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handoutMasterIdLst>
    <p:handoutMasterId r:id="rId65"/>
  </p:handoutMasterIdLst>
  <p:sldIdLst>
    <p:sldId id="256" r:id="rId3"/>
    <p:sldId id="276" r:id="rId4"/>
    <p:sldId id="339" r:id="rId5"/>
    <p:sldId id="338" r:id="rId6"/>
    <p:sldId id="263" r:id="rId7"/>
    <p:sldId id="258" r:id="rId8"/>
    <p:sldId id="271" r:id="rId9"/>
    <p:sldId id="257" r:id="rId10"/>
    <p:sldId id="260" r:id="rId11"/>
    <p:sldId id="262" r:id="rId12"/>
    <p:sldId id="261" r:id="rId13"/>
    <p:sldId id="341" r:id="rId14"/>
    <p:sldId id="342" r:id="rId15"/>
    <p:sldId id="344" r:id="rId16"/>
    <p:sldId id="345" r:id="rId17"/>
    <p:sldId id="346" r:id="rId18"/>
    <p:sldId id="347" r:id="rId19"/>
    <p:sldId id="269" r:id="rId20"/>
    <p:sldId id="265" r:id="rId21"/>
    <p:sldId id="264" r:id="rId22"/>
    <p:sldId id="340" r:id="rId23"/>
    <p:sldId id="270" r:id="rId24"/>
    <p:sldId id="349" r:id="rId25"/>
    <p:sldId id="272" r:id="rId26"/>
    <p:sldId id="273" r:id="rId27"/>
    <p:sldId id="348" r:id="rId28"/>
    <p:sldId id="266" r:id="rId29"/>
    <p:sldId id="354" r:id="rId30"/>
    <p:sldId id="351" r:id="rId31"/>
    <p:sldId id="352" r:id="rId32"/>
    <p:sldId id="353" r:id="rId33"/>
    <p:sldId id="1417" r:id="rId34"/>
    <p:sldId id="1418" r:id="rId35"/>
    <p:sldId id="1419" r:id="rId36"/>
    <p:sldId id="1420" r:id="rId37"/>
    <p:sldId id="1421" r:id="rId38"/>
    <p:sldId id="1422" r:id="rId39"/>
    <p:sldId id="1423" r:id="rId40"/>
    <p:sldId id="1424" r:id="rId41"/>
    <p:sldId id="1425" r:id="rId42"/>
    <p:sldId id="1426" r:id="rId43"/>
    <p:sldId id="1427" r:id="rId44"/>
    <p:sldId id="1428" r:id="rId45"/>
    <p:sldId id="1429" r:id="rId46"/>
    <p:sldId id="1430" r:id="rId47"/>
    <p:sldId id="1431" r:id="rId48"/>
    <p:sldId id="1432" r:id="rId49"/>
    <p:sldId id="322" r:id="rId50"/>
    <p:sldId id="1434" r:id="rId51"/>
    <p:sldId id="1435" r:id="rId52"/>
    <p:sldId id="1436" r:id="rId53"/>
    <p:sldId id="1437" r:id="rId54"/>
    <p:sldId id="1438" r:id="rId55"/>
    <p:sldId id="1439" r:id="rId56"/>
    <p:sldId id="1440" r:id="rId57"/>
    <p:sldId id="1441" r:id="rId58"/>
    <p:sldId id="1442" r:id="rId59"/>
    <p:sldId id="1443" r:id="rId60"/>
    <p:sldId id="1444" r:id="rId61"/>
    <p:sldId id="1445" r:id="rId62"/>
    <p:sldId id="1446" r:id="rId63"/>
  </p:sldIdLst>
  <p:sldSz cx="9144000" cy="6858000" type="screen4x3"/>
  <p:notesSz cx="6877050" cy="10001250"/>
  <p:defaultTextStyle>
    <a:defPPr>
      <a:defRPr lang="en-US"/>
    </a:defPPr>
    <a:lvl1pPr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omic Sans MS" panose="030F0702030302020204" pitchFamily="66" charset="0"/>
        <a:ea typeface="宋体" panose="02010600030101010101" pitchFamily="2" charset="-122"/>
        <a:cs typeface="+mn-cs"/>
      </a:defRPr>
    </a:lvl5pPr>
    <a:lvl6pPr marL="2286000" algn="l" defTabSz="914400" rtl="0" eaLnBrk="1" latinLnBrk="0" hangingPunct="1">
      <a:defRPr kern="1200">
        <a:solidFill>
          <a:schemeClr val="tx1"/>
        </a:solidFill>
        <a:latin typeface="Comic Sans MS" panose="030F0702030302020204" pitchFamily="66" charset="0"/>
        <a:ea typeface="宋体" panose="02010600030101010101" pitchFamily="2" charset="-122"/>
        <a:cs typeface="+mn-cs"/>
      </a:defRPr>
    </a:lvl6pPr>
    <a:lvl7pPr marL="2743200" algn="l" defTabSz="914400" rtl="0" eaLnBrk="1" latinLnBrk="0" hangingPunct="1">
      <a:defRPr kern="1200">
        <a:solidFill>
          <a:schemeClr val="tx1"/>
        </a:solidFill>
        <a:latin typeface="Comic Sans MS" panose="030F0702030302020204" pitchFamily="66" charset="0"/>
        <a:ea typeface="宋体" panose="02010600030101010101" pitchFamily="2" charset="-122"/>
        <a:cs typeface="+mn-cs"/>
      </a:defRPr>
    </a:lvl7pPr>
    <a:lvl8pPr marL="3200400" algn="l" defTabSz="914400" rtl="0" eaLnBrk="1" latinLnBrk="0" hangingPunct="1">
      <a:defRPr kern="1200">
        <a:solidFill>
          <a:schemeClr val="tx1"/>
        </a:solidFill>
        <a:latin typeface="Comic Sans MS" panose="030F0702030302020204" pitchFamily="66" charset="0"/>
        <a:ea typeface="宋体" panose="02010600030101010101" pitchFamily="2" charset="-122"/>
        <a:cs typeface="+mn-cs"/>
      </a:defRPr>
    </a:lvl8pPr>
    <a:lvl9pPr marL="3657600" algn="l" defTabSz="914400" rtl="0" eaLnBrk="1" latinLnBrk="0" hangingPunct="1">
      <a:defRPr kern="1200">
        <a:solidFill>
          <a:schemeClr val="tx1"/>
        </a:solidFill>
        <a:latin typeface="Comic Sans MS" panose="030F0702030302020204" pitchFamily="66"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691"/>
    <a:srgbClr val="00CC99"/>
    <a:srgbClr val="54B89E"/>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2" autoAdjust="0"/>
  </p:normalViewPr>
  <p:slideViewPr>
    <p:cSldViewPr showGuides="1">
      <p:cViewPr varScale="1">
        <p:scale>
          <a:sx n="78" d="100"/>
          <a:sy n="78" d="100"/>
        </p:scale>
        <p:origin x="132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notesMaster" Target="notesMasters/notesMaster1.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Data\&#21382;&#24180;&#20013;&#22269;&#20445;&#36153;&#25910;&#20837;&#21450;&#36180;&#27454;&#25968;&#25454;.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Data\&#21382;&#24180;&#20013;&#22269;&#20445;&#36153;&#25910;&#20837;&#21450;&#36180;&#27454;&#25968;&#2545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ata\&#21382;&#24180;&#20013;&#22269;&#20445;&#36153;&#25910;&#20837;&#21450;&#36180;&#27454;&#25968;&#2545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ata\&#21382;&#24180;&#20013;&#22269;&#20445;&#36153;&#25910;&#20837;&#21450;&#36180;&#27454;&#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uri="{0b15fc19-7d7d-44ad-8c2d-2c3a37ce22c3}">
        <chartProps xmlns="https://web.wps.cn/et/2018/main" chartId="{2be37f3c-1b9e-4f3e-aac1-56a8056c83b1}"/>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[历年中国保费收入及赔款数据.xlsx]Sheet1!$A$3</c:f>
              <c:strCache>
                <c:ptCount val="1"/>
                <c:pt idx="0">
                  <c:v>全球寿险保费（百万美元）</c:v>
                </c:pt>
              </c:strCache>
            </c:strRef>
          </c:cat>
          <c:val>
            <c:numRef>
              <c:f>[历年中国保费收入及赔款数据.xlsx]Sheet1!$AT$2:$AT$3</c:f>
              <c:numCache>
                <c:formatCode>General</c:formatCode>
                <c:ptCount val="2"/>
                <c:pt idx="0">
                  <c:v>4601687</c:v>
                </c:pt>
                <c:pt idx="1">
                  <c:v>3197641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uri="{0b15fc19-7d7d-44ad-8c2d-2c3a37ce22c3}">
        <chartProps xmlns="https://web.wps.cn/et/2018/main" chartId="{5e2a14d6-844c-4650-82cc-d4409f8eb1fe}"/>
      </c:ext>
    </c:extLst>
  </c:chart>
  <c:spPr>
    <a:solidFill>
      <a:schemeClr val="bg1"/>
    </a:solidFill>
    <a:ln w="9525" cap="flat" cmpd="sng" algn="ctr">
      <a:solidFill>
        <a:schemeClr val="tx1">
          <a:lumMod val="15000"/>
          <a:lumOff val="85000"/>
        </a:schemeClr>
      </a:solidFill>
      <a:round/>
    </a:ln>
    <a:effectLst/>
  </c:spPr>
  <c:txPr>
    <a:bodyPr/>
    <a:lstStyle/>
    <a:p>
      <a:pPr>
        <a:defRPr lang="zh-CN" sz="14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[历年中国保费收入及赔款数据.xlsx]Sheet1!$A$5:$A$6</c:f>
              <c:strCache>
                <c:ptCount val="2"/>
                <c:pt idx="0">
                  <c:v>  财险保费收入</c:v>
                </c:pt>
                <c:pt idx="1">
                  <c:v>  人身险原保险保费收入（含健康与意外）</c:v>
                </c:pt>
              </c:strCache>
            </c:strRef>
          </c:cat>
          <c:val>
            <c:numRef>
              <c:f>[历年中国保费收入及赔款数据.xlsx]Sheet1!$AT$5:$AT$6</c:f>
              <c:numCache>
                <c:formatCode>General</c:formatCode>
                <c:ptCount val="2"/>
                <c:pt idx="0">
                  <c:v>14331</c:v>
                </c:pt>
                <c:pt idx="1">
                  <c:v>42633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uri="{0b15fc19-7d7d-44ad-8c2d-2c3a37ce22c3}">
        <chartProps xmlns="https://web.wps.cn/et/2018/main" chartId="{7e8d6c7f-80d4-4c15-9557-86f346b9c6a2}"/>
      </c:ext>
    </c:extLst>
  </c:chart>
  <c:spPr>
    <a:solidFill>
      <a:schemeClr val="bg1"/>
    </a:solidFill>
    <a:ln w="9525" cap="flat" cmpd="sng" algn="ctr">
      <a:solidFill>
        <a:schemeClr val="tx1">
          <a:lumMod val="15000"/>
          <a:lumOff val="85000"/>
        </a:schemeClr>
      </a:solidFill>
      <a:round/>
    </a:ln>
    <a:effectLst/>
  </c:spPr>
  <c:txPr>
    <a:bodyPr/>
    <a:lstStyle/>
    <a:p>
      <a:pPr>
        <a:defRPr lang="zh-CN" sz="14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55812355786"/>
          <c:y val="0.089965549925575"/>
          <c:w val="0.86556325096982"/>
          <c:h val="0.778548028202092"/>
        </c:manualLayout>
      </c:layout>
      <c:barChart>
        <c:barDir val="col"/>
        <c:grouping val="clustered"/>
        <c:varyColors val="0"/>
        <c:ser>
          <c:idx val="6"/>
          <c:order val="0"/>
          <c:tx>
            <c:strRef>
              <c:f>[历年中国保费收入及赔款数据.xlsx]Sheet1!$A$29</c:f>
              <c:strCache>
                <c:ptCount val="1"/>
                <c:pt idx="0">
                  <c:v>保险密度（美元）</c:v>
                </c:pt>
              </c:strCache>
            </c:strRef>
          </c:tx>
          <c:spPr>
            <a:solidFill>
              <a:srgbClr val="0066CC"/>
            </a:solidFill>
            <a:ln w="12700">
              <a:solidFill>
                <a:srgbClr val="000000"/>
              </a:solidFill>
              <a:prstDash val="solid"/>
            </a:ln>
          </c:spPr>
          <c:invertIfNegative val="0"/>
          <c:dLbls>
            <c:delete val="1"/>
          </c:dLbls>
          <c:cat>
            <c:numRef>
              <c:f>[历年中国保费收入及赔款数据.xlsx]Sheet1!$J$1:$AT$1</c:f>
              <c:numCache>
                <c:formatCode>General</c:formatCode>
                <c:ptCount val="37"/>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pt idx="36">
                  <c:v>2024</c:v>
                </c:pt>
              </c:numCache>
            </c:numRef>
          </c:cat>
          <c:val>
            <c:numRef>
              <c:f>[历年中国保费收入及赔款数据.xlsx]Sheet1!$J$29:$AT$29</c:f>
              <c:numCache>
                <c:formatCode>#,##0.00_ </c:formatCode>
                <c:ptCount val="37"/>
                <c:pt idx="0">
                  <c:v>2.41</c:v>
                </c:pt>
                <c:pt idx="1">
                  <c:v>2.854</c:v>
                </c:pt>
                <c:pt idx="2">
                  <c:v>2.671</c:v>
                </c:pt>
                <c:pt idx="3">
                  <c:v>2.921</c:v>
                </c:pt>
                <c:pt idx="4">
                  <c:v>3.607</c:v>
                </c:pt>
                <c:pt idx="5">
                  <c:v>4.81</c:v>
                </c:pt>
                <c:pt idx="6">
                  <c:v>4.754</c:v>
                </c:pt>
                <c:pt idx="7">
                  <c:v>6.032</c:v>
                </c:pt>
                <c:pt idx="8">
                  <c:v>7.81</c:v>
                </c:pt>
                <c:pt idx="9">
                  <c:v>10.84</c:v>
                </c:pt>
                <c:pt idx="10">
                  <c:v>11.36</c:v>
                </c:pt>
                <c:pt idx="11">
                  <c:v>13.3</c:v>
                </c:pt>
                <c:pt idx="12">
                  <c:v>15.2</c:v>
                </c:pt>
                <c:pt idx="13">
                  <c:v>20</c:v>
                </c:pt>
                <c:pt idx="14" c:formatCode="General">
                  <c:v>28.7</c:v>
                </c:pt>
                <c:pt idx="15" c:formatCode="General">
                  <c:v>36.3</c:v>
                </c:pt>
                <c:pt idx="16" c:formatCode="General">
                  <c:v>40.2</c:v>
                </c:pt>
                <c:pt idx="17" c:formatCode="General">
                  <c:v>46.3</c:v>
                </c:pt>
                <c:pt idx="18" c:formatCode="General">
                  <c:v>53.5</c:v>
                </c:pt>
                <c:pt idx="19" c:formatCode="General">
                  <c:v>69.6</c:v>
                </c:pt>
                <c:pt idx="20" c:formatCode="General">
                  <c:v>105.4</c:v>
                </c:pt>
                <c:pt idx="21" c:formatCode="General">
                  <c:v>121.2</c:v>
                </c:pt>
                <c:pt idx="22" c:formatCode="General">
                  <c:v>158.4</c:v>
                </c:pt>
                <c:pt idx="23" c:formatCode="General">
                  <c:v>163</c:v>
                </c:pt>
                <c:pt idx="24" c:formatCode="General">
                  <c:v>178.9</c:v>
                </c:pt>
                <c:pt idx="25" c:formatCode="General">
                  <c:v>201</c:v>
                </c:pt>
                <c:pt idx="26" c:formatCode="General">
                  <c:v>235</c:v>
                </c:pt>
                <c:pt idx="27" c:formatCode="_ * #,##0.00_ ;_ * \-#,##0.00_ ;_ * &quot;-&quot;??_ ;_ @_ ">
                  <c:v>281</c:v>
                </c:pt>
                <c:pt idx="28" c:formatCode="_ * #,##0.00_ ;_ * \-#,##0.00_ ;_ * &quot;-&quot;??_ ;_ @_ ">
                  <c:v>337.1</c:v>
                </c:pt>
                <c:pt idx="29" c:formatCode="General">
                  <c:v>384</c:v>
                </c:pt>
                <c:pt idx="30" c:formatCode="General">
                  <c:v>406</c:v>
                </c:pt>
                <c:pt idx="31" c:formatCode="General">
                  <c:v>430</c:v>
                </c:pt>
                <c:pt idx="32" c:formatCode="General">
                  <c:v>455</c:v>
                </c:pt>
                <c:pt idx="33" c:formatCode="General">
                  <c:v>482</c:v>
                </c:pt>
                <c:pt idx="34" c:formatCode="General">
                  <c:v>489</c:v>
                </c:pt>
                <c:pt idx="35" c:formatCode="General">
                  <c:v>508</c:v>
                </c:pt>
                <c:pt idx="36" c:formatCode="General">
                  <c:v>558</c:v>
                </c:pt>
              </c:numCache>
            </c:numRef>
          </c:val>
        </c:ser>
        <c:ser>
          <c:idx val="7"/>
          <c:order val="1"/>
          <c:tx>
            <c:strRef>
              <c:f>[历年中国保费收入及赔款数据.xlsx]Sheet1!$A$30</c:f>
              <c:strCache>
                <c:ptCount val="1"/>
                <c:pt idx="0">
                  <c:v>  寿险保险密度</c:v>
                </c:pt>
              </c:strCache>
            </c:strRef>
          </c:tx>
          <c:spPr>
            <a:solidFill>
              <a:srgbClr val="CCCCFF"/>
            </a:solidFill>
            <a:ln w="12700">
              <a:solidFill>
                <a:srgbClr val="000000"/>
              </a:solidFill>
              <a:prstDash val="solid"/>
            </a:ln>
          </c:spPr>
          <c:invertIfNegative val="0"/>
          <c:dLbls>
            <c:delete val="1"/>
          </c:dLbls>
          <c:cat>
            <c:numRef>
              <c:f>[历年中国保费收入及赔款数据.xlsx]Sheet1!$J$1:$AT$1</c:f>
              <c:numCache>
                <c:formatCode>General</c:formatCode>
                <c:ptCount val="37"/>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pt idx="36">
                  <c:v>2024</c:v>
                </c:pt>
              </c:numCache>
            </c:numRef>
          </c:cat>
          <c:val>
            <c:numRef>
              <c:f>[历年中国保费收入及赔款数据.xlsx]Sheet1!$J$30:$AT$30</c:f>
              <c:numCache>
                <c:formatCode>#,##0.0</c:formatCode>
                <c:ptCount val="37"/>
                <c:pt idx="0">
                  <c:v>0.5339004</c:v>
                </c:pt>
                <c:pt idx="1">
                  <c:v>0.5725319</c:v>
                </c:pt>
                <c:pt idx="2">
                  <c:v>0.5613041</c:v>
                </c:pt>
                <c:pt idx="3">
                  <c:v>0.6783895</c:v>
                </c:pt>
                <c:pt idx="4">
                  <c:v>1.107472</c:v>
                </c:pt>
                <c:pt idx="5">
                  <c:v>1.433212</c:v>
                </c:pt>
                <c:pt idx="6">
                  <c:v>1.554964</c:v>
                </c:pt>
                <c:pt idx="7">
                  <c:v>1.903725</c:v>
                </c:pt>
                <c:pt idx="8">
                  <c:v>3.221519</c:v>
                </c:pt>
                <c:pt idx="9">
                  <c:v>6.116265</c:v>
                </c:pt>
                <c:pt idx="10">
                  <c:v>6.562351</c:v>
                </c:pt>
                <c:pt idx="11">
                  <c:v>8.3</c:v>
                </c:pt>
                <c:pt idx="12">
                  <c:v>9.5</c:v>
                </c:pt>
                <c:pt idx="13">
                  <c:v>12.2</c:v>
                </c:pt>
                <c:pt idx="14">
                  <c:v>19.5</c:v>
                </c:pt>
                <c:pt idx="15" c:formatCode="General">
                  <c:v>25.1</c:v>
                </c:pt>
                <c:pt idx="16" c:formatCode="General">
                  <c:v>27.3</c:v>
                </c:pt>
                <c:pt idx="17">
                  <c:v>30.5</c:v>
                </c:pt>
                <c:pt idx="18" c:formatCode="General">
                  <c:v>34.1</c:v>
                </c:pt>
                <c:pt idx="19" c:formatCode="General">
                  <c:v>44.2</c:v>
                </c:pt>
                <c:pt idx="20" c:formatCode="General">
                  <c:v>71.7</c:v>
                </c:pt>
                <c:pt idx="21" c:formatCode="General">
                  <c:v>81.1</c:v>
                </c:pt>
                <c:pt idx="22" c:formatCode="General">
                  <c:v>105.5</c:v>
                </c:pt>
                <c:pt idx="23" c:formatCode="General">
                  <c:v>99</c:v>
                </c:pt>
                <c:pt idx="24" c:formatCode="General">
                  <c:v>102.9</c:v>
                </c:pt>
                <c:pt idx="25" c:formatCode="General">
                  <c:v>110</c:v>
                </c:pt>
                <c:pt idx="26" c:formatCode="General">
                  <c:v>127</c:v>
                </c:pt>
                <c:pt idx="27" c:formatCode="_ * #,##0.00_ ;_ * \-#,##0.00_ ;_ * &quot;-&quot;??_ ;_ @_ ">
                  <c:v>153</c:v>
                </c:pt>
                <c:pt idx="28" c:formatCode="General">
                  <c:v>189.9</c:v>
                </c:pt>
                <c:pt idx="29" c:formatCode="General">
                  <c:v>225</c:v>
                </c:pt>
                <c:pt idx="30" c:formatCode="General">
                  <c:v>221</c:v>
                </c:pt>
                <c:pt idx="31" c:formatCode="General">
                  <c:v>230</c:v>
                </c:pt>
                <c:pt idx="32" c:formatCode="General">
                  <c:v>241</c:v>
                </c:pt>
                <c:pt idx="33" c:formatCode="General">
                  <c:v>253</c:v>
                </c:pt>
                <c:pt idx="34" c:formatCode="General">
                  <c:v>255</c:v>
                </c:pt>
                <c:pt idx="35" c:formatCode="General">
                  <c:v>274</c:v>
                </c:pt>
                <c:pt idx="36" c:formatCode="General">
                  <c:v>313</c:v>
                </c:pt>
              </c:numCache>
            </c:numRef>
          </c:val>
        </c:ser>
        <c:ser>
          <c:idx val="8"/>
          <c:order val="2"/>
          <c:tx>
            <c:strRef>
              <c:f>[历年中国保费收入及赔款数据.xlsx]Sheet1!$A$31</c:f>
              <c:strCache>
                <c:ptCount val="1"/>
                <c:pt idx="0">
                  <c:v>  财险保险密度</c:v>
                </c:pt>
              </c:strCache>
            </c:strRef>
          </c:tx>
          <c:spPr>
            <a:solidFill>
              <a:srgbClr val="000080"/>
            </a:solidFill>
            <a:ln w="12700">
              <a:solidFill>
                <a:srgbClr val="000000"/>
              </a:solidFill>
              <a:prstDash val="solid"/>
            </a:ln>
          </c:spPr>
          <c:invertIfNegative val="0"/>
          <c:dLbls>
            <c:delete val="1"/>
          </c:dLbls>
          <c:cat>
            <c:numRef>
              <c:f>[历年中国保费收入及赔款数据.xlsx]Sheet1!$J$1:$AT$1</c:f>
              <c:numCache>
                <c:formatCode>General</c:formatCode>
                <c:ptCount val="37"/>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pt idx="36">
                  <c:v>2024</c:v>
                </c:pt>
              </c:numCache>
            </c:numRef>
          </c:cat>
          <c:val>
            <c:numRef>
              <c:f>[历年中国保费收入及赔款数据.xlsx]Sheet1!$J$31:$AT$31</c:f>
              <c:numCache>
                <c:formatCode>#,##0.0</c:formatCode>
                <c:ptCount val="37"/>
                <c:pt idx="0">
                  <c:v>1.875938</c:v>
                </c:pt>
                <c:pt idx="1">
                  <c:v>2.28183</c:v>
                </c:pt>
                <c:pt idx="2">
                  <c:v>2.109625</c:v>
                </c:pt>
                <c:pt idx="3">
                  <c:v>2.242656</c:v>
                </c:pt>
                <c:pt idx="4">
                  <c:v>2.499398</c:v>
                </c:pt>
                <c:pt idx="5">
                  <c:v>3.376897</c:v>
                </c:pt>
                <c:pt idx="6">
                  <c:v>3.199195</c:v>
                </c:pt>
                <c:pt idx="7">
                  <c:v>4.128006</c:v>
                </c:pt>
                <c:pt idx="8">
                  <c:v>4.588224</c:v>
                </c:pt>
                <c:pt idx="9">
                  <c:v>4.721476</c:v>
                </c:pt>
                <c:pt idx="10">
                  <c:v>4.80233</c:v>
                </c:pt>
                <c:pt idx="11">
                  <c:v>5</c:v>
                </c:pt>
                <c:pt idx="12">
                  <c:v>5.7</c:v>
                </c:pt>
                <c:pt idx="13">
                  <c:v>7.8</c:v>
                </c:pt>
                <c:pt idx="14">
                  <c:v>9.2</c:v>
                </c:pt>
                <c:pt idx="15" c:formatCode="General">
                  <c:v>11.2</c:v>
                </c:pt>
                <c:pt idx="16" c:formatCode="General">
                  <c:v>12.9</c:v>
                </c:pt>
                <c:pt idx="17">
                  <c:v>15.8</c:v>
                </c:pt>
                <c:pt idx="18" c:formatCode="General">
                  <c:v>19.4</c:v>
                </c:pt>
                <c:pt idx="19" c:formatCode="General">
                  <c:v>25.5</c:v>
                </c:pt>
                <c:pt idx="20" c:formatCode="General">
                  <c:v>33.7</c:v>
                </c:pt>
                <c:pt idx="21" c:formatCode="General">
                  <c:v>40</c:v>
                </c:pt>
                <c:pt idx="22" c:formatCode="General">
                  <c:v>52.9</c:v>
                </c:pt>
                <c:pt idx="23" c:formatCode="General">
                  <c:v>64</c:v>
                </c:pt>
                <c:pt idx="24" c:formatCode="General">
                  <c:v>76</c:v>
                </c:pt>
                <c:pt idx="25" c:formatCode="General">
                  <c:v>91</c:v>
                </c:pt>
                <c:pt idx="26" c:formatCode="General">
                  <c:v>109</c:v>
                </c:pt>
                <c:pt idx="27" c:formatCode="_ * #,##0.00_ ;_ * \-#,##0.00_ ;_ * &quot;-&quot;??_ ;_ @_ ">
                  <c:v>128</c:v>
                </c:pt>
                <c:pt idx="28" c:formatCode="General">
                  <c:v>147.2</c:v>
                </c:pt>
                <c:pt idx="29" c:formatCode="General">
                  <c:v>159</c:v>
                </c:pt>
                <c:pt idx="30" c:formatCode="General">
                  <c:v>185</c:v>
                </c:pt>
                <c:pt idx="31" c:formatCode="General">
                  <c:v>201</c:v>
                </c:pt>
                <c:pt idx="32" c:formatCode="General">
                  <c:v>214</c:v>
                </c:pt>
                <c:pt idx="33" c:formatCode="General">
                  <c:v>229</c:v>
                </c:pt>
                <c:pt idx="34" c:formatCode="General">
                  <c:v>234</c:v>
                </c:pt>
                <c:pt idx="35" c:formatCode="General">
                  <c:v>234</c:v>
                </c:pt>
                <c:pt idx="36" c:formatCode="General">
                  <c:v>245</c:v>
                </c:pt>
              </c:numCache>
            </c:numRef>
          </c:val>
        </c:ser>
        <c:dLbls>
          <c:showLegendKey val="0"/>
          <c:showVal val="0"/>
          <c:showCatName val="0"/>
          <c:showSerName val="0"/>
          <c:showPercent val="0"/>
          <c:showBubbleSize val="0"/>
        </c:dLbls>
        <c:gapWidth val="150"/>
        <c:axId val="775768431"/>
        <c:axId val="1"/>
      </c:barChart>
      <c:catAx>
        <c:axId val="775768431"/>
        <c:scaling>
          <c:orientation val="minMax"/>
        </c:scaling>
        <c:delete val="0"/>
        <c:axPos val="b"/>
        <c:numFmt formatCode="General" sourceLinked="1"/>
        <c:majorTickMark val="in"/>
        <c:minorTickMark val="none"/>
        <c:tickLblPos val="nextTo"/>
        <c:spPr>
          <a:ln w="3175" cap="flat" cmpd="sng" algn="ctr">
            <a:solidFill>
              <a:srgbClr val="000000"/>
            </a:solidFill>
            <a:prstDash val="solid"/>
            <a:round/>
          </a:ln>
        </c:spPr>
        <c:txPr>
          <a:bodyPr rot="-5400000" spcFirstLastPara="0" vertOverflow="ellipsis" vert="horz" wrap="square" anchor="ctr" anchorCtr="1"/>
          <a:lstStyle/>
          <a:p>
            <a:pPr>
              <a:defRPr lang="zh-CN" sz="800" b="0" i="0" u="none" strike="noStrike" kern="1200"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crossAx val="1"/>
        <c:crosses val="autoZero"/>
        <c:auto val="1"/>
        <c:lblAlgn val="ctr"/>
        <c:lblOffset val="100"/>
        <c:tickLblSkip val="1"/>
        <c:noMultiLvlLbl val="0"/>
      </c:catAx>
      <c:valAx>
        <c:axId val="1"/>
        <c:scaling>
          <c:orientation val="minMax"/>
        </c:scaling>
        <c:delete val="0"/>
        <c:axPos val="l"/>
        <c:numFmt formatCode="#,##0.00_ " sourceLinked="1"/>
        <c:majorTickMark val="in"/>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zh-CN" sz="1200" b="0" i="0" u="none" strike="noStrike" kern="1200"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crossAx val="775768431"/>
        <c:crosses val="autoZero"/>
        <c:crossBetween val="between"/>
      </c:valAx>
      <c:spPr>
        <a:solidFill>
          <a:srgbClr val="FFFFFF"/>
        </a:solidFill>
        <a:ln w="12700">
          <a:solidFill>
            <a:srgbClr val="FFFFFF"/>
          </a:solidFill>
          <a:prstDash val="solid"/>
        </a:ln>
      </c:spPr>
    </c:plotArea>
    <c:legend>
      <c:legendPos val="r"/>
      <c:layout>
        <c:manualLayout>
          <c:xMode val="edge"/>
          <c:yMode val="edge"/>
          <c:x val="0.178607891789544"/>
          <c:y val="0.0407484727302395"/>
          <c:w val="0.789498810772115"/>
          <c:h val="0.0764033474439835"/>
        </c:manualLayout>
      </c:layout>
      <c:overlay val="0"/>
      <c:spPr>
        <a:solidFill>
          <a:srgbClr val="FFFFFF"/>
        </a:solidFill>
        <a:ln w="3175">
          <a:solidFill>
            <a:srgbClr val="000000"/>
          </a:solidFill>
          <a:prstDash val="solid"/>
        </a:ln>
      </c:spPr>
      <c:txPr>
        <a:bodyPr rot="0" spcFirstLastPara="0" vertOverflow="ellipsis" vert="horz" wrap="square" anchor="ctr" anchorCtr="1"/>
        <a:lstStyle/>
        <a:p>
          <a:pPr>
            <a:defRPr lang="zh-CN" sz="1100" b="0" i="0" u="none" strike="noStrike" kern="1200"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legend>
    <c:plotVisOnly val="1"/>
    <c:dispBlanksAs val="gap"/>
    <c:showDLblsOverMax val="0"/>
    <c:extLst>
      <c:ext uri="{0b15fc19-7d7d-44ad-8c2d-2c3a37ce22c3}">
        <chartProps xmlns="https://web.wps.cn/et/2018/main" chartId="{26733d15-4a30-44e9-85bb-6765d7c8cf3c}"/>
      </c:ext>
    </c:extLst>
  </c:chart>
  <c:spPr>
    <a:solidFill>
      <a:srgbClr val="FFFFFF"/>
    </a:solidFill>
    <a:ln w="3175" cap="flat" cmpd="sng" algn="ctr">
      <a:solidFill>
        <a:srgbClr val="000000"/>
      </a:solidFill>
      <a:prstDash val="solid"/>
      <a:round/>
    </a:ln>
  </c:spPr>
  <c:txPr>
    <a:bodyPr/>
    <a:lstStyle/>
    <a:p>
      <a:pPr>
        <a:defRPr lang="zh-CN" sz="12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55812355786"/>
          <c:y val="0.0893473788773185"/>
          <c:w val="0.86556325096982"/>
          <c:h val="0.780071346351973"/>
        </c:manualLayout>
      </c:layout>
      <c:barChart>
        <c:barDir val="col"/>
        <c:grouping val="clustered"/>
        <c:varyColors val="0"/>
        <c:ser>
          <c:idx val="6"/>
          <c:order val="0"/>
          <c:tx>
            <c:strRef>
              <c:f>[历年中国保费收入及赔款数据.xlsx]Sheet1!$A$32</c:f>
              <c:strCache>
                <c:ptCount val="1"/>
                <c:pt idx="0">
                  <c:v>保险深度（%）</c:v>
                </c:pt>
              </c:strCache>
            </c:strRef>
          </c:tx>
          <c:spPr>
            <a:solidFill>
              <a:srgbClr val="0066CC"/>
            </a:solidFill>
            <a:ln w="12700">
              <a:solidFill>
                <a:srgbClr val="000000"/>
              </a:solidFill>
              <a:prstDash val="solid"/>
            </a:ln>
          </c:spPr>
          <c:invertIfNegative val="0"/>
          <c:dLbls>
            <c:delete val="1"/>
          </c:dLbls>
          <c:cat>
            <c:numRef>
              <c:f>[历年中国保费收入及赔款数据.xlsx]Sheet1!$J$1:$AT$1</c:f>
              <c:numCache>
                <c:formatCode>General</c:formatCode>
                <c:ptCount val="37"/>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pt idx="36">
                  <c:v>2024</c:v>
                </c:pt>
              </c:numCache>
            </c:numRef>
          </c:cat>
          <c:val>
            <c:numRef>
              <c:f>[历年中国保费收入及赔款数据.xlsx]Sheet1!$J$32:$AT$32</c:f>
              <c:numCache>
                <c:formatCode>0.00%</c:formatCode>
                <c:ptCount val="37"/>
                <c:pt idx="0">
                  <c:v>0.006740929</c:v>
                </c:pt>
                <c:pt idx="1">
                  <c:v>0.007240412</c:v>
                </c:pt>
                <c:pt idx="2">
                  <c:v>0.007957591</c:v>
                </c:pt>
                <c:pt idx="3">
                  <c:v>0.008416629</c:v>
                </c:pt>
                <c:pt idx="4">
                  <c:v>0.008837829</c:v>
                </c:pt>
                <c:pt idx="5">
                  <c:v>0.009574007</c:v>
                </c:pt>
                <c:pt idx="6">
                  <c:v>0.010592523</c:v>
                </c:pt>
                <c:pt idx="7">
                  <c:v>0.010521887</c:v>
                </c:pt>
                <c:pt idx="8">
                  <c:v>0.011662863</c:v>
                </c:pt>
                <c:pt idx="9">
                  <c:v>0.014944256</c:v>
                </c:pt>
                <c:pt idx="10">
                  <c:v>0.014861791</c:v>
                </c:pt>
                <c:pt idx="11">
                  <c:v>0.0163</c:v>
                </c:pt>
                <c:pt idx="12">
                  <c:v>0.0179</c:v>
                </c:pt>
                <c:pt idx="13">
                  <c:v>0.022</c:v>
                </c:pt>
                <c:pt idx="14">
                  <c:v>0.0298</c:v>
                </c:pt>
                <c:pt idx="15">
                  <c:v>0.0333</c:v>
                </c:pt>
                <c:pt idx="16">
                  <c:v>0.0326</c:v>
                </c:pt>
                <c:pt idx="17">
                  <c:v>0.027</c:v>
                </c:pt>
                <c:pt idx="18">
                  <c:v>0.027</c:v>
                </c:pt>
                <c:pt idx="19">
                  <c:v>0.029</c:v>
                </c:pt>
                <c:pt idx="20">
                  <c:v>0.033</c:v>
                </c:pt>
                <c:pt idx="21">
                  <c:v>0.034</c:v>
                </c:pt>
                <c:pt idx="22">
                  <c:v>0.038</c:v>
                </c:pt>
                <c:pt idx="23">
                  <c:v>0.03</c:v>
                </c:pt>
                <c:pt idx="24" c:formatCode="General">
                  <c:v>0.0296</c:v>
                </c:pt>
                <c:pt idx="25" c:formatCode="General">
                  <c:v>0.03</c:v>
                </c:pt>
                <c:pt idx="26" c:formatCode="General">
                  <c:v>0.032</c:v>
                </c:pt>
                <c:pt idx="27" c:formatCode="_ * #,##0.00_ ;_ * \-#,##0.00_ ;_ * &quot;-&quot;??_ ;_ @_ ">
                  <c:v>0.0357</c:v>
                </c:pt>
                <c:pt idx="28" c:formatCode="General">
                  <c:v>0.0415</c:v>
                </c:pt>
                <c:pt idx="29">
                  <c:v>0.0457</c:v>
                </c:pt>
                <c:pt idx="30">
                  <c:v>0.0422</c:v>
                </c:pt>
                <c:pt idx="31">
                  <c:v>0.043</c:v>
                </c:pt>
                <c:pt idx="32">
                  <c:v>0.045</c:v>
                </c:pt>
                <c:pt idx="33">
                  <c:v>0.039</c:v>
                </c:pt>
                <c:pt idx="34">
                  <c:v>0.039</c:v>
                </c:pt>
                <c:pt idx="35">
                  <c:v>0.039</c:v>
                </c:pt>
                <c:pt idx="36">
                  <c:v>0.042</c:v>
                </c:pt>
              </c:numCache>
            </c:numRef>
          </c:val>
        </c:ser>
        <c:ser>
          <c:idx val="7"/>
          <c:order val="1"/>
          <c:tx>
            <c:strRef>
              <c:f>[历年中国保费收入及赔款数据.xlsx]Sheet1!$A$33</c:f>
              <c:strCache>
                <c:ptCount val="1"/>
                <c:pt idx="0">
                  <c:v>  寿险保险深度</c:v>
                </c:pt>
              </c:strCache>
            </c:strRef>
          </c:tx>
          <c:spPr>
            <a:solidFill>
              <a:srgbClr val="CCCCFF"/>
            </a:solidFill>
            <a:ln w="12700">
              <a:solidFill>
                <a:srgbClr val="000000"/>
              </a:solidFill>
              <a:prstDash val="solid"/>
            </a:ln>
          </c:spPr>
          <c:invertIfNegative val="0"/>
          <c:dLbls>
            <c:delete val="1"/>
          </c:dLbls>
          <c:cat>
            <c:numRef>
              <c:f>[历年中国保费收入及赔款数据.xlsx]Sheet1!$J$1:$AT$1</c:f>
              <c:numCache>
                <c:formatCode>General</c:formatCode>
                <c:ptCount val="37"/>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pt idx="36">
                  <c:v>2024</c:v>
                </c:pt>
              </c:numCache>
            </c:numRef>
          </c:cat>
          <c:val>
            <c:numRef>
              <c:f>[历年中国保费收入及赔款数据.xlsx]Sheet1!$J$33:$AT$33</c:f>
              <c:numCache>
                <c:formatCode>0.00%</c:formatCode>
                <c:ptCount val="37"/>
                <c:pt idx="0">
                  <c:v>0.001493455</c:v>
                </c:pt>
                <c:pt idx="1">
                  <c:v>0.001452292</c:v>
                </c:pt>
                <c:pt idx="2">
                  <c:v>0.001672313</c:v>
                </c:pt>
                <c:pt idx="3">
                  <c:v>0.001954695</c:v>
                </c:pt>
                <c:pt idx="4">
                  <c:v>0.002713612</c:v>
                </c:pt>
                <c:pt idx="5">
                  <c:v>0.002852655</c:v>
                </c:pt>
                <c:pt idx="6">
                  <c:v>0.003464544</c:v>
                </c:pt>
                <c:pt idx="7">
                  <c:v>0.003320901</c:v>
                </c:pt>
                <c:pt idx="8">
                  <c:v>0.004810931</c:v>
                </c:pt>
                <c:pt idx="9">
                  <c:v>0.008433771</c:v>
                </c:pt>
                <c:pt idx="10">
                  <c:v>0.008581701</c:v>
                </c:pt>
                <c:pt idx="11">
                  <c:v>0.0102</c:v>
                </c:pt>
                <c:pt idx="12">
                  <c:v>0.0112</c:v>
                </c:pt>
                <c:pt idx="13">
                  <c:v>0.0134</c:v>
                </c:pt>
                <c:pt idx="14">
                  <c:v>0.0203</c:v>
                </c:pt>
                <c:pt idx="15">
                  <c:v>0.023</c:v>
                </c:pt>
                <c:pt idx="16">
                  <c:v>0.0221</c:v>
                </c:pt>
                <c:pt idx="17">
                  <c:v>0.0178</c:v>
                </c:pt>
                <c:pt idx="18">
                  <c:v>0.017</c:v>
                </c:pt>
                <c:pt idx="19">
                  <c:v>0.018</c:v>
                </c:pt>
                <c:pt idx="20">
                  <c:v>0.022</c:v>
                </c:pt>
                <c:pt idx="21">
                  <c:v>0.023</c:v>
                </c:pt>
                <c:pt idx="22">
                  <c:v>0.025</c:v>
                </c:pt>
                <c:pt idx="23">
                  <c:v>0.018</c:v>
                </c:pt>
                <c:pt idx="24">
                  <c:v>0.017</c:v>
                </c:pt>
                <c:pt idx="25" c:formatCode="General">
                  <c:v>0.016</c:v>
                </c:pt>
                <c:pt idx="26">
                  <c:v>0.017</c:v>
                </c:pt>
                <c:pt idx="27">
                  <c:v>0.0195</c:v>
                </c:pt>
                <c:pt idx="28">
                  <c:v>0.0234</c:v>
                </c:pt>
                <c:pt idx="29">
                  <c:v>0.0268</c:v>
                </c:pt>
                <c:pt idx="30">
                  <c:v>0.023</c:v>
                </c:pt>
                <c:pt idx="31">
                  <c:v>0.023</c:v>
                </c:pt>
                <c:pt idx="32">
                  <c:v>0.024</c:v>
                </c:pt>
                <c:pt idx="33">
                  <c:v>0.021</c:v>
                </c:pt>
                <c:pt idx="34">
                  <c:v>0.02</c:v>
                </c:pt>
                <c:pt idx="35">
                  <c:v>0.021</c:v>
                </c:pt>
                <c:pt idx="36">
                  <c:v>0.024</c:v>
                </c:pt>
              </c:numCache>
            </c:numRef>
          </c:val>
        </c:ser>
        <c:ser>
          <c:idx val="8"/>
          <c:order val="2"/>
          <c:tx>
            <c:strRef>
              <c:f>[历年中国保费收入及赔款数据.xlsx]Sheet1!$A$34</c:f>
              <c:strCache>
                <c:ptCount val="1"/>
                <c:pt idx="0">
                  <c:v>  财险保险深度</c:v>
                </c:pt>
              </c:strCache>
            </c:strRef>
          </c:tx>
          <c:spPr>
            <a:solidFill>
              <a:srgbClr val="000080"/>
            </a:solidFill>
            <a:ln w="12700">
              <a:solidFill>
                <a:srgbClr val="000000"/>
              </a:solidFill>
              <a:prstDash val="solid"/>
            </a:ln>
          </c:spPr>
          <c:invertIfNegative val="0"/>
          <c:dLbls>
            <c:delete val="1"/>
          </c:dLbls>
          <c:cat>
            <c:numRef>
              <c:f>[历年中国保费收入及赔款数据.xlsx]Sheet1!$J$1:$AT$1</c:f>
              <c:numCache>
                <c:formatCode>General</c:formatCode>
                <c:ptCount val="37"/>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pt idx="36">
                  <c:v>2024</c:v>
                </c:pt>
              </c:numCache>
            </c:numRef>
          </c:cat>
          <c:val>
            <c:numRef>
              <c:f>[历年中国保费收入及赔款数据.xlsx]Sheet1!$J$34:$AT$34</c:f>
              <c:numCache>
                <c:formatCode>0.00%</c:formatCode>
                <c:ptCount val="37"/>
                <c:pt idx="0">
                  <c:v>0.005247474</c:v>
                </c:pt>
                <c:pt idx="1">
                  <c:v>0.00578812</c:v>
                </c:pt>
                <c:pt idx="2">
                  <c:v>0.006285278</c:v>
                </c:pt>
                <c:pt idx="3">
                  <c:v>0.006461934</c:v>
                </c:pt>
                <c:pt idx="4">
                  <c:v>0.006124217</c:v>
                </c:pt>
                <c:pt idx="5">
                  <c:v>0.006721352</c:v>
                </c:pt>
                <c:pt idx="6">
                  <c:v>0.007127979</c:v>
                </c:pt>
                <c:pt idx="7">
                  <c:v>0.007200986</c:v>
                </c:pt>
                <c:pt idx="8">
                  <c:v>0.006851932</c:v>
                </c:pt>
                <c:pt idx="9">
                  <c:v>0.006510485</c:v>
                </c:pt>
                <c:pt idx="10">
                  <c:v>0.00628009</c:v>
                </c:pt>
                <c:pt idx="11">
                  <c:v>0.0061</c:v>
                </c:pt>
                <c:pt idx="12">
                  <c:v>0.0067</c:v>
                </c:pt>
                <c:pt idx="13">
                  <c:v>0.0086</c:v>
                </c:pt>
                <c:pt idx="14">
                  <c:v>0.0096</c:v>
                </c:pt>
                <c:pt idx="15">
                  <c:v>0.0103</c:v>
                </c:pt>
                <c:pt idx="16">
                  <c:v>0.0105</c:v>
                </c:pt>
                <c:pt idx="17">
                  <c:v>0.0092</c:v>
                </c:pt>
                <c:pt idx="18">
                  <c:v>0.01</c:v>
                </c:pt>
                <c:pt idx="19">
                  <c:v>0.011</c:v>
                </c:pt>
                <c:pt idx="20">
                  <c:v>0.01</c:v>
                </c:pt>
                <c:pt idx="21">
                  <c:v>0.011</c:v>
                </c:pt>
                <c:pt idx="22">
                  <c:v>0.013</c:v>
                </c:pt>
                <c:pt idx="23">
                  <c:v>0.012</c:v>
                </c:pt>
                <c:pt idx="24">
                  <c:v>0.0126</c:v>
                </c:pt>
                <c:pt idx="25">
                  <c:v>0.014</c:v>
                </c:pt>
                <c:pt idx="26">
                  <c:v>0.015</c:v>
                </c:pt>
                <c:pt idx="27">
                  <c:v>0.0163</c:v>
                </c:pt>
                <c:pt idx="28">
                  <c:v>0.0181</c:v>
                </c:pt>
                <c:pt idx="29">
                  <c:v>0.0189</c:v>
                </c:pt>
                <c:pt idx="30">
                  <c:v>0.0192</c:v>
                </c:pt>
                <c:pt idx="31">
                  <c:v>0.0201</c:v>
                </c:pt>
                <c:pt idx="32">
                  <c:v>0.021</c:v>
                </c:pt>
                <c:pt idx="33">
                  <c:v>0.019</c:v>
                </c:pt>
                <c:pt idx="34">
                  <c:v>0.019</c:v>
                </c:pt>
                <c:pt idx="35">
                  <c:v>0.018</c:v>
                </c:pt>
                <c:pt idx="36">
                  <c:v>0.019</c:v>
                </c:pt>
              </c:numCache>
            </c:numRef>
          </c:val>
        </c:ser>
        <c:dLbls>
          <c:showLegendKey val="0"/>
          <c:showVal val="0"/>
          <c:showCatName val="0"/>
          <c:showSerName val="0"/>
          <c:showPercent val="0"/>
          <c:showBubbleSize val="0"/>
        </c:dLbls>
        <c:gapWidth val="150"/>
        <c:axId val="775756783"/>
        <c:axId val="1"/>
      </c:barChart>
      <c:catAx>
        <c:axId val="775756783"/>
        <c:scaling>
          <c:orientation val="minMax"/>
        </c:scaling>
        <c:delete val="0"/>
        <c:axPos val="b"/>
        <c:numFmt formatCode="General" sourceLinked="1"/>
        <c:majorTickMark val="in"/>
        <c:minorTickMark val="none"/>
        <c:tickLblPos val="nextTo"/>
        <c:spPr>
          <a:ln w="3175" cap="flat" cmpd="sng" algn="ctr">
            <a:solidFill>
              <a:srgbClr val="000000"/>
            </a:solidFill>
            <a:prstDash val="solid"/>
            <a:round/>
          </a:ln>
        </c:spPr>
        <c:txPr>
          <a:bodyPr rot="-5400000" spcFirstLastPara="0" vertOverflow="ellipsis" vert="horz" wrap="square" anchor="ctr" anchorCtr="1"/>
          <a:lstStyle/>
          <a:p>
            <a:pPr>
              <a:defRPr lang="zh-CN" sz="800" b="0" i="0" u="none" strike="noStrike" kern="1200"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crossAx val="1"/>
        <c:crosses val="autoZero"/>
        <c:auto val="1"/>
        <c:lblAlgn val="ctr"/>
        <c:lblOffset val="100"/>
        <c:tickLblSkip val="1"/>
        <c:noMultiLvlLbl val="0"/>
      </c:catAx>
      <c:valAx>
        <c:axId val="1"/>
        <c:scaling>
          <c:orientation val="minMax"/>
        </c:scaling>
        <c:delete val="0"/>
        <c:axPos val="l"/>
        <c:numFmt formatCode="0.00%" sourceLinked="1"/>
        <c:majorTickMark val="in"/>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zh-CN" sz="1200" b="0" i="0" u="none" strike="noStrike" kern="1200"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crossAx val="775756783"/>
        <c:crosses val="autoZero"/>
        <c:crossBetween val="between"/>
      </c:valAx>
      <c:spPr>
        <a:solidFill>
          <a:srgbClr val="FFFFFF"/>
        </a:solidFill>
        <a:ln w="12700">
          <a:solidFill>
            <a:srgbClr val="FFFFFF"/>
          </a:solidFill>
          <a:prstDash val="solid"/>
        </a:ln>
      </c:spPr>
    </c:plotArea>
    <c:legend>
      <c:legendPos val="r"/>
      <c:layout>
        <c:manualLayout>
          <c:xMode val="edge"/>
          <c:yMode val="edge"/>
          <c:x val="0.150848813160045"/>
          <c:y val="0.0523381579701978"/>
          <c:w val="0.731036377374972"/>
          <c:h val="0.0766382010000931"/>
        </c:manualLayout>
      </c:layout>
      <c:overlay val="0"/>
      <c:spPr>
        <a:solidFill>
          <a:srgbClr val="FFFFFF"/>
        </a:solidFill>
        <a:ln w="3175">
          <a:solidFill>
            <a:srgbClr val="000000"/>
          </a:solidFill>
          <a:prstDash val="solid"/>
        </a:ln>
      </c:spPr>
      <c:txPr>
        <a:bodyPr rot="0" spcFirstLastPara="0" vertOverflow="ellipsis" vert="horz" wrap="square" anchor="ctr" anchorCtr="1"/>
        <a:lstStyle/>
        <a:p>
          <a:pPr>
            <a:defRPr lang="zh-CN" sz="1100" b="0" i="0" u="none" strike="noStrike" kern="1200"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legend>
    <c:plotVisOnly val="1"/>
    <c:dispBlanksAs val="gap"/>
    <c:showDLblsOverMax val="0"/>
    <c:extLst>
      <c:ext uri="{0b15fc19-7d7d-44ad-8c2d-2c3a37ce22c3}">
        <chartProps xmlns="https://web.wps.cn/et/2018/main" chartId="{1cbd46bb-9f1d-4cad-9671-2c20b3617262}"/>
      </c:ext>
    </c:extLst>
  </c:chart>
  <c:spPr>
    <a:solidFill>
      <a:srgbClr val="FFFFFF"/>
    </a:solidFill>
    <a:ln w="3175" cap="flat" cmpd="sng" algn="ctr">
      <a:solidFill>
        <a:srgbClr val="000000"/>
      </a:solidFill>
      <a:prstDash val="solid"/>
      <a:round/>
    </a:ln>
  </c:spPr>
  <c:txPr>
    <a:bodyPr/>
    <a:lstStyle/>
    <a:p>
      <a:pPr>
        <a:defRPr lang="zh-CN" sz="12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pPr>
              <a:defRPr/>
            </a:pPr>
            <a:fld id="{5917E940-E929-46F6-BCF0-51ECA3832E4F}" type="datetimeFigureOut">
              <a:rPr lang="zh-CN" altLang="en-US"/>
            </a:fld>
            <a:endParaRPr lang="zh-CN" altLang="en-US"/>
          </a:p>
        </p:txBody>
      </p:sp>
      <p:sp>
        <p:nvSpPr>
          <p:cNvPr id="4" name="页脚占位符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pPr>
              <a:defRPr/>
            </a:pPr>
            <a:fld id="{08ECE450-34D8-45DD-B661-43C69629E3D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95725" y="0"/>
            <a:ext cx="2979738" cy="500063"/>
          </a:xfrm>
          <a:prstGeom prst="rect">
            <a:avLst/>
          </a:prstGeom>
        </p:spPr>
        <p:txBody>
          <a:bodyPr vert="horz" lIns="91440" tIns="45720" rIns="91440" bIns="45720" rtlCol="0"/>
          <a:lstStyle>
            <a:lvl1pPr algn="r">
              <a:defRPr sz="1200"/>
            </a:lvl1pPr>
          </a:lstStyle>
          <a:p>
            <a:fld id="{5D624611-13B9-4AA7-99A8-506AFE7424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7388" y="4751388"/>
            <a:ext cx="5502275" cy="45005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99600"/>
            <a:ext cx="2979738" cy="500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95725" y="9499600"/>
            <a:ext cx="2979738" cy="500063"/>
          </a:xfrm>
          <a:prstGeom prst="rect">
            <a:avLst/>
          </a:prstGeom>
        </p:spPr>
        <p:txBody>
          <a:bodyPr vert="horz" lIns="91440" tIns="45720" rIns="91440" bIns="45720" rtlCol="0" anchor="b"/>
          <a:lstStyle>
            <a:lvl1pPr algn="r">
              <a:defRPr sz="1200"/>
            </a:lvl1pPr>
          </a:lstStyle>
          <a:p>
            <a:fld id="{7AF3EF3F-BF26-4B4F-9686-645A92262E3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直接连接符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直接连接符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直接连接符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直接连接符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直接连接符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直接连接符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椭圆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椭圆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椭圆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椭圆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椭圆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标题 7"/>
          <p:cNvSpPr>
            <a:spLocks noGrp="1"/>
          </p:cNvSpPr>
          <p:nvPr>
            <p:ph type="ctrTitle"/>
          </p:nvPr>
        </p:nvSpPr>
        <p:spPr>
          <a:xfrm>
            <a:off x="2286000" y="3124200"/>
            <a:ext cx="6172200" cy="1894362"/>
          </a:xfrm>
        </p:spPr>
        <p:txBody>
          <a:bodyPr/>
          <a:lstStyle>
            <a:lvl1pPr>
              <a:defRPr b="1"/>
            </a:lvl1pPr>
          </a:lstStyle>
          <a:p>
            <a:r>
              <a:rPr lang="zh-CN" altLang="en-US"/>
              <a:t>单击此处编辑母版标题样式</a:t>
            </a:r>
            <a:endParaRPr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22" name="日期占位符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ltLang="zh-CN"/>
          </a:p>
        </p:txBody>
      </p:sp>
      <p:sp>
        <p:nvSpPr>
          <p:cNvPr id="23" name="页脚占位符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zh-CN"/>
          </a:p>
        </p:txBody>
      </p:sp>
      <p:sp>
        <p:nvSpPr>
          <p:cNvPr id="24" name="灯片编号占位符 28"/>
          <p:cNvSpPr>
            <a:spLocks noGrp="1"/>
          </p:cNvSpPr>
          <p:nvPr>
            <p:ph type="sldNum" sz="quarter" idx="12"/>
          </p:nvPr>
        </p:nvSpPr>
        <p:spPr bwMode="auto">
          <a:xfrm>
            <a:off x="1325563" y="4929188"/>
            <a:ext cx="609600" cy="517525"/>
          </a:xfrm>
        </p:spPr>
        <p:txBody>
          <a:bodyPr/>
          <a:lstStyle>
            <a:lvl1pPr>
              <a:defRPr/>
            </a:lvl1pPr>
          </a:lstStyle>
          <a:p>
            <a:pPr>
              <a:defRPr/>
            </a:pPr>
            <a:fld id="{1A0C179C-12E2-48E0-91A2-DE8BA5CAA707}" type="slidenum">
              <a:rPr lang="zh-CN" altLang="en-US"/>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D8DB783E-4282-4DDF-AAE3-9F8385529D87}"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5FD75858-53AD-405A-93CA-424941976DD8}"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8" name="内容占位符 7"/>
          <p:cNvSpPr>
            <a:spLocks noGrp="1"/>
          </p:cNvSpPr>
          <p:nvPr>
            <p:ph sz="quarter" idx="1"/>
          </p:nvPr>
        </p:nvSpPr>
        <p:spPr>
          <a:xfrm>
            <a:off x="457200" y="1600200"/>
            <a:ext cx="7467600" cy="487375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6"/>
          <p:cNvSpPr>
            <a:spLocks noGrp="1"/>
          </p:cNvSpPr>
          <p:nvPr>
            <p:ph type="dt" sz="half" idx="10"/>
          </p:nvPr>
        </p:nvSpPr>
        <p:spPr/>
        <p:txBody>
          <a:bodyPr rtlCol="0"/>
          <a:lstStyle>
            <a:lvl1pPr>
              <a:defRPr/>
            </a:lvl1pPr>
          </a:lstStyle>
          <a:p>
            <a:pPr>
              <a:defRPr/>
            </a:pPr>
            <a:endParaRPr lang="en-US" altLang="zh-CN"/>
          </a:p>
        </p:txBody>
      </p:sp>
      <p:sp>
        <p:nvSpPr>
          <p:cNvPr id="5" name="灯片编号占位符 8"/>
          <p:cNvSpPr>
            <a:spLocks noGrp="1"/>
          </p:cNvSpPr>
          <p:nvPr>
            <p:ph type="sldNum" sz="quarter" idx="11"/>
          </p:nvPr>
        </p:nvSpPr>
        <p:spPr/>
        <p:txBody>
          <a:bodyPr rtlCol="0"/>
          <a:lstStyle>
            <a:lvl1pPr>
              <a:defRPr/>
            </a:lvl1pPr>
          </a:lstStyle>
          <a:p>
            <a:pPr>
              <a:defRPr/>
            </a:pPr>
            <a:fld id="{3ED65114-EDCB-4C13-8720-B6D02A798F2B}" type="slidenum">
              <a:rPr lang="zh-CN" altLang="en-US"/>
            </a:fld>
            <a:endParaRPr lang="en-US" altLang="zh-CN"/>
          </a:p>
        </p:txBody>
      </p:sp>
      <p:sp>
        <p:nvSpPr>
          <p:cNvPr id="6" name="页脚占位符 9"/>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直接连接符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直接连接符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直接连接符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直接连接符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直接连接符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椭圆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椭圆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椭圆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椭圆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椭圆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直接连接符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lang="zh-CN" altLang="en-US"/>
              <a:t>单击此处编辑母版标题样式</a:t>
            </a:r>
            <a:endParaRPr lang="en-US"/>
          </a:p>
        </p:txBody>
      </p:sp>
      <p:sp>
        <p:nvSpPr>
          <p:cNvPr id="3" name="文本占位符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endParaRPr lang="zh-CN" altLang="en-US"/>
          </a:p>
        </p:txBody>
      </p:sp>
      <p:sp>
        <p:nvSpPr>
          <p:cNvPr id="20" name="日期占位符 3"/>
          <p:cNvSpPr>
            <a:spLocks noGrp="1"/>
          </p:cNvSpPr>
          <p:nvPr>
            <p:ph type="dt" sz="half" idx="10"/>
          </p:nvPr>
        </p:nvSpPr>
        <p:spPr bwMode="auto">
          <a:xfrm rot="5400000">
            <a:off x="7762875" y="1169988"/>
            <a:ext cx="2286000" cy="381000"/>
          </a:xfrm>
        </p:spPr>
        <p:txBody>
          <a:bodyPr/>
          <a:lstStyle>
            <a:lvl1pPr>
              <a:defRPr/>
            </a:lvl1pPr>
          </a:lstStyle>
          <a:p>
            <a:pPr>
              <a:defRPr/>
            </a:pPr>
            <a:endParaRPr lang="en-US" altLang="zh-CN"/>
          </a:p>
        </p:txBody>
      </p:sp>
      <p:sp>
        <p:nvSpPr>
          <p:cNvPr id="21" name="页脚占位符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zh-CN"/>
          </a:p>
        </p:txBody>
      </p:sp>
      <p:sp>
        <p:nvSpPr>
          <p:cNvPr id="22" name="灯片编号占位符 5"/>
          <p:cNvSpPr>
            <a:spLocks noGrp="1"/>
          </p:cNvSpPr>
          <p:nvPr>
            <p:ph type="sldNum" sz="quarter" idx="12"/>
          </p:nvPr>
        </p:nvSpPr>
        <p:spPr bwMode="auto">
          <a:xfrm>
            <a:off x="1339850" y="4929188"/>
            <a:ext cx="609600" cy="517525"/>
          </a:xfrm>
        </p:spPr>
        <p:txBody>
          <a:bodyPr/>
          <a:lstStyle>
            <a:lvl1pPr>
              <a:defRPr/>
            </a:lvl1pPr>
          </a:lstStyle>
          <a:p>
            <a:pPr>
              <a:defRPr/>
            </a:pPr>
            <a:fld id="{E838C18D-4617-4E7E-A0BC-D80422FEB9AE}" type="slidenum">
              <a:rPr lang="zh-CN" altLang="en-US"/>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9" name="内容占位符 8"/>
          <p:cNvSpPr>
            <a:spLocks noGrp="1"/>
          </p:cNvSpPr>
          <p:nvPr>
            <p:ph sz="quarter" idx="1"/>
          </p:nvPr>
        </p:nvSpPr>
        <p:spPr>
          <a:xfrm>
            <a:off x="457200" y="1600200"/>
            <a:ext cx="3657600" cy="45720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1" name="内容占位符 10"/>
          <p:cNvSpPr>
            <a:spLocks noGrp="1"/>
          </p:cNvSpPr>
          <p:nvPr>
            <p:ph sz="quarter" idx="2"/>
          </p:nvPr>
        </p:nvSpPr>
        <p:spPr>
          <a:xfrm>
            <a:off x="4270248" y="1600200"/>
            <a:ext cx="3657600" cy="45720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2D2C4DD3-3CCD-4845-80A5-5D29D60BB4BC}"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lstStyle>
            <a:lvl1pPr>
              <a:defRPr/>
            </a:lvl1pPr>
          </a:lstStyle>
          <a:p>
            <a:r>
              <a:rPr lang="zh-CN" altLang="en-US"/>
              <a:t>单击此处编辑母版标题样式</a:t>
            </a:r>
            <a:endParaRPr lang="en-US"/>
          </a:p>
        </p:txBody>
      </p:sp>
      <p:sp>
        <p:nvSpPr>
          <p:cNvPr id="11" name="内容占位符 10"/>
          <p:cNvSpPr>
            <a:spLocks noGrp="1"/>
          </p:cNvSpPr>
          <p:nvPr>
            <p:ph sz="quarter" idx="2"/>
          </p:nvPr>
        </p:nvSpPr>
        <p:spPr>
          <a:xfrm>
            <a:off x="457200" y="2362200"/>
            <a:ext cx="3657600" cy="38862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3" name="内容占位符 12"/>
          <p:cNvSpPr>
            <a:spLocks noGrp="1"/>
          </p:cNvSpPr>
          <p:nvPr>
            <p:ph sz="quarter" idx="4"/>
          </p:nvPr>
        </p:nvSpPr>
        <p:spPr>
          <a:xfrm>
            <a:off x="4371975" y="2362200"/>
            <a:ext cx="3657600" cy="38862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CN" altLang="en-US"/>
              <a:t>单击此处编辑母版文本样式</a:t>
            </a:r>
            <a:endParaRPr lang="zh-CN" altLang="en-US"/>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CN" altLang="en-US"/>
              <a:t>单击此处编辑母版文本样式</a:t>
            </a:r>
            <a:endParaRPr lang="zh-CN" altLang="en-US"/>
          </a:p>
        </p:txBody>
      </p:sp>
      <p:sp>
        <p:nvSpPr>
          <p:cNvPr id="7" name="日期占位符 13"/>
          <p:cNvSpPr>
            <a:spLocks noGrp="1"/>
          </p:cNvSpPr>
          <p:nvPr>
            <p:ph type="dt" sz="half" idx="10"/>
          </p:nvPr>
        </p:nvSpPr>
        <p:spPr/>
        <p:txBody>
          <a:bodyPr/>
          <a:lstStyle>
            <a:lvl1pPr>
              <a:defRPr/>
            </a:lvl1pPr>
          </a:lstStyle>
          <a:p>
            <a:pPr>
              <a:defRPr/>
            </a:pPr>
            <a:endParaRPr lang="en-US" altLang="zh-CN"/>
          </a:p>
        </p:txBody>
      </p:sp>
      <p:sp>
        <p:nvSpPr>
          <p:cNvPr id="8" name="页脚占位符 2"/>
          <p:cNvSpPr>
            <a:spLocks noGrp="1"/>
          </p:cNvSpPr>
          <p:nvPr>
            <p:ph type="ftr" sz="quarter" idx="11"/>
          </p:nvPr>
        </p:nvSpPr>
        <p:spPr/>
        <p:txBody>
          <a:bodyPr/>
          <a:lstStyle>
            <a:lvl1pPr>
              <a:defRPr/>
            </a:lvl1pPr>
          </a:lstStyle>
          <a:p>
            <a:pPr>
              <a:defRPr/>
            </a:pPr>
            <a:endParaRPr lang="en-US" altLang="zh-CN"/>
          </a:p>
        </p:txBody>
      </p:sp>
      <p:sp>
        <p:nvSpPr>
          <p:cNvPr id="9" name="灯片编号占位符 22"/>
          <p:cNvSpPr>
            <a:spLocks noGrp="1"/>
          </p:cNvSpPr>
          <p:nvPr>
            <p:ph type="sldNum" sz="quarter" idx="12"/>
          </p:nvPr>
        </p:nvSpPr>
        <p:spPr/>
        <p:txBody>
          <a:bodyPr/>
          <a:lstStyle>
            <a:lvl1pPr>
              <a:defRPr/>
            </a:lvl1pPr>
          </a:lstStyle>
          <a:p>
            <a:pPr>
              <a:defRPr/>
            </a:pPr>
            <a:fld id="{4A03F677-C3B5-4C69-B993-B22D051983DF}"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5"/>
          <p:cNvSpPr>
            <a:spLocks noGrp="1"/>
          </p:cNvSpPr>
          <p:nvPr>
            <p:ph type="dt" sz="half" idx="10"/>
          </p:nvPr>
        </p:nvSpPr>
        <p:spPr/>
        <p:txBody>
          <a:bodyPr rtlCol="0"/>
          <a:lstStyle>
            <a:lvl1pPr>
              <a:defRPr/>
            </a:lvl1pPr>
          </a:lstStyle>
          <a:p>
            <a:pPr>
              <a:defRPr/>
            </a:pPr>
            <a:endParaRPr lang="en-US" altLang="zh-CN"/>
          </a:p>
        </p:txBody>
      </p:sp>
      <p:sp>
        <p:nvSpPr>
          <p:cNvPr id="4" name="灯片编号占位符 6"/>
          <p:cNvSpPr>
            <a:spLocks noGrp="1"/>
          </p:cNvSpPr>
          <p:nvPr>
            <p:ph type="sldNum" sz="quarter" idx="11"/>
          </p:nvPr>
        </p:nvSpPr>
        <p:spPr/>
        <p:txBody>
          <a:bodyPr rtlCol="0"/>
          <a:lstStyle>
            <a:lvl1pPr>
              <a:defRPr/>
            </a:lvl1pPr>
          </a:lstStyle>
          <a:p>
            <a:pPr>
              <a:defRPr/>
            </a:pPr>
            <a:fld id="{B203EC93-5BFA-4ACD-B90C-5CB52F77F30D}" type="slidenum">
              <a:rPr lang="zh-CN" altLang="en-US"/>
            </a:fld>
            <a:endParaRPr lang="en-US" altLang="zh-CN"/>
          </a:p>
        </p:txBody>
      </p:sp>
      <p:sp>
        <p:nvSpPr>
          <p:cNvPr id="5" name="页脚占位符 7"/>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22"/>
          <p:cNvSpPr>
            <a:spLocks noGrp="1"/>
          </p:cNvSpPr>
          <p:nvPr>
            <p:ph type="sldNum" sz="quarter" idx="12"/>
          </p:nvPr>
        </p:nvSpPr>
        <p:spPr/>
        <p:txBody>
          <a:bodyPr/>
          <a:lstStyle>
            <a:lvl1pPr>
              <a:defRPr/>
            </a:lvl1pPr>
          </a:lstStyle>
          <a:p>
            <a:pPr>
              <a:defRPr/>
            </a:pPr>
            <a:fld id="{CE73E0E4-4F7C-420F-8258-028C2C2DB5D2}"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直接连接符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直接连接符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直接连接符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直接连接符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椭圆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标题 1"/>
          <p:cNvSpPr>
            <a:spLocks noGrp="1"/>
          </p:cNvSpPr>
          <p:nvPr>
            <p:ph type="title"/>
          </p:nvPr>
        </p:nvSpPr>
        <p:spPr>
          <a:xfrm rot="5400000">
            <a:off x="3371850" y="3200400"/>
            <a:ext cx="6309360" cy="457200"/>
          </a:xfrm>
        </p:spPr>
        <p:txBody>
          <a:bodyPr/>
          <a:lstStyle>
            <a:lvl1pPr algn="l">
              <a:buNone/>
              <a:defRPr sz="2000" b="1" cap="small" baseline="0"/>
            </a:lvl1pPr>
          </a:lstStyle>
          <a:p>
            <a:r>
              <a:rPr lang="zh-CN" altLang="en-US"/>
              <a:t>单击此处编辑母版标题样式</a:t>
            </a:r>
            <a:endParaRPr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CN" altLang="en-US"/>
              <a:t>单击此处编辑母版文本样式</a:t>
            </a:r>
            <a:endParaRPr lang="zh-CN" altLang="en-US"/>
          </a:p>
        </p:txBody>
      </p:sp>
      <p:sp>
        <p:nvSpPr>
          <p:cNvPr id="18" name="内容占位符 17"/>
          <p:cNvSpPr>
            <a:spLocks noGrp="1"/>
          </p:cNvSpPr>
          <p:nvPr>
            <p:ph sz="quarter" idx="1"/>
          </p:nvPr>
        </p:nvSpPr>
        <p:spPr>
          <a:xfrm>
            <a:off x="304800" y="274320"/>
            <a:ext cx="5638800" cy="63276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2" name="日期占位符 20"/>
          <p:cNvSpPr>
            <a:spLocks noGrp="1"/>
          </p:cNvSpPr>
          <p:nvPr>
            <p:ph type="dt" sz="half" idx="10"/>
          </p:nvPr>
        </p:nvSpPr>
        <p:spPr/>
        <p:txBody>
          <a:bodyPr rtlCol="0"/>
          <a:lstStyle>
            <a:lvl1pPr>
              <a:defRPr/>
            </a:lvl1pPr>
          </a:lstStyle>
          <a:p>
            <a:pPr>
              <a:defRPr/>
            </a:pPr>
            <a:endParaRPr lang="en-US" altLang="zh-CN"/>
          </a:p>
        </p:txBody>
      </p:sp>
      <p:sp>
        <p:nvSpPr>
          <p:cNvPr id="13" name="灯片编号占位符 21"/>
          <p:cNvSpPr>
            <a:spLocks noGrp="1"/>
          </p:cNvSpPr>
          <p:nvPr>
            <p:ph type="sldNum" sz="quarter" idx="11"/>
          </p:nvPr>
        </p:nvSpPr>
        <p:spPr/>
        <p:txBody>
          <a:bodyPr rtlCol="0"/>
          <a:lstStyle>
            <a:lvl1pPr>
              <a:defRPr/>
            </a:lvl1pPr>
          </a:lstStyle>
          <a:p>
            <a:pPr>
              <a:defRPr/>
            </a:pPr>
            <a:fld id="{DC6A1368-1A30-4D4B-A7B9-6FEE11C716CA}" type="slidenum">
              <a:rPr lang="zh-CN" altLang="en-US"/>
            </a:fld>
            <a:endParaRPr lang="en-US" altLang="zh-CN"/>
          </a:p>
        </p:txBody>
      </p:sp>
      <p:sp>
        <p:nvSpPr>
          <p:cNvPr id="14" name="页脚占位符 22"/>
          <p:cNvSpPr>
            <a:spLocks noGrp="1"/>
          </p:cNvSpPr>
          <p:nvPr>
            <p:ph type="ftr" sz="quarter" idx="12"/>
          </p:nvPr>
        </p:nvSpPr>
        <p:spPr/>
        <p:txBody>
          <a:bodyPr rtlCol="0"/>
          <a:lstStyle>
            <a:lvl1pPr>
              <a:defRPr/>
            </a:lvl1pPr>
          </a:lstStyle>
          <a:p>
            <a:pPr>
              <a:defRPr/>
            </a:pPr>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椭圆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直接连接符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直接连接符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直接连接符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直接连接符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标题 1"/>
          <p:cNvSpPr>
            <a:spLocks noGrp="1"/>
          </p:cNvSpPr>
          <p:nvPr>
            <p:ph type="title"/>
          </p:nvPr>
        </p:nvSpPr>
        <p:spPr>
          <a:xfrm rot="5400000">
            <a:off x="3350133" y="3200400"/>
            <a:ext cx="6309360" cy="457200"/>
          </a:xfrm>
        </p:spPr>
        <p:txBody>
          <a:bodyPr/>
          <a:lstStyle>
            <a:lvl1pPr algn="l">
              <a:buNone/>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CN" altLang="en-US" noProof="0"/>
              <a:t>单击图标添加图片</a:t>
            </a:r>
            <a:endParaRPr lang="en-US" noProof="0"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CN" altLang="en-US"/>
              <a:t>单击此处编辑母版文本样式</a:t>
            </a:r>
            <a:endParaRPr lang="zh-CN" altLang="en-US"/>
          </a:p>
        </p:txBody>
      </p:sp>
      <p:sp>
        <p:nvSpPr>
          <p:cNvPr id="12" name="日期占位符 16"/>
          <p:cNvSpPr>
            <a:spLocks noGrp="1"/>
          </p:cNvSpPr>
          <p:nvPr>
            <p:ph type="dt" sz="half" idx="10"/>
          </p:nvPr>
        </p:nvSpPr>
        <p:spPr/>
        <p:txBody>
          <a:bodyPr rtlCol="0"/>
          <a:lstStyle>
            <a:lvl1pPr>
              <a:defRPr/>
            </a:lvl1pPr>
          </a:lstStyle>
          <a:p>
            <a:pPr>
              <a:defRPr/>
            </a:pPr>
            <a:endParaRPr lang="en-US" altLang="zh-CN"/>
          </a:p>
        </p:txBody>
      </p:sp>
      <p:sp>
        <p:nvSpPr>
          <p:cNvPr id="13" name="灯片编号占位符 17"/>
          <p:cNvSpPr>
            <a:spLocks noGrp="1"/>
          </p:cNvSpPr>
          <p:nvPr>
            <p:ph type="sldNum" sz="quarter" idx="11"/>
          </p:nvPr>
        </p:nvSpPr>
        <p:spPr/>
        <p:txBody>
          <a:bodyPr rtlCol="0"/>
          <a:lstStyle>
            <a:lvl1pPr>
              <a:defRPr/>
            </a:lvl1pPr>
          </a:lstStyle>
          <a:p>
            <a:pPr>
              <a:defRPr/>
            </a:pPr>
            <a:fld id="{05EFB495-1A64-46B5-93FB-FE664447688C}" type="slidenum">
              <a:rPr lang="zh-CN" altLang="en-US"/>
            </a:fld>
            <a:endParaRPr lang="en-US" altLang="zh-CN"/>
          </a:p>
        </p:txBody>
      </p:sp>
      <p:sp>
        <p:nvSpPr>
          <p:cNvPr id="14" name="页脚占位符 20"/>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lang="zh-CN" altLang="en-US"/>
              <a:t>单击此处编辑母版标题样式</a:t>
            </a:r>
            <a:endParaRPr lang="en-US"/>
          </a:p>
        </p:txBody>
      </p:sp>
      <p:sp>
        <p:nvSpPr>
          <p:cNvPr id="2052" name="文本占位符 12"/>
          <p:cNvSpPr>
            <a:spLocks noGrp="1"/>
          </p:cNvSpPr>
          <p:nvPr>
            <p:ph type="body" idx="1"/>
          </p:nvPr>
        </p:nvSpPr>
        <p:spPr bwMode="auto">
          <a:xfrm>
            <a:off x="457200" y="1600200"/>
            <a:ext cx="7467600" cy="4873625"/>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zh-CN"/>
          </a:p>
        </p:txBody>
      </p:sp>
      <p:sp>
        <p:nvSpPr>
          <p:cNvPr id="3" name="页脚占位符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zh-CN"/>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椭圆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灯片编号占位符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DFB7CF05-C85E-4018-82BA-F1E77D293AE6}"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4471A6"/>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B2C1DB"/>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DCB3B2"/>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286000" y="3124200"/>
            <a:ext cx="6172200" cy="1893888"/>
          </a:xfrm>
        </p:spPr>
        <p:txBody>
          <a:bodyPr/>
          <a:lstStyle/>
          <a:p>
            <a:pPr eaLnBrk="1" fontAlgn="auto" hangingPunct="1">
              <a:spcAft>
                <a:spcPts val="0"/>
              </a:spcAft>
              <a:defRPr/>
            </a:pPr>
            <a:r>
              <a:rPr lang="zh-CN" altLang="en-US"/>
              <a:t>第一章</a:t>
            </a:r>
            <a:br>
              <a:rPr lang="zh-CN" altLang="en-US"/>
            </a:br>
            <a:endParaRPr lang="zh-CN" altLang="en-US"/>
          </a:p>
        </p:txBody>
      </p:sp>
      <p:sp>
        <p:nvSpPr>
          <p:cNvPr id="9219" name="Rectangle 3"/>
          <p:cNvSpPr>
            <a:spLocks noGrp="1" noChangeArrowheads="1"/>
          </p:cNvSpPr>
          <p:nvPr>
            <p:ph type="subTitle" idx="1"/>
          </p:nvPr>
        </p:nvSpPr>
        <p:spPr>
          <a:xfrm>
            <a:off x="2286000" y="5003800"/>
            <a:ext cx="6172200" cy="1371600"/>
          </a:xfrm>
        </p:spPr>
        <p:txBody>
          <a:bodyPr/>
          <a:lstStyle/>
          <a:p>
            <a:pPr eaLnBrk="1" hangingPunct="1"/>
            <a:r>
              <a:rPr lang="zh-CN" altLang="en-US"/>
              <a:t>财产保险概述</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zh-CN" altLang="en-US" dirty="0"/>
              <a:t>四、财产保险的风险</a:t>
            </a:r>
            <a:endParaRPr lang="zh-CN" altLang="en-US" dirty="0"/>
          </a:p>
        </p:txBody>
      </p:sp>
      <p:sp>
        <p:nvSpPr>
          <p:cNvPr id="38915" name="Rectangle 3"/>
          <p:cNvSpPr>
            <a:spLocks noGrp="1" noChangeArrowheads="1"/>
          </p:cNvSpPr>
          <p:nvPr>
            <p:ph sz="quarter" idx="1"/>
          </p:nvPr>
        </p:nvSpPr>
        <p:spPr>
          <a:xfrm>
            <a:off x="457200" y="1600200"/>
            <a:ext cx="7467600" cy="4873625"/>
          </a:xfrm>
        </p:spPr>
        <p:txBody>
          <a:bodyPr/>
          <a:lstStyle/>
          <a:p>
            <a:pPr eaLnBrk="1" hangingPunct="1"/>
            <a:r>
              <a:rPr lang="zh-CN" altLang="en-US" dirty="0"/>
              <a:t>财产的间接损失 </a:t>
            </a:r>
            <a:endParaRPr lang="zh-CN" altLang="en-US" dirty="0"/>
          </a:p>
          <a:p>
            <a:pPr lvl="1" eaLnBrk="1" hangingPunct="1"/>
            <a:r>
              <a:rPr lang="zh-CN" altLang="en-US" dirty="0"/>
              <a:t>财产的直接损失而引起的后续损失。</a:t>
            </a:r>
            <a:endParaRPr lang="zh-CN" altLang="en-US" dirty="0"/>
          </a:p>
          <a:p>
            <a:pPr lvl="1" eaLnBrk="1" hangingPunct="1"/>
            <a:r>
              <a:rPr lang="zh-CN" altLang="en-US" dirty="0"/>
              <a:t>大多数财产保险都不保障间接损失，只是在某些特殊的财产保险中才专门承保间接损失。 </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zh-CN" altLang="en-US" dirty="0"/>
              <a:t>四、财产保险的风险</a:t>
            </a:r>
            <a:endParaRPr lang="zh-CN" altLang="en-US" dirty="0"/>
          </a:p>
        </p:txBody>
      </p:sp>
      <p:sp>
        <p:nvSpPr>
          <p:cNvPr id="37891" name="Rectangle 3"/>
          <p:cNvSpPr>
            <a:spLocks noGrp="1" noChangeArrowheads="1"/>
          </p:cNvSpPr>
          <p:nvPr>
            <p:ph sz="quarter" idx="1"/>
          </p:nvPr>
        </p:nvSpPr>
        <p:spPr>
          <a:xfrm>
            <a:off x="539750" y="1700213"/>
            <a:ext cx="7626350" cy="4419600"/>
          </a:xfrm>
        </p:spPr>
        <p:txBody>
          <a:bodyPr>
            <a:normAutofit lnSpcReduction="10000"/>
          </a:bodyPr>
          <a:lstStyle/>
          <a:p>
            <a:pPr marL="274320" indent="-274320" algn="just" eaLnBrk="1" fontAlgn="auto" hangingPunct="1">
              <a:lnSpc>
                <a:spcPct val="90000"/>
              </a:lnSpc>
              <a:spcAft>
                <a:spcPts val="0"/>
              </a:spcAft>
              <a:buFont typeface="Wingdings" panose="05000000000000000000"/>
              <a:buChar char=""/>
              <a:defRPr/>
            </a:pPr>
            <a:r>
              <a:rPr lang="zh-CN" altLang="en-US" sz="2800" dirty="0"/>
              <a:t>费用支出</a:t>
            </a:r>
            <a:endParaRPr lang="zh-CN" altLang="en-US" sz="2800" dirty="0"/>
          </a:p>
          <a:p>
            <a:pPr marL="640080" lvl="1" indent="-274320" algn="just" eaLnBrk="1" fontAlgn="auto" hangingPunct="1">
              <a:lnSpc>
                <a:spcPct val="90000"/>
              </a:lnSpc>
              <a:spcAft>
                <a:spcPts val="0"/>
              </a:spcAft>
              <a:buFont typeface="Wingdings 2" panose="05020102010507070707"/>
              <a:buChar char=""/>
              <a:defRPr/>
            </a:pPr>
            <a:r>
              <a:rPr lang="zh-CN" altLang="en-US" sz="2400" dirty="0"/>
              <a:t>财产在发生损失时会产生一些费用。海上保险中包括施救费用、救助费用、特别费用和额外费用。</a:t>
            </a:r>
            <a:endParaRPr lang="zh-CN" altLang="en-US" sz="2400" dirty="0"/>
          </a:p>
          <a:p>
            <a:pPr lvl="2" indent="-182880" algn="just" eaLnBrk="1" fontAlgn="auto" hangingPunct="1">
              <a:lnSpc>
                <a:spcPct val="90000"/>
              </a:lnSpc>
              <a:spcAft>
                <a:spcPts val="0"/>
              </a:spcAft>
              <a:buClr>
                <a:schemeClr val="accent1">
                  <a:shade val="75000"/>
                </a:schemeClr>
              </a:buClr>
              <a:buFont typeface="Wingdings" panose="05000000000000000000"/>
              <a:buChar char=""/>
              <a:defRPr/>
            </a:pPr>
            <a:r>
              <a:rPr lang="zh-CN" altLang="en-US" sz="2000" dirty="0"/>
              <a:t>施救费用是指被保险人或其代理人、受雇人或受让人在保险标的遭受任何保险事故时，负有采取一切合理措施避免或减轻损失到最低限度的责任，从而进行各种施救工作并支出费用。</a:t>
            </a:r>
            <a:endParaRPr lang="zh-CN" altLang="en-US" sz="2000" dirty="0"/>
          </a:p>
          <a:p>
            <a:pPr lvl="2" indent="-182880" algn="just" eaLnBrk="1" fontAlgn="auto" hangingPunct="1">
              <a:lnSpc>
                <a:spcPct val="90000"/>
              </a:lnSpc>
              <a:spcAft>
                <a:spcPts val="0"/>
              </a:spcAft>
              <a:buClr>
                <a:schemeClr val="accent1">
                  <a:shade val="75000"/>
                </a:schemeClr>
              </a:buClr>
              <a:buFont typeface="Wingdings" panose="05000000000000000000"/>
              <a:buChar char=""/>
              <a:defRPr/>
            </a:pPr>
            <a:r>
              <a:rPr lang="zh-CN" altLang="en-US" sz="2000" dirty="0"/>
              <a:t>救助费用通常在海上保险中涉及，是指船舶或货物遭遇海上危险事故时，对于自愿救助的第三者的救助行为使船舶或货物有效地避免或减少损失所支付的酬金。</a:t>
            </a:r>
            <a:endParaRPr lang="zh-CN" altLang="en-US" sz="2000" dirty="0"/>
          </a:p>
          <a:p>
            <a:pPr lvl="2" indent="-182880" algn="just" eaLnBrk="1" fontAlgn="auto" hangingPunct="1">
              <a:lnSpc>
                <a:spcPct val="90000"/>
              </a:lnSpc>
              <a:spcAft>
                <a:spcPts val="0"/>
              </a:spcAft>
              <a:buClr>
                <a:schemeClr val="accent1">
                  <a:shade val="75000"/>
                </a:schemeClr>
              </a:buClr>
              <a:buFont typeface="Wingdings" panose="05000000000000000000"/>
              <a:buChar char=""/>
              <a:defRPr/>
            </a:pPr>
            <a:r>
              <a:rPr lang="zh-CN" altLang="en-US" sz="2000" dirty="0"/>
              <a:t>特别费用是指运输工具在海上遭遇海难后，在中途港或避难港卸货、存包、重装及续运货物所产生的费用。</a:t>
            </a:r>
            <a:endParaRPr lang="zh-CN" altLang="en-US" sz="2000" dirty="0"/>
          </a:p>
          <a:p>
            <a:pPr lvl="2" indent="-182880" algn="just" eaLnBrk="1" fontAlgn="auto" hangingPunct="1">
              <a:lnSpc>
                <a:spcPct val="90000"/>
              </a:lnSpc>
              <a:spcAft>
                <a:spcPts val="0"/>
              </a:spcAft>
              <a:buClr>
                <a:schemeClr val="accent1">
                  <a:shade val="75000"/>
                </a:schemeClr>
              </a:buClr>
              <a:buFont typeface="Wingdings" panose="05000000000000000000"/>
              <a:buChar char=""/>
              <a:defRPr/>
            </a:pPr>
            <a:r>
              <a:rPr lang="zh-CN" altLang="en-US" sz="2000" dirty="0"/>
              <a:t>额外费用是指为了证明损失索赔的成立而支付的费用，如检验费用、查勘费用、海损理算师费等。</a:t>
            </a:r>
            <a:endParaRPr lang="zh-CN" altLang="en-US" sz="2000" dirty="0"/>
          </a:p>
          <a:p>
            <a:pPr marL="274320" indent="-274320" eaLnBrk="1" fontAlgn="auto" hangingPunct="1">
              <a:lnSpc>
                <a:spcPct val="90000"/>
              </a:lnSpc>
              <a:spcAft>
                <a:spcPts val="0"/>
              </a:spcAft>
              <a:buFont typeface="Wingdings" panose="05000000000000000000"/>
              <a:buChar char=""/>
              <a:defRPr/>
            </a:pPr>
            <a:endParaRPr lang="zh-CN"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anose="02010600030101010101" pitchFamily="2" charset="-122"/>
              </a:rPr>
              <a:t>五、财产保险合同</a:t>
            </a:r>
            <a:r>
              <a:rPr lang="zh-CN" altLang="en-US" dirty="0"/>
              <a:t> </a:t>
            </a:r>
            <a:endParaRPr lang="zh-CN" altLang="en-US" dirty="0"/>
          </a:p>
        </p:txBody>
      </p:sp>
      <p:sp>
        <p:nvSpPr>
          <p:cNvPr id="37891" name="Rectangle 3"/>
          <p:cNvSpPr>
            <a:spLocks noGrp="1" noChangeArrowheads="1"/>
          </p:cNvSpPr>
          <p:nvPr>
            <p:ph sz="quarter" idx="1"/>
          </p:nvPr>
        </p:nvSpPr>
        <p:spPr>
          <a:xfrm>
            <a:off x="457200" y="1600200"/>
            <a:ext cx="7467600" cy="4873625"/>
          </a:xfrm>
        </p:spPr>
        <p:txBody>
          <a:bodyPr/>
          <a:lstStyle/>
          <a:p>
            <a:pPr eaLnBrk="1" hangingPunct="1"/>
            <a:r>
              <a:rPr lang="zh-CN" altLang="en-US">
                <a:latin typeface="宋体" panose="02010600030101010101" pitchFamily="2" charset="-122"/>
              </a:rPr>
              <a:t>投保单</a:t>
            </a:r>
            <a:endParaRPr lang="zh-CN" altLang="en-US">
              <a:latin typeface="宋体" panose="02010600030101010101" pitchFamily="2" charset="-122"/>
            </a:endParaRPr>
          </a:p>
          <a:p>
            <a:pPr eaLnBrk="1" hangingPunct="1"/>
            <a:r>
              <a:rPr lang="zh-CN" altLang="en-US">
                <a:latin typeface="宋体" panose="02010600030101010101" pitchFamily="2" charset="-122"/>
              </a:rPr>
              <a:t>暂保单</a:t>
            </a:r>
            <a:endParaRPr lang="zh-CN" altLang="en-US">
              <a:latin typeface="宋体" panose="02010600030101010101" pitchFamily="2" charset="-122"/>
            </a:endParaRPr>
          </a:p>
          <a:p>
            <a:pPr eaLnBrk="1" hangingPunct="1"/>
            <a:r>
              <a:rPr lang="zh-CN" altLang="en-US">
                <a:latin typeface="宋体" panose="02010600030101010101" pitchFamily="2" charset="-122"/>
              </a:rPr>
              <a:t>保险单</a:t>
            </a:r>
            <a:endParaRPr lang="zh-CN" altLang="en-US">
              <a:latin typeface="宋体" panose="02010600030101010101" pitchFamily="2" charset="-122"/>
            </a:endParaRPr>
          </a:p>
          <a:p>
            <a:pPr eaLnBrk="1" hangingPunct="1"/>
            <a:r>
              <a:rPr lang="zh-CN" altLang="en-US">
                <a:latin typeface="宋体" panose="02010600030101010101" pitchFamily="2" charset="-122"/>
              </a:rPr>
              <a:t>保险凭证</a:t>
            </a:r>
            <a:endParaRPr lang="zh-CN" altLang="en-US">
              <a:latin typeface="宋体" panose="02010600030101010101" pitchFamily="2" charset="-122"/>
            </a:endParaRPr>
          </a:p>
          <a:p>
            <a:pPr eaLnBrk="1" hangingPunct="1"/>
            <a:r>
              <a:rPr lang="zh-CN" altLang="en-US">
                <a:latin typeface="宋体" panose="02010600030101010101" pitchFamily="2" charset="-122"/>
              </a:rPr>
              <a:t>批单</a:t>
            </a:r>
            <a:r>
              <a:rPr lang="zh-CN" altLang="en-US"/>
              <a:t> </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anose="02010600030101010101" pitchFamily="2" charset="-122"/>
              </a:rPr>
              <a:t>六、财产保险合同的当事人与关系人</a:t>
            </a:r>
            <a:endParaRPr lang="zh-CN" altLang="en-US" b="1" dirty="0">
              <a:latin typeface="宋体" panose="02010600030101010101" pitchFamily="2" charset="-122"/>
            </a:endParaRPr>
          </a:p>
        </p:txBody>
      </p:sp>
      <p:sp>
        <p:nvSpPr>
          <p:cNvPr id="38915" name="Rectangle 3"/>
          <p:cNvSpPr>
            <a:spLocks noGrp="1" noChangeArrowheads="1"/>
          </p:cNvSpPr>
          <p:nvPr>
            <p:ph sz="quarter" idx="1"/>
          </p:nvPr>
        </p:nvSpPr>
        <p:spPr>
          <a:xfrm>
            <a:off x="457200" y="1600200"/>
            <a:ext cx="7467600" cy="4873625"/>
          </a:xfrm>
        </p:spPr>
        <p:txBody>
          <a:bodyPr/>
          <a:lstStyle/>
          <a:p>
            <a:pPr eaLnBrk="1" hangingPunct="1"/>
            <a:r>
              <a:rPr lang="zh-CN" altLang="en-US"/>
              <a:t>财产保险合同的当事人：</a:t>
            </a:r>
            <a:endParaRPr lang="zh-CN" altLang="en-US"/>
          </a:p>
          <a:p>
            <a:pPr lvl="1" eaLnBrk="1" hangingPunct="1"/>
            <a:r>
              <a:rPr lang="zh-CN" altLang="en-US"/>
              <a:t>保险人</a:t>
            </a:r>
            <a:endParaRPr lang="zh-CN" altLang="en-US"/>
          </a:p>
          <a:p>
            <a:pPr lvl="1" eaLnBrk="1" hangingPunct="1"/>
            <a:r>
              <a:rPr lang="zh-CN" altLang="en-US"/>
              <a:t>投保人（被保险人）</a:t>
            </a:r>
            <a:endParaRPr lang="zh-CN" altLang="en-US"/>
          </a:p>
          <a:p>
            <a:pPr eaLnBrk="1" hangingPunct="1"/>
            <a:r>
              <a:rPr lang="zh-CN" altLang="en-US"/>
              <a:t>索赔权由被保险人行使。若被保险人死亡，则由被保险人的继承人行使。</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a:t>
            </a:r>
            <a:r>
              <a:rPr lang="zh-CN" altLang="en-US" b="1" dirty="0">
                <a:latin typeface="宋体" panose="02010600030101010101" pitchFamily="2" charset="-122"/>
              </a:rPr>
              <a:t>财产保险合同的当事人与关系人</a:t>
            </a:r>
            <a:endParaRPr lang="zh-CN" altLang="en-US" dirty="0"/>
          </a:p>
        </p:txBody>
      </p:sp>
      <p:sp>
        <p:nvSpPr>
          <p:cNvPr id="3" name="内容占位符 2"/>
          <p:cNvSpPr>
            <a:spLocks noGrp="1"/>
          </p:cNvSpPr>
          <p:nvPr>
            <p:ph sz="quarter" idx="1"/>
          </p:nvPr>
        </p:nvSpPr>
        <p:spPr/>
        <p:txBody>
          <a:bodyPr/>
          <a:lstStyle/>
          <a:p>
            <a:r>
              <a:rPr lang="zh-CN" altLang="zh-CN" dirty="0"/>
              <a:t>记名被保险人（</a:t>
            </a:r>
            <a:r>
              <a:rPr lang="en-US" altLang="zh-CN" dirty="0"/>
              <a:t>Named Insured</a:t>
            </a:r>
            <a:r>
              <a:rPr lang="zh-CN" altLang="zh-CN" dirty="0"/>
              <a:t>）</a:t>
            </a:r>
            <a:r>
              <a:rPr lang="zh-CN" altLang="en-US" dirty="0"/>
              <a:t>：</a:t>
            </a:r>
            <a:r>
              <a:rPr lang="zh-CN" altLang="zh-CN" dirty="0"/>
              <a:t>记名被保险人又称为指名被保险人，其是在保险单声明事项中载明的人，是与保险公司签署保险合同的个人或企业。</a:t>
            </a:r>
            <a:endParaRPr lang="zh-CN" altLang="zh-CN" dirty="0"/>
          </a:p>
          <a:p>
            <a:r>
              <a:rPr lang="zh-CN" altLang="zh-CN" dirty="0"/>
              <a:t>附加的被保险人（</a:t>
            </a:r>
            <a:r>
              <a:rPr lang="en-US" altLang="zh-CN" dirty="0"/>
              <a:t>Additional Insured</a:t>
            </a:r>
            <a:r>
              <a:rPr lang="zh-CN" altLang="zh-CN" dirty="0"/>
              <a:t>）</a:t>
            </a:r>
            <a:r>
              <a:rPr lang="zh-CN" altLang="en-US" dirty="0"/>
              <a:t>：</a:t>
            </a:r>
            <a:r>
              <a:rPr lang="zh-CN" altLang="zh-CN" dirty="0"/>
              <a:t>附加的被保险人是因为与记名被保险人有某种特殊联系，而被保单认可并提供相同保障的对象。</a:t>
            </a:r>
            <a:endParaRPr lang="zh-CN" altLang="zh-CN" dirty="0"/>
          </a:p>
          <a:p>
            <a:r>
              <a:rPr lang="zh-CN" altLang="zh-CN" dirty="0"/>
              <a:t>共同的被保险人（</a:t>
            </a:r>
            <a:r>
              <a:rPr lang="en-US" altLang="zh-CN" dirty="0"/>
              <a:t> Joint-names Insured </a:t>
            </a:r>
            <a:r>
              <a:rPr lang="zh-CN" altLang="zh-CN" dirty="0"/>
              <a:t>）</a:t>
            </a:r>
            <a:r>
              <a:rPr lang="zh-CN" altLang="en-US" dirty="0"/>
              <a:t>：</a:t>
            </a:r>
            <a:r>
              <a:rPr lang="zh-CN" altLang="zh-CN" dirty="0"/>
              <a:t>共同的被保险人的概念与附加的被保险人概念相似，也是因为与记名被保险人有某种特殊联系，而被保单认可并提供相同保障的对象。</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七、保险责任的叙述方式</a:t>
            </a:r>
            <a:endParaRPr lang="zh-CN" altLang="en-US" dirty="0"/>
          </a:p>
        </p:txBody>
      </p:sp>
      <p:sp>
        <p:nvSpPr>
          <p:cNvPr id="3" name="内容占位符 2"/>
          <p:cNvSpPr>
            <a:spLocks noGrp="1"/>
          </p:cNvSpPr>
          <p:nvPr>
            <p:ph sz="quarter" idx="1"/>
          </p:nvPr>
        </p:nvSpPr>
        <p:spPr/>
        <p:txBody>
          <a:bodyPr/>
          <a:lstStyle/>
          <a:p>
            <a:r>
              <a:rPr lang="zh-CN" altLang="zh-CN" dirty="0"/>
              <a:t>列举式</a:t>
            </a:r>
            <a:r>
              <a:rPr lang="zh-CN" altLang="en-US" dirty="0"/>
              <a:t>：</a:t>
            </a:r>
            <a:r>
              <a:rPr lang="zh-CN" altLang="zh-CN" dirty="0"/>
              <a:t>在保单中仅明确列明保险责任范围，又称为指定险保险单。</a:t>
            </a:r>
            <a:endParaRPr lang="zh-CN" altLang="zh-CN" dirty="0"/>
          </a:p>
          <a:p>
            <a:r>
              <a:rPr lang="zh-CN" altLang="zh-CN" dirty="0"/>
              <a:t>概括式</a:t>
            </a:r>
            <a:r>
              <a:rPr lang="zh-CN" altLang="en-US" dirty="0"/>
              <a:t>：</a:t>
            </a:r>
            <a:r>
              <a:rPr lang="zh-CN" altLang="zh-CN" dirty="0"/>
              <a:t>概括式是在保单中仅明确列明除外责任的范围，凡是不在除外责任以内的风险都可以得到保障。</a:t>
            </a:r>
            <a:endParaRPr lang="zh-CN" altLang="zh-CN" dirty="0"/>
          </a:p>
          <a:p>
            <a:pPr lvl="1"/>
            <a:r>
              <a:rPr lang="zh-CN" altLang="zh-CN" dirty="0"/>
              <a:t>用概括式叙述保险责任的保单又称为“一切险”保单（“</a:t>
            </a:r>
            <a:r>
              <a:rPr lang="en-US" altLang="zh-CN" dirty="0"/>
              <a:t>All Risks</a:t>
            </a:r>
            <a:r>
              <a:rPr lang="zh-CN" altLang="zh-CN" dirty="0"/>
              <a:t>”）</a:t>
            </a:r>
            <a:endParaRPr lang="en-US" altLang="zh-CN" dirty="0"/>
          </a:p>
          <a:p>
            <a:pPr lvl="1"/>
            <a:endParaRPr lang="en-US" altLang="zh-CN" dirty="0"/>
          </a:p>
          <a:p>
            <a:r>
              <a:rPr lang="zh-CN" altLang="en-US" dirty="0"/>
              <a:t>思考：两种方式有何区别？对于保险公司而言，哪一种叙述方式的风险较大？</a:t>
            </a:r>
            <a:endParaRPr lang="zh-CN" altLang="zh-CN" dirty="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八、</a:t>
            </a:r>
            <a:r>
              <a:rPr lang="zh-CN" altLang="zh-CN" b="1" dirty="0"/>
              <a:t>保险期限和保险责任起讫</a:t>
            </a:r>
            <a:endParaRPr lang="zh-CN" altLang="en-US" dirty="0"/>
          </a:p>
        </p:txBody>
      </p:sp>
      <p:sp>
        <p:nvSpPr>
          <p:cNvPr id="3" name="内容占位符 2"/>
          <p:cNvSpPr>
            <a:spLocks noGrp="1"/>
          </p:cNvSpPr>
          <p:nvPr>
            <p:ph sz="quarter" idx="1"/>
          </p:nvPr>
        </p:nvSpPr>
        <p:spPr/>
        <p:txBody>
          <a:bodyPr/>
          <a:lstStyle/>
          <a:p>
            <a:r>
              <a:rPr lang="zh-CN" altLang="zh-CN" dirty="0"/>
              <a:t>保险期限（</a:t>
            </a:r>
            <a:r>
              <a:rPr lang="en-US" altLang="zh-CN" dirty="0"/>
              <a:t>Insurance Period</a:t>
            </a:r>
            <a:r>
              <a:rPr lang="zh-CN" altLang="zh-CN" dirty="0"/>
              <a:t>）</a:t>
            </a:r>
            <a:r>
              <a:rPr lang="zh-CN" altLang="en-US" dirty="0"/>
              <a:t>：</a:t>
            </a:r>
            <a:r>
              <a:rPr lang="zh-CN" altLang="zh-CN" dirty="0"/>
              <a:t>保险人对被保险人承担保险责任的开始与结束的时间，是明确保险人和被保险人权利义务有效的时间期限。</a:t>
            </a:r>
            <a:endParaRPr lang="en-US" altLang="zh-CN" dirty="0"/>
          </a:p>
          <a:p>
            <a:pPr lvl="1"/>
            <a:r>
              <a:rPr lang="zh-CN" altLang="zh-CN" dirty="0"/>
              <a:t>财产保险保险期限多为一年。在我国采用“零时起保”</a:t>
            </a:r>
            <a:endParaRPr lang="zh-CN" altLang="zh-CN" dirty="0"/>
          </a:p>
          <a:p>
            <a:r>
              <a:rPr lang="zh-CN" altLang="zh-CN" dirty="0"/>
              <a:t>保险责任起讫（</a:t>
            </a:r>
            <a:r>
              <a:rPr lang="en-US" altLang="zh-CN" dirty="0"/>
              <a:t>Commencement &amp; Termination</a:t>
            </a:r>
            <a:r>
              <a:rPr lang="zh-CN" altLang="zh-CN" dirty="0"/>
              <a:t>）</a:t>
            </a:r>
            <a:r>
              <a:rPr lang="zh-CN" altLang="en-US" dirty="0"/>
              <a:t>：</a:t>
            </a:r>
            <a:r>
              <a:rPr lang="zh-CN" altLang="zh-CN" dirty="0"/>
              <a:t>保险责任具体的开始和结束时间根据事件来确定。</a:t>
            </a:r>
            <a:endParaRPr lang="en-US" altLang="zh-CN" dirty="0"/>
          </a:p>
          <a:p>
            <a:pPr lvl="1"/>
            <a:r>
              <a:rPr lang="zh-CN" altLang="zh-CN" dirty="0"/>
              <a:t>货物运输保险</a:t>
            </a:r>
            <a:r>
              <a:rPr lang="zh-CN" altLang="en-US" dirty="0"/>
              <a:t>：</a:t>
            </a:r>
            <a:r>
              <a:rPr lang="zh-CN" altLang="zh-CN" dirty="0"/>
              <a:t>按航程计算</a:t>
            </a:r>
            <a:endParaRPr lang="en-US" altLang="zh-CN" dirty="0"/>
          </a:p>
          <a:p>
            <a:pPr lvl="1"/>
            <a:r>
              <a:rPr lang="zh-CN" altLang="zh-CN" dirty="0"/>
              <a:t>建筑工程保险和安装工程保险</a:t>
            </a:r>
            <a:r>
              <a:rPr lang="zh-CN" altLang="en-US" dirty="0"/>
              <a:t>：</a:t>
            </a:r>
            <a:r>
              <a:rPr lang="zh-CN" altLang="zh-CN" dirty="0"/>
              <a:t>按工程期计算</a:t>
            </a:r>
            <a:endParaRPr lang="zh-CN" altLang="zh-CN" dirty="0"/>
          </a:p>
          <a:p>
            <a:r>
              <a:rPr lang="zh-CN" altLang="zh-CN" dirty="0"/>
              <a:t>在财产保险合同中可能会同时出现保险期限和保险责任起讫。</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九、</a:t>
            </a:r>
            <a:r>
              <a:rPr lang="zh-CN" altLang="zh-CN" b="1" dirty="0"/>
              <a:t>保险金额与赔偿限额</a:t>
            </a:r>
            <a:endParaRPr lang="zh-CN" altLang="en-US" dirty="0"/>
          </a:p>
        </p:txBody>
      </p:sp>
      <p:sp>
        <p:nvSpPr>
          <p:cNvPr id="3" name="内容占位符 2"/>
          <p:cNvSpPr>
            <a:spLocks noGrp="1"/>
          </p:cNvSpPr>
          <p:nvPr>
            <p:ph sz="quarter" idx="1"/>
          </p:nvPr>
        </p:nvSpPr>
        <p:spPr/>
        <p:txBody>
          <a:bodyPr/>
          <a:lstStyle/>
          <a:p>
            <a:r>
              <a:rPr lang="zh-CN" altLang="zh-CN" dirty="0"/>
              <a:t>保险金额（</a:t>
            </a:r>
            <a:r>
              <a:rPr lang="en-US" altLang="zh-CN" dirty="0"/>
              <a:t>Insured Amount</a:t>
            </a:r>
            <a:r>
              <a:rPr lang="zh-CN" altLang="zh-CN" dirty="0"/>
              <a:t>）</a:t>
            </a:r>
            <a:r>
              <a:rPr lang="zh-CN" altLang="en-US" dirty="0"/>
              <a:t>：</a:t>
            </a:r>
            <a:r>
              <a:rPr lang="zh-CN" altLang="zh-CN" dirty="0"/>
              <a:t>指在保险合同中明确载明的、由保险人承担赔偿责任的最高限额。</a:t>
            </a:r>
            <a:endParaRPr lang="en-US" altLang="zh-CN" dirty="0"/>
          </a:p>
          <a:p>
            <a:pPr lvl="1"/>
            <a:r>
              <a:rPr lang="zh-CN" altLang="zh-CN" dirty="0"/>
              <a:t>保险金额是计算保险费的基础，直接关系到合同双方主体的权利义务。</a:t>
            </a:r>
            <a:endParaRPr lang="en-US" altLang="zh-CN" dirty="0"/>
          </a:p>
          <a:p>
            <a:pPr lvl="1"/>
            <a:r>
              <a:rPr lang="zh-CN" altLang="zh-CN" dirty="0"/>
              <a:t>保险金额是基于保险价值（</a:t>
            </a:r>
            <a:r>
              <a:rPr lang="en-US" altLang="zh-CN" dirty="0"/>
              <a:t>Insurance Value</a:t>
            </a:r>
            <a:r>
              <a:rPr lang="zh-CN" altLang="zh-CN" dirty="0"/>
              <a:t>）而确定。</a:t>
            </a:r>
            <a:endParaRPr lang="zh-CN" altLang="zh-CN" dirty="0"/>
          </a:p>
          <a:p>
            <a:r>
              <a:rPr lang="zh-CN" altLang="zh-CN" dirty="0"/>
              <a:t>赔偿限额（</a:t>
            </a:r>
            <a:r>
              <a:rPr lang="en-US" altLang="zh-CN" dirty="0"/>
              <a:t>Limit of Liability</a:t>
            </a:r>
            <a:r>
              <a:rPr lang="zh-CN" altLang="zh-CN" dirty="0"/>
              <a:t>）</a:t>
            </a:r>
            <a:r>
              <a:rPr lang="zh-CN" altLang="en-US" dirty="0"/>
              <a:t>：</a:t>
            </a:r>
            <a:r>
              <a:rPr lang="zh-CN" altLang="zh-CN" dirty="0"/>
              <a:t>在责任保险中采用</a:t>
            </a:r>
            <a:r>
              <a:rPr lang="zh-CN" altLang="en-US" dirty="0"/>
              <a:t>，</a:t>
            </a:r>
            <a:r>
              <a:rPr lang="zh-CN" altLang="zh-CN" dirty="0"/>
              <a:t>含义与保险金额相似</a:t>
            </a:r>
            <a:r>
              <a:rPr lang="zh-CN" altLang="en-US" dirty="0"/>
              <a:t>。</a:t>
            </a:r>
            <a:endParaRPr lang="en-US" altLang="zh-CN" dirty="0"/>
          </a:p>
          <a:p>
            <a:pPr lvl="1"/>
            <a:r>
              <a:rPr lang="zh-CN" altLang="zh-CN" dirty="0"/>
              <a:t>责任保险中通常会规定多种赔偿限额。比如每次事故的人身伤害限额、每次事故的财产损失限额、每次事故限额、累计限额等等</a:t>
            </a:r>
            <a:r>
              <a:rPr lang="zh-CN" altLang="en-US" dirty="0"/>
              <a:t>。</a:t>
            </a:r>
            <a:endParaRPr lang="en-US" altLang="zh-CN" dirty="0"/>
          </a:p>
          <a:p>
            <a:pPr lvl="1"/>
            <a:r>
              <a:rPr lang="zh-CN" altLang="en-US" dirty="0"/>
              <a:t>为什么责任保险中采用责任限额呢？</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anose="02010600030101010101" pitchFamily="2" charset="-122"/>
              </a:rPr>
              <a:t>十、财产保险的承保方式</a:t>
            </a:r>
            <a:endParaRPr lang="zh-CN" altLang="en-US" sz="4000" b="1" dirty="0">
              <a:latin typeface="宋体" panose="02010600030101010101" pitchFamily="2" charset="-122"/>
            </a:endParaRPr>
          </a:p>
        </p:txBody>
      </p:sp>
      <p:sp>
        <p:nvSpPr>
          <p:cNvPr id="18435" name="Rectangle 3"/>
          <p:cNvSpPr>
            <a:spLocks noGrp="1" noChangeArrowheads="1"/>
          </p:cNvSpPr>
          <p:nvPr>
            <p:ph sz="quarter" idx="1"/>
          </p:nvPr>
        </p:nvSpPr>
        <p:spPr>
          <a:xfrm>
            <a:off x="457200" y="1600200"/>
            <a:ext cx="7467600" cy="4873625"/>
          </a:xfrm>
        </p:spPr>
        <p:txBody>
          <a:bodyPr/>
          <a:lstStyle/>
          <a:p>
            <a:pPr eaLnBrk="1" hangingPunct="1"/>
            <a:r>
              <a:rPr lang="zh-CN" altLang="en-US" dirty="0"/>
              <a:t>给付型保险（津贴型）：定额保险</a:t>
            </a:r>
            <a:endParaRPr lang="en-US" altLang="zh-CN" dirty="0"/>
          </a:p>
          <a:p>
            <a:pPr lvl="1" eaLnBrk="1" hangingPunct="1"/>
            <a:r>
              <a:rPr lang="zh-CN" altLang="en-US" dirty="0"/>
              <a:t>常用于人寿保险</a:t>
            </a:r>
            <a:endParaRPr lang="zh-CN" altLang="en-US" dirty="0"/>
          </a:p>
          <a:p>
            <a:pPr eaLnBrk="1" hangingPunct="1"/>
            <a:r>
              <a:rPr lang="zh-CN" altLang="en-US" dirty="0"/>
              <a:t>补偿型保险（报销型）：</a:t>
            </a:r>
            <a:endParaRPr lang="zh-CN" altLang="en-US" dirty="0"/>
          </a:p>
          <a:p>
            <a:pPr lvl="1" eaLnBrk="1" hangingPunct="1"/>
            <a:r>
              <a:rPr lang="zh-CN" altLang="en-US" dirty="0"/>
              <a:t>定值保险</a:t>
            </a:r>
            <a:endParaRPr lang="zh-CN" altLang="en-US" dirty="0"/>
          </a:p>
          <a:p>
            <a:pPr lvl="1" eaLnBrk="1" hangingPunct="1"/>
            <a:r>
              <a:rPr lang="zh-CN" altLang="en-US" dirty="0"/>
              <a:t>不定值保险</a:t>
            </a:r>
            <a:endParaRPr lang="zh-CN" altLang="en-US" dirty="0"/>
          </a:p>
          <a:p>
            <a:pPr lvl="2" eaLnBrk="1" hangingPunct="1"/>
            <a:r>
              <a:rPr lang="zh-CN" altLang="en-US" dirty="0"/>
              <a:t>重置价值保险</a:t>
            </a:r>
            <a:endParaRPr lang="zh-CN" altLang="en-US" dirty="0"/>
          </a:p>
          <a:p>
            <a:pPr lvl="1" eaLnBrk="1" hangingPunct="1"/>
            <a:r>
              <a:rPr lang="zh-CN" altLang="en-US" dirty="0"/>
              <a:t>第一损失保险</a:t>
            </a:r>
            <a:endParaRPr lang="en-US" altLang="zh-CN" dirty="0"/>
          </a:p>
          <a:p>
            <a:pPr lvl="1" eaLnBrk="1" hangingPunct="1"/>
            <a:r>
              <a:rPr lang="zh-CN" altLang="en-US" dirty="0"/>
              <a:t>常用于财产保险</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anose="02010600030101010101" pitchFamily="2" charset="-122"/>
              </a:rPr>
              <a:t>十、财产保险的承保方式</a:t>
            </a:r>
            <a:endParaRPr lang="zh-CN" altLang="en-US" sz="4000" b="1" dirty="0">
              <a:latin typeface="宋体" panose="02010600030101010101" pitchFamily="2" charset="-122"/>
            </a:endParaRPr>
          </a:p>
        </p:txBody>
      </p:sp>
      <p:sp>
        <p:nvSpPr>
          <p:cNvPr id="41987" name="Rectangle 3"/>
          <p:cNvSpPr>
            <a:spLocks noGrp="1" noChangeArrowheads="1"/>
          </p:cNvSpPr>
          <p:nvPr>
            <p:ph sz="quarter" idx="1"/>
          </p:nvPr>
        </p:nvSpPr>
        <p:spPr>
          <a:xfrm>
            <a:off x="539750" y="1484313"/>
            <a:ext cx="7626350" cy="4724400"/>
          </a:xfrm>
        </p:spPr>
        <p:txBody>
          <a:bodyPr/>
          <a:lstStyle/>
          <a:p>
            <a:pPr algn="just" eaLnBrk="1" hangingPunct="1"/>
            <a:r>
              <a:rPr lang="zh-CN" altLang="en-US" sz="3100" dirty="0"/>
              <a:t>定值保险：按约定价值赔偿，而不论实际价值如何。适用于价格波动较大的货物。</a:t>
            </a:r>
            <a:endParaRPr lang="zh-CN" altLang="en-US" sz="3100" dirty="0"/>
          </a:p>
          <a:p>
            <a:pPr algn="just" eaLnBrk="1" hangingPunct="1"/>
            <a:r>
              <a:rPr lang="zh-CN" altLang="en-US" sz="3100" dirty="0"/>
              <a:t>不定值保险：不列明保险价值，只列明保险金额。损失时按照损失的实际价值赔偿。</a:t>
            </a:r>
            <a:endParaRPr lang="zh-CN" altLang="en-US" sz="3100" dirty="0"/>
          </a:p>
          <a:p>
            <a:pPr lvl="1" algn="just" eaLnBrk="1" hangingPunct="1"/>
            <a:r>
              <a:rPr lang="zh-CN" altLang="en-US" sz="2700" dirty="0"/>
              <a:t>重置价值保险：损失按重置价赔偿，不考虑折旧。</a:t>
            </a:r>
            <a:endParaRPr lang="zh-CN" alt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in)">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in)">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ox(in)">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ldLvl="3" autoUpdateAnimBg="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zh-CN" altLang="en-US"/>
              <a:t>一、</a:t>
            </a:r>
            <a:r>
              <a:rPr lang="zh-CN" altLang="en-US" b="1"/>
              <a:t>财产保险的定义</a:t>
            </a:r>
            <a:r>
              <a:rPr lang="zh-CN" altLang="en-US"/>
              <a:t> </a:t>
            </a:r>
            <a:endParaRPr lang="zh-CN" altLang="en-US"/>
          </a:p>
        </p:txBody>
      </p:sp>
      <p:sp>
        <p:nvSpPr>
          <p:cNvPr id="10243" name="Rectangle 3"/>
          <p:cNvSpPr>
            <a:spLocks noGrp="1" noChangeArrowheads="1"/>
          </p:cNvSpPr>
          <p:nvPr>
            <p:ph sz="quarter" idx="1"/>
          </p:nvPr>
        </p:nvSpPr>
        <p:spPr>
          <a:xfrm>
            <a:off x="457200" y="1600200"/>
            <a:ext cx="7467600" cy="4873625"/>
          </a:xfrm>
        </p:spPr>
        <p:txBody>
          <a:bodyPr/>
          <a:lstStyle/>
          <a:p>
            <a:pPr eaLnBrk="1" hangingPunct="1"/>
            <a:r>
              <a:rPr lang="zh-CN" altLang="zh-CN" dirty="0"/>
              <a:t>《保险法》</a:t>
            </a:r>
            <a:r>
              <a:rPr lang="zh-CN" altLang="en-US" dirty="0"/>
              <a:t>中的</a:t>
            </a:r>
            <a:r>
              <a:rPr lang="zh-CN" altLang="zh-CN" dirty="0"/>
              <a:t>保险定义：“本法所称保险，是指投保人根据合同约定，向保险人支付保险费，保险人对于合同约定的可能发生的事故因其发生所造成的财产损失承担赔偿保险金责任，或者当被保险人死亡、伤残、疾病或者达到合同约定的年龄、期限等条件时承担给付保险金责任的商业保险行为。”</a:t>
            </a:r>
            <a:endParaRPr lang="en-US" altLang="zh-CN" dirty="0"/>
          </a:p>
          <a:p>
            <a:pPr eaLnBrk="1" hangingPunct="1"/>
            <a:r>
              <a:rPr lang="en-US" altLang="zh-CN" dirty="0"/>
              <a:t>《</a:t>
            </a:r>
            <a:r>
              <a:rPr lang="zh-CN" altLang="en-US" dirty="0"/>
              <a:t>保险法</a:t>
            </a:r>
            <a:r>
              <a:rPr lang="en-US" altLang="zh-CN" dirty="0"/>
              <a:t>》</a:t>
            </a:r>
            <a:r>
              <a:rPr lang="zh-CN" altLang="en-US" dirty="0"/>
              <a:t>中财产保险的定义：财产保险是以财产及其有关利益为保险标的的保险。</a:t>
            </a:r>
            <a:endParaRPr lang="en-US" altLang="zh-CN" dirty="0"/>
          </a:p>
          <a:p>
            <a:r>
              <a:rPr lang="zh-CN" altLang="en-US" dirty="0"/>
              <a:t>综合</a:t>
            </a:r>
            <a:r>
              <a:rPr lang="zh-CN" altLang="zh-CN" dirty="0"/>
              <a:t>定义：</a:t>
            </a:r>
            <a:endParaRPr lang="zh-CN" altLang="zh-CN" dirty="0"/>
          </a:p>
          <a:p>
            <a:pPr lvl="1"/>
            <a:r>
              <a:rPr lang="zh-CN" altLang="zh-CN" dirty="0"/>
              <a:t>财产保险是指投保人根据合同约定，向保险人支付保险费；当被保险财产及其有关利益发生了保险责任范围内的灾害事故而遭受了合同约定的经济损失时，保险人按照合同约定承担赔偿保险金责任的商业保险行为。</a:t>
            </a:r>
            <a:r>
              <a:rPr lang="zh-CN" altLang="en-US" dirty="0"/>
              <a:t> </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anose="02010600030101010101" pitchFamily="2" charset="-122"/>
              </a:rPr>
              <a:t>十、财产保险的承保方式</a:t>
            </a:r>
            <a:r>
              <a:rPr lang="zh-CN" altLang="en-US" sz="4000" dirty="0"/>
              <a:t> </a:t>
            </a:r>
            <a:endParaRPr lang="zh-CN" altLang="en-US" sz="4000" dirty="0"/>
          </a:p>
        </p:txBody>
      </p:sp>
      <p:sp>
        <p:nvSpPr>
          <p:cNvPr id="40963" name="Rectangle 3"/>
          <p:cNvSpPr>
            <a:spLocks noGrp="1" noChangeArrowheads="1"/>
          </p:cNvSpPr>
          <p:nvPr>
            <p:ph sz="quarter" idx="1"/>
          </p:nvPr>
        </p:nvSpPr>
        <p:spPr>
          <a:xfrm>
            <a:off x="457200" y="1600200"/>
            <a:ext cx="7467600" cy="4873625"/>
          </a:xfrm>
        </p:spPr>
        <p:txBody>
          <a:bodyPr/>
          <a:lstStyle/>
          <a:p>
            <a:pPr eaLnBrk="1" hangingPunct="1"/>
            <a:r>
              <a:rPr lang="zh-CN" altLang="en-US">
                <a:latin typeface="宋体" panose="02010600030101010101" pitchFamily="2" charset="-122"/>
              </a:rPr>
              <a:t>足额投保与不足额投保</a:t>
            </a:r>
            <a:r>
              <a:rPr lang="zh-CN" altLang="en-US"/>
              <a:t> </a:t>
            </a:r>
            <a:endParaRPr lang="zh-CN" altLang="en-US"/>
          </a:p>
          <a:p>
            <a:pPr lvl="1" algn="just" eaLnBrk="1" hangingPunct="1"/>
            <a:r>
              <a:rPr lang="zh-CN" altLang="en-US"/>
              <a:t>足额投保是指保险金额必须等于被保险标的的保险价值。在足额投保的前提下，保险人按实际损失金额进行赔付。</a:t>
            </a:r>
            <a:endParaRPr lang="zh-CN" altLang="en-US"/>
          </a:p>
          <a:p>
            <a:pPr lvl="1" eaLnBrk="1" hangingPunct="1"/>
            <a:r>
              <a:rPr lang="zh-CN" altLang="en-US">
                <a:latin typeface="宋体" panose="02010600030101010101" pitchFamily="2" charset="-122"/>
              </a:rPr>
              <a:t>不足额投保是指保险金额小于被保险标的的保险价值。</a:t>
            </a:r>
            <a:r>
              <a:rPr lang="zh-CN" altLang="en-US"/>
              <a:t> </a:t>
            </a:r>
            <a:endParaRPr lang="zh-CN" altLang="en-US"/>
          </a:p>
          <a:p>
            <a:pPr eaLnBrk="1" hangingPunct="1"/>
            <a:r>
              <a:rPr lang="zh-CN" altLang="en-US"/>
              <a:t>例题</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anose="02010600030101010101" pitchFamily="2" charset="-122"/>
              </a:rPr>
              <a:t>十、财产保险的承保方式</a:t>
            </a:r>
            <a:endParaRPr lang="zh-CN" altLang="en-US" sz="4000" b="1" dirty="0">
              <a:latin typeface="宋体" panose="02010600030101010101" pitchFamily="2" charset="-122"/>
            </a:endParaRPr>
          </a:p>
        </p:txBody>
      </p:sp>
      <p:sp>
        <p:nvSpPr>
          <p:cNvPr id="41987" name="Rectangle 3"/>
          <p:cNvSpPr>
            <a:spLocks noGrp="1" noChangeArrowheads="1"/>
          </p:cNvSpPr>
          <p:nvPr>
            <p:ph sz="quarter" idx="1"/>
          </p:nvPr>
        </p:nvSpPr>
        <p:spPr>
          <a:xfrm>
            <a:off x="539750" y="1484313"/>
            <a:ext cx="7626350" cy="4724400"/>
          </a:xfrm>
        </p:spPr>
        <p:txBody>
          <a:bodyPr/>
          <a:lstStyle/>
          <a:p>
            <a:pPr eaLnBrk="1" hangingPunct="1"/>
            <a:r>
              <a:rPr lang="zh-CN" altLang="en-US" sz="3100" dirty="0"/>
              <a:t>第一损失保险：以一次事故可能造成的最大损失投保。只要损失在保险金额以内，就按实际损失赔偿。而并非比例赔偿。</a:t>
            </a:r>
            <a:endParaRPr lang="en-US" altLang="zh-CN" sz="3100" dirty="0"/>
          </a:p>
          <a:p>
            <a:pPr eaLnBrk="1" hangingPunct="1"/>
            <a:r>
              <a:rPr lang="zh-CN" altLang="en-US" sz="3100" dirty="0"/>
              <a:t>是否公平？</a:t>
            </a:r>
            <a:endParaRPr lang="zh-CN" altLang="en-US" sz="3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fontAlgn="auto" hangingPunct="1">
              <a:spcAft>
                <a:spcPts val="0"/>
              </a:spcAft>
              <a:defRPr/>
            </a:pPr>
            <a:r>
              <a:rPr lang="zh-CN" altLang="en-US" sz="4000" b="1" dirty="0">
                <a:latin typeface="宋体" panose="02010600030101010101" pitchFamily="2" charset="-122"/>
              </a:rPr>
              <a:t>十一、共同保险条款</a:t>
            </a:r>
            <a:endParaRPr lang="zh-CN" altLang="en-US" sz="4000" b="1" dirty="0">
              <a:latin typeface="宋体" panose="02010600030101010101" pitchFamily="2" charset="-122"/>
            </a:endParaRPr>
          </a:p>
        </p:txBody>
      </p:sp>
      <p:sp>
        <p:nvSpPr>
          <p:cNvPr id="21507" name="Rectangle 3"/>
          <p:cNvSpPr>
            <a:spLocks noGrp="1" noChangeArrowheads="1"/>
          </p:cNvSpPr>
          <p:nvPr>
            <p:ph sz="quarter" idx="1"/>
          </p:nvPr>
        </p:nvSpPr>
        <p:spPr>
          <a:xfrm>
            <a:off x="457200" y="1600200"/>
            <a:ext cx="7467600" cy="4997152"/>
          </a:xfrm>
        </p:spPr>
        <p:txBody>
          <a:bodyPr/>
          <a:lstStyle/>
          <a:p>
            <a:pPr algn="just" eaLnBrk="1" hangingPunct="1"/>
            <a:r>
              <a:rPr lang="zh-CN" altLang="en-US" sz="3500" dirty="0">
                <a:latin typeface="宋体" panose="02010600030101010101" pitchFamily="2" charset="-122"/>
              </a:rPr>
              <a:t>保险人之间的共同保险</a:t>
            </a:r>
            <a:endParaRPr lang="en-US" altLang="zh-CN" sz="3500" dirty="0">
              <a:latin typeface="宋体" panose="02010600030101010101" pitchFamily="2" charset="-122"/>
            </a:endParaRPr>
          </a:p>
          <a:p>
            <a:pPr lvl="1" algn="just" eaLnBrk="1" hangingPunct="1"/>
            <a:r>
              <a:rPr lang="zh-CN" altLang="en-US" sz="3200" dirty="0">
                <a:latin typeface="宋体" panose="02010600030101010101" pitchFamily="2" charset="-122"/>
              </a:rPr>
              <a:t>又称为共同保险、共保。</a:t>
            </a:r>
            <a:endParaRPr lang="en-US" altLang="zh-CN" sz="3200" dirty="0">
              <a:latin typeface="宋体" panose="02010600030101010101" pitchFamily="2" charset="-122"/>
            </a:endParaRPr>
          </a:p>
          <a:p>
            <a:pPr lvl="1" algn="just" eaLnBrk="1" hangingPunct="1"/>
            <a:endParaRPr lang="en-US" altLang="zh-CN" sz="3200" dirty="0">
              <a:latin typeface="宋体" panose="02010600030101010101" pitchFamily="2" charset="-122"/>
            </a:endParaRPr>
          </a:p>
          <a:p>
            <a:pPr lvl="1" algn="just" eaLnBrk="1" hangingPunct="1"/>
            <a:r>
              <a:rPr lang="zh-CN" altLang="en-US" sz="3200" dirty="0">
                <a:latin typeface="宋体" panose="02010600030101010101" pitchFamily="2" charset="-122"/>
              </a:rPr>
              <a:t>共同保险与重复保险的区别</a:t>
            </a:r>
            <a:endParaRPr lang="en-US" altLang="zh-CN" sz="3200" dirty="0">
              <a:latin typeface="宋体" panose="02010600030101010101" pitchFamily="2" charset="-122"/>
            </a:endParaRPr>
          </a:p>
          <a:p>
            <a:pPr lvl="1" algn="just" eaLnBrk="1" hangingPunct="1"/>
            <a:r>
              <a:rPr lang="zh-CN" altLang="en-US" sz="3200" dirty="0">
                <a:latin typeface="宋体" panose="02010600030101010101" pitchFamily="2" charset="-122"/>
              </a:rPr>
              <a:t>共同保险与再保险的区别</a:t>
            </a:r>
            <a:endParaRPr lang="en-US" altLang="zh-CN" sz="3200" dirty="0">
              <a:latin typeface="宋体" panose="02010600030101010101" pitchFamily="2" charset="-122"/>
            </a:endParaRPr>
          </a:p>
          <a:p>
            <a:pPr algn="just" eaLnBrk="1" hangingPunct="1">
              <a:buNone/>
            </a:pPr>
            <a:endParaRPr lang="en-US" altLang="zh-CN" sz="3500" dirty="0">
              <a:latin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fontAlgn="auto" hangingPunct="1">
              <a:spcAft>
                <a:spcPts val="0"/>
              </a:spcAft>
              <a:defRPr/>
            </a:pPr>
            <a:r>
              <a:rPr lang="zh-CN" altLang="en-US" sz="4000" b="1" dirty="0">
                <a:latin typeface="宋体" panose="02010600030101010101" pitchFamily="2" charset="-122"/>
              </a:rPr>
              <a:t>十一、共同保险条款</a:t>
            </a:r>
            <a:endParaRPr lang="zh-CN" altLang="en-US" sz="4000" b="1" dirty="0">
              <a:latin typeface="宋体" panose="02010600030101010101" pitchFamily="2" charset="-122"/>
            </a:endParaRPr>
          </a:p>
        </p:txBody>
      </p:sp>
      <p:sp>
        <p:nvSpPr>
          <p:cNvPr id="21507" name="Rectangle 3"/>
          <p:cNvSpPr>
            <a:spLocks noGrp="1" noChangeArrowheads="1"/>
          </p:cNvSpPr>
          <p:nvPr>
            <p:ph sz="quarter" idx="1"/>
          </p:nvPr>
        </p:nvSpPr>
        <p:spPr>
          <a:xfrm>
            <a:off x="457200" y="1600200"/>
            <a:ext cx="7467600" cy="4997152"/>
          </a:xfrm>
        </p:spPr>
        <p:txBody>
          <a:bodyPr/>
          <a:lstStyle/>
          <a:p>
            <a:pPr algn="just" eaLnBrk="1" hangingPunct="1"/>
            <a:r>
              <a:rPr lang="zh-CN" altLang="en-US" sz="3500" dirty="0">
                <a:latin typeface="宋体" panose="02010600030101010101" pitchFamily="2" charset="-122"/>
              </a:rPr>
              <a:t>保险人与被保险人之间的共同保险</a:t>
            </a:r>
            <a:endParaRPr lang="en-US" altLang="zh-CN" sz="3500" dirty="0">
              <a:latin typeface="宋体" panose="02010600030101010101" pitchFamily="2" charset="-122"/>
            </a:endParaRPr>
          </a:p>
          <a:p>
            <a:pPr lvl="1" algn="just" eaLnBrk="1" hangingPunct="1"/>
            <a:r>
              <a:rPr lang="zh-CN" altLang="en-US" sz="3200" dirty="0">
                <a:latin typeface="宋体" panose="02010600030101010101" pitchFamily="2" charset="-122"/>
              </a:rPr>
              <a:t>又称为共同保险条款</a:t>
            </a:r>
            <a:endParaRPr lang="en-US" altLang="zh-CN" sz="3200" dirty="0">
              <a:latin typeface="宋体" panose="02010600030101010101" pitchFamily="2" charset="-122"/>
            </a:endParaRPr>
          </a:p>
          <a:p>
            <a:pPr lvl="1" algn="just" eaLnBrk="1" hangingPunct="1"/>
            <a:r>
              <a:rPr lang="zh-CN" altLang="en-US" sz="3200" dirty="0">
                <a:latin typeface="宋体" panose="02010600030101010101" pitchFamily="2" charset="-122"/>
              </a:rPr>
              <a:t>在损失发生时，被保险人的财产保险金额要等于财产实际现金价值的一个规定比例。如果被保险人没有遵守规定，就要作为一个共同保险人分担损失以作为惩罚。</a:t>
            </a:r>
            <a:r>
              <a:rPr lang="zh-CN" altLang="en-US" sz="3200" dirty="0"/>
              <a:t> </a:t>
            </a:r>
            <a:endParaRPr lang="en-US" altLang="zh-CN" sz="3500" dirty="0"/>
          </a:p>
          <a:p>
            <a:pPr lvl="1" algn="just" eaLnBrk="1" hangingPunct="1"/>
            <a:r>
              <a:rPr lang="zh-CN" altLang="en-US" sz="3200" dirty="0"/>
              <a:t>实际上是介于不定值保险与第一损失保险之间，解决两者中存在的不公平</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anose="02010600030101010101" pitchFamily="2" charset="-122"/>
              </a:rPr>
              <a:t>十二、免赔额与无索赔优待</a:t>
            </a:r>
            <a:endParaRPr lang="zh-CN" altLang="en-US" sz="4000" b="1" dirty="0">
              <a:latin typeface="宋体" panose="02010600030101010101" pitchFamily="2" charset="-122"/>
            </a:endParaRPr>
          </a:p>
        </p:txBody>
      </p:sp>
      <p:sp>
        <p:nvSpPr>
          <p:cNvPr id="22531" name="Rectangle 3"/>
          <p:cNvSpPr>
            <a:spLocks noGrp="1" noChangeArrowheads="1"/>
          </p:cNvSpPr>
          <p:nvPr>
            <p:ph sz="quarter" idx="1"/>
          </p:nvPr>
        </p:nvSpPr>
        <p:spPr>
          <a:xfrm>
            <a:off x="457200" y="1600200"/>
            <a:ext cx="7467600" cy="4873625"/>
          </a:xfrm>
        </p:spPr>
        <p:txBody>
          <a:bodyPr/>
          <a:lstStyle/>
          <a:p>
            <a:pPr eaLnBrk="1" hangingPunct="1"/>
            <a:r>
              <a:rPr lang="zh-CN" altLang="en-US" sz="2800" dirty="0"/>
              <a:t>免赔额的作用</a:t>
            </a:r>
            <a:endParaRPr lang="zh-CN" altLang="en-US" sz="2800" dirty="0"/>
          </a:p>
          <a:p>
            <a:pPr lvl="1" eaLnBrk="1" hangingPunct="1"/>
            <a:r>
              <a:rPr lang="zh-CN" altLang="en-US" sz="2400" dirty="0"/>
              <a:t>消除小额索赔，降低经营成本。</a:t>
            </a:r>
            <a:endParaRPr lang="zh-CN" altLang="en-US" sz="2400" dirty="0"/>
          </a:p>
          <a:p>
            <a:pPr lvl="1" eaLnBrk="1" hangingPunct="1"/>
            <a:r>
              <a:rPr lang="zh-CN" altLang="en-US" sz="2400" dirty="0"/>
              <a:t>降低道德风险，提高被保险人的防灾防损意识。</a:t>
            </a:r>
            <a:endParaRPr lang="zh-CN" altLang="en-US" sz="2400" dirty="0"/>
          </a:p>
          <a:p>
            <a:pPr lvl="1" eaLnBrk="1" hangingPunct="1"/>
            <a:r>
              <a:rPr lang="zh-CN" altLang="en-US" sz="2400" dirty="0"/>
              <a:t>减少保险费。</a:t>
            </a:r>
            <a:endParaRPr lang="zh-CN" altLang="en-US" sz="2400" dirty="0"/>
          </a:p>
          <a:p>
            <a:pPr eaLnBrk="1" hangingPunct="1"/>
            <a:r>
              <a:rPr lang="zh-CN" altLang="en-US" sz="2800" dirty="0"/>
              <a:t>免赔额的种类</a:t>
            </a:r>
            <a:endParaRPr lang="zh-CN" altLang="en-US" sz="2800" dirty="0"/>
          </a:p>
          <a:p>
            <a:pPr lvl="1" eaLnBrk="1" hangingPunct="1"/>
            <a:r>
              <a:rPr lang="zh-CN" altLang="en-US" sz="2400" dirty="0"/>
              <a:t>绝对免赔额</a:t>
            </a:r>
            <a:endParaRPr lang="zh-CN" altLang="en-US" sz="2400" dirty="0"/>
          </a:p>
          <a:p>
            <a:pPr lvl="1" eaLnBrk="1" hangingPunct="1"/>
            <a:r>
              <a:rPr lang="zh-CN" altLang="en-US" sz="2400" dirty="0"/>
              <a:t>相对免赔额</a:t>
            </a:r>
            <a:endParaRPr lang="zh-CN" altLang="en-US" sz="2400" dirty="0"/>
          </a:p>
          <a:p>
            <a:pPr eaLnBrk="1" hangingPunct="1"/>
            <a:r>
              <a:rPr lang="zh-CN" altLang="en-US" sz="2800" dirty="0"/>
              <a:t>免赔额的形式</a:t>
            </a:r>
            <a:endParaRPr lang="en-US" altLang="zh-CN" sz="2800" dirty="0"/>
          </a:p>
          <a:p>
            <a:pPr lvl="1" eaLnBrk="1" hangingPunct="1"/>
            <a:r>
              <a:rPr lang="zh-CN" altLang="en-US" sz="2500" dirty="0"/>
              <a:t>金额、天数</a:t>
            </a:r>
            <a:endParaRPr lang="en-US" altLang="zh-CN" sz="2500" dirty="0"/>
          </a:p>
          <a:p>
            <a:pPr lvl="1" eaLnBrk="1" hangingPunct="1"/>
            <a:r>
              <a:rPr lang="zh-CN" altLang="en-US" sz="2500" dirty="0"/>
              <a:t>免赔率</a:t>
            </a:r>
            <a:endParaRPr lang="zh-CN" altLang="en-US" sz="2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anose="02010600030101010101" pitchFamily="2" charset="-122"/>
              </a:rPr>
              <a:t>十二、免赔额与无索赔优待</a:t>
            </a:r>
            <a:endParaRPr lang="zh-CN" altLang="en-US" sz="4000" b="1" dirty="0">
              <a:latin typeface="宋体" panose="02010600030101010101" pitchFamily="2" charset="-122"/>
            </a:endParaRPr>
          </a:p>
        </p:txBody>
      </p:sp>
      <p:sp>
        <p:nvSpPr>
          <p:cNvPr id="23555" name="Rectangle 3"/>
          <p:cNvSpPr>
            <a:spLocks noGrp="1" noChangeArrowheads="1"/>
          </p:cNvSpPr>
          <p:nvPr>
            <p:ph sz="quarter" idx="1"/>
          </p:nvPr>
        </p:nvSpPr>
        <p:spPr>
          <a:xfrm>
            <a:off x="457200" y="1600200"/>
            <a:ext cx="7467600" cy="4873625"/>
          </a:xfrm>
        </p:spPr>
        <p:txBody>
          <a:bodyPr/>
          <a:lstStyle/>
          <a:p>
            <a:pPr eaLnBrk="1" hangingPunct="1"/>
            <a:r>
              <a:rPr lang="zh-CN" altLang="en-US"/>
              <a:t>无索赔折扣</a:t>
            </a:r>
            <a:endParaRPr lang="zh-CN" altLang="en-US"/>
          </a:p>
          <a:p>
            <a:pPr lvl="1" eaLnBrk="1" hangingPunct="1"/>
            <a:r>
              <a:rPr lang="en-US" altLang="zh-CN"/>
              <a:t>No Claim Discount</a:t>
            </a:r>
            <a:r>
              <a:rPr lang="zh-CN" altLang="en-US"/>
              <a:t>（</a:t>
            </a:r>
            <a:r>
              <a:rPr lang="en-US" altLang="zh-CN"/>
              <a:t>NCD</a:t>
            </a:r>
            <a:r>
              <a:rPr lang="zh-CN" altLang="en-US"/>
              <a:t>）</a:t>
            </a:r>
            <a:endParaRPr lang="zh-CN" altLang="en-US"/>
          </a:p>
          <a:p>
            <a:pPr lvl="1" eaLnBrk="1" hangingPunct="1"/>
            <a:r>
              <a:rPr lang="zh-CN" altLang="en-US"/>
              <a:t>如果被保险人在某个年度未发生任何索赔，则来年续保时可以得到保费折扣。</a:t>
            </a:r>
            <a:endParaRPr lang="zh-CN" altLang="en-US"/>
          </a:p>
          <a:p>
            <a:pPr eaLnBrk="1" hangingPunct="1"/>
            <a:endParaRPr lang="zh-CN" altLang="en-US"/>
          </a:p>
          <a:p>
            <a:pPr eaLnBrk="1" hangingPunct="1"/>
            <a:r>
              <a:rPr lang="zh-CN" altLang="en-US"/>
              <a:t>目的与作用？？</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anose="02010600030101010101" pitchFamily="2" charset="-122"/>
              </a:rPr>
              <a:t>十三、财产保险合同的基本原则</a:t>
            </a:r>
            <a:r>
              <a:rPr lang="zh-CN" altLang="en-US" dirty="0"/>
              <a:t> </a:t>
            </a:r>
            <a:endParaRPr lang="zh-CN" altLang="en-US" dirty="0"/>
          </a:p>
        </p:txBody>
      </p:sp>
      <p:sp>
        <p:nvSpPr>
          <p:cNvPr id="39939" name="Rectangle 3"/>
          <p:cNvSpPr>
            <a:spLocks noGrp="1" noChangeArrowheads="1"/>
          </p:cNvSpPr>
          <p:nvPr>
            <p:ph sz="quarter" idx="1"/>
          </p:nvPr>
        </p:nvSpPr>
        <p:spPr>
          <a:xfrm>
            <a:off x="457200" y="1600200"/>
            <a:ext cx="7467600" cy="4873625"/>
          </a:xfrm>
        </p:spPr>
        <p:txBody>
          <a:bodyPr/>
          <a:lstStyle/>
          <a:p>
            <a:pPr eaLnBrk="1" hangingPunct="1"/>
            <a:r>
              <a:rPr lang="zh-CN" altLang="en-US" b="1">
                <a:latin typeface="宋体" panose="02010600030101010101" pitchFamily="2" charset="-122"/>
              </a:rPr>
              <a:t>最大诚信原则 </a:t>
            </a:r>
            <a:endParaRPr lang="zh-CN" altLang="en-US" b="1">
              <a:latin typeface="宋体" panose="02010600030101010101" pitchFamily="2" charset="-122"/>
            </a:endParaRPr>
          </a:p>
          <a:p>
            <a:pPr eaLnBrk="1" hangingPunct="1"/>
            <a:r>
              <a:rPr lang="zh-CN" altLang="en-US" b="1"/>
              <a:t>保险利益原则</a:t>
            </a:r>
            <a:endParaRPr lang="zh-CN" altLang="en-US" b="1"/>
          </a:p>
          <a:p>
            <a:pPr eaLnBrk="1" hangingPunct="1"/>
            <a:r>
              <a:rPr lang="zh-CN" altLang="en-US" b="1">
                <a:latin typeface="宋体" panose="02010600030101010101" pitchFamily="2" charset="-122"/>
              </a:rPr>
              <a:t>近因原则</a:t>
            </a:r>
            <a:endParaRPr lang="zh-CN" altLang="en-US" b="1">
              <a:latin typeface="宋体" panose="02010600030101010101" pitchFamily="2" charset="-122"/>
            </a:endParaRPr>
          </a:p>
          <a:p>
            <a:pPr eaLnBrk="1" hangingPunct="1"/>
            <a:r>
              <a:rPr lang="zh-CN" altLang="en-US" b="1">
                <a:latin typeface="宋体" panose="02010600030101010101" pitchFamily="2" charset="-122"/>
              </a:rPr>
              <a:t>补偿性原则</a:t>
            </a:r>
            <a:endParaRPr lang="zh-CN" altLang="en-US">
              <a:latin typeface="宋体" panose="02010600030101010101" pitchFamily="2" charset="-122"/>
            </a:endParaRPr>
          </a:p>
          <a:p>
            <a:pPr eaLnBrk="1" hangingPunct="1"/>
            <a:r>
              <a:rPr lang="zh-CN" altLang="en-US" b="1">
                <a:latin typeface="宋体" panose="02010600030101010101" pitchFamily="2" charset="-122"/>
              </a:rPr>
              <a:t>代位求偿权原则</a:t>
            </a:r>
            <a:endParaRPr lang="zh-CN" altLang="en-US" b="1">
              <a:latin typeface="宋体" panose="02010600030101010101" pitchFamily="2" charset="-122"/>
            </a:endParaRPr>
          </a:p>
          <a:p>
            <a:pPr eaLnBrk="1" hangingPunct="1"/>
            <a:r>
              <a:rPr lang="zh-CN" altLang="en-US" b="1">
                <a:latin typeface="宋体" panose="02010600030101010101" pitchFamily="2" charset="-122"/>
                <a:cs typeface="Times New Roman" panose="02020603050405020304" pitchFamily="18" charset="0"/>
              </a:rPr>
              <a:t>重复保险的分摊原则</a:t>
            </a:r>
            <a:r>
              <a:rPr lang="zh-CN" altLang="en-US" b="1">
                <a:latin typeface="宋体" panose="02010600030101010101" pitchFamily="2" charset="-122"/>
              </a:rPr>
              <a:t>（比例责任、责任限额、顺序责任 ）</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anose="02010600030101010101" pitchFamily="2" charset="-122"/>
              </a:rPr>
              <a:t>十四、中国财产保险的发展</a:t>
            </a:r>
            <a:r>
              <a:rPr lang="zh-CN" altLang="en-US" dirty="0"/>
              <a:t> </a:t>
            </a:r>
            <a:endParaRPr lang="zh-CN" altLang="en-US" dirty="0"/>
          </a:p>
        </p:txBody>
      </p:sp>
      <p:sp>
        <p:nvSpPr>
          <p:cNvPr id="24579" name="Rectangle 3"/>
          <p:cNvSpPr>
            <a:spLocks noGrp="1" noChangeArrowheads="1"/>
          </p:cNvSpPr>
          <p:nvPr>
            <p:ph sz="quarter" idx="1"/>
          </p:nvPr>
        </p:nvSpPr>
        <p:spPr>
          <a:xfrm>
            <a:off x="457200" y="1600200"/>
            <a:ext cx="7467600" cy="4873625"/>
          </a:xfrm>
        </p:spPr>
        <p:txBody>
          <a:bodyPr/>
          <a:lstStyle/>
          <a:p>
            <a:pPr algn="just" eaLnBrk="1" hangingPunct="1"/>
            <a:r>
              <a:rPr lang="zh-CN" altLang="en-US" sz="2800"/>
              <a:t>中国：起源于海上保险，但是火灾保险的份额更多。当时分为火险、水险。</a:t>
            </a:r>
            <a:endParaRPr lang="zh-CN" altLang="en-US" sz="2800"/>
          </a:p>
          <a:p>
            <a:pPr algn="just" eaLnBrk="1" hangingPunct="1"/>
            <a:r>
              <a:rPr lang="zh-CN" altLang="en-US" sz="2800"/>
              <a:t>新中国成立后：强制性保险（财产、船舶、铁路、车辆、旅客意外保险等）</a:t>
            </a:r>
            <a:endParaRPr lang="zh-CN" altLang="en-US" sz="2800"/>
          </a:p>
          <a:p>
            <a:pPr algn="just" eaLnBrk="1" hangingPunct="1"/>
            <a:r>
              <a:rPr lang="zh-CN" altLang="en-US" sz="2800"/>
              <a:t>1959年：停办国内业务，认为社会主义社会不需要保险</a:t>
            </a:r>
            <a:endParaRPr lang="zh-CN" altLang="en-US" sz="2800"/>
          </a:p>
          <a:p>
            <a:pPr algn="just" eaLnBrk="1" hangingPunct="1"/>
            <a:r>
              <a:rPr lang="zh-CN" altLang="en-US" sz="2800"/>
              <a:t>1980年：恢复，仅中国人民保险公司一家</a:t>
            </a:r>
            <a:endParaRPr lang="zh-CN" altLang="en-US" sz="2800"/>
          </a:p>
          <a:p>
            <a:pPr algn="just" eaLnBrk="1" hangingPunct="1"/>
            <a:r>
              <a:rPr lang="zh-CN" altLang="en-US" sz="2800"/>
              <a:t>1990</a:t>
            </a:r>
            <a:r>
              <a:rPr lang="zh-CN" altLang="en-US" sz="2800">
                <a:latin typeface="宋体" panose="02010600030101010101" pitchFamily="2" charset="-122"/>
              </a:rPr>
              <a:t>年代：太平洋、平安、友邦逐渐加入</a:t>
            </a:r>
            <a:r>
              <a:rPr lang="zh-CN" altLang="en-US" sz="2800"/>
              <a:t> </a:t>
            </a:r>
            <a:endParaRPr lang="zh-CN" alt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p:txBody>
          <a:bodyPr/>
          <a:lstStyle/>
          <a:p>
            <a:r>
              <a:rPr lang="zh-CN" altLang="en-US" dirty="0"/>
              <a:t>前提：轮船招商局成立</a:t>
            </a:r>
            <a:endParaRPr lang="en-US" altLang="zh-CN" dirty="0"/>
          </a:p>
          <a:p>
            <a:pPr lvl="1"/>
            <a:r>
              <a:rPr lang="en-US" altLang="zh-CN" dirty="0"/>
              <a:t>1871</a:t>
            </a:r>
            <a:r>
              <a:rPr lang="zh-CN" altLang="zh-CN" dirty="0"/>
              <a:t>年，江海关机器局道员吴大廷禀告李鸿章创办轮船招商局称“窒碍难行者五端”（招商难、设埠难、保险难、揽载难、用人难）。</a:t>
            </a:r>
            <a:endParaRPr lang="zh-CN" altLang="zh-CN" dirty="0"/>
          </a:p>
          <a:p>
            <a:pPr lvl="1"/>
            <a:r>
              <a:rPr lang="en-US" altLang="zh-CN" dirty="0"/>
              <a:t>1872</a:t>
            </a:r>
            <a:r>
              <a:rPr lang="zh-CN" altLang="zh-CN" dirty="0"/>
              <a:t>年</a:t>
            </a:r>
            <a:r>
              <a:rPr lang="en-US" altLang="zh-CN" dirty="0"/>
              <a:t>6</a:t>
            </a:r>
            <a:r>
              <a:rPr lang="zh-CN" altLang="zh-CN" dirty="0"/>
              <a:t>月，李鸿章进行了逐条批复</a:t>
            </a:r>
            <a:r>
              <a:rPr lang="zh-CN" altLang="zh-CN" b="1" dirty="0"/>
              <a:t>。</a:t>
            </a:r>
            <a:r>
              <a:rPr lang="en-US" altLang="zh-CN" dirty="0"/>
              <a:t>8</a:t>
            </a:r>
            <a:r>
              <a:rPr lang="zh-CN" altLang="zh-CN" dirty="0"/>
              <a:t>月</a:t>
            </a:r>
            <a:r>
              <a:rPr lang="en-US" altLang="zh-CN" dirty="0"/>
              <a:t>15</a:t>
            </a:r>
            <a:r>
              <a:rPr lang="zh-CN" altLang="zh-CN" dirty="0"/>
              <a:t>日，李鸿章上奏举办轮船招商局事宜，并极力推荐朱其昂及其弟朱其诏草拟的轮船招商</a:t>
            </a:r>
            <a:r>
              <a:rPr lang="en-US" altLang="zh-CN" dirty="0"/>
              <a:t>20</a:t>
            </a:r>
            <a:r>
              <a:rPr lang="zh-CN" altLang="zh-CN" dirty="0"/>
              <a:t>条。</a:t>
            </a:r>
            <a:endParaRPr lang="zh-CN" altLang="zh-CN" dirty="0"/>
          </a:p>
          <a:p>
            <a:pPr lvl="1"/>
            <a:r>
              <a:rPr lang="en-US" altLang="zh-CN" dirty="0"/>
              <a:t>1873</a:t>
            </a:r>
            <a:r>
              <a:rPr lang="zh-CN" altLang="zh-CN" dirty="0"/>
              <a:t>年</a:t>
            </a:r>
            <a:r>
              <a:rPr lang="en-US" altLang="zh-CN" dirty="0"/>
              <a:t>1</a:t>
            </a:r>
            <a:r>
              <a:rPr lang="zh-CN" altLang="zh-CN" dirty="0"/>
              <a:t>月</a:t>
            </a:r>
            <a:r>
              <a:rPr lang="en-US" altLang="zh-CN" dirty="0"/>
              <a:t>17</a:t>
            </a:r>
            <a:r>
              <a:rPr lang="zh-CN" altLang="zh-CN" dirty="0"/>
              <a:t>日，中国近代第一家大型轮运企业—“上海轮船招商公局”正式成立。其中官款</a:t>
            </a:r>
            <a:r>
              <a:rPr lang="en-US" altLang="zh-CN" dirty="0"/>
              <a:t>10</a:t>
            </a:r>
            <a:r>
              <a:rPr lang="zh-CN" altLang="zh-CN" dirty="0"/>
              <a:t>万两银、另各商认股约</a:t>
            </a:r>
            <a:r>
              <a:rPr lang="en-US" altLang="zh-CN" dirty="0"/>
              <a:t>10</a:t>
            </a:r>
            <a:r>
              <a:rPr lang="zh-CN" altLang="zh-CN" dirty="0"/>
              <a:t>万两（其中李鸿章名下</a:t>
            </a:r>
            <a:r>
              <a:rPr lang="en-US" altLang="zh-CN" dirty="0"/>
              <a:t>5</a:t>
            </a:r>
            <a:r>
              <a:rPr lang="zh-CN" altLang="zh-CN" dirty="0"/>
              <a:t>万两）。</a:t>
            </a:r>
            <a:endParaRPr lang="zh-CN" altLang="zh-CN" dirty="0"/>
          </a:p>
          <a:p>
            <a:pPr lvl="1"/>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p:txBody>
          <a:bodyPr/>
          <a:lstStyle/>
          <a:p>
            <a:r>
              <a:rPr lang="zh-CN" altLang="en-US" dirty="0"/>
              <a:t>导火索：</a:t>
            </a:r>
            <a:endParaRPr lang="en-US" altLang="zh-CN" dirty="0"/>
          </a:p>
          <a:p>
            <a:pPr lvl="1"/>
            <a:r>
              <a:rPr lang="zh-CN" altLang="zh-CN" dirty="0"/>
              <a:t>案例一：“伊敦”轮的被洋商</a:t>
            </a:r>
            <a:r>
              <a:rPr lang="en-US" altLang="zh-CN" dirty="0"/>
              <a:t>拒保</a:t>
            </a:r>
            <a:r>
              <a:rPr lang="zh-CN" altLang="zh-CN" dirty="0"/>
              <a:t>。</a:t>
            </a:r>
            <a:r>
              <a:rPr lang="en-US" altLang="zh-CN" dirty="0"/>
              <a:t>1872</a:t>
            </a:r>
            <a:r>
              <a:rPr lang="zh-CN" altLang="zh-CN" dirty="0"/>
              <a:t>年</a:t>
            </a:r>
            <a:r>
              <a:rPr lang="en-US" altLang="zh-CN" dirty="0"/>
              <a:t>11</a:t>
            </a:r>
            <a:r>
              <a:rPr lang="zh-CN" altLang="zh-CN" dirty="0"/>
              <a:t>月，轮船招商局在筹建过程中，向英商购买“伊敦”轮，并先行向洋商承保。但各洋商保险行为了扼杀中国航运业于摇篮之中，以伊敦轮悬挂中国龙旗及招商局双鱼旗为由，拒不给予保险。招商局无奈用巨资向英国怡和洋行与保安行</a:t>
            </a:r>
            <a:r>
              <a:rPr lang="en-US" altLang="zh-CN" dirty="0"/>
              <a:t>投保</a:t>
            </a:r>
            <a:r>
              <a:rPr lang="zh-CN" altLang="zh-CN" dirty="0"/>
              <a:t>，但条件十分苛刻。双方各自只同意承保保额不超过</a:t>
            </a:r>
            <a:r>
              <a:rPr lang="en-US" altLang="zh-CN" dirty="0"/>
              <a:t>1.5</a:t>
            </a:r>
            <a:r>
              <a:rPr lang="zh-CN" altLang="zh-CN" dirty="0"/>
              <a:t>万两，保险期限不超过</a:t>
            </a:r>
            <a:r>
              <a:rPr lang="en-US" altLang="zh-CN" dirty="0"/>
              <a:t>15</a:t>
            </a:r>
            <a:r>
              <a:rPr lang="zh-CN" altLang="zh-CN" dirty="0"/>
              <a:t>天。这次保险期满后，轮船招商局直接电告国外保险行另行承保，合计保险费节省了一半，但还是十分昂贵。招商局后来与保家行订立保险合同。后者规定，每船限保</a:t>
            </a:r>
            <a:r>
              <a:rPr lang="en-US" altLang="zh-CN" dirty="0"/>
              <a:t>6</a:t>
            </a:r>
            <a:r>
              <a:rPr lang="zh-CN" altLang="zh-CN" dirty="0"/>
              <a:t>万两，超过部分归招商局自保。保费按月“一分九扣”，“值</a:t>
            </a:r>
            <a:r>
              <a:rPr lang="en-US" altLang="zh-CN" dirty="0"/>
              <a:t>10</a:t>
            </a:r>
            <a:r>
              <a:rPr lang="zh-CN" altLang="zh-CN" dirty="0"/>
              <a:t>万两之船，每年保费须纳</a:t>
            </a:r>
            <a:r>
              <a:rPr lang="en-US" altLang="zh-CN" dirty="0"/>
              <a:t>1</a:t>
            </a:r>
            <a:r>
              <a:rPr lang="zh-CN" altLang="zh-CN" dirty="0"/>
              <a:t>万两有余。”</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财产保险业务</a:t>
            </a:r>
            <a:endParaRPr lang="zh-CN" altLang="en-US" dirty="0"/>
          </a:p>
        </p:txBody>
      </p:sp>
      <p:sp>
        <p:nvSpPr>
          <p:cNvPr id="3" name="内容占位符 2"/>
          <p:cNvSpPr>
            <a:spLocks noGrp="1"/>
          </p:cNvSpPr>
          <p:nvPr>
            <p:ph sz="quarter" idx="1"/>
          </p:nvPr>
        </p:nvSpPr>
        <p:spPr/>
        <p:txBody>
          <a:bodyPr/>
          <a:lstStyle/>
          <a:p>
            <a:r>
              <a:rPr lang="zh-CN" altLang="zh-CN" dirty="0"/>
              <a:t>广义的财产保险称为非寿险（</a:t>
            </a:r>
            <a:r>
              <a:rPr lang="en-US" altLang="zh-CN" dirty="0"/>
              <a:t>Non-life Insurance</a:t>
            </a:r>
            <a:r>
              <a:rPr lang="zh-CN" altLang="zh-CN" dirty="0"/>
              <a:t>）</a:t>
            </a:r>
            <a:endParaRPr lang="en-US" altLang="zh-CN" dirty="0"/>
          </a:p>
          <a:p>
            <a:pPr lvl="1"/>
            <a:r>
              <a:rPr lang="zh-CN" altLang="zh-CN" dirty="0"/>
              <a:t>《保险法》第九十五条规定：“财产保险业务，包括财产损失保险、责任保险、信用保险、保证保险等保险业务”</a:t>
            </a:r>
            <a:endParaRPr lang="en-US" altLang="zh-CN" dirty="0"/>
          </a:p>
          <a:p>
            <a:r>
              <a:rPr lang="zh-CN" altLang="zh-CN" dirty="0"/>
              <a:t>狭义的财产保险（</a:t>
            </a:r>
            <a:r>
              <a:rPr lang="en-US" altLang="zh-CN" dirty="0"/>
              <a:t>Property Insurance</a:t>
            </a:r>
            <a:r>
              <a:rPr lang="zh-CN" altLang="zh-CN" dirty="0"/>
              <a:t>）仅指保险标的为有形财产的保险；也就是具体的一类财产保险产品而已。</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a:xfrm>
            <a:off x="457200" y="1600200"/>
            <a:ext cx="8003232" cy="4873752"/>
          </a:xfrm>
        </p:spPr>
        <p:txBody>
          <a:bodyPr/>
          <a:lstStyle/>
          <a:p>
            <a:r>
              <a:rPr lang="zh-CN" altLang="en-US" dirty="0"/>
              <a:t>导火索：</a:t>
            </a:r>
            <a:endParaRPr lang="en-US" altLang="zh-CN" dirty="0"/>
          </a:p>
          <a:p>
            <a:pPr lvl="1"/>
            <a:r>
              <a:rPr lang="zh-CN" altLang="zh-CN" dirty="0"/>
              <a:t>案例二：福星轮被澳顺轮撞沉案。</a:t>
            </a:r>
            <a:r>
              <a:rPr lang="en-US" altLang="zh-CN" dirty="0"/>
              <a:t>1875</a:t>
            </a:r>
            <a:r>
              <a:rPr lang="zh-CN" altLang="zh-CN" dirty="0"/>
              <a:t>年</a:t>
            </a:r>
            <a:r>
              <a:rPr lang="en-US" altLang="zh-CN" dirty="0"/>
              <a:t>4</a:t>
            </a:r>
            <a:r>
              <a:rPr lang="zh-CN" altLang="zh-CN" dirty="0"/>
              <a:t>月</a:t>
            </a:r>
            <a:r>
              <a:rPr lang="en-US" altLang="zh-CN" dirty="0"/>
              <a:t>3</a:t>
            </a:r>
            <a:r>
              <a:rPr lang="zh-CN" altLang="zh-CN" dirty="0"/>
              <a:t>日，招商局“福星轮”由沪赴津，行过佘山，被英商怡和洋行的澳顺轮从斜右撞沉。福星轮所载漕米</a:t>
            </a:r>
            <a:r>
              <a:rPr lang="en-US" altLang="zh-CN" dirty="0"/>
              <a:t>7270</a:t>
            </a:r>
            <a:r>
              <a:rPr lang="zh-CN" altLang="zh-CN" dirty="0"/>
              <a:t>石、绸缎、布匹等货物</a:t>
            </a:r>
            <a:r>
              <a:rPr lang="en-US" altLang="zh-CN" dirty="0"/>
              <a:t>849</a:t>
            </a:r>
            <a:r>
              <a:rPr lang="zh-CN" altLang="zh-CN" dirty="0"/>
              <a:t>件以及旅客、船员等随船沉溺。该案共溺死</a:t>
            </a:r>
            <a:r>
              <a:rPr lang="en-US" altLang="zh-CN" dirty="0"/>
              <a:t>65</a:t>
            </a:r>
            <a:r>
              <a:rPr lang="zh-CN" altLang="zh-CN" dirty="0"/>
              <a:t>人。这是招商局成立后第一起船舶重大碰撞事故。李鸿章也指出：“英人显系有意徇纵”，并指示“此时如照每吨赔银八镑，不照命案议偿，则抚恤一层恐未必照给，……尚须留心防范”。但此案几经周折，最后仍然以“两船皆错，两船被失致损合算均分其失。”了结。“澳顺”船商本应赔偿</a:t>
            </a:r>
            <a:r>
              <a:rPr lang="en-US" altLang="zh-CN" dirty="0"/>
              <a:t>1.1</a:t>
            </a:r>
            <a:r>
              <a:rPr lang="zh-CN" altLang="zh-CN" dirty="0"/>
              <a:t>万两，但“澳顺”轮船主闻讯后逃走，招商局无奈支付抚恤费</a:t>
            </a:r>
            <a:r>
              <a:rPr lang="en-US" altLang="zh-CN" dirty="0"/>
              <a:t>2.4</a:t>
            </a:r>
            <a:r>
              <a:rPr lang="zh-CN" altLang="zh-CN" dirty="0"/>
              <a:t>万两。两年后才追赔到</a:t>
            </a:r>
            <a:r>
              <a:rPr lang="en-US" altLang="zh-CN" dirty="0"/>
              <a:t>1000</a:t>
            </a:r>
            <a:r>
              <a:rPr lang="zh-CN" altLang="zh-CN" dirty="0"/>
              <a:t>英镑（折合白银</a:t>
            </a:r>
            <a:r>
              <a:rPr lang="en-US" altLang="zh-CN" dirty="0"/>
              <a:t>0.36</a:t>
            </a:r>
            <a:r>
              <a:rPr lang="zh-CN" altLang="zh-CN" dirty="0"/>
              <a:t>万两）。</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a:xfrm>
            <a:off x="457200" y="1600200"/>
            <a:ext cx="7931224" cy="4873752"/>
          </a:xfrm>
        </p:spPr>
        <p:txBody>
          <a:bodyPr/>
          <a:lstStyle/>
          <a:p>
            <a:r>
              <a:rPr lang="zh-CN" altLang="en-US" dirty="0"/>
              <a:t>保险招商局成立：</a:t>
            </a:r>
            <a:endParaRPr lang="en-US" altLang="zh-CN" dirty="0"/>
          </a:p>
          <a:p>
            <a:pPr lvl="1"/>
            <a:r>
              <a:rPr lang="en-US" altLang="zh-CN" dirty="0"/>
              <a:t>1875</a:t>
            </a:r>
            <a:r>
              <a:rPr lang="zh-CN" altLang="zh-CN" dirty="0"/>
              <a:t>年</a:t>
            </a:r>
            <a:r>
              <a:rPr lang="en-US" altLang="zh-CN" dirty="0"/>
              <a:t>11</a:t>
            </a:r>
            <a:r>
              <a:rPr lang="zh-CN" altLang="zh-CN" dirty="0"/>
              <a:t>月，经过紧张的筹划，呈报李鸿章批准，唐廷枢、徐润和汉口天津十二个分局的商董，联名在《申报》和《益报》的醒目位置连续刊登了《保险招商局公启》，宣传开办保险的宗旨、管理体制和集股的办法；同日，《申报》发表《华人新设保险局》的评论，为之鼓与呼。</a:t>
            </a:r>
            <a:endParaRPr lang="zh-CN" altLang="zh-CN" dirty="0"/>
          </a:p>
          <a:p>
            <a:pPr lvl="1"/>
            <a:r>
              <a:rPr lang="zh-CN" altLang="zh-CN" b="1" dirty="0"/>
              <a:t>这是中国较早较原始的保险章程</a:t>
            </a:r>
            <a:r>
              <a:rPr lang="zh-CN" altLang="zh-CN" dirty="0"/>
              <a:t>，详细说明了保险招商局的创办原因、管理体制、经营方针和集股办法等。</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宋体" panose="02010600030101010101" pitchFamily="2" charset="-122"/>
                <a:sym typeface="+mn-ea"/>
              </a:rPr>
              <a:t>十五、</a:t>
            </a:r>
            <a:r>
              <a:rPr lang="en-US" altLang="zh-CN" b="1" dirty="0">
                <a:latin typeface="宋体" panose="02010600030101010101" pitchFamily="2" charset="-122"/>
              </a:rPr>
              <a:t>2024</a:t>
            </a:r>
            <a:r>
              <a:rPr lang="zh-CN" altLang="en-US" b="1" dirty="0">
                <a:latin typeface="宋体" panose="02010600030101010101" pitchFamily="2" charset="-122"/>
              </a:rPr>
              <a:t>年世界保险市场</a:t>
            </a:r>
            <a:endParaRPr lang="zh-CN" altLang="en-US" b="1" dirty="0">
              <a:latin typeface="宋体" panose="02010600030101010101" pitchFamily="2" charset="-122"/>
            </a:endParaRPr>
          </a:p>
        </p:txBody>
      </p:sp>
      <p:sp>
        <p:nvSpPr>
          <p:cNvPr id="3" name="内容占位符 2"/>
          <p:cNvSpPr>
            <a:spLocks noGrp="1"/>
          </p:cNvSpPr>
          <p:nvPr>
            <p:ph sz="quarter" idx="1"/>
          </p:nvPr>
        </p:nvSpPr>
        <p:spPr/>
        <p:txBody>
          <a:bodyPr>
            <a:normAutofit/>
          </a:bodyPr>
          <a:lstStyle/>
          <a:p>
            <a:r>
              <a:rPr lang="en-US" altLang="zh-CN" dirty="0"/>
              <a:t>2024</a:t>
            </a:r>
            <a:r>
              <a:rPr lang="zh-CN" altLang="en-US" dirty="0"/>
              <a:t>年，全球原保险市场的保费收入总</a:t>
            </a:r>
            <a:r>
              <a:rPr lang="zh-CN" altLang="en-US" dirty="0">
                <a:solidFill>
                  <a:schemeClr val="tx1"/>
                </a:solidFill>
              </a:rPr>
              <a:t>额</a:t>
            </a:r>
            <a:r>
              <a:rPr lang="en-US" altLang="zh-CN" dirty="0">
                <a:solidFill>
                  <a:schemeClr val="tx1"/>
                </a:solidFill>
              </a:rPr>
              <a:t>77990</a:t>
            </a:r>
            <a:r>
              <a:rPr lang="zh-CN" altLang="en-US" dirty="0">
                <a:solidFill>
                  <a:schemeClr val="tx1"/>
                </a:solidFill>
              </a:rPr>
              <a:t>亿</a:t>
            </a:r>
            <a:r>
              <a:rPr lang="zh-CN" altLang="en-US" dirty="0"/>
              <a:t>美元，全球实际保费总额同比增加</a:t>
            </a:r>
            <a:r>
              <a:rPr lang="en-US" altLang="zh-CN" dirty="0"/>
              <a:t>5</a:t>
            </a:r>
            <a:r>
              <a:rPr lang="en-US" altLang="zh-CN" dirty="0"/>
              <a:t>.2%</a:t>
            </a:r>
            <a:r>
              <a:rPr lang="zh-CN" altLang="en-US" dirty="0"/>
              <a:t>。</a:t>
            </a:r>
            <a:endParaRPr lang="en-US" altLang="zh-CN" dirty="0"/>
          </a:p>
          <a:p>
            <a:r>
              <a:rPr lang="zh-CN" altLang="en-US" dirty="0"/>
              <a:t>中国占全球保险市场的份额从</a:t>
            </a:r>
            <a:r>
              <a:rPr lang="en-US" altLang="zh-CN" dirty="0"/>
              <a:t>1980</a:t>
            </a:r>
            <a:r>
              <a:rPr lang="zh-CN" altLang="en-US" dirty="0"/>
              <a:t>年的</a:t>
            </a:r>
            <a:r>
              <a:rPr lang="en-US" altLang="zh-CN" dirty="0"/>
              <a:t>0%</a:t>
            </a:r>
            <a:r>
              <a:rPr lang="zh-CN" altLang="en-US" dirty="0"/>
              <a:t>上升到</a:t>
            </a:r>
            <a:r>
              <a:rPr lang="en-US" altLang="zh-CN" dirty="0"/>
              <a:t>2024</a:t>
            </a:r>
            <a:r>
              <a:rPr lang="zh-CN" altLang="en-US" dirty="0"/>
              <a:t>的</a:t>
            </a:r>
            <a:r>
              <a:rPr lang="en-US" altLang="zh-CN" dirty="0"/>
              <a:t>10.2%</a:t>
            </a:r>
            <a:r>
              <a:rPr lang="zh-CN" altLang="en-US" dirty="0"/>
              <a:t>（</a:t>
            </a:r>
            <a:r>
              <a:rPr lang="en-US" altLang="zh-CN" dirty="0"/>
              <a:t>2023</a:t>
            </a:r>
            <a:r>
              <a:rPr lang="zh-CN" altLang="en-US" dirty="0"/>
              <a:t>年为</a:t>
            </a:r>
            <a:r>
              <a:rPr lang="en-US" altLang="zh-CN" dirty="0"/>
              <a:t>10.1%</a:t>
            </a:r>
            <a:r>
              <a:rPr lang="zh-CN" altLang="en-US" dirty="0"/>
              <a:t>，</a:t>
            </a:r>
            <a:r>
              <a:rPr lang="en-US" altLang="zh-CN" dirty="0"/>
              <a:t>2022</a:t>
            </a:r>
            <a:r>
              <a:rPr lang="zh-CN" altLang="en-US" dirty="0"/>
              <a:t>年为</a:t>
            </a:r>
            <a:r>
              <a:rPr lang="en-US" altLang="zh-CN" dirty="0"/>
              <a:t>10.3%</a:t>
            </a:r>
            <a:r>
              <a:rPr lang="zh-CN" altLang="en-US" dirty="0"/>
              <a:t>，</a:t>
            </a:r>
            <a:r>
              <a:rPr lang="en-US" altLang="zh-CN" dirty="0"/>
              <a:t>2021</a:t>
            </a:r>
            <a:r>
              <a:rPr lang="zh-CN" altLang="en-US" dirty="0"/>
              <a:t>年为</a:t>
            </a:r>
            <a:r>
              <a:rPr lang="en-US" altLang="zh-CN" dirty="0"/>
              <a:t>10.1%</a:t>
            </a:r>
            <a:r>
              <a:rPr lang="zh-CN" altLang="en-US" dirty="0"/>
              <a:t>，</a:t>
            </a:r>
            <a:r>
              <a:rPr lang="en-US" altLang="zh-CN" dirty="0"/>
              <a:t>2020</a:t>
            </a:r>
            <a:r>
              <a:rPr lang="zh-CN" altLang="en-US" dirty="0"/>
              <a:t>年为</a:t>
            </a:r>
            <a:r>
              <a:rPr lang="en-US" altLang="zh-CN" dirty="0"/>
              <a:t>10.4%</a:t>
            </a:r>
            <a:r>
              <a:rPr lang="zh-CN" altLang="en-US" dirty="0"/>
              <a:t>；</a:t>
            </a:r>
            <a:r>
              <a:rPr lang="en-US" altLang="zh-CN" dirty="0"/>
              <a:t>2019</a:t>
            </a:r>
            <a:r>
              <a:rPr lang="zh-CN" altLang="en-US" dirty="0"/>
              <a:t>年为</a:t>
            </a:r>
            <a:r>
              <a:rPr lang="en-US" altLang="zh-CN" dirty="0"/>
              <a:t>9.8%</a:t>
            </a:r>
            <a:r>
              <a:rPr lang="zh-CN" altLang="en-US" dirty="0"/>
              <a:t>），</a:t>
            </a:r>
            <a:r>
              <a:rPr lang="en-US" altLang="zh-CN" dirty="0"/>
              <a:t>10</a:t>
            </a:r>
            <a:r>
              <a:rPr lang="zh-CN" altLang="en-US" dirty="0"/>
              <a:t>年之后预计将达到</a:t>
            </a:r>
            <a:r>
              <a:rPr lang="en-US" altLang="zh-CN" dirty="0"/>
              <a:t>20%</a:t>
            </a:r>
            <a:r>
              <a:rPr lang="zh-CN" altLang="en-US" dirty="0"/>
              <a:t>。</a:t>
            </a:r>
            <a:endParaRPr lang="en-US" altLang="zh-CN" dirty="0"/>
          </a:p>
          <a:p>
            <a:r>
              <a:rPr lang="en-US" altLang="zh-CN" dirty="0"/>
              <a:t>2024</a:t>
            </a:r>
            <a:r>
              <a:rPr lang="zh-CN" altLang="en-US" dirty="0"/>
              <a:t>年，中国保费收入为</a:t>
            </a:r>
            <a:r>
              <a:rPr lang="en-US" altLang="zh-CN" dirty="0"/>
              <a:t>7920</a:t>
            </a:r>
            <a:r>
              <a:rPr lang="zh-CN" altLang="en-US" dirty="0"/>
              <a:t>亿美元，</a:t>
            </a:r>
            <a:r>
              <a:rPr lang="zh-CN" altLang="en-US" dirty="0"/>
              <a:t>进一步巩固了全球第二大保险市场的地位。</a:t>
            </a:r>
            <a:endParaRPr lang="en-US" altLang="zh-CN" dirty="0"/>
          </a:p>
          <a:p>
            <a:endParaRPr lang="en-US" altLang="zh-CN" dirty="0"/>
          </a:p>
          <a:p>
            <a:r>
              <a:rPr lang="zh-CN" altLang="en-US" dirty="0"/>
              <a:t>美国（</a:t>
            </a:r>
            <a:r>
              <a:rPr lang="en-US" altLang="zh-CN" dirty="0"/>
              <a:t>44.8%</a:t>
            </a:r>
            <a:r>
              <a:rPr lang="zh-CN" altLang="en-US" dirty="0"/>
              <a:t>）、中国（</a:t>
            </a:r>
            <a:r>
              <a:rPr lang="en-US" altLang="zh-CN" dirty="0"/>
              <a:t>10.2%</a:t>
            </a:r>
            <a:r>
              <a:rPr lang="zh-CN" altLang="en-US" dirty="0"/>
              <a:t>）和英国（</a:t>
            </a:r>
            <a:r>
              <a:rPr lang="en-US" altLang="zh-CN" dirty="0"/>
              <a:t>6.2%</a:t>
            </a:r>
            <a:r>
              <a:rPr lang="zh-CN" altLang="en-US" dirty="0"/>
              <a:t>）是全球前三大保险市场。 日本是第四名（</a:t>
            </a:r>
            <a:r>
              <a:rPr lang="en-US" altLang="zh-CN" dirty="0"/>
              <a:t>4.4%</a:t>
            </a:r>
            <a:r>
              <a:rPr lang="zh-CN" altLang="en-US" dirty="0"/>
              <a:t>）。</a:t>
            </a:r>
            <a:endParaRPr lang="en-US" altLang="zh-CN" dirty="0"/>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74955"/>
            <a:ext cx="7467600" cy="796290"/>
          </a:xfrm>
        </p:spPr>
        <p:txBody>
          <a:bodyPr/>
          <a:lstStyle/>
          <a:p>
            <a:r>
              <a:rPr lang="zh-CN" altLang="en-US" dirty="0"/>
              <a:t>全球保费收入增长率</a:t>
            </a:r>
            <a:endParaRPr lang="zh-CN" altLang="en-US" dirty="0"/>
          </a:p>
        </p:txBody>
      </p:sp>
      <p:pic>
        <p:nvPicPr>
          <p:cNvPr id="5" name="图片 4"/>
          <p:cNvPicPr>
            <a:picLocks noChangeAspect="1"/>
          </p:cNvPicPr>
          <p:nvPr/>
        </p:nvPicPr>
        <p:blipFill>
          <a:blip r:embed="rId1"/>
          <a:stretch>
            <a:fillRect/>
          </a:stretch>
        </p:blipFill>
        <p:spPr>
          <a:xfrm>
            <a:off x="457200" y="1124585"/>
            <a:ext cx="7967345" cy="504126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7467600" cy="897255"/>
          </a:xfrm>
        </p:spPr>
        <p:txBody>
          <a:bodyPr/>
          <a:lstStyle/>
          <a:p>
            <a:r>
              <a:rPr lang="zh-CN" altLang="en-US" dirty="0"/>
              <a:t>分地区的保费收入排名</a:t>
            </a:r>
            <a:endParaRPr lang="zh-CN" altLang="en-US" dirty="0"/>
          </a:p>
        </p:txBody>
      </p:sp>
      <p:pic>
        <p:nvPicPr>
          <p:cNvPr id="7" name="图片 6"/>
          <p:cNvPicPr>
            <a:picLocks noChangeAspect="1"/>
          </p:cNvPicPr>
          <p:nvPr/>
        </p:nvPicPr>
        <p:blipFill>
          <a:blip r:embed="rId1"/>
          <a:stretch>
            <a:fillRect/>
          </a:stretch>
        </p:blipFill>
        <p:spPr>
          <a:xfrm>
            <a:off x="35560" y="1124585"/>
            <a:ext cx="8573770" cy="51784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altLang="zh-CN" sz="3600" b="1" dirty="0">
                <a:solidFill>
                  <a:schemeClr val="tx1"/>
                </a:solidFill>
              </a:rPr>
              <a:t>2024</a:t>
            </a:r>
            <a:r>
              <a:rPr lang="zh-CN" altLang="en-US" sz="3600" b="1" dirty="0">
                <a:solidFill>
                  <a:schemeClr val="tx1"/>
                </a:solidFill>
              </a:rPr>
              <a:t>世界寿险市场</a:t>
            </a:r>
            <a:endParaRPr lang="zh-CN" altLang="en-US" sz="3600" b="1" dirty="0">
              <a:solidFill>
                <a:schemeClr val="tx1"/>
              </a:solidFill>
            </a:endParaRPr>
          </a:p>
        </p:txBody>
      </p:sp>
      <p:sp>
        <p:nvSpPr>
          <p:cNvPr id="15363" name="Rectangle 3"/>
          <p:cNvSpPr>
            <a:spLocks noGrp="1"/>
          </p:cNvSpPr>
          <p:nvPr>
            <p:ph sz="quarter" idx="1"/>
          </p:nvPr>
        </p:nvSpPr>
        <p:spPr>
          <a:xfrm>
            <a:off x="395605" y="1398270"/>
            <a:ext cx="8219440" cy="886460"/>
          </a:xfrm>
        </p:spPr>
        <p:txBody>
          <a:bodyPr>
            <a:normAutofit lnSpcReduction="10000"/>
          </a:bodyPr>
          <a:lstStyle/>
          <a:p>
            <a:pPr eaLnBrk="1" hangingPunct="1"/>
            <a:r>
              <a:rPr lang="zh-CN" altLang="en-US" dirty="0"/>
              <a:t>保费收</a:t>
            </a:r>
            <a:r>
              <a:rPr lang="zh-CN" altLang="en-US" dirty="0">
                <a:solidFill>
                  <a:schemeClr val="tx1"/>
                </a:solidFill>
              </a:rPr>
              <a:t>入</a:t>
            </a:r>
            <a:r>
              <a:rPr lang="en-US" altLang="zh-CN" dirty="0">
                <a:solidFill>
                  <a:schemeClr val="tx1"/>
                </a:solidFill>
              </a:rPr>
              <a:t>3.20</a:t>
            </a:r>
            <a:r>
              <a:rPr lang="zh-CN" altLang="en-US" dirty="0">
                <a:solidFill>
                  <a:schemeClr val="tx1"/>
                </a:solidFill>
              </a:rPr>
              <a:t>万亿美</a:t>
            </a:r>
            <a:r>
              <a:rPr lang="zh-CN" altLang="en-US" dirty="0"/>
              <a:t>元。保费增长率</a:t>
            </a:r>
            <a:r>
              <a:rPr lang="en-US" altLang="zh-CN" dirty="0"/>
              <a:t>6.1</a:t>
            </a:r>
            <a:r>
              <a:rPr lang="en-US" altLang="zh-CN" dirty="0"/>
              <a:t>%</a:t>
            </a:r>
            <a:r>
              <a:rPr lang="zh-CN" altLang="en-US" dirty="0"/>
              <a:t>，</a:t>
            </a:r>
            <a:r>
              <a:rPr lang="en-US" altLang="zh-CN" dirty="0"/>
              <a:t>2023</a:t>
            </a:r>
            <a:r>
              <a:rPr lang="zh-CN" altLang="en-US" dirty="0"/>
              <a:t>年为</a:t>
            </a:r>
            <a:r>
              <a:rPr lang="en-US" altLang="zh-CN" dirty="0"/>
              <a:t>1.3%</a:t>
            </a:r>
            <a:r>
              <a:rPr lang="zh-CN" altLang="en-US" dirty="0"/>
              <a:t>，</a:t>
            </a:r>
            <a:r>
              <a:rPr lang="en-US" altLang="zh-CN" dirty="0"/>
              <a:t>2022</a:t>
            </a:r>
            <a:r>
              <a:rPr lang="zh-CN" altLang="en-US" dirty="0"/>
              <a:t>年为</a:t>
            </a:r>
            <a:r>
              <a:rPr lang="en-US" altLang="zh-CN" dirty="0"/>
              <a:t>-3.1%</a:t>
            </a:r>
            <a:r>
              <a:rPr lang="zh-CN" altLang="en-US" dirty="0"/>
              <a:t>，</a:t>
            </a:r>
            <a:r>
              <a:rPr lang="en-US" altLang="zh-CN" dirty="0"/>
              <a:t>2021</a:t>
            </a:r>
            <a:r>
              <a:rPr lang="zh-CN" altLang="en-US" dirty="0"/>
              <a:t>年为</a:t>
            </a:r>
            <a:r>
              <a:rPr lang="en-US" altLang="zh-CN" dirty="0"/>
              <a:t>4.5%</a:t>
            </a:r>
            <a:r>
              <a:rPr lang="zh-CN" altLang="en-US" dirty="0"/>
              <a:t>，</a:t>
            </a:r>
            <a:r>
              <a:rPr lang="en-US" altLang="zh-CN" dirty="0"/>
              <a:t>2020</a:t>
            </a:r>
            <a:r>
              <a:rPr lang="zh-CN" altLang="en-US" dirty="0"/>
              <a:t>年为</a:t>
            </a:r>
            <a:r>
              <a:rPr lang="en-US" altLang="zh-CN" dirty="0"/>
              <a:t>4.2%</a:t>
            </a:r>
            <a:r>
              <a:rPr lang="zh-CN" altLang="en-US" dirty="0"/>
              <a:t>。</a:t>
            </a:r>
            <a:endParaRPr lang="en-US" altLang="zh-CN" dirty="0"/>
          </a:p>
        </p:txBody>
      </p:sp>
      <p:pic>
        <p:nvPicPr>
          <p:cNvPr id="2" name="图片 1"/>
          <p:cNvPicPr>
            <a:picLocks noChangeAspect="1"/>
          </p:cNvPicPr>
          <p:nvPr/>
        </p:nvPicPr>
        <p:blipFill>
          <a:blip r:embed="rId1"/>
          <a:srcRect t="12288"/>
          <a:stretch>
            <a:fillRect/>
          </a:stretch>
        </p:blipFill>
        <p:spPr>
          <a:xfrm>
            <a:off x="251460" y="2204720"/>
            <a:ext cx="8786495" cy="4110990"/>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保费构成</a:t>
            </a:r>
            <a:endParaRPr lang="zh-CN" altLang="en-US" dirty="0"/>
          </a:p>
        </p:txBody>
      </p:sp>
      <p:pic>
        <p:nvPicPr>
          <p:cNvPr id="3" name="图片 2"/>
          <p:cNvPicPr>
            <a:picLocks noChangeAspect="1"/>
          </p:cNvPicPr>
          <p:nvPr/>
        </p:nvPicPr>
        <p:blipFill>
          <a:blip r:embed="rId1"/>
          <a:stretch>
            <a:fillRect/>
          </a:stretch>
        </p:blipFill>
        <p:spPr>
          <a:xfrm>
            <a:off x="251460" y="1484630"/>
            <a:ext cx="8515985" cy="407098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寿险公司的回报</a:t>
            </a:r>
            <a:r>
              <a:rPr lang="zh-CN" altLang="en-US" sz="2000" dirty="0"/>
              <a:t>（八大主要寿险市场经营和投资业绩</a:t>
            </a:r>
            <a:r>
              <a:rPr lang="zh-CN" altLang="en-US" dirty="0"/>
              <a:t>）</a:t>
            </a:r>
            <a:endParaRPr lang="zh-CN" altLang="en-US" dirty="0"/>
          </a:p>
        </p:txBody>
      </p:sp>
      <p:pic>
        <p:nvPicPr>
          <p:cNvPr id="3" name="图片 2"/>
          <p:cNvPicPr>
            <a:picLocks noChangeAspect="1"/>
          </p:cNvPicPr>
          <p:nvPr/>
        </p:nvPicPr>
        <p:blipFill>
          <a:blip r:embed="rId1"/>
          <a:stretch>
            <a:fillRect/>
          </a:stretch>
        </p:blipFill>
        <p:spPr>
          <a:xfrm>
            <a:off x="323850" y="1844675"/>
            <a:ext cx="8664575" cy="35045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寿险市场份额</a:t>
            </a:r>
            <a:endParaRPr lang="zh-CN" altLang="en-US" dirty="0"/>
          </a:p>
        </p:txBody>
      </p:sp>
      <p:sp>
        <p:nvSpPr>
          <p:cNvPr id="18435" name="Rectangle 3"/>
          <p:cNvSpPr>
            <a:spLocks noGrp="1"/>
          </p:cNvSpPr>
          <p:nvPr>
            <p:ph sz="quarter" idx="1"/>
          </p:nvPr>
        </p:nvSpPr>
        <p:spPr/>
        <p:txBody>
          <a:bodyPr>
            <a:normAutofit lnSpcReduction="20000"/>
          </a:bodyPr>
          <a:lstStyle/>
          <a:p>
            <a:pPr eaLnBrk="1" hangingPunct="1"/>
            <a:r>
              <a:rPr lang="zh-CN" altLang="en-US" dirty="0"/>
              <a:t>人寿保险保费收入：</a:t>
            </a:r>
            <a:endParaRPr lang="zh-CN" altLang="en-US" dirty="0"/>
          </a:p>
          <a:p>
            <a:pPr lvl="1" eaLnBrk="1" hangingPunct="1"/>
            <a:r>
              <a:rPr lang="zh-CN" altLang="en-US" dirty="0">
                <a:solidFill>
                  <a:schemeClr val="tx1"/>
                </a:solidFill>
              </a:rPr>
              <a:t>第一名：美国（</a:t>
            </a:r>
            <a:r>
              <a:rPr lang="en-US" altLang="zh-CN" dirty="0">
                <a:solidFill>
                  <a:schemeClr val="tx1"/>
                </a:solidFill>
              </a:rPr>
              <a:t>24.4%</a:t>
            </a:r>
            <a:r>
              <a:rPr lang="zh-CN" altLang="en-US" dirty="0">
                <a:solidFill>
                  <a:schemeClr val="tx1"/>
                </a:solidFill>
              </a:rPr>
              <a:t>）</a:t>
            </a:r>
            <a:endParaRPr lang="zh-CN" altLang="en-US" dirty="0">
              <a:solidFill>
                <a:schemeClr val="tx1"/>
              </a:solidFill>
            </a:endParaRPr>
          </a:p>
          <a:p>
            <a:pPr lvl="1" eaLnBrk="1" hangingPunct="1"/>
            <a:r>
              <a:rPr lang="zh-CN" altLang="en-US" dirty="0">
                <a:solidFill>
                  <a:schemeClr val="tx1"/>
                </a:solidFill>
              </a:rPr>
              <a:t>第二名：中国大陆（</a:t>
            </a:r>
            <a:r>
              <a:rPr lang="en-US" altLang="zh-CN" dirty="0">
                <a:solidFill>
                  <a:schemeClr val="tx1"/>
                </a:solidFill>
              </a:rPr>
              <a:t>13.9%</a:t>
            </a:r>
            <a:r>
              <a:rPr lang="zh-CN" altLang="en-US" dirty="0">
                <a:solidFill>
                  <a:schemeClr val="tx1"/>
                </a:solidFill>
              </a:rPr>
              <a:t>）</a:t>
            </a:r>
            <a:endParaRPr lang="en-US" altLang="zh-CN" dirty="0">
              <a:solidFill>
                <a:schemeClr val="tx1"/>
              </a:solidFill>
            </a:endParaRPr>
          </a:p>
          <a:p>
            <a:pPr lvl="1"/>
            <a:r>
              <a:rPr lang="zh-CN" altLang="en-US" dirty="0">
                <a:solidFill>
                  <a:schemeClr val="tx1"/>
                </a:solidFill>
              </a:rPr>
              <a:t>第三名：</a:t>
            </a:r>
            <a:r>
              <a:rPr lang="zh-CN" altLang="en-US" dirty="0">
                <a:solidFill>
                  <a:schemeClr val="tx1"/>
                </a:solidFill>
                <a:sym typeface="+mn-ea"/>
              </a:rPr>
              <a:t>英国（</a:t>
            </a:r>
            <a:r>
              <a:rPr lang="en-US" altLang="zh-CN" dirty="0">
                <a:solidFill>
                  <a:schemeClr val="tx1"/>
                </a:solidFill>
                <a:sym typeface="+mn-ea"/>
              </a:rPr>
              <a:t>10.5</a:t>
            </a:r>
            <a:r>
              <a:rPr lang="en-US" altLang="zh-CN" dirty="0">
                <a:solidFill>
                  <a:schemeClr val="tx1"/>
                </a:solidFill>
                <a:sym typeface="+mn-ea"/>
              </a:rPr>
              <a:t>2%</a:t>
            </a:r>
            <a:r>
              <a:rPr lang="zh-CN" altLang="en-US" dirty="0">
                <a:solidFill>
                  <a:schemeClr val="tx1"/>
                </a:solidFill>
                <a:sym typeface="+mn-ea"/>
              </a:rPr>
              <a:t>）</a:t>
            </a:r>
            <a:endParaRPr lang="zh-CN" altLang="en-US" dirty="0">
              <a:solidFill>
                <a:schemeClr val="tx1"/>
              </a:solidFill>
            </a:endParaRPr>
          </a:p>
          <a:p>
            <a:pPr lvl="1"/>
            <a:r>
              <a:rPr lang="zh-CN" altLang="en-US" dirty="0">
                <a:solidFill>
                  <a:schemeClr val="tx1"/>
                </a:solidFill>
              </a:rPr>
              <a:t>第四名：</a:t>
            </a:r>
            <a:r>
              <a:rPr lang="zh-CN" altLang="en-US" dirty="0">
                <a:solidFill>
                  <a:schemeClr val="tx1"/>
                </a:solidFill>
                <a:sym typeface="+mn-ea"/>
              </a:rPr>
              <a:t>日本（</a:t>
            </a:r>
            <a:r>
              <a:rPr lang="en-US" altLang="zh-CN" dirty="0">
                <a:solidFill>
                  <a:schemeClr val="tx1"/>
                </a:solidFill>
                <a:sym typeface="+mn-ea"/>
              </a:rPr>
              <a:t>8.1</a:t>
            </a:r>
            <a:r>
              <a:rPr lang="en-US" altLang="zh-CN" dirty="0">
                <a:solidFill>
                  <a:schemeClr val="tx1"/>
                </a:solidFill>
                <a:sym typeface="+mn-ea"/>
              </a:rPr>
              <a:t>%</a:t>
            </a:r>
            <a:r>
              <a:rPr lang="zh-CN" altLang="en-US" dirty="0">
                <a:solidFill>
                  <a:schemeClr val="tx1"/>
                </a:solidFill>
                <a:sym typeface="+mn-ea"/>
              </a:rPr>
              <a:t>）</a:t>
            </a:r>
            <a:endParaRPr lang="en-US" altLang="zh-CN" dirty="0">
              <a:solidFill>
                <a:schemeClr val="tx1"/>
              </a:solidFill>
            </a:endParaRPr>
          </a:p>
          <a:p>
            <a:pPr lvl="1" eaLnBrk="1" hangingPunct="1"/>
            <a:r>
              <a:rPr lang="zh-CN" altLang="en-US" dirty="0">
                <a:solidFill>
                  <a:schemeClr val="tx1"/>
                </a:solidFill>
              </a:rPr>
              <a:t>第五名：法国（</a:t>
            </a:r>
            <a:r>
              <a:rPr lang="en-US" altLang="zh-CN" dirty="0">
                <a:solidFill>
                  <a:schemeClr val="tx1"/>
                </a:solidFill>
              </a:rPr>
              <a:t>6.0</a:t>
            </a:r>
            <a:r>
              <a:rPr lang="en-US" altLang="zh-CN" dirty="0">
                <a:solidFill>
                  <a:schemeClr val="tx1"/>
                </a:solidFill>
              </a:rPr>
              <a:t>%</a:t>
            </a:r>
            <a:r>
              <a:rPr lang="zh-CN" altLang="en-US" dirty="0">
                <a:solidFill>
                  <a:schemeClr val="tx1"/>
                </a:solidFill>
              </a:rPr>
              <a:t>）</a:t>
            </a:r>
            <a:endParaRPr lang="en-US" altLang="zh-CN" dirty="0">
              <a:solidFill>
                <a:schemeClr val="tx1"/>
              </a:solidFill>
            </a:endParaRPr>
          </a:p>
          <a:p>
            <a:pPr lvl="1"/>
            <a:r>
              <a:rPr lang="zh-CN" altLang="en-US" dirty="0">
                <a:solidFill>
                  <a:schemeClr val="tx1"/>
                </a:solidFill>
              </a:rPr>
              <a:t>第六名：意大利（</a:t>
            </a:r>
            <a:r>
              <a:rPr lang="en-US" altLang="zh-CN" dirty="0">
                <a:solidFill>
                  <a:schemeClr val="tx1"/>
                </a:solidFill>
              </a:rPr>
              <a:t>4.0</a:t>
            </a:r>
            <a:r>
              <a:rPr lang="en-US" altLang="zh-CN" dirty="0">
                <a:solidFill>
                  <a:schemeClr val="tx1"/>
                </a:solidFill>
              </a:rPr>
              <a:t>%</a:t>
            </a:r>
            <a:r>
              <a:rPr lang="zh-CN" altLang="en-US" dirty="0">
                <a:solidFill>
                  <a:schemeClr val="tx1"/>
                </a:solidFill>
              </a:rPr>
              <a:t>）</a:t>
            </a:r>
            <a:endParaRPr lang="en-US" altLang="zh-CN" dirty="0">
              <a:solidFill>
                <a:schemeClr val="tx1"/>
              </a:solidFill>
            </a:endParaRPr>
          </a:p>
          <a:p>
            <a:pPr lvl="1"/>
            <a:r>
              <a:rPr lang="zh-CN" altLang="en-US" dirty="0">
                <a:solidFill>
                  <a:schemeClr val="tx1"/>
                </a:solidFill>
              </a:rPr>
              <a:t>第七名：印度（</a:t>
            </a:r>
            <a:r>
              <a:rPr lang="en-US" altLang="zh-CN" dirty="0">
                <a:solidFill>
                  <a:schemeClr val="tx1"/>
                </a:solidFill>
              </a:rPr>
              <a:t>3.5%</a:t>
            </a:r>
            <a:r>
              <a:rPr lang="zh-CN" altLang="en-US" dirty="0">
                <a:solidFill>
                  <a:schemeClr val="tx1"/>
                </a:solidFill>
              </a:rPr>
              <a:t>）</a:t>
            </a:r>
            <a:endParaRPr lang="en-US" altLang="zh-CN" dirty="0">
              <a:solidFill>
                <a:schemeClr val="tx1"/>
              </a:solidFill>
            </a:endParaRPr>
          </a:p>
          <a:p>
            <a:pPr lvl="1"/>
            <a:r>
              <a:rPr lang="zh-CN" altLang="en-US" dirty="0">
                <a:solidFill>
                  <a:schemeClr val="tx1"/>
                </a:solidFill>
              </a:rPr>
              <a:t>第八名：德国（</a:t>
            </a:r>
            <a:r>
              <a:rPr lang="en-US" altLang="zh-CN" dirty="0">
                <a:solidFill>
                  <a:schemeClr val="tx1"/>
                </a:solidFill>
              </a:rPr>
              <a:t>3.1%</a:t>
            </a:r>
            <a:r>
              <a:rPr lang="zh-CN" altLang="en-US" dirty="0">
                <a:solidFill>
                  <a:schemeClr val="tx1"/>
                </a:solidFill>
              </a:rPr>
              <a:t>）</a:t>
            </a:r>
            <a:endParaRPr lang="en-US" altLang="zh-CN" dirty="0">
              <a:solidFill>
                <a:schemeClr val="tx1"/>
              </a:solidFill>
            </a:endParaRPr>
          </a:p>
          <a:p>
            <a:pPr lvl="1"/>
            <a:r>
              <a:rPr lang="zh-CN" altLang="en-US" dirty="0">
                <a:solidFill>
                  <a:schemeClr val="tx1"/>
                </a:solidFill>
              </a:rPr>
              <a:t>第九名：韩国（</a:t>
            </a:r>
            <a:r>
              <a:rPr lang="en-US" altLang="zh-CN" dirty="0">
                <a:solidFill>
                  <a:schemeClr val="tx1"/>
                </a:solidFill>
              </a:rPr>
              <a:t>2.4%</a:t>
            </a:r>
            <a:r>
              <a:rPr lang="zh-CN" altLang="en-US" dirty="0">
                <a:solidFill>
                  <a:schemeClr val="tx1"/>
                </a:solidFill>
              </a:rPr>
              <a:t>）</a:t>
            </a:r>
            <a:endParaRPr lang="en-US" altLang="zh-CN" dirty="0">
              <a:solidFill>
                <a:schemeClr val="tx1"/>
              </a:solidFill>
            </a:endParaRPr>
          </a:p>
          <a:p>
            <a:pPr lvl="1"/>
            <a:r>
              <a:rPr lang="zh-CN" altLang="en-US" dirty="0">
                <a:solidFill>
                  <a:schemeClr val="tx1"/>
                </a:solidFill>
              </a:rPr>
              <a:t>第十名：加拿大（</a:t>
            </a:r>
            <a:r>
              <a:rPr lang="en-US" altLang="zh-CN" dirty="0">
                <a:solidFill>
                  <a:schemeClr val="tx1"/>
                </a:solidFill>
              </a:rPr>
              <a:t>2.3%</a:t>
            </a:r>
            <a:r>
              <a:rPr lang="zh-CN" altLang="en-US" dirty="0">
                <a:solidFill>
                  <a:schemeClr val="tx1"/>
                </a:solidFill>
              </a:rPr>
              <a:t>）</a:t>
            </a:r>
            <a:endParaRPr lang="zh-CN" altLang="en-US" dirty="0">
              <a:solidFill>
                <a:schemeClr val="tx1"/>
              </a:solidFill>
            </a:endParaRPr>
          </a:p>
          <a:p>
            <a:pPr lvl="1"/>
            <a:r>
              <a:rPr lang="zh-CN" altLang="en-US" dirty="0">
                <a:solidFill>
                  <a:schemeClr val="tx1"/>
                </a:solidFill>
              </a:rPr>
              <a:t>第十一名：中国香港（</a:t>
            </a:r>
            <a:r>
              <a:rPr lang="en-US" altLang="zh-CN" dirty="0">
                <a:solidFill>
                  <a:schemeClr val="tx1"/>
                </a:solidFill>
              </a:rPr>
              <a:t>2.0%</a:t>
            </a:r>
            <a:r>
              <a:rPr lang="zh-CN" altLang="en-US" dirty="0">
                <a:solidFill>
                  <a:schemeClr val="tx1"/>
                </a:solidFill>
              </a:rPr>
              <a:t>）</a:t>
            </a:r>
            <a:endParaRPr lang="zh-CN" altLang="en-US" dirty="0">
              <a:solidFill>
                <a:schemeClr val="tx1"/>
              </a:solidFill>
            </a:endParaRPr>
          </a:p>
          <a:p>
            <a:pPr lvl="1"/>
            <a:r>
              <a:rPr lang="zh-CN" altLang="en-US" dirty="0">
                <a:solidFill>
                  <a:schemeClr val="tx1"/>
                </a:solidFill>
                <a:sym typeface="+mn-ea"/>
              </a:rPr>
              <a:t>第十二名：中国</a:t>
            </a:r>
            <a:r>
              <a:rPr lang="zh-CN" altLang="en-US" dirty="0">
                <a:solidFill>
                  <a:schemeClr val="tx1"/>
                </a:solidFill>
                <a:sym typeface="+mn-ea"/>
              </a:rPr>
              <a:t>台湾（</a:t>
            </a:r>
            <a:r>
              <a:rPr lang="en-US" altLang="zh-CN" dirty="0">
                <a:solidFill>
                  <a:schemeClr val="tx1"/>
                </a:solidFill>
                <a:sym typeface="+mn-ea"/>
              </a:rPr>
              <a:t>1.9</a:t>
            </a:r>
            <a:r>
              <a:rPr lang="en-US" altLang="zh-CN" dirty="0">
                <a:solidFill>
                  <a:schemeClr val="tx1"/>
                </a:solidFill>
                <a:sym typeface="+mn-ea"/>
              </a:rPr>
              <a:t>%</a:t>
            </a:r>
            <a:r>
              <a:rPr lang="zh-CN" altLang="en-US" dirty="0">
                <a:solidFill>
                  <a:schemeClr val="tx1"/>
                </a:solidFill>
                <a:sym typeface="+mn-ea"/>
              </a:rPr>
              <a:t>）</a:t>
            </a:r>
            <a:endParaRPr lang="en-US" altLang="zh-C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2024</a:t>
            </a:r>
            <a:r>
              <a:rPr lang="zh-CN" altLang="en-US" dirty="0"/>
              <a:t>年非寿险市场</a:t>
            </a:r>
            <a:endParaRPr lang="zh-CN" altLang="en-US" dirty="0"/>
          </a:p>
        </p:txBody>
      </p:sp>
      <p:sp>
        <p:nvSpPr>
          <p:cNvPr id="3" name="内容占位符 2"/>
          <p:cNvSpPr>
            <a:spLocks noGrp="1"/>
          </p:cNvSpPr>
          <p:nvPr>
            <p:ph sz="quarter" idx="1"/>
          </p:nvPr>
        </p:nvSpPr>
        <p:spPr>
          <a:xfrm>
            <a:off x="457200" y="1600200"/>
            <a:ext cx="8363272" cy="532656"/>
          </a:xfrm>
        </p:spPr>
        <p:txBody>
          <a:bodyPr>
            <a:normAutofit fontScale="80000"/>
          </a:bodyPr>
          <a:lstStyle/>
          <a:p>
            <a:r>
              <a:rPr lang="en-US" altLang="zh-CN" dirty="0"/>
              <a:t>2024</a:t>
            </a:r>
            <a:r>
              <a:rPr lang="zh-CN" altLang="en-US" dirty="0"/>
              <a:t>年全球非寿险保费增长</a:t>
            </a:r>
            <a:r>
              <a:rPr lang="en-US" altLang="zh-CN" dirty="0"/>
              <a:t>4.7</a:t>
            </a:r>
            <a:r>
              <a:rPr lang="en-US" altLang="zh-CN" dirty="0"/>
              <a:t>%</a:t>
            </a:r>
            <a:r>
              <a:rPr lang="zh-CN" altLang="en-US" dirty="0"/>
              <a:t>，</a:t>
            </a:r>
            <a:r>
              <a:rPr lang="en-US" altLang="zh-CN" dirty="0"/>
              <a:t>2023</a:t>
            </a:r>
            <a:r>
              <a:rPr lang="zh-CN" altLang="en-US" dirty="0"/>
              <a:t>年为</a:t>
            </a:r>
            <a:r>
              <a:rPr lang="en-US" altLang="zh-CN" dirty="0"/>
              <a:t>3.9%</a:t>
            </a:r>
            <a:r>
              <a:rPr lang="zh-CN" altLang="en-US" dirty="0"/>
              <a:t>，</a:t>
            </a:r>
            <a:r>
              <a:rPr lang="en-US" altLang="zh-CN" dirty="0"/>
              <a:t>2022</a:t>
            </a:r>
            <a:r>
              <a:rPr lang="zh-CN" altLang="en-US" dirty="0"/>
              <a:t>年为</a:t>
            </a:r>
            <a:r>
              <a:rPr lang="en-US" altLang="zh-CN" dirty="0"/>
              <a:t>0.5%</a:t>
            </a:r>
            <a:r>
              <a:rPr lang="zh-CN" altLang="en-US" dirty="0"/>
              <a:t>。</a:t>
            </a:r>
            <a:endParaRPr lang="en-US" altLang="zh-CN" dirty="0"/>
          </a:p>
          <a:p>
            <a:pPr lvl="1"/>
            <a:endParaRPr lang="en-US" altLang="zh-CN" dirty="0"/>
          </a:p>
        </p:txBody>
      </p:sp>
      <p:pic>
        <p:nvPicPr>
          <p:cNvPr id="5" name="图片 4"/>
          <p:cNvPicPr>
            <a:picLocks noChangeAspect="1"/>
          </p:cNvPicPr>
          <p:nvPr/>
        </p:nvPicPr>
        <p:blipFill>
          <a:blip r:embed="rId1"/>
          <a:stretch>
            <a:fillRect/>
          </a:stretch>
        </p:blipFill>
        <p:spPr>
          <a:xfrm>
            <a:off x="290195" y="2060575"/>
            <a:ext cx="8696960" cy="47713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二、财产保险的特征</a:t>
            </a:r>
            <a:endParaRPr lang="zh-CN" altLang="en-US" dirty="0"/>
          </a:p>
        </p:txBody>
      </p:sp>
      <p:sp>
        <p:nvSpPr>
          <p:cNvPr id="3" name="内容占位符 2"/>
          <p:cNvSpPr>
            <a:spLocks noGrp="1"/>
          </p:cNvSpPr>
          <p:nvPr>
            <p:ph sz="quarter" idx="1"/>
          </p:nvPr>
        </p:nvSpPr>
        <p:spPr/>
        <p:txBody>
          <a:bodyPr/>
          <a:lstStyle/>
          <a:p>
            <a:r>
              <a:rPr lang="en-US" altLang="zh-CN" dirty="0"/>
              <a:t>1. </a:t>
            </a:r>
            <a:r>
              <a:rPr lang="zh-CN" altLang="zh-CN" dirty="0"/>
              <a:t>保险标的是财产及其有关利益，包括有形财产、经济收益和损害赔偿。</a:t>
            </a:r>
            <a:endParaRPr lang="zh-CN" altLang="zh-CN" dirty="0"/>
          </a:p>
          <a:p>
            <a:r>
              <a:rPr lang="en-US" altLang="zh-CN" dirty="0"/>
              <a:t>2. </a:t>
            </a:r>
            <a:r>
              <a:rPr lang="zh-CN" altLang="zh-CN" dirty="0"/>
              <a:t>保险标的必须是可用货币衡量价值的财产或利益</a:t>
            </a:r>
            <a:endParaRPr lang="zh-CN" altLang="zh-CN" dirty="0"/>
          </a:p>
          <a:p>
            <a:r>
              <a:rPr lang="en-US" altLang="zh-CN" dirty="0"/>
              <a:t>3. </a:t>
            </a:r>
            <a:r>
              <a:rPr lang="zh-CN" altLang="zh-CN" dirty="0"/>
              <a:t>财产保险业务活动具有法律约束力</a:t>
            </a:r>
            <a:endParaRPr lang="zh-CN" altLang="zh-CN" dirty="0"/>
          </a:p>
          <a:p>
            <a:r>
              <a:rPr lang="en-US" altLang="zh-CN" dirty="0"/>
              <a:t>4. </a:t>
            </a:r>
            <a:r>
              <a:rPr lang="zh-CN" altLang="zh-CN" dirty="0"/>
              <a:t>财产保险的保障功能表现为经济补偿。</a:t>
            </a:r>
            <a:endParaRPr lang="zh-CN" altLang="zh-CN" dirty="0"/>
          </a:p>
          <a:p>
            <a:r>
              <a:rPr lang="en-US" altLang="zh-CN" dirty="0"/>
              <a:t>5 .</a:t>
            </a:r>
            <a:r>
              <a:rPr lang="zh-CN" altLang="zh-CN" dirty="0"/>
              <a:t>财产保险合同是属人的合同，是投保人（被保险人）和保险人之间的合同。</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各险种占比</a:t>
            </a:r>
            <a:endParaRPr lang="zh-CN" altLang="en-US" dirty="0"/>
          </a:p>
        </p:txBody>
      </p:sp>
      <p:pic>
        <p:nvPicPr>
          <p:cNvPr id="3" name="图片 2"/>
          <p:cNvPicPr>
            <a:picLocks noChangeAspect="1"/>
          </p:cNvPicPr>
          <p:nvPr/>
        </p:nvPicPr>
        <p:blipFill>
          <a:blip r:embed="rId1"/>
          <a:srcRect l="31937" r="1917"/>
          <a:stretch>
            <a:fillRect/>
          </a:stretch>
        </p:blipFill>
        <p:spPr>
          <a:xfrm>
            <a:off x="611505" y="1916430"/>
            <a:ext cx="7560945" cy="4271645"/>
          </a:xfrm>
          <a:prstGeom prst="rect">
            <a:avLst/>
          </a:prstGeom>
        </p:spPr>
      </p:pic>
      <p:pic>
        <p:nvPicPr>
          <p:cNvPr id="5" name="图片 4"/>
          <p:cNvPicPr>
            <a:picLocks noChangeAspect="1"/>
          </p:cNvPicPr>
          <p:nvPr/>
        </p:nvPicPr>
        <p:blipFill>
          <a:blip r:embed="rId1"/>
          <a:srcRect t="8859" r="69220" b="77430"/>
          <a:stretch>
            <a:fillRect/>
          </a:stretch>
        </p:blipFill>
        <p:spPr>
          <a:xfrm>
            <a:off x="611505" y="1268730"/>
            <a:ext cx="3459480" cy="57594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7467600" cy="904875"/>
          </a:xfrm>
        </p:spPr>
        <p:txBody>
          <a:bodyPr/>
          <a:lstStyle/>
          <a:p>
            <a:r>
              <a:rPr lang="zh-CN" altLang="en-US" dirty="0"/>
              <a:t>非寿险市场的盈利能力</a:t>
            </a:r>
            <a:endParaRPr lang="zh-CN" altLang="en-US" dirty="0"/>
          </a:p>
        </p:txBody>
      </p:sp>
      <p:pic>
        <p:nvPicPr>
          <p:cNvPr id="3" name="图片 2"/>
          <p:cNvPicPr>
            <a:picLocks noChangeAspect="1"/>
          </p:cNvPicPr>
          <p:nvPr/>
        </p:nvPicPr>
        <p:blipFill>
          <a:blip r:embed="rId1"/>
          <a:srcRect l="33282"/>
          <a:stretch>
            <a:fillRect/>
          </a:stretch>
        </p:blipFill>
        <p:spPr>
          <a:xfrm>
            <a:off x="1403350" y="1628775"/>
            <a:ext cx="6704965" cy="4700270"/>
          </a:xfrm>
          <a:prstGeom prst="rect">
            <a:avLst/>
          </a:prstGeom>
        </p:spPr>
      </p:pic>
      <p:pic>
        <p:nvPicPr>
          <p:cNvPr id="5" name="图片 4"/>
          <p:cNvPicPr>
            <a:picLocks noChangeAspect="1"/>
          </p:cNvPicPr>
          <p:nvPr/>
        </p:nvPicPr>
        <p:blipFill>
          <a:blip r:embed="rId1"/>
          <a:srcRect l="2426" t="8764" r="71859" b="81624"/>
          <a:stretch>
            <a:fillRect/>
          </a:stretch>
        </p:blipFill>
        <p:spPr>
          <a:xfrm>
            <a:off x="1403350" y="1143000"/>
            <a:ext cx="2880360" cy="50355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非寿险市场份额</a:t>
            </a:r>
            <a:endParaRPr lang="zh-CN" altLang="en-US" dirty="0"/>
          </a:p>
        </p:txBody>
      </p:sp>
      <p:sp>
        <p:nvSpPr>
          <p:cNvPr id="18435" name="Rectangle 3"/>
          <p:cNvSpPr>
            <a:spLocks noGrp="1"/>
          </p:cNvSpPr>
          <p:nvPr>
            <p:ph sz="quarter" idx="1"/>
          </p:nvPr>
        </p:nvSpPr>
        <p:spPr/>
        <p:txBody>
          <a:bodyPr>
            <a:normAutofit/>
          </a:bodyPr>
          <a:lstStyle/>
          <a:p>
            <a:pPr eaLnBrk="1" hangingPunct="1"/>
            <a:r>
              <a:rPr lang="zh-CN" altLang="en-US" dirty="0"/>
              <a:t>非寿险保费收入：</a:t>
            </a:r>
            <a:endParaRPr lang="zh-CN" altLang="en-US" dirty="0"/>
          </a:p>
          <a:p>
            <a:pPr lvl="1" eaLnBrk="1" hangingPunct="1"/>
            <a:r>
              <a:rPr lang="zh-CN" altLang="en-US" dirty="0">
                <a:solidFill>
                  <a:schemeClr val="tx1"/>
                </a:solidFill>
              </a:rPr>
              <a:t>第一名：美国（</a:t>
            </a:r>
            <a:r>
              <a:rPr lang="en-US" altLang="zh-CN" dirty="0">
                <a:solidFill>
                  <a:schemeClr val="tx1"/>
                </a:solidFill>
              </a:rPr>
              <a:t>59%</a:t>
            </a:r>
            <a:r>
              <a:rPr lang="zh-CN" altLang="en-US" dirty="0">
                <a:solidFill>
                  <a:schemeClr val="tx1"/>
                </a:solidFill>
              </a:rPr>
              <a:t>）</a:t>
            </a:r>
            <a:endParaRPr lang="zh-CN" altLang="en-US" dirty="0">
              <a:solidFill>
                <a:schemeClr val="tx1"/>
              </a:solidFill>
            </a:endParaRPr>
          </a:p>
          <a:p>
            <a:pPr lvl="1" eaLnBrk="1" hangingPunct="1"/>
            <a:r>
              <a:rPr lang="zh-CN" altLang="en-US" dirty="0">
                <a:solidFill>
                  <a:schemeClr val="tx1"/>
                </a:solidFill>
              </a:rPr>
              <a:t>第二名：中国大陆（</a:t>
            </a:r>
            <a:r>
              <a:rPr lang="en-US" altLang="zh-CN" dirty="0">
                <a:solidFill>
                  <a:schemeClr val="tx1"/>
                </a:solidFill>
              </a:rPr>
              <a:t>7.6%</a:t>
            </a:r>
            <a:r>
              <a:rPr lang="zh-CN" altLang="en-US" dirty="0">
                <a:solidFill>
                  <a:schemeClr val="tx1"/>
                </a:solidFill>
              </a:rPr>
              <a:t>）</a:t>
            </a:r>
            <a:endParaRPr lang="en-US" altLang="zh-CN" dirty="0">
              <a:solidFill>
                <a:schemeClr val="tx1"/>
              </a:solidFill>
            </a:endParaRPr>
          </a:p>
          <a:p>
            <a:pPr lvl="1"/>
            <a:r>
              <a:rPr lang="zh-CN" altLang="en-US" dirty="0">
                <a:solidFill>
                  <a:schemeClr val="tx1"/>
                </a:solidFill>
              </a:rPr>
              <a:t>第三名：德国（</a:t>
            </a:r>
            <a:r>
              <a:rPr lang="en-US" altLang="zh-CN" dirty="0">
                <a:solidFill>
                  <a:schemeClr val="tx1"/>
                </a:solidFill>
              </a:rPr>
              <a:t>3.7%</a:t>
            </a:r>
            <a:r>
              <a:rPr lang="zh-CN" altLang="en-US" dirty="0">
                <a:solidFill>
                  <a:schemeClr val="tx1"/>
                </a:solidFill>
              </a:rPr>
              <a:t>）</a:t>
            </a:r>
            <a:endParaRPr lang="en-US" altLang="zh-CN" dirty="0">
              <a:solidFill>
                <a:schemeClr val="tx1"/>
              </a:solidFill>
            </a:endParaRPr>
          </a:p>
          <a:p>
            <a:pPr lvl="1"/>
            <a:r>
              <a:rPr lang="zh-CN" altLang="en-US" dirty="0">
                <a:solidFill>
                  <a:schemeClr val="tx1"/>
                </a:solidFill>
              </a:rPr>
              <a:t>第四名：英国（</a:t>
            </a:r>
            <a:r>
              <a:rPr lang="en-US" altLang="zh-CN" dirty="0">
                <a:solidFill>
                  <a:schemeClr val="tx1"/>
                </a:solidFill>
              </a:rPr>
              <a:t>3.3%</a:t>
            </a:r>
            <a:r>
              <a:rPr lang="zh-CN" altLang="en-US" dirty="0">
                <a:solidFill>
                  <a:schemeClr val="tx1"/>
                </a:solidFill>
              </a:rPr>
              <a:t>）</a:t>
            </a:r>
            <a:endParaRPr lang="en-US" altLang="zh-CN" dirty="0">
              <a:solidFill>
                <a:schemeClr val="tx1"/>
              </a:solidFill>
            </a:endParaRPr>
          </a:p>
          <a:p>
            <a:pPr lvl="1" eaLnBrk="1" hangingPunct="1"/>
            <a:r>
              <a:rPr lang="zh-CN" altLang="en-US" dirty="0">
                <a:solidFill>
                  <a:schemeClr val="tx1"/>
                </a:solidFill>
              </a:rPr>
              <a:t>第五名：</a:t>
            </a:r>
            <a:r>
              <a:rPr lang="zh-CN" altLang="en-US" dirty="0">
                <a:solidFill>
                  <a:schemeClr val="tx1"/>
                </a:solidFill>
                <a:sym typeface="+mn-ea"/>
              </a:rPr>
              <a:t>加拿大（</a:t>
            </a:r>
            <a:r>
              <a:rPr lang="en-US" altLang="zh-CN" dirty="0">
                <a:solidFill>
                  <a:schemeClr val="tx1"/>
                </a:solidFill>
                <a:sym typeface="+mn-ea"/>
              </a:rPr>
              <a:t>2.3%</a:t>
            </a:r>
            <a:r>
              <a:rPr lang="zh-CN" altLang="en-US" dirty="0">
                <a:solidFill>
                  <a:schemeClr val="tx1"/>
                </a:solidFill>
                <a:sym typeface="+mn-ea"/>
              </a:rPr>
              <a:t>）</a:t>
            </a:r>
            <a:endParaRPr lang="en-US" altLang="zh-CN" dirty="0">
              <a:solidFill>
                <a:schemeClr val="tx1"/>
              </a:solidFill>
            </a:endParaRPr>
          </a:p>
          <a:p>
            <a:pPr lvl="1"/>
            <a:r>
              <a:rPr lang="zh-CN" altLang="en-US" dirty="0">
                <a:solidFill>
                  <a:schemeClr val="tx1"/>
                </a:solidFill>
              </a:rPr>
              <a:t>第六名：</a:t>
            </a:r>
            <a:r>
              <a:rPr lang="zh-CN" altLang="en-US" dirty="0">
                <a:solidFill>
                  <a:schemeClr val="tx1"/>
                </a:solidFill>
                <a:sym typeface="+mn-ea"/>
              </a:rPr>
              <a:t>法国（</a:t>
            </a:r>
            <a:r>
              <a:rPr lang="en-US" altLang="zh-CN" dirty="0">
                <a:solidFill>
                  <a:schemeClr val="tx1"/>
                </a:solidFill>
                <a:sym typeface="+mn-ea"/>
              </a:rPr>
              <a:t>2.2%</a:t>
            </a:r>
            <a:r>
              <a:rPr lang="zh-CN" altLang="en-US" dirty="0">
                <a:solidFill>
                  <a:schemeClr val="tx1"/>
                </a:solidFill>
                <a:sym typeface="+mn-ea"/>
              </a:rPr>
              <a:t>）</a:t>
            </a:r>
            <a:endParaRPr lang="en-US" altLang="zh-CN" dirty="0">
              <a:solidFill>
                <a:schemeClr val="tx1"/>
              </a:solidFill>
            </a:endParaRPr>
          </a:p>
          <a:p>
            <a:pPr lvl="1"/>
            <a:r>
              <a:rPr lang="zh-CN" altLang="en-US" dirty="0">
                <a:solidFill>
                  <a:schemeClr val="tx1"/>
                </a:solidFill>
              </a:rPr>
              <a:t>第七名：</a:t>
            </a:r>
            <a:r>
              <a:rPr lang="zh-CN" altLang="en-US" dirty="0">
                <a:solidFill>
                  <a:schemeClr val="tx1"/>
                </a:solidFill>
                <a:sym typeface="+mn-ea"/>
              </a:rPr>
              <a:t>韩国（</a:t>
            </a:r>
            <a:r>
              <a:rPr lang="en-US" altLang="zh-CN" dirty="0">
                <a:solidFill>
                  <a:schemeClr val="tx1"/>
                </a:solidFill>
                <a:sym typeface="+mn-ea"/>
              </a:rPr>
              <a:t>2.1%</a:t>
            </a:r>
            <a:r>
              <a:rPr lang="zh-CN" altLang="en-US" dirty="0">
                <a:solidFill>
                  <a:schemeClr val="tx1"/>
                </a:solidFill>
                <a:sym typeface="+mn-ea"/>
              </a:rPr>
              <a:t>）</a:t>
            </a:r>
            <a:endParaRPr lang="en-US" altLang="zh-CN" dirty="0">
              <a:solidFill>
                <a:schemeClr val="tx1"/>
              </a:solidFill>
            </a:endParaRPr>
          </a:p>
          <a:p>
            <a:pPr lvl="1"/>
            <a:r>
              <a:rPr lang="zh-CN" altLang="en-US" dirty="0">
                <a:solidFill>
                  <a:schemeClr val="tx1"/>
                </a:solidFill>
              </a:rPr>
              <a:t>第八名：</a:t>
            </a:r>
            <a:r>
              <a:rPr lang="zh-CN" altLang="en-US" dirty="0">
                <a:solidFill>
                  <a:schemeClr val="tx1"/>
                </a:solidFill>
                <a:sym typeface="+mn-ea"/>
              </a:rPr>
              <a:t>荷兰（</a:t>
            </a:r>
            <a:r>
              <a:rPr lang="en-US" altLang="zh-CN" dirty="0">
                <a:solidFill>
                  <a:schemeClr val="tx1"/>
                </a:solidFill>
                <a:sym typeface="+mn-ea"/>
              </a:rPr>
              <a:t>1.9%</a:t>
            </a:r>
            <a:r>
              <a:rPr lang="zh-CN" altLang="en-US" dirty="0">
                <a:solidFill>
                  <a:schemeClr val="tx1"/>
                </a:solidFill>
                <a:sym typeface="+mn-ea"/>
              </a:rPr>
              <a:t>）</a:t>
            </a:r>
            <a:endParaRPr lang="zh-CN" altLang="en-US" dirty="0">
              <a:solidFill>
                <a:schemeClr val="tx1"/>
              </a:solidFill>
            </a:endParaRPr>
          </a:p>
          <a:p>
            <a:pPr lvl="1"/>
            <a:r>
              <a:rPr lang="zh-CN" altLang="en-US" dirty="0">
                <a:solidFill>
                  <a:schemeClr val="tx1"/>
                </a:solidFill>
              </a:rPr>
              <a:t>第九名：</a:t>
            </a:r>
            <a:r>
              <a:rPr lang="zh-CN" altLang="en-US" dirty="0">
                <a:solidFill>
                  <a:schemeClr val="tx1"/>
                </a:solidFill>
                <a:sym typeface="+mn-ea"/>
              </a:rPr>
              <a:t>日本（</a:t>
            </a:r>
            <a:r>
              <a:rPr lang="en-US" altLang="zh-CN" dirty="0">
                <a:solidFill>
                  <a:schemeClr val="tx1"/>
                </a:solidFill>
                <a:sym typeface="+mn-ea"/>
              </a:rPr>
              <a:t>1.8</a:t>
            </a:r>
            <a:r>
              <a:rPr lang="en-US" altLang="zh-CN" dirty="0">
                <a:solidFill>
                  <a:schemeClr val="tx1"/>
                </a:solidFill>
                <a:sym typeface="+mn-ea"/>
              </a:rPr>
              <a:t>%</a:t>
            </a:r>
            <a:r>
              <a:rPr lang="zh-CN" altLang="en-US" dirty="0">
                <a:solidFill>
                  <a:schemeClr val="tx1"/>
                </a:solidFill>
                <a:sym typeface="+mn-ea"/>
              </a:rPr>
              <a:t>）</a:t>
            </a:r>
            <a:endParaRPr lang="en-US" altLang="zh-CN" dirty="0">
              <a:solidFill>
                <a:schemeClr val="tx1"/>
              </a:solidFill>
            </a:endParaRPr>
          </a:p>
          <a:p>
            <a:pPr lvl="1"/>
            <a:r>
              <a:rPr lang="zh-CN" altLang="en-US" dirty="0">
                <a:solidFill>
                  <a:schemeClr val="tx1"/>
                </a:solidFill>
              </a:rPr>
              <a:t>第十名：澳大利亚（</a:t>
            </a:r>
            <a:r>
              <a:rPr lang="en-US" altLang="zh-CN" dirty="0">
                <a:solidFill>
                  <a:schemeClr val="tx1"/>
                </a:solidFill>
              </a:rPr>
              <a:t>1.4%</a:t>
            </a:r>
            <a:r>
              <a:rPr lang="zh-CN" altLang="en-US" dirty="0">
                <a:solidFill>
                  <a:schemeClr val="tx1"/>
                </a:solidFill>
              </a:rPr>
              <a:t>）</a:t>
            </a:r>
            <a:endParaRPr lang="en-US" altLang="zh-CN" dirty="0">
              <a:solidFill>
                <a:schemeClr val="tx1"/>
              </a:solidFill>
            </a:endParaRPr>
          </a:p>
          <a:p>
            <a:pPr lvl="1"/>
            <a:endParaRPr lang="en-US" altLang="zh-CN"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0364" y="-3069"/>
            <a:ext cx="8363272" cy="1143000"/>
          </a:xfrm>
        </p:spPr>
        <p:txBody>
          <a:bodyPr/>
          <a:lstStyle/>
          <a:p>
            <a:r>
              <a:rPr lang="zh-CN" altLang="en-US" dirty="0"/>
              <a:t>寿险与非寿险的市场份额（中国与全球</a:t>
            </a:r>
            <a:r>
              <a:rPr lang="en-US" altLang="zh-CN" dirty="0"/>
              <a:t>2024</a:t>
            </a:r>
            <a:r>
              <a:rPr lang="zh-CN" altLang="en-US" dirty="0"/>
              <a:t>）</a:t>
            </a:r>
            <a:endParaRPr lang="zh-CN" altLang="en-US" dirty="0"/>
          </a:p>
        </p:txBody>
      </p:sp>
      <p:sp>
        <p:nvSpPr>
          <p:cNvPr id="7" name="标题 1"/>
          <p:cNvSpPr txBox="1"/>
          <p:nvPr/>
        </p:nvSpPr>
        <p:spPr>
          <a:xfrm>
            <a:off x="1893763" y="4913430"/>
            <a:ext cx="1008112"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zh-CN" altLang="en-US" dirty="0"/>
              <a:t>中国</a:t>
            </a:r>
            <a:endParaRPr lang="zh-CN" altLang="en-US" dirty="0"/>
          </a:p>
        </p:txBody>
      </p:sp>
      <p:sp>
        <p:nvSpPr>
          <p:cNvPr id="8" name="标题 1"/>
          <p:cNvSpPr txBox="1"/>
          <p:nvPr/>
        </p:nvSpPr>
        <p:spPr>
          <a:xfrm>
            <a:off x="6039036" y="1484784"/>
            <a:ext cx="1008112"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zh-CN" altLang="en-US" dirty="0"/>
              <a:t>全球</a:t>
            </a:r>
            <a:endParaRPr lang="zh-CN" altLang="en-US" dirty="0"/>
          </a:p>
        </p:txBody>
      </p:sp>
      <p:graphicFrame>
        <p:nvGraphicFramePr>
          <p:cNvPr id="5" name="图表 4"/>
          <p:cNvGraphicFramePr/>
          <p:nvPr/>
        </p:nvGraphicFramePr>
        <p:xfrm>
          <a:off x="4494820" y="2399184"/>
          <a:ext cx="4037620" cy="369411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4788535" y="2493010"/>
          <a:ext cx="3837940" cy="3235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p:nvPr/>
        </p:nvGraphicFramePr>
        <p:xfrm>
          <a:off x="395605" y="1341120"/>
          <a:ext cx="3943985" cy="31013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zh-CN" altLang="en-US" u="sng" dirty="0"/>
              <a:t>中国大陆保险密度</a:t>
            </a:r>
            <a:endParaRPr lang="zh-CN" altLang="en-US" u="sng" dirty="0"/>
          </a:p>
        </p:txBody>
      </p:sp>
      <p:graphicFrame>
        <p:nvGraphicFramePr>
          <p:cNvPr id="3" name="Chart 3"/>
          <p:cNvGraphicFramePr/>
          <p:nvPr/>
        </p:nvGraphicFramePr>
        <p:xfrm>
          <a:off x="529590" y="1346200"/>
          <a:ext cx="8067040" cy="485965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zh-CN" altLang="en-US"/>
              <a:t>保险密度</a:t>
            </a:r>
            <a:endParaRPr lang="zh-CN" altLang="en-US"/>
          </a:p>
        </p:txBody>
      </p:sp>
      <p:sp>
        <p:nvSpPr>
          <p:cNvPr id="20483" name="Rectangle 3"/>
          <p:cNvSpPr>
            <a:spLocks noGrp="1"/>
          </p:cNvSpPr>
          <p:nvPr>
            <p:ph sz="quarter" idx="1"/>
          </p:nvPr>
        </p:nvSpPr>
        <p:spPr/>
        <p:txBody>
          <a:bodyPr>
            <a:normAutofit/>
          </a:bodyPr>
          <a:lstStyle/>
          <a:p>
            <a:pPr eaLnBrk="1" hangingPunct="1"/>
            <a:r>
              <a:rPr lang="zh-CN" altLang="en-US" dirty="0"/>
              <a:t>世界平均保险密度是</a:t>
            </a:r>
            <a:r>
              <a:rPr lang="en-US" altLang="zh-CN" dirty="0"/>
              <a:t>943</a:t>
            </a:r>
            <a:r>
              <a:rPr lang="zh-CN" altLang="en-US" dirty="0"/>
              <a:t>美元，寿险密度是</a:t>
            </a:r>
            <a:r>
              <a:rPr lang="en-US" altLang="zh-CN" dirty="0"/>
              <a:t>388</a:t>
            </a:r>
            <a:r>
              <a:rPr lang="zh-CN" altLang="en-US" dirty="0"/>
              <a:t>美元，财险密度是</a:t>
            </a:r>
            <a:r>
              <a:rPr lang="en-US" altLang="zh-CN" dirty="0"/>
              <a:t>555</a:t>
            </a:r>
            <a:r>
              <a:rPr lang="zh-CN" altLang="en-US" dirty="0"/>
              <a:t>美元。</a:t>
            </a:r>
            <a:endParaRPr lang="zh-CN" altLang="en-US" dirty="0"/>
          </a:p>
          <a:p>
            <a:pPr eaLnBrk="1" hangingPunct="1"/>
            <a:r>
              <a:rPr lang="zh-CN" altLang="en-US" dirty="0"/>
              <a:t>排名：</a:t>
            </a:r>
            <a:endParaRPr lang="zh-CN" altLang="en-US" dirty="0"/>
          </a:p>
          <a:p>
            <a:pPr lvl="1" eaLnBrk="1" hangingPunct="1"/>
            <a:r>
              <a:rPr lang="zh-CN" altLang="en-US" dirty="0"/>
              <a:t>第一名：美国（</a:t>
            </a:r>
            <a:r>
              <a:rPr lang="en-US" altLang="zh-CN" dirty="0"/>
              <a:t>10295</a:t>
            </a:r>
            <a:r>
              <a:rPr lang="zh-CN" altLang="en-US" dirty="0"/>
              <a:t>）</a:t>
            </a:r>
            <a:endParaRPr lang="zh-CN" altLang="en-US" dirty="0"/>
          </a:p>
          <a:p>
            <a:pPr lvl="1" eaLnBrk="1" hangingPunct="1"/>
            <a:r>
              <a:rPr lang="zh-CN" altLang="en-US" dirty="0"/>
              <a:t>第二名：中国香港（</a:t>
            </a:r>
            <a:r>
              <a:rPr lang="en-US" altLang="zh-CN" dirty="0"/>
              <a:t>10043</a:t>
            </a:r>
            <a:r>
              <a:rPr lang="zh-CN" altLang="en-US" dirty="0"/>
              <a:t>）</a:t>
            </a:r>
            <a:endParaRPr lang="zh-CN" altLang="en-US" dirty="0"/>
          </a:p>
          <a:p>
            <a:pPr lvl="1"/>
            <a:r>
              <a:rPr lang="zh-CN" altLang="en-US" dirty="0"/>
              <a:t>第三名：</a:t>
            </a:r>
            <a:r>
              <a:rPr lang="zh-CN" altLang="en-US" dirty="0">
                <a:sym typeface="+mn-ea"/>
              </a:rPr>
              <a:t>丹麦（</a:t>
            </a:r>
            <a:r>
              <a:rPr lang="en-US" altLang="zh-CN" dirty="0">
                <a:sym typeface="+mn-ea"/>
              </a:rPr>
              <a:t>7963</a:t>
            </a:r>
            <a:r>
              <a:rPr lang="zh-CN" altLang="en-US" dirty="0">
                <a:sym typeface="+mn-ea"/>
              </a:rPr>
              <a:t>）</a:t>
            </a:r>
            <a:endParaRPr lang="zh-CN" altLang="en-US" dirty="0"/>
          </a:p>
          <a:p>
            <a:pPr lvl="1"/>
            <a:r>
              <a:rPr lang="zh-CN" altLang="en-US" dirty="0"/>
              <a:t>第四名：</a:t>
            </a:r>
            <a:r>
              <a:rPr lang="zh-CN" altLang="en-US" dirty="0">
                <a:sym typeface="+mn-ea"/>
              </a:rPr>
              <a:t>新加坡（</a:t>
            </a:r>
            <a:r>
              <a:rPr lang="en-US" altLang="zh-CN" dirty="0">
                <a:sym typeface="+mn-ea"/>
              </a:rPr>
              <a:t>7468</a:t>
            </a:r>
            <a:r>
              <a:rPr lang="zh-CN" altLang="en-US" dirty="0">
                <a:sym typeface="+mn-ea"/>
              </a:rPr>
              <a:t>）</a:t>
            </a:r>
            <a:endParaRPr lang="zh-CN" altLang="en-US" dirty="0"/>
          </a:p>
          <a:p>
            <a:pPr lvl="1"/>
            <a:r>
              <a:rPr lang="zh-CN" altLang="en-US" dirty="0"/>
              <a:t>第五名：瑞典（</a:t>
            </a:r>
            <a:r>
              <a:rPr lang="en-US" altLang="zh-CN" dirty="0"/>
              <a:t>6980</a:t>
            </a:r>
            <a:r>
              <a:rPr lang="zh-CN" altLang="en-US" dirty="0"/>
              <a:t>）</a:t>
            </a:r>
            <a:endParaRPr lang="zh-CN" altLang="en-US" dirty="0"/>
          </a:p>
          <a:p>
            <a:pPr lvl="1" eaLnBrk="1" hangingPunct="1"/>
            <a:endParaRPr lang="en-US" altLang="zh-CN" dirty="0"/>
          </a:p>
          <a:p>
            <a:pPr lvl="1" eaLnBrk="1" hangingPunct="1"/>
            <a:r>
              <a:rPr lang="zh-CN" altLang="en-US" dirty="0"/>
              <a:t>中国大陆：第</a:t>
            </a:r>
            <a:r>
              <a:rPr lang="en-US" altLang="zh-CN" dirty="0"/>
              <a:t>37</a:t>
            </a:r>
            <a:r>
              <a:rPr lang="zh-CN" altLang="en-US" dirty="0"/>
              <a:t>位。（</a:t>
            </a:r>
            <a:r>
              <a:rPr lang="en-US" altLang="zh-CN" dirty="0"/>
              <a:t>2023</a:t>
            </a:r>
            <a:r>
              <a:rPr lang="zh-CN" altLang="en-US" dirty="0"/>
              <a:t>年是第</a:t>
            </a:r>
            <a:r>
              <a:rPr lang="en-US" altLang="zh-CN" dirty="0"/>
              <a:t>35</a:t>
            </a:r>
            <a:r>
              <a:rPr lang="zh-CN" altLang="en-US" dirty="0"/>
              <a:t>位，</a:t>
            </a:r>
            <a:r>
              <a:rPr lang="en-US" altLang="zh-CN" dirty="0"/>
              <a:t>2022</a:t>
            </a:r>
            <a:r>
              <a:rPr lang="zh-CN" altLang="en-US" dirty="0"/>
              <a:t>年是第</a:t>
            </a:r>
            <a:r>
              <a:rPr lang="en-US" altLang="zh-CN" dirty="0"/>
              <a:t>42</a:t>
            </a:r>
            <a:r>
              <a:rPr lang="zh-CN" altLang="en-US" dirty="0"/>
              <a:t>位）</a:t>
            </a:r>
            <a:endParaRPr lang="zh-CN" altLang="en-US" dirty="0"/>
          </a:p>
          <a:p>
            <a:pPr lvl="2" eaLnBrk="1" hangingPunct="1"/>
            <a:r>
              <a:rPr lang="zh-CN" altLang="en-US" sz="2000" dirty="0"/>
              <a:t>保险密度：</a:t>
            </a:r>
            <a:r>
              <a:rPr lang="en-US" altLang="zh-CN" sz="2000" dirty="0"/>
              <a:t>558</a:t>
            </a:r>
            <a:r>
              <a:rPr lang="zh-CN" altLang="en-US" sz="2000" dirty="0"/>
              <a:t>，寿险密度：</a:t>
            </a:r>
            <a:r>
              <a:rPr lang="en-US" altLang="zh-CN" sz="2000" dirty="0"/>
              <a:t>313</a:t>
            </a:r>
            <a:r>
              <a:rPr lang="zh-CN" altLang="en-US" sz="2000" dirty="0"/>
              <a:t>，财险密度：</a:t>
            </a:r>
            <a:r>
              <a:rPr lang="en-US" altLang="zh-CN" sz="2000" dirty="0"/>
              <a:t>245</a:t>
            </a:r>
            <a:endParaRPr lang="zh-CN" alt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457200" y="274955"/>
            <a:ext cx="7467600" cy="988695"/>
          </a:xfrm>
        </p:spPr>
        <p:txBody>
          <a:bodyPr/>
          <a:lstStyle/>
          <a:p>
            <a:pPr eaLnBrk="1" hangingPunct="1"/>
            <a:r>
              <a:rPr lang="zh-CN" altLang="en-US" dirty="0"/>
              <a:t>中国大陆保险深度</a:t>
            </a:r>
            <a:endParaRPr lang="zh-CN" altLang="en-US" dirty="0"/>
          </a:p>
        </p:txBody>
      </p:sp>
      <p:graphicFrame>
        <p:nvGraphicFramePr>
          <p:cNvPr id="1943" name="Chart 2"/>
          <p:cNvGraphicFramePr/>
          <p:nvPr/>
        </p:nvGraphicFramePr>
        <p:xfrm>
          <a:off x="488950" y="1263650"/>
          <a:ext cx="8197850" cy="50336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r>
              <a:rPr lang="zh-CN" altLang="en-US"/>
              <a:t>保险深度</a:t>
            </a:r>
            <a:endParaRPr lang="zh-CN" altLang="en-US"/>
          </a:p>
        </p:txBody>
      </p:sp>
      <p:sp>
        <p:nvSpPr>
          <p:cNvPr id="22531" name="Rectangle 3"/>
          <p:cNvSpPr>
            <a:spLocks noGrp="1"/>
          </p:cNvSpPr>
          <p:nvPr>
            <p:ph sz="quarter" idx="1"/>
          </p:nvPr>
        </p:nvSpPr>
        <p:spPr/>
        <p:txBody>
          <a:bodyPr>
            <a:normAutofit lnSpcReduction="10000"/>
          </a:bodyPr>
          <a:lstStyle/>
          <a:p>
            <a:pPr eaLnBrk="1" hangingPunct="1"/>
            <a:r>
              <a:rPr lang="zh-CN" altLang="en-US" dirty="0"/>
              <a:t>世界平均保险深度是</a:t>
            </a:r>
            <a:r>
              <a:rPr lang="en-US" altLang="zh-CN" dirty="0"/>
              <a:t>7.3%</a:t>
            </a:r>
            <a:r>
              <a:rPr lang="zh-CN" altLang="en-US" dirty="0"/>
              <a:t>，其中寿险深度是</a:t>
            </a:r>
            <a:r>
              <a:rPr lang="en-US" altLang="zh-CN" dirty="0"/>
              <a:t>3.0</a:t>
            </a:r>
            <a:r>
              <a:rPr lang="en-US" altLang="zh-CN" dirty="0"/>
              <a:t>%</a:t>
            </a:r>
            <a:r>
              <a:rPr lang="zh-CN" altLang="en-US" dirty="0"/>
              <a:t>，财险深度是</a:t>
            </a:r>
            <a:r>
              <a:rPr lang="en-US" altLang="zh-CN" dirty="0"/>
              <a:t>4.3%</a:t>
            </a:r>
            <a:r>
              <a:rPr lang="zh-CN" altLang="en-US" dirty="0"/>
              <a:t>。</a:t>
            </a:r>
            <a:endParaRPr lang="zh-CN" altLang="en-US" dirty="0"/>
          </a:p>
          <a:p>
            <a:pPr eaLnBrk="1" hangingPunct="1"/>
            <a:r>
              <a:rPr lang="zh-CN" altLang="en-US" dirty="0"/>
              <a:t>排名：</a:t>
            </a:r>
            <a:endParaRPr lang="zh-CN" altLang="en-US" dirty="0"/>
          </a:p>
          <a:p>
            <a:pPr lvl="1"/>
            <a:r>
              <a:rPr lang="zh-CN" altLang="en-US" dirty="0"/>
              <a:t>第一名：中国香港（</a:t>
            </a:r>
            <a:r>
              <a:rPr lang="en-US" altLang="zh-CN" dirty="0"/>
              <a:t>18.2%</a:t>
            </a:r>
            <a:r>
              <a:rPr lang="zh-CN" altLang="en-US" dirty="0"/>
              <a:t>）</a:t>
            </a:r>
            <a:r>
              <a:rPr lang="zh-CN" altLang="en-US" sz="2000" dirty="0">
                <a:sym typeface="+mn-ea"/>
              </a:rPr>
              <a:t>（寿险：</a:t>
            </a:r>
            <a:r>
              <a:rPr lang="en-US" altLang="zh-CN" sz="2000" dirty="0">
                <a:sym typeface="+mn-ea"/>
              </a:rPr>
              <a:t>15.7%</a:t>
            </a:r>
            <a:r>
              <a:rPr lang="zh-CN" altLang="en-US" sz="2000" dirty="0">
                <a:sym typeface="+mn-ea"/>
              </a:rPr>
              <a:t>，非寿险：</a:t>
            </a:r>
            <a:r>
              <a:rPr lang="en-US" altLang="zh-CN" sz="2000" dirty="0">
                <a:sym typeface="+mn-ea"/>
              </a:rPr>
              <a:t>2.6%</a:t>
            </a:r>
            <a:r>
              <a:rPr lang="zh-CN" altLang="en-US" sz="2000" dirty="0">
                <a:sym typeface="+mn-ea"/>
              </a:rPr>
              <a:t>）</a:t>
            </a:r>
            <a:endParaRPr lang="zh-CN" altLang="en-US" sz="2000" dirty="0"/>
          </a:p>
          <a:p>
            <a:pPr lvl="1" algn="l"/>
            <a:r>
              <a:rPr lang="zh-CN" altLang="en-US" dirty="0"/>
              <a:t>第二名：美国（</a:t>
            </a:r>
            <a:r>
              <a:rPr lang="en-US" altLang="zh-CN" dirty="0"/>
              <a:t>12.1%</a:t>
            </a:r>
            <a:r>
              <a:rPr lang="zh-CN" altLang="en-US" dirty="0"/>
              <a:t>）</a:t>
            </a:r>
            <a:r>
              <a:rPr lang="zh-CN" altLang="en-US" sz="2000" dirty="0"/>
              <a:t>（寿险：</a:t>
            </a:r>
            <a:r>
              <a:rPr lang="en-US" altLang="zh-CN" sz="2000" dirty="0"/>
              <a:t>2.7%</a:t>
            </a:r>
            <a:r>
              <a:rPr lang="zh-CN" altLang="en-US" sz="2000" dirty="0"/>
              <a:t>，非寿险：</a:t>
            </a:r>
            <a:r>
              <a:rPr lang="en-US" altLang="zh-CN" sz="2000" dirty="0"/>
              <a:t>9.4%</a:t>
            </a:r>
            <a:r>
              <a:rPr lang="zh-CN" altLang="en-US" sz="2000" dirty="0"/>
              <a:t>）</a:t>
            </a:r>
            <a:endParaRPr lang="zh-CN" altLang="en-US" sz="2000" dirty="0"/>
          </a:p>
          <a:p>
            <a:pPr lvl="1"/>
            <a:r>
              <a:rPr lang="zh-CN" altLang="en-US" dirty="0"/>
              <a:t>第三名：南非（</a:t>
            </a:r>
            <a:r>
              <a:rPr lang="en-US" altLang="zh-CN" dirty="0"/>
              <a:t>12.1%</a:t>
            </a:r>
            <a:r>
              <a:rPr lang="zh-CN" altLang="en-US" dirty="0"/>
              <a:t>）</a:t>
            </a:r>
            <a:r>
              <a:rPr lang="zh-CN" altLang="en-US" sz="2000" dirty="0">
                <a:sym typeface="+mn-ea"/>
              </a:rPr>
              <a:t>（寿险：</a:t>
            </a:r>
            <a:r>
              <a:rPr lang="en-US" altLang="zh-CN" sz="2000" dirty="0">
                <a:sym typeface="+mn-ea"/>
              </a:rPr>
              <a:t>9.6%</a:t>
            </a:r>
            <a:r>
              <a:rPr lang="zh-CN" altLang="en-US" sz="2000" dirty="0">
                <a:sym typeface="+mn-ea"/>
              </a:rPr>
              <a:t>，非寿险：</a:t>
            </a:r>
            <a:r>
              <a:rPr lang="en-US" altLang="zh-CN" sz="2000" dirty="0">
                <a:sym typeface="+mn-ea"/>
              </a:rPr>
              <a:t>2.4%</a:t>
            </a:r>
            <a:r>
              <a:rPr lang="zh-CN" altLang="en-US" sz="2000" dirty="0">
                <a:sym typeface="+mn-ea"/>
              </a:rPr>
              <a:t>）</a:t>
            </a:r>
            <a:endParaRPr lang="en-US" altLang="zh-CN" dirty="0"/>
          </a:p>
          <a:p>
            <a:pPr lvl="1"/>
            <a:r>
              <a:rPr lang="zh-CN" altLang="en-US" dirty="0"/>
              <a:t>第四名：英国（</a:t>
            </a:r>
            <a:r>
              <a:rPr lang="en-US" altLang="zh-CN" dirty="0"/>
              <a:t>11.8%</a:t>
            </a:r>
            <a:r>
              <a:rPr lang="zh-CN" altLang="en-US" dirty="0"/>
              <a:t>）</a:t>
            </a:r>
            <a:r>
              <a:rPr lang="zh-CN" altLang="en-US" sz="2000" dirty="0">
                <a:sym typeface="+mn-ea"/>
              </a:rPr>
              <a:t>（寿险：9.</a:t>
            </a:r>
            <a:r>
              <a:rPr lang="en-US" altLang="zh-CN" sz="2000" dirty="0">
                <a:sym typeface="+mn-ea"/>
              </a:rPr>
              <a:t>2</a:t>
            </a:r>
            <a:r>
              <a:rPr lang="zh-CN" altLang="en-US" sz="2000" dirty="0">
                <a:sym typeface="+mn-ea"/>
              </a:rPr>
              <a:t>%，非寿险：2.</a:t>
            </a:r>
            <a:r>
              <a:rPr lang="en-US" altLang="zh-CN" sz="2000" dirty="0">
                <a:sym typeface="+mn-ea"/>
              </a:rPr>
              <a:t>6</a:t>
            </a:r>
            <a:r>
              <a:rPr lang="zh-CN" altLang="en-US" sz="2000" dirty="0">
                <a:sym typeface="+mn-ea"/>
              </a:rPr>
              <a:t>%）</a:t>
            </a:r>
            <a:endParaRPr lang="zh-CN" altLang="en-US" dirty="0"/>
          </a:p>
          <a:p>
            <a:pPr lvl="1"/>
            <a:r>
              <a:rPr lang="zh-CN" altLang="en-US" dirty="0"/>
              <a:t>第五名：</a:t>
            </a:r>
            <a:r>
              <a:rPr lang="zh-CN" altLang="en-US" dirty="0">
                <a:sym typeface="+mn-ea"/>
              </a:rPr>
              <a:t>丹麦（</a:t>
            </a:r>
            <a:r>
              <a:rPr lang="en-US" altLang="zh-CN" dirty="0">
                <a:sym typeface="+mn-ea"/>
              </a:rPr>
              <a:t>11.0%</a:t>
            </a:r>
            <a:r>
              <a:rPr lang="zh-CN" altLang="en-US" dirty="0">
                <a:sym typeface="+mn-ea"/>
              </a:rPr>
              <a:t>）</a:t>
            </a:r>
            <a:r>
              <a:rPr lang="zh-CN" altLang="en-US" sz="2000" dirty="0">
                <a:sym typeface="+mn-ea"/>
              </a:rPr>
              <a:t>（寿险：</a:t>
            </a:r>
            <a:r>
              <a:rPr lang="en-US" altLang="zh-CN" sz="2000" dirty="0">
                <a:sym typeface="+mn-ea"/>
              </a:rPr>
              <a:t>8.2</a:t>
            </a:r>
            <a:r>
              <a:rPr lang="zh-CN" altLang="en-US" sz="2000" dirty="0">
                <a:sym typeface="+mn-ea"/>
              </a:rPr>
              <a:t>%，非寿险：2.</a:t>
            </a:r>
            <a:r>
              <a:rPr lang="en-US" altLang="zh-CN" sz="2000" dirty="0">
                <a:sym typeface="+mn-ea"/>
              </a:rPr>
              <a:t>9</a:t>
            </a:r>
            <a:r>
              <a:rPr lang="zh-CN" altLang="en-US" sz="2000" dirty="0">
                <a:sym typeface="+mn-ea"/>
              </a:rPr>
              <a:t>%）</a:t>
            </a:r>
            <a:endParaRPr lang="zh-CN" altLang="en-US" dirty="0">
              <a:sym typeface="+mn-ea"/>
            </a:endParaRPr>
          </a:p>
          <a:p>
            <a:pPr lvl="1"/>
            <a:r>
              <a:rPr lang="zh-CN" altLang="en-US" dirty="0"/>
              <a:t>第六名：中国台湾（</a:t>
            </a:r>
            <a:r>
              <a:rPr lang="en-US" altLang="zh-CN" dirty="0"/>
              <a:t>10.6%</a:t>
            </a:r>
            <a:r>
              <a:rPr lang="zh-CN" altLang="en-US" dirty="0"/>
              <a:t>）</a:t>
            </a:r>
            <a:r>
              <a:rPr lang="zh-CN" altLang="en-US" sz="2000" dirty="0">
                <a:sym typeface="+mn-ea"/>
              </a:rPr>
              <a:t>（寿险：</a:t>
            </a:r>
            <a:r>
              <a:rPr lang="en-US" altLang="zh-CN" sz="2000" dirty="0">
                <a:sym typeface="+mn-ea"/>
              </a:rPr>
              <a:t>7.5</a:t>
            </a:r>
            <a:r>
              <a:rPr lang="zh-CN" altLang="en-US" sz="2000" dirty="0">
                <a:sym typeface="+mn-ea"/>
              </a:rPr>
              <a:t>%，非寿险：</a:t>
            </a:r>
            <a:r>
              <a:rPr lang="en-US" altLang="zh-CN" sz="2000" dirty="0">
                <a:sym typeface="+mn-ea"/>
              </a:rPr>
              <a:t>3.2</a:t>
            </a:r>
            <a:r>
              <a:rPr lang="zh-CN" altLang="en-US" sz="2000" dirty="0">
                <a:sym typeface="+mn-ea"/>
              </a:rPr>
              <a:t>%）</a:t>
            </a:r>
            <a:endParaRPr lang="zh-CN" altLang="en-US" dirty="0"/>
          </a:p>
          <a:p>
            <a:pPr lvl="1" eaLnBrk="1" hangingPunct="1"/>
            <a:endParaRPr lang="en-US" altLang="zh-CN" dirty="0"/>
          </a:p>
          <a:p>
            <a:pPr lvl="1" eaLnBrk="1" hangingPunct="1"/>
            <a:r>
              <a:rPr lang="zh-CN" altLang="en-US" dirty="0"/>
              <a:t>中国大陆：第</a:t>
            </a:r>
            <a:r>
              <a:rPr lang="en-US" altLang="zh-CN" dirty="0"/>
              <a:t>27</a:t>
            </a:r>
            <a:r>
              <a:rPr lang="zh-CN" altLang="en-US" dirty="0"/>
              <a:t>位。（</a:t>
            </a:r>
            <a:r>
              <a:rPr lang="en-US" altLang="zh-CN" dirty="0"/>
              <a:t>2023</a:t>
            </a:r>
            <a:r>
              <a:rPr lang="zh-CN" altLang="en-US" dirty="0"/>
              <a:t>年为第</a:t>
            </a:r>
            <a:r>
              <a:rPr lang="en-US" altLang="zh-CN" dirty="0"/>
              <a:t>31</a:t>
            </a:r>
            <a:r>
              <a:rPr lang="zh-CN" altLang="en-US" dirty="0"/>
              <a:t>位，</a:t>
            </a:r>
            <a:r>
              <a:rPr lang="en-US" altLang="zh-CN" dirty="0"/>
              <a:t>2022</a:t>
            </a:r>
            <a:r>
              <a:rPr lang="zh-CN" altLang="en-US" dirty="0"/>
              <a:t>年为</a:t>
            </a:r>
            <a:r>
              <a:rPr lang="en-US" altLang="zh-CN" dirty="0"/>
              <a:t>38</a:t>
            </a:r>
            <a:r>
              <a:rPr lang="zh-CN" altLang="en-US" dirty="0"/>
              <a:t>位）</a:t>
            </a:r>
            <a:endParaRPr lang="zh-CN" altLang="en-US" dirty="0"/>
          </a:p>
          <a:p>
            <a:pPr lvl="2" eaLnBrk="1" hangingPunct="1"/>
            <a:r>
              <a:rPr lang="zh-CN" altLang="en-US" sz="1800" dirty="0"/>
              <a:t>保险深度：</a:t>
            </a:r>
            <a:r>
              <a:rPr lang="en-US" altLang="zh-CN" sz="1800" dirty="0"/>
              <a:t>4.2</a:t>
            </a:r>
            <a:r>
              <a:rPr lang="en-US" altLang="zh-CN" sz="1800" dirty="0"/>
              <a:t>%</a:t>
            </a:r>
            <a:r>
              <a:rPr lang="zh-CN" altLang="en-US" sz="1800" dirty="0"/>
              <a:t>，寿险深度：</a:t>
            </a:r>
            <a:r>
              <a:rPr lang="en-US" altLang="zh-CN" sz="1800" dirty="0"/>
              <a:t>2.4%</a:t>
            </a:r>
            <a:r>
              <a:rPr lang="zh-CN" altLang="en-US" sz="1800" dirty="0"/>
              <a:t>，财险深度：</a:t>
            </a:r>
            <a:r>
              <a:rPr lang="en-US" altLang="zh-CN" sz="1800" dirty="0"/>
              <a:t>1.9%</a:t>
            </a:r>
            <a:endParaRPr lang="en-US" altLang="zh-CN"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274638"/>
            <a:ext cx="7467600" cy="922114"/>
          </a:xfrm>
        </p:spPr>
        <p:txBody>
          <a:bodyPr/>
          <a:lstStyle/>
          <a:p>
            <a:pPr eaLnBrk="1" hangingPunct="1"/>
            <a:r>
              <a:rPr lang="zh-CN" altLang="en-US" b="1" dirty="0">
                <a:latin typeface="宋体" panose="02010600030101010101" pitchFamily="2" charset="-122"/>
              </a:rPr>
              <a:t>十六、</a:t>
            </a:r>
            <a:r>
              <a:rPr lang="en-US" altLang="zh-CN" b="1" dirty="0">
                <a:latin typeface="宋体" panose="02010600030101010101" pitchFamily="2" charset="-122"/>
              </a:rPr>
              <a:t>2024</a:t>
            </a:r>
            <a:r>
              <a:rPr lang="zh-CN" altLang="en-US" b="1" dirty="0">
                <a:latin typeface="宋体" panose="02010600030101010101" pitchFamily="2" charset="-122"/>
              </a:rPr>
              <a:t>年的自然灾害与意外事故</a:t>
            </a:r>
            <a:endParaRPr lang="zh-CN" altLang="en-US" dirty="0"/>
          </a:p>
        </p:txBody>
      </p:sp>
      <p:sp>
        <p:nvSpPr>
          <p:cNvPr id="24579" name="Rectangle 3"/>
          <p:cNvSpPr>
            <a:spLocks noGrp="1"/>
          </p:cNvSpPr>
          <p:nvPr>
            <p:ph sz="quarter" idx="1"/>
          </p:nvPr>
        </p:nvSpPr>
        <p:spPr>
          <a:xfrm>
            <a:off x="457200" y="1219200"/>
            <a:ext cx="8229600" cy="4937125"/>
          </a:xfrm>
        </p:spPr>
        <p:txBody>
          <a:bodyPr/>
          <a:lstStyle/>
          <a:p>
            <a:pPr eaLnBrk="1" hangingPunct="1"/>
            <a:r>
              <a:rPr lang="zh-CN" altLang="en-US" dirty="0"/>
              <a:t>定义</a:t>
            </a:r>
            <a:endParaRPr lang="en-US" altLang="zh-CN" dirty="0"/>
          </a:p>
          <a:p>
            <a:pPr lvl="1" eaLnBrk="1" hangingPunct="1"/>
            <a:r>
              <a:rPr lang="zh-CN" altLang="en-US" dirty="0"/>
              <a:t>自然灾害：由于自然力量引发的事件。这种事件通常会造成大量的个体损失，涉及了大量保单。灾害造成的损失规模不仅仅取决于有关自然力量的严重程度，同时也取决于人为因素。例如建筑物设计或灾区抗灾系统的有效性。</a:t>
            </a:r>
            <a:endParaRPr lang="zh-CN" altLang="en-US" dirty="0"/>
          </a:p>
          <a:p>
            <a:pPr lvl="2" eaLnBrk="1" hangingPunct="1"/>
            <a:r>
              <a:rPr lang="zh-CN" altLang="en-US" dirty="0"/>
              <a:t>保险分类：洪水、风暴、地震、干旱</a:t>
            </a:r>
            <a:r>
              <a:rPr lang="en-US" altLang="zh-CN" dirty="0"/>
              <a:t>/</a:t>
            </a:r>
            <a:r>
              <a:rPr lang="zh-CN" altLang="en-US" dirty="0"/>
              <a:t>森林火灾</a:t>
            </a:r>
            <a:r>
              <a:rPr lang="en-US" altLang="zh-CN" dirty="0"/>
              <a:t>/</a:t>
            </a:r>
            <a:r>
              <a:rPr lang="zh-CN" altLang="en-US" dirty="0"/>
              <a:t>热浪、寒流</a:t>
            </a:r>
            <a:r>
              <a:rPr lang="en-US" altLang="zh-CN" dirty="0"/>
              <a:t>/</a:t>
            </a:r>
            <a:r>
              <a:rPr lang="zh-CN" altLang="en-US" dirty="0"/>
              <a:t>霜冻、冰雹、海啸、其他</a:t>
            </a:r>
            <a:endParaRPr lang="en-US" altLang="zh-CN" dirty="0"/>
          </a:p>
          <a:p>
            <a:pPr lvl="1" eaLnBrk="1" hangingPunct="1"/>
            <a:r>
              <a:rPr lang="zh-CN" altLang="en-US" dirty="0"/>
              <a:t>人为事故：与人类活动相关的重大事件。其在非常有限范围内某一大型标的物会受到影响，而该标的物仅仅为少量保单所保障。不包括战争、内战和类似于战争的行为。</a:t>
            </a:r>
            <a:endParaRPr lang="zh-CN" altLang="en-US" dirty="0"/>
          </a:p>
          <a:p>
            <a:pPr lvl="2" eaLnBrk="1" hangingPunct="1"/>
            <a:r>
              <a:rPr lang="zh-CN" altLang="en-US" dirty="0"/>
              <a:t>分类：重大火灾和爆炸、航空航天灾难、船运灾难、铁路运输灾难、采矿事故、建筑</a:t>
            </a:r>
            <a:r>
              <a:rPr lang="en-US" altLang="zh-CN" dirty="0"/>
              <a:t>/</a:t>
            </a:r>
            <a:r>
              <a:rPr lang="zh-CN" altLang="en-US" dirty="0"/>
              <a:t>桥梁坍塌即其他（含恐怖活动）。</a:t>
            </a:r>
            <a:endParaRPr lang="zh-CN" altLang="en-US" dirty="0"/>
          </a:p>
          <a:p>
            <a:pPr lvl="1" eaLnBrk="1" hangingPunct="1"/>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a:t>巨灾标准</a:t>
            </a:r>
            <a:endParaRPr lang="zh-CN" altLang="en-US"/>
          </a:p>
        </p:txBody>
      </p:sp>
      <p:sp>
        <p:nvSpPr>
          <p:cNvPr id="28675" name="内容占位符 2"/>
          <p:cNvSpPr>
            <a:spLocks noGrp="1"/>
          </p:cNvSpPr>
          <p:nvPr>
            <p:ph idx="1"/>
          </p:nvPr>
        </p:nvSpPr>
        <p:spPr>
          <a:xfrm>
            <a:off x="457200" y="1219200"/>
            <a:ext cx="8229600" cy="4937125"/>
          </a:xfrm>
        </p:spPr>
        <p:txBody>
          <a:bodyPr/>
          <a:lstStyle/>
          <a:p>
            <a:r>
              <a:rPr lang="zh-CN" altLang="en-US" dirty="0"/>
              <a:t>应符合下列三个标准之一：</a:t>
            </a:r>
            <a:endParaRPr lang="en-US" altLang="zh-CN" dirty="0"/>
          </a:p>
          <a:p>
            <a:r>
              <a:rPr lang="zh-CN" altLang="en-US" dirty="0"/>
              <a:t>保险损失（万美元）</a:t>
            </a:r>
            <a:endParaRPr lang="en-US" altLang="zh-CN" dirty="0"/>
          </a:p>
          <a:p>
            <a:pPr lvl="1"/>
            <a:r>
              <a:rPr lang="zh-CN" altLang="en-US" dirty="0"/>
              <a:t>船运灾难：</a:t>
            </a:r>
            <a:r>
              <a:rPr lang="en-US" altLang="zh-CN" dirty="0"/>
              <a:t>267</a:t>
            </a:r>
            <a:r>
              <a:rPr lang="en-US" altLang="zh-CN" dirty="0"/>
              <a:t>0</a:t>
            </a:r>
            <a:endParaRPr lang="en-US" altLang="zh-CN" dirty="0"/>
          </a:p>
          <a:p>
            <a:pPr lvl="1"/>
            <a:r>
              <a:rPr lang="zh-CN" altLang="en-US" dirty="0"/>
              <a:t>航空灾难：</a:t>
            </a:r>
            <a:r>
              <a:rPr lang="en-US" altLang="zh-CN" dirty="0"/>
              <a:t>5340</a:t>
            </a:r>
            <a:endParaRPr lang="en-US" altLang="zh-CN" dirty="0"/>
          </a:p>
          <a:p>
            <a:pPr lvl="1"/>
            <a:r>
              <a:rPr lang="zh-CN" altLang="en-US" dirty="0"/>
              <a:t>其他损失：</a:t>
            </a:r>
            <a:r>
              <a:rPr lang="en-US" altLang="zh-CN" dirty="0"/>
              <a:t>6630</a:t>
            </a:r>
            <a:endParaRPr lang="en-US" altLang="zh-CN" dirty="0"/>
          </a:p>
          <a:p>
            <a:r>
              <a:rPr lang="zh-CN" altLang="en-US" dirty="0"/>
              <a:t>或经济损失总额：</a:t>
            </a:r>
            <a:r>
              <a:rPr lang="en-US" altLang="zh-CN" dirty="0"/>
              <a:t>13250</a:t>
            </a:r>
            <a:r>
              <a:rPr lang="zh-CN" altLang="en-US" dirty="0"/>
              <a:t>万美元</a:t>
            </a:r>
            <a:endParaRPr lang="en-US" altLang="zh-CN" dirty="0"/>
          </a:p>
          <a:p>
            <a:r>
              <a:rPr lang="zh-CN" altLang="en-US" dirty="0"/>
              <a:t>或伤亡人数：</a:t>
            </a:r>
            <a:endParaRPr lang="en-US" altLang="zh-CN" dirty="0"/>
          </a:p>
          <a:p>
            <a:pPr lvl="1"/>
            <a:r>
              <a:rPr lang="zh-CN" altLang="en-US" dirty="0"/>
              <a:t>死亡或失踪：</a:t>
            </a:r>
            <a:r>
              <a:rPr lang="en-US" altLang="zh-CN" dirty="0"/>
              <a:t>20</a:t>
            </a:r>
            <a:endParaRPr lang="en-US" altLang="zh-CN" dirty="0"/>
          </a:p>
          <a:p>
            <a:pPr lvl="1"/>
            <a:r>
              <a:rPr lang="zh-CN" altLang="en-US" dirty="0"/>
              <a:t>受伤：</a:t>
            </a:r>
            <a:r>
              <a:rPr lang="en-US" altLang="zh-CN" dirty="0"/>
              <a:t>50</a:t>
            </a:r>
            <a:endParaRPr lang="en-US" altLang="zh-CN" dirty="0"/>
          </a:p>
          <a:p>
            <a:pPr lvl="1"/>
            <a:r>
              <a:rPr lang="zh-CN" altLang="en-US" dirty="0"/>
              <a:t>无家可归：</a:t>
            </a:r>
            <a:r>
              <a:rPr lang="en-US" altLang="zh-CN" dirty="0"/>
              <a:t>2000</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175" y="-687388"/>
            <a:ext cx="9144000" cy="609600"/>
          </a:xfrm>
          <a:prstGeom prst="rect">
            <a:avLst/>
          </a:prstGeom>
          <a:noFill/>
          <a:ln w="12700">
            <a:noFill/>
            <a:miter lim="800000"/>
            <a:headEnd type="none" w="sm" len="sm"/>
            <a:tailEnd type="none" w="sm" len="sm"/>
          </a:ln>
        </p:spPr>
        <p:txBody>
          <a:bodyPr>
            <a:spAutoFit/>
          </a:bodyPr>
          <a:lstStyle/>
          <a:p>
            <a:pPr algn="ctr"/>
            <a:r>
              <a:rPr kumimoji="1" lang="zh-CN" altLang="en-US" sz="1000" b="1">
                <a:latin typeface="Times New Roman" panose="02020603050405020304" pitchFamily="18" charset="0"/>
              </a:rPr>
              <a:t>表1  人身保险与财产保险的区别</a:t>
            </a:r>
            <a:endParaRPr kumimoji="1" lang="zh-CN" altLang="en-US" sz="1000">
              <a:latin typeface="Times New Roman" panose="02020603050405020304" pitchFamily="18" charset="0"/>
            </a:endParaRPr>
          </a:p>
          <a:p>
            <a:pPr eaLnBrk="0" hangingPunct="0"/>
            <a:endParaRPr kumimoji="1" lang="zh-CN" altLang="en-US" sz="2400">
              <a:latin typeface="Times New Roman" panose="02020603050405020304" pitchFamily="18" charset="0"/>
            </a:endParaRPr>
          </a:p>
        </p:txBody>
      </p:sp>
      <p:grpSp>
        <p:nvGrpSpPr>
          <p:cNvPr id="17411" name="Group 71"/>
          <p:cNvGrpSpPr/>
          <p:nvPr/>
        </p:nvGrpSpPr>
        <p:grpSpPr bwMode="auto">
          <a:xfrm>
            <a:off x="179388" y="152400"/>
            <a:ext cx="8496300" cy="6516688"/>
            <a:chOff x="-3" y="381"/>
            <a:chExt cx="3590" cy="4806"/>
          </a:xfrm>
        </p:grpSpPr>
        <p:grpSp>
          <p:nvGrpSpPr>
            <p:cNvPr id="17412" name="Group 69"/>
            <p:cNvGrpSpPr/>
            <p:nvPr/>
          </p:nvGrpSpPr>
          <p:grpSpPr bwMode="auto">
            <a:xfrm>
              <a:off x="0" y="384"/>
              <a:ext cx="3584" cy="4800"/>
              <a:chOff x="0" y="384"/>
              <a:chExt cx="3584" cy="4800"/>
            </a:xfrm>
          </p:grpSpPr>
          <p:grpSp>
            <p:nvGrpSpPr>
              <p:cNvPr id="17414" name="Group 26"/>
              <p:cNvGrpSpPr/>
              <p:nvPr/>
            </p:nvGrpSpPr>
            <p:grpSpPr bwMode="auto">
              <a:xfrm>
                <a:off x="0" y="384"/>
                <a:ext cx="1792" cy="384"/>
                <a:chOff x="0" y="384"/>
                <a:chExt cx="1792" cy="384"/>
              </a:xfrm>
            </p:grpSpPr>
            <p:sp>
              <p:nvSpPr>
                <p:cNvPr id="17478" name="Rectangle 3"/>
                <p:cNvSpPr>
                  <a:spLocks noChangeArrowheads="1"/>
                </p:cNvSpPr>
                <p:nvPr/>
              </p:nvSpPr>
              <p:spPr bwMode="auto">
                <a:xfrm>
                  <a:off x="43" y="384"/>
                  <a:ext cx="1706" cy="384"/>
                </a:xfrm>
                <a:prstGeom prst="rect">
                  <a:avLst/>
                </a:prstGeom>
                <a:noFill/>
                <a:ln w="12700">
                  <a:noFill/>
                  <a:miter lim="800000"/>
                  <a:headEnd type="none" w="sm" len="sm"/>
                  <a:tailEnd type="none" w="sm" len="sm"/>
                </a:ln>
              </p:spPr>
              <p:txBody>
                <a:bodyPr/>
                <a:lstStyle/>
                <a:p>
                  <a:pPr algn="ctr"/>
                  <a:r>
                    <a:rPr kumimoji="1" lang="zh-CN" altLang="en-US" sz="1600" b="1">
                      <a:latin typeface="Times New Roman" panose="02020603050405020304" pitchFamily="18" charset="0"/>
                    </a:rPr>
                    <a:t>人身保险</a:t>
                  </a:r>
                  <a:endParaRPr kumimoji="1" lang="zh-CN" altLang="en-US" sz="1600">
                    <a:latin typeface="Times New Roman" panose="02020603050405020304" pitchFamily="18" charset="0"/>
                  </a:endParaRPr>
                </a:p>
                <a:p>
                  <a:pPr algn="ctr" eaLnBrk="0" hangingPunct="0"/>
                  <a:endParaRPr kumimoji="1" lang="zh-CN" altLang="en-US" sz="1600">
                    <a:latin typeface="Times New Roman" panose="02020603050405020304" pitchFamily="18" charset="0"/>
                  </a:endParaRPr>
                </a:p>
              </p:txBody>
            </p:sp>
            <p:sp>
              <p:nvSpPr>
                <p:cNvPr id="17479" name="Rectangle 25"/>
                <p:cNvSpPr>
                  <a:spLocks noChangeArrowheads="1"/>
                </p:cNvSpPr>
                <p:nvPr/>
              </p:nvSpPr>
              <p:spPr bwMode="auto">
                <a:xfrm>
                  <a:off x="0" y="384"/>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5" name="Group 28"/>
              <p:cNvGrpSpPr/>
              <p:nvPr/>
            </p:nvGrpSpPr>
            <p:grpSpPr bwMode="auto">
              <a:xfrm>
                <a:off x="1792" y="384"/>
                <a:ext cx="1792" cy="384"/>
                <a:chOff x="1792" y="384"/>
                <a:chExt cx="1792" cy="384"/>
              </a:xfrm>
            </p:grpSpPr>
            <p:sp>
              <p:nvSpPr>
                <p:cNvPr id="17476" name="Rectangle 4"/>
                <p:cNvSpPr>
                  <a:spLocks noChangeArrowheads="1"/>
                </p:cNvSpPr>
                <p:nvPr/>
              </p:nvSpPr>
              <p:spPr bwMode="auto">
                <a:xfrm>
                  <a:off x="1835" y="384"/>
                  <a:ext cx="1706" cy="384"/>
                </a:xfrm>
                <a:prstGeom prst="rect">
                  <a:avLst/>
                </a:prstGeom>
                <a:noFill/>
                <a:ln w="12700">
                  <a:noFill/>
                  <a:miter lim="800000"/>
                  <a:headEnd type="none" w="sm" len="sm"/>
                  <a:tailEnd type="none" w="sm" len="sm"/>
                </a:ln>
              </p:spPr>
              <p:txBody>
                <a:bodyPr/>
                <a:lstStyle/>
                <a:p>
                  <a:pPr algn="ctr"/>
                  <a:r>
                    <a:rPr kumimoji="1" lang="zh-CN" altLang="en-US" sz="1600" b="1">
                      <a:latin typeface="Times New Roman" panose="02020603050405020304" pitchFamily="18" charset="0"/>
                    </a:rPr>
                    <a:t>财产保险</a:t>
                  </a:r>
                  <a:endParaRPr kumimoji="1" lang="zh-CN" altLang="en-US" sz="1600">
                    <a:latin typeface="Times New Roman" panose="02020603050405020304" pitchFamily="18" charset="0"/>
                  </a:endParaRPr>
                </a:p>
                <a:p>
                  <a:pPr algn="ctr" eaLnBrk="0" hangingPunct="0"/>
                  <a:endParaRPr kumimoji="1" lang="zh-CN" altLang="en-US" sz="1600">
                    <a:latin typeface="Times New Roman" panose="02020603050405020304" pitchFamily="18" charset="0"/>
                  </a:endParaRPr>
                </a:p>
              </p:txBody>
            </p:sp>
            <p:sp>
              <p:nvSpPr>
                <p:cNvPr id="17477" name="Rectangle 27"/>
                <p:cNvSpPr>
                  <a:spLocks noChangeArrowheads="1"/>
                </p:cNvSpPr>
                <p:nvPr/>
              </p:nvSpPr>
              <p:spPr bwMode="auto">
                <a:xfrm>
                  <a:off x="1792" y="384"/>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6" name="Group 30"/>
              <p:cNvGrpSpPr/>
              <p:nvPr/>
            </p:nvGrpSpPr>
            <p:grpSpPr bwMode="auto">
              <a:xfrm>
                <a:off x="0" y="768"/>
                <a:ext cx="1792" cy="480"/>
                <a:chOff x="0" y="768"/>
                <a:chExt cx="1792" cy="480"/>
              </a:xfrm>
            </p:grpSpPr>
            <p:sp>
              <p:nvSpPr>
                <p:cNvPr id="17474" name="Rectangle 5"/>
                <p:cNvSpPr>
                  <a:spLocks noChangeArrowheads="1"/>
                </p:cNvSpPr>
                <p:nvPr/>
              </p:nvSpPr>
              <p:spPr bwMode="auto">
                <a:xfrm>
                  <a:off x="43" y="768"/>
                  <a:ext cx="1706" cy="480"/>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保险标的是人的生命和身体</a:t>
                  </a:r>
                  <a:endParaRPr kumimoji="1" lang="zh-CN" altLang="en-US" sz="1600">
                    <a:latin typeface="Times New Roman" panose="02020603050405020304" pitchFamily="18" charset="0"/>
                  </a:endParaRPr>
                </a:p>
              </p:txBody>
            </p:sp>
            <p:sp>
              <p:nvSpPr>
                <p:cNvPr id="17475" name="Rectangle 29"/>
                <p:cNvSpPr>
                  <a:spLocks noChangeArrowheads="1"/>
                </p:cNvSpPr>
                <p:nvPr/>
              </p:nvSpPr>
              <p:spPr bwMode="auto">
                <a:xfrm>
                  <a:off x="0" y="768"/>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7" name="Group 32"/>
              <p:cNvGrpSpPr/>
              <p:nvPr/>
            </p:nvGrpSpPr>
            <p:grpSpPr bwMode="auto">
              <a:xfrm>
                <a:off x="1792" y="768"/>
                <a:ext cx="1792" cy="480"/>
                <a:chOff x="1792" y="768"/>
                <a:chExt cx="1792" cy="480"/>
              </a:xfrm>
            </p:grpSpPr>
            <p:sp>
              <p:nvSpPr>
                <p:cNvPr id="17472" name="Rectangle 6"/>
                <p:cNvSpPr>
                  <a:spLocks noChangeArrowheads="1"/>
                </p:cNvSpPr>
                <p:nvPr/>
              </p:nvSpPr>
              <p:spPr bwMode="auto">
                <a:xfrm>
                  <a:off x="1835" y="768"/>
                  <a:ext cx="1706" cy="480"/>
                </a:xfrm>
                <a:prstGeom prst="rect">
                  <a:avLst/>
                </a:prstGeom>
                <a:noFill/>
                <a:ln w="12700">
                  <a:noFill/>
                  <a:miter lim="800000"/>
                  <a:headEnd type="none" w="sm" len="sm"/>
                  <a:tailEnd type="none" w="sm" len="sm"/>
                </a:ln>
              </p:spPr>
              <p:txBody>
                <a:bodyPr/>
                <a:lstStyle/>
                <a:p>
                  <a:r>
                    <a:rPr kumimoji="1" lang="zh-CN" altLang="en-US" sz="1600" dirty="0">
                      <a:latin typeface="Times New Roman" panose="02020603050405020304" pitchFamily="18" charset="0"/>
                    </a:rPr>
                    <a:t>保险标的是有形财产、经济收益和赔偿责任</a:t>
                  </a:r>
                  <a:endParaRPr kumimoji="1" lang="zh-CN" altLang="en-US" sz="1600" dirty="0">
                    <a:latin typeface="Times New Roman" panose="02020603050405020304" pitchFamily="18" charset="0"/>
                  </a:endParaRPr>
                </a:p>
              </p:txBody>
            </p:sp>
            <p:sp>
              <p:nvSpPr>
                <p:cNvPr id="17473" name="Rectangle 31"/>
                <p:cNvSpPr>
                  <a:spLocks noChangeArrowheads="1"/>
                </p:cNvSpPr>
                <p:nvPr/>
              </p:nvSpPr>
              <p:spPr bwMode="auto">
                <a:xfrm>
                  <a:off x="1792" y="768"/>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8" name="Group 34"/>
              <p:cNvGrpSpPr/>
              <p:nvPr/>
            </p:nvGrpSpPr>
            <p:grpSpPr bwMode="auto">
              <a:xfrm>
                <a:off x="0" y="1248"/>
                <a:ext cx="1792" cy="384"/>
                <a:chOff x="0" y="1248"/>
                <a:chExt cx="1792" cy="384"/>
              </a:xfrm>
            </p:grpSpPr>
            <p:sp>
              <p:nvSpPr>
                <p:cNvPr id="17470" name="Rectangle 7"/>
                <p:cNvSpPr>
                  <a:spLocks noChangeArrowheads="1"/>
                </p:cNvSpPr>
                <p:nvPr/>
              </p:nvSpPr>
              <p:spPr bwMode="auto">
                <a:xfrm>
                  <a:off x="43" y="1248"/>
                  <a:ext cx="1706" cy="384"/>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保险标的是无价的</a:t>
                  </a:r>
                  <a:endParaRPr kumimoji="1" lang="zh-CN" altLang="en-US" sz="1600">
                    <a:latin typeface="Times New Roman" panose="02020603050405020304" pitchFamily="18" charset="0"/>
                  </a:endParaRPr>
                </a:p>
              </p:txBody>
            </p:sp>
            <p:sp>
              <p:nvSpPr>
                <p:cNvPr id="17471" name="Rectangle 33"/>
                <p:cNvSpPr>
                  <a:spLocks noChangeArrowheads="1"/>
                </p:cNvSpPr>
                <p:nvPr/>
              </p:nvSpPr>
              <p:spPr bwMode="auto">
                <a:xfrm>
                  <a:off x="0" y="1248"/>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9" name="Group 36"/>
              <p:cNvGrpSpPr/>
              <p:nvPr/>
            </p:nvGrpSpPr>
            <p:grpSpPr bwMode="auto">
              <a:xfrm>
                <a:off x="1792" y="1248"/>
                <a:ext cx="1792" cy="384"/>
                <a:chOff x="1792" y="1248"/>
                <a:chExt cx="1792" cy="384"/>
              </a:xfrm>
            </p:grpSpPr>
            <p:sp>
              <p:nvSpPr>
                <p:cNvPr id="17468" name="Rectangle 8"/>
                <p:cNvSpPr>
                  <a:spLocks noChangeArrowheads="1"/>
                </p:cNvSpPr>
                <p:nvPr/>
              </p:nvSpPr>
              <p:spPr bwMode="auto">
                <a:xfrm>
                  <a:off x="1835" y="1248"/>
                  <a:ext cx="1706" cy="384"/>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可以用货币衡量保险标的的价值</a:t>
                  </a:r>
                  <a:endParaRPr kumimoji="1" lang="zh-CN" altLang="en-US" sz="1600">
                    <a:latin typeface="Times New Roman" panose="02020603050405020304" pitchFamily="18" charset="0"/>
                  </a:endParaRPr>
                </a:p>
              </p:txBody>
            </p:sp>
            <p:sp>
              <p:nvSpPr>
                <p:cNvPr id="17469" name="Rectangle 35"/>
                <p:cNvSpPr>
                  <a:spLocks noChangeArrowheads="1"/>
                </p:cNvSpPr>
                <p:nvPr/>
              </p:nvSpPr>
              <p:spPr bwMode="auto">
                <a:xfrm>
                  <a:off x="1792" y="1248"/>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0" name="Group 38"/>
              <p:cNvGrpSpPr/>
              <p:nvPr/>
            </p:nvGrpSpPr>
            <p:grpSpPr bwMode="auto">
              <a:xfrm>
                <a:off x="0" y="1632"/>
                <a:ext cx="1792" cy="384"/>
                <a:chOff x="0" y="1632"/>
                <a:chExt cx="1792" cy="384"/>
              </a:xfrm>
            </p:grpSpPr>
            <p:sp>
              <p:nvSpPr>
                <p:cNvPr id="17466" name="Rectangle 9"/>
                <p:cNvSpPr>
                  <a:spLocks noChangeArrowheads="1"/>
                </p:cNvSpPr>
                <p:nvPr/>
              </p:nvSpPr>
              <p:spPr bwMode="auto">
                <a:xfrm>
                  <a:off x="43" y="1632"/>
                  <a:ext cx="1706" cy="384"/>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根据保险合同的约定进行定额给付</a:t>
                  </a:r>
                  <a:endParaRPr kumimoji="1" lang="zh-CN" altLang="en-US" sz="1600">
                    <a:latin typeface="Times New Roman" panose="02020603050405020304" pitchFamily="18" charset="0"/>
                  </a:endParaRPr>
                </a:p>
              </p:txBody>
            </p:sp>
            <p:sp>
              <p:nvSpPr>
                <p:cNvPr id="17467" name="Rectangle 37"/>
                <p:cNvSpPr>
                  <a:spLocks noChangeArrowheads="1"/>
                </p:cNvSpPr>
                <p:nvPr/>
              </p:nvSpPr>
              <p:spPr bwMode="auto">
                <a:xfrm>
                  <a:off x="0" y="163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1" name="Group 40"/>
              <p:cNvGrpSpPr/>
              <p:nvPr/>
            </p:nvGrpSpPr>
            <p:grpSpPr bwMode="auto">
              <a:xfrm>
                <a:off x="1792" y="1632"/>
                <a:ext cx="1792" cy="384"/>
                <a:chOff x="1792" y="1632"/>
                <a:chExt cx="1792" cy="384"/>
              </a:xfrm>
            </p:grpSpPr>
            <p:sp>
              <p:nvSpPr>
                <p:cNvPr id="17464" name="Rectangle 10"/>
                <p:cNvSpPr>
                  <a:spLocks noChangeArrowheads="1"/>
                </p:cNvSpPr>
                <p:nvPr/>
              </p:nvSpPr>
              <p:spPr bwMode="auto">
                <a:xfrm>
                  <a:off x="1835" y="1632"/>
                  <a:ext cx="1706" cy="384"/>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根据实际损失的金额确定赔付金额</a:t>
                  </a:r>
                  <a:endParaRPr kumimoji="1" lang="zh-CN" altLang="en-US" sz="1600">
                    <a:latin typeface="Times New Roman" panose="02020603050405020304" pitchFamily="18" charset="0"/>
                  </a:endParaRPr>
                </a:p>
              </p:txBody>
            </p:sp>
            <p:sp>
              <p:nvSpPr>
                <p:cNvPr id="17465" name="Rectangle 39"/>
                <p:cNvSpPr>
                  <a:spLocks noChangeArrowheads="1"/>
                </p:cNvSpPr>
                <p:nvPr/>
              </p:nvSpPr>
              <p:spPr bwMode="auto">
                <a:xfrm>
                  <a:off x="1792" y="163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2" name="Group 42"/>
              <p:cNvGrpSpPr/>
              <p:nvPr/>
            </p:nvGrpSpPr>
            <p:grpSpPr bwMode="auto">
              <a:xfrm>
                <a:off x="0" y="2016"/>
                <a:ext cx="1792" cy="576"/>
                <a:chOff x="0" y="2016"/>
                <a:chExt cx="1792" cy="576"/>
              </a:xfrm>
            </p:grpSpPr>
            <p:sp>
              <p:nvSpPr>
                <p:cNvPr id="17462" name="Rectangle 11"/>
                <p:cNvSpPr>
                  <a:spLocks noChangeArrowheads="1"/>
                </p:cNvSpPr>
                <p:nvPr/>
              </p:nvSpPr>
              <p:spPr bwMode="auto">
                <a:xfrm>
                  <a:off x="43" y="2016"/>
                  <a:ext cx="1706" cy="576"/>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不适用于</a:t>
                  </a:r>
                  <a:r>
                    <a:rPr kumimoji="1" lang="zh-TW" altLang="en-US" sz="1600">
                      <a:latin typeface="Times New Roman" panose="02020603050405020304" pitchFamily="18" charset="0"/>
                    </a:rPr>
                    <a:t>补偿性原则、比例分摊原则和代位追偿原则，不存在重复投保、超额投保和不足额投保问题。</a:t>
                  </a:r>
                  <a:endParaRPr kumimoji="1" lang="zh-TW" altLang="en-US" sz="1600">
                    <a:latin typeface="Times New Roman" panose="02020603050405020304" pitchFamily="18" charset="0"/>
                  </a:endParaRPr>
                </a:p>
              </p:txBody>
            </p:sp>
            <p:sp>
              <p:nvSpPr>
                <p:cNvPr id="17463" name="Rectangle 41"/>
                <p:cNvSpPr>
                  <a:spLocks noChangeArrowheads="1"/>
                </p:cNvSpPr>
                <p:nvPr/>
              </p:nvSpPr>
              <p:spPr bwMode="auto">
                <a:xfrm>
                  <a:off x="0" y="2016"/>
                  <a:ext cx="1792" cy="576"/>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3" name="Group 44"/>
              <p:cNvGrpSpPr/>
              <p:nvPr/>
            </p:nvGrpSpPr>
            <p:grpSpPr bwMode="auto">
              <a:xfrm>
                <a:off x="1792" y="2016"/>
                <a:ext cx="1792" cy="576"/>
                <a:chOff x="1792" y="2016"/>
                <a:chExt cx="1792" cy="576"/>
              </a:xfrm>
            </p:grpSpPr>
            <p:sp>
              <p:nvSpPr>
                <p:cNvPr id="17460" name="Rectangle 12"/>
                <p:cNvSpPr>
                  <a:spLocks noChangeArrowheads="1"/>
                </p:cNvSpPr>
                <p:nvPr/>
              </p:nvSpPr>
              <p:spPr bwMode="auto">
                <a:xfrm>
                  <a:off x="1835" y="2016"/>
                  <a:ext cx="1706" cy="576"/>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适用于</a:t>
                  </a:r>
                  <a:r>
                    <a:rPr kumimoji="1" lang="zh-TW" altLang="en-US" sz="1600">
                      <a:latin typeface="Times New Roman" panose="02020603050405020304" pitchFamily="18" charset="0"/>
                    </a:rPr>
                    <a:t>补偿性原则、比例分摊原则和代位追偿原则，存在重复投保、超额投保和不足额投保问题。</a:t>
                  </a:r>
                  <a:endParaRPr kumimoji="1" lang="zh-TW" altLang="en-US" sz="1600">
                    <a:latin typeface="Times New Roman" panose="02020603050405020304" pitchFamily="18" charset="0"/>
                  </a:endParaRPr>
                </a:p>
              </p:txBody>
            </p:sp>
            <p:sp>
              <p:nvSpPr>
                <p:cNvPr id="17461" name="Rectangle 43"/>
                <p:cNvSpPr>
                  <a:spLocks noChangeArrowheads="1"/>
                </p:cNvSpPr>
                <p:nvPr/>
              </p:nvSpPr>
              <p:spPr bwMode="auto">
                <a:xfrm>
                  <a:off x="1792" y="2016"/>
                  <a:ext cx="1792" cy="576"/>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4" name="Group 46"/>
              <p:cNvGrpSpPr/>
              <p:nvPr/>
            </p:nvGrpSpPr>
            <p:grpSpPr bwMode="auto">
              <a:xfrm>
                <a:off x="0" y="2592"/>
                <a:ext cx="1792" cy="384"/>
                <a:chOff x="0" y="2592"/>
                <a:chExt cx="1792" cy="384"/>
              </a:xfrm>
            </p:grpSpPr>
            <p:sp>
              <p:nvSpPr>
                <p:cNvPr id="17458" name="Rectangle 13"/>
                <p:cNvSpPr>
                  <a:spLocks noChangeArrowheads="1"/>
                </p:cNvSpPr>
                <p:nvPr/>
              </p:nvSpPr>
              <p:spPr bwMode="auto">
                <a:xfrm>
                  <a:off x="43" y="2592"/>
                  <a:ext cx="1706" cy="384"/>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保险金额没有金额上的限制</a:t>
                  </a:r>
                  <a:endParaRPr kumimoji="1" lang="zh-CN" altLang="en-US" sz="1600">
                    <a:latin typeface="Times New Roman" panose="02020603050405020304" pitchFamily="18" charset="0"/>
                  </a:endParaRPr>
                </a:p>
              </p:txBody>
            </p:sp>
            <p:sp>
              <p:nvSpPr>
                <p:cNvPr id="17459" name="Rectangle 45"/>
                <p:cNvSpPr>
                  <a:spLocks noChangeArrowheads="1"/>
                </p:cNvSpPr>
                <p:nvPr/>
              </p:nvSpPr>
              <p:spPr bwMode="auto">
                <a:xfrm>
                  <a:off x="0" y="259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5" name="Group 48"/>
              <p:cNvGrpSpPr/>
              <p:nvPr/>
            </p:nvGrpSpPr>
            <p:grpSpPr bwMode="auto">
              <a:xfrm>
                <a:off x="1792" y="2592"/>
                <a:ext cx="1792" cy="384"/>
                <a:chOff x="1792" y="2592"/>
                <a:chExt cx="1792" cy="384"/>
              </a:xfrm>
            </p:grpSpPr>
            <p:sp>
              <p:nvSpPr>
                <p:cNvPr id="17456" name="Rectangle 14"/>
                <p:cNvSpPr>
                  <a:spLocks noChangeArrowheads="1"/>
                </p:cNvSpPr>
                <p:nvPr/>
              </p:nvSpPr>
              <p:spPr bwMode="auto">
                <a:xfrm>
                  <a:off x="1835" y="2592"/>
                  <a:ext cx="1706" cy="384"/>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保险金额不能超过保险财产的实际价值</a:t>
                  </a:r>
                  <a:endParaRPr kumimoji="1" lang="zh-CN" altLang="en-US" sz="1600">
                    <a:latin typeface="Times New Roman" panose="02020603050405020304" pitchFamily="18" charset="0"/>
                  </a:endParaRPr>
                </a:p>
              </p:txBody>
            </p:sp>
            <p:sp>
              <p:nvSpPr>
                <p:cNvPr id="17457" name="Rectangle 47"/>
                <p:cNvSpPr>
                  <a:spLocks noChangeArrowheads="1"/>
                </p:cNvSpPr>
                <p:nvPr/>
              </p:nvSpPr>
              <p:spPr bwMode="auto">
                <a:xfrm>
                  <a:off x="1792" y="259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6" name="Group 50"/>
              <p:cNvGrpSpPr/>
              <p:nvPr/>
            </p:nvGrpSpPr>
            <p:grpSpPr bwMode="auto">
              <a:xfrm>
                <a:off x="0" y="2976"/>
                <a:ext cx="1792" cy="480"/>
                <a:chOff x="0" y="2976"/>
                <a:chExt cx="1792" cy="480"/>
              </a:xfrm>
            </p:grpSpPr>
            <p:sp>
              <p:nvSpPr>
                <p:cNvPr id="17454" name="Rectangle 15"/>
                <p:cNvSpPr>
                  <a:spLocks noChangeArrowheads="1"/>
                </p:cNvSpPr>
                <p:nvPr/>
              </p:nvSpPr>
              <p:spPr bwMode="auto">
                <a:xfrm>
                  <a:off x="43" y="2976"/>
                  <a:ext cx="1706" cy="480"/>
                </a:xfrm>
                <a:prstGeom prst="rect">
                  <a:avLst/>
                </a:prstGeom>
                <a:noFill/>
                <a:ln w="12700">
                  <a:noFill/>
                  <a:miter lim="800000"/>
                  <a:headEnd type="none" w="sm" len="sm"/>
                  <a:tailEnd type="none" w="sm" len="sm"/>
                </a:ln>
              </p:spPr>
              <p:txBody>
                <a:bodyPr/>
                <a:lstStyle/>
                <a:p>
                  <a:pPr algn="just"/>
                  <a:r>
                    <a:rPr kumimoji="1" lang="zh-CN" altLang="en-US" sz="1600">
                      <a:latin typeface="Times New Roman" panose="02020603050405020304" pitchFamily="18" charset="0"/>
                    </a:rPr>
                    <a:t>投保人在投保时对被保险人具有保险利益，保险合同就有效。</a:t>
                  </a:r>
                  <a:endParaRPr kumimoji="1" lang="zh-CN" altLang="en-US" sz="1600">
                    <a:latin typeface="Times New Roman" panose="02020603050405020304" pitchFamily="18" charset="0"/>
                  </a:endParaRPr>
                </a:p>
              </p:txBody>
            </p:sp>
            <p:sp>
              <p:nvSpPr>
                <p:cNvPr id="17455" name="Rectangle 49"/>
                <p:cNvSpPr>
                  <a:spLocks noChangeArrowheads="1"/>
                </p:cNvSpPr>
                <p:nvPr/>
              </p:nvSpPr>
              <p:spPr bwMode="auto">
                <a:xfrm>
                  <a:off x="0" y="2976"/>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7" name="Group 52"/>
              <p:cNvGrpSpPr/>
              <p:nvPr/>
            </p:nvGrpSpPr>
            <p:grpSpPr bwMode="auto">
              <a:xfrm>
                <a:off x="1792" y="2976"/>
                <a:ext cx="1792" cy="480"/>
                <a:chOff x="1792" y="2976"/>
                <a:chExt cx="1792" cy="480"/>
              </a:xfrm>
            </p:grpSpPr>
            <p:sp>
              <p:nvSpPr>
                <p:cNvPr id="17452" name="Rectangle 16"/>
                <p:cNvSpPr>
                  <a:spLocks noChangeArrowheads="1"/>
                </p:cNvSpPr>
                <p:nvPr/>
              </p:nvSpPr>
              <p:spPr bwMode="auto">
                <a:xfrm>
                  <a:off x="1835" y="2976"/>
                  <a:ext cx="1706" cy="480"/>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投保人在投保时以及发生保险事故时对保险标的都必须具有保险利益</a:t>
                  </a:r>
                  <a:endParaRPr kumimoji="1" lang="zh-CN" altLang="en-US" sz="1600">
                    <a:latin typeface="Times New Roman" panose="02020603050405020304" pitchFamily="18" charset="0"/>
                  </a:endParaRPr>
                </a:p>
              </p:txBody>
            </p:sp>
            <p:sp>
              <p:nvSpPr>
                <p:cNvPr id="17453" name="Rectangle 51"/>
                <p:cNvSpPr>
                  <a:spLocks noChangeArrowheads="1"/>
                </p:cNvSpPr>
                <p:nvPr/>
              </p:nvSpPr>
              <p:spPr bwMode="auto">
                <a:xfrm>
                  <a:off x="1792" y="2976"/>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8" name="Group 54"/>
              <p:cNvGrpSpPr/>
              <p:nvPr/>
            </p:nvGrpSpPr>
            <p:grpSpPr bwMode="auto">
              <a:xfrm>
                <a:off x="0" y="3456"/>
                <a:ext cx="1792" cy="384"/>
                <a:chOff x="0" y="3456"/>
                <a:chExt cx="1792" cy="384"/>
              </a:xfrm>
            </p:grpSpPr>
            <p:sp>
              <p:nvSpPr>
                <p:cNvPr id="17450" name="Rectangle 17"/>
                <p:cNvSpPr>
                  <a:spLocks noChangeArrowheads="1"/>
                </p:cNvSpPr>
                <p:nvPr/>
              </p:nvSpPr>
              <p:spPr bwMode="auto">
                <a:xfrm>
                  <a:off x="43" y="3456"/>
                  <a:ext cx="1706" cy="384"/>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保险期限多为长期</a:t>
                  </a:r>
                  <a:endParaRPr kumimoji="1" lang="zh-CN" altLang="en-US" sz="1600">
                    <a:latin typeface="Times New Roman" panose="02020603050405020304" pitchFamily="18" charset="0"/>
                  </a:endParaRPr>
                </a:p>
              </p:txBody>
            </p:sp>
            <p:sp>
              <p:nvSpPr>
                <p:cNvPr id="17451" name="Rectangle 53"/>
                <p:cNvSpPr>
                  <a:spLocks noChangeArrowheads="1"/>
                </p:cNvSpPr>
                <p:nvPr/>
              </p:nvSpPr>
              <p:spPr bwMode="auto">
                <a:xfrm>
                  <a:off x="0" y="3456"/>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9" name="Group 56"/>
              <p:cNvGrpSpPr/>
              <p:nvPr/>
            </p:nvGrpSpPr>
            <p:grpSpPr bwMode="auto">
              <a:xfrm>
                <a:off x="1792" y="3456"/>
                <a:ext cx="1792" cy="384"/>
                <a:chOff x="1792" y="3456"/>
                <a:chExt cx="1792" cy="384"/>
              </a:xfrm>
            </p:grpSpPr>
            <p:sp>
              <p:nvSpPr>
                <p:cNvPr id="17448" name="Rectangle 18"/>
                <p:cNvSpPr>
                  <a:spLocks noChangeArrowheads="1"/>
                </p:cNvSpPr>
                <p:nvPr/>
              </p:nvSpPr>
              <p:spPr bwMode="auto">
                <a:xfrm>
                  <a:off x="1835" y="3456"/>
                  <a:ext cx="1706" cy="384"/>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保险期限多为一年</a:t>
                  </a:r>
                  <a:endParaRPr kumimoji="1" lang="zh-CN" altLang="en-US" sz="1600">
                    <a:latin typeface="Times New Roman" panose="02020603050405020304" pitchFamily="18" charset="0"/>
                  </a:endParaRPr>
                </a:p>
              </p:txBody>
            </p:sp>
            <p:sp>
              <p:nvSpPr>
                <p:cNvPr id="17449" name="Rectangle 55"/>
                <p:cNvSpPr>
                  <a:spLocks noChangeArrowheads="1"/>
                </p:cNvSpPr>
                <p:nvPr/>
              </p:nvSpPr>
              <p:spPr bwMode="auto">
                <a:xfrm>
                  <a:off x="1792" y="3456"/>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0" name="Group 58"/>
              <p:cNvGrpSpPr/>
              <p:nvPr/>
            </p:nvGrpSpPr>
            <p:grpSpPr bwMode="auto">
              <a:xfrm>
                <a:off x="0" y="3840"/>
                <a:ext cx="1792" cy="480"/>
                <a:chOff x="0" y="3840"/>
                <a:chExt cx="1792" cy="480"/>
              </a:xfrm>
            </p:grpSpPr>
            <p:sp>
              <p:nvSpPr>
                <p:cNvPr id="17446" name="Rectangle 19"/>
                <p:cNvSpPr>
                  <a:spLocks noChangeArrowheads="1"/>
                </p:cNvSpPr>
                <p:nvPr/>
              </p:nvSpPr>
              <p:spPr bwMode="auto">
                <a:xfrm>
                  <a:off x="43" y="3840"/>
                  <a:ext cx="1706" cy="480"/>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受利率、通货膨胀等因素的影响更大，预计的未来因素变化更大</a:t>
                  </a:r>
                  <a:endParaRPr kumimoji="1" lang="zh-CN" altLang="en-US" sz="1600">
                    <a:latin typeface="Times New Roman" panose="02020603050405020304" pitchFamily="18" charset="0"/>
                  </a:endParaRPr>
                </a:p>
              </p:txBody>
            </p:sp>
            <p:sp>
              <p:nvSpPr>
                <p:cNvPr id="17447" name="Rectangle 57"/>
                <p:cNvSpPr>
                  <a:spLocks noChangeArrowheads="1"/>
                </p:cNvSpPr>
                <p:nvPr/>
              </p:nvSpPr>
              <p:spPr bwMode="auto">
                <a:xfrm>
                  <a:off x="0" y="384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1" name="Group 60"/>
              <p:cNvGrpSpPr/>
              <p:nvPr/>
            </p:nvGrpSpPr>
            <p:grpSpPr bwMode="auto">
              <a:xfrm>
                <a:off x="1792" y="3840"/>
                <a:ext cx="1792" cy="480"/>
                <a:chOff x="1792" y="3840"/>
                <a:chExt cx="1792" cy="480"/>
              </a:xfrm>
            </p:grpSpPr>
            <p:sp>
              <p:nvSpPr>
                <p:cNvPr id="17444" name="Rectangle 20"/>
                <p:cNvSpPr>
                  <a:spLocks noChangeArrowheads="1"/>
                </p:cNvSpPr>
                <p:nvPr/>
              </p:nvSpPr>
              <p:spPr bwMode="auto">
                <a:xfrm>
                  <a:off x="1835" y="3840"/>
                  <a:ext cx="1706" cy="480"/>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几乎不受利率、通货膨胀等因素的影响，对未来的预计也比较准确</a:t>
                  </a:r>
                  <a:endParaRPr kumimoji="1" lang="zh-CN" altLang="en-US" sz="1600">
                    <a:latin typeface="Times New Roman" panose="02020603050405020304" pitchFamily="18" charset="0"/>
                  </a:endParaRPr>
                </a:p>
              </p:txBody>
            </p:sp>
            <p:sp>
              <p:nvSpPr>
                <p:cNvPr id="17445" name="Rectangle 59"/>
                <p:cNvSpPr>
                  <a:spLocks noChangeArrowheads="1"/>
                </p:cNvSpPr>
                <p:nvPr/>
              </p:nvSpPr>
              <p:spPr bwMode="auto">
                <a:xfrm>
                  <a:off x="1792" y="384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2" name="Group 62"/>
              <p:cNvGrpSpPr/>
              <p:nvPr/>
            </p:nvGrpSpPr>
            <p:grpSpPr bwMode="auto">
              <a:xfrm>
                <a:off x="0" y="4320"/>
                <a:ext cx="1792" cy="480"/>
                <a:chOff x="0" y="4320"/>
                <a:chExt cx="1792" cy="480"/>
              </a:xfrm>
            </p:grpSpPr>
            <p:sp>
              <p:nvSpPr>
                <p:cNvPr id="17442" name="Rectangle 21"/>
                <p:cNvSpPr>
                  <a:spLocks noChangeArrowheads="1"/>
                </p:cNvSpPr>
                <p:nvPr/>
              </p:nvSpPr>
              <p:spPr bwMode="auto">
                <a:xfrm>
                  <a:off x="43" y="4320"/>
                  <a:ext cx="1706" cy="480"/>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相对而言，出险的概率（即死亡率）</a:t>
                  </a:r>
                  <a:r>
                    <a:rPr kumimoji="1" lang="zh-TW" altLang="en-US" sz="1600">
                      <a:latin typeface="Times New Roman" panose="02020603050405020304" pitchFamily="18" charset="0"/>
                    </a:rPr>
                    <a:t>的波动较小，基本不具有巨灾风险。</a:t>
                  </a:r>
                  <a:endParaRPr kumimoji="1" lang="zh-TW" altLang="en-US" sz="1600">
                    <a:latin typeface="Times New Roman" panose="02020603050405020304" pitchFamily="18" charset="0"/>
                  </a:endParaRPr>
                </a:p>
              </p:txBody>
            </p:sp>
            <p:sp>
              <p:nvSpPr>
                <p:cNvPr id="17443" name="Rectangle 61"/>
                <p:cNvSpPr>
                  <a:spLocks noChangeArrowheads="1"/>
                </p:cNvSpPr>
                <p:nvPr/>
              </p:nvSpPr>
              <p:spPr bwMode="auto">
                <a:xfrm>
                  <a:off x="0" y="432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3" name="Group 64"/>
              <p:cNvGrpSpPr/>
              <p:nvPr/>
            </p:nvGrpSpPr>
            <p:grpSpPr bwMode="auto">
              <a:xfrm>
                <a:off x="1792" y="4320"/>
                <a:ext cx="1792" cy="480"/>
                <a:chOff x="1792" y="4320"/>
                <a:chExt cx="1792" cy="480"/>
              </a:xfrm>
            </p:grpSpPr>
            <p:sp>
              <p:nvSpPr>
                <p:cNvPr id="17440" name="Rectangle 22"/>
                <p:cNvSpPr>
                  <a:spLocks noChangeArrowheads="1"/>
                </p:cNvSpPr>
                <p:nvPr/>
              </p:nvSpPr>
              <p:spPr bwMode="auto">
                <a:xfrm>
                  <a:off x="1835" y="4320"/>
                  <a:ext cx="1706" cy="480"/>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出险概率波动较大，具有巨灾风险</a:t>
                  </a:r>
                  <a:endParaRPr kumimoji="1" lang="zh-CN" altLang="en-US" sz="1600">
                    <a:latin typeface="Times New Roman" panose="02020603050405020304" pitchFamily="18" charset="0"/>
                  </a:endParaRPr>
                </a:p>
              </p:txBody>
            </p:sp>
            <p:sp>
              <p:nvSpPr>
                <p:cNvPr id="17441" name="Rectangle 63"/>
                <p:cNvSpPr>
                  <a:spLocks noChangeArrowheads="1"/>
                </p:cNvSpPr>
                <p:nvPr/>
              </p:nvSpPr>
              <p:spPr bwMode="auto">
                <a:xfrm>
                  <a:off x="1792" y="432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4" name="Group 66"/>
              <p:cNvGrpSpPr/>
              <p:nvPr/>
            </p:nvGrpSpPr>
            <p:grpSpPr bwMode="auto">
              <a:xfrm>
                <a:off x="0" y="4800"/>
                <a:ext cx="1792" cy="384"/>
                <a:chOff x="0" y="4800"/>
                <a:chExt cx="1792" cy="384"/>
              </a:xfrm>
            </p:grpSpPr>
            <p:sp>
              <p:nvSpPr>
                <p:cNvPr id="17438" name="Rectangle 23"/>
                <p:cNvSpPr>
                  <a:spLocks noChangeArrowheads="1"/>
                </p:cNvSpPr>
                <p:nvPr/>
              </p:nvSpPr>
              <p:spPr bwMode="auto">
                <a:xfrm>
                  <a:off x="43" y="4800"/>
                  <a:ext cx="1706" cy="384"/>
                </a:xfrm>
                <a:prstGeom prst="rect">
                  <a:avLst/>
                </a:prstGeom>
                <a:noFill/>
                <a:ln w="12700">
                  <a:noFill/>
                  <a:miter lim="800000"/>
                  <a:headEnd type="none" w="sm" len="sm"/>
                  <a:tailEnd type="none" w="sm" len="sm"/>
                </a:ln>
              </p:spPr>
              <p:txBody>
                <a:bodyPr/>
                <a:lstStyle/>
                <a:p>
                  <a:r>
                    <a:rPr kumimoji="1" lang="zh-TW" altLang="en-US" sz="1600">
                      <a:latin typeface="Times New Roman" panose="02020603050405020304" pitchFamily="18" charset="0"/>
                    </a:rPr>
                    <a:t>寿险经营的稳定性较好，较少运用再保险</a:t>
                  </a:r>
                  <a:endParaRPr kumimoji="1" lang="zh-TW" altLang="en-US" sz="1600">
                    <a:latin typeface="Times New Roman" panose="02020603050405020304" pitchFamily="18" charset="0"/>
                  </a:endParaRPr>
                </a:p>
              </p:txBody>
            </p:sp>
            <p:sp>
              <p:nvSpPr>
                <p:cNvPr id="17439" name="Rectangle 65"/>
                <p:cNvSpPr>
                  <a:spLocks noChangeArrowheads="1"/>
                </p:cNvSpPr>
                <p:nvPr/>
              </p:nvSpPr>
              <p:spPr bwMode="auto">
                <a:xfrm>
                  <a:off x="0" y="4800"/>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5" name="Group 68"/>
              <p:cNvGrpSpPr/>
              <p:nvPr/>
            </p:nvGrpSpPr>
            <p:grpSpPr bwMode="auto">
              <a:xfrm>
                <a:off x="1792" y="4800"/>
                <a:ext cx="1792" cy="384"/>
                <a:chOff x="1792" y="4800"/>
                <a:chExt cx="1792" cy="384"/>
              </a:xfrm>
            </p:grpSpPr>
            <p:sp>
              <p:nvSpPr>
                <p:cNvPr id="17436" name="Rectangle 24"/>
                <p:cNvSpPr>
                  <a:spLocks noChangeArrowheads="1"/>
                </p:cNvSpPr>
                <p:nvPr/>
              </p:nvSpPr>
              <p:spPr bwMode="auto">
                <a:xfrm>
                  <a:off x="1835" y="4800"/>
                  <a:ext cx="1706" cy="384"/>
                </a:xfrm>
                <a:prstGeom prst="rect">
                  <a:avLst/>
                </a:prstGeom>
                <a:noFill/>
                <a:ln w="12700">
                  <a:noFill/>
                  <a:miter lim="800000"/>
                  <a:headEnd type="none" w="sm" len="sm"/>
                  <a:tailEnd type="none" w="sm" len="sm"/>
                </a:ln>
              </p:spPr>
              <p:txBody>
                <a:bodyPr/>
                <a:lstStyle/>
                <a:p>
                  <a:r>
                    <a:rPr kumimoji="1" lang="zh-CN" altLang="en-US" sz="1600">
                      <a:latin typeface="Times New Roman" panose="02020603050405020304" pitchFamily="18" charset="0"/>
                    </a:rPr>
                    <a:t>再保险必不可少</a:t>
                  </a:r>
                  <a:endParaRPr kumimoji="1" lang="zh-CN" altLang="en-US" sz="1600">
                    <a:latin typeface="Times New Roman" panose="02020603050405020304" pitchFamily="18" charset="0"/>
                  </a:endParaRPr>
                </a:p>
              </p:txBody>
            </p:sp>
            <p:sp>
              <p:nvSpPr>
                <p:cNvPr id="17437" name="Rectangle 67"/>
                <p:cNvSpPr>
                  <a:spLocks noChangeArrowheads="1"/>
                </p:cNvSpPr>
                <p:nvPr/>
              </p:nvSpPr>
              <p:spPr bwMode="auto">
                <a:xfrm>
                  <a:off x="1792" y="4800"/>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sp>
          <p:nvSpPr>
            <p:cNvPr id="17413" name="Rectangle 70"/>
            <p:cNvSpPr>
              <a:spLocks noChangeArrowheads="1"/>
            </p:cNvSpPr>
            <p:nvPr/>
          </p:nvSpPr>
          <p:spPr bwMode="auto">
            <a:xfrm>
              <a:off x="-3" y="381"/>
              <a:ext cx="3590" cy="4806"/>
            </a:xfrm>
            <a:prstGeom prst="rect">
              <a:avLst/>
            </a:prstGeom>
            <a:noFill/>
            <a:ln w="9525">
              <a:solidFill>
                <a:srgbClr val="A0A0A0"/>
              </a:solidFill>
              <a:miter lim="800000"/>
              <a:headEnd type="none" w="sm" len="sm"/>
              <a:tailEnd type="none" w="sm" len="sm"/>
            </a:ln>
          </p:spPr>
          <p:txBody>
            <a:bodyPr wrap="none"/>
            <a:lstStyle/>
            <a:p>
              <a:endParaRPr lang="zh-CN" alt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r>
              <a:rPr lang="en-US" altLang="zh-CN" sz="2700" b="1" dirty="0">
                <a:solidFill>
                  <a:schemeClr val="tx1"/>
                </a:solidFill>
              </a:rPr>
              <a:t>2024</a:t>
            </a:r>
            <a:r>
              <a:rPr lang="zh-CN" altLang="en-US" sz="2700" b="1" dirty="0">
                <a:solidFill>
                  <a:schemeClr val="tx1"/>
                </a:solidFill>
              </a:rPr>
              <a:t>年自然灾害和人为事故</a:t>
            </a:r>
            <a:endParaRPr lang="zh-CN" altLang="en-US" sz="2700" b="1" dirty="0">
              <a:solidFill>
                <a:schemeClr val="tx1"/>
              </a:solidFill>
            </a:endParaRPr>
          </a:p>
        </p:txBody>
      </p:sp>
      <p:sp>
        <p:nvSpPr>
          <p:cNvPr id="26627" name="Rectangle 3"/>
          <p:cNvSpPr>
            <a:spLocks noGrp="1"/>
          </p:cNvSpPr>
          <p:nvPr>
            <p:ph sz="quarter" idx="1"/>
          </p:nvPr>
        </p:nvSpPr>
        <p:spPr/>
        <p:txBody>
          <a:bodyPr/>
          <a:lstStyle/>
          <a:p>
            <a:pPr eaLnBrk="1" hangingPunct="1"/>
            <a:r>
              <a:rPr lang="zh-CN" altLang="en-US" dirty="0"/>
              <a:t>发生了</a:t>
            </a:r>
            <a:r>
              <a:rPr lang="en-US" altLang="zh-CN" dirty="0"/>
              <a:t>336</a:t>
            </a:r>
            <a:r>
              <a:rPr lang="zh-CN" altLang="en-US" dirty="0"/>
              <a:t>起灾难  </a:t>
            </a:r>
            <a:r>
              <a:rPr lang="en-US" altLang="zh-CN" dirty="0"/>
              <a:t>(2023</a:t>
            </a:r>
            <a:r>
              <a:rPr lang="zh-CN" altLang="en-US" dirty="0"/>
              <a:t>年为</a:t>
            </a:r>
            <a:r>
              <a:rPr lang="en-US" altLang="zh-CN" dirty="0"/>
              <a:t>334</a:t>
            </a:r>
            <a:r>
              <a:rPr lang="zh-CN" altLang="en-US" dirty="0"/>
              <a:t>起，</a:t>
            </a:r>
            <a:r>
              <a:rPr lang="en-US" altLang="zh-CN" dirty="0"/>
              <a:t>2022</a:t>
            </a:r>
            <a:r>
              <a:rPr lang="zh-CN" altLang="en-US" dirty="0"/>
              <a:t>年为</a:t>
            </a:r>
            <a:r>
              <a:rPr lang="en-US" altLang="zh-CN" dirty="0"/>
              <a:t>285</a:t>
            </a:r>
            <a:r>
              <a:rPr lang="zh-CN" altLang="en-US" dirty="0"/>
              <a:t>起</a:t>
            </a:r>
            <a:r>
              <a:rPr lang="en-US" altLang="zh-CN" dirty="0"/>
              <a:t>)</a:t>
            </a:r>
            <a:endParaRPr lang="en-US" altLang="zh-CN" dirty="0"/>
          </a:p>
          <a:p>
            <a:pPr lvl="1" eaLnBrk="1" hangingPunct="1"/>
            <a:r>
              <a:rPr lang="en-US" altLang="zh-CN" sz="2400" dirty="0"/>
              <a:t>228</a:t>
            </a:r>
            <a:r>
              <a:rPr lang="zh-CN" altLang="en-US" sz="2400" dirty="0"/>
              <a:t>起自然灾害</a:t>
            </a:r>
            <a:r>
              <a:rPr lang="zh-CN" altLang="en-US" sz="2400" dirty="0">
                <a:sym typeface="+mn-ea"/>
              </a:rPr>
              <a:t> </a:t>
            </a:r>
            <a:r>
              <a:rPr lang="zh-CN" altLang="en-US" sz="2400" dirty="0">
                <a:sym typeface="+mn-ea"/>
              </a:rPr>
              <a:t>(2023年为</a:t>
            </a:r>
            <a:r>
              <a:rPr lang="en-US" altLang="zh-CN" sz="2400" dirty="0">
                <a:sym typeface="+mn-ea"/>
              </a:rPr>
              <a:t>219</a:t>
            </a:r>
            <a:r>
              <a:rPr lang="zh-CN" altLang="en-US" sz="2400" dirty="0">
                <a:sym typeface="+mn-ea"/>
              </a:rPr>
              <a:t>起）</a:t>
            </a:r>
            <a:endParaRPr lang="zh-CN" altLang="en-US" sz="2400" dirty="0"/>
          </a:p>
          <a:p>
            <a:pPr lvl="1" eaLnBrk="1" hangingPunct="1"/>
            <a:r>
              <a:rPr lang="en-US" altLang="zh-CN" sz="2400" dirty="0"/>
              <a:t>108</a:t>
            </a:r>
            <a:r>
              <a:rPr lang="zh-CN" altLang="en-US" sz="2400" dirty="0"/>
              <a:t>起人为事故</a:t>
            </a:r>
            <a:r>
              <a:rPr lang="zh-CN" altLang="en-US" sz="2400" dirty="0">
                <a:sym typeface="+mn-ea"/>
              </a:rPr>
              <a:t>(2023年为</a:t>
            </a:r>
            <a:r>
              <a:rPr lang="en-US" altLang="zh-CN" sz="2400" dirty="0">
                <a:sym typeface="+mn-ea"/>
              </a:rPr>
              <a:t>115</a:t>
            </a:r>
            <a:r>
              <a:rPr lang="zh-CN" altLang="en-US" sz="2400" dirty="0">
                <a:sym typeface="+mn-ea"/>
              </a:rPr>
              <a:t>起）</a:t>
            </a:r>
            <a:endParaRPr lang="en-US" altLang="zh-CN" sz="2400" dirty="0"/>
          </a:p>
          <a:p>
            <a:pPr lvl="1" eaLnBrk="1" hangingPunct="1"/>
            <a:endParaRPr lang="en-US" altLang="zh-CN" sz="2400" dirty="0"/>
          </a:p>
          <a:p>
            <a:pPr lvl="1" eaLnBrk="1" hangingPunct="1"/>
            <a:r>
              <a:rPr lang="en-US" altLang="zh-CN" sz="2400" dirty="0"/>
              <a:t>14083</a:t>
            </a:r>
            <a:r>
              <a:rPr lang="zh-CN" altLang="en-US" sz="2400" dirty="0"/>
              <a:t>人在灾难中死亡或失踪</a:t>
            </a:r>
            <a:r>
              <a:rPr lang="zh-CN" altLang="en-US" sz="2400" dirty="0">
                <a:sym typeface="+mn-ea"/>
              </a:rPr>
              <a:t>(2023年为</a:t>
            </a:r>
            <a:r>
              <a:rPr lang="en-US" altLang="zh-CN" sz="2400" dirty="0">
                <a:sym typeface="+mn-ea"/>
              </a:rPr>
              <a:t>76569</a:t>
            </a:r>
            <a:r>
              <a:rPr lang="zh-CN" altLang="en-US" sz="2400" dirty="0">
                <a:sym typeface="+mn-ea"/>
              </a:rPr>
              <a:t>人</a:t>
            </a:r>
            <a:r>
              <a:rPr lang="zh-CN" altLang="en-US" sz="2400" dirty="0">
                <a:sym typeface="+mn-ea"/>
              </a:rPr>
              <a:t>）</a:t>
            </a:r>
            <a:endParaRPr lang="en-US" altLang="zh-CN" sz="2400" dirty="0"/>
          </a:p>
          <a:p>
            <a:pPr lvl="2" eaLnBrk="1" hangingPunct="1"/>
            <a:r>
              <a:rPr lang="zh-CN" altLang="en-US" sz="2400" dirty="0"/>
              <a:t>自然灾害共造成</a:t>
            </a:r>
            <a:r>
              <a:rPr lang="en-US" altLang="zh-CN" sz="2400" dirty="0"/>
              <a:t>10822</a:t>
            </a:r>
            <a:r>
              <a:rPr lang="zh-CN" altLang="en-US" sz="2400" dirty="0"/>
              <a:t>多人遇难</a:t>
            </a:r>
            <a:endParaRPr lang="en-US" altLang="zh-CN" sz="2400" dirty="0"/>
          </a:p>
          <a:p>
            <a:pPr lvl="2" eaLnBrk="1" hangingPunct="1"/>
            <a:r>
              <a:rPr lang="zh-CN" altLang="en-US" sz="2400" dirty="0"/>
              <a:t>人为灾难造成约</a:t>
            </a:r>
            <a:r>
              <a:rPr lang="en-US" altLang="zh-CN" sz="2400" dirty="0"/>
              <a:t>3261</a:t>
            </a:r>
            <a:r>
              <a:rPr lang="zh-CN" altLang="en-US" sz="2400" dirty="0"/>
              <a:t>人丧生</a:t>
            </a:r>
            <a:endParaRPr lang="en-US" altLang="zh-CN" sz="2400" dirty="0"/>
          </a:p>
          <a:p>
            <a:pPr lvl="2" eaLnBrk="1" hangingPunct="1"/>
            <a:endParaRPr lang="en-US" altLang="zh-CN" sz="2400"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eaLnBrk="1" hangingPunct="1"/>
            <a:r>
              <a:rPr lang="zh-CN" altLang="en-US" dirty="0"/>
              <a:t>次数</a:t>
            </a:r>
            <a:endParaRPr lang="zh-CN" altLang="en-US" dirty="0"/>
          </a:p>
        </p:txBody>
      </p:sp>
      <p:pic>
        <p:nvPicPr>
          <p:cNvPr id="3" name="图片 2"/>
          <p:cNvPicPr>
            <a:picLocks noChangeAspect="1"/>
          </p:cNvPicPr>
          <p:nvPr/>
        </p:nvPicPr>
        <p:blipFill>
          <a:blip r:embed="rId1"/>
          <a:srcRect/>
          <a:stretch>
            <a:fillRect/>
          </a:stretch>
        </p:blipFill>
        <p:spPr>
          <a:xfrm>
            <a:off x="-26174700" y="-2691765"/>
            <a:ext cx="10058400" cy="3550024"/>
          </a:xfrm>
          <a:prstGeom prst="rect">
            <a:avLst/>
          </a:prstGeom>
        </p:spPr>
      </p:pic>
      <p:pic>
        <p:nvPicPr>
          <p:cNvPr id="6" name="图片 5"/>
          <p:cNvPicPr>
            <a:picLocks noChangeAspect="1"/>
          </p:cNvPicPr>
          <p:nvPr/>
        </p:nvPicPr>
        <p:blipFill>
          <a:blip r:embed="rId2"/>
          <a:stretch>
            <a:fillRect/>
          </a:stretch>
        </p:blipFill>
        <p:spPr>
          <a:xfrm>
            <a:off x="323850" y="1557020"/>
            <a:ext cx="8333740" cy="361823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1970-2024</a:t>
            </a:r>
            <a:r>
              <a:rPr lang="zh-CN" altLang="en-US" dirty="0"/>
              <a:t>年遇难人数</a:t>
            </a:r>
            <a:endParaRPr lang="zh-CN" altLang="en-US" dirty="0"/>
          </a:p>
        </p:txBody>
      </p:sp>
      <p:pic>
        <p:nvPicPr>
          <p:cNvPr id="4" name="图片 3"/>
          <p:cNvPicPr>
            <a:picLocks noChangeAspect="1"/>
          </p:cNvPicPr>
          <p:nvPr/>
        </p:nvPicPr>
        <p:blipFill>
          <a:blip r:embed="rId1"/>
          <a:stretch>
            <a:fillRect/>
          </a:stretch>
        </p:blipFill>
        <p:spPr>
          <a:xfrm>
            <a:off x="395605" y="1412875"/>
            <a:ext cx="8371205" cy="3593465"/>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eaLnBrk="1" hangingPunct="1"/>
            <a:r>
              <a:rPr lang="en-US" altLang="zh-CN" sz="2700" b="1" dirty="0">
                <a:solidFill>
                  <a:schemeClr val="tx1"/>
                </a:solidFill>
              </a:rPr>
              <a:t>2024</a:t>
            </a:r>
            <a:r>
              <a:rPr lang="zh-CN" altLang="en-US" sz="2700" b="1" dirty="0">
                <a:solidFill>
                  <a:schemeClr val="tx1"/>
                </a:solidFill>
              </a:rPr>
              <a:t>年自然灾害和人为事故</a:t>
            </a:r>
            <a:endParaRPr lang="en-US" altLang="zh-CN" sz="2700" b="1" dirty="0">
              <a:solidFill>
                <a:schemeClr val="tx1"/>
              </a:solidFill>
            </a:endParaRPr>
          </a:p>
        </p:txBody>
      </p:sp>
      <p:sp>
        <p:nvSpPr>
          <p:cNvPr id="31747" name="Rectangle 3"/>
          <p:cNvSpPr>
            <a:spLocks noGrp="1"/>
          </p:cNvSpPr>
          <p:nvPr>
            <p:ph sz="quarter" idx="1"/>
          </p:nvPr>
        </p:nvSpPr>
        <p:spPr>
          <a:xfrm>
            <a:off x="457200" y="1600200"/>
            <a:ext cx="7931224" cy="4873752"/>
          </a:xfrm>
        </p:spPr>
        <p:txBody>
          <a:bodyPr/>
          <a:lstStyle/>
          <a:p>
            <a:r>
              <a:rPr lang="en-US" altLang="zh-CN" dirty="0"/>
              <a:t>2024</a:t>
            </a:r>
            <a:r>
              <a:rPr lang="zh-CN" altLang="en-US" dirty="0"/>
              <a:t>年，全球灾害造成的总经济损失达</a:t>
            </a:r>
            <a:r>
              <a:rPr lang="en-US" altLang="zh-CN" dirty="0"/>
              <a:t>3280</a:t>
            </a:r>
            <a:r>
              <a:rPr lang="zh-CN" altLang="en-US" dirty="0"/>
              <a:t>亿美元，占全球</a:t>
            </a:r>
            <a:r>
              <a:rPr lang="en-US" altLang="zh-CN" dirty="0"/>
              <a:t>GDP</a:t>
            </a:r>
            <a:r>
              <a:rPr lang="zh-CN" altLang="en-US" dirty="0"/>
              <a:t>的</a:t>
            </a:r>
            <a:r>
              <a:rPr lang="en-US" altLang="zh-CN" dirty="0"/>
              <a:t>0.3%</a:t>
            </a:r>
            <a:r>
              <a:rPr lang="zh-CN" altLang="en-US" dirty="0"/>
              <a:t>。高于</a:t>
            </a:r>
            <a:r>
              <a:rPr lang="en-US" altLang="zh-CN" dirty="0"/>
              <a:t>2023</a:t>
            </a:r>
            <a:r>
              <a:rPr lang="zh-CN" altLang="en-US" dirty="0"/>
              <a:t>年的</a:t>
            </a:r>
            <a:r>
              <a:rPr lang="en-US" altLang="zh-CN" dirty="0">
                <a:sym typeface="+mn-ea"/>
              </a:rPr>
              <a:t>3030</a:t>
            </a:r>
            <a:r>
              <a:rPr lang="zh-CN" altLang="en-US" dirty="0">
                <a:sym typeface="+mn-ea"/>
              </a:rPr>
              <a:t>亿美元和过去</a:t>
            </a:r>
            <a:r>
              <a:rPr lang="en-US" altLang="zh-CN" dirty="0">
                <a:sym typeface="+mn-ea"/>
              </a:rPr>
              <a:t>10</a:t>
            </a:r>
            <a:r>
              <a:rPr lang="zh-CN" altLang="en-US" dirty="0">
                <a:sym typeface="+mn-ea"/>
              </a:rPr>
              <a:t>年平均值</a:t>
            </a:r>
            <a:r>
              <a:rPr lang="en-US" altLang="zh-CN" dirty="0">
                <a:sym typeface="+mn-ea"/>
              </a:rPr>
              <a:t>2540</a:t>
            </a:r>
            <a:r>
              <a:rPr lang="zh-CN" altLang="en-US" dirty="0">
                <a:sym typeface="+mn-ea"/>
              </a:rPr>
              <a:t>亿美元</a:t>
            </a:r>
            <a:endParaRPr lang="en-US" altLang="zh-CN" dirty="0"/>
          </a:p>
          <a:p>
            <a:pPr lvl="1"/>
            <a:r>
              <a:rPr lang="zh-CN" altLang="en-US" sz="2400" dirty="0"/>
              <a:t>约</a:t>
            </a:r>
            <a:r>
              <a:rPr lang="en-US" altLang="zh-CN" sz="2400" dirty="0"/>
              <a:t>3180</a:t>
            </a:r>
            <a:r>
              <a:rPr lang="zh-CN" altLang="en-US" sz="2400" dirty="0"/>
              <a:t>亿美元源于自然灾害，其余为人为灾难所致</a:t>
            </a:r>
            <a:endParaRPr lang="en-US" altLang="zh-CN" sz="2400" dirty="0"/>
          </a:p>
          <a:p>
            <a:r>
              <a:rPr lang="zh-CN" altLang="en-US" dirty="0"/>
              <a:t>保险承担约</a:t>
            </a:r>
            <a:r>
              <a:rPr lang="en-US" altLang="zh-CN" dirty="0"/>
              <a:t>1460</a:t>
            </a:r>
            <a:r>
              <a:rPr lang="zh-CN" altLang="en-US" dirty="0"/>
              <a:t>亿美元。其中自然灾害的保险损失为</a:t>
            </a:r>
            <a:r>
              <a:rPr lang="en-US" altLang="zh-CN" dirty="0"/>
              <a:t>1370</a:t>
            </a:r>
            <a:r>
              <a:rPr lang="zh-CN" altLang="en-US" dirty="0"/>
              <a:t>亿美元，人为灾难为</a:t>
            </a:r>
            <a:r>
              <a:rPr lang="en-US" altLang="zh-CN" dirty="0"/>
              <a:t>90</a:t>
            </a:r>
            <a:r>
              <a:rPr lang="zh-CN" altLang="en-US" dirty="0"/>
              <a:t>亿美元。占全球财产险原保费收入的</a:t>
            </a:r>
            <a:r>
              <a:rPr lang="en-US" altLang="zh-CN" dirty="0"/>
              <a:t>6.1%</a:t>
            </a:r>
            <a:r>
              <a:rPr lang="zh-CN" altLang="en-US" dirty="0"/>
              <a:t>。</a:t>
            </a:r>
            <a:endParaRPr lang="en-US" altLang="zh-CN" dirty="0"/>
          </a:p>
          <a:p>
            <a:r>
              <a:rPr lang="en-US" altLang="zh-CN" dirty="0"/>
              <a:t>2024</a:t>
            </a:r>
            <a:r>
              <a:rPr lang="zh-CN" altLang="en-US" dirty="0"/>
              <a:t>年，全球保障缺口约为</a:t>
            </a:r>
            <a:r>
              <a:rPr lang="en-US" altLang="zh-CN" dirty="0"/>
              <a:t>1810</a:t>
            </a:r>
            <a:r>
              <a:rPr lang="zh-CN" altLang="en-US" dirty="0"/>
              <a:t>亿美元，高于</a:t>
            </a:r>
            <a:r>
              <a:rPr lang="en-US" altLang="zh-CN" dirty="0"/>
              <a:t>2023</a:t>
            </a:r>
            <a:r>
              <a:rPr lang="zh-CN" altLang="en-US" dirty="0"/>
              <a:t>年的</a:t>
            </a:r>
            <a:r>
              <a:rPr lang="en-US" altLang="zh-CN" dirty="0"/>
              <a:t>1770</a:t>
            </a:r>
            <a:r>
              <a:rPr lang="zh-CN" altLang="en-US" dirty="0"/>
              <a:t>亿美元，以及过去</a:t>
            </a:r>
            <a:r>
              <a:rPr lang="en-US" altLang="zh-CN" dirty="0"/>
              <a:t>10</a:t>
            </a:r>
            <a:r>
              <a:rPr lang="zh-CN" altLang="en-US" dirty="0"/>
              <a:t>年平均值</a:t>
            </a:r>
            <a:r>
              <a:rPr lang="en-US" altLang="zh-CN" dirty="0"/>
              <a:t>1430</a:t>
            </a:r>
            <a:r>
              <a:rPr lang="zh-CN" altLang="en-US" dirty="0"/>
              <a:t>亿美元。</a:t>
            </a:r>
            <a:endParaRPr lang="en-US" altLang="zh-CN"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灾害</a:t>
            </a:r>
            <a:r>
              <a:rPr lang="zh-CN" altLang="en-US" dirty="0"/>
              <a:t>保险损失</a:t>
            </a:r>
            <a:r>
              <a:rPr lang="en-US" altLang="zh-CN" sz="2000" dirty="0"/>
              <a:t>(</a:t>
            </a:r>
            <a:r>
              <a:rPr lang="zh-CN" altLang="en-US" sz="2000" dirty="0"/>
              <a:t>没有标注国家的都是美国</a:t>
            </a:r>
            <a:r>
              <a:rPr lang="en-US" altLang="zh-CN" sz="2000" dirty="0"/>
              <a:t>)</a:t>
            </a:r>
            <a:endParaRPr lang="zh-CN" altLang="en-US" sz="2000" dirty="0"/>
          </a:p>
        </p:txBody>
      </p:sp>
      <p:pic>
        <p:nvPicPr>
          <p:cNvPr id="3" name="图片 2"/>
          <p:cNvPicPr>
            <a:picLocks noChangeAspect="1"/>
          </p:cNvPicPr>
          <p:nvPr/>
        </p:nvPicPr>
        <p:blipFill>
          <a:blip r:embed="rId1"/>
          <a:srcRect t="8336"/>
          <a:stretch>
            <a:fillRect/>
          </a:stretch>
        </p:blipFill>
        <p:spPr>
          <a:xfrm>
            <a:off x="323215" y="1412875"/>
            <a:ext cx="8411210" cy="3735705"/>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a:t>自然灾害保险损失与未投保损失</a:t>
            </a:r>
            <a:endParaRPr lang="zh-CN" altLang="en-US" dirty="0"/>
          </a:p>
        </p:txBody>
      </p:sp>
      <p:pic>
        <p:nvPicPr>
          <p:cNvPr id="3" name="图片 2"/>
          <p:cNvPicPr>
            <a:picLocks noChangeAspect="1"/>
          </p:cNvPicPr>
          <p:nvPr/>
        </p:nvPicPr>
        <p:blipFill>
          <a:blip r:embed="rId1"/>
          <a:stretch>
            <a:fillRect/>
          </a:stretch>
        </p:blipFill>
        <p:spPr>
          <a:xfrm>
            <a:off x="107315" y="1268730"/>
            <a:ext cx="8844280" cy="396811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自然灾害保障缺口</a:t>
            </a:r>
            <a:br>
              <a:rPr lang="en-US" altLang="zh-CN" dirty="0"/>
            </a:br>
            <a:r>
              <a:rPr lang="zh-CN" altLang="en-US" dirty="0"/>
              <a:t>（</a:t>
            </a:r>
            <a:r>
              <a:rPr lang="en-US" altLang="zh-CN" dirty="0"/>
              <a:t>2024</a:t>
            </a:r>
            <a:r>
              <a:rPr lang="zh-CN" altLang="en-US" dirty="0"/>
              <a:t>年价格）</a:t>
            </a:r>
            <a:endParaRPr lang="zh-CN" altLang="en-US" dirty="0"/>
          </a:p>
        </p:txBody>
      </p:sp>
      <p:pic>
        <p:nvPicPr>
          <p:cNvPr id="4" name="图片 3"/>
          <p:cNvPicPr>
            <a:picLocks noChangeAspect="1"/>
          </p:cNvPicPr>
          <p:nvPr/>
        </p:nvPicPr>
        <p:blipFill>
          <a:blip r:embed="rId1"/>
          <a:stretch>
            <a:fillRect/>
          </a:stretch>
        </p:blipFill>
        <p:spPr>
          <a:xfrm>
            <a:off x="35560" y="1196975"/>
            <a:ext cx="8780780" cy="559943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67544" y="188640"/>
            <a:ext cx="7467600" cy="1143000"/>
          </a:xfrm>
        </p:spPr>
        <p:txBody>
          <a:bodyPr/>
          <a:lstStyle/>
          <a:p>
            <a:pPr eaLnBrk="1" hangingPunct="1"/>
            <a:r>
              <a:rPr lang="zh-CN" altLang="en-US" dirty="0"/>
              <a:t>毁灭性的地震</a:t>
            </a:r>
            <a:endParaRPr lang="zh-CN" altLang="en-US" dirty="0"/>
          </a:p>
        </p:txBody>
      </p:sp>
      <p:sp>
        <p:nvSpPr>
          <p:cNvPr id="34819" name="Rectangle 3"/>
          <p:cNvSpPr>
            <a:spLocks noGrp="1"/>
          </p:cNvSpPr>
          <p:nvPr>
            <p:ph sz="quarter" idx="1"/>
          </p:nvPr>
        </p:nvSpPr>
        <p:spPr>
          <a:xfrm>
            <a:off x="457200" y="1219200"/>
            <a:ext cx="8229600" cy="4937125"/>
          </a:xfrm>
        </p:spPr>
        <p:txBody>
          <a:bodyPr/>
          <a:lstStyle/>
          <a:p>
            <a:pPr eaLnBrk="1" hangingPunct="1"/>
            <a:r>
              <a:rPr lang="zh-CN" altLang="en-US"/>
              <a:t>历史上死亡人数最多的地震</a:t>
            </a:r>
            <a:endParaRPr lang="zh-CN" altLang="en-US"/>
          </a:p>
          <a:p>
            <a:pPr lvl="1" eaLnBrk="1" hangingPunct="1"/>
            <a:r>
              <a:rPr lang="en-US" altLang="zh-CN"/>
              <a:t>2004</a:t>
            </a:r>
            <a:r>
              <a:rPr lang="zh-CN" altLang="en-US"/>
              <a:t>年，印度洋海啸：死亡</a:t>
            </a:r>
            <a:r>
              <a:rPr lang="en-US" altLang="zh-CN"/>
              <a:t>220000</a:t>
            </a:r>
            <a:r>
              <a:rPr lang="zh-CN" altLang="en-US"/>
              <a:t>人</a:t>
            </a:r>
            <a:endParaRPr lang="zh-CN" altLang="en-US"/>
          </a:p>
          <a:p>
            <a:pPr lvl="1" eaLnBrk="1" hangingPunct="1"/>
            <a:r>
              <a:rPr lang="en-US" altLang="zh-CN"/>
              <a:t>2010</a:t>
            </a:r>
            <a:r>
              <a:rPr lang="zh-CN" altLang="en-US"/>
              <a:t>年，海地地震：</a:t>
            </a:r>
            <a:r>
              <a:rPr lang="en-US" altLang="zh-CN"/>
              <a:t>220570</a:t>
            </a:r>
            <a:r>
              <a:rPr lang="zh-CN" altLang="en-US"/>
              <a:t>人死亡</a:t>
            </a:r>
            <a:endParaRPr lang="zh-CN" altLang="en-US"/>
          </a:p>
          <a:p>
            <a:pPr lvl="1" eaLnBrk="1" hangingPunct="1"/>
            <a:r>
              <a:rPr lang="en-US" altLang="zh-CN"/>
              <a:t>1976</a:t>
            </a:r>
            <a:r>
              <a:rPr lang="zh-CN" altLang="en-US"/>
              <a:t>年，唐山地震：</a:t>
            </a:r>
            <a:r>
              <a:rPr lang="en-US" altLang="zh-CN"/>
              <a:t>255000</a:t>
            </a:r>
            <a:r>
              <a:rPr lang="zh-CN" altLang="en-US"/>
              <a:t>人死亡</a:t>
            </a:r>
            <a:endParaRPr lang="zh-CN" altLang="en-US"/>
          </a:p>
          <a:p>
            <a:pPr eaLnBrk="1" hangingPunct="1"/>
            <a:r>
              <a:rPr lang="zh-CN" altLang="en-US"/>
              <a:t>自</a:t>
            </a:r>
            <a:r>
              <a:rPr lang="en-US" altLang="zh-CN"/>
              <a:t>1970</a:t>
            </a:r>
            <a:r>
              <a:rPr lang="zh-CN" altLang="en-US"/>
              <a:t>年以来，保险损失最为惨重的</a:t>
            </a:r>
            <a:r>
              <a:rPr lang="en-US" altLang="zh-CN"/>
              <a:t>3</a:t>
            </a:r>
            <a:r>
              <a:rPr lang="zh-CN" altLang="en-US"/>
              <a:t>次地震中，有两次发生在</a:t>
            </a:r>
            <a:r>
              <a:rPr lang="en-US" altLang="zh-CN"/>
              <a:t>2010</a:t>
            </a:r>
            <a:r>
              <a:rPr lang="zh-CN" altLang="en-US"/>
              <a:t>年</a:t>
            </a:r>
            <a:endParaRPr lang="zh-CN" altLang="en-US"/>
          </a:p>
          <a:p>
            <a:pPr lvl="1" eaLnBrk="1" hangingPunct="1"/>
            <a:r>
              <a:rPr lang="zh-CN" altLang="en-US"/>
              <a:t>智利地震：</a:t>
            </a:r>
            <a:r>
              <a:rPr lang="en-US" altLang="zh-CN"/>
              <a:t>80</a:t>
            </a:r>
            <a:r>
              <a:rPr lang="zh-CN" altLang="en-US"/>
              <a:t>亿美元</a:t>
            </a:r>
            <a:endParaRPr lang="zh-CN" altLang="en-US"/>
          </a:p>
          <a:p>
            <a:pPr lvl="1" eaLnBrk="1" hangingPunct="1"/>
            <a:r>
              <a:rPr lang="zh-CN" altLang="en-US"/>
              <a:t>新西兰地震：</a:t>
            </a:r>
            <a:r>
              <a:rPr lang="en-US" altLang="zh-CN"/>
              <a:t>44</a:t>
            </a:r>
            <a:r>
              <a:rPr lang="zh-CN" altLang="en-US"/>
              <a:t>亿美元</a:t>
            </a:r>
            <a:endParaRPr lang="zh-CN" altLang="en-US"/>
          </a:p>
          <a:p>
            <a:pPr lvl="1" eaLnBrk="1" hangingPunct="1"/>
            <a:r>
              <a:rPr lang="en-US" altLang="zh-CN"/>
              <a:t>1994</a:t>
            </a:r>
            <a:r>
              <a:rPr lang="zh-CN" altLang="en-US"/>
              <a:t>年：美国加州地震：</a:t>
            </a:r>
            <a:r>
              <a:rPr lang="en-US" altLang="zh-CN"/>
              <a:t>210</a:t>
            </a:r>
            <a:r>
              <a:rPr lang="zh-CN" altLang="en-US"/>
              <a:t>亿美元</a:t>
            </a: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67544" y="188640"/>
            <a:ext cx="7467600" cy="1143000"/>
          </a:xfrm>
        </p:spPr>
        <p:txBody>
          <a:bodyPr/>
          <a:lstStyle/>
          <a:p>
            <a:pPr eaLnBrk="1" hangingPunct="1"/>
            <a:r>
              <a:rPr lang="zh-CN" altLang="en-US" dirty="0"/>
              <a:t>地震之后的教训</a:t>
            </a:r>
            <a:endParaRPr lang="zh-CN" altLang="en-US" dirty="0"/>
          </a:p>
        </p:txBody>
      </p:sp>
      <p:sp>
        <p:nvSpPr>
          <p:cNvPr id="36867" name="Rectangle 3"/>
          <p:cNvSpPr>
            <a:spLocks noGrp="1"/>
          </p:cNvSpPr>
          <p:nvPr>
            <p:ph sz="quarter" idx="1"/>
          </p:nvPr>
        </p:nvSpPr>
        <p:spPr>
          <a:xfrm>
            <a:off x="457200" y="1219200"/>
            <a:ext cx="8229600" cy="4937125"/>
          </a:xfrm>
        </p:spPr>
        <p:txBody>
          <a:bodyPr/>
          <a:lstStyle/>
          <a:p>
            <a:pPr eaLnBrk="1" hangingPunct="1"/>
            <a:r>
              <a:rPr lang="zh-CN" altLang="en-US"/>
              <a:t>严格建筑物规范的重要性</a:t>
            </a:r>
            <a:endParaRPr lang="zh-CN" altLang="en-US"/>
          </a:p>
          <a:p>
            <a:pPr eaLnBrk="1" hangingPunct="1"/>
            <a:r>
              <a:rPr lang="zh-CN" altLang="en-US"/>
              <a:t>保险的作用凸显，特别是在发达国家</a:t>
            </a:r>
            <a:endParaRPr lang="zh-CN" altLang="en-US"/>
          </a:p>
          <a:p>
            <a:pPr eaLnBrk="1" hangingPunct="1"/>
            <a:r>
              <a:rPr lang="zh-CN" altLang="en-US"/>
              <a:t>发展中国家缺乏地震保险市场，意识到了重要性和挑战</a:t>
            </a:r>
            <a:endParaRPr lang="zh-CN" altLang="en-US"/>
          </a:p>
          <a:p>
            <a:pPr eaLnBrk="1" hangingPunct="1"/>
            <a:r>
              <a:rPr lang="zh-CN" altLang="en-US"/>
              <a:t>认识了地震所导致的次级损失（例如新西兰地震之后的土壤液化损失）</a:t>
            </a:r>
            <a:endParaRPr lang="zh-CN" altLang="en-US"/>
          </a:p>
          <a:p>
            <a:pPr eaLnBrk="1" hangingPunct="1"/>
            <a:r>
              <a:rPr lang="zh-CN" altLang="en-US"/>
              <a:t>保险赔付方式有待改进（营业中断保险导致的赔偿金额惊人，大致占到治理地震赔付的三分之二）</a:t>
            </a:r>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pPr eaLnBrk="1" hangingPunct="1"/>
            <a:r>
              <a:rPr lang="zh-CN" altLang="en-US"/>
              <a:t>历史上保险损失金额最大的</a:t>
            </a:r>
            <a:r>
              <a:rPr lang="en-US" altLang="zh-CN"/>
              <a:t>8</a:t>
            </a:r>
            <a:r>
              <a:rPr lang="zh-CN" altLang="en-US"/>
              <a:t>起灾难</a:t>
            </a:r>
            <a:endParaRPr lang="zh-CN" altLang="en-US"/>
          </a:p>
        </p:txBody>
      </p:sp>
      <p:graphicFrame>
        <p:nvGraphicFramePr>
          <p:cNvPr id="54345" name="Group 73"/>
          <p:cNvGraphicFramePr>
            <a:graphicFrameLocks noGrp="1"/>
          </p:cNvGraphicFramePr>
          <p:nvPr>
            <p:ph idx="4294967295"/>
          </p:nvPr>
        </p:nvGraphicFramePr>
        <p:xfrm>
          <a:off x="395536" y="1600200"/>
          <a:ext cx="8122989" cy="4061778"/>
        </p:xfrm>
        <a:graphic>
          <a:graphicData uri="http://schemas.openxmlformats.org/drawingml/2006/table">
            <a:tbl>
              <a:tblPr/>
              <a:tblGrid>
                <a:gridCol w="2081460"/>
                <a:gridCol w="3363638"/>
                <a:gridCol w="2677891"/>
              </a:tblGrid>
              <a:tr h="460375">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rPr>
                        <a:t>保险损失 </a:t>
                      </a:r>
                      <a:r>
                        <a:rPr kumimoji="0" lang="en-US" altLang="zh-CN" sz="1400" b="0" i="0" u="none" strike="noStrike" cap="none" normalizeH="0" baseline="0">
                          <a:ln>
                            <a:noFill/>
                          </a:ln>
                          <a:solidFill>
                            <a:srgbClr val="AF9738"/>
                          </a:solidFill>
                          <a:effectLst/>
                          <a:latin typeface="Calibri" panose="020F0502020204030204" charset="0"/>
                          <a:ea typeface="宋体" panose="02010600030101010101" pitchFamily="2" charset="-122"/>
                        </a:rPr>
                        <a:t>(USD m)</a:t>
                      </a:r>
                      <a:endParaRPr kumimoji="0" lang="en-US" altLang="zh-CN" sz="14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rPr>
                        <a:t>事件</a:t>
                      </a:r>
                      <a:endPar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rPr>
                        <a:t>国家</a:t>
                      </a:r>
                      <a:endPar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72302</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2005</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卡特里娜飓风</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United States</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24870</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1992</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安德鲁飓风</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United States</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23131</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2001</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世贸中心</a:t>
                      </a: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911</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United States</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20601</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1994</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加州北岭地震</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United States</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20483</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2008</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艾克飓风</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United States</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14876</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2004</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伊万飓风</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United States</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dirty="0">
                          <a:ln>
                            <a:noFill/>
                          </a:ln>
                          <a:solidFill>
                            <a:srgbClr val="AF9738"/>
                          </a:solidFill>
                          <a:effectLst/>
                          <a:latin typeface="Calibri" panose="020F0502020204030204" charset="0"/>
                          <a:ea typeface="宋体" panose="02010600030101010101" pitchFamily="2" charset="-122"/>
                        </a:rPr>
                        <a:t>14028</a:t>
                      </a:r>
                      <a:endParaRPr kumimoji="0" lang="en-US" altLang="zh-CN" sz="2000" b="0" i="0" u="none" strike="noStrike" cap="none" normalizeH="0" baseline="0" dirty="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2005</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威尔玛飓风</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United States</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11266</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2005</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丽塔飓风</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dirty="0">
                          <a:ln>
                            <a:noFill/>
                          </a:ln>
                          <a:solidFill>
                            <a:srgbClr val="AF9738"/>
                          </a:solidFill>
                          <a:effectLst/>
                          <a:latin typeface="Calibri" panose="020F0502020204030204" charset="0"/>
                          <a:ea typeface="宋体" panose="02010600030101010101" pitchFamily="2" charset="-122"/>
                        </a:rPr>
                        <a:t>United States</a:t>
                      </a:r>
                      <a:endParaRPr kumimoji="0" lang="zh-CN" altLang="en-US" sz="2000" b="0" i="0" u="none" strike="noStrike" cap="none" normalizeH="0" baseline="0" dirty="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zh-CN" altLang="en-US" dirty="0"/>
              <a:t>三、财产保险的标的 </a:t>
            </a:r>
            <a:endParaRPr lang="zh-CN" altLang="en-US" dirty="0"/>
          </a:p>
        </p:txBody>
      </p:sp>
      <p:sp>
        <p:nvSpPr>
          <p:cNvPr id="11267" name="Rectangle 3"/>
          <p:cNvSpPr>
            <a:spLocks noGrp="1" noChangeArrowheads="1"/>
          </p:cNvSpPr>
          <p:nvPr>
            <p:ph sz="quarter" idx="1"/>
          </p:nvPr>
        </p:nvSpPr>
        <p:spPr>
          <a:xfrm>
            <a:off x="457200" y="1600200"/>
            <a:ext cx="7467600" cy="4873625"/>
          </a:xfrm>
        </p:spPr>
        <p:txBody>
          <a:bodyPr/>
          <a:lstStyle/>
          <a:p>
            <a:pPr eaLnBrk="1" hangingPunct="1"/>
            <a:r>
              <a:rPr lang="zh-CN" altLang="en-US"/>
              <a:t>保险标的是财产以及相关的利益</a:t>
            </a:r>
            <a:endParaRPr lang="zh-CN" altLang="en-US"/>
          </a:p>
          <a:p>
            <a:pPr eaLnBrk="1" hangingPunct="1"/>
            <a:r>
              <a:rPr lang="zh-CN" altLang="en-US"/>
              <a:t>包括：</a:t>
            </a:r>
            <a:r>
              <a:rPr lang="zh-CN" altLang="en-US" b="1"/>
              <a:t>有形财产、经济收益和损害赔偿</a:t>
            </a:r>
            <a:endParaRPr lang="zh-CN" altLang="en-US" b="1"/>
          </a:p>
          <a:p>
            <a:pPr eaLnBrk="1" hangingPunct="1"/>
            <a:r>
              <a:rPr lang="zh-CN" altLang="en-US"/>
              <a:t>财产保险的保险标的必须是可以用货币来衡量价值的。 </a:t>
            </a:r>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eaLnBrk="1" hangingPunct="1"/>
            <a:r>
              <a:rPr lang="zh-CN" altLang="en-US"/>
              <a:t>历史上死亡人数最多的</a:t>
            </a:r>
            <a:r>
              <a:rPr lang="en-US" altLang="zh-CN"/>
              <a:t>8</a:t>
            </a:r>
            <a:r>
              <a:rPr lang="zh-CN" altLang="en-US"/>
              <a:t>起灾难</a:t>
            </a:r>
            <a:endParaRPr lang="zh-CN" altLang="en-US"/>
          </a:p>
        </p:txBody>
      </p:sp>
      <p:graphicFrame>
        <p:nvGraphicFramePr>
          <p:cNvPr id="55341" name="Group 45"/>
          <p:cNvGraphicFramePr>
            <a:graphicFrameLocks noGrp="1"/>
          </p:cNvGraphicFramePr>
          <p:nvPr>
            <p:ph idx="4294967295"/>
          </p:nvPr>
        </p:nvGraphicFramePr>
        <p:xfrm>
          <a:off x="323528" y="1600200"/>
          <a:ext cx="8194997" cy="4331018"/>
        </p:xfrm>
        <a:graphic>
          <a:graphicData uri="http://schemas.openxmlformats.org/drawingml/2006/table">
            <a:tbl>
              <a:tblPr/>
              <a:tblGrid>
                <a:gridCol w="2099911"/>
                <a:gridCol w="3393456"/>
                <a:gridCol w="2701630"/>
              </a:tblGrid>
              <a:tr h="460375">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rPr>
                        <a:t>死亡人数</a:t>
                      </a:r>
                      <a:endParaRPr kumimoji="0" lang="en-US" altLang="zh-CN" sz="14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rPr>
                        <a:t>事件</a:t>
                      </a:r>
                      <a:endPar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rPr>
                        <a:t>国家</a:t>
                      </a:r>
                      <a:endParaRPr kumimoji="0" lang="zh-CN" altLang="en-US" sz="24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300000</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1970</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洪水</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孟加拉</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255000</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1976</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唐山地震</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中国</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222570</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2010</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海地地震</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海地</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220000</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2004</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印度洋海啸</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印尼、泰国等</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138300</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2008</a:t>
                      </a: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热带气旋纳吉斯</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缅甸、孟加拉</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138000</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热带气旋高尔基</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孟加拉</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87449</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汶川地震</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中国</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rPr>
                        <a:t>73300</a:t>
                      </a:r>
                      <a:endParaRPr kumimoji="0" lang="en-US" altLang="zh-CN"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rPr>
                        <a:t>地震</a:t>
                      </a:r>
                      <a:endParaRPr kumimoji="0" lang="zh-CN" altLang="en-US" sz="2000" b="0" i="0" u="none" strike="noStrike" cap="none" normalizeH="0" baseline="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rgbClr val="AF9738"/>
                          </a:solidFill>
                          <a:effectLst/>
                          <a:latin typeface="Calibri" panose="020F0502020204030204" charset="0"/>
                          <a:ea typeface="宋体" panose="02010600030101010101" pitchFamily="2" charset="-122"/>
                        </a:rPr>
                        <a:t>巴基斯坦、印度、阿富汗</a:t>
                      </a:r>
                      <a:endParaRPr kumimoji="0" lang="zh-CN" altLang="en-US" sz="2000" b="0" i="0" u="none" strike="noStrike" cap="none" normalizeH="0" baseline="0" dirty="0">
                        <a:ln>
                          <a:noFill/>
                        </a:ln>
                        <a:solidFill>
                          <a:srgbClr val="AF9738"/>
                        </a:solidFill>
                        <a:effectLst/>
                        <a:latin typeface="Calibri" panose="020F050202020403020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1" cstate="print"/>
          <a:srcRect/>
          <a:stretch>
            <a:fillRect/>
          </a:stretch>
        </p:blipFill>
        <p:spPr bwMode="auto">
          <a:xfrm>
            <a:off x="395288" y="2060575"/>
            <a:ext cx="8181975" cy="3270250"/>
          </a:xfrm>
          <a:prstGeom prst="rect">
            <a:avLst/>
          </a:prstGeom>
          <a:noFill/>
          <a:ln w="9525">
            <a:noFill/>
            <a:miter lim="800000"/>
            <a:headEnd/>
            <a:tailEnd/>
          </a:ln>
        </p:spPr>
      </p:pic>
      <p:pic>
        <p:nvPicPr>
          <p:cNvPr id="39939" name="Picture 3"/>
          <p:cNvPicPr>
            <a:picLocks noChangeAspect="1" noChangeArrowheads="1"/>
          </p:cNvPicPr>
          <p:nvPr/>
        </p:nvPicPr>
        <p:blipFill>
          <a:blip r:embed="rId2" cstate="print"/>
          <a:srcRect/>
          <a:stretch>
            <a:fillRect/>
          </a:stretch>
        </p:blipFill>
        <p:spPr bwMode="auto">
          <a:xfrm>
            <a:off x="468313" y="1341438"/>
            <a:ext cx="4373562" cy="7191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zh-CN" altLang="en-US" dirty="0"/>
              <a:t>三、财产保险的标的</a:t>
            </a:r>
            <a:endParaRPr lang="zh-CN" altLang="en-US" dirty="0"/>
          </a:p>
        </p:txBody>
      </p:sp>
      <p:sp>
        <p:nvSpPr>
          <p:cNvPr id="12291"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zh-CN" altLang="en-US" b="1"/>
              <a:t>有形财产</a:t>
            </a:r>
            <a:endParaRPr lang="zh-CN" altLang="en-US" b="1"/>
          </a:p>
          <a:p>
            <a:pPr lvl="1" eaLnBrk="1" hangingPunct="1">
              <a:lnSpc>
                <a:spcPct val="90000"/>
              </a:lnSpc>
            </a:pPr>
            <a:r>
              <a:rPr lang="zh-CN" altLang="en-US"/>
              <a:t>企业财产保险、家庭财产保险、机动车辆保险、货物运输保险、船舶保险</a:t>
            </a:r>
            <a:endParaRPr lang="zh-CN" altLang="en-US"/>
          </a:p>
          <a:p>
            <a:pPr eaLnBrk="1" hangingPunct="1">
              <a:lnSpc>
                <a:spcPct val="90000"/>
              </a:lnSpc>
            </a:pPr>
            <a:r>
              <a:rPr lang="zh-CN" altLang="en-US" b="1"/>
              <a:t>经济收益</a:t>
            </a:r>
            <a:endParaRPr lang="zh-CN" altLang="en-US" b="1"/>
          </a:p>
          <a:p>
            <a:pPr lvl="1" eaLnBrk="1" hangingPunct="1">
              <a:lnSpc>
                <a:spcPct val="90000"/>
              </a:lnSpc>
            </a:pPr>
            <a:r>
              <a:rPr lang="zh-CN" altLang="en-US"/>
              <a:t>营业中断保险、保证保险、信用保险</a:t>
            </a:r>
            <a:endParaRPr lang="zh-CN" altLang="en-US"/>
          </a:p>
          <a:p>
            <a:pPr eaLnBrk="1" hangingPunct="1">
              <a:lnSpc>
                <a:spcPct val="90000"/>
              </a:lnSpc>
            </a:pPr>
            <a:r>
              <a:rPr lang="zh-CN" altLang="en-US" b="1"/>
              <a:t>损害赔偿</a:t>
            </a:r>
            <a:endParaRPr lang="zh-CN" altLang="en-US" b="1"/>
          </a:p>
          <a:p>
            <a:pPr lvl="1" eaLnBrk="1" hangingPunct="1">
              <a:lnSpc>
                <a:spcPct val="90000"/>
              </a:lnSpc>
            </a:pPr>
            <a:r>
              <a:rPr lang="zh-CN" altLang="en-US"/>
              <a:t>公众责任保险、产品责任保险、职业责任保险、雇主责任保险</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333375"/>
            <a:ext cx="7564438" cy="1143000"/>
          </a:xfrm>
        </p:spPr>
        <p:txBody>
          <a:bodyPr/>
          <a:lstStyle/>
          <a:p>
            <a:pPr eaLnBrk="1" fontAlgn="auto" hangingPunct="1">
              <a:spcAft>
                <a:spcPts val="0"/>
              </a:spcAft>
              <a:defRPr/>
            </a:pPr>
            <a:r>
              <a:rPr lang="zh-CN" altLang="en-US" b="1" dirty="0"/>
              <a:t>四、财产保险的风险 </a:t>
            </a:r>
            <a:endParaRPr lang="zh-CN" altLang="en-US" b="1" dirty="0"/>
          </a:p>
        </p:txBody>
      </p:sp>
      <p:sp>
        <p:nvSpPr>
          <p:cNvPr id="32771" name="Rectangle 3"/>
          <p:cNvSpPr>
            <a:spLocks noGrp="1" noChangeArrowheads="1"/>
          </p:cNvSpPr>
          <p:nvPr>
            <p:ph sz="quarter" idx="1"/>
          </p:nvPr>
        </p:nvSpPr>
        <p:spPr>
          <a:xfrm>
            <a:off x="468313" y="1628775"/>
            <a:ext cx="7626350" cy="4419600"/>
          </a:xfrm>
        </p:spPr>
        <p:txBody>
          <a:bodyPr>
            <a:normAutofit lnSpcReduction="10000"/>
          </a:bodyPr>
          <a:lstStyle/>
          <a:p>
            <a:pPr marL="274320" indent="-274320" algn="just" eaLnBrk="1" fontAlgn="auto" hangingPunct="1">
              <a:lnSpc>
                <a:spcPct val="90000"/>
              </a:lnSpc>
              <a:spcAft>
                <a:spcPts val="0"/>
              </a:spcAft>
              <a:buFont typeface="Wingdings" panose="05000000000000000000"/>
              <a:buChar char=""/>
              <a:defRPr/>
            </a:pPr>
            <a:r>
              <a:rPr lang="zh-CN" altLang="en-US" sz="2800" dirty="0"/>
              <a:t>财产的直接损失</a:t>
            </a:r>
            <a:endParaRPr lang="zh-CN" altLang="en-US" sz="2800" dirty="0"/>
          </a:p>
          <a:p>
            <a:pPr marL="640080" lvl="1" indent="-274320" algn="just" eaLnBrk="1" fontAlgn="auto" hangingPunct="1">
              <a:lnSpc>
                <a:spcPct val="90000"/>
              </a:lnSpc>
              <a:spcAft>
                <a:spcPts val="0"/>
              </a:spcAft>
              <a:buFont typeface="Wingdings 2" panose="05020102010507070707"/>
              <a:buChar char=""/>
              <a:defRPr/>
            </a:pPr>
            <a:r>
              <a:rPr lang="zh-CN" altLang="en-US" sz="2400" dirty="0"/>
              <a:t>全部损失：可分为实际全损、推定全损、协议全损及可划分部分的全损。</a:t>
            </a:r>
            <a:endParaRPr lang="zh-CN" altLang="en-US" sz="2400" dirty="0"/>
          </a:p>
          <a:p>
            <a:pPr lvl="2" indent="-182880" algn="just" eaLnBrk="1" fontAlgn="auto" hangingPunct="1">
              <a:lnSpc>
                <a:spcPct val="90000"/>
              </a:lnSpc>
              <a:spcAft>
                <a:spcPts val="0"/>
              </a:spcAft>
              <a:buClr>
                <a:schemeClr val="accent1">
                  <a:shade val="75000"/>
                </a:schemeClr>
              </a:buClr>
              <a:buFont typeface="Wingdings" panose="05000000000000000000"/>
              <a:buChar char=""/>
              <a:defRPr/>
            </a:pPr>
            <a:r>
              <a:rPr lang="zh-CN" altLang="en-US" sz="2000" dirty="0"/>
              <a:t>实际全损指保险标的发生保险事故后灭失，或者受到严重损坏完全失去原有形体、效用，或者不能再归被保险人所拥有，即被保险人不可恢复地丧失标的所有权。</a:t>
            </a:r>
            <a:endParaRPr lang="zh-CN" altLang="en-US" sz="2000" dirty="0"/>
          </a:p>
          <a:p>
            <a:pPr lvl="2" indent="-182880" algn="just" eaLnBrk="1" fontAlgn="auto" hangingPunct="1">
              <a:lnSpc>
                <a:spcPct val="90000"/>
              </a:lnSpc>
              <a:spcAft>
                <a:spcPts val="0"/>
              </a:spcAft>
              <a:buClr>
                <a:schemeClr val="accent1">
                  <a:shade val="75000"/>
                </a:schemeClr>
              </a:buClr>
              <a:buFont typeface="Wingdings" panose="05000000000000000000"/>
              <a:buChar char=""/>
              <a:defRPr/>
            </a:pPr>
            <a:r>
              <a:rPr lang="zh-CN" altLang="en-US" sz="2000" dirty="0"/>
              <a:t>推定全损指保险标的虽然尚未达到全部灭失状态，但是完全灭失将是不可避免的，或者修复该标的或运送货物到原定目的地所耗费用将达到或超过其实际价值。</a:t>
            </a:r>
            <a:endParaRPr lang="zh-CN" altLang="en-US" sz="2000" dirty="0"/>
          </a:p>
          <a:p>
            <a:pPr lvl="2" indent="-182880" algn="just" eaLnBrk="1" fontAlgn="auto" hangingPunct="1">
              <a:lnSpc>
                <a:spcPct val="90000"/>
              </a:lnSpc>
              <a:spcAft>
                <a:spcPts val="0"/>
              </a:spcAft>
              <a:buClr>
                <a:schemeClr val="accent1">
                  <a:shade val="75000"/>
                </a:schemeClr>
              </a:buClr>
              <a:buFont typeface="Wingdings" panose="05000000000000000000"/>
              <a:buChar char=""/>
              <a:defRPr/>
            </a:pPr>
            <a:r>
              <a:rPr lang="zh-CN" altLang="en-US" sz="2000" dirty="0"/>
              <a:t>保险标的所遭受的损失既不是实际全损，也不是推定全损，但双方一致认为按全损赔偿更可行，这种全部损失称为协议全损。</a:t>
            </a:r>
            <a:endParaRPr lang="zh-CN" altLang="en-US" sz="2000" dirty="0"/>
          </a:p>
          <a:p>
            <a:pPr lvl="2" indent="-182880" algn="just" eaLnBrk="1" fontAlgn="auto" hangingPunct="1">
              <a:lnSpc>
                <a:spcPct val="90000"/>
              </a:lnSpc>
              <a:spcAft>
                <a:spcPts val="0"/>
              </a:spcAft>
              <a:buClr>
                <a:schemeClr val="accent1">
                  <a:shade val="75000"/>
                </a:schemeClr>
              </a:buClr>
              <a:buFont typeface="Wingdings" panose="05000000000000000000"/>
              <a:buChar char=""/>
              <a:defRPr/>
            </a:pPr>
            <a:r>
              <a:rPr lang="zh-CN" altLang="en-US" sz="2000" dirty="0"/>
              <a:t>在海上保险中，凡是货物中可以分割的某一部分发生全部损失时，称为部分全损。</a:t>
            </a:r>
            <a:endParaRPr lang="zh-CN"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zh-CN" altLang="en-US" b="1" dirty="0"/>
              <a:t>四、财产保险的风险</a:t>
            </a:r>
            <a:endParaRPr lang="zh-CN" altLang="en-US" b="1" dirty="0"/>
          </a:p>
        </p:txBody>
      </p:sp>
      <p:sp>
        <p:nvSpPr>
          <p:cNvPr id="36867" name="Rectangle 3"/>
          <p:cNvSpPr>
            <a:spLocks noGrp="1" noChangeArrowheads="1"/>
          </p:cNvSpPr>
          <p:nvPr>
            <p:ph sz="quarter" idx="1"/>
          </p:nvPr>
        </p:nvSpPr>
        <p:spPr>
          <a:xfrm>
            <a:off x="468313" y="1557338"/>
            <a:ext cx="7626350" cy="4495800"/>
          </a:xfrm>
        </p:spPr>
        <p:txBody>
          <a:bodyPr/>
          <a:lstStyle/>
          <a:p>
            <a:pPr eaLnBrk="1" hangingPunct="1">
              <a:lnSpc>
                <a:spcPct val="90000"/>
              </a:lnSpc>
            </a:pPr>
            <a:r>
              <a:rPr lang="zh-CN" altLang="en-US" sz="2800" dirty="0"/>
              <a:t>财产的直接损失</a:t>
            </a:r>
            <a:endParaRPr lang="zh-CN" altLang="en-US" sz="2800" dirty="0"/>
          </a:p>
          <a:p>
            <a:pPr lvl="1" algn="just" eaLnBrk="1" hangingPunct="1">
              <a:lnSpc>
                <a:spcPct val="90000"/>
              </a:lnSpc>
            </a:pPr>
            <a:r>
              <a:rPr lang="zh-CN" altLang="en-US" sz="2400" dirty="0"/>
              <a:t>部分损失：指保险标的的损失没有达到全部损失的程度，凡不构成全损的损失均是部分损失。海上保险中，部分损失可分为单独海损和共同海损。</a:t>
            </a:r>
            <a:endParaRPr lang="zh-CN" altLang="en-US" sz="2400" dirty="0"/>
          </a:p>
          <a:p>
            <a:pPr lvl="2" algn="just" eaLnBrk="1" hangingPunct="1">
              <a:lnSpc>
                <a:spcPct val="90000"/>
              </a:lnSpc>
            </a:pPr>
            <a:r>
              <a:rPr lang="zh-CN" altLang="en-US" sz="2000" dirty="0"/>
              <a:t>单独海损即保险标的因所保风险引起的非共同海损的一种部分损失。单独海损是属于保险责任范围内的风险所引起的。是船方、货方或其他利益方单方面遭受的损失</a:t>
            </a:r>
            <a:endParaRPr lang="zh-CN" altLang="en-US" sz="2000" dirty="0"/>
          </a:p>
          <a:p>
            <a:pPr lvl="2" eaLnBrk="1" hangingPunct="1">
              <a:lnSpc>
                <a:spcPct val="90000"/>
              </a:lnSpc>
            </a:pPr>
            <a:r>
              <a:rPr lang="zh-CN" altLang="en-US" sz="2000" dirty="0"/>
              <a:t>共同海损是由共同海损行为造成的或共同海损行为直接引起的后果造成的损失，它包括共同海损牺牲和共同海损费用。所谓共同海损行为，是指在航海中，如船货发生共同危险，为了保护处于危险中的财产，主动而合理地做出或产生的任何特殊牺牲或费用。如果发生共同海损损失，遭受损失的一方应与其他有关利益方一起承担比例分摊责任，这种分摊称为共同海损分摊。 </a:t>
            </a:r>
            <a:endParaRPr lang="zh-CN" altLang="en-US"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0</TotalTime>
  <Words>7836</Words>
  <Application>WPS 演示</Application>
  <PresentationFormat>全屏显示(4:3)</PresentationFormat>
  <Paragraphs>555</Paragraphs>
  <Slides>61</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61</vt:i4>
      </vt:variant>
    </vt:vector>
  </HeadingPairs>
  <TitlesOfParts>
    <vt:vector size="84" baseType="lpstr">
      <vt:lpstr>Arial</vt:lpstr>
      <vt:lpstr>宋体</vt:lpstr>
      <vt:lpstr>Wingdings</vt:lpstr>
      <vt:lpstr>Comic Sans MS</vt:lpstr>
      <vt:lpstr>Century Schoolbook</vt:lpstr>
      <vt:lpstr>Century</vt:lpstr>
      <vt:lpstr>Wingdings 2</vt:lpstr>
      <vt:lpstr>Wingdings</vt:lpstr>
      <vt:lpstr>Times New Roman</vt:lpstr>
      <vt:lpstr>Wingdings 2</vt:lpstr>
      <vt:lpstr>华文楷体</vt:lpstr>
      <vt:lpstr>微软雅黑</vt:lpstr>
      <vt:lpstr>Arial Unicode MS</vt:lpstr>
      <vt:lpstr>Calibri</vt:lpstr>
      <vt:lpstr>SwissReSans</vt:lpstr>
      <vt:lpstr>Segoe Print</vt:lpstr>
      <vt:lpstr>黑体</vt:lpstr>
      <vt:lpstr>SwissReSans</vt:lpstr>
      <vt:lpstr>Wingdings</vt:lpstr>
      <vt:lpstr>Wingdings 2</vt:lpstr>
      <vt:lpstr>Century Gothic</vt:lpstr>
      <vt:lpstr>Sitka Small</vt:lpstr>
      <vt:lpstr>凸显</vt:lpstr>
      <vt:lpstr>第一章 </vt:lpstr>
      <vt:lpstr>一、财产保险的定义 </vt:lpstr>
      <vt:lpstr>财产保险业务</vt:lpstr>
      <vt:lpstr>二、财产保险的特征</vt:lpstr>
      <vt:lpstr>PowerPoint 演示文稿</vt:lpstr>
      <vt:lpstr>三、财产保险的标的 </vt:lpstr>
      <vt:lpstr>三、财产保险的标的</vt:lpstr>
      <vt:lpstr>四、财产保险的风险 </vt:lpstr>
      <vt:lpstr>四、财产保险的风险</vt:lpstr>
      <vt:lpstr>四、财产保险的风险</vt:lpstr>
      <vt:lpstr>四、财产保险的风险</vt:lpstr>
      <vt:lpstr>五、财产保险合同 </vt:lpstr>
      <vt:lpstr>六、财产保险合同的当事人与关系人</vt:lpstr>
      <vt:lpstr>六、财产保险合同的当事人与关系人</vt:lpstr>
      <vt:lpstr>七、保险责任的叙述方式</vt:lpstr>
      <vt:lpstr>八、保险期限和保险责任起讫</vt:lpstr>
      <vt:lpstr>九、保险金额与赔偿限额</vt:lpstr>
      <vt:lpstr>十、财产保险的承保方式</vt:lpstr>
      <vt:lpstr>十、财产保险的承保方式</vt:lpstr>
      <vt:lpstr>十、财产保险的承保方式 </vt:lpstr>
      <vt:lpstr>十、财产保险的承保方式</vt:lpstr>
      <vt:lpstr>十一、共同保险条款</vt:lpstr>
      <vt:lpstr>十一、共同保险条款</vt:lpstr>
      <vt:lpstr>十二、免赔额与无索赔优待</vt:lpstr>
      <vt:lpstr>十二、免赔额与无索赔优待</vt:lpstr>
      <vt:lpstr>十三、财产保险合同的基本原则 </vt:lpstr>
      <vt:lpstr>十四、中国财产保险的发展 </vt:lpstr>
      <vt:lpstr>案例：保险招商局的成立始末</vt:lpstr>
      <vt:lpstr>案例：保险招商局的成立始末</vt:lpstr>
      <vt:lpstr>案例：保险招商局的成立始末</vt:lpstr>
      <vt:lpstr>案例：保险招商局的成立始末</vt:lpstr>
      <vt:lpstr>2024年世界保险市场</vt:lpstr>
      <vt:lpstr>全球保费收入增长率</vt:lpstr>
      <vt:lpstr>分地区的保费收入排名</vt:lpstr>
      <vt:lpstr>2024世界寿险市场</vt:lpstr>
      <vt:lpstr>保费构成</vt:lpstr>
      <vt:lpstr>寿险公司的回报（八大主要寿险市场经营和投资业绩）</vt:lpstr>
      <vt:lpstr>寿险市场份额</vt:lpstr>
      <vt:lpstr>2024年非寿险市场</vt:lpstr>
      <vt:lpstr>各险种占比</vt:lpstr>
      <vt:lpstr>非寿险市场的盈利能力</vt:lpstr>
      <vt:lpstr>非寿险市场份额</vt:lpstr>
      <vt:lpstr>寿险与非寿险的市场份额（中国与全球2024）</vt:lpstr>
      <vt:lpstr>中国大陆保险密度</vt:lpstr>
      <vt:lpstr>保险密度</vt:lpstr>
      <vt:lpstr>中国大陆保险深度</vt:lpstr>
      <vt:lpstr>保险深度</vt:lpstr>
      <vt:lpstr>十六、2023年的自然灾害与意外事故</vt:lpstr>
      <vt:lpstr>巨灾标准</vt:lpstr>
      <vt:lpstr>2024年自然灾害和人为事故</vt:lpstr>
      <vt:lpstr>次数</vt:lpstr>
      <vt:lpstr>1970-2024年遇难人数</vt:lpstr>
      <vt:lpstr>2024年自然灾害和人为事故</vt:lpstr>
      <vt:lpstr>灾害保险损失(没有标注国家的都是美国)</vt:lpstr>
      <vt:lpstr>自然灾害保险损失与未投保损失</vt:lpstr>
      <vt:lpstr>自然灾害保障缺口 （2024年价格）</vt:lpstr>
      <vt:lpstr>毁灭性的地震</vt:lpstr>
      <vt:lpstr>地震之后的教训</vt:lpstr>
      <vt:lpstr>历史上保险损失金额最大的8起灾难</vt:lpstr>
      <vt:lpstr>历史上死亡人数最多的8起灾难</vt:lpstr>
      <vt:lpstr>PowerPoint 演示文稿</vt:lpstr>
    </vt:vector>
  </TitlesOfParts>
  <Company>unit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财产保险概述</dc:title>
  <dc:creator>user</dc:creator>
  <cp:lastModifiedBy>无敌帅气最俊朗</cp:lastModifiedBy>
  <cp:revision>124</cp:revision>
  <cp:lastPrinted>2113-01-01T00:00:00Z</cp:lastPrinted>
  <dcterms:created xsi:type="dcterms:W3CDTF">2005-02-24T02:00:00Z</dcterms:created>
  <dcterms:modified xsi:type="dcterms:W3CDTF">2026-02-13T07:03:31Z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9DD0734D91994ECD96D83226CEA2C2D6_12</vt:lpwstr>
  </property>
</Properties>
</file>