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34"/>
  </p:handoutMasterIdLst>
  <p:sldIdLst>
    <p:sldId id="256" r:id="rId3"/>
    <p:sldId id="291" r:id="rId4"/>
    <p:sldId id="270" r:id="rId5"/>
    <p:sldId id="292" r:id="rId6"/>
    <p:sldId id="293" r:id="rId7"/>
    <p:sldId id="294" r:id="rId8"/>
    <p:sldId id="290" r:id="rId9"/>
    <p:sldId id="260" r:id="rId10"/>
    <p:sldId id="273" r:id="rId11"/>
    <p:sldId id="259" r:id="rId12"/>
    <p:sldId id="262" r:id="rId13"/>
    <p:sldId id="263" r:id="rId14"/>
    <p:sldId id="264" r:id="rId15"/>
    <p:sldId id="275" r:id="rId16"/>
    <p:sldId id="295" r:id="rId17"/>
    <p:sldId id="299" r:id="rId18"/>
    <p:sldId id="282" r:id="rId19"/>
    <p:sldId id="276" r:id="rId20"/>
    <p:sldId id="296" r:id="rId21"/>
    <p:sldId id="297" r:id="rId22"/>
    <p:sldId id="298" r:id="rId23"/>
    <p:sldId id="274" r:id="rId24"/>
    <p:sldId id="265" r:id="rId25"/>
    <p:sldId id="277" r:id="rId26"/>
    <p:sldId id="285" r:id="rId27"/>
    <p:sldId id="286" r:id="rId28"/>
    <p:sldId id="300" r:id="rId29"/>
    <p:sldId id="301" r:id="rId30"/>
    <p:sldId id="302" r:id="rId31"/>
    <p:sldId id="303" r:id="rId32"/>
    <p:sldId id="304" r:id="rId33"/>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92" autoAdjust="0"/>
  </p:normalViewPr>
  <p:slideViewPr>
    <p:cSldViewPr showGuides="1">
      <p:cViewPr varScale="1">
        <p:scale>
          <a:sx n="78" d="100"/>
          <a:sy n="78" d="100"/>
        </p:scale>
        <p:origin x="1325"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handoutMaster" Target="handoutMasters/handoutMaster1.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各险种保费收入!$B$19:$AB$19</c:f>
              <c:numCache>
                <c:formatCode>General</c:formatCode>
                <c:ptCount val="27"/>
                <c:pt idx="0">
                  <c:v>39</c:v>
                </c:pt>
                <c:pt idx="1">
                  <c:v>35</c:v>
                </c:pt>
                <c:pt idx="2">
                  <c:v>36.75</c:v>
                </c:pt>
                <c:pt idx="3">
                  <c:v>40.63</c:v>
                </c:pt>
                <c:pt idx="4">
                  <c:v>41.82</c:v>
                </c:pt>
                <c:pt idx="5">
                  <c:v>41</c:v>
                </c:pt>
                <c:pt idx="6">
                  <c:v>46</c:v>
                </c:pt>
                <c:pt idx="7">
                  <c:v>51.71</c:v>
                </c:pt>
                <c:pt idx="8">
                  <c:v>55.76</c:v>
                </c:pt>
                <c:pt idx="9">
                  <c:v>63</c:v>
                </c:pt>
                <c:pt idx="10">
                  <c:v>70.97</c:v>
                </c:pt>
                <c:pt idx="11">
                  <c:v>61.27</c:v>
                </c:pt>
                <c:pt idx="12">
                  <c:v>78.74</c:v>
                </c:pt>
                <c:pt idx="13">
                  <c:v>98</c:v>
                </c:pt>
                <c:pt idx="14">
                  <c:v>101.71</c:v>
                </c:pt>
                <c:pt idx="15">
                  <c:v>102.94</c:v>
                </c:pt>
                <c:pt idx="16">
                  <c:v>95.4</c:v>
                </c:pt>
                <c:pt idx="17">
                  <c:v>88.2</c:v>
                </c:pt>
                <c:pt idx="18">
                  <c:v>85.51</c:v>
                </c:pt>
                <c:pt idx="19">
                  <c:v>100.2</c:v>
                </c:pt>
                <c:pt idx="20">
                  <c:v>121.1</c:v>
                </c:pt>
                <c:pt idx="21">
                  <c:v>130.1</c:v>
                </c:pt>
                <c:pt idx="22">
                  <c:v>135.96</c:v>
                </c:pt>
                <c:pt idx="23">
                  <c:v>167.72</c:v>
                </c:pt>
                <c:pt idx="24">
                  <c:v>177.93</c:v>
                </c:pt>
                <c:pt idx="25">
                  <c:v>226.49</c:v>
                </c:pt>
                <c:pt idx="26">
                  <c:v>286.8</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各险种保费收入!$B$20:$AB$20</c:f>
              <c:numCache>
                <c:formatCode>0.00%</c:formatCode>
                <c:ptCount val="27"/>
                <c:pt idx="0">
                  <c:v>0.0772277227722772</c:v>
                </c:pt>
                <c:pt idx="1">
                  <c:v>0.0664136622390892</c:v>
                </c:pt>
                <c:pt idx="2">
                  <c:v>0.0614137700534759</c:v>
                </c:pt>
                <c:pt idx="3">
                  <c:v>0.0590346390793909</c:v>
                </c:pt>
                <c:pt idx="4">
                  <c:v>0.0536490872471168</c:v>
                </c:pt>
                <c:pt idx="5">
                  <c:v>0.0471587647956089</c:v>
                </c:pt>
                <c:pt idx="6">
                  <c:v>0.0408888888888889</c:v>
                </c:pt>
                <c:pt idx="7">
                  <c:v>0.0419754689871825</c:v>
                </c:pt>
                <c:pt idx="8">
                  <c:v>0.0369261741410824</c:v>
                </c:pt>
                <c:pt idx="9">
                  <c:v>0.0315351617053014</c:v>
                </c:pt>
                <c:pt idx="10">
                  <c:v>0.0303717620072666</c:v>
                </c:pt>
                <c:pt idx="11">
                  <c:v>0.0213051536426006</c:v>
                </c:pt>
                <c:pt idx="12">
                  <c:v>0.0202123399492766</c:v>
                </c:pt>
                <c:pt idx="13">
                  <c:v>0.021222135120035</c:v>
                </c:pt>
                <c:pt idx="14">
                  <c:v>0.0190792225746727</c:v>
                </c:pt>
                <c:pt idx="15">
                  <c:v>0.0165704590599878</c:v>
                </c:pt>
                <c:pt idx="16">
                  <c:v>0.0119325025609852</c:v>
                </c:pt>
                <c:pt idx="17">
                  <c:v>0.0104709555637339</c:v>
                </c:pt>
                <c:pt idx="18">
                  <c:v>0.009228620703797</c:v>
                </c:pt>
                <c:pt idx="19">
                  <c:v>0.00950537879219079</c:v>
                </c:pt>
                <c:pt idx="20">
                  <c:v>0.0103013857107616</c:v>
                </c:pt>
                <c:pt idx="21">
                  <c:v>0.00999515991487596</c:v>
                </c:pt>
                <c:pt idx="22">
                  <c:v>0.0100088339222615</c:v>
                </c:pt>
                <c:pt idx="23">
                  <c:v>0.0122638198303598</c:v>
                </c:pt>
                <c:pt idx="24">
                  <c:v>0.0119681173067868</c:v>
                </c:pt>
                <c:pt idx="25">
                  <c:v>0.0142733803882027</c:v>
                </c:pt>
                <c:pt idx="26">
                  <c:v>0.0169633879458213</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c322f46d-7ddf-4b58-aebe-b159ae99d35f}"/>
      </c:ext>
    </c:extLst>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DF3E4003-22AE-4E21-A57B-0C4A5D8E0F7A}" type="datetimeFigureOut">
              <a:rPr lang="zh-CN" altLang="en-US"/>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atin typeface="Arial" panose="020B0604020202020204" pitchFamily="34" charset="0"/>
              </a:defRPr>
            </a:lvl1pPr>
          </a:lstStyle>
          <a:p>
            <a:pPr>
              <a:defRPr/>
            </a:pPr>
            <a:fld id="{2654532C-1374-4F09-9960-2279D6572AA7}" type="slidenum">
              <a:rPr lang="zh-CN" altLang="en-US"/>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FB733C9E-D010-4C4C-9DE7-90CB4CC019E0}" type="slidenum">
              <a:rPr lang="en-US" altLang="zh-CN"/>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6BB7814B-AA46-4DFC-BB72-15D6A1C59D24}" type="slidenum">
              <a:rPr lang="en-US" altLang="zh-CN"/>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761A5DF5-EC4B-432F-ADCF-43BD746611ED}"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1C349B43-AD40-415D-870E-4BB83C181A35}" type="slidenum">
              <a:rPr lang="en-US" altLang="zh-CN"/>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endParaRPr lang="zh-CN" altLang="en-US"/>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1FCD658B-A904-422A-BE17-A6F7F0373053}" type="slidenum">
              <a:rPr lang="en-US" altLang="zh-CN"/>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85E8B329-92E0-4E53-92FD-4BCD742016E3}" type="slidenum">
              <a:rPr lang="en-US" altLang="zh-CN"/>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8E09FB90-5DD3-409D-885D-90251EEEE67B}" type="slidenum">
              <a:rPr lang="en-US" altLang="zh-CN"/>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68F5DA05-FD81-4002-9E89-AF771981A8D0}" type="slidenum">
              <a:rPr lang="en-US" altLang="zh-CN"/>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B67B9C2A-2359-4EB2-A084-1E5B8C1E1433}" type="slidenum">
              <a:rPr lang="en-US" altLang="zh-CN"/>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endParaRPr lang="zh-CN" altLang="en-US"/>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E4B9AE4F-C09D-4EDB-B111-BAA545A38235}" type="slidenum">
              <a:rPr lang="en-US" altLang="zh-CN"/>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endParaRPr lang="zh-CN" altLang="en-US"/>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F6490CFE-3797-4168-BDDA-3811515B56B7}" type="slidenum">
              <a:rPr lang="en-US" altLang="zh-CN"/>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panose="020B0604020202020204" pitchFamily="34" charset="0"/>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panose="020B0604020202020204" pitchFamily="34" charset="0"/>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panose="020B0604020202020204" pitchFamily="34" charset="0"/>
              </a:defRPr>
            </a:lvl1pPr>
          </a:lstStyle>
          <a:p>
            <a:pPr>
              <a:defRPr/>
            </a:pPr>
            <a:fld id="{11F43104-50C5-4833-93FA-63F5D79F98D0}"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40080"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880" algn="l" rtl="0" eaLnBrk="0" fontAlgn="base" hangingPunct="0">
        <a:spcBef>
          <a:spcPct val="20000"/>
        </a:spcBef>
        <a:spcAft>
          <a:spcPct val="0"/>
        </a:spcAft>
        <a:buClr>
          <a:srgbClr val="D38E27"/>
        </a:buClr>
        <a:buSzPct val="60000"/>
        <a:buFont typeface="Wingdings" panose="05000000000000000000" pitchFamily="2" charset="2"/>
        <a:buChar char=""/>
        <a:defRPr kern="1200">
          <a:solidFill>
            <a:schemeClr val="tx1"/>
          </a:solidFill>
          <a:latin typeface="+mn-lt"/>
          <a:ea typeface="+mn-ea"/>
          <a:cs typeface="+mn-cs"/>
        </a:defRPr>
      </a:lvl3pPr>
      <a:lvl4pPr marL="1187450" indent="-182880" algn="l" rtl="0" eaLnBrk="0" fontAlgn="base" hangingPunct="0">
        <a:spcBef>
          <a:spcPct val="20000"/>
        </a:spcBef>
        <a:spcAft>
          <a:spcPct val="0"/>
        </a:spcAft>
        <a:buClr>
          <a:srgbClr val="F6CEAD"/>
        </a:buClr>
        <a:buSzPct val="60000"/>
        <a:buFont typeface="Wingdings" panose="05000000000000000000" pitchFamily="2" charset="2"/>
        <a:buChar char=""/>
        <a:defRPr kern="1200">
          <a:solidFill>
            <a:schemeClr val="tx1"/>
          </a:solidFill>
          <a:latin typeface="+mn-lt"/>
          <a:ea typeface="+mn-ea"/>
          <a:cs typeface="+mn-cs"/>
        </a:defRPr>
      </a:lvl4pPr>
      <a:lvl5pPr marL="1462405" indent="-182880" algn="l" rtl="0" eaLnBrk="0" fontAlgn="base" hangingPunct="0">
        <a:spcBef>
          <a:spcPct val="20000"/>
        </a:spcBef>
        <a:spcAft>
          <a:spcPct val="0"/>
        </a:spcAft>
        <a:buClr>
          <a:srgbClr val="CFB8B2"/>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panose="05000000000000000000"/>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货物运输保险 </a:t>
            </a:r>
            <a:endParaRPr lang="zh-CN" altLang="en-US"/>
          </a:p>
        </p:txBody>
      </p:sp>
      <p:sp>
        <p:nvSpPr>
          <p:cNvPr id="8195" name="Rectangle 3"/>
          <p:cNvSpPr>
            <a:spLocks noGrp="1" noChangeArrowheads="1"/>
          </p:cNvSpPr>
          <p:nvPr>
            <p:ph type="subTitle" idx="1"/>
          </p:nvPr>
        </p:nvSpPr>
        <p:spPr>
          <a:xfrm>
            <a:off x="2286000" y="5003800"/>
            <a:ext cx="6172200" cy="1371600"/>
          </a:xfrm>
        </p:spPr>
        <p:txBody>
          <a:bodyPr/>
          <a:lstStyle/>
          <a:p>
            <a:pPr eaLnBrk="1" hangingPunct="1"/>
            <a:r>
              <a:rPr lang="zh-CN" altLang="en-US"/>
              <a:t>第四章</a:t>
            </a: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zh-CN" altLang="en-US"/>
              <a:t>二、保险责任 </a:t>
            </a:r>
            <a:endParaRPr lang="zh-CN" altLang="en-US"/>
          </a:p>
        </p:txBody>
      </p:sp>
      <p:sp>
        <p:nvSpPr>
          <p:cNvPr id="16387" name="Rectangle 3"/>
          <p:cNvSpPr>
            <a:spLocks noGrp="1" noChangeArrowheads="1"/>
          </p:cNvSpPr>
          <p:nvPr>
            <p:ph sz="quarter" idx="1"/>
          </p:nvPr>
        </p:nvSpPr>
        <p:spPr>
          <a:xfrm>
            <a:off x="611188" y="1628775"/>
            <a:ext cx="8072437" cy="5000625"/>
          </a:xfrm>
        </p:spPr>
        <p:txBody>
          <a:bodyPr/>
          <a:lstStyle/>
          <a:p>
            <a:pPr marL="473075" indent="-495300" eaLnBrk="1" hangingPunct="1"/>
            <a:r>
              <a:rPr lang="zh-CN" altLang="zh-CN" sz="2200" dirty="0"/>
              <a:t>火灾、爆炸、雷电、冰雹、暴风、暴雨、洪水、海啸、地陷、崖崩、突发性滑坡、泥石流；</a:t>
            </a:r>
            <a:endParaRPr lang="en-US" altLang="zh-CN" sz="2200" dirty="0"/>
          </a:p>
          <a:p>
            <a:pPr marL="473075" indent="-495300" eaLnBrk="1" hangingPunct="1"/>
            <a:r>
              <a:rPr lang="zh-CN" altLang="zh-CN" sz="2200" dirty="0"/>
              <a:t>由于运输工具发生碰撞、倾覆或隧道、码头坍塌，或在驳运过程中因驳运工具遭受搁浅、触礁、沉没、</a:t>
            </a:r>
            <a:r>
              <a:rPr lang="zh-CN" altLang="zh-CN" sz="2200" u="sng" dirty="0"/>
              <a:t>碰撞</a:t>
            </a:r>
            <a:r>
              <a:rPr lang="zh-CN" altLang="zh-CN" sz="2200" dirty="0"/>
              <a:t>；</a:t>
            </a:r>
            <a:endParaRPr lang="en-US" altLang="zh-CN" sz="2200" dirty="0"/>
          </a:p>
          <a:p>
            <a:pPr marL="473075" indent="-495300" eaLnBrk="1" hangingPunct="1"/>
            <a:r>
              <a:rPr lang="zh-CN" altLang="zh-CN" sz="2200" dirty="0"/>
              <a:t>在装货、卸货或转载时因意外事故造成的损失；</a:t>
            </a:r>
            <a:endParaRPr lang="en-US" altLang="zh-CN" sz="2200" dirty="0"/>
          </a:p>
          <a:p>
            <a:pPr marL="473075" indent="-495300" eaLnBrk="1" hangingPunct="1"/>
            <a:r>
              <a:rPr lang="zh-CN" altLang="zh-CN" sz="2200" dirty="0"/>
              <a:t>因</a:t>
            </a:r>
            <a:r>
              <a:rPr lang="zh-CN" altLang="zh-CN" sz="2200" u="sng" dirty="0"/>
              <a:t>碰撞</a:t>
            </a:r>
            <a:r>
              <a:rPr lang="zh-CN" altLang="zh-CN" sz="2200" dirty="0"/>
              <a:t>、挤压而造成货物破碎、弯曲、凹瘪、折断、开裂的损失；</a:t>
            </a:r>
            <a:endParaRPr lang="en-US" altLang="zh-CN" sz="2200" dirty="0"/>
          </a:p>
          <a:p>
            <a:pPr marL="473075" indent="-495300" eaLnBrk="1" hangingPunct="1"/>
            <a:r>
              <a:rPr lang="zh-CN" altLang="zh-CN" sz="2200" dirty="0"/>
              <a:t>因包装破裂致使货物散失的损失；液体货物因受碰撞或挤压致使所用容器（包括封口</a:t>
            </a:r>
            <a:r>
              <a:rPr lang="en-US" altLang="zh-CN" sz="2200" dirty="0"/>
              <a:t>)</a:t>
            </a:r>
            <a:r>
              <a:rPr lang="zh-CN" altLang="zh-CN" sz="2200" dirty="0"/>
              <a:t>损坏而渗漏的损失，或用液体保藏的货物因液体渗漏而造成该货物腐烂变质的损失；</a:t>
            </a:r>
            <a:endParaRPr lang="en-US" altLang="zh-CN" sz="2200" dirty="0"/>
          </a:p>
          <a:p>
            <a:pPr marL="473075" indent="-495300" eaLnBrk="1" hangingPunct="1"/>
            <a:r>
              <a:rPr lang="zh-CN" altLang="zh-CN" sz="2200" dirty="0"/>
              <a:t>符合安全运输规定而遭受雨淋所致的损失；</a:t>
            </a:r>
            <a:endParaRPr lang="en-US" altLang="zh-CN" sz="2200" dirty="0"/>
          </a:p>
          <a:p>
            <a:pPr marL="473075" indent="-495300" eaLnBrk="1" hangingPunct="1"/>
            <a:r>
              <a:rPr lang="zh-CN" altLang="zh-CN" sz="2200" dirty="0"/>
              <a:t>在发生上述灾害事故时，因纷乱造成货物的散失以及因施救或保护货物所支付的直接合理的费用。</a:t>
            </a:r>
            <a:endParaRPr lang="en-US" altLang="zh-CN"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zh-CN" altLang="en-US"/>
              <a:t>三、除外责任 </a:t>
            </a:r>
            <a:endParaRPr lang="zh-CN" altLang="en-US"/>
          </a:p>
        </p:txBody>
      </p:sp>
      <p:sp>
        <p:nvSpPr>
          <p:cNvPr id="18435" name="Rectangle 3"/>
          <p:cNvSpPr>
            <a:spLocks noGrp="1" noChangeArrowheads="1"/>
          </p:cNvSpPr>
          <p:nvPr>
            <p:ph sz="quarter" idx="1"/>
          </p:nvPr>
        </p:nvSpPr>
        <p:spPr>
          <a:xfrm>
            <a:off x="457200" y="1600200"/>
            <a:ext cx="8075240" cy="4873625"/>
          </a:xfrm>
        </p:spPr>
        <p:txBody>
          <a:bodyPr/>
          <a:lstStyle/>
          <a:p>
            <a:pPr eaLnBrk="1" hangingPunct="1"/>
            <a:r>
              <a:rPr lang="zh-CN" altLang="zh-CN" dirty="0"/>
              <a:t>战争、敌对行为、军事行动、扣押、罢工、暴动、哄抢；</a:t>
            </a:r>
            <a:endParaRPr lang="en-US" altLang="zh-CN" dirty="0"/>
          </a:p>
          <a:p>
            <a:pPr eaLnBrk="1" hangingPunct="1"/>
            <a:r>
              <a:rPr lang="zh-CN" altLang="zh-CN" dirty="0"/>
              <a:t>地震造成的损失；</a:t>
            </a:r>
            <a:endParaRPr lang="en-US" altLang="zh-CN" dirty="0"/>
          </a:p>
          <a:p>
            <a:pPr eaLnBrk="1" hangingPunct="1"/>
            <a:r>
              <a:rPr lang="zh-CN" altLang="zh-CN" dirty="0"/>
              <a:t>盗窃或整件提货不着的损失；</a:t>
            </a:r>
            <a:endParaRPr lang="en-US" altLang="zh-CN" dirty="0"/>
          </a:p>
          <a:p>
            <a:pPr eaLnBrk="1" hangingPunct="1"/>
            <a:r>
              <a:rPr lang="zh-CN" altLang="zh-CN" dirty="0"/>
              <a:t>在保险责任开始前，保险货物已存在的品质不良或数量短差所造成的损失；</a:t>
            </a:r>
            <a:endParaRPr lang="en-US" altLang="zh-CN" dirty="0"/>
          </a:p>
          <a:p>
            <a:pPr eaLnBrk="1" hangingPunct="1"/>
            <a:r>
              <a:rPr lang="zh-CN" altLang="zh-CN" dirty="0"/>
              <a:t>保险货物的自然损耗，本质缺陷、特性所引起的损失或费用；</a:t>
            </a:r>
            <a:endParaRPr lang="en-US" altLang="zh-CN" dirty="0"/>
          </a:p>
          <a:p>
            <a:pPr eaLnBrk="1" hangingPunct="1"/>
            <a:r>
              <a:rPr lang="zh-CN" altLang="zh-CN" dirty="0"/>
              <a:t>市价跌落、运输延迟所引起的损失；</a:t>
            </a:r>
            <a:endParaRPr lang="en-US" altLang="zh-CN" dirty="0"/>
          </a:p>
          <a:p>
            <a:pPr eaLnBrk="1" hangingPunct="1"/>
            <a:r>
              <a:rPr lang="zh-CN" altLang="zh-CN" dirty="0"/>
              <a:t>属于发货人责任引起的损失；</a:t>
            </a:r>
            <a:endParaRPr lang="en-US" altLang="zh-CN" dirty="0"/>
          </a:p>
          <a:p>
            <a:pPr eaLnBrk="1" hangingPunct="1"/>
            <a:r>
              <a:rPr lang="zh-CN" altLang="zh-CN" dirty="0"/>
              <a:t>投保人、被保险人的故意行为或违法犯罪行为；</a:t>
            </a:r>
            <a:r>
              <a:rPr lang="en-US" altLang="zh-CN" dirty="0"/>
              <a:t> </a:t>
            </a:r>
            <a:endParaRPr lang="en-US" altLang="zh-CN" dirty="0"/>
          </a:p>
          <a:p>
            <a:pPr eaLnBrk="1" hangingPunct="1"/>
            <a:r>
              <a:rPr lang="zh-CN" altLang="zh-CN" dirty="0"/>
              <a:t>经国家有关部门认定的违法、非法货物。</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zh-CN" altLang="en-US" dirty="0"/>
              <a:t>四、保险期限</a:t>
            </a:r>
            <a:endParaRPr lang="zh-CN" altLang="en-US" dirty="0"/>
          </a:p>
        </p:txBody>
      </p:sp>
      <p:sp>
        <p:nvSpPr>
          <p:cNvPr id="21507" name="Rectangle 3"/>
          <p:cNvSpPr>
            <a:spLocks noGrp="1" noChangeArrowheads="1"/>
          </p:cNvSpPr>
          <p:nvPr>
            <p:ph sz="quarter" idx="1"/>
          </p:nvPr>
        </p:nvSpPr>
        <p:spPr>
          <a:xfrm>
            <a:off x="457200" y="1600200"/>
            <a:ext cx="7467600" cy="4873625"/>
          </a:xfrm>
        </p:spPr>
        <p:txBody>
          <a:bodyPr/>
          <a:lstStyle/>
          <a:p>
            <a:pPr algn="just" eaLnBrk="1" hangingPunct="1"/>
            <a:r>
              <a:rPr lang="zh-CN" altLang="en-US" dirty="0">
                <a:solidFill>
                  <a:srgbClr val="000000"/>
                </a:solidFill>
              </a:rPr>
              <a:t>采用“仓至仓”条款：</a:t>
            </a:r>
            <a:endParaRPr lang="zh-CN" altLang="en-US" dirty="0">
              <a:solidFill>
                <a:srgbClr val="000000"/>
              </a:solidFill>
            </a:endParaRPr>
          </a:p>
          <a:p>
            <a:pPr lvl="1" algn="just" eaLnBrk="1" hangingPunct="1"/>
            <a:r>
              <a:rPr lang="zh-CN" altLang="en-US" dirty="0">
                <a:solidFill>
                  <a:srgbClr val="000000"/>
                </a:solidFill>
              </a:rPr>
              <a:t>开始：签发保险凭证；并且保险货物</a:t>
            </a:r>
            <a:r>
              <a:rPr lang="zh-CN" altLang="en-US" b="1" u="sng" dirty="0">
                <a:solidFill>
                  <a:srgbClr val="000000"/>
                </a:solidFill>
              </a:rPr>
              <a:t>运离</a:t>
            </a:r>
            <a:r>
              <a:rPr lang="zh-CN" altLang="en-US" dirty="0">
                <a:solidFill>
                  <a:srgbClr val="000000"/>
                </a:solidFill>
              </a:rPr>
              <a:t>起运地发货人的最后一个仓库或储存处所</a:t>
            </a:r>
            <a:endParaRPr lang="zh-CN" altLang="en-US" dirty="0">
              <a:solidFill>
                <a:srgbClr val="000000"/>
              </a:solidFill>
            </a:endParaRPr>
          </a:p>
          <a:p>
            <a:pPr lvl="1" algn="just" eaLnBrk="1" hangingPunct="1"/>
            <a:r>
              <a:rPr lang="zh-CN" altLang="en-US" dirty="0">
                <a:solidFill>
                  <a:srgbClr val="000000"/>
                </a:solidFill>
              </a:rPr>
              <a:t>停止：保险凭证上注明的目的地的收货人在当地的第一个仓库或储存处所时终止。</a:t>
            </a:r>
            <a:endParaRPr lang="zh-CN" altLang="en-US" dirty="0">
              <a:solidFill>
                <a:srgbClr val="000000"/>
              </a:solidFill>
            </a:endParaRPr>
          </a:p>
          <a:p>
            <a:pPr lvl="1" eaLnBrk="1" hangingPunct="1"/>
            <a:r>
              <a:rPr lang="zh-CN" altLang="en-US" dirty="0"/>
              <a:t>如果收货人未及时提货，则保险责任的终止期最多延长至以收货人接到</a:t>
            </a:r>
            <a:r>
              <a:rPr lang="en-US" altLang="zh-CN" dirty="0"/>
              <a:t>《</a:t>
            </a:r>
            <a:r>
              <a:rPr lang="zh-CN" altLang="en-US" dirty="0"/>
              <a:t>到货通知单</a:t>
            </a:r>
            <a:r>
              <a:rPr lang="en-US" altLang="zh-CN" dirty="0"/>
              <a:t>》</a:t>
            </a:r>
            <a:r>
              <a:rPr lang="zh-CN" altLang="en-US" dirty="0"/>
              <a:t>后的十五天为限</a:t>
            </a:r>
            <a:r>
              <a:rPr lang="en-US" altLang="zh-CN" dirty="0"/>
              <a:t>(</a:t>
            </a:r>
            <a:r>
              <a:rPr lang="zh-CN" altLang="en-US" dirty="0"/>
              <a:t>以邮戳日期为准</a:t>
            </a:r>
            <a:r>
              <a:rPr lang="en-US" altLang="zh-CN" dirty="0"/>
              <a:t>)</a:t>
            </a:r>
            <a:r>
              <a:rPr lang="zh-CN" altLang="en-US" dirty="0"/>
              <a:t>。 </a:t>
            </a: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zh-CN" altLang="en-US" dirty="0"/>
              <a:t>五、保险金额</a:t>
            </a:r>
            <a:endParaRPr lang="zh-CN" altLang="en-US" dirty="0"/>
          </a:p>
        </p:txBody>
      </p:sp>
      <p:sp>
        <p:nvSpPr>
          <p:cNvPr id="20483" name="Rectangle 3"/>
          <p:cNvSpPr>
            <a:spLocks noGrp="1" noChangeArrowheads="1"/>
          </p:cNvSpPr>
          <p:nvPr>
            <p:ph sz="quarter" idx="1"/>
          </p:nvPr>
        </p:nvSpPr>
        <p:spPr>
          <a:xfrm>
            <a:off x="457200" y="1600200"/>
            <a:ext cx="7467600" cy="4873625"/>
          </a:xfrm>
        </p:spPr>
        <p:txBody>
          <a:bodyPr/>
          <a:lstStyle/>
          <a:p>
            <a:pPr eaLnBrk="1" hangingPunct="1"/>
            <a:r>
              <a:rPr lang="zh-CN" altLang="en-US"/>
              <a:t>定值保险</a:t>
            </a:r>
            <a:endParaRPr lang="zh-CN" altLang="en-US"/>
          </a:p>
          <a:p>
            <a:pPr eaLnBrk="1" hangingPunct="1"/>
            <a:r>
              <a:rPr lang="zh-CN" altLang="en-US"/>
              <a:t>保险金额按货价或货价加运杂费计算 </a:t>
            </a:r>
            <a:endParaRPr lang="zh-CN" altLang="en-US"/>
          </a:p>
          <a:p>
            <a:pPr lvl="1" algn="just" eaLnBrk="1" hangingPunct="1"/>
            <a:r>
              <a:rPr lang="zh-CN" altLang="en-US"/>
              <a:t>起运地成本价（出厂价）；</a:t>
            </a:r>
            <a:endParaRPr lang="zh-CN" altLang="en-US"/>
          </a:p>
          <a:p>
            <a:pPr lvl="1" algn="just" eaLnBrk="1" hangingPunct="1"/>
            <a:r>
              <a:rPr lang="zh-CN" altLang="en-US"/>
              <a:t>目的地成本价</a:t>
            </a:r>
            <a:endParaRPr lang="zh-CN" altLang="en-US"/>
          </a:p>
          <a:p>
            <a:pPr lvl="1" algn="just" eaLnBrk="1" hangingPunct="1">
              <a:buFont typeface="Wingdings" panose="05000000000000000000" pitchFamily="2" charset="2"/>
              <a:buNone/>
            </a:pPr>
            <a:r>
              <a:rPr lang="zh-CN" altLang="en-US"/>
              <a:t>（出厂价</a:t>
            </a:r>
            <a:r>
              <a:rPr lang="en-US" altLang="zh-CN"/>
              <a:t>+</a:t>
            </a:r>
            <a:r>
              <a:rPr lang="zh-CN" altLang="en-US"/>
              <a:t>运费</a:t>
            </a:r>
            <a:r>
              <a:rPr lang="en-US" altLang="zh-CN"/>
              <a:t>+</a:t>
            </a:r>
            <a:r>
              <a:rPr lang="zh-CN" altLang="en-US"/>
              <a:t>包装费</a:t>
            </a:r>
            <a:r>
              <a:rPr lang="en-US" altLang="zh-CN"/>
              <a:t>+</a:t>
            </a:r>
            <a:r>
              <a:rPr lang="zh-CN" altLang="en-US"/>
              <a:t>搬运费）</a:t>
            </a:r>
            <a:endParaRPr lang="zh-CN" altLang="en-US"/>
          </a:p>
          <a:p>
            <a:pPr lvl="1" eaLnBrk="1" hangingPunct="1"/>
            <a:r>
              <a:rPr lang="zh-CN" altLang="en-US"/>
              <a:t>目的地市价（目的地成本价</a:t>
            </a:r>
            <a:r>
              <a:rPr lang="en-US" altLang="zh-CN"/>
              <a:t>+</a:t>
            </a:r>
            <a:r>
              <a:rPr lang="zh-CN" altLang="en-US"/>
              <a:t>利润）</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zh-CN" altLang="en-US" dirty="0"/>
              <a:t>六、赔偿处理</a:t>
            </a:r>
            <a:endParaRPr lang="zh-CN" altLang="en-US" dirty="0"/>
          </a:p>
        </p:txBody>
      </p:sp>
      <p:sp>
        <p:nvSpPr>
          <p:cNvPr id="2253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600" dirty="0"/>
              <a:t>申请检验的时效是十天，索赔时效是一百八十天</a:t>
            </a:r>
            <a:endParaRPr lang="zh-CN" altLang="en-US" sz="2600" dirty="0"/>
          </a:p>
          <a:p>
            <a:pPr eaLnBrk="1" hangingPunct="1">
              <a:lnSpc>
                <a:spcPct val="90000"/>
              </a:lnSpc>
            </a:pPr>
            <a:r>
              <a:rPr lang="zh-CN" altLang="en-US" sz="2600" dirty="0"/>
              <a:t>提供下列有关单证：</a:t>
            </a:r>
            <a:endParaRPr lang="zh-CN" altLang="en-US" sz="2600" dirty="0"/>
          </a:p>
          <a:p>
            <a:pPr lvl="1" eaLnBrk="1" hangingPunct="1">
              <a:lnSpc>
                <a:spcPct val="90000"/>
              </a:lnSpc>
            </a:pPr>
            <a:r>
              <a:rPr lang="zh-CN" altLang="en-US" sz="2200" dirty="0"/>
              <a:t>保险凭证、运单（货票）、提货单、发货票；</a:t>
            </a:r>
            <a:endParaRPr lang="zh-CN" altLang="en-US" sz="2200" dirty="0"/>
          </a:p>
          <a:p>
            <a:pPr lvl="1" eaLnBrk="1" hangingPunct="1">
              <a:lnSpc>
                <a:spcPct val="90000"/>
              </a:lnSpc>
            </a:pPr>
            <a:r>
              <a:rPr lang="zh-CN" altLang="en-US" sz="2200" dirty="0"/>
              <a:t>承运部门签发的货运记录、普通记录、交接验收记录、鉴定书；</a:t>
            </a:r>
            <a:endParaRPr lang="zh-CN" altLang="en-US" sz="2200" dirty="0"/>
          </a:p>
          <a:p>
            <a:pPr lvl="1" eaLnBrk="1" hangingPunct="1">
              <a:lnSpc>
                <a:spcPct val="90000"/>
              </a:lnSpc>
            </a:pPr>
            <a:r>
              <a:rPr lang="zh-CN" altLang="en-US" sz="2200" dirty="0"/>
              <a:t>收货单位的入库记录、检验报告、损失清单及救护货物所支付的直接费用的单据；</a:t>
            </a:r>
            <a:endParaRPr lang="zh-CN" altLang="en-US" sz="2200" dirty="0"/>
          </a:p>
          <a:p>
            <a:pPr eaLnBrk="1" hangingPunct="1">
              <a:lnSpc>
                <a:spcPct val="90000"/>
              </a:lnSpc>
            </a:pPr>
            <a:r>
              <a:rPr lang="zh-CN" altLang="en-US" sz="2600" dirty="0"/>
              <a:t>按货价确定保险价值的，按起运地货价计算赔偿；</a:t>
            </a:r>
            <a:endParaRPr lang="zh-CN" altLang="en-US" sz="2600" dirty="0"/>
          </a:p>
          <a:p>
            <a:pPr eaLnBrk="1" hangingPunct="1">
              <a:lnSpc>
                <a:spcPct val="90000"/>
              </a:lnSpc>
            </a:pPr>
            <a:r>
              <a:rPr lang="zh-CN" altLang="en-US" sz="2600" dirty="0"/>
              <a:t>按货价加运杂费确定保险价值的，按起运地货价加运杂费计算。</a:t>
            </a:r>
            <a:endParaRPr lang="zh-CN" altLang="en-US"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七、附加保险</a:t>
            </a:r>
            <a:endParaRPr lang="zh-CN" altLang="en-US" dirty="0"/>
          </a:p>
        </p:txBody>
      </p:sp>
      <p:sp>
        <p:nvSpPr>
          <p:cNvPr id="3" name="内容占位符 2"/>
          <p:cNvSpPr>
            <a:spLocks noGrp="1"/>
          </p:cNvSpPr>
          <p:nvPr>
            <p:ph sz="quarter" idx="1"/>
          </p:nvPr>
        </p:nvSpPr>
        <p:spPr/>
        <p:txBody>
          <a:bodyPr/>
          <a:lstStyle/>
          <a:p>
            <a:r>
              <a:rPr lang="zh-CN" altLang="zh-CN" dirty="0"/>
              <a:t>附加盗窃、抢劫保险条款</a:t>
            </a:r>
            <a:endParaRPr lang="en-US" altLang="zh-CN" dirty="0"/>
          </a:p>
          <a:p>
            <a:pPr lvl="1"/>
            <a:r>
              <a:rPr lang="zh-CN" altLang="zh-CN" dirty="0"/>
              <a:t>保险人对保险货物在保险期间内由于外来的有明显盗窃、抢劫、哄抢痕迹并经公安部门证明确系盗窃、抢劫、哄抢行为以及全车被他人诈骗所致的直接经济损失承担赔偿责任。</a:t>
            </a:r>
            <a:endParaRPr lang="en-US" altLang="zh-CN" dirty="0"/>
          </a:p>
          <a:p>
            <a:pPr lvl="1"/>
            <a:r>
              <a:rPr lang="zh-CN" altLang="zh-CN" dirty="0"/>
              <a:t>不负责下列损失：保险货物被政府有关部门征用、罚没、扣押；被保险人或驾驶员与他人发生民事纠纷；</a:t>
            </a:r>
            <a:r>
              <a:rPr lang="en-US" altLang="zh-CN" dirty="0"/>
              <a:t> </a:t>
            </a:r>
            <a:r>
              <a:rPr lang="zh-CN" altLang="zh-CN" dirty="0"/>
              <a:t>投保人或被保险人的故意行为、违法犯罪行为。</a:t>
            </a:r>
            <a:endParaRPr lang="en-US" altLang="zh-CN" dirty="0"/>
          </a:p>
          <a:p>
            <a:r>
              <a:rPr lang="zh-CN" altLang="zh-CN" dirty="0"/>
              <a:t>定额保险条款</a:t>
            </a:r>
            <a:endParaRPr lang="en-US" altLang="zh-CN" dirty="0"/>
          </a:p>
          <a:p>
            <a:pPr lvl="1"/>
            <a:r>
              <a:rPr lang="zh-CN" altLang="zh-CN" dirty="0"/>
              <a:t>将定值保险改为了第一损失保险</a:t>
            </a:r>
            <a:endParaRPr lang="en-US" altLang="zh-CN" dirty="0"/>
          </a:p>
          <a:p>
            <a:pPr lvl="1"/>
            <a:r>
              <a:rPr lang="zh-CN" altLang="zh-CN" dirty="0"/>
              <a:t>有关施救或保护所支付的直接合理的费用，应分别计算，并各以不超过保险金额为限。</a:t>
            </a:r>
            <a:endParaRPr lang="en-US" altLang="zh-CN" dirty="0"/>
          </a:p>
          <a:p>
            <a:pPr lvl="1"/>
            <a:r>
              <a:rPr lang="zh-CN" altLang="zh-CN" dirty="0"/>
              <a:t>责任起讫均采用</a:t>
            </a:r>
            <a:r>
              <a:rPr lang="en-US" altLang="zh-CN" dirty="0"/>
              <a:t>“</a:t>
            </a:r>
            <a:r>
              <a:rPr lang="zh-CN" altLang="zh-CN" dirty="0"/>
              <a:t>车上风险</a:t>
            </a:r>
            <a:r>
              <a:rPr lang="en-US" altLang="zh-CN" dirty="0"/>
              <a:t>”</a:t>
            </a:r>
            <a:r>
              <a:rPr lang="zh-CN" altLang="zh-CN" dirty="0"/>
              <a:t>条款。</a:t>
            </a:r>
            <a:endParaRPr lang="en-US" altLang="zh-CN" dirty="0"/>
          </a:p>
          <a:p>
            <a:pPr lvl="1"/>
            <a:endParaRPr lang="en-US" altLang="zh-C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dirty="0"/>
              <a:t>七、附加保险 </a:t>
            </a:r>
            <a:endParaRPr lang="zh-CN" altLang="en-US" dirty="0"/>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100" dirty="0"/>
              <a:t>陆上运输冷藏货物保险</a:t>
            </a:r>
            <a:endParaRPr lang="zh-CN" altLang="en-US" sz="2100" dirty="0"/>
          </a:p>
          <a:p>
            <a:pPr lvl="1" eaLnBrk="1" hangingPunct="1">
              <a:lnSpc>
                <a:spcPct val="80000"/>
              </a:lnSpc>
            </a:pPr>
            <a:r>
              <a:rPr lang="zh-CN" altLang="en-US" sz="2000" dirty="0"/>
              <a:t>被保险货物在运输途中由于下列原因造成的全部或部分损失：暴风、雷电、地震、洪水；陆上运输工具遭受碰撞、倾覆或出轨；在驳运过程中驳运工具的搁浅、触礁、沉没、碰撞；隧道坍塌、崖崩、失火、爆炸。</a:t>
            </a:r>
            <a:endParaRPr lang="zh-CN" altLang="en-US" sz="2000" dirty="0"/>
          </a:p>
          <a:p>
            <a:pPr lvl="1" eaLnBrk="1" hangingPunct="1">
              <a:lnSpc>
                <a:spcPct val="80000"/>
              </a:lnSpc>
            </a:pPr>
            <a:r>
              <a:rPr lang="zh-CN" altLang="en-US" sz="2000" dirty="0"/>
              <a:t>被保险货物在运输途中由于冷藏机器或隔温设备的损坏或者车厢内贮存冰决的溶化所造成的解冻溶化而腐败的损失。</a:t>
            </a:r>
            <a:endParaRPr lang="zh-CN" altLang="en-US" sz="2000" dirty="0"/>
          </a:p>
          <a:p>
            <a:pPr lvl="1" eaLnBrk="1" hangingPunct="1">
              <a:lnSpc>
                <a:spcPct val="80000"/>
              </a:lnSpc>
            </a:pPr>
            <a:r>
              <a:rPr lang="zh-CN" altLang="en-US" sz="2000" dirty="0"/>
              <a:t>被保险人对遭受承保责任内危险的货物采取抢救、防止或减少货损的措施而支付的合理费用</a:t>
            </a:r>
            <a:endParaRPr lang="zh-CN" altLang="en-US" sz="2000" dirty="0"/>
          </a:p>
          <a:p>
            <a:pPr eaLnBrk="1" hangingPunct="1">
              <a:lnSpc>
                <a:spcPct val="80000"/>
              </a:lnSpc>
            </a:pPr>
            <a:r>
              <a:rPr lang="zh-CN" altLang="en-US" sz="2100" dirty="0"/>
              <a:t>陆上运输货物战争险条款</a:t>
            </a:r>
            <a:endParaRPr lang="zh-CN" altLang="en-US" sz="2100" dirty="0"/>
          </a:p>
          <a:p>
            <a:pPr lvl="1" eaLnBrk="1" hangingPunct="1">
              <a:lnSpc>
                <a:spcPct val="80000"/>
              </a:lnSpc>
            </a:pPr>
            <a:r>
              <a:rPr lang="zh-CN" altLang="en-US" sz="2000" dirty="0"/>
              <a:t>陆上运输货物战争险负责赔偿：直接由于战争、类似战争行为和敌对行为、武装冲突所致的损失；各种常规武器，包括地雷、炸弹所致的损失。根据执政者、当权者或其他武装集团的扣押、拘留引起的承保运程的丧失和挫折而提出的任何索赔要求。</a:t>
            </a:r>
            <a:endParaRPr lang="zh-CN" altLang="en-US" sz="2000" dirty="0"/>
          </a:p>
          <a:p>
            <a:pPr lvl="1" eaLnBrk="1" hangingPunct="1">
              <a:lnSpc>
                <a:spcPct val="80000"/>
              </a:lnSpc>
            </a:pPr>
            <a:r>
              <a:rPr lang="zh-CN" altLang="zh-CN" sz="2000" dirty="0"/>
              <a:t>责任起讫均采用</a:t>
            </a:r>
            <a:r>
              <a:rPr lang="en-US" altLang="zh-CN" sz="2000" dirty="0"/>
              <a:t>“</a:t>
            </a:r>
            <a:r>
              <a:rPr lang="zh-CN" altLang="zh-CN" sz="2000" dirty="0"/>
              <a:t>车上风险</a:t>
            </a:r>
            <a:r>
              <a:rPr lang="en-US" altLang="zh-CN" sz="2000" dirty="0"/>
              <a:t>”</a:t>
            </a:r>
            <a:r>
              <a:rPr lang="zh-CN" altLang="zh-CN" sz="2000" dirty="0"/>
              <a:t>条款。</a:t>
            </a:r>
            <a:r>
              <a:rPr lang="zh-CN" altLang="en-US" sz="2000" dirty="0"/>
              <a:t>保险责任自被保险货物装上保险单所载起运地的火车时开始到卸离保险单所载目的地的火车时为止。</a:t>
            </a:r>
            <a:endParaRPr lang="zh-CN" alt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dirty="0"/>
              <a:t>八、保险费率</a:t>
            </a:r>
            <a:endParaRPr lang="zh-CN" altLang="en-US" dirty="0"/>
          </a:p>
        </p:txBody>
      </p:sp>
      <p:sp>
        <p:nvSpPr>
          <p:cNvPr id="23555" name="Rectangle 3"/>
          <p:cNvSpPr>
            <a:spLocks noGrp="1" noChangeArrowheads="1"/>
          </p:cNvSpPr>
          <p:nvPr>
            <p:ph sz="quarter" idx="1"/>
          </p:nvPr>
        </p:nvSpPr>
        <p:spPr>
          <a:xfrm>
            <a:off x="457200" y="1600200"/>
            <a:ext cx="7467600" cy="4873625"/>
          </a:xfrm>
        </p:spPr>
        <p:txBody>
          <a:bodyPr/>
          <a:lstStyle/>
          <a:p>
            <a:pPr eaLnBrk="1" hangingPunct="1"/>
            <a:r>
              <a:rPr lang="zh-CN" altLang="en-US"/>
              <a:t>考虑以下因素</a:t>
            </a:r>
            <a:endParaRPr lang="zh-CN" altLang="en-US"/>
          </a:p>
          <a:p>
            <a:pPr lvl="1" eaLnBrk="1" hangingPunct="1"/>
            <a:r>
              <a:rPr lang="zh-CN" altLang="en-US"/>
              <a:t>运输方式：直达、联运、集装箱</a:t>
            </a:r>
            <a:endParaRPr lang="zh-CN" altLang="en-US"/>
          </a:p>
          <a:p>
            <a:pPr lvl="1" eaLnBrk="1" hangingPunct="1"/>
            <a:r>
              <a:rPr lang="zh-CN" altLang="en-US"/>
              <a:t>运输工具：火车、船舶、汽车</a:t>
            </a:r>
            <a:endParaRPr lang="zh-CN" altLang="en-US"/>
          </a:p>
          <a:p>
            <a:pPr lvl="1" eaLnBrk="1" hangingPunct="1"/>
            <a:r>
              <a:rPr lang="zh-CN" altLang="en-US"/>
              <a:t>货物性质：一般货物、一般易损货物、易损货物、特别易损货物</a:t>
            </a:r>
            <a:endParaRPr lang="zh-CN" altLang="en-US"/>
          </a:p>
          <a:p>
            <a:pPr lvl="1" eaLnBrk="1" hangingPunct="1"/>
            <a:r>
              <a:rPr lang="zh-CN" altLang="en-US"/>
              <a:t>运输途程：本省、外省、本埠</a:t>
            </a:r>
            <a:endParaRPr lang="zh-CN" altLang="en-US"/>
          </a:p>
          <a:p>
            <a:pPr lvl="1" eaLnBrk="1" hangingPunct="1"/>
            <a:r>
              <a:rPr lang="zh-CN" altLang="en-US"/>
              <a:t>保险险别：基本险、综合险</a:t>
            </a:r>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endParaRPr lang="zh-CN" altLang="en-US"/>
          </a:p>
        </p:txBody>
      </p:sp>
      <p:sp>
        <p:nvSpPr>
          <p:cNvPr id="24579" name="Rectangle 5"/>
          <p:cNvSpPr>
            <a:spLocks noGrp="1" noChangeArrowheads="1"/>
          </p:cNvSpPr>
          <p:nvPr>
            <p:ph type="subTitle" idx="1"/>
          </p:nvPr>
        </p:nvSpPr>
        <p:spPr>
          <a:xfrm>
            <a:off x="2286000" y="5003800"/>
            <a:ext cx="6172200" cy="1371600"/>
          </a:xfrm>
        </p:spPr>
        <p:txBody>
          <a:bodyPr/>
          <a:lstStyle/>
          <a:p>
            <a:pPr eaLnBrk="1" hangingPunct="1"/>
            <a:r>
              <a:rPr lang="zh-CN" altLang="en-US" dirty="0"/>
              <a:t>国内水路及航空货物运输保险</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a:t>
            </a:r>
            <a:r>
              <a:rPr lang="zh-CN" altLang="zh-CN" dirty="0"/>
              <a:t>水路货物运输保险</a:t>
            </a:r>
            <a:endParaRPr lang="zh-CN" altLang="en-US" dirty="0"/>
          </a:p>
        </p:txBody>
      </p:sp>
      <p:sp>
        <p:nvSpPr>
          <p:cNvPr id="3" name="内容占位符 2"/>
          <p:cNvSpPr>
            <a:spLocks noGrp="1"/>
          </p:cNvSpPr>
          <p:nvPr>
            <p:ph sz="quarter" idx="1"/>
          </p:nvPr>
        </p:nvSpPr>
        <p:spPr>
          <a:xfrm>
            <a:off x="457200" y="1600200"/>
            <a:ext cx="8507288" cy="4873752"/>
          </a:xfrm>
        </p:spPr>
        <p:txBody>
          <a:bodyPr/>
          <a:lstStyle/>
          <a:p>
            <a:r>
              <a:rPr lang="zh-CN" altLang="zh-CN" dirty="0"/>
              <a:t>保险标的</a:t>
            </a:r>
            <a:r>
              <a:rPr lang="zh-CN" altLang="en-US" dirty="0"/>
              <a:t>：</a:t>
            </a:r>
            <a:r>
              <a:rPr lang="zh-CN" altLang="zh-CN" dirty="0"/>
              <a:t>在国内江、河、湖泊和沿海经水路运输的货物。</a:t>
            </a:r>
            <a:endParaRPr lang="en-US" altLang="zh-CN" dirty="0"/>
          </a:p>
          <a:p>
            <a:r>
              <a:rPr lang="zh-CN" altLang="zh-CN" dirty="0"/>
              <a:t>包括基本险和综合险两个险别</a:t>
            </a:r>
            <a:r>
              <a:rPr lang="zh-CN" altLang="en-US" dirty="0"/>
              <a:t>，</a:t>
            </a:r>
            <a:r>
              <a:rPr lang="zh-CN" altLang="zh-CN" dirty="0"/>
              <a:t>保险责任有细微差别。</a:t>
            </a:r>
            <a:endParaRPr lang="zh-CN" altLang="zh-CN" dirty="0"/>
          </a:p>
          <a:p>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p:txBody>
          <a:bodyPr/>
          <a:lstStyle/>
          <a:p>
            <a:pPr eaLnBrk="1" fontAlgn="auto" hangingPunct="1">
              <a:spcAft>
                <a:spcPts val="0"/>
              </a:spcAft>
              <a:defRPr/>
            </a:pPr>
            <a:r>
              <a:rPr lang="zh-CN" altLang="en-US"/>
              <a:t>市场份额</a:t>
            </a:r>
            <a:endParaRPr lang="zh-CN" altLang="en-US"/>
          </a:p>
        </p:txBody>
      </p:sp>
      <p:graphicFrame>
        <p:nvGraphicFramePr>
          <p:cNvPr id="3" name="图表 2"/>
          <p:cNvGraphicFramePr/>
          <p:nvPr/>
        </p:nvGraphicFramePr>
        <p:xfrm>
          <a:off x="539552" y="1417638"/>
          <a:ext cx="8064896" cy="4819674"/>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a:t>
            </a:r>
            <a:r>
              <a:rPr lang="zh-CN" altLang="zh-CN" dirty="0"/>
              <a:t>水路货物运输保险</a:t>
            </a:r>
            <a:endParaRPr lang="zh-CN" altLang="en-US" dirty="0"/>
          </a:p>
        </p:txBody>
      </p:sp>
      <p:sp>
        <p:nvSpPr>
          <p:cNvPr id="3" name="内容占位符 2"/>
          <p:cNvSpPr>
            <a:spLocks noGrp="1"/>
          </p:cNvSpPr>
          <p:nvPr>
            <p:ph sz="quarter" idx="1"/>
          </p:nvPr>
        </p:nvSpPr>
        <p:spPr>
          <a:xfrm>
            <a:off x="457200" y="1600200"/>
            <a:ext cx="8507288" cy="4873752"/>
          </a:xfrm>
        </p:spPr>
        <p:txBody>
          <a:bodyPr/>
          <a:lstStyle/>
          <a:p>
            <a:r>
              <a:rPr lang="zh-CN" altLang="zh-CN" dirty="0"/>
              <a:t>基本险：</a:t>
            </a:r>
            <a:endParaRPr lang="en-US" altLang="zh-CN" dirty="0"/>
          </a:p>
          <a:p>
            <a:pPr lvl="1"/>
            <a:r>
              <a:rPr lang="zh-CN" altLang="zh-CN" dirty="0"/>
              <a:t>因火灾、爆炸、雷电、冰雹、暴风、暴雨、洪水、海啸、崖崩、突发性滑坡、泥石流；</a:t>
            </a:r>
            <a:endParaRPr lang="en-US" altLang="zh-CN" dirty="0"/>
          </a:p>
          <a:p>
            <a:pPr lvl="1"/>
            <a:r>
              <a:rPr lang="zh-CN" altLang="zh-CN" dirty="0"/>
              <a:t>船舶发生碰撞、搁浅、触礁，桥梁码头坍塌；</a:t>
            </a:r>
            <a:endParaRPr lang="en-US" altLang="zh-CN" dirty="0"/>
          </a:p>
          <a:p>
            <a:pPr lvl="1"/>
            <a:r>
              <a:rPr lang="zh-CN" altLang="zh-CN" dirty="0"/>
              <a:t>因以上两项原因所致船舶沉没失踪；</a:t>
            </a:r>
            <a:endParaRPr lang="en-US" altLang="zh-CN" dirty="0"/>
          </a:p>
          <a:p>
            <a:pPr lvl="1"/>
            <a:r>
              <a:rPr lang="zh-CN" altLang="zh-CN" dirty="0"/>
              <a:t>在装货、卸货或转载时因意外事故造成的损失；</a:t>
            </a:r>
            <a:endParaRPr lang="en-US" altLang="zh-CN" dirty="0"/>
          </a:p>
          <a:p>
            <a:pPr lvl="1"/>
            <a:r>
              <a:rPr lang="zh-CN" altLang="zh-CN" dirty="0"/>
              <a:t>按国家规定或一般惯例应承担的共同海损的牺牲、分摊和救助费用；</a:t>
            </a:r>
            <a:endParaRPr lang="en-US" altLang="zh-CN" dirty="0"/>
          </a:p>
          <a:p>
            <a:pPr lvl="1"/>
            <a:r>
              <a:rPr lang="zh-CN" altLang="zh-CN" dirty="0"/>
              <a:t>在发生上述灾害事故时，因纷乱造成货物的散失以及因施救或保护货物所支付的直接合理的费用。</a:t>
            </a:r>
            <a:endParaRPr lang="zh-CN" altLang="zh-CN" dirty="0"/>
          </a:p>
          <a:p>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a:t>
            </a:r>
            <a:r>
              <a:rPr lang="zh-CN" altLang="zh-CN" dirty="0"/>
              <a:t>水路货物运输保险</a:t>
            </a:r>
            <a:endParaRPr lang="zh-CN" altLang="en-US" dirty="0"/>
          </a:p>
        </p:txBody>
      </p:sp>
      <p:sp>
        <p:nvSpPr>
          <p:cNvPr id="3" name="内容占位符 2"/>
          <p:cNvSpPr>
            <a:spLocks noGrp="1"/>
          </p:cNvSpPr>
          <p:nvPr>
            <p:ph sz="quarter" idx="1"/>
          </p:nvPr>
        </p:nvSpPr>
        <p:spPr>
          <a:xfrm>
            <a:off x="457200" y="1600200"/>
            <a:ext cx="8507288" cy="4873752"/>
          </a:xfrm>
        </p:spPr>
        <p:txBody>
          <a:bodyPr/>
          <a:lstStyle/>
          <a:p>
            <a:r>
              <a:rPr lang="zh-CN" altLang="zh-CN" dirty="0"/>
              <a:t>综合险则在基本险的基础上增加了</a:t>
            </a:r>
            <a:endParaRPr lang="en-US" altLang="zh-CN" dirty="0"/>
          </a:p>
          <a:p>
            <a:pPr lvl="1"/>
            <a:r>
              <a:rPr lang="zh-CN" altLang="zh-CN" dirty="0"/>
              <a:t>因受碰撞、挤压而造成货物破碎、弯曲、凹瘪、折断、开裂的损失；</a:t>
            </a:r>
            <a:endParaRPr lang="en-US" altLang="zh-CN" dirty="0"/>
          </a:p>
          <a:p>
            <a:pPr lvl="1"/>
            <a:r>
              <a:rPr lang="zh-CN" altLang="zh-CN" dirty="0"/>
              <a:t>因包装破裂致使货物散失的损失；</a:t>
            </a:r>
            <a:endParaRPr lang="en-US" altLang="zh-CN" dirty="0"/>
          </a:p>
          <a:p>
            <a:pPr lvl="1"/>
            <a:r>
              <a:rPr lang="zh-CN" altLang="zh-CN" dirty="0"/>
              <a:t>液体货物因受碰撞或挤压致使所用容器（包括封口</a:t>
            </a:r>
            <a:r>
              <a:rPr lang="en-US" altLang="zh-CN" dirty="0"/>
              <a:t>)</a:t>
            </a:r>
            <a:r>
              <a:rPr lang="zh-CN" altLang="zh-CN" dirty="0"/>
              <a:t>损坏而渗漏的损失，或用液体保藏的货物因液体渗漏而造成该货物腐烂变质的损失；</a:t>
            </a:r>
            <a:endParaRPr lang="en-US" altLang="zh-CN" dirty="0"/>
          </a:p>
          <a:p>
            <a:pPr lvl="1"/>
            <a:r>
              <a:rPr lang="zh-CN" altLang="zh-CN" dirty="0"/>
              <a:t>遭受盗窃的损失；</a:t>
            </a:r>
            <a:endParaRPr lang="en-US" altLang="zh-CN" dirty="0"/>
          </a:p>
          <a:p>
            <a:pPr lvl="1"/>
            <a:r>
              <a:rPr lang="zh-CN" altLang="zh-CN" dirty="0"/>
              <a:t>符合安全运输规定而遭受雨淋所致的损失。</a:t>
            </a:r>
            <a:endParaRPr lang="zh-CN" altLang="zh-CN" dirty="0"/>
          </a:p>
          <a:p>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sz="quarter" idx="1"/>
          </p:nvPr>
        </p:nvSpPr>
        <p:spPr>
          <a:xfrm>
            <a:off x="611560" y="333375"/>
            <a:ext cx="8200653" cy="5903937"/>
          </a:xfrm>
        </p:spPr>
        <p:txBody>
          <a:bodyPr/>
          <a:lstStyle/>
          <a:p>
            <a:pPr eaLnBrk="1" hangingPunct="1"/>
            <a:r>
              <a:rPr lang="zh-CN" altLang="en-US" sz="2600" dirty="0"/>
              <a:t>       某年，江西某公司将</a:t>
            </a:r>
            <a:r>
              <a:rPr lang="en-US" altLang="zh-CN" sz="2600" dirty="0"/>
              <a:t>184</a:t>
            </a:r>
            <a:r>
              <a:rPr lang="zh-CN" altLang="en-US" sz="2600" dirty="0"/>
              <a:t>吨价值</a:t>
            </a:r>
            <a:r>
              <a:rPr lang="en-US" altLang="zh-CN" sz="2600" dirty="0"/>
              <a:t>100</a:t>
            </a:r>
            <a:r>
              <a:rPr lang="zh-CN" altLang="en-US" sz="2600" dirty="0"/>
              <a:t>万余元的棉浆粕向保险公司投保了水路货物运输综合保险，运输工具为“赣南昌货</a:t>
            </a:r>
            <a:r>
              <a:rPr lang="en-US" altLang="zh-CN" sz="2600" dirty="0"/>
              <a:t>0236”</a:t>
            </a:r>
            <a:r>
              <a:rPr lang="zh-CN" altLang="en-US" sz="2600" dirty="0"/>
              <a:t>轮，航线注明为上海至南昌，交保险费</a:t>
            </a:r>
            <a:r>
              <a:rPr lang="en-US" altLang="zh-CN" sz="2600" dirty="0"/>
              <a:t>1177.6</a:t>
            </a:r>
            <a:r>
              <a:rPr lang="zh-CN" altLang="en-US" sz="2600" dirty="0"/>
              <a:t>元。</a:t>
            </a:r>
            <a:endParaRPr lang="en-US" altLang="zh-CN" sz="2600" dirty="0"/>
          </a:p>
          <a:p>
            <a:pPr eaLnBrk="1" hangingPunct="1"/>
            <a:r>
              <a:rPr lang="zh-CN" altLang="en-US" sz="2600" dirty="0"/>
              <a:t>       同年</a:t>
            </a:r>
            <a:r>
              <a:rPr lang="en-US" altLang="zh-CN" sz="2600" dirty="0"/>
              <a:t>1</a:t>
            </a:r>
            <a:r>
              <a:rPr lang="zh-CN" altLang="en-US" sz="2600" dirty="0"/>
              <a:t>月</a:t>
            </a:r>
            <a:r>
              <a:rPr lang="en-US" altLang="zh-CN" sz="2600" dirty="0"/>
              <a:t>13</a:t>
            </a:r>
            <a:r>
              <a:rPr lang="zh-CN" altLang="en-US" sz="2600" dirty="0"/>
              <a:t>日</a:t>
            </a:r>
            <a:r>
              <a:rPr lang="en-US" altLang="zh-CN" sz="2600" dirty="0"/>
              <a:t>18</a:t>
            </a:r>
            <a:r>
              <a:rPr lang="zh-CN" altLang="en-US" sz="2600" dirty="0"/>
              <a:t>时</a:t>
            </a:r>
            <a:r>
              <a:rPr lang="en-US" altLang="zh-CN" sz="2600" dirty="0"/>
              <a:t>30</a:t>
            </a:r>
            <a:r>
              <a:rPr lang="zh-CN" altLang="en-US" sz="2600" dirty="0"/>
              <a:t>分，满载货物的“赣南昌货</a:t>
            </a:r>
            <a:r>
              <a:rPr lang="en-US" altLang="zh-CN" sz="2600" dirty="0"/>
              <a:t>0236”</a:t>
            </a:r>
            <a:r>
              <a:rPr lang="zh-CN" altLang="en-US" sz="2600" dirty="0"/>
              <a:t>轮航行至黄浦江</a:t>
            </a:r>
            <a:r>
              <a:rPr lang="en-US" altLang="zh-CN" sz="2600" dirty="0"/>
              <a:t>106</a:t>
            </a:r>
            <a:r>
              <a:rPr lang="zh-CN" altLang="en-US" sz="2600" dirty="0"/>
              <a:t>灯浮附近，为避免与他船碰撞，驾驶员采取倒车、右满舵等紧急避让措施，致使船舶打横，绑扎货物的绳索绷断，引起装载于舱面的</a:t>
            </a:r>
            <a:r>
              <a:rPr lang="en-US" altLang="zh-CN" sz="2600" dirty="0"/>
              <a:t>54.7</a:t>
            </a:r>
            <a:r>
              <a:rPr lang="zh-CN" altLang="en-US" sz="2600" dirty="0"/>
              <a:t>吨棉浆粕掉入江中漂失。漂失的棉浆粕价值人民币</a:t>
            </a:r>
            <a:r>
              <a:rPr lang="en-US" altLang="zh-CN" sz="2600" dirty="0"/>
              <a:t>350080</a:t>
            </a:r>
            <a:r>
              <a:rPr lang="zh-CN" altLang="en-US" sz="2600" dirty="0"/>
              <a:t>元。</a:t>
            </a:r>
            <a:endParaRPr lang="en-US" altLang="zh-CN" sz="2600" dirty="0"/>
          </a:p>
          <a:p>
            <a:pPr eaLnBrk="1" hangingPunct="1"/>
            <a:r>
              <a:rPr lang="en-US" altLang="zh-CN" sz="2600" dirty="0"/>
              <a:t>      </a:t>
            </a:r>
            <a:r>
              <a:rPr lang="zh-CN" altLang="en-US" sz="2600" dirty="0"/>
              <a:t>事故发生后，货主向保险公司报案并递交了出险通知书。并将</a:t>
            </a:r>
            <a:r>
              <a:rPr lang="en-US" altLang="zh-CN" sz="2600" dirty="0"/>
              <a:t>54.7</a:t>
            </a:r>
            <a:r>
              <a:rPr lang="zh-CN" altLang="en-US" sz="2600" dirty="0"/>
              <a:t>吨上述货物损失按保险金额每吨</a:t>
            </a:r>
            <a:r>
              <a:rPr lang="en-US" altLang="zh-CN" sz="2600" dirty="0"/>
              <a:t>6400</a:t>
            </a:r>
            <a:r>
              <a:rPr lang="zh-CN" altLang="en-US" sz="2600" dirty="0"/>
              <a:t>元计</a:t>
            </a:r>
            <a:r>
              <a:rPr lang="en-US" altLang="zh-CN" sz="2600" dirty="0"/>
              <a:t>350080</a:t>
            </a:r>
            <a:r>
              <a:rPr lang="zh-CN" altLang="en-US" sz="2600" dirty="0"/>
              <a:t>元向保险公司索赔，但保险公司发出了拒赔通知书拒绝赔偿。</a:t>
            </a:r>
            <a:endParaRPr lang="zh-CN" altLang="en-US" sz="2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zh-CN" altLang="en-US" dirty="0"/>
              <a:t>二、航空货物运输保险 </a:t>
            </a:r>
            <a:endParaRPr lang="zh-CN" altLang="en-US" dirty="0"/>
          </a:p>
        </p:txBody>
      </p:sp>
      <p:sp>
        <p:nvSpPr>
          <p:cNvPr id="25603" name="Rectangle 3"/>
          <p:cNvSpPr>
            <a:spLocks noGrp="1" noChangeArrowheads="1"/>
          </p:cNvSpPr>
          <p:nvPr>
            <p:ph sz="quarter" idx="1"/>
          </p:nvPr>
        </p:nvSpPr>
        <p:spPr>
          <a:xfrm>
            <a:off x="457200" y="1600200"/>
            <a:ext cx="7467600" cy="4873625"/>
          </a:xfrm>
        </p:spPr>
        <p:txBody>
          <a:bodyPr/>
          <a:lstStyle/>
          <a:p>
            <a:pPr eaLnBrk="1" hangingPunct="1"/>
            <a:r>
              <a:rPr lang="zh-CN" altLang="en-US" sz="2600"/>
              <a:t>保险标的包括民航部门所托运的一切货物。</a:t>
            </a:r>
            <a:endParaRPr lang="zh-CN" altLang="en-US" sz="2600"/>
          </a:p>
          <a:p>
            <a:pPr eaLnBrk="1" hangingPunct="1"/>
            <a:r>
              <a:rPr lang="zh-CN" altLang="en-US" sz="2600"/>
              <a:t>金银、珠宝、钻石、玉器、首饰、古币、古玩、古书、古画、邮票、艺术品、稀有金属等珍贵财物，需要投保人与保险人特别约定，并在保险单上载明。</a:t>
            </a:r>
            <a:endParaRPr lang="zh-CN" altLang="en-US" sz="2600"/>
          </a:p>
          <a:p>
            <a:pPr eaLnBrk="1" hangingPunct="1"/>
            <a:r>
              <a:rPr lang="zh-CN" altLang="en-US" sz="2600"/>
              <a:t>蔬菜、水果、活牲畜、禽鱼类和其他动物不在保险标的的范围之内。 </a:t>
            </a:r>
            <a:endParaRPr lang="zh-CN" altLang="en-US" sz="26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783" name="Group 159"/>
          <p:cNvGraphicFramePr>
            <a:graphicFrameLocks noGrp="1"/>
          </p:cNvGraphicFramePr>
          <p:nvPr/>
        </p:nvGraphicFramePr>
        <p:xfrm>
          <a:off x="227013" y="127000"/>
          <a:ext cx="8820150" cy="6278880"/>
        </p:xfrm>
        <a:graphic>
          <a:graphicData uri="http://schemas.openxmlformats.org/drawingml/2006/table">
            <a:tbl>
              <a:tblPr/>
              <a:tblGrid>
                <a:gridCol w="542925"/>
                <a:gridCol w="3948112"/>
                <a:gridCol w="4329113"/>
              </a:tblGrid>
              <a:tr h="404813">
                <a:tc rowSpan="5">
                  <a:txBody>
                    <a:bodyPr/>
                    <a:lstStyle/>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endParaRPr kumimoji="0" lang="en-US" altLang="zh-CN"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endParaRPr kumimoji="0" lang="en-US" altLang="zh-CN"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endParaRPr kumimoji="0" lang="en-US" altLang="zh-CN"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endParaRPr kumimoji="0" lang="en-US" altLang="zh-CN"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endParaRPr kumimoji="0" lang="en-US" altLang="zh-CN"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endParaRPr kumimoji="0" lang="en-US" altLang="zh-CN"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endParaRPr kumimoji="0" lang="en-US" altLang="zh-CN"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200" b="0" i="0" u="none" strike="noStrike" cap="none" normalizeH="0" baseline="0">
                          <a:ln>
                            <a:noFill/>
                          </a:ln>
                          <a:solidFill>
                            <a:schemeClr val="tx1"/>
                          </a:solidFill>
                          <a:effectLst/>
                          <a:latin typeface="Arial" panose="020B0604020202020204" pitchFamily="34" charset="0"/>
                          <a:ea typeface="宋体" panose="02010600030101010101" pitchFamily="2" charset="-122"/>
                        </a:rPr>
                        <a:t>保险责任</a:t>
                      </a:r>
                      <a:endParaRPr kumimoji="0" lang="zh-CN" altLang="en-US"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200" b="1"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国内水陆货物运输综合险</a:t>
                      </a:r>
                      <a:endParaRPr kumimoji="0" lang="zh-CN" altLang="en-US"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200" b="1"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国内航空货物运输保险</a:t>
                      </a:r>
                      <a:endParaRPr kumimoji="0" lang="zh-CN" altLang="en-US" sz="22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96988">
                <a:tc vMerge="1">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运输工具发生碰撞、搁浅、触礁、倾覆、沉没、出轨或隧道、码头坍塌所造成的损失</a:t>
                      </a:r>
                      <a:endPar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飞机遭受碰撞、倾覆、坠落、</a:t>
                      </a:r>
                      <a:r>
                        <a:rPr kumimoji="0" lang="zh-CN" altLang="en-US" sz="2000" b="1" i="1"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失踪</a:t>
                      </a: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（在三个月以上）、在危难中发生卸载以及遭遇恶劣气候或其它危难事故抛弃的损失</a:t>
                      </a:r>
                      <a:endPar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93775">
                <a:tc vMerge="1">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因火灾、爆炸、雷电、冰雹、暴风、暴雨、洪水、海啸、地陷、崖崩、</a:t>
                      </a:r>
                      <a:r>
                        <a:rPr kumimoji="0" lang="zh-CN" altLang="en-US" sz="2000" b="1" i="1"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滑坡、泥石流</a:t>
                      </a: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所造成的损失</a:t>
                      </a:r>
                      <a:endPar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保险货物本身因遭受火灾、爆炸、雷电、冰雹、暴风暴雨、洪水、海啸、地震、地陷、崖崩所造成的损失</a:t>
                      </a:r>
                      <a:endPar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73175">
                <a:tc vMerge="1">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因受震动、碰撞、挤压而造成货物破碎、弯曲、凹瘪、折断、开裂或包装破裂致使货物散失的损失</a:t>
                      </a:r>
                      <a:endPar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保险货物因受震动、碰撞或压力而造成破碎、弯曲、凹瘪、折断、开裂等损伤以及由此引起包装破裂而造成的散失</a:t>
                      </a:r>
                      <a:endPar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58963">
                <a:tc vMerge="1">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液体货物因受震动、碰撞或挤压致使所用容器（包括封口）损坏而渗漏的损失，或用液体保藏的货物因液体渗漏而造成保藏货物腐烂变质的损失</a:t>
                      </a:r>
                      <a:endPar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anose="05000000000000000000" pitchFamily="2" charset="2"/>
                        <a:buNone/>
                      </a:pP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凡属液体半流体或者需要用液体保藏的保险货物，在运输途中因受震动、碰撞或压力致使所装容器</a:t>
                      </a:r>
                      <a:r>
                        <a:rPr kumimoji="0" lang="en-US" altLang="zh-CN"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a:t>
                      </a: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包括封口</a:t>
                      </a:r>
                      <a:r>
                        <a:rPr kumimoji="0" lang="en-US" altLang="zh-CN"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a:t>
                      </a:r>
                      <a:r>
                        <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rPr>
                        <a:t>损坏发生渗漏而造成的损失，或用液体保藏的货物因液体渗漏而致保藏货物腐烂的损失</a:t>
                      </a:r>
                      <a:endParaRPr kumimoji="0" lang="zh-CN" altLang="en-US" sz="20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p:txBody>
          <a:bodyPr/>
          <a:lstStyle/>
          <a:p>
            <a:pPr eaLnBrk="1" fontAlgn="auto" hangingPunct="1">
              <a:spcAft>
                <a:spcPts val="0"/>
              </a:spcAft>
              <a:defRPr/>
            </a:pPr>
            <a:r>
              <a:rPr lang="zh-CN" altLang="en-US" dirty="0"/>
              <a:t>二、航空货物运输保险 </a:t>
            </a:r>
            <a:endParaRPr lang="zh-CN" altLang="en-US" dirty="0"/>
          </a:p>
        </p:txBody>
      </p:sp>
      <p:sp>
        <p:nvSpPr>
          <p:cNvPr id="28675" name="Rectangle 6"/>
          <p:cNvSpPr>
            <a:spLocks noGrp="1" noChangeArrowheads="1"/>
          </p:cNvSpPr>
          <p:nvPr>
            <p:ph sz="quarter" idx="1"/>
          </p:nvPr>
        </p:nvSpPr>
        <p:spPr>
          <a:xfrm>
            <a:off x="457200" y="1600200"/>
            <a:ext cx="7467600" cy="4873625"/>
          </a:xfrm>
        </p:spPr>
        <p:txBody>
          <a:bodyPr/>
          <a:lstStyle/>
          <a:p>
            <a:pPr marL="571500" indent="-571500" eaLnBrk="1" hangingPunct="1"/>
            <a:r>
              <a:rPr lang="zh-CN" altLang="en-US" dirty="0"/>
              <a:t>除外责任</a:t>
            </a:r>
            <a:endParaRPr lang="en-US" altLang="zh-CN" dirty="0"/>
          </a:p>
          <a:p>
            <a:pPr marL="938530" lvl="1" indent="-571500" eaLnBrk="1" hangingPunct="1"/>
            <a:r>
              <a:rPr lang="zh-CN" altLang="en-US" dirty="0"/>
              <a:t>绝对除外责任：战争或军事行动；托运人或被保险人的故意行为或过失；</a:t>
            </a:r>
            <a:endParaRPr lang="zh-CN" altLang="en-US" dirty="0"/>
          </a:p>
          <a:p>
            <a:pPr marL="938530" lvl="1" indent="-571500" eaLnBrk="1" hangingPunct="1"/>
            <a:r>
              <a:rPr lang="zh-CN" altLang="en-US" dirty="0"/>
              <a:t>保险货物自然损耗，本质缺陷、特性所引起的污染、变质、损坏，以及货物包装不善；</a:t>
            </a:r>
            <a:endParaRPr lang="zh-CN" altLang="en-US" dirty="0"/>
          </a:p>
          <a:p>
            <a:pPr marL="938530" lvl="1" indent="-571500" eaLnBrk="1" hangingPunct="1"/>
            <a:r>
              <a:rPr lang="zh-CN" altLang="en-US" dirty="0"/>
              <a:t>在保险责任开始前，保险货物已存在的品质不良或数量短差所造成的损失；</a:t>
            </a:r>
            <a:endParaRPr lang="zh-CN" altLang="en-US" dirty="0"/>
          </a:p>
          <a:p>
            <a:pPr marL="938530" lvl="1" indent="-571500" eaLnBrk="1" hangingPunct="1"/>
            <a:r>
              <a:rPr lang="zh-CN" altLang="en-US" dirty="0"/>
              <a:t>市价跌落、运输延迟所引起的损失；</a:t>
            </a:r>
            <a:endParaRPr lang="zh-CN" altLang="en-US" dirty="0"/>
          </a:p>
          <a:p>
            <a:pPr marL="938530" lvl="1" indent="-571500" eaLnBrk="1" hangingPunct="1"/>
            <a:r>
              <a:rPr lang="zh-CN" altLang="en-US" dirty="0"/>
              <a:t>属于发货人责任引起的损失。</a:t>
            </a:r>
            <a:r>
              <a:rPr lang="zh-CN" altLang="en-US" sz="1700" dirty="0"/>
              <a:t> </a:t>
            </a:r>
            <a:endParaRPr lang="zh-CN" altLang="en-US" sz="17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endParaRPr lang="zh-CN" altLang="en-US"/>
          </a:p>
        </p:txBody>
      </p:sp>
      <p:sp>
        <p:nvSpPr>
          <p:cNvPr id="31747" name="Rectangle 5"/>
          <p:cNvSpPr>
            <a:spLocks noGrp="1" noChangeArrowheads="1"/>
          </p:cNvSpPr>
          <p:nvPr>
            <p:ph type="subTitle" idx="1"/>
          </p:nvPr>
        </p:nvSpPr>
        <p:spPr>
          <a:xfrm>
            <a:off x="2286000" y="5003800"/>
            <a:ext cx="6172200" cy="1371600"/>
          </a:xfrm>
        </p:spPr>
        <p:txBody>
          <a:bodyPr/>
          <a:lstStyle/>
          <a:p>
            <a:pPr eaLnBrk="1" hangingPunct="1"/>
            <a:r>
              <a:rPr lang="zh-CN" altLang="en-US" dirty="0"/>
              <a:t>其他货物运输保险</a:t>
            </a:r>
            <a:endParaRPr lang="zh-CN"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一、物流货物运输保险</a:t>
            </a:r>
            <a:endParaRPr lang="zh-CN" altLang="en-US" dirty="0"/>
          </a:p>
        </p:txBody>
      </p:sp>
      <p:sp>
        <p:nvSpPr>
          <p:cNvPr id="3" name="内容占位符 2"/>
          <p:cNvSpPr>
            <a:spLocks noGrp="1"/>
          </p:cNvSpPr>
          <p:nvPr>
            <p:ph sz="quarter" idx="1"/>
          </p:nvPr>
        </p:nvSpPr>
        <p:spPr/>
        <p:txBody>
          <a:bodyPr/>
          <a:lstStyle/>
          <a:p>
            <a:r>
              <a:rPr lang="zh-CN" altLang="zh-CN" dirty="0"/>
              <a:t>标的物</a:t>
            </a:r>
            <a:r>
              <a:rPr lang="zh-CN" altLang="en-US" dirty="0"/>
              <a:t>：</a:t>
            </a:r>
            <a:r>
              <a:rPr lang="zh-CN" altLang="zh-CN" dirty="0"/>
              <a:t>以物流方式流动的货物。</a:t>
            </a:r>
            <a:endParaRPr lang="en-US" altLang="zh-CN" dirty="0"/>
          </a:p>
          <a:p>
            <a:r>
              <a:rPr lang="zh-CN" altLang="en-US" dirty="0"/>
              <a:t>保险责任：</a:t>
            </a:r>
            <a:endParaRPr lang="en-US" altLang="zh-CN" dirty="0"/>
          </a:p>
          <a:p>
            <a:pPr lvl="1"/>
            <a:r>
              <a:rPr lang="zh-CN" altLang="zh-CN" dirty="0"/>
              <a:t>保险标的在物流运输、装卸、搬运过程中：与货物运输保险综合险类似。</a:t>
            </a:r>
            <a:endParaRPr lang="zh-CN" altLang="zh-CN" sz="2900" dirty="0"/>
          </a:p>
          <a:p>
            <a:pPr lvl="1"/>
            <a:r>
              <a:rPr lang="zh-CN" altLang="zh-CN" dirty="0"/>
              <a:t>保险标的在物流储存、流通加工、包装过程中：与企业财产保险综合险类似。</a:t>
            </a:r>
            <a:endParaRPr lang="zh-CN" altLang="zh-CN" sz="2900" dirty="0"/>
          </a:p>
          <a:p>
            <a:pPr lvl="1"/>
            <a:r>
              <a:rPr lang="zh-CN" altLang="zh-CN" dirty="0"/>
              <a:t>保险事故发生时，为抢救保险标的或防止灾害蔓延，采取必要的、合理的措施而造成保险标的的损失；保险事故发生后，被保险人为防止或减少保险标的的损失所支付的必要的、合理的施救费用；经保险人书面同意的，被保险人为查明和确定保险事故的性质、原因和保险标的的损失程度所支付的必要的、合理的费用。</a:t>
            </a:r>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一、物流货物运输保险</a:t>
            </a:r>
            <a:endParaRPr lang="zh-CN" altLang="en-US" dirty="0"/>
          </a:p>
        </p:txBody>
      </p:sp>
      <p:sp>
        <p:nvSpPr>
          <p:cNvPr id="3" name="内容占位符 2"/>
          <p:cNvSpPr>
            <a:spLocks noGrp="1"/>
          </p:cNvSpPr>
          <p:nvPr>
            <p:ph sz="quarter" idx="1"/>
          </p:nvPr>
        </p:nvSpPr>
        <p:spPr>
          <a:xfrm>
            <a:off x="457200" y="1600200"/>
            <a:ext cx="8003232" cy="4873752"/>
          </a:xfrm>
        </p:spPr>
        <p:txBody>
          <a:bodyPr/>
          <a:lstStyle/>
          <a:p>
            <a:r>
              <a:rPr lang="zh-CN" altLang="zh-CN" dirty="0"/>
              <a:t>物流货物保险的投保人和被保险人通常都是物流公司。</a:t>
            </a:r>
            <a:endParaRPr lang="en-US" altLang="zh-CN" dirty="0"/>
          </a:p>
          <a:p>
            <a:r>
              <a:rPr lang="zh-CN" altLang="zh-CN" dirty="0"/>
              <a:t>保险期间也是按时间确定，通常为一年。</a:t>
            </a:r>
            <a:endParaRPr lang="en-US" altLang="zh-CN" dirty="0"/>
          </a:p>
          <a:p>
            <a:r>
              <a:rPr lang="zh-CN" altLang="zh-CN" dirty="0"/>
              <a:t>采用</a:t>
            </a:r>
            <a:r>
              <a:rPr lang="en-US" altLang="zh-CN" dirty="0"/>
              <a:t>“</a:t>
            </a:r>
            <a:r>
              <a:rPr lang="zh-CN" altLang="zh-CN" dirty="0"/>
              <a:t>仓至仓</a:t>
            </a:r>
            <a:r>
              <a:rPr lang="en-US" altLang="zh-CN" dirty="0"/>
              <a:t>”</a:t>
            </a:r>
            <a:r>
              <a:rPr lang="zh-CN" altLang="zh-CN" dirty="0"/>
              <a:t>条款。</a:t>
            </a:r>
            <a:endParaRPr lang="zh-CN" altLang="zh-CN" dirty="0"/>
          </a:p>
          <a:p>
            <a:r>
              <a:rPr lang="zh-CN" altLang="zh-CN" dirty="0"/>
              <a:t>附加险</a:t>
            </a:r>
            <a:endParaRPr lang="zh-CN" altLang="zh-CN" dirty="0"/>
          </a:p>
          <a:p>
            <a:pPr lvl="1"/>
            <a:r>
              <a:rPr lang="zh-CN" altLang="zh-CN" dirty="0"/>
              <a:t>物流货物保险附加提货不着保险条款</a:t>
            </a:r>
            <a:endParaRPr lang="zh-CN" altLang="zh-CN" dirty="0"/>
          </a:p>
          <a:p>
            <a:pPr lvl="1"/>
            <a:r>
              <a:rPr lang="zh-CN" altLang="zh-CN" dirty="0"/>
              <a:t>物流货物保险附加盗窃险条款</a:t>
            </a:r>
            <a:endParaRPr lang="zh-CN" altLang="zh-CN" dirty="0"/>
          </a:p>
          <a:p>
            <a:pPr lvl="1"/>
            <a:r>
              <a:rPr lang="zh-CN" altLang="zh-CN" dirty="0"/>
              <a:t>物流货物保险附加冷藏货物保险条款</a:t>
            </a: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二、油气管道运输保险</a:t>
            </a:r>
            <a:endParaRPr lang="zh-CN" altLang="en-US" dirty="0"/>
          </a:p>
        </p:txBody>
      </p:sp>
      <p:sp>
        <p:nvSpPr>
          <p:cNvPr id="3" name="内容占位符 2"/>
          <p:cNvSpPr>
            <a:spLocks noGrp="1"/>
          </p:cNvSpPr>
          <p:nvPr>
            <p:ph sz="quarter" idx="1"/>
          </p:nvPr>
        </p:nvSpPr>
        <p:spPr/>
        <p:txBody>
          <a:bodyPr/>
          <a:lstStyle/>
          <a:p>
            <a:r>
              <a:rPr lang="zh-CN" altLang="zh-CN" dirty="0"/>
              <a:t>保险标的</a:t>
            </a:r>
            <a:r>
              <a:rPr lang="zh-CN" altLang="en-US" dirty="0"/>
              <a:t>：</a:t>
            </a:r>
            <a:r>
              <a:rPr lang="zh-CN" altLang="zh-CN" dirty="0"/>
              <a:t>在管道内运输的油和气</a:t>
            </a:r>
            <a:r>
              <a:rPr lang="zh-CN" altLang="en-US" dirty="0"/>
              <a:t>。</a:t>
            </a:r>
            <a:endParaRPr lang="en-US" altLang="zh-CN" dirty="0"/>
          </a:p>
          <a:p>
            <a:r>
              <a:rPr lang="zh-CN" altLang="zh-CN" dirty="0"/>
              <a:t>保险责任</a:t>
            </a:r>
            <a:r>
              <a:rPr lang="zh-CN" altLang="en-US" dirty="0"/>
              <a:t>：</a:t>
            </a:r>
            <a:endParaRPr lang="en-US" altLang="zh-CN" dirty="0"/>
          </a:p>
          <a:p>
            <a:pPr lvl="1"/>
            <a:r>
              <a:rPr lang="zh-CN" altLang="zh-CN" dirty="0"/>
              <a:t>火灾、爆炸、碰撞；</a:t>
            </a:r>
            <a:endParaRPr lang="en-US" altLang="zh-CN" dirty="0"/>
          </a:p>
          <a:p>
            <a:pPr lvl="1"/>
            <a:r>
              <a:rPr lang="zh-CN" altLang="zh-CN" dirty="0"/>
              <a:t>雷电、暴风、暴雨、冰雹、洪水、崖崩、泥石流、突发性滑坡、地面突然塌陷；</a:t>
            </a:r>
            <a:endParaRPr lang="en-US" altLang="zh-CN" dirty="0"/>
          </a:p>
          <a:p>
            <a:pPr lvl="1"/>
            <a:r>
              <a:rPr lang="zh-CN" altLang="zh-CN" dirty="0"/>
              <a:t>飞行物体及其他空中物体坠落；</a:t>
            </a:r>
            <a:endParaRPr lang="en-US" altLang="zh-CN" dirty="0"/>
          </a:p>
          <a:p>
            <a:pPr lvl="1"/>
            <a:r>
              <a:rPr lang="zh-CN" altLang="zh-CN" dirty="0"/>
              <a:t>高温、高压、严寒致使油气管道破裂。</a:t>
            </a:r>
            <a:endParaRPr lang="en-US" altLang="zh-CN" dirty="0"/>
          </a:p>
          <a:p>
            <a:pPr lvl="1"/>
            <a:r>
              <a:rPr lang="zh-CN" altLang="en-US" dirty="0"/>
              <a:t>施救和救助的</a:t>
            </a:r>
            <a:r>
              <a:rPr lang="zh-CN" altLang="zh-CN" dirty="0"/>
              <a:t>费用。</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zh-CN" altLang="en-US"/>
              <a:t>国内货物运输保险的特点 </a:t>
            </a:r>
            <a:endParaRPr lang="zh-CN" altLang="en-US"/>
          </a:p>
        </p:txBody>
      </p:sp>
      <p:sp>
        <p:nvSpPr>
          <p:cNvPr id="10243" name="Rectangle 3"/>
          <p:cNvSpPr>
            <a:spLocks noGrp="1" noChangeArrowheads="1"/>
          </p:cNvSpPr>
          <p:nvPr>
            <p:ph sz="quarter" idx="1"/>
          </p:nvPr>
        </p:nvSpPr>
        <p:spPr>
          <a:xfrm>
            <a:off x="457200" y="1600200"/>
            <a:ext cx="7467600" cy="4873625"/>
          </a:xfrm>
        </p:spPr>
        <p:txBody>
          <a:bodyPr/>
          <a:lstStyle/>
          <a:p>
            <a:r>
              <a:rPr lang="zh-CN" altLang="zh-CN" dirty="0"/>
              <a:t>保险标的具有动静结合、以动为主的特征。</a:t>
            </a:r>
            <a:endParaRPr lang="zh-CN" altLang="zh-CN" dirty="0"/>
          </a:p>
          <a:p>
            <a:r>
              <a:rPr lang="zh-CN" altLang="zh-CN" dirty="0"/>
              <a:t>保障范围要比普通财产保险广泛得多。</a:t>
            </a:r>
            <a:endParaRPr lang="en-US" altLang="zh-CN" dirty="0"/>
          </a:p>
          <a:p>
            <a:r>
              <a:rPr lang="zh-CN" altLang="zh-CN" dirty="0"/>
              <a:t>保险期限的责任起讫是以航程为主。</a:t>
            </a:r>
            <a:endParaRPr lang="en-US" altLang="zh-CN" dirty="0"/>
          </a:p>
          <a:p>
            <a:r>
              <a:rPr lang="zh-CN" altLang="zh-CN" dirty="0"/>
              <a:t>大多采用定值保险单。</a:t>
            </a:r>
            <a:endParaRPr lang="en-US" altLang="zh-CN" dirty="0"/>
          </a:p>
          <a:p>
            <a:r>
              <a:rPr lang="zh-CN" altLang="zh-CN" dirty="0"/>
              <a:t>货物运输保险涉及的利害关系人较多。</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二、油气管道运输保险</a:t>
            </a:r>
            <a:endParaRPr lang="zh-CN" altLang="en-US" dirty="0"/>
          </a:p>
        </p:txBody>
      </p:sp>
      <p:sp>
        <p:nvSpPr>
          <p:cNvPr id="3" name="内容占位符 2"/>
          <p:cNvSpPr>
            <a:spLocks noGrp="1"/>
          </p:cNvSpPr>
          <p:nvPr>
            <p:ph sz="quarter" idx="1"/>
          </p:nvPr>
        </p:nvSpPr>
        <p:spPr/>
        <p:txBody>
          <a:bodyPr/>
          <a:lstStyle/>
          <a:p>
            <a:r>
              <a:rPr lang="zh-CN" altLang="zh-CN" dirty="0"/>
              <a:t>保险价值</a:t>
            </a:r>
            <a:r>
              <a:rPr lang="zh-CN" altLang="en-US" dirty="0"/>
              <a:t>：</a:t>
            </a:r>
            <a:r>
              <a:rPr lang="zh-CN" altLang="zh-CN" dirty="0"/>
              <a:t>按投保时油、气的销售价或销售价加运杂费确定。</a:t>
            </a:r>
            <a:endParaRPr lang="en-US" altLang="zh-CN" dirty="0"/>
          </a:p>
          <a:p>
            <a:r>
              <a:rPr lang="zh-CN" altLang="zh-CN" dirty="0"/>
              <a:t>保险期间</a:t>
            </a:r>
            <a:r>
              <a:rPr lang="zh-CN" altLang="en-US" dirty="0"/>
              <a:t>：</a:t>
            </a:r>
            <a:r>
              <a:rPr lang="zh-CN" altLang="zh-CN" dirty="0"/>
              <a:t>通常为一年</a:t>
            </a:r>
            <a:endParaRPr lang="en-US" altLang="zh-CN" dirty="0"/>
          </a:p>
          <a:p>
            <a:pPr lvl="1"/>
            <a:r>
              <a:rPr lang="zh-CN" altLang="zh-CN" dirty="0"/>
              <a:t>每次运输保险责任起讫</a:t>
            </a:r>
            <a:r>
              <a:rPr lang="zh-CN" altLang="en-US" dirty="0"/>
              <a:t>：</a:t>
            </a:r>
            <a:r>
              <a:rPr lang="zh-CN" altLang="zh-CN" dirty="0"/>
              <a:t>自保险标的进入输送管道起，至到达目的地卸离输送管道出口终止。</a:t>
            </a:r>
            <a:endParaRPr lang="en-US" altLang="zh-CN" dirty="0"/>
          </a:p>
          <a:p>
            <a:r>
              <a:rPr lang="zh-CN" altLang="en-US" dirty="0"/>
              <a:t>扩展条款</a:t>
            </a:r>
            <a:endParaRPr lang="en-US" altLang="zh-CN" dirty="0"/>
          </a:p>
          <a:p>
            <a:pPr lvl="1"/>
            <a:r>
              <a:rPr lang="zh-CN" altLang="zh-CN" dirty="0"/>
              <a:t>油、气渗漏</a:t>
            </a:r>
            <a:r>
              <a:rPr lang="zh-CN" altLang="en-US" dirty="0"/>
              <a:t>及</a:t>
            </a:r>
            <a:r>
              <a:rPr lang="zh-CN" altLang="zh-CN" dirty="0"/>
              <a:t>污染</a:t>
            </a:r>
            <a:r>
              <a:rPr lang="zh-CN" altLang="en-US" dirty="0"/>
              <a:t>条款</a:t>
            </a:r>
            <a:endParaRPr lang="en-US" altLang="zh-CN" dirty="0"/>
          </a:p>
          <a:p>
            <a:pPr lvl="2"/>
            <a:r>
              <a:rPr lang="zh-CN" altLang="zh-CN" dirty="0"/>
              <a:t>污染的发生与发现之间可能存在着实际上的延迟，故在保险期间结束后设计了追溯期。</a:t>
            </a:r>
            <a:endParaRPr lang="zh-CN" altLang="zh-CN" dirty="0"/>
          </a:p>
          <a:p>
            <a:pPr lvl="1"/>
            <a:r>
              <a:rPr lang="zh-CN" altLang="zh-CN" dirty="0"/>
              <a:t>扩展油气盗抢保险条款</a:t>
            </a:r>
            <a:endParaRPr lang="zh-CN" altLang="zh-CN" dirty="0"/>
          </a:p>
          <a:p>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三、邮包保险</a:t>
            </a:r>
            <a:endParaRPr lang="zh-CN" altLang="en-US" dirty="0"/>
          </a:p>
        </p:txBody>
      </p:sp>
      <p:sp>
        <p:nvSpPr>
          <p:cNvPr id="3" name="内容占位符 2"/>
          <p:cNvSpPr>
            <a:spLocks noGrp="1"/>
          </p:cNvSpPr>
          <p:nvPr>
            <p:ph sz="quarter" idx="1"/>
          </p:nvPr>
        </p:nvSpPr>
        <p:spPr/>
        <p:txBody>
          <a:bodyPr/>
          <a:lstStyle/>
          <a:p>
            <a:r>
              <a:rPr lang="zh-CN" altLang="zh-CN" dirty="0"/>
              <a:t>专门为邮包这种特殊的货物提供的保险。</a:t>
            </a:r>
            <a:endParaRPr lang="en-US" altLang="zh-CN" dirty="0"/>
          </a:p>
          <a:p>
            <a:r>
              <a:rPr lang="zh-CN" altLang="zh-CN" dirty="0"/>
              <a:t>分为邮包险和邮包</a:t>
            </a:r>
            <a:r>
              <a:rPr lang="en-US" altLang="zh-CN" dirty="0"/>
              <a:t>“</a:t>
            </a:r>
            <a:r>
              <a:rPr lang="zh-CN" altLang="zh-CN" dirty="0"/>
              <a:t>一切险</a:t>
            </a:r>
            <a:r>
              <a:rPr lang="en-US" altLang="zh-CN" dirty="0"/>
              <a:t>”</a:t>
            </a:r>
            <a:r>
              <a:rPr lang="zh-CN" altLang="zh-CN" dirty="0"/>
              <a:t>两个险别</a:t>
            </a:r>
            <a:endParaRPr lang="en-US" altLang="zh-CN" dirty="0"/>
          </a:p>
          <a:p>
            <a:r>
              <a:rPr lang="zh-CN" altLang="zh-CN" dirty="0"/>
              <a:t>保险责任自被保险邮包离开保险单所载起运地点寄件人的处所运往邮局时开始生效，直至该项邮包一经递交至收件人的处所时，保险责任即行终止。</a:t>
            </a:r>
            <a:endParaRPr lang="zh-CN" altLang="zh-CN" dirty="0"/>
          </a:p>
          <a:p>
            <a:r>
              <a:rPr lang="zh-CN" altLang="zh-CN" dirty="0"/>
              <a:t>战争险附加条款。</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a:t>货物运输保险与普通财产保险的区别</a:t>
            </a:r>
            <a:endParaRPr lang="zh-CN" altLang="en-US" dirty="0"/>
          </a:p>
        </p:txBody>
      </p:sp>
      <p:graphicFrame>
        <p:nvGraphicFramePr>
          <p:cNvPr id="4" name="表格 3"/>
          <p:cNvGraphicFramePr>
            <a:graphicFrameLocks noGrp="1"/>
          </p:cNvGraphicFramePr>
          <p:nvPr/>
        </p:nvGraphicFramePr>
        <p:xfrm>
          <a:off x="323528" y="1484783"/>
          <a:ext cx="8640960" cy="5243220"/>
        </p:xfrm>
        <a:graphic>
          <a:graphicData uri="http://schemas.openxmlformats.org/drawingml/2006/table">
            <a:tbl>
              <a:tblPr/>
              <a:tblGrid>
                <a:gridCol w="1832962"/>
                <a:gridCol w="3734823"/>
                <a:gridCol w="3073175"/>
              </a:tblGrid>
              <a:tr h="445140">
                <a:tc>
                  <a:txBody>
                    <a:bodyPr/>
                    <a:lstStyle/>
                    <a:p>
                      <a:pPr algn="just">
                        <a:spcAft>
                          <a:spcPts val="0"/>
                        </a:spcAft>
                        <a:tabLst>
                          <a:tab pos="457200" algn="l"/>
                        </a:tabLst>
                      </a:pPr>
                      <a:endParaRPr lang="zh-CN" sz="2200" kern="100">
                        <a:latin typeface="Times New Roman" panose="02020603050405020304"/>
                        <a:ea typeface="宋体" panose="02010600030101010101" pitchFamily="2" charset="-122"/>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b="1" kern="100">
                          <a:latin typeface="Times New Roman" panose="02020603050405020304"/>
                          <a:ea typeface="宋体" panose="02010600030101010101" pitchFamily="2" charset="-122"/>
                        </a:rPr>
                        <a:t>货物运输保险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b="1" kern="100">
                          <a:latin typeface="Times New Roman" panose="02020603050405020304"/>
                          <a:ea typeface="宋体" panose="02010600030101010101" pitchFamily="2" charset="-122"/>
                        </a:rPr>
                        <a:t>普通财产保险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5140">
                <a:tc>
                  <a:txBody>
                    <a:bodyPr/>
                    <a:lstStyle/>
                    <a:p>
                      <a:pPr algn="just">
                        <a:spcAft>
                          <a:spcPts val="0"/>
                        </a:spcAft>
                        <a:tabLst>
                          <a:tab pos="457200" algn="l"/>
                        </a:tabLst>
                      </a:pPr>
                      <a:r>
                        <a:rPr lang="zh-CN" sz="2200" b="1" kern="100">
                          <a:latin typeface="Times New Roman" panose="02020603050405020304"/>
                          <a:ea typeface="宋体" panose="02010600030101010101" pitchFamily="2" charset="-122"/>
                        </a:rPr>
                        <a:t>风险特征</a:t>
                      </a:r>
                      <a:endParaRPr lang="zh-CN" sz="2200" kern="100">
                        <a:latin typeface="Times New Roman" panose="02020603050405020304"/>
                        <a:ea typeface="宋体" panose="02010600030101010101" pitchFamily="2" charset="-122"/>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动静结合、以动为主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静止的风险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5140">
                <a:tc>
                  <a:txBody>
                    <a:bodyPr/>
                    <a:lstStyle/>
                    <a:p>
                      <a:pPr algn="just">
                        <a:spcAft>
                          <a:spcPts val="0"/>
                        </a:spcAft>
                        <a:tabLst>
                          <a:tab pos="457200" algn="l"/>
                        </a:tabLst>
                      </a:pPr>
                      <a:r>
                        <a:rPr lang="zh-CN" sz="2200" b="1" kern="100">
                          <a:latin typeface="Times New Roman" panose="02020603050405020304"/>
                          <a:ea typeface="宋体" panose="02010600030101010101" pitchFamily="2" charset="-122"/>
                        </a:rPr>
                        <a:t>保险责任</a:t>
                      </a:r>
                      <a:endParaRPr lang="zh-CN" sz="2200" kern="100">
                        <a:latin typeface="Times New Roman" panose="02020603050405020304"/>
                        <a:ea typeface="宋体" panose="02010600030101010101" pitchFamily="2" charset="-122"/>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更为宽泛</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明确列明的保险责任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5140">
                <a:tc>
                  <a:txBody>
                    <a:bodyPr/>
                    <a:lstStyle/>
                    <a:p>
                      <a:pPr algn="just">
                        <a:spcAft>
                          <a:spcPts val="0"/>
                        </a:spcAft>
                        <a:tabLst>
                          <a:tab pos="457200" algn="l"/>
                        </a:tabLst>
                      </a:pPr>
                      <a:r>
                        <a:rPr lang="zh-CN" sz="2200" b="1" kern="100">
                          <a:latin typeface="Times New Roman" panose="02020603050405020304"/>
                          <a:ea typeface="宋体" panose="02010600030101010101" pitchFamily="2" charset="-122"/>
                        </a:rPr>
                        <a:t>责任起讫</a:t>
                      </a:r>
                      <a:endParaRPr lang="zh-CN" sz="2200" kern="100">
                        <a:latin typeface="Times New Roman" panose="02020603050405020304"/>
                        <a:ea typeface="宋体" panose="02010600030101010101" pitchFamily="2" charset="-122"/>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dirty="0">
                          <a:latin typeface="Times New Roman" panose="02020603050405020304"/>
                          <a:ea typeface="宋体" panose="02010600030101010101" pitchFamily="2" charset="-122"/>
                        </a:rPr>
                        <a:t>不同条款规定，以运程为主</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dirty="0">
                          <a:latin typeface="Times New Roman" panose="02020603050405020304"/>
                          <a:ea typeface="宋体" panose="02010600030101010101" pitchFamily="2" charset="-122"/>
                        </a:rPr>
                        <a:t>明确开始</a:t>
                      </a:r>
                      <a:r>
                        <a:rPr lang="zh-CN" altLang="en-US" sz="2200" kern="100" dirty="0">
                          <a:latin typeface="Times New Roman" panose="02020603050405020304"/>
                          <a:ea typeface="宋体" panose="02010600030101010101" pitchFamily="2" charset="-122"/>
                        </a:rPr>
                        <a:t>与</a:t>
                      </a:r>
                      <a:r>
                        <a:rPr lang="zh-CN" sz="2200" kern="100" dirty="0">
                          <a:latin typeface="Times New Roman" panose="02020603050405020304"/>
                          <a:ea typeface="宋体" panose="02010600030101010101" pitchFamily="2" charset="-122"/>
                        </a:rPr>
                        <a:t>结束的时间</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5140">
                <a:tc>
                  <a:txBody>
                    <a:bodyPr/>
                    <a:lstStyle/>
                    <a:p>
                      <a:pPr algn="just">
                        <a:spcAft>
                          <a:spcPts val="0"/>
                        </a:spcAft>
                        <a:tabLst>
                          <a:tab pos="457200" algn="l"/>
                        </a:tabLst>
                      </a:pPr>
                      <a:r>
                        <a:rPr lang="zh-CN" sz="2200" b="1" kern="100">
                          <a:latin typeface="Times New Roman" panose="02020603050405020304"/>
                          <a:ea typeface="宋体" panose="02010600030101010101" pitchFamily="2" charset="-122"/>
                        </a:rPr>
                        <a:t>损失补偿方式</a:t>
                      </a:r>
                      <a:endParaRPr lang="zh-CN" sz="2200" kern="100">
                        <a:latin typeface="Times New Roman" panose="02020603050405020304"/>
                        <a:ea typeface="宋体" panose="02010600030101010101" pitchFamily="2" charset="-122"/>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定值保险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不定值保险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0281">
                <a:tc>
                  <a:txBody>
                    <a:bodyPr/>
                    <a:lstStyle/>
                    <a:p>
                      <a:pPr algn="just">
                        <a:spcAft>
                          <a:spcPts val="0"/>
                        </a:spcAft>
                        <a:tabLst>
                          <a:tab pos="457200" algn="l"/>
                        </a:tabLst>
                      </a:pPr>
                      <a:r>
                        <a:rPr lang="zh-CN" sz="2200" b="1" kern="100">
                          <a:latin typeface="Times New Roman" panose="02020603050405020304"/>
                          <a:ea typeface="宋体" panose="02010600030101010101" pitchFamily="2" charset="-122"/>
                        </a:rPr>
                        <a:t>投保人</a:t>
                      </a:r>
                      <a:r>
                        <a:rPr lang="en-US" sz="2200" b="1" kern="100">
                          <a:latin typeface="Times New Roman" panose="02020603050405020304"/>
                          <a:ea typeface="宋体" panose="02010600030101010101" pitchFamily="2" charset="-122"/>
                        </a:rPr>
                        <a:t>/</a:t>
                      </a:r>
                      <a:r>
                        <a:rPr lang="zh-CN" sz="2200" b="1" kern="100">
                          <a:latin typeface="Times New Roman" panose="02020603050405020304"/>
                          <a:ea typeface="宋体" panose="02010600030101010101" pitchFamily="2" charset="-122"/>
                        </a:rPr>
                        <a:t>被保险人</a:t>
                      </a:r>
                      <a:endParaRPr lang="zh-CN" sz="2200" kern="100">
                        <a:latin typeface="Times New Roman" panose="02020603050405020304"/>
                        <a:ea typeface="宋体" panose="02010600030101010101" pitchFamily="2" charset="-122"/>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投保人可以是发货人或收货人。被保险人随着货物所有权的变化而变化</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投保人即被保险人，多为财产所有人或看护人</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0281">
                <a:tc>
                  <a:txBody>
                    <a:bodyPr/>
                    <a:lstStyle/>
                    <a:p>
                      <a:pPr algn="just">
                        <a:spcAft>
                          <a:spcPts val="0"/>
                        </a:spcAft>
                        <a:tabLst>
                          <a:tab pos="457200" algn="l"/>
                        </a:tabLst>
                      </a:pPr>
                      <a:r>
                        <a:rPr lang="zh-CN" sz="2200" b="1" kern="100">
                          <a:latin typeface="Times New Roman" panose="02020603050405020304"/>
                          <a:ea typeface="宋体" panose="02010600030101010101" pitchFamily="2" charset="-122"/>
                        </a:rPr>
                        <a:t>保单转让</a:t>
                      </a:r>
                      <a:endParaRPr lang="zh-CN" sz="2200" kern="100">
                        <a:latin typeface="Times New Roman" panose="02020603050405020304"/>
                        <a:ea typeface="宋体" panose="02010600030101010101" pitchFamily="2" charset="-122"/>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保单随货物所有权转让而自动转让，毋须征得保险人同意</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财产所有权变更时，保单转让需经保险公司同意方才有效</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0281">
                <a:tc>
                  <a:txBody>
                    <a:bodyPr/>
                    <a:lstStyle/>
                    <a:p>
                      <a:pPr algn="just">
                        <a:spcAft>
                          <a:spcPts val="0"/>
                        </a:spcAft>
                        <a:tabLst>
                          <a:tab pos="457200" algn="l"/>
                        </a:tabLst>
                      </a:pPr>
                      <a:r>
                        <a:rPr lang="zh-CN" sz="2200" b="1" kern="100">
                          <a:latin typeface="Times New Roman" panose="02020603050405020304"/>
                          <a:ea typeface="宋体" panose="02010600030101010101" pitchFamily="2" charset="-122"/>
                        </a:rPr>
                        <a:t>保单解除</a:t>
                      </a:r>
                      <a:endParaRPr lang="zh-CN" sz="2200" kern="100">
                        <a:latin typeface="Times New Roman" panose="02020603050405020304"/>
                        <a:ea typeface="宋体" panose="02010600030101010101" pitchFamily="2" charset="-122"/>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panose="02020603050405020304"/>
                          <a:ea typeface="宋体" panose="02010600030101010101" pitchFamily="2" charset="-122"/>
                        </a:rPr>
                        <a:t>保险责任开始后，任何人不得解除保单</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dirty="0">
                          <a:latin typeface="Times New Roman" panose="02020603050405020304"/>
                          <a:ea typeface="宋体" panose="02010600030101010101" pitchFamily="2" charset="-122"/>
                        </a:rPr>
                        <a:t>投保人可以解除合同；或投保人与保险人协商之后解除</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a:t>货物运输保险的投保方式</a:t>
            </a:r>
            <a:endParaRPr lang="zh-CN" altLang="en-US" dirty="0"/>
          </a:p>
        </p:txBody>
      </p:sp>
      <p:sp>
        <p:nvSpPr>
          <p:cNvPr id="3" name="内容占位符 2"/>
          <p:cNvSpPr>
            <a:spLocks noGrp="1"/>
          </p:cNvSpPr>
          <p:nvPr>
            <p:ph sz="quarter" idx="1"/>
          </p:nvPr>
        </p:nvSpPr>
        <p:spPr/>
        <p:txBody>
          <a:bodyPr/>
          <a:lstStyle/>
          <a:p>
            <a:r>
              <a:rPr lang="zh-CN" altLang="zh-CN" dirty="0"/>
              <a:t>直接业务（</a:t>
            </a:r>
            <a:r>
              <a:rPr lang="en-US" altLang="zh-CN" dirty="0"/>
              <a:t>Direct Business</a:t>
            </a:r>
            <a:r>
              <a:rPr lang="zh-CN" altLang="zh-CN" dirty="0"/>
              <a:t>）</a:t>
            </a:r>
            <a:r>
              <a:rPr lang="zh-CN" altLang="en-US" dirty="0"/>
              <a:t>：</a:t>
            </a:r>
            <a:r>
              <a:rPr lang="zh-CN" altLang="zh-CN" dirty="0"/>
              <a:t>由保险公司直接办理上门业务，由投保人填写投保单，经审核后签发保险单。适用于运输次数较少，运输量较大的情况。</a:t>
            </a:r>
            <a:endParaRPr lang="zh-CN" altLang="zh-CN" dirty="0"/>
          </a:p>
          <a:p>
            <a:r>
              <a:rPr lang="zh-CN" altLang="zh-CN" dirty="0"/>
              <a:t>代理业务（</a:t>
            </a:r>
            <a:r>
              <a:rPr lang="en-US" altLang="zh-CN" dirty="0"/>
              <a:t>Agent Business</a:t>
            </a:r>
            <a:r>
              <a:rPr lang="zh-CN" altLang="zh-CN" dirty="0"/>
              <a:t>）</a:t>
            </a:r>
            <a:r>
              <a:rPr lang="zh-CN" altLang="en-US" dirty="0"/>
              <a:t>：</a:t>
            </a:r>
            <a:r>
              <a:rPr lang="zh-CN" altLang="zh-CN" dirty="0"/>
              <a:t>运输单位就自己所承运和代办托运的货物与保险公司签订代理合同代办运输险的承保手续，并取得代理手续费。比如火车站、邮局、快递公司等等。</a:t>
            </a:r>
            <a:endParaRPr lang="zh-CN" altLang="zh-CN" dirty="0"/>
          </a:p>
          <a:p>
            <a:r>
              <a:rPr lang="zh-CN" altLang="zh-CN" dirty="0"/>
              <a:t>预约业务（</a:t>
            </a:r>
            <a:r>
              <a:rPr lang="en-US" altLang="zh-CN" dirty="0"/>
              <a:t>Appointment Business</a:t>
            </a:r>
            <a:r>
              <a:rPr lang="zh-CN" altLang="zh-CN" dirty="0"/>
              <a:t>）</a:t>
            </a:r>
            <a:r>
              <a:rPr lang="zh-CN" altLang="en-US" dirty="0"/>
              <a:t>：</a:t>
            </a:r>
            <a:r>
              <a:rPr lang="zh-CN" altLang="zh-CN" dirty="0"/>
              <a:t>针对货运量大并且同意统保的单位，由保险公司与保户签订预约保险合同</a:t>
            </a:r>
            <a:r>
              <a:rPr lang="en-US" altLang="zh-CN" dirty="0"/>
              <a:t> (Open Cover) </a:t>
            </a:r>
            <a:r>
              <a:rPr lang="zh-CN" altLang="zh-CN" dirty="0"/>
              <a:t>。保户则根据合同规定的时间将启运通知书、启运登记单、投保清单等单证送报保险公司，保险公司则逐月核对和结算。</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与承运人责任保险的区别</a:t>
            </a:r>
            <a:endParaRPr lang="zh-CN" altLang="en-US" dirty="0"/>
          </a:p>
        </p:txBody>
      </p:sp>
      <p:sp>
        <p:nvSpPr>
          <p:cNvPr id="3" name="内容占位符 2"/>
          <p:cNvSpPr>
            <a:spLocks noGrp="1"/>
          </p:cNvSpPr>
          <p:nvPr>
            <p:ph sz="quarter" idx="1"/>
          </p:nvPr>
        </p:nvSpPr>
        <p:spPr/>
        <p:txBody>
          <a:bodyPr/>
          <a:lstStyle/>
          <a:p>
            <a:r>
              <a:rPr lang="zh-CN" altLang="zh-CN" dirty="0"/>
              <a:t>保险标的不同</a:t>
            </a:r>
            <a:endParaRPr lang="zh-CN" altLang="zh-CN" dirty="0"/>
          </a:p>
          <a:p>
            <a:pPr lvl="1"/>
            <a:r>
              <a:rPr lang="zh-CN" altLang="zh-CN" dirty="0"/>
              <a:t>货物运输保险</a:t>
            </a:r>
            <a:r>
              <a:rPr lang="zh-CN" altLang="en-US" dirty="0"/>
              <a:t>：</a:t>
            </a:r>
            <a:r>
              <a:rPr lang="zh-CN" altLang="zh-CN" dirty="0"/>
              <a:t>运输过程中的货物；</a:t>
            </a:r>
            <a:endParaRPr lang="en-US" altLang="zh-CN" dirty="0"/>
          </a:p>
          <a:p>
            <a:pPr lvl="1"/>
            <a:r>
              <a:rPr lang="zh-CN" altLang="zh-CN" dirty="0"/>
              <a:t>承运人责任保险</a:t>
            </a:r>
            <a:r>
              <a:rPr lang="zh-CN" altLang="en-US" dirty="0"/>
              <a:t>：</a:t>
            </a:r>
            <a:r>
              <a:rPr lang="zh-CN" altLang="zh-CN" dirty="0"/>
              <a:t>承运人在运输货物的过程中的责任。</a:t>
            </a:r>
            <a:endParaRPr lang="zh-CN" altLang="zh-CN" dirty="0"/>
          </a:p>
          <a:p>
            <a:r>
              <a:rPr lang="zh-CN" altLang="zh-CN" dirty="0"/>
              <a:t>保险责任不同</a:t>
            </a:r>
            <a:endParaRPr lang="zh-CN" altLang="zh-CN" dirty="0"/>
          </a:p>
          <a:p>
            <a:pPr lvl="1"/>
            <a:r>
              <a:rPr lang="zh-CN" altLang="zh-CN" dirty="0"/>
              <a:t>货物运输保险</a:t>
            </a:r>
            <a:r>
              <a:rPr lang="zh-CN" altLang="en-US" dirty="0"/>
              <a:t>：</a:t>
            </a:r>
            <a:r>
              <a:rPr lang="zh-CN" altLang="zh-CN" dirty="0"/>
              <a:t>在货物运输过程中的自然灾害和意外事故，大多是由于不可抗力等因素所导致的。</a:t>
            </a:r>
            <a:endParaRPr lang="en-US" altLang="zh-CN" dirty="0"/>
          </a:p>
          <a:p>
            <a:pPr lvl="1"/>
            <a:r>
              <a:rPr lang="zh-CN" altLang="zh-CN" dirty="0"/>
              <a:t>承运人责任保险</a:t>
            </a:r>
            <a:r>
              <a:rPr lang="zh-CN" altLang="en-US" dirty="0"/>
              <a:t>：</a:t>
            </a:r>
            <a:r>
              <a:rPr lang="zh-CN" altLang="zh-CN" dirty="0"/>
              <a:t>由于承运人未履行自己的责任而导致的损失。</a:t>
            </a:r>
            <a:endParaRPr lang="en-US" altLang="zh-CN" dirty="0"/>
          </a:p>
          <a:p>
            <a:pPr lvl="1"/>
            <a:r>
              <a:rPr lang="zh-CN" altLang="zh-CN" dirty="0"/>
              <a:t>在海上货物运输中，根据国际提单公约，承运人享有一系列的免责，包括自然灾害，共同海损，管船过失，意外事故等等。承运人只承担由于没有提供适航船舶或者没有妥善保管好货物而使运输货物受损所负的赔偿责任。</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dirty="0"/>
              <a:t>与承运人责任保险的区别</a:t>
            </a:r>
            <a:endParaRPr lang="zh-CN" altLang="en-US" dirty="0"/>
          </a:p>
        </p:txBody>
      </p:sp>
      <p:sp>
        <p:nvSpPr>
          <p:cNvPr id="11267" name="Rectangle 3"/>
          <p:cNvSpPr>
            <a:spLocks noGrp="1" noChangeArrowheads="1"/>
          </p:cNvSpPr>
          <p:nvPr>
            <p:ph sz="quarter" idx="1"/>
          </p:nvPr>
        </p:nvSpPr>
        <p:spPr>
          <a:xfrm>
            <a:off x="457200" y="1600200"/>
            <a:ext cx="7467600" cy="4873625"/>
          </a:xfrm>
        </p:spPr>
        <p:txBody>
          <a:bodyPr/>
          <a:lstStyle/>
          <a:p>
            <a:r>
              <a:rPr lang="zh-CN" altLang="zh-CN" dirty="0"/>
              <a:t>险种类别不同</a:t>
            </a:r>
            <a:endParaRPr lang="zh-CN" altLang="zh-CN" dirty="0"/>
          </a:p>
          <a:p>
            <a:pPr lvl="1"/>
            <a:r>
              <a:rPr lang="zh-CN" altLang="zh-CN" dirty="0"/>
              <a:t>货物运输保险</a:t>
            </a:r>
            <a:r>
              <a:rPr lang="zh-CN" altLang="en-US" dirty="0"/>
              <a:t>：</a:t>
            </a:r>
            <a:r>
              <a:rPr lang="zh-CN" altLang="zh-CN" dirty="0"/>
              <a:t>属于有形财产的保险；</a:t>
            </a:r>
            <a:endParaRPr lang="en-US" altLang="zh-CN" dirty="0"/>
          </a:p>
          <a:p>
            <a:pPr lvl="1"/>
            <a:r>
              <a:rPr lang="zh-CN" altLang="zh-CN" dirty="0"/>
              <a:t>承运人责任保险</a:t>
            </a:r>
            <a:r>
              <a:rPr lang="zh-CN" altLang="en-US" dirty="0"/>
              <a:t>：</a:t>
            </a:r>
            <a:r>
              <a:rPr lang="zh-CN" altLang="zh-CN" dirty="0"/>
              <a:t>属于责任保险。</a:t>
            </a:r>
            <a:endParaRPr lang="zh-CN" altLang="zh-CN" dirty="0"/>
          </a:p>
          <a:p>
            <a:r>
              <a:rPr lang="zh-CN" altLang="zh-CN" dirty="0"/>
              <a:t>赔偿对象不同</a:t>
            </a:r>
            <a:endParaRPr lang="zh-CN" altLang="zh-CN" dirty="0"/>
          </a:p>
          <a:p>
            <a:pPr lvl="1"/>
            <a:r>
              <a:rPr lang="zh-CN" altLang="zh-CN" dirty="0"/>
              <a:t>货物运输保险</a:t>
            </a:r>
            <a:r>
              <a:rPr lang="zh-CN" altLang="en-US" dirty="0"/>
              <a:t>：</a:t>
            </a:r>
            <a:r>
              <a:rPr lang="zh-CN" altLang="zh-CN" dirty="0"/>
              <a:t>保险公司直接赔偿货主，然后再取得代位求偿权，向可能承担损失责任的各方进行代位求偿。</a:t>
            </a:r>
            <a:endParaRPr lang="en-US" altLang="zh-CN" dirty="0"/>
          </a:p>
          <a:p>
            <a:pPr lvl="1"/>
            <a:r>
              <a:rPr lang="zh-CN" altLang="zh-CN" dirty="0"/>
              <a:t>承运人责任保险</a:t>
            </a:r>
            <a:r>
              <a:rPr lang="zh-CN" altLang="en-US" dirty="0"/>
              <a:t>：</a:t>
            </a:r>
            <a:r>
              <a:rPr lang="zh-CN" altLang="zh-CN" dirty="0"/>
              <a:t>承运人先依据法律规定的责任和赔偿金额向货主进行赔偿，然后向保险公司提出索赔。保险公司根据保险合同的约定再向承运人进行赔偿。</a:t>
            </a:r>
            <a:endParaRPr lang="zh-CN" altLang="zh-CN" dirty="0"/>
          </a:p>
          <a:p>
            <a:pPr eaLnBrk="1" hangingPunct="1"/>
            <a:endParaRPr lang="zh-CN" alt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042988" y="981075"/>
            <a:ext cx="5976937" cy="1727200"/>
          </a:xfrm>
        </p:spPr>
        <p:txBody>
          <a:bodyPr/>
          <a:lstStyle/>
          <a:p>
            <a:pPr eaLnBrk="1" fontAlgn="auto" hangingPunct="1">
              <a:spcAft>
                <a:spcPts val="0"/>
              </a:spcAft>
              <a:defRPr/>
            </a:pPr>
            <a:r>
              <a:rPr lang="zh-CN" altLang="en-US"/>
              <a:t>第一节</a:t>
            </a:r>
            <a:endParaRPr lang="zh-CN" altLang="en-US"/>
          </a:p>
        </p:txBody>
      </p:sp>
      <p:sp>
        <p:nvSpPr>
          <p:cNvPr id="12291" name="Rectangle 3"/>
          <p:cNvSpPr>
            <a:spLocks noGrp="1" noChangeArrowheads="1"/>
          </p:cNvSpPr>
          <p:nvPr>
            <p:ph type="subTitle" idx="1"/>
          </p:nvPr>
        </p:nvSpPr>
        <p:spPr>
          <a:xfrm>
            <a:off x="827088" y="3068638"/>
            <a:ext cx="7489328" cy="2362200"/>
          </a:xfrm>
        </p:spPr>
        <p:txBody>
          <a:bodyPr/>
          <a:lstStyle/>
          <a:p>
            <a:pPr eaLnBrk="1" hangingPunct="1"/>
            <a:r>
              <a:rPr lang="zh-CN" altLang="en-US" sz="3600" dirty="0"/>
              <a:t>国内陆上货物运输保险</a:t>
            </a:r>
            <a:endParaRPr lang="en-US" altLang="zh-CN" sz="3600" dirty="0"/>
          </a:p>
          <a:p>
            <a:pPr eaLnBrk="1" hangingPunct="1"/>
            <a:endParaRPr lang="en-US" altLang="zh-CN" sz="3600" dirty="0"/>
          </a:p>
          <a:p>
            <a:pPr algn="r" eaLnBrk="1" hangingPunct="1"/>
            <a:r>
              <a:rPr lang="zh-CN" altLang="en-US" sz="3600" dirty="0"/>
              <a:t>以公路货物运输保险为例</a:t>
            </a:r>
            <a:endParaRPr lang="zh-CN" alt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dirty="0"/>
              <a:t>一、保险标的</a:t>
            </a:r>
            <a:endParaRPr lang="zh-CN" altLang="en-US" dirty="0"/>
          </a:p>
        </p:txBody>
      </p:sp>
      <p:sp>
        <p:nvSpPr>
          <p:cNvPr id="15363"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以国内公路运输过程中的货物作为保险标的的保险。</a:t>
            </a:r>
            <a:endParaRPr lang="zh-CN" altLang="en-US" dirty="0"/>
          </a:p>
          <a:p>
            <a:pPr eaLnBrk="1" hangingPunct="1">
              <a:lnSpc>
                <a:spcPct val="90000"/>
              </a:lnSpc>
            </a:pPr>
            <a:r>
              <a:rPr lang="zh-CN" altLang="en-US" dirty="0"/>
              <a:t>主要是指具有商品性质的贸易货物。</a:t>
            </a:r>
            <a:endParaRPr lang="zh-CN" altLang="en-US" dirty="0"/>
          </a:p>
          <a:p>
            <a:pPr eaLnBrk="1" hangingPunct="1">
              <a:lnSpc>
                <a:spcPct val="90000"/>
              </a:lnSpc>
            </a:pPr>
            <a:r>
              <a:rPr lang="zh-CN" altLang="en-US" dirty="0"/>
              <a:t>不包括蔬菜、水果、活牲畜、禽鱼类和其他动物。</a:t>
            </a:r>
            <a:endParaRPr lang="zh-CN" altLang="en-US" dirty="0"/>
          </a:p>
          <a:p>
            <a:pPr eaLnBrk="1" hangingPunct="1">
              <a:lnSpc>
                <a:spcPct val="90000"/>
              </a:lnSpc>
            </a:pPr>
            <a:r>
              <a:rPr lang="zh-CN" altLang="en-US" dirty="0"/>
              <a:t>金银、珠宝、钻石、玉器、首饰、古币、古玩、古书、古画、邮票、艺术品、稀有金属等珍贵财物，必须经特别约定并在保险单上载明才能承保。</a:t>
            </a: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5000</Words>
  <Application>WPS 演示</Application>
  <PresentationFormat>全屏显示(4:3)</PresentationFormat>
  <Paragraphs>339</Paragraphs>
  <Slides>31</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31</vt:i4>
      </vt:variant>
    </vt:vector>
  </HeadingPairs>
  <TitlesOfParts>
    <vt:vector size="45" baseType="lpstr">
      <vt:lpstr>Arial</vt:lpstr>
      <vt:lpstr>宋体</vt:lpstr>
      <vt:lpstr>Wingdings</vt:lpstr>
      <vt:lpstr>Century Schoolbook</vt:lpstr>
      <vt:lpstr>Century</vt:lpstr>
      <vt:lpstr>华文楷体</vt:lpstr>
      <vt:lpstr>Wingdings 2</vt:lpstr>
      <vt:lpstr>Wingdings</vt:lpstr>
      <vt:lpstr>Times New Roman</vt:lpstr>
      <vt:lpstr>微软雅黑</vt:lpstr>
      <vt:lpstr>Arial Unicode MS</vt:lpstr>
      <vt:lpstr>Calibri</vt:lpstr>
      <vt:lpstr>Times New Roman</vt:lpstr>
      <vt:lpstr>凸显</vt:lpstr>
      <vt:lpstr>货物运输保险 </vt:lpstr>
      <vt:lpstr>市场份额</vt:lpstr>
      <vt:lpstr>国内货物运输保险的特点 </vt:lpstr>
      <vt:lpstr>货物运输保险与普通财产保险的区别</vt:lpstr>
      <vt:lpstr>货物运输保险的投保方式</vt:lpstr>
      <vt:lpstr>与承运人责任保险的区别</vt:lpstr>
      <vt:lpstr>与承运人责任保险的区别</vt:lpstr>
      <vt:lpstr>第一节</vt:lpstr>
      <vt:lpstr>一、保险标的</vt:lpstr>
      <vt:lpstr>二、保险责任 </vt:lpstr>
      <vt:lpstr>三、除外责任 </vt:lpstr>
      <vt:lpstr>四、保险期限</vt:lpstr>
      <vt:lpstr>五、保险金额</vt:lpstr>
      <vt:lpstr>六、赔偿处理</vt:lpstr>
      <vt:lpstr>七、附加保险</vt:lpstr>
      <vt:lpstr>七、附加保险 </vt:lpstr>
      <vt:lpstr>八、保险费率</vt:lpstr>
      <vt:lpstr>第二节</vt:lpstr>
      <vt:lpstr>一、水路货物运输保险</vt:lpstr>
      <vt:lpstr>一、水路货物运输保险</vt:lpstr>
      <vt:lpstr>一、水路货物运输保险</vt:lpstr>
      <vt:lpstr>PowerPoint 演示文稿</vt:lpstr>
      <vt:lpstr>二、航空货物运输保险 </vt:lpstr>
      <vt:lpstr>PowerPoint 演示文稿</vt:lpstr>
      <vt:lpstr>二、航空货物运输保险 </vt:lpstr>
      <vt:lpstr>第三节</vt:lpstr>
      <vt:lpstr>一、物流货物运输保险</vt:lpstr>
      <vt:lpstr>一、物流货物运输保险</vt:lpstr>
      <vt:lpstr>二、油气管道运输保险</vt:lpstr>
      <vt:lpstr>二、油气管道运输保险</vt:lpstr>
      <vt:lpstr>三、邮包保险</vt:lpstr>
    </vt:vector>
  </TitlesOfParts>
  <Company>corp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货物运输保险</dc:title>
  <dc:creator>魏陆</dc:creator>
  <cp:lastModifiedBy>无敌帅气最俊朗</cp:lastModifiedBy>
  <cp:revision>37</cp:revision>
  <dcterms:created xsi:type="dcterms:W3CDTF">2003-04-30T09:01:00Z</dcterms:created>
  <dcterms:modified xsi:type="dcterms:W3CDTF">2026-02-13T07:42:16Z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7911EC85A31141B1A89B11030F2A9709_12</vt:lpwstr>
  </property>
  <property fmtid="{D5CDD505-2E9C-101B-9397-08002B2CF9AE}" pid="3" name="KSOProductBuildVer">
    <vt:lpwstr>2052-12.1.0.24657</vt:lpwstr>
  </property>
</Properties>
</file>