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charts/colors1.xml" ContentType="application/vnd.ms-office.chartcolorstyle+xml"/>
  <Override PartName="/ppt/charts/style1.xml" ContentType="application/vnd.ms-office.chartstyle+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57"/>
  </p:handoutMasterIdLst>
  <p:sldIdLst>
    <p:sldId id="256" r:id="rId3"/>
    <p:sldId id="303" r:id="rId4"/>
    <p:sldId id="269" r:id="rId5"/>
    <p:sldId id="289" r:id="rId6"/>
    <p:sldId id="290" r:id="rId7"/>
    <p:sldId id="304" r:id="rId8"/>
    <p:sldId id="305" r:id="rId9"/>
    <p:sldId id="259" r:id="rId10"/>
    <p:sldId id="260" r:id="rId11"/>
    <p:sldId id="319" r:id="rId12"/>
    <p:sldId id="306" r:id="rId13"/>
    <p:sldId id="307" r:id="rId14"/>
    <p:sldId id="320" r:id="rId15"/>
    <p:sldId id="321" r:id="rId16"/>
    <p:sldId id="315" r:id="rId17"/>
    <p:sldId id="262" r:id="rId18"/>
    <p:sldId id="272" r:id="rId19"/>
    <p:sldId id="273" r:id="rId20"/>
    <p:sldId id="292" r:id="rId21"/>
    <p:sldId id="308" r:id="rId22"/>
    <p:sldId id="293" r:id="rId23"/>
    <p:sldId id="309" r:id="rId24"/>
    <p:sldId id="310" r:id="rId25"/>
    <p:sldId id="294" r:id="rId26"/>
    <p:sldId id="295" r:id="rId27"/>
    <p:sldId id="296" r:id="rId28"/>
    <p:sldId id="288" r:id="rId29"/>
    <p:sldId id="291" r:id="rId30"/>
    <p:sldId id="264" r:id="rId31"/>
    <p:sldId id="297" r:id="rId32"/>
    <p:sldId id="298" r:id="rId33"/>
    <p:sldId id="275" r:id="rId34"/>
    <p:sldId id="276" r:id="rId35"/>
    <p:sldId id="277" r:id="rId36"/>
    <p:sldId id="278" r:id="rId37"/>
    <p:sldId id="312" r:id="rId38"/>
    <p:sldId id="300" r:id="rId39"/>
    <p:sldId id="299" r:id="rId40"/>
    <p:sldId id="301" r:id="rId41"/>
    <p:sldId id="279" r:id="rId42"/>
    <p:sldId id="265" r:id="rId43"/>
    <p:sldId id="280" r:id="rId44"/>
    <p:sldId id="281" r:id="rId45"/>
    <p:sldId id="313" r:id="rId46"/>
    <p:sldId id="314" r:id="rId47"/>
    <p:sldId id="302" r:id="rId48"/>
    <p:sldId id="266" r:id="rId49"/>
    <p:sldId id="283" r:id="rId50"/>
    <p:sldId id="284" r:id="rId51"/>
    <p:sldId id="285" r:id="rId52"/>
    <p:sldId id="286" r:id="rId53"/>
    <p:sldId id="267" r:id="rId54"/>
    <p:sldId id="268" r:id="rId55"/>
    <p:sldId id="282" r:id="rId56"/>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3878" autoAdjust="0"/>
  </p:normalViewPr>
  <p:slideViewPr>
    <p:cSldViewPr showGuides="1">
      <p:cViewPr varScale="1">
        <p:scale>
          <a:sx n="77" d="100"/>
          <a:sy n="77" d="100"/>
        </p:scale>
        <p:origin x="1349"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0" Type="http://schemas.openxmlformats.org/officeDocument/2006/relationships/tableStyles" Target="tableStyles.xml"/><Relationship Id="rId6" Type="http://schemas.openxmlformats.org/officeDocument/2006/relationships/slide" Target="slides/slide4.xml"/><Relationship Id="rId59" Type="http://schemas.openxmlformats.org/officeDocument/2006/relationships/viewProps" Target="viewProps.xml"/><Relationship Id="rId58" Type="http://schemas.openxmlformats.org/officeDocument/2006/relationships/presProps" Target="presProps.xml"/><Relationship Id="rId57" Type="http://schemas.openxmlformats.org/officeDocument/2006/relationships/handoutMaster" Target="handoutMasters/handoutMaster1.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"保费收入"</c:f>
              <c:strCache>
                <c:ptCount val="1"/>
                <c:pt idx="0">
                  <c:v>保费收入</c:v>
                </c:pt>
              </c:strCache>
            </c:strRef>
          </c:tx>
          <c:spPr>
            <a:solidFill>
              <a:schemeClr val="accent2"/>
            </a:solidFill>
            <a:ln>
              <a:noFill/>
            </a:ln>
            <a:effectLst/>
          </c:spPr>
          <c:invertIfNegative val="0"/>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各险种保费收入!$B$10:$AB$10</c:f>
              <c:numCache>
                <c:formatCode>General</c:formatCode>
                <c:ptCount val="27"/>
                <c:pt idx="0">
                  <c:v>8</c:v>
                </c:pt>
                <c:pt idx="1">
                  <c:v>7</c:v>
                </c:pt>
                <c:pt idx="2">
                  <c:v>9</c:v>
                </c:pt>
                <c:pt idx="3">
                  <c:v>11</c:v>
                </c:pt>
                <c:pt idx="4">
                  <c:v>14</c:v>
                </c:pt>
                <c:pt idx="5">
                  <c:v>13</c:v>
                </c:pt>
                <c:pt idx="6">
                  <c:v>20</c:v>
                </c:pt>
                <c:pt idx="7">
                  <c:v>23</c:v>
                </c:pt>
                <c:pt idx="8">
                  <c:v>25</c:v>
                </c:pt>
                <c:pt idx="9">
                  <c:v>31.5</c:v>
                </c:pt>
                <c:pt idx="10">
                  <c:v>39.2</c:v>
                </c:pt>
                <c:pt idx="11">
                  <c:v>51.6</c:v>
                </c:pt>
                <c:pt idx="12">
                  <c:v>70.9</c:v>
                </c:pt>
                <c:pt idx="13">
                  <c:v>73.8</c:v>
                </c:pt>
                <c:pt idx="14">
                  <c:v>62.3</c:v>
                </c:pt>
                <c:pt idx="15">
                  <c:v>78.6</c:v>
                </c:pt>
                <c:pt idx="16">
                  <c:v>81.7</c:v>
                </c:pt>
                <c:pt idx="17">
                  <c:v>82.9</c:v>
                </c:pt>
                <c:pt idx="18">
                  <c:v>93.24</c:v>
                </c:pt>
                <c:pt idx="19">
                  <c:v>110.2</c:v>
                </c:pt>
                <c:pt idx="20">
                  <c:v>120.75</c:v>
                </c:pt>
                <c:pt idx="21">
                  <c:v>117.8</c:v>
                </c:pt>
                <c:pt idx="22">
                  <c:v>138</c:v>
                </c:pt>
                <c:pt idx="23">
                  <c:v>144</c:v>
                </c:pt>
                <c:pt idx="24">
                  <c:v>145</c:v>
                </c:pt>
                <c:pt idx="25">
                  <c:v>170.06</c:v>
                </c:pt>
                <c:pt idx="26">
                  <c:v>142.1</c:v>
                </c:pt>
              </c:numCache>
            </c:numRef>
          </c:val>
        </c:ser>
        <c:dLbls>
          <c:showLegendKey val="0"/>
          <c:showVal val="0"/>
          <c:showCatName val="0"/>
          <c:showSerName val="0"/>
          <c:showPercent val="0"/>
          <c:showBubbleSize val="0"/>
        </c:dLbls>
        <c:gapWidth val="150"/>
        <c:axId val="648734288"/>
        <c:axId val="648737648"/>
      </c:barChart>
      <c:lineChart>
        <c:grouping val="standard"/>
        <c:varyColors val="0"/>
        <c:ser>
          <c:idx val="2"/>
          <c:order val="1"/>
          <c:tx>
            <c:strRef>
              <c:f>"市场份额"</c:f>
              <c:strCache>
                <c:ptCount val="1"/>
                <c:pt idx="0">
                  <c:v>市场份额</c:v>
                </c:pt>
              </c:strCache>
            </c:strRef>
          </c:tx>
          <c:spPr>
            <a:ln w="28575" cap="rnd">
              <a:solidFill>
                <a:schemeClr val="accent3"/>
              </a:solidFill>
              <a:round/>
            </a:ln>
            <a:effectLst/>
          </c:spPr>
          <c:marker>
            <c:symbol val="none"/>
          </c:marker>
          <c:dLbls>
            <c:delete val="1"/>
          </c:dLbls>
          <c:cat>
            <c:numRef>
              <c:f>各险种保费收入!$B$2:$AB$2</c:f>
              <c:numCache>
                <c:formatCode>General</c:formatCode>
                <c:ptCount val="27"/>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numCache>
            </c:numRef>
          </c:cat>
          <c:val>
            <c:numRef>
              <c:f>各险种保费收入!$B$11:$AB$11</c:f>
              <c:numCache>
                <c:formatCode>0.00%</c:formatCode>
                <c:ptCount val="27"/>
                <c:pt idx="0">
                  <c:v>0.0158415841584158</c:v>
                </c:pt>
                <c:pt idx="1">
                  <c:v>0.0132827324478178</c:v>
                </c:pt>
                <c:pt idx="2">
                  <c:v>0.0150401069518717</c:v>
                </c:pt>
                <c:pt idx="3">
                  <c:v>0.015982796698826</c:v>
                </c:pt>
                <c:pt idx="4">
                  <c:v>0.0179600005131429</c:v>
                </c:pt>
                <c:pt idx="5">
                  <c:v>0.0149527790815345</c:v>
                </c:pt>
                <c:pt idx="6">
                  <c:v>0.0177777777777778</c:v>
                </c:pt>
                <c:pt idx="7">
                  <c:v>0.018670195062951</c:v>
                </c:pt>
                <c:pt idx="8">
                  <c:v>0.0165558528250907</c:v>
                </c:pt>
                <c:pt idx="9">
                  <c:v>0.0157675808526507</c:v>
                </c:pt>
                <c:pt idx="10">
                  <c:v>0.016775723132096</c:v>
                </c:pt>
                <c:pt idx="11">
                  <c:v>0.0179426461230323</c:v>
                </c:pt>
                <c:pt idx="12">
                  <c:v>0.0181998336601945</c:v>
                </c:pt>
                <c:pt idx="13">
                  <c:v>0.0159815670597815</c:v>
                </c:pt>
                <c:pt idx="14">
                  <c:v>0.011686516236379</c:v>
                </c:pt>
                <c:pt idx="15">
                  <c:v>0.0126524002536919</c:v>
                </c:pt>
                <c:pt idx="16">
                  <c:v>0.0102189251491876</c:v>
                </c:pt>
                <c:pt idx="17">
                  <c:v>0.0098417484833735</c:v>
                </c:pt>
                <c:pt idx="18">
                  <c:v>0.0100628767912762</c:v>
                </c:pt>
                <c:pt idx="19">
                  <c:v>0.0104540193902138</c:v>
                </c:pt>
                <c:pt idx="20">
                  <c:v>0.01027161291969</c:v>
                </c:pt>
                <c:pt idx="21">
                  <c:v>0.00905019091446878</c:v>
                </c:pt>
                <c:pt idx="22">
                  <c:v>0.0101590106007067</c:v>
                </c:pt>
                <c:pt idx="23">
                  <c:v>0.0105293945598128</c:v>
                </c:pt>
                <c:pt idx="24">
                  <c:v>0.00975314454832851</c:v>
                </c:pt>
                <c:pt idx="25">
                  <c:v>0.0107171666246534</c:v>
                </c:pt>
                <c:pt idx="26">
                  <c:v>0.00840480274442539</c:v>
                </c:pt>
              </c:numCache>
            </c:numRef>
          </c:val>
          <c:smooth val="0"/>
        </c:ser>
        <c:dLbls>
          <c:showLegendKey val="0"/>
          <c:showVal val="0"/>
          <c:showCatName val="0"/>
          <c:showSerName val="0"/>
          <c:showPercent val="0"/>
          <c:showBubbleSize val="0"/>
        </c:dLbls>
        <c:marker val="0"/>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648734288"/>
        <c:crosses val="autoZero"/>
        <c:crossBetween val="between"/>
      </c:valAx>
      <c:catAx>
        <c:axId val="550466176"/>
        <c:scaling>
          <c:orientation val="minMax"/>
        </c:scaling>
        <c:delete val="1"/>
        <c:axPos val="b"/>
        <c:numFmt formatCode="General" sourceLinked="1"/>
        <c:majorTickMark val="out"/>
        <c:minorTickMark val="none"/>
        <c:tickLblPos val="nextTo"/>
        <c:txPr>
          <a:bodyPr rot="-60000000" spcFirstLastPara="0"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7136"/>
        <c:crosses val="autoZero"/>
        <c:auto val="1"/>
        <c:lblAlgn val="ctr"/>
        <c:lblOffset val="100"/>
        <c:noMultiLvlLbl val="0"/>
      </c:cat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crossAx val="550466176"/>
        <c:crosses val="max"/>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lang="zh-CN" sz="900" b="0" i="0" u="none" strike="noStrike" kern="1200" baseline="0">
              <a:solidFill>
                <a:schemeClr val="tx1">
                  <a:lumMod val="65000"/>
                  <a:lumOff val="35000"/>
                </a:schemeClr>
              </a:solidFill>
              <a:latin typeface="+mn-lt"/>
              <a:ea typeface="+mn-ea"/>
              <a:cs typeface="+mn-cs"/>
            </a:defRPr>
          </a:pPr>
        </a:p>
      </c:txPr>
    </c:legend>
    <c:plotVisOnly val="1"/>
    <c:dispBlanksAs val="gap"/>
    <c:showDLblsOverMax val="0"/>
    <c:extLst>
      <c:ext uri="{0b15fc19-7d7d-44ad-8c2d-2c3a37ce22c3}">
        <chartProps xmlns="https://web.wps.cn/et/2018/main" chartId="{43bd6c1e-1511-4a20-a35b-b881ad9c3de7}"/>
      </c:ext>
    </c:extLst>
  </c:chart>
  <c:spPr>
    <a:noFill/>
    <a:ln>
      <a:noFill/>
    </a:ln>
    <a:effectLst/>
  </c:spPr>
  <c:txPr>
    <a:bodyPr/>
    <a:lstStyle/>
    <a:p>
      <a:pPr>
        <a:defRPr lang="zh-CN"/>
      </a:pPr>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5FD1FA81-F767-4F30-A5C2-F42B5DB04BD5}" type="datetimeFigureOut">
              <a:rPr lang="zh-CN" altLang="en-US"/>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atin typeface="Arial" panose="020B0604020202020204" pitchFamily="34" charset="0"/>
              </a:defRPr>
            </a:lvl1pPr>
          </a:lstStyle>
          <a:p>
            <a:pPr>
              <a:defRPr/>
            </a:pPr>
            <a:fld id="{E70B81B7-6FC1-40A9-BD7E-812BF3F0B07C}"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themeOverride" Target="../theme/themeOverride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C976264F-F50A-4890-9DEB-3CF43AD4EBCD}" type="slidenum">
              <a:rPr lang="en-US" altLang="zh-CN"/>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C792D63-6428-4008-A6C7-DF16B2629384}" type="slidenum">
              <a:rPr lang="en-US" altLang="zh-CN"/>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84CF241A-42BD-47E5-83D8-0D9CA646E0C3}" type="slidenum">
              <a:rPr lang="en-US" altLang="zh-CN"/>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39825"/>
          </a:xfrm>
        </p:spPr>
        <p:txBody>
          <a:bodyPr/>
          <a:lstStyle/>
          <a:p>
            <a:r>
              <a:rPr lang="zh-CN" altLang="en-US"/>
              <a:t>单击此处编辑母版标题样式</a:t>
            </a:r>
            <a:endParaRPr lang="zh-CN" altLang="en-US"/>
          </a:p>
        </p:txBody>
      </p:sp>
      <p:sp>
        <p:nvSpPr>
          <p:cNvPr id="3" name="表格占位符 2"/>
          <p:cNvSpPr>
            <a:spLocks noGrp="1"/>
          </p:cNvSpPr>
          <p:nvPr>
            <p:ph type="tbl" idx="1"/>
          </p:nvPr>
        </p:nvSpPr>
        <p:spPr>
          <a:xfrm>
            <a:off x="457200" y="1600200"/>
            <a:ext cx="8229600" cy="4530725"/>
          </a:xfrm>
        </p:spPr>
        <p:txBody>
          <a:bodyPr>
            <a:normAutofit/>
          </a:bodyPr>
          <a:lstStyle/>
          <a:p>
            <a:pPr lvl="0"/>
            <a:endParaRPr lang="zh-CN" altLang="en-US" noProof="0"/>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A02FA164-9FCC-4439-A9CB-10D0324BF937}"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80177B70-719D-4D70-9C68-66500542B472}" type="slidenum">
              <a:rPr lang="en-US" altLang="zh-CN"/>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endParaRPr lang="zh-CN" altLang="en-US"/>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7F4F33C3-29D9-440B-8229-2512B3CB4BBB}" type="slidenum">
              <a:rPr lang="en-US" altLang="zh-CN"/>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3A071F33-E69B-4A53-A641-10CE9777BED9}" type="slidenum">
              <a:rPr lang="en-US" altLang="zh-CN"/>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endParaRPr lang="zh-CN" altLang="en-US"/>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753DF0A9-1748-4E60-927E-B1F873502B0C}" type="slidenum">
              <a:rPr lang="en-US" altLang="zh-CN"/>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11508E56-F558-4A8C-80F0-CBA9DFA5D900}" type="slidenum">
              <a:rPr lang="en-US" altLang="zh-CN"/>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795B320A-C4CB-4C48-94D1-52EF73E29C3E}" type="slidenum">
              <a:rPr lang="en-US" altLang="zh-CN"/>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endParaRPr lang="zh-CN" altLang="en-US"/>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B801731C-1A52-4AB7-BB4D-6CE08CB42772}" type="slidenum">
              <a:rPr lang="en-US" altLang="zh-CN"/>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endParaRPr lang="zh-CN" altLang="en-US"/>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30A619FA-7ED1-4A1F-9EF3-48A3B3CF3F19}" type="slidenum">
              <a:rPr lang="en-US" altLang="zh-CN"/>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ln>
        </p:spPr>
        <p:txBody>
          <a:bodyPr vert="horz" wrap="square" lIns="91440" tIns="45720" rIns="91440" bIns="45720" numCol="1" anchor="t" anchorCtr="0" compatLnSpc="1"/>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panose="020B0604020202020204" pitchFamily="34" charset="0"/>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panose="020B0604020202020204" pitchFamily="34" charset="0"/>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panose="020B0604020202020204" pitchFamily="34" charset="0"/>
              </a:defRPr>
            </a:lvl1pPr>
          </a:lstStyle>
          <a:p>
            <a:pPr>
              <a:defRPr/>
            </a:pPr>
            <a:fld id="{092C13F0-9078-4344-8340-A26446C95F14}" type="slidenum">
              <a:rPr lang="en-US" altLang="zh-CN"/>
            </a:fld>
            <a:endParaRPr lang="en-US" alt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anose="02010600040101010101"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anose="02010600040101010101"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40080"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880" algn="l" rtl="0" eaLnBrk="0" fontAlgn="base" hangingPunct="0">
        <a:spcBef>
          <a:spcPct val="20000"/>
        </a:spcBef>
        <a:spcAft>
          <a:spcPct val="0"/>
        </a:spcAft>
        <a:buClr>
          <a:srgbClr val="648F67"/>
        </a:buClr>
        <a:buSzPct val="60000"/>
        <a:buFont typeface="Wingdings" panose="05000000000000000000" pitchFamily="2" charset="2"/>
        <a:buChar char=""/>
        <a:defRPr kern="1200">
          <a:solidFill>
            <a:schemeClr val="tx1"/>
          </a:solidFill>
          <a:latin typeface="+mn-lt"/>
          <a:ea typeface="+mn-ea"/>
          <a:cs typeface="+mn-cs"/>
        </a:defRPr>
      </a:lvl3pPr>
      <a:lvl4pPr marL="1187450" indent="-182880" algn="l" rtl="0" eaLnBrk="0" fontAlgn="base" hangingPunct="0">
        <a:spcBef>
          <a:spcPct val="20000"/>
        </a:spcBef>
        <a:spcAft>
          <a:spcPct val="0"/>
        </a:spcAft>
        <a:buClr>
          <a:srgbClr val="BCCEBD"/>
        </a:buClr>
        <a:buSzPct val="60000"/>
        <a:buFont typeface="Wingdings" panose="05000000000000000000" pitchFamily="2" charset="2"/>
        <a:buChar char=""/>
        <a:defRPr kern="1200">
          <a:solidFill>
            <a:schemeClr val="tx1"/>
          </a:solidFill>
          <a:latin typeface="+mn-lt"/>
          <a:ea typeface="+mn-ea"/>
          <a:cs typeface="+mn-cs"/>
        </a:defRPr>
      </a:lvl4pPr>
      <a:lvl5pPr marL="1462405" indent="-182880" algn="l" rtl="0" eaLnBrk="0" fontAlgn="base" hangingPunct="0">
        <a:spcBef>
          <a:spcPct val="20000"/>
        </a:spcBef>
        <a:spcAft>
          <a:spcPct val="0"/>
        </a:spcAft>
        <a:buClr>
          <a:srgbClr val="D4E2D4"/>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panose="05000000000000000000"/>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chart" Target="../charts/char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slide" Target="slide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第五章</a:t>
            </a:r>
            <a:endParaRPr lang="zh-CN" altLang="en-US"/>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工程保险</a:t>
            </a:r>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altLang="zh-CN" b="1"/>
              <a:t>3</a:t>
            </a:r>
            <a:r>
              <a:rPr lang="zh-CN" altLang="en-US" b="1"/>
              <a:t>、除外责任</a:t>
            </a:r>
            <a:r>
              <a:rPr lang="zh-CN" altLang="en-US"/>
              <a:t> </a:t>
            </a:r>
            <a:endParaRPr lang="zh-CN" altLang="en-US"/>
          </a:p>
        </p:txBody>
      </p:sp>
      <p:sp>
        <p:nvSpPr>
          <p:cNvPr id="17411" name="Rectangle 3"/>
          <p:cNvSpPr>
            <a:spLocks noGrp="1" noChangeArrowheads="1"/>
          </p:cNvSpPr>
          <p:nvPr>
            <p:ph sz="quarter" idx="1"/>
          </p:nvPr>
        </p:nvSpPr>
        <p:spPr>
          <a:xfrm>
            <a:off x="250825" y="1341438"/>
            <a:ext cx="8540750" cy="5327650"/>
          </a:xfrm>
        </p:spPr>
        <p:txBody>
          <a:bodyPr/>
          <a:lstStyle/>
          <a:p>
            <a:r>
              <a:rPr lang="zh-CN" altLang="zh-CN" dirty="0"/>
              <a:t>标的除外：档案、文件、账簿、票据、现金、各种有价证券、图表资料及包装物料的损失；盘点时发现的短缺；领有公共运输行驶执照的，或已由其他保险予以保障的车辆、船舶和飞机的损失；</a:t>
            </a:r>
            <a:endParaRPr lang="zh-CN" altLang="zh-CN" dirty="0"/>
          </a:p>
          <a:p>
            <a:r>
              <a:rPr lang="zh-CN" altLang="zh-CN" dirty="0"/>
              <a:t>需特殊约定：除非另有约定，在被保险工程开始以前已经存在或形成的位于工地范围内或其周围的属于被保险人的财产的损失；在保险单保险期限终止以前，被保险财产中已由工程所有人签发完工验收证书或验收合格或实际占有或使用或接收的部分。</a:t>
            </a: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zh-CN" altLang="en-US"/>
              <a:t>二、第三者责任险部分</a:t>
            </a:r>
            <a:endParaRPr lang="zh-CN" altLang="en-US"/>
          </a:p>
        </p:txBody>
      </p:sp>
      <p:sp>
        <p:nvSpPr>
          <p:cNvPr id="20483" name="Rectangle 3"/>
          <p:cNvSpPr>
            <a:spLocks noGrp="1" noChangeArrowheads="1"/>
          </p:cNvSpPr>
          <p:nvPr>
            <p:ph sz="quarter" idx="1"/>
          </p:nvPr>
        </p:nvSpPr>
        <p:spPr>
          <a:xfrm>
            <a:off x="457200" y="1600200"/>
            <a:ext cx="7467600" cy="4873625"/>
          </a:xfrm>
        </p:spPr>
        <p:txBody>
          <a:bodyPr/>
          <a:lstStyle/>
          <a:p>
            <a:pPr marL="609600" indent="-609600" eaLnBrk="1" hangingPunct="1"/>
            <a:r>
              <a:rPr lang="en-US" altLang="zh-CN"/>
              <a:t>1</a:t>
            </a:r>
            <a:r>
              <a:rPr lang="zh-CN" altLang="en-US"/>
              <a:t>、保险责任</a:t>
            </a:r>
            <a:endParaRPr lang="zh-CN" altLang="en-US"/>
          </a:p>
          <a:p>
            <a:pPr marL="990600" lvl="1" indent="-646430" eaLnBrk="1" hangingPunct="1"/>
            <a:r>
              <a:rPr lang="zh-CN" altLang="en-US"/>
              <a:t>因发生与保险单所承保工程直接相关的意外事故引起工地内及邻近区域的第三者人身伤亡、疾病或财产损失，依法应由被保险人承担的经济赔偿责任。</a:t>
            </a:r>
            <a:endParaRPr lang="zh-CN" altLang="en-US"/>
          </a:p>
          <a:p>
            <a:pPr marL="990600" lvl="1" indent="-646430" eaLnBrk="1" hangingPunct="1"/>
            <a:r>
              <a:rPr lang="zh-CN" altLang="en-US"/>
              <a:t>对被保险人因上述原因而支付的诉讼费用以及事先经保险人书面同意而支付的其他费用。</a:t>
            </a:r>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zh-CN"/>
              <a:t>2</a:t>
            </a:r>
            <a:r>
              <a:rPr lang="zh-CN" altLang="en-US"/>
              <a:t>、除外责任</a:t>
            </a:r>
            <a:endParaRPr lang="zh-CN" altLang="en-US"/>
          </a:p>
        </p:txBody>
      </p:sp>
      <p:sp>
        <p:nvSpPr>
          <p:cNvPr id="21507" name="Rectangle 3"/>
          <p:cNvSpPr>
            <a:spLocks noGrp="1" noChangeArrowheads="1"/>
          </p:cNvSpPr>
          <p:nvPr>
            <p:ph sz="quarter" idx="1"/>
          </p:nvPr>
        </p:nvSpPr>
        <p:spPr>
          <a:xfrm>
            <a:off x="301625" y="1600200"/>
            <a:ext cx="8540750" cy="4924425"/>
          </a:xfrm>
        </p:spPr>
        <p:txBody>
          <a:bodyPr/>
          <a:lstStyle/>
          <a:p>
            <a:pPr marL="609600" indent="-609600" eaLnBrk="1" hangingPunct="1"/>
            <a:r>
              <a:rPr lang="zh-CN" altLang="en-US" sz="2600" dirty="0"/>
              <a:t>因震动、移动或减弱支撑而造成财产损失及人伤；</a:t>
            </a:r>
            <a:endParaRPr lang="zh-CN" altLang="en-US" sz="2600" dirty="0"/>
          </a:p>
          <a:p>
            <a:pPr marL="609600" indent="-609600" eaLnBrk="1" hangingPunct="1"/>
            <a:r>
              <a:rPr lang="zh-CN" altLang="en-US" sz="2600" dirty="0"/>
              <a:t>有公共运输行驶执照的车辆、船舶、飞机造成事故； </a:t>
            </a:r>
            <a:endParaRPr lang="zh-CN" altLang="en-US" sz="2600" dirty="0"/>
          </a:p>
          <a:p>
            <a:pPr marL="609600" indent="-609600" eaLnBrk="1" hangingPunct="1"/>
            <a:r>
              <a:rPr lang="zh-CN" altLang="en-US" sz="2600" dirty="0"/>
              <a:t>下列原因引起的赔偿责任：</a:t>
            </a:r>
            <a:endParaRPr lang="zh-CN" altLang="en-US" sz="2600" dirty="0"/>
          </a:p>
          <a:p>
            <a:pPr marL="1371600" lvl="2" indent="-700405" eaLnBrk="1" hangingPunct="1"/>
            <a:r>
              <a:rPr lang="zh-CN" altLang="en-US" sz="2000" dirty="0"/>
              <a:t>本保险合同物质损失项下的损失及各种费用；</a:t>
            </a:r>
            <a:endParaRPr lang="zh-CN" altLang="en-US" sz="2000" dirty="0"/>
          </a:p>
          <a:p>
            <a:pPr marL="1371600" lvl="2" indent="-700405" eaLnBrk="1" hangingPunct="1"/>
            <a:r>
              <a:rPr lang="zh-CN" altLang="en-US" sz="2000" dirty="0"/>
              <a:t>工程所有人、承包人或其他关系方或他们所雇用的在工地现场从事与工程有关工作的职员、工人以及他们的家庭成员的人身伤亡或疾病；</a:t>
            </a:r>
            <a:endParaRPr lang="zh-CN" altLang="en-US" sz="2000" dirty="0"/>
          </a:p>
          <a:p>
            <a:pPr marL="1371600" lvl="2" indent="-700405" eaLnBrk="1" hangingPunct="1"/>
            <a:r>
              <a:rPr lang="zh-CN" altLang="en-US" sz="2000" dirty="0"/>
              <a:t>工程所有人、承包人或其他关系方或他们所雇用的职员、工人所有的或由其照管、控制的财产发生的损失；</a:t>
            </a:r>
            <a:endParaRPr lang="zh-CN" altLang="en-US" sz="2000" dirty="0"/>
          </a:p>
          <a:p>
            <a:pPr marL="1371600" lvl="2" indent="-700405" eaLnBrk="1" hangingPunct="1"/>
            <a:r>
              <a:rPr lang="zh-CN" altLang="en-US" sz="2000" dirty="0"/>
              <a:t>被保险人应该承担的合同责任，但无合同存在时仍然应由被保险人承担的法律责任不在此限。</a:t>
            </a:r>
            <a:r>
              <a:rPr lang="zh-CN" altLang="en-US" dirty="0"/>
              <a:t> </a:t>
            </a:r>
            <a:endParaRPr lang="zh-CN"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US" altLang="zh-CN" b="1" dirty="0"/>
              <a:t>2</a:t>
            </a:r>
            <a:r>
              <a:rPr lang="zh-CN" altLang="en-US" b="1" dirty="0"/>
              <a:t>、除外责任</a:t>
            </a:r>
            <a:endParaRPr lang="zh-CN" altLang="en-US" dirty="0"/>
          </a:p>
        </p:txBody>
      </p:sp>
      <p:sp>
        <p:nvSpPr>
          <p:cNvPr id="18435" name="Rectangle 3"/>
          <p:cNvSpPr>
            <a:spLocks noGrp="1" noChangeArrowheads="1"/>
          </p:cNvSpPr>
          <p:nvPr>
            <p:ph sz="quarter" idx="1"/>
          </p:nvPr>
        </p:nvSpPr>
        <p:spPr>
          <a:xfrm>
            <a:off x="457200" y="1600200"/>
            <a:ext cx="7467600" cy="4873625"/>
          </a:xfrm>
        </p:spPr>
        <p:txBody>
          <a:bodyPr/>
          <a:lstStyle/>
          <a:p>
            <a:pPr lvl="1" eaLnBrk="1" hangingPunct="1">
              <a:lnSpc>
                <a:spcPct val="90000"/>
              </a:lnSpc>
            </a:pPr>
            <a:r>
              <a:rPr lang="zh-CN" altLang="en-US" dirty="0"/>
              <a:t>物质损失部分与第三者责任险部分共同的除外责任</a:t>
            </a:r>
            <a:endParaRPr lang="en-US" altLang="zh-CN" dirty="0"/>
          </a:p>
          <a:p>
            <a:pPr lvl="2" eaLnBrk="1" hangingPunct="1">
              <a:lnSpc>
                <a:spcPct val="90000"/>
              </a:lnSpc>
            </a:pPr>
            <a:r>
              <a:rPr lang="zh-CN" altLang="zh-CN" dirty="0"/>
              <a:t>绝对除外责任：战争、类似战争行为、敌对行为、武装冲突、恐怖活动、谋反、政变引起的任何损失、费用和责任；罢工、暴动、民众骚乱引起的任何损失、费用和责任；被保险人及其代表的故意行为或</a:t>
            </a:r>
            <a:r>
              <a:rPr lang="zh-CN" altLang="zh-CN" u="sng" dirty="0"/>
              <a:t>重大过失</a:t>
            </a:r>
            <a:r>
              <a:rPr lang="zh-CN" altLang="zh-CN" dirty="0"/>
              <a:t>引起的任何损失、费用和责任；核裂变、核聚变、核武器、核材料、核幅射及放射性污染引起的任何损失、费用和责任；</a:t>
            </a:r>
            <a:endParaRPr lang="zh-CN" altLang="zh-CN" dirty="0"/>
          </a:p>
          <a:p>
            <a:pPr lvl="2" eaLnBrk="1" hangingPunct="1">
              <a:lnSpc>
                <a:spcPct val="90000"/>
              </a:lnSpc>
            </a:pPr>
            <a:r>
              <a:rPr lang="zh-CN" altLang="zh-CN" dirty="0"/>
              <a:t>政府行为：政府命令或任何公共当局的没收、征用、销毁或毁坏；</a:t>
            </a:r>
            <a:endParaRPr lang="zh-CN" altLang="zh-CN" dirty="0"/>
          </a:p>
          <a:p>
            <a:pPr lvl="2" eaLnBrk="1" hangingPunct="1">
              <a:lnSpc>
                <a:spcPct val="90000"/>
              </a:lnSpc>
            </a:pPr>
            <a:r>
              <a:rPr lang="zh-CN" altLang="zh-CN" dirty="0"/>
              <a:t>污染：大气、土地、水污染及其他各种污染引起的任何损失、费用和责任；</a:t>
            </a:r>
            <a:endParaRPr lang="zh-CN" altLang="zh-CN" dirty="0"/>
          </a:p>
          <a:p>
            <a:pPr lvl="2" eaLnBrk="1" hangingPunct="1">
              <a:lnSpc>
                <a:spcPct val="90000"/>
              </a:lnSpc>
            </a:pPr>
            <a:r>
              <a:rPr lang="zh-CN" altLang="zh-CN" dirty="0"/>
              <a:t>间接损失：工程部分停工或全部停工引起的任何损失、费用和责任；罚金、延误、丧失合同及其他后果损失。</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过失是过错的一种形式，当事人的过错也就成为承担民事责任的前提。</a:t>
            </a:r>
            <a:endParaRPr lang="zh-CN" altLang="en-US"/>
          </a:p>
          <a:p>
            <a:pPr eaLnBrk="1" hangingPunct="1">
              <a:lnSpc>
                <a:spcPct val="90000"/>
              </a:lnSpc>
            </a:pPr>
            <a:r>
              <a:rPr lang="zh-CN" altLang="en-US"/>
              <a:t>划分重大过失和一般过失：</a:t>
            </a:r>
            <a:endParaRPr lang="zh-CN" altLang="en-US"/>
          </a:p>
          <a:p>
            <a:pPr lvl="1" eaLnBrk="1" hangingPunct="1">
              <a:lnSpc>
                <a:spcPct val="90000"/>
              </a:lnSpc>
            </a:pPr>
            <a:r>
              <a:rPr lang="zh-CN" altLang="en-US"/>
              <a:t>根据法律规范对于某一行为人应当注意和能够注意的程度有较高要求时，行为人没有遵守这种要求，但又未违背通常应当注意并能注意的一般规则时，就是一般过失。</a:t>
            </a:r>
            <a:endParaRPr lang="zh-CN" altLang="en-US"/>
          </a:p>
          <a:p>
            <a:pPr lvl="1" eaLnBrk="1" hangingPunct="1">
              <a:lnSpc>
                <a:spcPct val="90000"/>
              </a:lnSpc>
            </a:pPr>
            <a:r>
              <a:rPr lang="zh-CN" altLang="en-US"/>
              <a:t>如果行为人不但没有遵守法律规范对他的较高的要求，甚至连人们都应当注意并能注意的一般标准也未达到，就是重大过失。</a:t>
            </a:r>
            <a:br>
              <a:rPr lang="zh-CN" altLang="en-US"/>
            </a:br>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a:t>案例</a:t>
            </a:r>
            <a:endParaRPr lang="zh-CN" altLang="en-US"/>
          </a:p>
        </p:txBody>
      </p:sp>
      <p:sp>
        <p:nvSpPr>
          <p:cNvPr id="22531" name="Rectangle 3"/>
          <p:cNvSpPr>
            <a:spLocks noGrp="1" noChangeArrowheads="1"/>
          </p:cNvSpPr>
          <p:nvPr>
            <p:ph sz="quarter" idx="1"/>
          </p:nvPr>
        </p:nvSpPr>
        <p:spPr>
          <a:xfrm>
            <a:off x="457200" y="1600200"/>
            <a:ext cx="8229600" cy="5068888"/>
          </a:xfrm>
        </p:spPr>
        <p:txBody>
          <a:bodyPr/>
          <a:lstStyle/>
          <a:p>
            <a:pPr eaLnBrk="1" hangingPunct="1">
              <a:lnSpc>
                <a:spcPct val="90000"/>
              </a:lnSpc>
            </a:pPr>
            <a:r>
              <a:rPr lang="zh-CN" altLang="en-US" sz="2100"/>
              <a:t>某建筑施工公司承包了某大厦建设工程，根据业主提供的设计和施工方案进行施工，在未作护栏维护工程的情况下，进行敞开式开挖并大量抽排地下水。后施工单位因发现施工现场附近地面下沉，就暂时停止了施工，但没有针对地面下沉的情况采取必要的措施。施工单位经和业主商量修改了原来施工方案后恢复施工，但仍然没有对地面沉降采取防护和恢复措施。此后，邻近施工现场的一个印刷厂发现厂房、地面开裂，多台进口的精密印刷机出现异常。经受损单位紧急呼吁并采取措施后，地面沉降才得到控制。但是损失已经发生。</a:t>
            </a:r>
            <a:endParaRPr lang="zh-CN" altLang="en-US" sz="2100"/>
          </a:p>
          <a:p>
            <a:pPr eaLnBrk="1" hangingPunct="1">
              <a:lnSpc>
                <a:spcPct val="90000"/>
              </a:lnSpc>
            </a:pPr>
            <a:r>
              <a:rPr lang="zh-CN" altLang="en-US" sz="2100"/>
              <a:t>鉴定结论是：施工单位在基础工程施工时，大量抽排地下水是造成印刷厂厂房和印刷机受损的直接原因。后来建设单位赔偿了印刷厂各种损失</a:t>
            </a:r>
            <a:r>
              <a:rPr lang="en-US" altLang="zh-CN" sz="2100"/>
              <a:t>1000</a:t>
            </a:r>
            <a:r>
              <a:rPr lang="zh-CN" altLang="en-US" sz="2100"/>
              <a:t>多万元人民币。</a:t>
            </a:r>
            <a:br>
              <a:rPr lang="zh-CN" altLang="en-US" sz="2100"/>
            </a:br>
            <a:endParaRPr lang="zh-CN" altLang="en-US" sz="2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a:t>三、保险金额和赔偿限额</a:t>
            </a:r>
            <a:endParaRPr lang="zh-CN" altLang="en-US"/>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zh-CN" altLang="en-US"/>
              <a:t>（一）物质损失部分</a:t>
            </a:r>
            <a:endParaRPr lang="zh-CN" altLang="en-US"/>
          </a:p>
          <a:p>
            <a:pPr lvl="1" eaLnBrk="1" hangingPunct="1"/>
            <a:r>
              <a:rPr lang="zh-CN" altLang="en-US"/>
              <a:t>保险金额是分项列明。</a:t>
            </a:r>
            <a:endParaRPr lang="zh-CN" altLang="en-US"/>
          </a:p>
          <a:p>
            <a:pPr lvl="1" eaLnBrk="1" hangingPunct="1"/>
            <a:r>
              <a:rPr lang="zh-CN" altLang="en-US"/>
              <a:t>建筑工程的保险金额不应该低于被保险工程建筑完成时的总价值，包括原材料费用、设备费用、建造费、安装费、运保费、关税、其他税项和费用，以及由工程所有人提供的原材料和设备的费用；</a:t>
            </a:r>
            <a:endParaRPr lang="zh-CN" altLang="en-US"/>
          </a:p>
          <a:p>
            <a:pPr lvl="1" eaLnBrk="1" hangingPunct="1"/>
            <a:r>
              <a:rPr lang="zh-CN" altLang="en-US"/>
              <a:t>施工用机器、装置和机械设备的保险金额不应该低于重置费用。</a:t>
            </a:r>
            <a:endParaRPr lang="zh-CN" altLang="en-US"/>
          </a:p>
          <a:p>
            <a:pPr lvl="1" eaLnBrk="1" hangingPunct="1"/>
            <a:r>
              <a:rPr lang="zh-CN" altLang="en-US"/>
              <a:t>其他项目由被保险人与保险人商定的金额。</a:t>
            </a:r>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保险金额的调整</a:t>
            </a:r>
            <a:endParaRPr lang="zh-CN" altLang="en-US"/>
          </a:p>
        </p:txBody>
      </p:sp>
      <p:sp>
        <p:nvSpPr>
          <p:cNvPr id="24579" name="Rectangle 3"/>
          <p:cNvSpPr>
            <a:spLocks noGrp="1" noChangeArrowheads="1"/>
          </p:cNvSpPr>
          <p:nvPr>
            <p:ph sz="quarter" idx="1"/>
          </p:nvPr>
        </p:nvSpPr>
        <p:spPr>
          <a:xfrm>
            <a:off x="457200" y="1600200"/>
            <a:ext cx="7467600" cy="4873625"/>
          </a:xfrm>
        </p:spPr>
        <p:txBody>
          <a:bodyPr/>
          <a:lstStyle/>
          <a:p>
            <a:pPr eaLnBrk="1" hangingPunct="1"/>
            <a:r>
              <a:rPr lang="zh-CN" altLang="en-US"/>
              <a:t>如果被保险人是以被保险工程合同规定的工程概算总造价投保，则当工程造价中包括的各项费用因涨价或升值原因而超出原被保险工程造价时，被保险人必须尽快通知保险人，保险人据此调整保险金额；</a:t>
            </a:r>
            <a:endParaRPr lang="zh-CN" altLang="en-US"/>
          </a:p>
          <a:p>
            <a:pPr eaLnBrk="1" hangingPunct="1"/>
            <a:r>
              <a:rPr lang="zh-CN" altLang="en-US"/>
              <a:t>如果被保险工程的建造期超过三年，则被保险人必须从保险单生效日起每隔十二个月向保险人申报当时的工程实际投入金额及调整后的工程总造价，保险人将据此调整保险费。</a:t>
            </a:r>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a:t>（二）第三者责任险的赔偿限额</a:t>
            </a:r>
            <a:endParaRPr lang="zh-CN" altLang="en-US"/>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a:t>分为个人的人身伤亡、人身伤亡总额、财产损失和总赔偿限额四种</a:t>
            </a:r>
            <a:endParaRPr lang="zh-CN" altLang="en-US"/>
          </a:p>
          <a:p>
            <a:pPr eaLnBrk="1" hangingPunct="1"/>
            <a:r>
              <a:rPr lang="zh-CN" altLang="en-US"/>
              <a:t>前三种是每次事故以及同一事故引起的一系列事故的赔偿限额。总赔偿限额是指在整个保险期内赔偿第三者责任的总限额，在保险期内可能发生多次第三者责任事故</a:t>
            </a:r>
            <a:endParaRPr lang="zh-CN" altLang="en-US"/>
          </a:p>
          <a:p>
            <a:pPr eaLnBrk="1" hangingPunct="1"/>
            <a:r>
              <a:rPr lang="zh-CN" altLang="en-US"/>
              <a:t>对第三者人身伤亡的赔偿不规定免赔额，但对财产损失的赔偿可规定一个每次事故的免赔额。 </a:t>
            </a:r>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四、保险期限 </a:t>
            </a:r>
            <a:endParaRPr lang="zh-CN" altLang="en-US"/>
          </a:p>
        </p:txBody>
      </p:sp>
      <p:sp>
        <p:nvSpPr>
          <p:cNvPr id="26627" name="Rectangle 3"/>
          <p:cNvSpPr>
            <a:spLocks noGrp="1" noChangeArrowheads="1"/>
          </p:cNvSpPr>
          <p:nvPr>
            <p:ph sz="quarter" idx="1"/>
          </p:nvPr>
        </p:nvSpPr>
        <p:spPr>
          <a:xfrm>
            <a:off x="301625" y="1600200"/>
            <a:ext cx="8540750" cy="4997450"/>
          </a:xfrm>
        </p:spPr>
        <p:txBody>
          <a:bodyPr/>
          <a:lstStyle/>
          <a:p>
            <a:pPr marL="812800" indent="-812800" eaLnBrk="1" hangingPunct="1"/>
            <a:r>
              <a:rPr lang="zh-CN" altLang="en-US"/>
              <a:t>保险责任自保险工程破土动工日或自用于保险工程的材料、设备运抵工地时开始。</a:t>
            </a:r>
            <a:endParaRPr lang="zh-CN" altLang="en-US"/>
          </a:p>
          <a:p>
            <a:pPr marL="812800" indent="-812800" eaLnBrk="1" hangingPunct="1"/>
            <a:r>
              <a:rPr lang="zh-CN" altLang="en-US"/>
              <a:t>保险责任终止：以下列情况中先发生者为准：</a:t>
            </a:r>
            <a:endParaRPr lang="zh-CN" altLang="en-US"/>
          </a:p>
          <a:p>
            <a:pPr marL="1168400" lvl="1" indent="-824230" eaLnBrk="1" hangingPunct="1"/>
            <a:r>
              <a:rPr lang="zh-CN" altLang="en-US"/>
              <a:t>保险单规定的终止日期。</a:t>
            </a:r>
            <a:endParaRPr lang="zh-CN" altLang="en-US"/>
          </a:p>
          <a:p>
            <a:pPr marL="1168400" lvl="1" indent="-824230" eaLnBrk="1" hangingPunct="1"/>
            <a:r>
              <a:rPr lang="zh-CN" altLang="en-US"/>
              <a:t>工程所有人对部分或全部工程签发完工验收证或验收合格。</a:t>
            </a:r>
            <a:endParaRPr lang="zh-CN" altLang="en-US"/>
          </a:p>
          <a:p>
            <a:pPr marL="1168400" lvl="1" indent="-824230" eaLnBrk="1" hangingPunct="1"/>
            <a:r>
              <a:rPr lang="zh-CN" altLang="en-US"/>
              <a:t>工程所有人开始实际占有或使用或接收时终止。如部分使用，该使用部分的保险责任终止。</a:t>
            </a:r>
            <a:endParaRPr lang="zh-CN"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r>
              <a:rPr lang="zh-CN" altLang="en-US" dirty="0"/>
              <a:t>市场份额</a:t>
            </a:r>
            <a:endParaRPr lang="zh-CN" altLang="zh-CN" dirty="0"/>
          </a:p>
        </p:txBody>
      </p:sp>
      <p:graphicFrame>
        <p:nvGraphicFramePr>
          <p:cNvPr id="3" name="图表 2"/>
          <p:cNvGraphicFramePr/>
          <p:nvPr/>
        </p:nvGraphicFramePr>
        <p:xfrm>
          <a:off x="611560" y="1556792"/>
          <a:ext cx="7992888" cy="4752528"/>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四 、赔偿期限</a:t>
            </a:r>
            <a:endParaRPr lang="zh-CN" altLang="en-US"/>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r>
              <a:rPr lang="zh-CN" altLang="en-US"/>
              <a:t>不论有关合同中对试车和考核期如何规定，保险人仅在保险合同明细表中列明的试车和考核期间内对试车和考核所引发的损失、费用和责任负责赔偿；</a:t>
            </a:r>
            <a:endParaRPr lang="zh-CN" altLang="en-US"/>
          </a:p>
          <a:p>
            <a:pPr eaLnBrk="1" hangingPunct="1"/>
            <a:r>
              <a:rPr lang="zh-CN" altLang="en-US"/>
              <a:t>若保险设备本身是在本次安装前已被使用过的设备或转手设备，则自其试车之时起，保险人对该项设备的保险责任即行终止。 </a:t>
            </a:r>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marL="1117600" indent="-1117600" eaLnBrk="1" fontAlgn="auto" hangingPunct="1">
              <a:spcAft>
                <a:spcPts val="0"/>
              </a:spcAft>
              <a:defRPr/>
            </a:pPr>
            <a:r>
              <a:rPr lang="zh-CN" altLang="en-US" b="1"/>
              <a:t>五、赔偿处理</a:t>
            </a:r>
            <a:endParaRPr lang="zh-CN" altLang="en-US" b="1"/>
          </a:p>
        </p:txBody>
      </p:sp>
      <p:sp>
        <p:nvSpPr>
          <p:cNvPr id="2867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（一）物质损失部分</a:t>
            </a:r>
            <a:endParaRPr lang="zh-CN" altLang="en-US"/>
          </a:p>
          <a:p>
            <a:pPr lvl="1" eaLnBrk="1" hangingPunct="1">
              <a:lnSpc>
                <a:spcPct val="90000"/>
              </a:lnSpc>
            </a:pPr>
            <a:r>
              <a:rPr lang="zh-CN" altLang="en-US"/>
              <a:t>赔偿方式有支付赔款、进行修复或重置</a:t>
            </a:r>
            <a:endParaRPr lang="zh-CN" altLang="en-US"/>
          </a:p>
          <a:p>
            <a:pPr lvl="1" eaLnBrk="1" hangingPunct="1">
              <a:lnSpc>
                <a:spcPct val="90000"/>
              </a:lnSpc>
            </a:pPr>
            <a:r>
              <a:rPr lang="zh-CN" altLang="en-US"/>
              <a:t>保险人不赔偿被保险财产在修复或重置过程中发生的任何变更、性能增加或改进所产生的额外费用</a:t>
            </a:r>
            <a:endParaRPr lang="zh-CN" altLang="en-US"/>
          </a:p>
          <a:p>
            <a:pPr lvl="1" eaLnBrk="1" hangingPunct="1">
              <a:lnSpc>
                <a:spcPct val="90000"/>
              </a:lnSpc>
            </a:pPr>
            <a:r>
              <a:rPr lang="zh-CN" altLang="en-US"/>
              <a:t>保险人按下列方式确定赔偿金额：</a:t>
            </a:r>
            <a:endParaRPr lang="zh-CN" altLang="en-US"/>
          </a:p>
          <a:p>
            <a:pPr lvl="2" eaLnBrk="1" hangingPunct="1">
              <a:lnSpc>
                <a:spcPct val="90000"/>
              </a:lnSpc>
            </a:pPr>
            <a:r>
              <a:rPr lang="zh-CN" altLang="en-US"/>
              <a:t>可以修复的部分损失</a:t>
            </a:r>
            <a:r>
              <a:rPr lang="en-US" altLang="zh-CN"/>
              <a:t>——</a:t>
            </a:r>
            <a:r>
              <a:rPr lang="zh-CN" altLang="en-US"/>
              <a:t>以将被保险财产修复至其基本恢复受损前状态的费用扣除残值后的金额为准</a:t>
            </a:r>
            <a:endParaRPr lang="zh-CN" altLang="en-US"/>
          </a:p>
          <a:p>
            <a:pPr lvl="2" eaLnBrk="1" hangingPunct="1">
              <a:lnSpc>
                <a:spcPct val="90000"/>
              </a:lnSpc>
            </a:pPr>
            <a:r>
              <a:rPr lang="zh-CN" altLang="en-US"/>
              <a:t>全部损失或推定全损</a:t>
            </a:r>
            <a:r>
              <a:rPr lang="en-US" altLang="zh-CN"/>
              <a:t>——</a:t>
            </a:r>
            <a:r>
              <a:rPr lang="zh-CN" altLang="en-US"/>
              <a:t>以被保险财产损失前的实际价值扣除残值后的金额为准</a:t>
            </a:r>
            <a:endParaRPr lang="zh-CN" altLang="en-US"/>
          </a:p>
          <a:p>
            <a:pPr lvl="2" eaLnBrk="1" hangingPunct="1">
              <a:lnSpc>
                <a:spcPct val="90000"/>
              </a:lnSpc>
            </a:pPr>
            <a:r>
              <a:rPr lang="zh-CN" altLang="en-US"/>
              <a:t>保险人可以赔偿发生损失后，被保险人为减少损失而采取必要措施所产生的合理费用，但其与物质损失赔偿金额之和以保险金额为限。</a:t>
            </a:r>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a:t>五、赔偿处理</a:t>
            </a:r>
            <a:endParaRPr lang="zh-CN" altLang="en-US"/>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（一）物质损失部分</a:t>
            </a:r>
            <a:endParaRPr lang="zh-CN" altLang="en-US"/>
          </a:p>
          <a:p>
            <a:pPr lvl="1" eaLnBrk="1" hangingPunct="1"/>
            <a:r>
              <a:rPr lang="zh-CN" altLang="en-US"/>
              <a:t>赔偿损失后，保险金额从损失发生之日起相应减少，</a:t>
            </a:r>
            <a:endParaRPr lang="zh-CN" altLang="en-US"/>
          </a:p>
          <a:p>
            <a:pPr lvl="1" eaLnBrk="1" hangingPunct="1"/>
            <a:r>
              <a:rPr lang="zh-CN" altLang="en-US"/>
              <a:t>如被保险人要求恢复至原保险金额，可加缴保险费恢复保险金额。</a:t>
            </a: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zh-CN" altLang="en-US"/>
              <a:t>五、赔偿处理</a:t>
            </a:r>
            <a:endParaRPr lang="zh-CN" altLang="en-US"/>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a:t>（二）第三者责任险部分 </a:t>
            </a:r>
            <a:endParaRPr lang="zh-CN" altLang="en-US"/>
          </a:p>
          <a:p>
            <a:pPr lvl="1" eaLnBrk="1" hangingPunct="1"/>
            <a:r>
              <a:rPr lang="zh-CN" altLang="en-US"/>
              <a:t>当发生了第三者责任保险中的赔偿时，未经保险公司书面同意，被保险人或其代表对索赔方不得作出任何责任承诺或拒绝、出价、约定、付款或赔偿。</a:t>
            </a:r>
            <a:endParaRPr lang="zh-CN" altLang="en-US"/>
          </a:p>
          <a:p>
            <a:pPr lvl="1" eaLnBrk="1" hangingPunct="1"/>
            <a:r>
              <a:rPr lang="zh-CN" altLang="en-US"/>
              <a:t>在必要时，保险公司有权以被保险人的名义接办对任何诉讼的抗辩或索赔的处理。</a:t>
            </a:r>
            <a:endParaRPr lang="zh-CN" altLang="en-US"/>
          </a:p>
          <a:p>
            <a:pPr lvl="1" eaLnBrk="1" hangingPunct="1"/>
            <a:r>
              <a:rPr lang="zh-CN" altLang="en-US"/>
              <a:t>未经保险公司书面同意，被保险人不得接收责任方就有关损失作出的付款或赔偿安排或放弃对责任方的索赔权利。</a:t>
            </a:r>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zh-CN" altLang="en-US"/>
              <a:t>六、免赔额</a:t>
            </a:r>
            <a:endParaRPr lang="zh-CN" altLang="en-US"/>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r>
              <a:rPr lang="zh-CN" altLang="en-US" dirty="0"/>
              <a:t>每次事故绝对免赔额</a:t>
            </a:r>
            <a:endParaRPr lang="zh-CN" altLang="en-US" dirty="0"/>
          </a:p>
          <a:p>
            <a:pPr eaLnBrk="1" hangingPunct="1"/>
            <a:r>
              <a:rPr lang="zh-CN" altLang="en-US" dirty="0"/>
              <a:t>两类：</a:t>
            </a:r>
            <a:endParaRPr lang="zh-CN" altLang="en-US" dirty="0"/>
          </a:p>
          <a:p>
            <a:pPr lvl="1" eaLnBrk="1" hangingPunct="1"/>
            <a:r>
              <a:rPr lang="zh-CN" altLang="en-US" dirty="0"/>
              <a:t>保险项目免赔额，比如：</a:t>
            </a:r>
            <a:endParaRPr lang="zh-CN" altLang="en-US" dirty="0"/>
          </a:p>
          <a:p>
            <a:pPr lvl="2" eaLnBrk="1" hangingPunct="1"/>
            <a:r>
              <a:rPr lang="zh-CN" altLang="en-US" dirty="0"/>
              <a:t>建筑工程：</a:t>
            </a:r>
            <a:r>
              <a:rPr lang="en-US" altLang="zh-CN" dirty="0"/>
              <a:t>2000-5000</a:t>
            </a:r>
            <a:r>
              <a:rPr lang="zh-CN" altLang="en-US" dirty="0"/>
              <a:t>或者保额的</a:t>
            </a:r>
            <a:r>
              <a:rPr lang="en-US" altLang="zh-CN" dirty="0"/>
              <a:t>0.5%-2%</a:t>
            </a:r>
            <a:endParaRPr lang="en-US" altLang="zh-CN" dirty="0"/>
          </a:p>
          <a:p>
            <a:pPr lvl="2" eaLnBrk="1" hangingPunct="1"/>
            <a:r>
              <a:rPr lang="zh-CN" altLang="en-US" dirty="0"/>
              <a:t>建筑用机器装置及设备：</a:t>
            </a:r>
            <a:r>
              <a:rPr lang="en-US" altLang="zh-CN" dirty="0"/>
              <a:t>500-1000</a:t>
            </a:r>
            <a:r>
              <a:rPr lang="zh-CN" altLang="en-US" dirty="0"/>
              <a:t>或者保额的</a:t>
            </a:r>
            <a:r>
              <a:rPr lang="en-US" altLang="zh-CN" dirty="0"/>
              <a:t>5%</a:t>
            </a:r>
            <a:endParaRPr lang="en-US" altLang="zh-CN" dirty="0"/>
          </a:p>
          <a:p>
            <a:pPr lvl="2" eaLnBrk="1" hangingPunct="1"/>
            <a:r>
              <a:rPr lang="zh-CN" altLang="en-US" dirty="0"/>
              <a:t>其余保险项目：</a:t>
            </a:r>
            <a:r>
              <a:rPr lang="en-US" altLang="zh-CN" dirty="0"/>
              <a:t>500-2000</a:t>
            </a:r>
            <a:r>
              <a:rPr lang="zh-CN" altLang="en-US" dirty="0"/>
              <a:t>或者保额的</a:t>
            </a:r>
            <a:r>
              <a:rPr lang="en-US" altLang="zh-CN" dirty="0"/>
              <a:t>2%</a:t>
            </a:r>
            <a:endParaRPr lang="en-US" altLang="zh-CN" dirty="0"/>
          </a:p>
          <a:p>
            <a:pPr lvl="1" eaLnBrk="1" hangingPunct="1"/>
            <a:r>
              <a:rPr lang="zh-CN" altLang="en-US" dirty="0"/>
              <a:t>特种危险免赔额：</a:t>
            </a:r>
            <a:r>
              <a:rPr lang="en-US" altLang="zh-CN" dirty="0"/>
              <a:t>10000-50000</a:t>
            </a:r>
            <a:endParaRPr lang="en-US" altLang="zh-CN" dirty="0"/>
          </a:p>
          <a:p>
            <a:pPr lvl="1" eaLnBrk="1" hangingPunct="1"/>
            <a:r>
              <a:rPr lang="zh-CN" altLang="en-US" dirty="0"/>
              <a:t>场地清理费：不计免赔</a:t>
            </a:r>
            <a:endParaRPr lang="zh-CN"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zh-CN" altLang="en-US"/>
              <a:t>七、费率</a:t>
            </a:r>
            <a:endParaRPr lang="zh-CN" altLang="en-US"/>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r>
              <a:rPr lang="zh-CN" altLang="en-US"/>
              <a:t>考虑因素：</a:t>
            </a:r>
            <a:endParaRPr lang="zh-CN" altLang="en-US"/>
          </a:p>
          <a:p>
            <a:pPr lvl="1" eaLnBrk="1" hangingPunct="1"/>
            <a:r>
              <a:rPr lang="zh-CN" altLang="en-US"/>
              <a:t>承保责任范围的大小</a:t>
            </a:r>
            <a:endParaRPr lang="zh-CN" altLang="en-US"/>
          </a:p>
          <a:p>
            <a:pPr lvl="1" eaLnBrk="1" hangingPunct="1"/>
            <a:r>
              <a:rPr lang="zh-CN" altLang="en-US"/>
              <a:t>工程本身的危险程度</a:t>
            </a:r>
            <a:endParaRPr lang="zh-CN" altLang="en-US"/>
          </a:p>
          <a:p>
            <a:pPr lvl="2" eaLnBrk="1" hangingPunct="1"/>
            <a:r>
              <a:rPr lang="zh-CN" altLang="en-US"/>
              <a:t>工程性质</a:t>
            </a:r>
            <a:endParaRPr lang="zh-CN" altLang="en-US"/>
          </a:p>
          <a:p>
            <a:pPr lvl="2" eaLnBrk="1" hangingPunct="1"/>
            <a:r>
              <a:rPr lang="zh-CN" altLang="en-US"/>
              <a:t>施工方法</a:t>
            </a:r>
            <a:endParaRPr lang="zh-CN" altLang="en-US"/>
          </a:p>
          <a:p>
            <a:pPr lvl="2" eaLnBrk="1" hangingPunct="1"/>
            <a:r>
              <a:rPr lang="zh-CN" altLang="en-US"/>
              <a:t>自然地理条件</a:t>
            </a:r>
            <a:endParaRPr lang="zh-CN" altLang="en-US"/>
          </a:p>
          <a:p>
            <a:pPr lvl="2" eaLnBrk="1" hangingPunct="1"/>
            <a:r>
              <a:rPr lang="zh-CN" altLang="en-US"/>
              <a:t>管理情况</a:t>
            </a:r>
            <a:endParaRPr lang="zh-CN" altLang="en-US"/>
          </a:p>
          <a:p>
            <a:pPr lvl="1" eaLnBrk="1" hangingPunct="1"/>
            <a:r>
              <a:rPr lang="zh-CN" altLang="en-US"/>
              <a:t>承包人及其他工程关系方的资信、管理水平及经验等</a:t>
            </a:r>
            <a:endParaRPr lang="zh-CN" altLang="en-US"/>
          </a:p>
          <a:p>
            <a:pPr lvl="1" eaLnBrk="1" hangingPunct="1"/>
            <a:r>
              <a:rPr lang="zh-CN" altLang="en-US"/>
              <a:t>保险公司以往承保同类业务的赔付记录</a:t>
            </a:r>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zh-CN" altLang="en-US"/>
              <a:t>七、费率</a:t>
            </a:r>
            <a:endParaRPr lang="zh-CN" altLang="en-US"/>
          </a:p>
        </p:txBody>
      </p:sp>
      <p:sp>
        <p:nvSpPr>
          <p:cNvPr id="33795" name="Rectangle 3"/>
          <p:cNvSpPr>
            <a:spLocks noGrp="1" noChangeArrowheads="1"/>
          </p:cNvSpPr>
          <p:nvPr>
            <p:ph sz="quarter" idx="1"/>
          </p:nvPr>
        </p:nvSpPr>
        <p:spPr>
          <a:xfrm>
            <a:off x="457200" y="1600200"/>
            <a:ext cx="7467600" cy="4873625"/>
          </a:xfrm>
        </p:spPr>
        <p:txBody>
          <a:bodyPr/>
          <a:lstStyle/>
          <a:p>
            <a:pPr eaLnBrk="1" hangingPunct="1"/>
            <a:r>
              <a:rPr lang="zh-CN" altLang="en-US"/>
              <a:t>实行整个工期一次性费率</a:t>
            </a:r>
            <a:endParaRPr lang="zh-CN" altLang="en-US"/>
          </a:p>
          <a:p>
            <a:pPr eaLnBrk="1" hangingPunct="1"/>
            <a:r>
              <a:rPr lang="zh-CN" altLang="en-US"/>
              <a:t>有累计总赔偿限额：总赔偿限额的</a:t>
            </a:r>
            <a:r>
              <a:rPr lang="en-US" altLang="zh-CN"/>
              <a:t>2.8%-3.2%</a:t>
            </a:r>
            <a:endParaRPr lang="en-US" altLang="zh-CN"/>
          </a:p>
          <a:p>
            <a:pPr eaLnBrk="1" hangingPunct="1"/>
            <a:r>
              <a:rPr lang="zh-CN" altLang="en-US"/>
              <a:t>无累计总赔偿限额：每次事故赔偿限额的</a:t>
            </a:r>
            <a:r>
              <a:rPr lang="en-US" altLang="zh-CN"/>
              <a:t>3.5%-5%</a:t>
            </a:r>
            <a:endParaRPr lang="en-US" altLang="zh-CN"/>
          </a:p>
          <a:p>
            <a:pPr eaLnBrk="1" hangingPunct="1"/>
            <a:endParaRPr lang="en-US" altLang="zh-CN"/>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t>八、附加险</a:t>
            </a:r>
            <a:endParaRPr lang="zh-CN" altLang="en-US"/>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Times New Roman" panose="02020603050405020304" pitchFamily="18" charset="0"/>
              </a:rPr>
              <a:t>罢工、暴乱、民众骚动扩展条款、交叉责任条款、有限责任保证期扩展条款、内陆运输扩展条款、空运费扩展条款、清除残骸费用扩展条款、设计师风险扩展条款、工程部分完工扩展条款、工地外储存物资特别条款、专业费用特别条款、震动、移动或减弱支撑扩展条款、工程图纸、文件特别条款、地下炸弹特别条款、地下电缆、管道及设施特别条款。</a:t>
            </a:r>
            <a:r>
              <a:rPr lang="zh-CN" altLang="en-US"/>
              <a:t> </a:t>
            </a:r>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endParaRPr lang="zh-CN" altLang="en-US"/>
          </a:p>
        </p:txBody>
      </p:sp>
      <p:sp>
        <p:nvSpPr>
          <p:cNvPr id="35843"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安装工程一切险</a:t>
            </a: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fontAlgn="auto" hangingPunct="1">
              <a:spcAft>
                <a:spcPts val="0"/>
              </a:spcAft>
              <a:defRPr/>
            </a:pPr>
            <a:r>
              <a:rPr lang="zh-CN" altLang="en-US"/>
              <a:t>安装工程保险的特点 </a:t>
            </a:r>
            <a:endParaRPr lang="zh-CN" altLang="en-US"/>
          </a:p>
        </p:txBody>
      </p:sp>
      <p:graphicFrame>
        <p:nvGraphicFramePr>
          <p:cNvPr id="5" name="表格 4"/>
          <p:cNvGraphicFramePr>
            <a:graphicFrameLocks noGrp="1"/>
          </p:cNvGraphicFramePr>
          <p:nvPr/>
        </p:nvGraphicFramePr>
        <p:xfrm>
          <a:off x="323528" y="1484784"/>
          <a:ext cx="8280919" cy="4962043"/>
        </p:xfrm>
        <a:graphic>
          <a:graphicData uri="http://schemas.openxmlformats.org/drawingml/2006/table">
            <a:tbl>
              <a:tblPr/>
              <a:tblGrid>
                <a:gridCol w="670132"/>
                <a:gridCol w="4399564"/>
                <a:gridCol w="3211223"/>
              </a:tblGrid>
              <a:tr h="390043">
                <a:tc>
                  <a:txBody>
                    <a:bodyPr/>
                    <a:lstStyle/>
                    <a:p>
                      <a:pPr algn="just">
                        <a:spcAft>
                          <a:spcPts val="0"/>
                        </a:spcAft>
                      </a:pP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100">
                          <a:latin typeface="Times New Roman" panose="02020603050405020304"/>
                          <a:ea typeface="宋体" panose="02010600030101010101" pitchFamily="2" charset="-122"/>
                          <a:cs typeface="Times New Roman" panose="02020603050405020304"/>
                        </a:rPr>
                        <a:t>安装工程“一切险”</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100">
                          <a:latin typeface="Times New Roman" panose="02020603050405020304"/>
                          <a:ea typeface="宋体" panose="02010600030101010101" pitchFamily="2" charset="-122"/>
                          <a:cs typeface="Times New Roman" panose="02020603050405020304"/>
                        </a:rPr>
                        <a:t>建筑工程“一切险”</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0130">
                <a:tc>
                  <a:txBody>
                    <a:bodyPr/>
                    <a:lstStyle/>
                    <a:p>
                      <a:pPr algn="just">
                        <a:spcAft>
                          <a:spcPts val="0"/>
                        </a:spcAft>
                      </a:pPr>
                      <a:r>
                        <a:rPr lang="zh-CN" sz="2000" b="1" kern="100">
                          <a:latin typeface="Times New Roman" panose="02020603050405020304"/>
                          <a:ea typeface="宋体" panose="02010600030101010101" pitchFamily="2" charset="-122"/>
                          <a:cs typeface="Times New Roman" panose="02020603050405020304"/>
                        </a:rPr>
                        <a:t>保障范围</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panose="02020603050405020304"/>
                          <a:ea typeface="宋体" panose="02010600030101010101" pitchFamily="2" charset="-122"/>
                          <a:cs typeface="Times New Roman" panose="02020603050405020304"/>
                        </a:rPr>
                        <a:t>针对各种设备、装置的安装工程，包括电气、通风、给排水及设备安装等，以及工业设备及管道的安装</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panose="02020603050405020304"/>
                          <a:ea typeface="宋体" panose="02010600030101010101" pitchFamily="2" charset="-122"/>
                          <a:cs typeface="Times New Roman" panose="02020603050405020304"/>
                        </a:rPr>
                        <a:t>各类民用、工业和公用事业建筑工程项目，包括道路、水坝、桥梁、港埠、引水供水工程</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0087">
                <a:tc>
                  <a:txBody>
                    <a:bodyPr/>
                    <a:lstStyle/>
                    <a:p>
                      <a:pPr algn="just">
                        <a:spcAft>
                          <a:spcPts val="0"/>
                        </a:spcAft>
                      </a:pPr>
                      <a:r>
                        <a:rPr lang="zh-CN" sz="2000" b="1" kern="100">
                          <a:latin typeface="Times New Roman" panose="02020603050405020304"/>
                          <a:ea typeface="宋体" panose="02010600030101010101" pitchFamily="2" charset="-122"/>
                          <a:cs typeface="Times New Roman" panose="02020603050405020304"/>
                        </a:rPr>
                        <a:t>标的风险</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panose="02020603050405020304"/>
                          <a:ea typeface="宋体" panose="02010600030101010101" pitchFamily="2" charset="-122"/>
                          <a:cs typeface="Times New Roman" panose="02020603050405020304"/>
                        </a:rPr>
                        <a:t>标的多半在建筑物内，机器设备的安装技术性强，遭受人为事故损失的可能性较大</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panose="02020603050405020304"/>
                          <a:ea typeface="宋体" panose="02010600030101010101" pitchFamily="2" charset="-122"/>
                          <a:cs typeface="Times New Roman" panose="02020603050405020304"/>
                        </a:rPr>
                        <a:t>标的多半处在暴露状态，遭受自然灾害损失的可能性较大</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0130">
                <a:tc>
                  <a:txBody>
                    <a:bodyPr/>
                    <a:lstStyle/>
                    <a:p>
                      <a:pPr algn="just">
                        <a:spcAft>
                          <a:spcPts val="0"/>
                        </a:spcAft>
                      </a:pPr>
                      <a:r>
                        <a:rPr lang="zh-CN" sz="2000" b="1" kern="100">
                          <a:latin typeface="Times New Roman" panose="02020603050405020304"/>
                          <a:ea typeface="宋体" panose="02010600030101010101" pitchFamily="2" charset="-122"/>
                          <a:cs typeface="Times New Roman" panose="02020603050405020304"/>
                        </a:rPr>
                        <a:t>风险变化</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panose="02020603050405020304"/>
                          <a:ea typeface="宋体" panose="02010600030101010101" pitchFamily="2" charset="-122"/>
                          <a:cs typeface="Times New Roman" panose="02020603050405020304"/>
                        </a:rPr>
                        <a:t>保险标的价值变化不大，待安装的机器设备通常从安装开始就存放在工地上，保险公司从一开始就承担着全部风险的责任</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panose="02020603050405020304"/>
                          <a:ea typeface="宋体" panose="02010600030101010101" pitchFamily="2" charset="-122"/>
                          <a:cs typeface="Times New Roman" panose="02020603050405020304"/>
                        </a:rPr>
                        <a:t>保险标的价值从开工后逐步增加，风险责任也随着标的价值的增加而增加</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70130">
                <a:tc>
                  <a:txBody>
                    <a:bodyPr/>
                    <a:lstStyle/>
                    <a:p>
                      <a:pPr algn="just">
                        <a:spcAft>
                          <a:spcPts val="0"/>
                        </a:spcAft>
                      </a:pPr>
                      <a:r>
                        <a:rPr lang="zh-CN" sz="2000" b="1" kern="100">
                          <a:latin typeface="Times New Roman" panose="02020603050405020304"/>
                          <a:ea typeface="宋体" panose="02010600030101010101" pitchFamily="2" charset="-122"/>
                          <a:cs typeface="Times New Roman" panose="02020603050405020304"/>
                        </a:rPr>
                        <a:t>试车风险</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panose="02020603050405020304"/>
                          <a:ea typeface="宋体" panose="02010600030101010101" pitchFamily="2" charset="-122"/>
                          <a:cs typeface="Times New Roman" panose="02020603050405020304"/>
                        </a:rPr>
                        <a:t>完工前必须试车考核，风险集中，任何潜在因素都可能造成损失。试车期损失可能占总损失的一半以上，保费占总保费的</a:t>
                      </a:r>
                      <a:r>
                        <a:rPr lang="en-US" sz="2000" kern="100">
                          <a:latin typeface="Times New Roman" panose="02020603050405020304"/>
                          <a:ea typeface="宋体" panose="02010600030101010101" pitchFamily="2" charset="-122"/>
                          <a:cs typeface="Times New Roman" panose="02020603050405020304"/>
                        </a:rPr>
                        <a:t>1</a:t>
                      </a:r>
                      <a:r>
                        <a:rPr lang="zh-CN" sz="2000" kern="100">
                          <a:latin typeface="Times New Roman" panose="02020603050405020304"/>
                          <a:ea typeface="宋体" panose="02010600030101010101" pitchFamily="2" charset="-122"/>
                          <a:cs typeface="Times New Roman" panose="02020603050405020304"/>
                        </a:rPr>
                        <a:t>／</a:t>
                      </a:r>
                      <a:r>
                        <a:rPr lang="en-US" sz="2000" kern="100">
                          <a:latin typeface="Times New Roman" panose="02020603050405020304"/>
                          <a:ea typeface="宋体" panose="02010600030101010101" pitchFamily="2" charset="-122"/>
                          <a:cs typeface="Times New Roman" panose="02020603050405020304"/>
                        </a:rPr>
                        <a:t>3</a:t>
                      </a:r>
                      <a:r>
                        <a:rPr lang="zh-CN" sz="2000" kern="100">
                          <a:latin typeface="Times New Roman" panose="02020603050405020304"/>
                          <a:ea typeface="宋体" panose="02010600030101010101" pitchFamily="2" charset="-122"/>
                          <a:cs typeface="Times New Roman" panose="02020603050405020304"/>
                        </a:rPr>
                        <a:t>左右</a:t>
                      </a:r>
                      <a:endParaRPr lang="zh-CN" sz="20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dirty="0">
                          <a:latin typeface="Times New Roman" panose="02020603050405020304"/>
                          <a:ea typeface="宋体" panose="02010600030101010101" pitchFamily="2" charset="-122"/>
                          <a:cs typeface="Times New Roman" panose="02020603050405020304"/>
                        </a:rPr>
                        <a:t>不存在试车风险</a:t>
                      </a:r>
                      <a:endParaRPr lang="zh-CN" sz="20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251520" y="188637"/>
          <a:ext cx="8352928" cy="6332135"/>
        </p:xfrm>
        <a:graphic>
          <a:graphicData uri="http://schemas.openxmlformats.org/drawingml/2006/table">
            <a:tbl>
              <a:tblPr/>
              <a:tblGrid>
                <a:gridCol w="720080"/>
                <a:gridCol w="5328592"/>
                <a:gridCol w="2304256"/>
              </a:tblGrid>
              <a:tr h="576067">
                <a:tc>
                  <a:txBody>
                    <a:bodyPr/>
                    <a:lstStyle/>
                    <a:p>
                      <a:pPr algn="just">
                        <a:spcAft>
                          <a:spcPts val="0"/>
                        </a:spcAft>
                      </a:pP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100" dirty="0">
                          <a:latin typeface="Times New Roman" panose="02020603050405020304"/>
                          <a:ea typeface="宋体" panose="02010600030101010101" pitchFamily="2" charset="-122"/>
                          <a:cs typeface="Times New Roman" panose="02020603050405020304"/>
                        </a:rPr>
                        <a:t>工程保险</a:t>
                      </a:r>
                      <a:endParaRPr lang="zh-CN" sz="22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dirty="0">
                          <a:latin typeface="Times New Roman" panose="02020603050405020304"/>
                          <a:ea typeface="宋体" panose="02010600030101010101" pitchFamily="2" charset="-122"/>
                          <a:cs typeface="Times New Roman" panose="02020603050405020304"/>
                        </a:rPr>
                        <a:t>普通财产保险</a:t>
                      </a:r>
                      <a:endParaRPr lang="zh-CN" sz="22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5562">
                <a:tc>
                  <a:txBody>
                    <a:bodyPr/>
                    <a:lstStyle/>
                    <a:p>
                      <a:pPr algn="just">
                        <a:spcAft>
                          <a:spcPts val="0"/>
                        </a:spcAft>
                      </a:pPr>
                      <a:r>
                        <a:rPr lang="zh-CN" sz="2200" b="1" kern="100">
                          <a:latin typeface="Times New Roman" panose="02020603050405020304"/>
                          <a:ea typeface="宋体" panose="02010600030101010101" pitchFamily="2" charset="-122"/>
                          <a:cs typeface="Times New Roman" panose="02020603050405020304"/>
                        </a:rPr>
                        <a:t>风险特殊</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静止风险、运动风险、操作风险、技术风险等等</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静止风险</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545">
                <a:tc>
                  <a:txBody>
                    <a:bodyPr/>
                    <a:lstStyle/>
                    <a:p>
                      <a:pPr algn="just">
                        <a:spcAft>
                          <a:spcPts val="0"/>
                        </a:spcAft>
                      </a:pPr>
                      <a:r>
                        <a:rPr lang="zh-CN" sz="2200" b="1" kern="100">
                          <a:latin typeface="Times New Roman" panose="02020603050405020304"/>
                          <a:ea typeface="宋体" panose="02010600030101010101" pitchFamily="2" charset="-122"/>
                          <a:cs typeface="Times New Roman" panose="02020603050405020304"/>
                        </a:rPr>
                        <a:t>保险价值</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随工程进展而不断增加</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基本固定不变</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82674">
                <a:tc>
                  <a:txBody>
                    <a:bodyPr/>
                    <a:lstStyle/>
                    <a:p>
                      <a:pPr algn="just">
                        <a:spcAft>
                          <a:spcPts val="0"/>
                        </a:spcAft>
                      </a:pPr>
                      <a:r>
                        <a:rPr lang="zh-CN" sz="2200" b="1" kern="100">
                          <a:latin typeface="Times New Roman" panose="02020603050405020304"/>
                          <a:ea typeface="宋体" panose="02010600030101010101" pitchFamily="2" charset="-122"/>
                          <a:cs typeface="Times New Roman" panose="02020603050405020304"/>
                        </a:rPr>
                        <a:t>保障综合</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cs typeface="Times New Roman" panose="02020603050405020304"/>
                        </a:rPr>
                        <a:t>“一切险”形式，承保工人、技术人员因缺乏经验、疏忽、过失、恶意行为等人为因素造成的损失；承保因原材料缺陷或工艺不善而引起的损失；承保财产与责任</a:t>
                      </a:r>
                      <a:endParaRPr lang="zh-CN" sz="22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cs typeface="Times New Roman" panose="02020603050405020304"/>
                        </a:rPr>
                        <a:t>列举保险责任；不保操作失误，不保因财产本身缺陷引起的损失</a:t>
                      </a:r>
                      <a:endParaRPr lang="zh-CN" sz="22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1089">
                <a:tc>
                  <a:txBody>
                    <a:bodyPr/>
                    <a:lstStyle/>
                    <a:p>
                      <a:pPr algn="just">
                        <a:spcAft>
                          <a:spcPts val="0"/>
                        </a:spcAft>
                      </a:pPr>
                      <a:r>
                        <a:rPr lang="zh-CN" sz="2200" b="1" kern="100">
                          <a:latin typeface="Times New Roman" panose="02020603050405020304"/>
                          <a:ea typeface="宋体" panose="02010600030101010101" pitchFamily="2" charset="-122"/>
                          <a:cs typeface="Times New Roman" panose="02020603050405020304"/>
                        </a:rPr>
                        <a:t>被保险人</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人数众多，关系复杂，除非通过购买附加交叉责任条款将其做为一个整体对待</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通常为业主，关系清晰</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545">
                <a:tc>
                  <a:txBody>
                    <a:bodyPr/>
                    <a:lstStyle/>
                    <a:p>
                      <a:pPr algn="just">
                        <a:spcAft>
                          <a:spcPts val="0"/>
                        </a:spcAft>
                      </a:pPr>
                      <a:r>
                        <a:rPr lang="zh-CN" sz="2200" b="1" kern="100">
                          <a:latin typeface="Times New Roman" panose="02020603050405020304"/>
                          <a:ea typeface="宋体" panose="02010600030101010101" pitchFamily="2" charset="-122"/>
                          <a:cs typeface="Times New Roman" panose="02020603050405020304"/>
                        </a:rPr>
                        <a:t>费率</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非固定费率，因工程不同而不同</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固定费率</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545">
                <a:tc>
                  <a:txBody>
                    <a:bodyPr/>
                    <a:lstStyle/>
                    <a:p>
                      <a:pPr algn="just">
                        <a:spcAft>
                          <a:spcPts val="0"/>
                        </a:spcAft>
                      </a:pPr>
                      <a:r>
                        <a:rPr lang="zh-CN" sz="2200" b="1" kern="100">
                          <a:latin typeface="Times New Roman" panose="02020603050405020304"/>
                          <a:ea typeface="宋体" panose="02010600030101010101" pitchFamily="2" charset="-122"/>
                          <a:cs typeface="Times New Roman" panose="02020603050405020304"/>
                        </a:rPr>
                        <a:t>保险期限</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不确定，按工期预计</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一年</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1089">
                <a:tc>
                  <a:txBody>
                    <a:bodyPr/>
                    <a:lstStyle/>
                    <a:p>
                      <a:pPr algn="just">
                        <a:spcAft>
                          <a:spcPts val="0"/>
                        </a:spcAft>
                      </a:pPr>
                      <a:r>
                        <a:rPr lang="zh-CN" sz="2200" b="1" kern="100">
                          <a:latin typeface="Times New Roman" panose="02020603050405020304"/>
                          <a:ea typeface="宋体" panose="02010600030101010101" pitchFamily="2" charset="-122"/>
                          <a:cs typeface="Times New Roman" panose="02020603050405020304"/>
                        </a:rPr>
                        <a:t>保费计算</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按工程期计算，先预先确定，工程结束后再根据实际保险金额而进行调整。</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按年计算，事先已经确定</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0545">
                <a:tc>
                  <a:txBody>
                    <a:bodyPr/>
                    <a:lstStyle/>
                    <a:p>
                      <a:pPr algn="just">
                        <a:spcAft>
                          <a:spcPts val="0"/>
                        </a:spcAft>
                      </a:pPr>
                      <a:r>
                        <a:rPr lang="zh-CN" sz="2200" b="1" kern="100">
                          <a:latin typeface="Times New Roman" panose="02020603050405020304"/>
                          <a:ea typeface="宋体" panose="02010600030101010101" pitchFamily="2" charset="-122"/>
                          <a:cs typeface="Times New Roman" panose="02020603050405020304"/>
                        </a:rPr>
                        <a:t>续保</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panose="02020603050405020304"/>
                          <a:ea typeface="宋体" panose="02010600030101010101" pitchFamily="2" charset="-122"/>
                          <a:cs typeface="Times New Roman" panose="02020603050405020304"/>
                        </a:rPr>
                        <a:t>不能续保，在工程完毕交付使用后结束</a:t>
                      </a:r>
                      <a:endParaRPr lang="zh-CN" sz="22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panose="02020603050405020304"/>
                          <a:ea typeface="宋体" panose="02010600030101010101" pitchFamily="2" charset="-122"/>
                          <a:cs typeface="Times New Roman" panose="02020603050405020304"/>
                        </a:rPr>
                        <a:t>可每年续保</a:t>
                      </a:r>
                      <a:endParaRPr lang="zh-CN" sz="22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t>保险项目</a:t>
            </a:r>
            <a:endParaRPr lang="zh-CN" altLang="en-US"/>
          </a:p>
        </p:txBody>
      </p:sp>
      <p:sp>
        <p:nvSpPr>
          <p:cNvPr id="37891" name="Rectangle 3"/>
          <p:cNvSpPr>
            <a:spLocks noGrp="1" noChangeArrowheads="1"/>
          </p:cNvSpPr>
          <p:nvPr>
            <p:ph sz="quarter" idx="1"/>
          </p:nvPr>
        </p:nvSpPr>
        <p:spPr>
          <a:xfrm>
            <a:off x="457200" y="1600200"/>
            <a:ext cx="7467600" cy="4873625"/>
          </a:xfrm>
        </p:spPr>
        <p:txBody>
          <a:bodyPr/>
          <a:lstStyle/>
          <a:p>
            <a:pPr eaLnBrk="1" hangingPunct="1"/>
            <a:r>
              <a:rPr lang="zh-CN" altLang="en-US"/>
              <a:t>安装项目</a:t>
            </a:r>
            <a:endParaRPr lang="zh-CN" altLang="en-US"/>
          </a:p>
          <a:p>
            <a:pPr lvl="1" eaLnBrk="1" hangingPunct="1"/>
            <a:r>
              <a:rPr lang="zh-CN" altLang="en-US"/>
              <a:t>新建工厂、矿山的成套设备</a:t>
            </a:r>
            <a:endParaRPr lang="zh-CN" altLang="en-US"/>
          </a:p>
          <a:p>
            <a:pPr lvl="1" eaLnBrk="1" hangingPunct="1"/>
            <a:r>
              <a:rPr lang="zh-CN" altLang="en-US"/>
              <a:t>大型机械装置</a:t>
            </a:r>
            <a:endParaRPr lang="zh-CN" altLang="en-US"/>
          </a:p>
          <a:p>
            <a:pPr lvl="1" eaLnBrk="1" hangingPunct="1"/>
            <a:r>
              <a:rPr lang="zh-CN" altLang="en-US"/>
              <a:t>各种钢结构建筑物</a:t>
            </a:r>
            <a:endParaRPr lang="zh-CN" altLang="en-US"/>
          </a:p>
          <a:p>
            <a:pPr eaLnBrk="1" hangingPunct="1"/>
            <a:r>
              <a:rPr lang="zh-CN" altLang="en-US"/>
              <a:t>土木建筑工程项目</a:t>
            </a:r>
            <a:endParaRPr lang="zh-CN" altLang="en-US"/>
          </a:p>
          <a:p>
            <a:pPr eaLnBrk="1" hangingPunct="1"/>
            <a:r>
              <a:rPr lang="zh-CN" altLang="en-US"/>
              <a:t>场地清理费</a:t>
            </a:r>
            <a:endParaRPr lang="zh-CN" altLang="en-US"/>
          </a:p>
          <a:p>
            <a:pPr eaLnBrk="1" hangingPunct="1"/>
            <a:r>
              <a:rPr lang="zh-CN" altLang="en-US"/>
              <a:t>所有人或承包人在工地上的其他财产</a:t>
            </a:r>
            <a:endParaRPr lang="zh-CN" alt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一、保险责任与除外责任</a:t>
            </a:r>
            <a:endParaRPr lang="zh-CN" altLang="en-US"/>
          </a:p>
        </p:txBody>
      </p:sp>
      <p:sp>
        <p:nvSpPr>
          <p:cNvPr id="38915" name="Rectangle 5"/>
          <p:cNvSpPr>
            <a:spLocks noGrp="1" noChangeArrowheads="1"/>
          </p:cNvSpPr>
          <p:nvPr>
            <p:ph type="subTitle" idx="1"/>
          </p:nvPr>
        </p:nvSpPr>
        <p:spPr>
          <a:xfrm>
            <a:off x="2286000" y="5003800"/>
            <a:ext cx="6172200" cy="1371600"/>
          </a:xfrm>
        </p:spPr>
        <p:txBody>
          <a:bodyPr/>
          <a:lstStyle/>
          <a:p>
            <a:pPr eaLnBrk="1" hangingPunct="1"/>
            <a:r>
              <a:rPr lang="zh-CN" altLang="en-US"/>
              <a:t>与建筑工程保险相比较</a:t>
            </a:r>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r>
              <a:rPr lang="zh-CN" altLang="en-US" b="1"/>
              <a:t>建工险与安工险保险责任的异同</a:t>
            </a:r>
            <a:r>
              <a:rPr lang="zh-CN" altLang="en-US"/>
              <a:t> </a:t>
            </a:r>
            <a:endParaRPr lang="zh-CN" altLang="en-US"/>
          </a:p>
        </p:txBody>
      </p:sp>
      <p:graphicFrame>
        <p:nvGraphicFramePr>
          <p:cNvPr id="5" name="表格 4"/>
          <p:cNvGraphicFramePr>
            <a:graphicFrameLocks noGrp="1"/>
          </p:cNvGraphicFramePr>
          <p:nvPr/>
        </p:nvGraphicFramePr>
        <p:xfrm>
          <a:off x="251520" y="1412776"/>
          <a:ext cx="8352928" cy="5234576"/>
        </p:xfrm>
        <a:graphic>
          <a:graphicData uri="http://schemas.openxmlformats.org/drawingml/2006/table">
            <a:tbl>
              <a:tblPr/>
              <a:tblGrid>
                <a:gridCol w="504056"/>
                <a:gridCol w="792088"/>
                <a:gridCol w="3672408"/>
                <a:gridCol w="3384376"/>
              </a:tblGrid>
              <a:tr h="216024">
                <a:tc>
                  <a:txBody>
                    <a:bodyPr/>
                    <a:lstStyle/>
                    <a:p>
                      <a:pPr algn="just">
                        <a:spcAft>
                          <a:spcPts val="0"/>
                        </a:spcAft>
                      </a:pP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panose="02020603050405020304"/>
                          <a:ea typeface="宋体" panose="02010600030101010101" pitchFamily="2" charset="-122"/>
                          <a:cs typeface="Times New Roman" panose="02020603050405020304"/>
                        </a:rPr>
                        <a:t>安装工程“一切险”</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panose="02020603050405020304"/>
                          <a:ea typeface="宋体" panose="02010600030101010101" pitchFamily="2" charset="-122"/>
                          <a:cs typeface="Times New Roman" panose="02020603050405020304"/>
                        </a:rPr>
                        <a:t>建筑工程“一切险”</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8488">
                <a:tc rowSpan="4">
                  <a:txBody>
                    <a:bodyPr/>
                    <a:lstStyle/>
                    <a:p>
                      <a:pPr algn="just">
                        <a:spcAft>
                          <a:spcPts val="0"/>
                        </a:spcAft>
                      </a:pPr>
                      <a:r>
                        <a:rPr lang="zh-CN" sz="2400" b="1" kern="100">
                          <a:latin typeface="Times New Roman" panose="02020603050405020304"/>
                          <a:ea typeface="宋体" panose="02010600030101010101" pitchFamily="2" charset="-122"/>
                          <a:cs typeface="Times New Roman" panose="02020603050405020304"/>
                        </a:rPr>
                        <a:t>物质损失部分</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panose="02020603050405020304"/>
                          <a:ea typeface="宋体" panose="02010600030101010101" pitchFamily="2" charset="-122"/>
                          <a:cs typeface="Times New Roman" panose="02020603050405020304"/>
                        </a:rPr>
                        <a:t>保险责任</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zh-CN" sz="2400" kern="100">
                          <a:latin typeface="Times New Roman" panose="02020603050405020304"/>
                          <a:ea typeface="宋体" panose="02010600030101010101" pitchFamily="2" charset="-122"/>
                          <a:cs typeface="Times New Roman" panose="02020603050405020304"/>
                        </a:rPr>
                        <a:t>概括式：除外责任以外的任何自然灾害或意外事故造成的物质损坏或灭失；及有关费用</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r>
              <a:tr h="1278142">
                <a:tc vMerge="1">
                  <a:tcPr/>
                </a:tc>
                <a:tc rowSpan="3">
                  <a:txBody>
                    <a:bodyPr/>
                    <a:lstStyle/>
                    <a:p>
                      <a:pPr algn="just">
                        <a:spcAft>
                          <a:spcPts val="0"/>
                        </a:spcAft>
                      </a:pPr>
                      <a:r>
                        <a:rPr lang="zh-CN" sz="2400" b="1" kern="100">
                          <a:latin typeface="Times New Roman" panose="02020603050405020304"/>
                          <a:ea typeface="宋体" panose="02010600030101010101" pitchFamily="2" charset="-122"/>
                          <a:cs typeface="Times New Roman" panose="02020603050405020304"/>
                        </a:rPr>
                        <a:t>除外责任</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cs typeface="Times New Roman" panose="02020603050405020304"/>
                        </a:rPr>
                        <a:t>因设计错误引起的被保险财产</a:t>
                      </a:r>
                      <a:r>
                        <a:rPr lang="zh-CN" sz="2400" b="1" u="sng" kern="100">
                          <a:latin typeface="Times New Roman" panose="02020603050405020304"/>
                          <a:ea typeface="宋体" panose="02010600030101010101" pitchFamily="2" charset="-122"/>
                          <a:cs typeface="Times New Roman" panose="02020603050405020304"/>
                        </a:rPr>
                        <a:t>本身的</a:t>
                      </a:r>
                      <a:r>
                        <a:rPr lang="zh-CN" sz="2400" kern="100">
                          <a:latin typeface="Times New Roman" panose="02020603050405020304"/>
                          <a:ea typeface="宋体" panose="02010600030101010101" pitchFamily="2" charset="-122"/>
                          <a:cs typeface="Times New Roman" panose="02020603050405020304"/>
                        </a:rPr>
                        <a:t>损失以及为换置、修理或矫正这些缺点错误所支付的费用</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panose="02020603050405020304"/>
                          <a:ea typeface="宋体" panose="02010600030101010101" pitchFamily="2" charset="-122"/>
                          <a:cs typeface="Times New Roman" panose="02020603050405020304"/>
                        </a:rPr>
                        <a:t>设计错误引起的损失和费用（指设计错误引起的</a:t>
                      </a:r>
                      <a:r>
                        <a:rPr lang="zh-CN" sz="2400" b="1" u="sng" kern="100" dirty="0">
                          <a:latin typeface="Times New Roman" panose="02020603050405020304"/>
                          <a:ea typeface="宋体" panose="02010600030101010101" pitchFamily="2" charset="-122"/>
                          <a:cs typeface="Times New Roman" panose="02020603050405020304"/>
                        </a:rPr>
                        <a:t>一切</a:t>
                      </a:r>
                      <a:r>
                        <a:rPr lang="zh-CN" sz="2400" kern="100" dirty="0">
                          <a:latin typeface="Times New Roman" panose="02020603050405020304"/>
                          <a:ea typeface="宋体" panose="02010600030101010101" pitchFamily="2" charset="-122"/>
                          <a:cs typeface="Times New Roman" panose="02020603050405020304"/>
                        </a:rPr>
                        <a:t>损失，包括本身损失和其他财产损失）</a:t>
                      </a:r>
                      <a:endParaRPr lang="zh-CN" sz="24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76975">
                <a:tc vMerge="1">
                  <a:tcPr/>
                </a:tc>
                <a:tc vMerge="1">
                  <a:tcPr/>
                </a:tc>
                <a:tc>
                  <a:txBody>
                    <a:bodyPr/>
                    <a:lstStyle/>
                    <a:p>
                      <a:pPr algn="just">
                        <a:spcAft>
                          <a:spcPts val="0"/>
                        </a:spcAft>
                      </a:pPr>
                      <a:r>
                        <a:rPr lang="zh-CN" sz="2400" kern="100" dirty="0">
                          <a:latin typeface="Times New Roman" panose="02020603050405020304"/>
                          <a:ea typeface="宋体" panose="02010600030101010101" pitchFamily="2" charset="-122"/>
                          <a:cs typeface="Times New Roman" panose="02020603050405020304"/>
                        </a:rPr>
                        <a:t>超负荷、超电压、碰线、电弧、漏电、短路、大气放电及其他电气原因造成电气设备或电气用具本身的损失</a:t>
                      </a:r>
                      <a:endParaRPr lang="zh-CN" sz="2400" kern="100" dirty="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cs typeface="Times New Roman" panose="02020603050405020304"/>
                        </a:rPr>
                        <a:t>无相应规定</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8488">
                <a:tc vMerge="1">
                  <a:tcPr/>
                </a:tc>
                <a:tc vMerge="1">
                  <a:tcPr/>
                </a:tc>
                <a:tc>
                  <a:txBody>
                    <a:bodyPr/>
                    <a:lstStyle/>
                    <a:p>
                      <a:pPr algn="just">
                        <a:spcAft>
                          <a:spcPts val="0"/>
                        </a:spcAft>
                      </a:pPr>
                      <a:r>
                        <a:rPr lang="zh-CN" sz="2400" kern="100">
                          <a:latin typeface="Times New Roman" panose="02020603050405020304"/>
                          <a:ea typeface="宋体" panose="02010600030101010101" pitchFamily="2" charset="-122"/>
                          <a:cs typeface="Times New Roman" panose="02020603050405020304"/>
                        </a:rPr>
                        <a:t>无相应规定</a:t>
                      </a:r>
                      <a:endParaRPr lang="zh-CN" sz="2400" kern="10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panose="02020603050405020304"/>
                          <a:ea typeface="宋体" panose="02010600030101010101" pitchFamily="2" charset="-122"/>
                          <a:cs typeface="Times New Roman" panose="02020603050405020304"/>
                        </a:rPr>
                        <a:t>非外力引起的机械或电气装置的本身损失</a:t>
                      </a:r>
                      <a:endParaRPr lang="zh-CN" sz="2400" kern="100" dirty="0">
                        <a:latin typeface="Times New Roman" panose="02020603050405020304"/>
                        <a:ea typeface="宋体" panose="02010600030101010101" pitchFamily="2" charset="-122"/>
                        <a:cs typeface="Times New Roman" panose="02020603050405020304"/>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fontAlgn="auto" hangingPunct="1">
              <a:spcAft>
                <a:spcPts val="0"/>
              </a:spcAft>
              <a:defRPr/>
            </a:pPr>
            <a:r>
              <a:rPr lang="zh-CN" altLang="en-US" b="1"/>
              <a:t>建工险与安工险保险责任的异同</a:t>
            </a:r>
            <a:endParaRPr lang="zh-CN" altLang="en-US" b="1"/>
          </a:p>
        </p:txBody>
      </p:sp>
      <p:graphicFrame>
        <p:nvGraphicFramePr>
          <p:cNvPr id="5" name="表格 4"/>
          <p:cNvGraphicFramePr>
            <a:graphicFrameLocks noGrp="1"/>
          </p:cNvGraphicFramePr>
          <p:nvPr/>
        </p:nvGraphicFramePr>
        <p:xfrm>
          <a:off x="251520" y="2132856"/>
          <a:ext cx="8280920" cy="2403242"/>
        </p:xfrm>
        <a:graphic>
          <a:graphicData uri="http://schemas.openxmlformats.org/drawingml/2006/table">
            <a:tbl>
              <a:tblPr/>
              <a:tblGrid>
                <a:gridCol w="715368"/>
                <a:gridCol w="1444872"/>
                <a:gridCol w="1296144"/>
                <a:gridCol w="4824536"/>
              </a:tblGrid>
              <a:tr h="782270">
                <a:tc rowSpan="2">
                  <a:txBody>
                    <a:bodyPr/>
                    <a:lstStyle/>
                    <a:p>
                      <a:pPr algn="just">
                        <a:spcAft>
                          <a:spcPts val="0"/>
                        </a:spcAft>
                      </a:pPr>
                      <a:r>
                        <a:rPr lang="zh-CN" sz="2400" b="1" kern="100">
                          <a:latin typeface="Times New Roman" panose="02020603050405020304"/>
                          <a:ea typeface="宋体" panose="02010600030101010101" pitchFamily="2" charset="-122"/>
                          <a:cs typeface="Times New Roman" panose="02020603050405020304"/>
                        </a:rPr>
                        <a:t>第三者责任部分</a:t>
                      </a:r>
                      <a:endParaRPr lang="zh-CN" sz="2400" kern="100">
                        <a:latin typeface="Times New Roman" panose="02020603050405020304"/>
                        <a:ea typeface="宋体" panose="02010600030101010101" pitchFamily="2" charset="-122"/>
                        <a:cs typeface="Times New Roman" panose="02020603050405020304"/>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panose="02020603050405020304"/>
                          <a:ea typeface="宋体" panose="02010600030101010101" pitchFamily="2" charset="-122"/>
                          <a:cs typeface="Times New Roman" panose="02020603050405020304"/>
                        </a:rPr>
                        <a:t>保险责任</a:t>
                      </a:r>
                      <a:endParaRPr lang="zh-CN" sz="2400" kern="100">
                        <a:latin typeface="Times New Roman" panose="02020603050405020304"/>
                        <a:ea typeface="宋体" panose="02010600030101010101" pitchFamily="2" charset="-122"/>
                        <a:cs typeface="Times New Roman" panose="02020603050405020304"/>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zh-CN" sz="2400" kern="100">
                          <a:latin typeface="Times New Roman" panose="02020603050405020304"/>
                          <a:ea typeface="宋体" panose="02010600030101010101" pitchFamily="2" charset="-122"/>
                          <a:cs typeface="Times New Roman" panose="02020603050405020304"/>
                        </a:rPr>
                        <a:t>概括式：与工程直接相关的意外事故引起工地内及邻近区域的第三者人身伤亡、疾病或财产损失，及有关费用</a:t>
                      </a:r>
                      <a:endParaRPr lang="zh-CN" sz="2400" kern="100">
                        <a:latin typeface="Times New Roman" panose="02020603050405020304"/>
                        <a:ea typeface="宋体" panose="02010600030101010101" pitchFamily="2" charset="-122"/>
                        <a:cs typeface="Times New Roman" panose="02020603050405020304"/>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cPr/>
                </a:tc>
              </a:tr>
              <a:tr h="1305962">
                <a:tc vMerge="1">
                  <a:tcPr/>
                </a:tc>
                <a:tc>
                  <a:txBody>
                    <a:bodyPr/>
                    <a:lstStyle/>
                    <a:p>
                      <a:pPr algn="just">
                        <a:spcAft>
                          <a:spcPts val="0"/>
                        </a:spcAft>
                      </a:pPr>
                      <a:r>
                        <a:rPr lang="zh-CN" sz="2400" b="1" kern="100">
                          <a:latin typeface="Times New Roman" panose="02020603050405020304"/>
                          <a:ea typeface="宋体" panose="02010600030101010101" pitchFamily="2" charset="-122"/>
                          <a:cs typeface="Times New Roman" panose="02020603050405020304"/>
                        </a:rPr>
                        <a:t>除外责任</a:t>
                      </a:r>
                      <a:endParaRPr lang="zh-CN" sz="2400" kern="100">
                        <a:latin typeface="Times New Roman" panose="02020603050405020304"/>
                        <a:ea typeface="宋体" panose="02010600030101010101" pitchFamily="2" charset="-122"/>
                        <a:cs typeface="Times New Roman" panose="02020603050405020304"/>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panose="02020603050405020304"/>
                          <a:ea typeface="宋体" panose="02010600030101010101" pitchFamily="2" charset="-122"/>
                          <a:cs typeface="Times New Roman" panose="02020603050405020304"/>
                        </a:rPr>
                        <a:t>无相应规定</a:t>
                      </a:r>
                      <a:endParaRPr lang="zh-CN" sz="2400" kern="100">
                        <a:latin typeface="Times New Roman" panose="02020603050405020304"/>
                        <a:ea typeface="宋体" panose="02010600030101010101" pitchFamily="2" charset="-122"/>
                        <a:cs typeface="Times New Roman" panose="02020603050405020304"/>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panose="02020603050405020304"/>
                          <a:ea typeface="宋体" panose="02010600030101010101" pitchFamily="2" charset="-122"/>
                          <a:cs typeface="Times New Roman" panose="02020603050405020304"/>
                        </a:rPr>
                        <a:t>震动、移动或减弱支撑造成的任何财产、土地、建筑物的损失及任何人身伤害和物质损失</a:t>
                      </a:r>
                      <a:endParaRPr lang="zh-CN" sz="2400" kern="100" dirty="0">
                        <a:latin typeface="Times New Roman" panose="02020603050405020304"/>
                        <a:ea typeface="宋体" panose="02010600030101010101" pitchFamily="2" charset="-122"/>
                        <a:cs typeface="Times New Roman" panose="02020603050405020304"/>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fontAlgn="auto" hangingPunct="1">
              <a:spcAft>
                <a:spcPts val="0"/>
              </a:spcAft>
              <a:defRPr/>
            </a:pPr>
            <a:r>
              <a:rPr lang="zh-CN" altLang="en-US"/>
              <a:t>二、保险金额</a:t>
            </a:r>
            <a:endParaRPr lang="zh-CN" altLang="en-US"/>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zh-CN" altLang="en-US"/>
              <a:t>安装工程的保险金额应该不低于被保险工程安装完成时的总价值 </a:t>
            </a:r>
            <a:endParaRPr lang="zh-CN" altLang="en-US"/>
          </a:p>
          <a:p>
            <a:pPr eaLnBrk="1" hangingPunct="1"/>
            <a:r>
              <a:rPr lang="zh-CN" altLang="en-US"/>
              <a:t>以被保险工程合同规定的工程概算总造价，然后再根据实际的最终的工程总价值确定保险金额以及保费，多退少补。</a:t>
            </a:r>
            <a:endParaRPr lang="zh-CN" altLang="en-US"/>
          </a:p>
          <a:p>
            <a:pPr eaLnBrk="1" hangingPunct="1"/>
            <a:endParaRPr lang="en-US" altLang="zh-CN"/>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fontAlgn="auto" hangingPunct="1">
              <a:spcAft>
                <a:spcPts val="0"/>
              </a:spcAft>
              <a:defRPr/>
            </a:pPr>
            <a:r>
              <a:rPr lang="zh-CN" altLang="en-US"/>
              <a:t>三、保险期限</a:t>
            </a:r>
            <a:endParaRPr lang="zh-CN" altLang="en-US"/>
          </a:p>
        </p:txBody>
      </p:sp>
      <p:sp>
        <p:nvSpPr>
          <p:cNvPr id="43011" name="Rectangle 3"/>
          <p:cNvSpPr>
            <a:spLocks noGrp="1" noChangeArrowheads="1"/>
          </p:cNvSpPr>
          <p:nvPr>
            <p:ph sz="quarter" idx="1"/>
          </p:nvPr>
        </p:nvSpPr>
        <p:spPr>
          <a:xfrm>
            <a:off x="457200" y="1600200"/>
            <a:ext cx="7467600" cy="4873625"/>
          </a:xfrm>
        </p:spPr>
        <p:txBody>
          <a:bodyPr/>
          <a:lstStyle/>
          <a:p>
            <a:pPr marL="812800" indent="-812800" eaLnBrk="1" hangingPunct="1">
              <a:lnSpc>
                <a:spcPct val="80000"/>
              </a:lnSpc>
            </a:pPr>
            <a:r>
              <a:rPr lang="zh-CN" altLang="en-US" sz="2600" dirty="0"/>
              <a:t>安装期</a:t>
            </a:r>
            <a:endParaRPr lang="zh-CN" altLang="en-US" sz="2600" dirty="0"/>
          </a:p>
          <a:p>
            <a:pPr marL="1168400" lvl="1" indent="-824230" eaLnBrk="1" hangingPunct="1">
              <a:lnSpc>
                <a:spcPct val="80000"/>
              </a:lnSpc>
            </a:pPr>
            <a:r>
              <a:rPr lang="zh-CN" altLang="en-US" sz="2200" dirty="0"/>
              <a:t>保险责任自被保险工程在工地或用于被保险工程的材料、设备运抵工地之时起始，</a:t>
            </a:r>
            <a:endParaRPr lang="zh-CN" altLang="en-US" sz="2200" dirty="0"/>
          </a:p>
          <a:p>
            <a:pPr marL="1168400" lvl="1" indent="-824230" eaLnBrk="1" hangingPunct="1">
              <a:lnSpc>
                <a:spcPct val="80000"/>
              </a:lnSpc>
            </a:pPr>
            <a:r>
              <a:rPr lang="zh-CN" altLang="en-US" sz="2200" dirty="0"/>
              <a:t>至工程所有人对部分或全部工程签发完工验收证书或验收合格，或工程所有人实际占有或使用或接收该部分或全部工程之时终止。</a:t>
            </a:r>
            <a:endParaRPr lang="en-US" altLang="zh-CN" sz="2200" dirty="0"/>
          </a:p>
          <a:p>
            <a:pPr marL="801370" indent="-824230" eaLnBrk="1" hangingPunct="1">
              <a:lnSpc>
                <a:spcPct val="80000"/>
              </a:lnSpc>
            </a:pPr>
            <a:r>
              <a:rPr lang="zh-CN" altLang="en-US" sz="2500" dirty="0"/>
              <a:t>试车考核期</a:t>
            </a:r>
            <a:endParaRPr lang="zh-CN" altLang="en-US" sz="2500" dirty="0"/>
          </a:p>
          <a:p>
            <a:pPr marL="1168400" lvl="1" indent="-824230" eaLnBrk="1" hangingPunct="1">
              <a:lnSpc>
                <a:spcPct val="80000"/>
              </a:lnSpc>
            </a:pPr>
            <a:r>
              <a:rPr lang="zh-CN" altLang="en-US" sz="2200" dirty="0"/>
              <a:t>这是安装工程中风险最大的一个阶段。</a:t>
            </a:r>
            <a:endParaRPr lang="zh-CN" altLang="en-US" sz="2200" dirty="0"/>
          </a:p>
          <a:p>
            <a:pPr marL="1168400" lvl="1" indent="-824230" eaLnBrk="1" hangingPunct="1">
              <a:lnSpc>
                <a:spcPct val="80000"/>
              </a:lnSpc>
            </a:pPr>
            <a:r>
              <a:rPr lang="zh-CN" altLang="en-US" sz="2200" dirty="0"/>
              <a:t>一般，不论安装的被保险设备的有关合同中对试车和考核期如何规定，保险人仅在本保险单明细表中列明的试车和考核期限内对试车和考核所引发的损失、费用和责任负责赔偿；</a:t>
            </a:r>
            <a:endParaRPr lang="zh-CN" altLang="en-US" sz="2200" dirty="0"/>
          </a:p>
          <a:p>
            <a:pPr marL="1168400" lvl="1" indent="-824230" eaLnBrk="1" hangingPunct="1">
              <a:lnSpc>
                <a:spcPct val="80000"/>
              </a:lnSpc>
            </a:pPr>
            <a:r>
              <a:rPr lang="zh-CN" altLang="en-US" sz="2200" dirty="0"/>
              <a:t>若被保险设备本身是在本次安装前已被使用过的设备或转手设备，则自其试车之时起，保险人对该项设备的保险责任即行终止。 </a:t>
            </a:r>
            <a:endParaRPr lang="zh-CN" altLang="en-US" sz="2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三、保险期限</a:t>
            </a:r>
            <a:endParaRPr lang="zh-CN" altLang="en-US"/>
          </a:p>
        </p:txBody>
      </p:sp>
      <p:sp>
        <p:nvSpPr>
          <p:cNvPr id="44035" name="Rectangle 3"/>
          <p:cNvSpPr>
            <a:spLocks noGrp="1" noChangeArrowheads="1"/>
          </p:cNvSpPr>
          <p:nvPr>
            <p:ph sz="quarter" idx="1"/>
          </p:nvPr>
        </p:nvSpPr>
        <p:spPr>
          <a:xfrm>
            <a:off x="468313" y="1628775"/>
            <a:ext cx="8229600" cy="4530725"/>
          </a:xfrm>
        </p:spPr>
        <p:txBody>
          <a:bodyPr/>
          <a:lstStyle/>
          <a:p>
            <a:pPr marL="812800" indent="-812800" eaLnBrk="1" hangingPunct="1"/>
            <a:r>
              <a:rPr lang="zh-CN" altLang="en-US" dirty="0"/>
              <a:t>保证期</a:t>
            </a:r>
            <a:endParaRPr lang="zh-CN" altLang="en-US" dirty="0"/>
          </a:p>
          <a:p>
            <a:pPr marL="1168400" lvl="1" indent="-824230" eaLnBrk="1" hangingPunct="1"/>
            <a:r>
              <a:rPr lang="zh-CN" altLang="en-US" dirty="0"/>
              <a:t>从工程所有人对部分或全部工程签发完工验收证书或验收合格，或工程所有人实际占有或使用或接收该部分或全部工程时起算，以先发生者为准。 </a:t>
            </a:r>
            <a:endParaRPr lang="zh-CN"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四、费率因素</a:t>
            </a:r>
            <a:endParaRPr lang="zh-CN" altLang="en-US"/>
          </a:p>
        </p:txBody>
      </p:sp>
      <p:sp>
        <p:nvSpPr>
          <p:cNvPr id="45059" name="Rectangle 3"/>
          <p:cNvSpPr>
            <a:spLocks noGrp="1" noChangeArrowheads="1"/>
          </p:cNvSpPr>
          <p:nvPr>
            <p:ph sz="quarter" idx="1"/>
          </p:nvPr>
        </p:nvSpPr>
        <p:spPr>
          <a:xfrm>
            <a:off x="457200" y="1600200"/>
            <a:ext cx="7467600" cy="4873625"/>
          </a:xfrm>
        </p:spPr>
        <p:txBody>
          <a:bodyPr/>
          <a:lstStyle/>
          <a:p>
            <a:pPr eaLnBrk="1" hangingPunct="1"/>
            <a:r>
              <a:rPr lang="zh-CN" altLang="en-US"/>
              <a:t>考虑以下因素：</a:t>
            </a:r>
            <a:endParaRPr lang="zh-CN" altLang="en-US"/>
          </a:p>
          <a:p>
            <a:pPr lvl="1" eaLnBrk="1" hangingPunct="1"/>
            <a:r>
              <a:rPr lang="zh-CN" altLang="en-US"/>
              <a:t>项目本身的风险大小</a:t>
            </a:r>
            <a:endParaRPr lang="zh-CN" altLang="en-US"/>
          </a:p>
          <a:p>
            <a:pPr lvl="1" eaLnBrk="1" hangingPunct="1"/>
            <a:r>
              <a:rPr lang="zh-CN" altLang="en-US"/>
              <a:t>自然地理条件和工地环境状况</a:t>
            </a:r>
            <a:endParaRPr lang="zh-CN" altLang="en-US"/>
          </a:p>
          <a:p>
            <a:pPr lvl="1" eaLnBrk="1" hangingPunct="1"/>
            <a:r>
              <a:rPr lang="zh-CN" altLang="en-US"/>
              <a:t>施工条件</a:t>
            </a:r>
            <a:endParaRPr lang="zh-CN" altLang="en-US"/>
          </a:p>
          <a:p>
            <a:pPr lvl="1" eaLnBrk="1" hangingPunct="1"/>
            <a:r>
              <a:rPr lang="zh-CN" altLang="en-US"/>
              <a:t>免赔额的高低</a:t>
            </a:r>
            <a:endParaRPr lang="zh-CN" altLang="en-US"/>
          </a:p>
          <a:p>
            <a:pPr lvl="1" eaLnBrk="1" hangingPunct="1"/>
            <a:r>
              <a:rPr lang="zh-CN" altLang="en-US"/>
              <a:t>以往同类项目的损失统计资料和赔付情况</a:t>
            </a:r>
            <a:endParaRPr lang="zh-CN"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endParaRPr lang="zh-CN" altLang="en-US"/>
          </a:p>
        </p:txBody>
      </p:sp>
      <p:sp>
        <p:nvSpPr>
          <p:cNvPr id="46083" name="Rectangle 5"/>
          <p:cNvSpPr>
            <a:spLocks noGrp="1" noChangeArrowheads="1"/>
          </p:cNvSpPr>
          <p:nvPr>
            <p:ph type="subTitle" idx="1"/>
          </p:nvPr>
        </p:nvSpPr>
        <p:spPr>
          <a:xfrm>
            <a:off x="2286000" y="5003800"/>
            <a:ext cx="6172200" cy="1371600"/>
          </a:xfrm>
        </p:spPr>
        <p:txBody>
          <a:bodyPr/>
          <a:lstStyle/>
          <a:p>
            <a:pPr eaLnBrk="1" hangingPunct="1"/>
            <a:r>
              <a:rPr lang="zh-CN" altLang="en-US"/>
              <a:t>机器损坏保险</a:t>
            </a:r>
            <a:endParaRPr lang="zh-CN"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fontAlgn="auto" hangingPunct="1">
              <a:spcAft>
                <a:spcPts val="0"/>
              </a:spcAft>
              <a:defRPr/>
            </a:pPr>
            <a:r>
              <a:rPr lang="zh-CN" altLang="en-US"/>
              <a:t>特点</a:t>
            </a:r>
            <a:endParaRPr lang="zh-CN" altLang="en-US"/>
          </a:p>
        </p:txBody>
      </p:sp>
      <p:sp>
        <p:nvSpPr>
          <p:cNvPr id="47107" name="Rectangle 3"/>
          <p:cNvSpPr>
            <a:spLocks noGrp="1" noChangeArrowheads="1"/>
          </p:cNvSpPr>
          <p:nvPr>
            <p:ph sz="quarter" idx="1"/>
          </p:nvPr>
        </p:nvSpPr>
        <p:spPr>
          <a:xfrm>
            <a:off x="457200" y="1600200"/>
            <a:ext cx="7467600" cy="4873625"/>
          </a:xfrm>
        </p:spPr>
        <p:txBody>
          <a:bodyPr/>
          <a:lstStyle/>
          <a:p>
            <a:pPr eaLnBrk="1" hangingPunct="1"/>
            <a:r>
              <a:rPr lang="zh-CN" altLang="en-US"/>
              <a:t>专门承保各类已安装完毕并投入运行的机器因人为的、意外的或物理性原因造成的物质损失。</a:t>
            </a:r>
            <a:endParaRPr lang="zh-CN" altLang="en-US"/>
          </a:p>
          <a:p>
            <a:pPr eaLnBrk="1" hangingPunct="1"/>
            <a:r>
              <a:rPr lang="zh-CN" altLang="en-US"/>
              <a:t>机器损坏保险与企业财产保险的不同之处就在于机器损坏保险是以承保人为的、意外的或物理性原因造成的物质损失。</a:t>
            </a:r>
            <a:endParaRPr lang="zh-CN" altLang="en-US"/>
          </a:p>
          <a:p>
            <a:pPr eaLnBrk="1" hangingPunct="1"/>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sz="4600"/>
              <a:t>第一节</a:t>
            </a:r>
            <a:endParaRPr lang="zh-CN" altLang="en-US" sz="4600"/>
          </a:p>
        </p:txBody>
      </p:sp>
      <p:sp>
        <p:nvSpPr>
          <p:cNvPr id="11267" name="Rectangle 5"/>
          <p:cNvSpPr>
            <a:spLocks noGrp="1" noChangeArrowheads="1"/>
          </p:cNvSpPr>
          <p:nvPr>
            <p:ph type="subTitle" idx="1"/>
          </p:nvPr>
        </p:nvSpPr>
        <p:spPr>
          <a:xfrm>
            <a:off x="2286000" y="5003800"/>
            <a:ext cx="6172200" cy="1371600"/>
          </a:xfrm>
        </p:spPr>
        <p:txBody>
          <a:bodyPr/>
          <a:lstStyle/>
          <a:p>
            <a:pPr eaLnBrk="1" hangingPunct="1"/>
            <a:r>
              <a:rPr lang="zh-CN" altLang="en-US"/>
              <a:t>建筑工程一切险</a:t>
            </a:r>
            <a:endParaRPr lang="zh-CN"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fontAlgn="auto" hangingPunct="1">
              <a:spcAft>
                <a:spcPts val="0"/>
              </a:spcAft>
              <a:defRPr/>
            </a:pPr>
            <a:r>
              <a:rPr lang="zh-CN" altLang="en-US"/>
              <a:t>保险标的</a:t>
            </a:r>
            <a:endParaRPr lang="zh-CN" altLang="en-US"/>
          </a:p>
        </p:txBody>
      </p:sp>
      <p:sp>
        <p:nvSpPr>
          <p:cNvPr id="48131" name="Rectangle 3"/>
          <p:cNvSpPr>
            <a:spLocks noGrp="1" noChangeArrowheads="1"/>
          </p:cNvSpPr>
          <p:nvPr>
            <p:ph sz="quarter" idx="1"/>
          </p:nvPr>
        </p:nvSpPr>
        <p:spPr>
          <a:xfrm>
            <a:off x="457200" y="1600200"/>
            <a:ext cx="7467600" cy="4873625"/>
          </a:xfrm>
        </p:spPr>
        <p:txBody>
          <a:bodyPr/>
          <a:lstStyle/>
          <a:p>
            <a:pPr eaLnBrk="1" hangingPunct="1"/>
            <a:r>
              <a:rPr lang="zh-CN" altLang="en-US"/>
              <a:t>保险标的包括各类机器、工厂设备、机器装置，如发电机组（锅炉、滑轮发电组）、电力输送设备（变压器和高低压设备）、生产机器和附属设备（机械工具、制造机、织布机、抽水机。</a:t>
            </a:r>
            <a:endParaRPr lang="zh-CN" alt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a:t>一、保险责任</a:t>
            </a:r>
            <a:endParaRPr lang="zh-CN" altLang="en-US"/>
          </a:p>
        </p:txBody>
      </p:sp>
      <p:sp>
        <p:nvSpPr>
          <p:cNvPr id="49155" name="Rectangle 3"/>
          <p:cNvSpPr>
            <a:spLocks noGrp="1" noChangeArrowheads="1"/>
          </p:cNvSpPr>
          <p:nvPr>
            <p:ph sz="quarter" idx="1"/>
          </p:nvPr>
        </p:nvSpPr>
        <p:spPr>
          <a:xfrm>
            <a:off x="457200" y="1600200"/>
            <a:ext cx="7786688" cy="4873625"/>
          </a:xfrm>
        </p:spPr>
        <p:txBody>
          <a:bodyPr/>
          <a:lstStyle/>
          <a:p>
            <a:pPr marL="609600" indent="-609600" eaLnBrk="1" hangingPunct="1">
              <a:lnSpc>
                <a:spcPct val="90000"/>
              </a:lnSpc>
            </a:pPr>
            <a:r>
              <a:rPr lang="zh-CN" altLang="en-US" sz="2800" dirty="0"/>
              <a:t>保险责任：承保的损失以电气事故和人为事故为主 </a:t>
            </a:r>
            <a:endParaRPr lang="zh-CN" altLang="en-US" sz="2800" dirty="0"/>
          </a:p>
          <a:p>
            <a:pPr marL="990600" lvl="1" indent="-646430" eaLnBrk="1" hangingPunct="1"/>
            <a:r>
              <a:rPr lang="zh-CN" altLang="en-US" sz="2400" dirty="0"/>
              <a:t>设计、制造或安装错误，铸造或原材料缺陷。</a:t>
            </a:r>
            <a:endParaRPr lang="zh-CN" altLang="en-US" sz="2400" dirty="0"/>
          </a:p>
          <a:p>
            <a:pPr marL="990600" lvl="1" indent="-646430" eaLnBrk="1" hangingPunct="1"/>
            <a:r>
              <a:rPr lang="zh-CN" altLang="en-US" sz="2400" dirty="0"/>
              <a:t>工人、技术人员操作错误、缺乏经验、技术不善、疏忽、过失、恶意行为。</a:t>
            </a:r>
            <a:endParaRPr lang="zh-CN" altLang="en-US" sz="2400" dirty="0"/>
          </a:p>
          <a:p>
            <a:pPr marL="990600" lvl="1" indent="-646430" eaLnBrk="1" hangingPunct="1"/>
            <a:r>
              <a:rPr lang="zh-CN" altLang="en-US" sz="2400" dirty="0"/>
              <a:t>离心力引起的断裂。</a:t>
            </a:r>
            <a:endParaRPr lang="zh-CN" altLang="en-US" sz="2400" dirty="0"/>
          </a:p>
          <a:p>
            <a:pPr marL="990600" lvl="1" indent="-646430" eaLnBrk="1" hangingPunct="1"/>
            <a:r>
              <a:rPr lang="zh-CN" altLang="en-US" sz="2400" dirty="0"/>
              <a:t>超负荷、超电压、碰线、电弧、漏电、短路、大气放电、感应电及其他电气原因；</a:t>
            </a:r>
            <a:endParaRPr lang="zh-CN" altLang="en-US"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fontAlgn="auto" hangingPunct="1">
              <a:spcAft>
                <a:spcPts val="0"/>
              </a:spcAft>
              <a:defRPr/>
            </a:pPr>
            <a:r>
              <a:rPr lang="zh-CN" altLang="en-US"/>
              <a:t>二、除外责任</a:t>
            </a:r>
            <a:endParaRPr lang="zh-CN" altLang="en-US"/>
          </a:p>
        </p:txBody>
      </p:sp>
      <p:sp>
        <p:nvSpPr>
          <p:cNvPr id="50179" name="Rectangle 3"/>
          <p:cNvSpPr>
            <a:spLocks noGrp="1" noChangeArrowheads="1"/>
          </p:cNvSpPr>
          <p:nvPr>
            <p:ph sz="quarter" idx="1"/>
          </p:nvPr>
        </p:nvSpPr>
        <p:spPr>
          <a:xfrm>
            <a:off x="468312" y="1412776"/>
            <a:ext cx="8424167" cy="5256584"/>
          </a:xfrm>
        </p:spPr>
        <p:txBody>
          <a:bodyPr/>
          <a:lstStyle/>
          <a:p>
            <a:r>
              <a:rPr lang="zh-CN" altLang="zh-CN" dirty="0"/>
              <a:t>绝对除外责任</a:t>
            </a:r>
            <a:endParaRPr lang="zh-CN" altLang="zh-CN" dirty="0"/>
          </a:p>
          <a:p>
            <a:r>
              <a:rPr lang="zh-CN" altLang="zh-CN" dirty="0"/>
              <a:t>自然损耗</a:t>
            </a:r>
            <a:endParaRPr lang="zh-CN" altLang="zh-CN" dirty="0"/>
          </a:p>
          <a:p>
            <a:r>
              <a:rPr lang="zh-CN" altLang="zh-CN" dirty="0"/>
              <a:t>违反最大诚信原则</a:t>
            </a:r>
            <a:endParaRPr lang="zh-CN" altLang="zh-CN" dirty="0"/>
          </a:p>
          <a:p>
            <a:r>
              <a:rPr lang="zh-CN" altLang="zh-CN" dirty="0"/>
              <a:t>政府行为</a:t>
            </a:r>
            <a:endParaRPr lang="zh-CN" altLang="zh-CN" dirty="0"/>
          </a:p>
          <a:p>
            <a:r>
              <a:rPr lang="zh-CN" altLang="zh-CN" dirty="0"/>
              <a:t>企业财产保险的保险责任：火灾、爆炸；雷击、飓风、台风、龙卷风、暴风、暴雨、洪水、冰雹、地崩、山崩、雪崩、火山爆发、地面下陷下沉及其他自然灾害；</a:t>
            </a:r>
            <a:endParaRPr lang="zh-CN" altLang="zh-CN" dirty="0"/>
          </a:p>
          <a:p>
            <a:r>
              <a:rPr lang="zh-CN" altLang="zh-CN" dirty="0"/>
              <a:t>其他保险保障：飞机坠毁、飞机部件或飞机物体坠落；机动车碰撞；根据法律或契约应由供货方、制造人、安装人或修理人负责的损失或费用；</a:t>
            </a:r>
            <a:endParaRPr lang="zh-CN" altLang="zh-CN" dirty="0"/>
          </a:p>
          <a:p>
            <a:r>
              <a:rPr lang="zh-CN" altLang="zh-CN" dirty="0"/>
              <a:t>水箱、水管爆裂</a:t>
            </a:r>
            <a:r>
              <a:rPr lang="zh-CN" altLang="en-US" dirty="0"/>
              <a:t>；</a:t>
            </a:r>
            <a:endParaRPr lang="zh-CN" altLang="zh-CN" dirty="0"/>
          </a:p>
          <a:p>
            <a:r>
              <a:rPr lang="zh-CN" altLang="zh-CN" dirty="0"/>
              <a:t>保险机器设备在修复或重置过程中发生的任何变更、性能增加或改进所产生的额外费用；</a:t>
            </a:r>
            <a:endParaRPr lang="zh-CN" altLang="en-US" sz="4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fontAlgn="auto" hangingPunct="1">
              <a:spcAft>
                <a:spcPts val="0"/>
              </a:spcAft>
              <a:defRPr/>
            </a:pPr>
            <a:r>
              <a:rPr lang="zh-CN" altLang="en-US"/>
              <a:t>三、保险金额</a:t>
            </a:r>
            <a:endParaRPr lang="zh-CN" altLang="en-US"/>
          </a:p>
        </p:txBody>
      </p:sp>
      <p:sp>
        <p:nvSpPr>
          <p:cNvPr id="51203" name="Rectangle 3"/>
          <p:cNvSpPr>
            <a:spLocks noGrp="1" noChangeArrowheads="1"/>
          </p:cNvSpPr>
          <p:nvPr>
            <p:ph sz="quarter" idx="1"/>
          </p:nvPr>
        </p:nvSpPr>
        <p:spPr>
          <a:xfrm>
            <a:off x="468313" y="1628775"/>
            <a:ext cx="8229600" cy="4530725"/>
          </a:xfrm>
        </p:spPr>
        <p:txBody>
          <a:bodyPr/>
          <a:lstStyle/>
          <a:p>
            <a:pPr eaLnBrk="1" hangingPunct="1"/>
            <a:r>
              <a:rPr lang="zh-CN" altLang="en-US"/>
              <a:t>保险金额均按重置价值确定 </a:t>
            </a:r>
            <a:endParaRPr lang="zh-CN" altLang="en-US"/>
          </a:p>
          <a:p>
            <a:pPr eaLnBrk="1" hangingPunct="1"/>
            <a:r>
              <a:rPr lang="zh-CN" altLang="en-US"/>
              <a:t>若保险金额低于上述重置价值时，则发生损失时，按比例赔偿损失：</a:t>
            </a:r>
            <a:endParaRPr lang="zh-CN" altLang="en-US"/>
          </a:p>
          <a:p>
            <a:pPr eaLnBrk="1" hangingPunct="1"/>
            <a:r>
              <a:rPr lang="zh-CN" altLang="en-US"/>
              <a:t>赔偿金额</a:t>
            </a:r>
            <a:r>
              <a:rPr lang="en-US" altLang="zh-CN"/>
              <a:t>=</a:t>
            </a:r>
            <a:r>
              <a:rPr lang="zh-CN" altLang="en-US"/>
              <a:t>（保险金额</a:t>
            </a:r>
            <a:r>
              <a:rPr lang="en-US" altLang="zh-CN"/>
              <a:t>/</a:t>
            </a:r>
            <a:r>
              <a:rPr lang="zh-CN" altLang="en-US"/>
              <a:t>损失时重置价值）</a:t>
            </a:r>
            <a:r>
              <a:rPr lang="en-US" altLang="zh-CN"/>
              <a:t>×</a:t>
            </a:r>
            <a:r>
              <a:rPr lang="zh-CN" altLang="en-US"/>
              <a:t>损失金额 </a:t>
            </a:r>
            <a:endParaRPr lang="zh-CN"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fontAlgn="auto" hangingPunct="1">
              <a:spcAft>
                <a:spcPts val="0"/>
              </a:spcAft>
              <a:defRPr/>
            </a:pPr>
            <a:r>
              <a:rPr lang="zh-CN" altLang="en-US"/>
              <a:t>四、停工退费规定</a:t>
            </a:r>
            <a:endParaRPr lang="zh-CN" altLang="en-US"/>
          </a:p>
        </p:txBody>
      </p:sp>
      <p:sp>
        <p:nvSpPr>
          <p:cNvPr id="52227" name="Rectangle 3"/>
          <p:cNvSpPr>
            <a:spLocks noGrp="1" noChangeArrowheads="1"/>
          </p:cNvSpPr>
          <p:nvPr>
            <p:ph sz="quarter" idx="1"/>
          </p:nvPr>
        </p:nvSpPr>
        <p:spPr>
          <a:xfrm>
            <a:off x="457200" y="1600200"/>
            <a:ext cx="7467600" cy="4873625"/>
          </a:xfrm>
        </p:spPr>
        <p:txBody>
          <a:bodyPr/>
          <a:lstStyle/>
          <a:p>
            <a:pPr eaLnBrk="1" hangingPunct="1"/>
            <a:r>
              <a:rPr lang="zh-CN" altLang="en-US" dirty="0"/>
              <a:t>连续停工超过</a:t>
            </a:r>
            <a:r>
              <a:rPr lang="en-US" altLang="zh-CN" dirty="0"/>
              <a:t>3</a:t>
            </a:r>
            <a:r>
              <a:rPr lang="zh-CN" altLang="en-US" dirty="0"/>
              <a:t>个月时，则退还保费。</a:t>
            </a:r>
            <a:endParaRPr lang="en-US" altLang="zh-CN" dirty="0"/>
          </a:p>
          <a:p>
            <a:pPr eaLnBrk="1" hangingPunct="1"/>
            <a:endParaRPr lang="en-US" altLang="zh-CN" dirty="0"/>
          </a:p>
          <a:p>
            <a:pPr marL="0" indent="0" eaLnBrk="1" hangingPunct="1">
              <a:buNone/>
            </a:pPr>
            <a:endParaRPr lang="zh-CN" altLang="en-US" dirty="0"/>
          </a:p>
          <a:p>
            <a:pPr eaLnBrk="1" hangingPunct="1">
              <a:buFont typeface="Wingdings" panose="05000000000000000000" pitchFamily="2" charset="2"/>
              <a:buNone/>
            </a:pPr>
            <a:r>
              <a:rPr lang="zh-CN" altLang="en-US" dirty="0"/>
              <a:t>        连续停工（月）                 退还保费（</a:t>
            </a:r>
            <a:r>
              <a:rPr lang="en-US" altLang="zh-CN" dirty="0"/>
              <a:t>%</a:t>
            </a:r>
            <a:r>
              <a:rPr lang="zh-CN" altLang="en-US" dirty="0"/>
              <a:t>）</a:t>
            </a:r>
            <a:endParaRPr lang="zh-CN" altLang="en-US" dirty="0"/>
          </a:p>
          <a:p>
            <a:pPr eaLnBrk="1" hangingPunct="1">
              <a:buFont typeface="Wingdings" panose="05000000000000000000" pitchFamily="2" charset="2"/>
              <a:buNone/>
            </a:pPr>
            <a:r>
              <a:rPr lang="zh-CN" altLang="en-US" dirty="0"/>
              <a:t>           </a:t>
            </a:r>
            <a:r>
              <a:rPr lang="en-US" altLang="zh-CN" dirty="0"/>
              <a:t>3~5				15</a:t>
            </a:r>
            <a:endParaRPr lang="en-US" altLang="zh-CN" dirty="0"/>
          </a:p>
          <a:p>
            <a:pPr eaLnBrk="1" hangingPunct="1">
              <a:buFont typeface="Wingdings" panose="05000000000000000000" pitchFamily="2" charset="2"/>
              <a:buNone/>
            </a:pPr>
            <a:r>
              <a:rPr lang="en-US" altLang="zh-CN" dirty="0"/>
              <a:t>           6~8 				25</a:t>
            </a:r>
            <a:endParaRPr lang="en-US" altLang="zh-CN" dirty="0"/>
          </a:p>
          <a:p>
            <a:pPr eaLnBrk="1" hangingPunct="1">
              <a:buFont typeface="Wingdings" panose="05000000000000000000" pitchFamily="2" charset="2"/>
              <a:buNone/>
            </a:pPr>
            <a:r>
              <a:rPr lang="en-US" altLang="zh-CN" dirty="0"/>
              <a:t>           9~11				35</a:t>
            </a:r>
            <a:endParaRPr lang="en-US" altLang="zh-CN" dirty="0"/>
          </a:p>
          <a:p>
            <a:pPr eaLnBrk="1" hangingPunct="1">
              <a:buFont typeface="Wingdings" panose="05000000000000000000" pitchFamily="2" charset="2"/>
              <a:buNone/>
            </a:pPr>
            <a:r>
              <a:rPr lang="en-US" altLang="zh-CN" dirty="0"/>
              <a:t>            12				50</a:t>
            </a:r>
            <a:endParaRPr lang="en-US" altLang="zh-CN"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fontAlgn="auto" hangingPunct="1">
              <a:spcAft>
                <a:spcPts val="0"/>
              </a:spcAft>
              <a:defRPr/>
            </a:pPr>
            <a:r>
              <a:rPr lang="zh-CN" altLang="en-US"/>
              <a:t>五、赔偿处理</a:t>
            </a:r>
            <a:endParaRPr lang="zh-CN" altLang="en-US"/>
          </a:p>
        </p:txBody>
      </p:sp>
      <p:sp>
        <p:nvSpPr>
          <p:cNvPr id="53251" name="Rectangle 3"/>
          <p:cNvSpPr>
            <a:spLocks noGrp="1" noChangeArrowheads="1"/>
          </p:cNvSpPr>
          <p:nvPr>
            <p:ph sz="quarter" idx="1"/>
          </p:nvPr>
        </p:nvSpPr>
        <p:spPr>
          <a:xfrm>
            <a:off x="457200" y="1600200"/>
            <a:ext cx="7467600" cy="4873625"/>
          </a:xfrm>
        </p:spPr>
        <p:txBody>
          <a:bodyPr/>
          <a:lstStyle/>
          <a:p>
            <a:pPr eaLnBrk="1" hangingPunct="1"/>
            <a:r>
              <a:rPr lang="zh-CN" altLang="en-US"/>
              <a:t>赔偿方式：现金支付赔款、置换受损的机器设备，赔偿修理费用     </a:t>
            </a:r>
            <a:endParaRPr lang="zh-CN" altLang="en-US"/>
          </a:p>
          <a:p>
            <a:pPr eaLnBrk="1" hangingPunct="1"/>
            <a:r>
              <a:rPr lang="zh-CN" altLang="en-US"/>
              <a:t>如果被保险机器发生损失后可以修理，保险公司赔偿基本修复到原状的修理费用，但赔偿金额最高不超过受损机器的保险金额。</a:t>
            </a:r>
            <a:endParaRPr lang="zh-CN"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第四节</a:t>
            </a:r>
            <a:endParaRPr lang="zh-CN" altLang="en-US"/>
          </a:p>
        </p:txBody>
      </p:sp>
      <p:sp>
        <p:nvSpPr>
          <p:cNvPr id="54275" name="Rectangle 5"/>
          <p:cNvSpPr>
            <a:spLocks noGrp="1" noChangeArrowheads="1"/>
          </p:cNvSpPr>
          <p:nvPr>
            <p:ph type="subTitle" idx="1"/>
          </p:nvPr>
        </p:nvSpPr>
        <p:spPr>
          <a:xfrm>
            <a:off x="2286000" y="5003800"/>
            <a:ext cx="6172200" cy="1371600"/>
          </a:xfrm>
        </p:spPr>
        <p:txBody>
          <a:bodyPr/>
          <a:lstStyle/>
          <a:p>
            <a:pPr eaLnBrk="1" hangingPunct="1"/>
            <a:r>
              <a:rPr lang="zh-CN" altLang="en-US"/>
              <a:t>其他工程保险</a:t>
            </a:r>
            <a:endParaRPr lang="zh-CN" alt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fontAlgn="auto" hangingPunct="1">
              <a:spcAft>
                <a:spcPts val="0"/>
              </a:spcAft>
              <a:defRPr/>
            </a:pPr>
            <a:r>
              <a:rPr lang="zh-CN" altLang="en-US"/>
              <a:t>一、卫星保险 </a:t>
            </a:r>
            <a:endParaRPr lang="zh-CN" altLang="en-US"/>
          </a:p>
        </p:txBody>
      </p:sp>
      <p:sp>
        <p:nvSpPr>
          <p:cNvPr id="55299" name="Rectangle 3"/>
          <p:cNvSpPr>
            <a:spLocks noGrp="1" noChangeArrowheads="1"/>
          </p:cNvSpPr>
          <p:nvPr>
            <p:ph sz="quarter" idx="1"/>
          </p:nvPr>
        </p:nvSpPr>
        <p:spPr>
          <a:xfrm>
            <a:off x="457200" y="1600200"/>
            <a:ext cx="7467600" cy="4873625"/>
          </a:xfrm>
        </p:spPr>
        <p:txBody>
          <a:bodyPr/>
          <a:lstStyle/>
          <a:p>
            <a:pPr algn="just" eaLnBrk="1" hangingPunct="1">
              <a:lnSpc>
                <a:spcPct val="90000"/>
              </a:lnSpc>
            </a:pPr>
            <a:r>
              <a:rPr lang="zh-CN" altLang="en-US" dirty="0"/>
              <a:t>卫星保险是保障卫星的安装、调试以及发射、运行过程中的一切风险 </a:t>
            </a:r>
            <a:endParaRPr lang="zh-CN" altLang="en-US" sz="2600" dirty="0"/>
          </a:p>
          <a:p>
            <a:pPr algn="just" eaLnBrk="1" hangingPunct="1">
              <a:lnSpc>
                <a:spcPct val="90000"/>
              </a:lnSpc>
            </a:pPr>
            <a:r>
              <a:rPr lang="zh-CN" altLang="en-US" sz="2600" dirty="0"/>
              <a:t>发射前保险：承保卫星从安装、测试完成到发射这段期间的“一切险” </a:t>
            </a:r>
            <a:endParaRPr lang="zh-CN" altLang="en-US" sz="2600" dirty="0"/>
          </a:p>
          <a:p>
            <a:pPr algn="just" eaLnBrk="1" hangingPunct="1">
              <a:lnSpc>
                <a:spcPct val="90000"/>
              </a:lnSpc>
            </a:pPr>
            <a:r>
              <a:rPr lang="zh-CN" altLang="en-US" sz="2600" dirty="0"/>
              <a:t>卫星发射保险：点火</a:t>
            </a:r>
            <a:r>
              <a:rPr lang="en-US" altLang="zh-CN" sz="2600" dirty="0"/>
              <a:t>---</a:t>
            </a:r>
            <a:r>
              <a:rPr lang="zh-CN" altLang="en-US" sz="2600" dirty="0"/>
              <a:t>到达预定轨道与火箭分离，或在轨道上顶点运行（</a:t>
            </a:r>
            <a:r>
              <a:rPr lang="en-US" altLang="zh-CN" sz="2600" dirty="0"/>
              <a:t>180</a:t>
            </a:r>
            <a:r>
              <a:rPr lang="zh-CN" altLang="en-US" sz="2600" dirty="0"/>
              <a:t>天或</a:t>
            </a:r>
            <a:r>
              <a:rPr lang="en-US" altLang="zh-CN" sz="2600" dirty="0"/>
              <a:t>365</a:t>
            </a:r>
            <a:r>
              <a:rPr lang="zh-CN" altLang="en-US" sz="2600" dirty="0"/>
              <a:t>天）止</a:t>
            </a:r>
            <a:endParaRPr lang="zh-CN" altLang="en-US" sz="2600" dirty="0"/>
          </a:p>
          <a:p>
            <a:pPr algn="just" eaLnBrk="1" hangingPunct="1">
              <a:lnSpc>
                <a:spcPct val="90000"/>
              </a:lnSpc>
            </a:pPr>
            <a:r>
              <a:rPr lang="zh-CN" altLang="en-US" sz="2600" dirty="0"/>
              <a:t>第三者责任保险：责任由空间物体的所有人及发射国负责赔偿。</a:t>
            </a:r>
            <a:endParaRPr lang="zh-CN" altLang="en-US" sz="2600" dirty="0"/>
          </a:p>
          <a:p>
            <a:pPr algn="just" eaLnBrk="1" hangingPunct="1">
              <a:lnSpc>
                <a:spcPct val="90000"/>
              </a:lnSpc>
            </a:pPr>
            <a:r>
              <a:rPr lang="zh-CN" altLang="en-US" sz="2600" dirty="0"/>
              <a:t>卫星寿命保险：运行期间的全部损失和部分损失</a:t>
            </a:r>
            <a:endParaRPr lang="zh-CN" altLang="en-US" sz="2600" dirty="0"/>
          </a:p>
          <a:p>
            <a:pPr algn="just" eaLnBrk="1" hangingPunct="1">
              <a:lnSpc>
                <a:spcPct val="90000"/>
              </a:lnSpc>
            </a:pPr>
            <a:r>
              <a:rPr lang="zh-CN" altLang="en-US" sz="2600" dirty="0"/>
              <a:t>卫星经营人损失保险（服务中断保险）</a:t>
            </a:r>
            <a:endParaRPr lang="zh-CN" altLang="en-US" sz="2600" dirty="0"/>
          </a:p>
          <a:p>
            <a:pPr algn="just" eaLnBrk="1" hangingPunct="1">
              <a:lnSpc>
                <a:spcPct val="90000"/>
              </a:lnSpc>
            </a:pPr>
            <a:endParaRPr lang="en-US" altLang="zh-CN" sz="2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fontAlgn="auto" hangingPunct="1">
              <a:spcAft>
                <a:spcPts val="0"/>
              </a:spcAft>
              <a:defRPr/>
            </a:pPr>
            <a:r>
              <a:rPr lang="zh-CN" altLang="en-US" sz="3800" dirty="0">
                <a:latin typeface="华文楷体" panose="02010600040101010101" pitchFamily="2" charset="-122"/>
                <a:ea typeface="华文楷体" panose="02010600040101010101" pitchFamily="2" charset="-122"/>
              </a:rPr>
              <a:t>卫星保险的显著特点</a:t>
            </a:r>
            <a:r>
              <a:rPr lang="zh-CN" altLang="en-US" dirty="0">
                <a:latin typeface="华文楷体" panose="02010600040101010101" pitchFamily="2" charset="-122"/>
                <a:ea typeface="华文楷体" panose="02010600040101010101" pitchFamily="2" charset="-122"/>
              </a:rPr>
              <a:t>：</a:t>
            </a:r>
            <a:endParaRPr lang="zh-CN" altLang="en-US" dirty="0">
              <a:latin typeface="华文楷体" panose="02010600040101010101" pitchFamily="2" charset="-122"/>
              <a:ea typeface="华文楷体" panose="02010600040101010101" pitchFamily="2" charset="-122"/>
            </a:endParaRPr>
          </a:p>
        </p:txBody>
      </p:sp>
      <p:sp>
        <p:nvSpPr>
          <p:cNvPr id="56323"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高价值、高风险、高技术，其中高技术是指 航空保险承保、理赔的技术含量较高； </a:t>
            </a:r>
            <a:endParaRPr lang="zh-CN" altLang="en-US" dirty="0">
              <a:latin typeface="宋体" panose="02010600030101010101" pitchFamily="2" charset="-122"/>
              <a:ea typeface="宋体" panose="02010600030101010101" pitchFamily="2" charset="-122"/>
            </a:endParaRPr>
          </a:p>
          <a:p>
            <a:pPr eaLnBrk="1" hangingPunct="1"/>
            <a:r>
              <a:rPr lang="zh-CN" altLang="en-US" dirty="0">
                <a:latin typeface="宋体" panose="02010600030101010101" pitchFamily="2" charset="-122"/>
                <a:ea typeface="宋体" panose="02010600030101010101" pitchFamily="2" charset="-122"/>
              </a:rPr>
              <a:t>再保险和共保发射前保险必不可少；</a:t>
            </a:r>
            <a:endParaRPr lang="zh-CN" altLang="en-US" dirty="0">
              <a:latin typeface="宋体" panose="02010600030101010101" pitchFamily="2" charset="-122"/>
              <a:ea typeface="宋体" panose="02010600030101010101" pitchFamily="2" charset="-122"/>
            </a:endParaRPr>
          </a:p>
          <a:p>
            <a:pPr eaLnBrk="1" hangingPunct="1"/>
            <a:r>
              <a:rPr lang="zh-CN" altLang="en-US" dirty="0">
                <a:latin typeface="宋体" panose="02010600030101010101" pitchFamily="2" charset="-122"/>
                <a:ea typeface="宋体" panose="02010600030101010101" pitchFamily="2" charset="-122"/>
              </a:rPr>
              <a:t>险种国际化；</a:t>
            </a:r>
            <a:endParaRPr lang="zh-CN" altLang="en-US" dirty="0">
              <a:latin typeface="宋体" panose="02010600030101010101" pitchFamily="2" charset="-122"/>
              <a:ea typeface="宋体" panose="02010600030101010101" pitchFamily="2" charset="-122"/>
            </a:endParaRPr>
          </a:p>
          <a:p>
            <a:pPr eaLnBrk="1" hangingPunct="1"/>
            <a:r>
              <a:rPr lang="zh-CN" altLang="en-US" dirty="0">
                <a:latin typeface="宋体" panose="02010600030101010101" pitchFamily="2" charset="-122"/>
                <a:ea typeface="宋体" panose="02010600030101010101" pitchFamily="2" charset="-122"/>
              </a:rPr>
              <a:t>承保条件与国际市场同步；</a:t>
            </a:r>
            <a:endParaRPr lang="zh-CN" altLang="en-US" dirty="0">
              <a:latin typeface="宋体" panose="02010600030101010101" pitchFamily="2" charset="-122"/>
              <a:ea typeface="宋体" panose="02010600030101010101" pitchFamily="2" charset="-122"/>
            </a:endParaRPr>
          </a:p>
          <a:p>
            <a:pPr eaLnBrk="1" hangingPunct="1"/>
            <a:r>
              <a:rPr lang="zh-CN" altLang="en-US" dirty="0">
                <a:latin typeface="宋体" panose="02010600030101010101" pitchFamily="2" charset="-122"/>
                <a:ea typeface="宋体" panose="02010600030101010101" pitchFamily="2" charset="-122"/>
              </a:rPr>
              <a:t>原保险人与再保险人共同处理赔案。</a:t>
            </a:r>
            <a:endParaRPr lang="zh-CN" altLang="en-US" dirty="0">
              <a:latin typeface="宋体" panose="02010600030101010101" pitchFamily="2" charset="-122"/>
              <a:ea typeface="宋体" panose="02010600030101010101" pitchFamily="2" charset="-122"/>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fontAlgn="auto" hangingPunct="1">
              <a:spcAft>
                <a:spcPts val="0"/>
              </a:spcAft>
              <a:defRPr/>
            </a:pPr>
            <a:r>
              <a:rPr lang="en-US" altLang="zh-CN" sz="3800" dirty="0">
                <a:latin typeface="华文楷体" panose="02010600040101010101" pitchFamily="2" charset="-122"/>
                <a:ea typeface="华文楷体" panose="02010600040101010101" pitchFamily="2" charset="-122"/>
              </a:rPr>
              <a:t>“</a:t>
            </a:r>
            <a:r>
              <a:rPr lang="zh-CN" altLang="en-US" sz="3800" dirty="0">
                <a:latin typeface="华文楷体" panose="02010600040101010101" pitchFamily="2" charset="-122"/>
                <a:ea typeface="华文楷体" panose="02010600040101010101" pitchFamily="2" charset="-122"/>
              </a:rPr>
              <a:t>神州”没有买保险？</a:t>
            </a:r>
            <a:endParaRPr lang="zh-CN" altLang="en-US" sz="3800" dirty="0">
              <a:latin typeface="华文楷体" panose="02010600040101010101" pitchFamily="2" charset="-122"/>
              <a:ea typeface="华文楷体" panose="02010600040101010101" pitchFamily="2" charset="-122"/>
            </a:endParaRPr>
          </a:p>
        </p:txBody>
      </p:sp>
      <p:sp>
        <p:nvSpPr>
          <p:cNvPr id="57347" name="Rectangle 3"/>
          <p:cNvSpPr>
            <a:spLocks noGrp="1" noChangeArrowheads="1"/>
          </p:cNvSpPr>
          <p:nvPr>
            <p:ph sz="quarter" idx="1"/>
          </p:nvPr>
        </p:nvSpPr>
        <p:spPr>
          <a:xfrm>
            <a:off x="301625" y="1556792"/>
            <a:ext cx="8540750" cy="5040858"/>
          </a:xfrm>
        </p:spPr>
        <p:txBody>
          <a:bodyPr/>
          <a:lstStyle/>
          <a:p>
            <a:pPr eaLnBrk="1" hangingPunct="1"/>
            <a:r>
              <a:rPr lang="zh-CN" altLang="en-US" dirty="0">
                <a:latin typeface="宋体" panose="02010600030101010101" pitchFamily="2" charset="-122"/>
                <a:ea typeface="宋体" panose="02010600030101010101" pitchFamily="2" charset="-122"/>
              </a:rPr>
              <a:t>神州系列航空器发射以来，其主体部分没有涉及商业保险。美国发射的“挑战者号”、“哥伦比亚号”航天飞船主体部分也均未购买商业保险。</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航天飞船是一种实验性的科学产品，出险率基本无统计规律可依循</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神舟飞船属于国家支持的重大科研项目，其中包涵着诸多军事和科技机密。</a:t>
            </a:r>
            <a:endParaRPr lang="zh-CN" altLang="en-US" dirty="0">
              <a:latin typeface="宋体" panose="02010600030101010101" pitchFamily="2" charset="-122"/>
              <a:ea typeface="宋体" panose="02010600030101010101" pitchFamily="2" charset="-122"/>
            </a:endParaRPr>
          </a:p>
          <a:p>
            <a:pPr lvl="1" eaLnBrk="1" hangingPunct="1"/>
            <a:r>
              <a:rPr lang="zh-CN" altLang="en-US" dirty="0">
                <a:latin typeface="宋体" panose="02010600030101010101" pitchFamily="2" charset="-122"/>
                <a:ea typeface="宋体" panose="02010600030101010101" pitchFamily="2" charset="-122"/>
              </a:rPr>
              <a:t>神舟五号也“没有商业用途”。几种原因加在一起，使神舟五号无缘商业保险。</a:t>
            </a:r>
            <a:endParaRPr lang="zh-CN" altLang="en-US" dirty="0">
              <a:latin typeface="宋体" panose="02010600030101010101" pitchFamily="2" charset="-122"/>
              <a:ea typeface="宋体" panose="02010600030101010101" pitchFamily="2" charset="-122"/>
            </a:endParaRPr>
          </a:p>
          <a:p>
            <a:pPr eaLnBrk="1" hangingPunct="1"/>
            <a:r>
              <a:rPr lang="zh-CN" altLang="en-US" dirty="0">
                <a:latin typeface="宋体" panose="02010600030101010101" pitchFamily="2" charset="-122"/>
                <a:ea typeface="宋体" panose="02010600030101010101" pitchFamily="2" charset="-122"/>
              </a:rPr>
              <a:t>   </a:t>
            </a:r>
            <a:r>
              <a:rPr lang="zh-CN" altLang="en-US" dirty="0">
                <a:latin typeface="宋体" panose="02010600030101010101" pitchFamily="2" charset="-122"/>
                <a:ea typeface="宋体" panose="02010600030101010101" pitchFamily="2" charset="-122"/>
                <a:hlinkClick r:id="rId1" action="ppaction://hlinksldjump"/>
              </a:rPr>
              <a:t>但飞行器的内部物品买了商业保险。</a:t>
            </a:r>
            <a:endParaRPr lang="zh-CN" altLang="en-US" dirty="0">
              <a:latin typeface="宋体" panose="02010600030101010101" pitchFamily="2" charset="-122"/>
              <a:ea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endParaRPr lang="zh-CN" altLang="en-US"/>
          </a:p>
        </p:txBody>
      </p:sp>
      <p:sp>
        <p:nvSpPr>
          <p:cNvPr id="13315" name="Rectangle 3"/>
          <p:cNvSpPr>
            <a:spLocks noGrp="1" noChangeArrowheads="1"/>
          </p:cNvSpPr>
          <p:nvPr>
            <p:ph sz="quarter" idx="1"/>
          </p:nvPr>
        </p:nvSpPr>
        <p:spPr>
          <a:xfrm>
            <a:off x="457200" y="1600200"/>
            <a:ext cx="7467600" cy="4873625"/>
          </a:xfrm>
        </p:spPr>
        <p:txBody>
          <a:bodyPr/>
          <a:lstStyle/>
          <a:p>
            <a:pPr eaLnBrk="1" hangingPunct="1"/>
            <a:r>
              <a:rPr lang="en-US" altLang="zh-CN" dirty="0"/>
              <a:t>1</a:t>
            </a:r>
            <a:r>
              <a:rPr lang="zh-CN" altLang="en-US" dirty="0"/>
              <a:t>、保险标的</a:t>
            </a:r>
            <a:endParaRPr lang="zh-CN" altLang="en-US" dirty="0"/>
          </a:p>
          <a:p>
            <a:pPr lvl="1" eaLnBrk="1" hangingPunct="1"/>
            <a:r>
              <a:rPr lang="zh-CN" altLang="en-US" dirty="0"/>
              <a:t>建筑工程</a:t>
            </a:r>
            <a:endParaRPr lang="zh-CN" altLang="en-US" dirty="0"/>
          </a:p>
          <a:p>
            <a:pPr lvl="1" eaLnBrk="1" hangingPunct="1"/>
            <a:r>
              <a:rPr lang="zh-CN" altLang="en-US" dirty="0"/>
              <a:t>所有人提供的物料及项目</a:t>
            </a:r>
            <a:endParaRPr lang="zh-CN" altLang="en-US" dirty="0"/>
          </a:p>
          <a:p>
            <a:pPr lvl="1" eaLnBrk="1" hangingPunct="1"/>
            <a:r>
              <a:rPr lang="zh-CN" altLang="en-US" dirty="0"/>
              <a:t>安装工程项目</a:t>
            </a:r>
            <a:endParaRPr lang="zh-CN" altLang="en-US" dirty="0"/>
          </a:p>
          <a:p>
            <a:pPr lvl="1" eaLnBrk="1" hangingPunct="1"/>
            <a:endParaRPr lang="zh-CN"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74638"/>
            <a:ext cx="8507288" cy="1143000"/>
          </a:xfrm>
        </p:spPr>
        <p:txBody>
          <a:bodyPr/>
          <a:lstStyle/>
          <a:p>
            <a:pPr eaLnBrk="1" fontAlgn="auto" hangingPunct="1">
              <a:spcAft>
                <a:spcPts val="0"/>
              </a:spcAft>
              <a:defRPr/>
            </a:pPr>
            <a:r>
              <a:rPr lang="zh-CN" altLang="en-US" sz="3400" b="1" dirty="0">
                <a:latin typeface="华文楷体" panose="02010600040101010101" pitchFamily="2" charset="-122"/>
                <a:ea typeface="华文楷体" panose="02010600040101010101" pitchFamily="2" charset="-122"/>
              </a:rPr>
              <a:t>各家保险公司对”神州”系列航空器的承保</a:t>
            </a:r>
            <a:endParaRPr lang="zh-CN" altLang="en-US" sz="3400" b="1" dirty="0">
              <a:latin typeface="华文楷体" panose="02010600040101010101" pitchFamily="2" charset="-122"/>
              <a:ea typeface="华文楷体" panose="02010600040101010101" pitchFamily="2" charset="-122"/>
            </a:endParaRPr>
          </a:p>
        </p:txBody>
      </p:sp>
      <p:sp>
        <p:nvSpPr>
          <p:cNvPr id="58371"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宋体" panose="02010600030101010101" pitchFamily="2" charset="-122"/>
                <a:ea typeface="宋体" panose="02010600030101010101" pitchFamily="2" charset="-122"/>
              </a:rPr>
              <a:t>太平洋财产保险就在香港举行及在澳门举行的“中国首次载人航天飞行展”，独家承保了“神州五号”返回舱等展品运输保险、以及航天科技工作人员的人身意外伤害保险，总保险金额共</a:t>
            </a:r>
            <a:r>
              <a:rPr lang="en-US" altLang="zh-CN" dirty="0">
                <a:latin typeface="宋体" panose="02010600030101010101" pitchFamily="2" charset="-122"/>
                <a:ea typeface="宋体" panose="02010600030101010101" pitchFamily="2" charset="-122"/>
              </a:rPr>
              <a:t>2.104</a:t>
            </a:r>
            <a:r>
              <a:rPr lang="zh-CN" altLang="en-US" dirty="0">
                <a:latin typeface="宋体" panose="02010600030101010101" pitchFamily="2" charset="-122"/>
                <a:ea typeface="宋体" panose="02010600030101010101" pitchFamily="2" charset="-122"/>
              </a:rPr>
              <a:t>亿元人民币</a:t>
            </a:r>
            <a:endParaRPr lang="zh-CN" altLang="en-US" dirty="0">
              <a:latin typeface="宋体" panose="02010600030101010101" pitchFamily="2" charset="-122"/>
              <a:ea typeface="宋体" panose="02010600030101010101" pitchFamily="2" charset="-12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b="1" dirty="0"/>
              <a:t>各参展实物投保金额</a:t>
            </a:r>
            <a:endParaRPr lang="zh-CN" altLang="en-US" dirty="0"/>
          </a:p>
        </p:txBody>
      </p:sp>
      <p:sp>
        <p:nvSpPr>
          <p:cNvPr id="59394" name="Rectangle 3"/>
          <p:cNvSpPr>
            <a:spLocks noGrp="1" noChangeArrowheads="1"/>
          </p:cNvSpPr>
          <p:nvPr>
            <p:ph sz="quarter" idx="1"/>
          </p:nvPr>
        </p:nvSpPr>
        <p:spPr/>
        <p:txBody>
          <a:bodyPr/>
          <a:lstStyle/>
          <a:p>
            <a:pPr eaLnBrk="1" hangingPunct="1"/>
            <a:r>
              <a:rPr lang="en-US" altLang="zh-CN" dirty="0"/>
              <a:t>“</a:t>
            </a:r>
            <a:r>
              <a:rPr lang="zh-CN" altLang="en-US" dirty="0"/>
              <a:t>神舟五号”返回仓实物（估价为</a:t>
            </a:r>
            <a:r>
              <a:rPr lang="en-US" altLang="zh-CN" dirty="0"/>
              <a:t>1.6</a:t>
            </a:r>
            <a:r>
              <a:rPr lang="zh-CN" altLang="en-US" dirty="0"/>
              <a:t>亿元）</a:t>
            </a:r>
            <a:endParaRPr lang="zh-CN" altLang="en-US" dirty="0"/>
          </a:p>
          <a:p>
            <a:pPr eaLnBrk="1" hangingPunct="1"/>
            <a:r>
              <a:rPr lang="zh-CN" altLang="en-US" dirty="0"/>
              <a:t>“神舟五号”降落伞实物（估价为</a:t>
            </a:r>
            <a:r>
              <a:rPr lang="en-US" altLang="zh-CN" dirty="0"/>
              <a:t>1500</a:t>
            </a:r>
            <a:r>
              <a:rPr lang="zh-CN" altLang="en-US" dirty="0"/>
              <a:t>万元）</a:t>
            </a:r>
            <a:endParaRPr lang="zh-CN" altLang="en-US" dirty="0"/>
          </a:p>
          <a:p>
            <a:pPr eaLnBrk="1" hangingPunct="1"/>
            <a:r>
              <a:rPr lang="zh-CN" altLang="en-US" dirty="0"/>
              <a:t>航天服两套及配套产品实物（估价为</a:t>
            </a:r>
            <a:r>
              <a:rPr lang="en-US" altLang="zh-CN" dirty="0"/>
              <a:t>1000</a:t>
            </a:r>
            <a:r>
              <a:rPr lang="zh-CN" altLang="en-US" dirty="0"/>
              <a:t>万元）</a:t>
            </a:r>
            <a:endParaRPr lang="zh-CN" altLang="en-US" dirty="0"/>
          </a:p>
          <a:p>
            <a:pPr eaLnBrk="1" hangingPunct="1"/>
            <a:r>
              <a:rPr lang="zh-CN" altLang="en-US" dirty="0"/>
              <a:t>航天员座椅一套实物（估价为</a:t>
            </a:r>
            <a:r>
              <a:rPr lang="en-US" altLang="zh-CN" dirty="0"/>
              <a:t>1000</a:t>
            </a:r>
            <a:r>
              <a:rPr lang="zh-CN" altLang="en-US" dirty="0"/>
              <a:t>万元）</a:t>
            </a:r>
            <a:endParaRPr lang="zh-CN" altLang="en-US" dirty="0"/>
          </a:p>
          <a:p>
            <a:pPr eaLnBrk="1" hangingPunct="1"/>
            <a:r>
              <a:rPr lang="zh-CN" altLang="en-US" dirty="0"/>
              <a:t>“神舟飞船”</a:t>
            </a:r>
            <a:r>
              <a:rPr lang="en-US" altLang="zh-CN" dirty="0"/>
              <a:t>1</a:t>
            </a:r>
            <a:r>
              <a:rPr lang="zh-CN" altLang="en-US" dirty="0"/>
              <a:t>：</a:t>
            </a:r>
            <a:r>
              <a:rPr lang="en-US" altLang="zh-CN" dirty="0"/>
              <a:t>4</a:t>
            </a:r>
            <a:r>
              <a:rPr lang="zh-CN" altLang="en-US" dirty="0"/>
              <a:t>模型一个（估价为</a:t>
            </a:r>
            <a:r>
              <a:rPr lang="en-US" altLang="zh-CN" dirty="0"/>
              <a:t>150</a:t>
            </a:r>
            <a:r>
              <a:rPr lang="zh-CN" altLang="en-US" dirty="0"/>
              <a:t>万元）</a:t>
            </a:r>
            <a:endParaRPr lang="zh-CN" altLang="en-US" dirty="0"/>
          </a:p>
          <a:p>
            <a:pPr eaLnBrk="1" hangingPunct="1"/>
            <a:r>
              <a:rPr lang="zh-CN" altLang="en-US" dirty="0"/>
              <a:t>长征二号</a:t>
            </a:r>
            <a:r>
              <a:rPr lang="en-US" altLang="zh-CN" dirty="0"/>
              <a:t>F</a:t>
            </a:r>
            <a:r>
              <a:rPr lang="zh-CN" altLang="en-US" dirty="0"/>
              <a:t>火箭</a:t>
            </a:r>
            <a:r>
              <a:rPr lang="en-US" altLang="zh-CN" dirty="0"/>
              <a:t>1</a:t>
            </a:r>
            <a:r>
              <a:rPr lang="zh-CN" altLang="en-US" dirty="0"/>
              <a:t>：</a:t>
            </a:r>
            <a:r>
              <a:rPr lang="en-US" altLang="zh-CN" dirty="0"/>
              <a:t>10</a:t>
            </a:r>
            <a:r>
              <a:rPr lang="zh-CN" altLang="en-US" dirty="0"/>
              <a:t>模型一个（估价为</a:t>
            </a:r>
            <a:r>
              <a:rPr lang="en-US" altLang="zh-CN" dirty="0"/>
              <a:t>200</a:t>
            </a:r>
            <a:r>
              <a:rPr lang="zh-CN" altLang="en-US" dirty="0"/>
              <a:t>万元）</a:t>
            </a:r>
            <a:endParaRPr lang="zh-CN" altLang="en-US" dirty="0"/>
          </a:p>
          <a:p>
            <a:pPr eaLnBrk="1" hangingPunct="1"/>
            <a:r>
              <a:rPr lang="zh-CN" altLang="en-US" dirty="0"/>
              <a:t>长征二号</a:t>
            </a:r>
            <a:r>
              <a:rPr lang="en-US" altLang="zh-CN" dirty="0"/>
              <a:t>F</a:t>
            </a:r>
            <a:r>
              <a:rPr lang="zh-CN" altLang="en-US" dirty="0"/>
              <a:t>火箭</a:t>
            </a:r>
            <a:r>
              <a:rPr lang="en-US" altLang="zh-CN" dirty="0"/>
              <a:t>1</a:t>
            </a:r>
            <a:r>
              <a:rPr lang="zh-CN" altLang="en-US" dirty="0"/>
              <a:t>：</a:t>
            </a:r>
            <a:r>
              <a:rPr lang="en-US" altLang="zh-CN" dirty="0"/>
              <a:t>20</a:t>
            </a:r>
            <a:r>
              <a:rPr lang="zh-CN" altLang="en-US" dirty="0"/>
              <a:t>模型一个（估价为</a:t>
            </a:r>
            <a:r>
              <a:rPr lang="en-US" altLang="zh-CN" dirty="0"/>
              <a:t>100</a:t>
            </a:r>
            <a:r>
              <a:rPr lang="zh-CN" altLang="en-US" dirty="0"/>
              <a:t>万元）</a:t>
            </a:r>
            <a:endParaRPr lang="zh-CN" altLang="en-US" dirty="0"/>
          </a:p>
          <a:p>
            <a:pPr eaLnBrk="1" hangingPunct="1"/>
            <a:r>
              <a:rPr lang="zh-CN" altLang="en-US" dirty="0"/>
              <a:t>航天食品三套（估价为</a:t>
            </a:r>
            <a:r>
              <a:rPr lang="en-US" altLang="zh-CN" dirty="0"/>
              <a:t>50</a:t>
            </a:r>
            <a:r>
              <a:rPr lang="zh-CN" altLang="en-US" dirty="0"/>
              <a:t>万元）</a:t>
            </a:r>
            <a:endParaRPr lang="zh-CN" altLang="en-US" dirty="0"/>
          </a:p>
          <a:p>
            <a:pPr eaLnBrk="1" hangingPunct="1"/>
            <a:r>
              <a:rPr lang="zh-CN" altLang="en-US" dirty="0"/>
              <a:t>保险总金额为</a:t>
            </a:r>
            <a:r>
              <a:rPr lang="en-US" altLang="zh-CN" dirty="0"/>
              <a:t>2</a:t>
            </a:r>
            <a:r>
              <a:rPr lang="zh-CN" altLang="en-US" dirty="0"/>
              <a:t>亿元</a:t>
            </a:r>
            <a:endParaRPr lang="zh-CN" alt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fontAlgn="auto" hangingPunct="1">
              <a:spcAft>
                <a:spcPts val="0"/>
              </a:spcAft>
              <a:defRPr/>
            </a:pPr>
            <a:r>
              <a:rPr lang="zh-CN" altLang="en-US"/>
              <a:t>二、核电站保险 </a:t>
            </a:r>
            <a:endParaRPr lang="zh-CN" altLang="en-US"/>
          </a:p>
        </p:txBody>
      </p:sp>
      <p:sp>
        <p:nvSpPr>
          <p:cNvPr id="60419" name="Rectangle 3"/>
          <p:cNvSpPr>
            <a:spLocks noGrp="1" noChangeArrowheads="1"/>
          </p:cNvSpPr>
          <p:nvPr>
            <p:ph sz="quarter" idx="1"/>
          </p:nvPr>
        </p:nvSpPr>
        <p:spPr>
          <a:xfrm>
            <a:off x="457200" y="1600200"/>
            <a:ext cx="7467600" cy="4873625"/>
          </a:xfrm>
        </p:spPr>
        <p:txBody>
          <a:bodyPr/>
          <a:lstStyle/>
          <a:p>
            <a:pPr eaLnBrk="1" hangingPunct="1"/>
            <a:r>
              <a:rPr lang="zh-CN" altLang="en-US" dirty="0"/>
              <a:t>核电站财产保险；对核电站的反应装置、核燃料、发电设备的核风险和一般风险提供保障，对其他设备的一般风险提供保障。 </a:t>
            </a:r>
            <a:endParaRPr lang="zh-CN" altLang="en-US" dirty="0"/>
          </a:p>
          <a:p>
            <a:pPr eaLnBrk="1" hangingPunct="1"/>
            <a:r>
              <a:rPr lang="zh-CN" altLang="en-US" dirty="0"/>
              <a:t>核电站安装保险；</a:t>
            </a:r>
            <a:endParaRPr lang="zh-CN" altLang="en-US" dirty="0"/>
          </a:p>
          <a:p>
            <a:pPr eaLnBrk="1" hangingPunct="1"/>
            <a:r>
              <a:rPr lang="zh-CN" altLang="en-US" dirty="0"/>
              <a:t>核原料运输保险；</a:t>
            </a:r>
            <a:endParaRPr lang="zh-CN" altLang="en-US" dirty="0"/>
          </a:p>
          <a:p>
            <a:pPr eaLnBrk="1" hangingPunct="1"/>
            <a:r>
              <a:rPr lang="zh-CN" altLang="en-US" dirty="0"/>
              <a:t>核电站机器损坏保险；</a:t>
            </a:r>
            <a:endParaRPr lang="zh-CN" altLang="en-US" dirty="0"/>
          </a:p>
          <a:p>
            <a:pPr eaLnBrk="1" hangingPunct="1"/>
            <a:r>
              <a:rPr lang="zh-CN" altLang="en-US" dirty="0"/>
              <a:t>核电站责任保险 ：按绝对</a:t>
            </a:r>
            <a:r>
              <a:rPr lang="zh-CN" altLang="en-US"/>
              <a:t>责任负责，而</a:t>
            </a:r>
            <a:r>
              <a:rPr lang="zh-CN" altLang="en-US" dirty="0"/>
              <a:t>并非过失责任 </a:t>
            </a:r>
            <a:endParaRPr lang="zh-CN" alt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fontAlgn="auto" hangingPunct="1">
              <a:spcAft>
                <a:spcPts val="0"/>
              </a:spcAft>
              <a:defRPr/>
            </a:pPr>
            <a:r>
              <a:rPr lang="zh-CN" altLang="en-US"/>
              <a:t>三、海洋石油开发保险 </a:t>
            </a:r>
            <a:endParaRPr lang="zh-CN" altLang="en-US"/>
          </a:p>
        </p:txBody>
      </p:sp>
      <p:sp>
        <p:nvSpPr>
          <p:cNvPr id="61443" name="Rectangle 3"/>
          <p:cNvSpPr>
            <a:spLocks noGrp="1" noChangeArrowheads="1"/>
          </p:cNvSpPr>
          <p:nvPr>
            <p:ph sz="quarter" idx="1"/>
          </p:nvPr>
        </p:nvSpPr>
        <p:spPr>
          <a:xfrm>
            <a:off x="457200" y="1600200"/>
            <a:ext cx="7467600" cy="4873625"/>
          </a:xfrm>
        </p:spPr>
        <p:txBody>
          <a:bodyPr/>
          <a:lstStyle/>
          <a:p>
            <a:pPr algn="just" eaLnBrk="1" hangingPunct="1"/>
            <a:r>
              <a:rPr lang="zh-CN" altLang="en-US"/>
              <a:t>钻井平台保险：固定平台装置</a:t>
            </a:r>
            <a:endParaRPr lang="zh-CN" altLang="en-US"/>
          </a:p>
          <a:p>
            <a:pPr algn="just" eaLnBrk="1" hangingPunct="1"/>
            <a:r>
              <a:rPr lang="zh-CN" altLang="en-US"/>
              <a:t>移动性钻探设备保险：钻井平台和钻井船体以及有关的装置设备 </a:t>
            </a:r>
            <a:endParaRPr lang="zh-CN" altLang="en-US"/>
          </a:p>
          <a:p>
            <a:pPr algn="just" eaLnBrk="1" hangingPunct="1"/>
            <a:r>
              <a:rPr lang="zh-CN" altLang="en-US"/>
              <a:t>平台钻井机保险：包括钻井平台设施和被保险人所拥有、保管或控制的有关设备。 </a:t>
            </a:r>
            <a:endParaRPr lang="zh-CN" altLang="en-US"/>
          </a:p>
          <a:p>
            <a:pPr algn="just" eaLnBrk="1" hangingPunct="1"/>
            <a:r>
              <a:rPr lang="zh-CN" altLang="en-US"/>
              <a:t>海上石油开发管道保险：管道铺设保险和管道作业保险 </a:t>
            </a:r>
            <a:endParaRPr lang="zh-CN"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fontAlgn="auto" hangingPunct="1">
              <a:spcAft>
                <a:spcPts val="0"/>
              </a:spcAft>
              <a:defRPr/>
            </a:pPr>
            <a:r>
              <a:rPr lang="zh-CN" altLang="en-US"/>
              <a:t>三、海洋石油开发保险</a:t>
            </a:r>
            <a:endParaRPr lang="zh-CN" altLang="en-US"/>
          </a:p>
        </p:txBody>
      </p:sp>
      <p:sp>
        <p:nvSpPr>
          <p:cNvPr id="62467"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t>海上石油开发责任保险：保赔保险、承租人责任保险和第三者责任险 </a:t>
            </a:r>
            <a:endParaRPr lang="zh-CN" altLang="en-US" dirty="0"/>
          </a:p>
          <a:p>
            <a:pPr algn="just" eaLnBrk="1" hangingPunct="1"/>
            <a:r>
              <a:rPr lang="zh-CN" altLang="en-US" dirty="0"/>
              <a:t>海洋石油开发工程建造安装保险：建筑工程一切险</a:t>
            </a:r>
            <a:endParaRPr lang="zh-CN" altLang="en-US" dirty="0"/>
          </a:p>
          <a:p>
            <a:pPr eaLnBrk="1" hangingPunct="1"/>
            <a:r>
              <a:rPr lang="zh-CN" altLang="en-US" dirty="0"/>
              <a:t>海上石油开发费用保险：包括井喷控制费用保险、重钻费用保险、控制污染及清理费用保险</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endParaRPr lang="zh-CN" altLang="en-US" b="1"/>
          </a:p>
        </p:txBody>
      </p:sp>
      <p:sp>
        <p:nvSpPr>
          <p:cNvPr id="14339" name="Rectangle 3"/>
          <p:cNvSpPr>
            <a:spLocks noGrp="1" noChangeArrowheads="1"/>
          </p:cNvSpPr>
          <p:nvPr>
            <p:ph sz="quarter" idx="1"/>
          </p:nvPr>
        </p:nvSpPr>
        <p:spPr>
          <a:xfrm>
            <a:off x="457200" y="1600200"/>
            <a:ext cx="7467600" cy="4873625"/>
          </a:xfrm>
        </p:spPr>
        <p:txBody>
          <a:bodyPr/>
          <a:lstStyle/>
          <a:p>
            <a:pPr eaLnBrk="1" hangingPunct="1"/>
            <a:r>
              <a:rPr lang="zh-CN" altLang="en-US" sz="2600"/>
              <a:t>下列财产需在保险合同中载明保险金额，才可以属于保险标的：</a:t>
            </a:r>
            <a:endParaRPr lang="zh-CN" altLang="en-US" sz="2600"/>
          </a:p>
          <a:p>
            <a:pPr lvl="1" eaLnBrk="1" hangingPunct="1"/>
            <a:r>
              <a:rPr lang="zh-CN" altLang="en-US" sz="2200"/>
              <a:t>施工用机具、设备、机械装置；</a:t>
            </a:r>
            <a:endParaRPr lang="zh-CN" altLang="en-US" sz="2200"/>
          </a:p>
          <a:p>
            <a:pPr lvl="1" eaLnBrk="1" hangingPunct="1"/>
            <a:r>
              <a:rPr lang="zh-CN" altLang="en-US" sz="2200"/>
              <a:t>在保险工程开始以前已经存在或形成的位于工地范围内或其周围的属于被保险人的财产；</a:t>
            </a:r>
            <a:endParaRPr lang="zh-CN" altLang="en-US" sz="2200"/>
          </a:p>
          <a:p>
            <a:pPr lvl="1" eaLnBrk="1" hangingPunct="1"/>
            <a:r>
              <a:rPr lang="zh-CN" altLang="en-US" sz="2200"/>
              <a:t>在本保险合同保险期间终止前，已经投入商业运行或业主已经接受、实际占有的财产或其中的任何一部分财产，或已经签发工程竣工证书或工程承包人已经正式提出申请验收并经业主代表验收合格的财产或其中任何一部分财产；</a:t>
            </a:r>
            <a:endParaRPr lang="zh-CN" altLang="en-US" sz="2200"/>
          </a:p>
          <a:p>
            <a:pPr lvl="1" eaLnBrk="1" hangingPunct="1"/>
            <a:r>
              <a:rPr lang="zh-CN" altLang="en-US" sz="2200"/>
              <a:t>清除残骸费用。该费用指发生保险事故后，被保险人为修复保险标的而清理施工现场所发生的必要、合理的费用。 </a:t>
            </a:r>
            <a:endParaRPr lang="zh-CN" altLang="en-US" sz="2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endParaRPr lang="zh-CN" altLang="en-US" b="1"/>
          </a:p>
        </p:txBody>
      </p:sp>
      <p:sp>
        <p:nvSpPr>
          <p:cNvPr id="15363" name="Rectangle 3"/>
          <p:cNvSpPr>
            <a:spLocks noGrp="1" noChangeArrowheads="1"/>
          </p:cNvSpPr>
          <p:nvPr>
            <p:ph sz="quarter" idx="1"/>
          </p:nvPr>
        </p:nvSpPr>
        <p:spPr>
          <a:xfrm>
            <a:off x="457200" y="1600200"/>
            <a:ext cx="7467600" cy="4873625"/>
          </a:xfrm>
        </p:spPr>
        <p:txBody>
          <a:bodyPr/>
          <a:lstStyle/>
          <a:p>
            <a:pPr eaLnBrk="1" hangingPunct="1"/>
            <a:r>
              <a:rPr lang="zh-CN" altLang="en-US"/>
              <a:t>下列财产不属于保险合同的保险标的：</a:t>
            </a:r>
            <a:endParaRPr lang="zh-CN" altLang="en-US"/>
          </a:p>
          <a:p>
            <a:pPr lvl="1" eaLnBrk="1" hangingPunct="1"/>
            <a:r>
              <a:rPr lang="zh-CN" altLang="en-US"/>
              <a:t>文件、账册、图表、技术资料、计算机软件、计算机数据资料等无法鉴定价值的财产；</a:t>
            </a:r>
            <a:endParaRPr lang="zh-CN" altLang="en-US"/>
          </a:p>
          <a:p>
            <a:pPr lvl="1" eaLnBrk="1" hangingPunct="1"/>
            <a:r>
              <a:rPr lang="zh-CN" altLang="en-US"/>
              <a:t>便携式通讯装置、便携式计算机设备、便携式照相摄像器材以及其他便携式装置、设备；</a:t>
            </a:r>
            <a:endParaRPr lang="zh-CN" altLang="en-US"/>
          </a:p>
          <a:p>
            <a:pPr lvl="1" eaLnBrk="1" hangingPunct="1"/>
            <a:r>
              <a:rPr lang="zh-CN" altLang="en-US"/>
              <a:t>土地、海床、矿藏、水资源、动物、植物、农作物；</a:t>
            </a:r>
            <a:endParaRPr lang="zh-CN" altLang="en-US"/>
          </a:p>
          <a:p>
            <a:pPr lvl="1" eaLnBrk="1" hangingPunct="1"/>
            <a:r>
              <a:rPr lang="zh-CN" altLang="en-US"/>
              <a:t>领有公共运输行驶执照的，或已由其他保险予以保障的车辆、船舶、航空器；</a:t>
            </a:r>
            <a:endParaRPr lang="zh-CN" altLang="en-US"/>
          </a:p>
          <a:p>
            <a:pPr lvl="1" eaLnBrk="1" hangingPunct="1"/>
            <a:r>
              <a:rPr lang="zh-CN" altLang="en-US"/>
              <a:t>违章安装、危险安装、非法占用的财产。</a:t>
            </a:r>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marL="1117600" indent="-1117600" eaLnBrk="1" fontAlgn="auto" hangingPunct="1">
              <a:spcAft>
                <a:spcPts val="0"/>
              </a:spcAft>
              <a:defRPr/>
            </a:pPr>
            <a:r>
              <a:rPr lang="en-US" altLang="zh-CN" b="1"/>
              <a:t>2</a:t>
            </a:r>
            <a:r>
              <a:rPr lang="zh-CN" altLang="en-US" b="1"/>
              <a:t>、保险责任</a:t>
            </a:r>
            <a:r>
              <a:rPr lang="zh-CN" altLang="en-US"/>
              <a:t> </a:t>
            </a:r>
            <a:endParaRPr lang="zh-CN" altLang="en-US"/>
          </a:p>
        </p:txBody>
      </p:sp>
      <p:sp>
        <p:nvSpPr>
          <p:cNvPr id="16387" name="Rectangle 3"/>
          <p:cNvSpPr>
            <a:spLocks noGrp="1" noChangeArrowheads="1"/>
          </p:cNvSpPr>
          <p:nvPr>
            <p:ph sz="quarter" idx="1"/>
          </p:nvPr>
        </p:nvSpPr>
        <p:spPr>
          <a:xfrm>
            <a:off x="457200" y="1600200"/>
            <a:ext cx="7467600" cy="4873625"/>
          </a:xfrm>
        </p:spPr>
        <p:txBody>
          <a:bodyPr/>
          <a:lstStyle/>
          <a:p>
            <a:pPr marL="609600" indent="-609600" eaLnBrk="1" hangingPunct="1"/>
            <a:r>
              <a:rPr lang="zh-CN" altLang="en-US"/>
              <a:t>保险单明细表中分项列明的被保险财产在列明的工地范围内，因保险单除外责任以外的任何自然灾害或意外事故造成的物质损坏或灭失。</a:t>
            </a:r>
            <a:endParaRPr lang="zh-CN" altLang="en-US"/>
          </a:p>
          <a:p>
            <a:pPr marL="609600" indent="-609600" eaLnBrk="1" hangingPunct="1"/>
            <a:r>
              <a:rPr lang="zh-CN" altLang="en-US"/>
              <a:t>对经保险单列明的因发生上述损失时所产生的有关费用。</a:t>
            </a:r>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altLang="zh-CN" b="1"/>
              <a:t>3</a:t>
            </a:r>
            <a:r>
              <a:rPr lang="zh-CN" altLang="en-US" b="1"/>
              <a:t>、除外责任</a:t>
            </a:r>
            <a:r>
              <a:rPr lang="zh-CN" altLang="en-US"/>
              <a:t> </a:t>
            </a:r>
            <a:endParaRPr lang="zh-CN" altLang="en-US"/>
          </a:p>
        </p:txBody>
      </p:sp>
      <p:sp>
        <p:nvSpPr>
          <p:cNvPr id="17411" name="Rectangle 3"/>
          <p:cNvSpPr>
            <a:spLocks noGrp="1" noChangeArrowheads="1"/>
          </p:cNvSpPr>
          <p:nvPr>
            <p:ph sz="quarter" idx="1"/>
          </p:nvPr>
        </p:nvSpPr>
        <p:spPr>
          <a:xfrm>
            <a:off x="250825" y="1341438"/>
            <a:ext cx="8540750" cy="5327650"/>
          </a:xfrm>
        </p:spPr>
        <p:txBody>
          <a:bodyPr/>
          <a:lstStyle/>
          <a:p>
            <a:r>
              <a:rPr lang="zh-CN" altLang="zh-CN" dirty="0"/>
              <a:t>应由设计方或原材料商承担的责任：设计错误引起的损失和费用；因原材料缺陷或工艺不善引起的保险财产</a:t>
            </a:r>
            <a:r>
              <a:rPr lang="zh-CN" altLang="zh-CN" u="sng" dirty="0"/>
              <a:t>本身的</a:t>
            </a:r>
            <a:r>
              <a:rPr lang="zh-CN" altLang="zh-CN" dirty="0"/>
              <a:t>损失以及为换置、修理或矫正这些缺点错误所支付的费用；</a:t>
            </a:r>
            <a:endParaRPr lang="zh-CN" altLang="zh-CN" dirty="0"/>
          </a:p>
          <a:p>
            <a:r>
              <a:rPr lang="zh-CN" altLang="zh-CN" dirty="0"/>
              <a:t>自然现象：自然磨损、内在或潜在缺陷、物质本身变化、自燃、自热、氧化、锈蚀、渗漏、鼠咬、虫蛀、大气变化、正常水位变化或其他渐变原因造成的被保险财产</a:t>
            </a:r>
            <a:r>
              <a:rPr lang="zh-CN" altLang="zh-CN" u="sng" dirty="0"/>
              <a:t>自身的</a:t>
            </a:r>
            <a:r>
              <a:rPr lang="zh-CN" altLang="zh-CN" dirty="0"/>
              <a:t>损失和费用（大气变化包括气候或气温变化）；维修保养或正常检修的费用；</a:t>
            </a:r>
            <a:endParaRPr lang="zh-CN" altLang="zh-CN" dirty="0"/>
          </a:p>
          <a:p>
            <a:r>
              <a:rPr lang="zh-CN" altLang="zh-CN" dirty="0"/>
              <a:t>机器问题：非外力引起的机械或电气装置的</a:t>
            </a:r>
            <a:r>
              <a:rPr lang="zh-CN" altLang="zh-CN" u="sng" dirty="0"/>
              <a:t>本身损失</a:t>
            </a:r>
            <a:r>
              <a:rPr lang="zh-CN" altLang="zh-CN" dirty="0"/>
              <a:t>，或施工用机具、设备、机械装置失灵造成的</a:t>
            </a:r>
            <a:r>
              <a:rPr lang="zh-CN" altLang="zh-CN" u="sng" dirty="0"/>
              <a:t>本身损失</a:t>
            </a:r>
            <a:r>
              <a:rPr lang="zh-CN" altLang="zh-CN" dirty="0"/>
              <a:t>；</a:t>
            </a:r>
            <a:endParaRPr lang="zh-CN" altLang="zh-C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沉稳">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沉稳">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7463</Words>
  <Application>WPS 演示</Application>
  <PresentationFormat>全屏显示(4:3)</PresentationFormat>
  <Paragraphs>482</Paragraphs>
  <Slides>54</Slides>
  <Notes>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54</vt:i4>
      </vt:variant>
    </vt:vector>
  </HeadingPairs>
  <TitlesOfParts>
    <vt:vector size="68" baseType="lpstr">
      <vt:lpstr>Arial</vt:lpstr>
      <vt:lpstr>宋体</vt:lpstr>
      <vt:lpstr>Wingdings</vt:lpstr>
      <vt:lpstr>Century Schoolbook</vt:lpstr>
      <vt:lpstr>Century</vt:lpstr>
      <vt:lpstr>华文楷体</vt:lpstr>
      <vt:lpstr>Wingdings 2</vt:lpstr>
      <vt:lpstr>Wingdings</vt:lpstr>
      <vt:lpstr>Times New Roman</vt:lpstr>
      <vt:lpstr>微软雅黑</vt:lpstr>
      <vt:lpstr>Arial Unicode MS</vt:lpstr>
      <vt:lpstr>Calibri</vt:lpstr>
      <vt:lpstr>Times New Roman</vt:lpstr>
      <vt:lpstr>凸显</vt:lpstr>
      <vt:lpstr>第五章</vt:lpstr>
      <vt:lpstr>市场份额</vt:lpstr>
      <vt:lpstr>PowerPoint 演示文稿</vt:lpstr>
      <vt:lpstr>第一节</vt:lpstr>
      <vt:lpstr>一、物质损失部分</vt:lpstr>
      <vt:lpstr>一、物质损失部分</vt:lpstr>
      <vt:lpstr>一、物质损失部分</vt:lpstr>
      <vt:lpstr>2、保险责任 </vt:lpstr>
      <vt:lpstr>3、除外责任 </vt:lpstr>
      <vt:lpstr>3、除外责任 </vt:lpstr>
      <vt:lpstr>二、第三者责任险部分</vt:lpstr>
      <vt:lpstr>2、除外责任</vt:lpstr>
      <vt:lpstr>2、除外责任</vt:lpstr>
      <vt:lpstr>PowerPoint 演示文稿</vt:lpstr>
      <vt:lpstr>案例</vt:lpstr>
      <vt:lpstr>三、保险金额和赔偿限额</vt:lpstr>
      <vt:lpstr>保险金额的调整</vt:lpstr>
      <vt:lpstr>（二）第三者责任险的赔偿限额</vt:lpstr>
      <vt:lpstr>四、保险期限 </vt:lpstr>
      <vt:lpstr>四 、赔偿期限</vt:lpstr>
      <vt:lpstr>五、赔偿处理</vt:lpstr>
      <vt:lpstr>五、赔偿处理</vt:lpstr>
      <vt:lpstr>五、赔偿处理</vt:lpstr>
      <vt:lpstr>六、免赔额</vt:lpstr>
      <vt:lpstr>七、费率</vt:lpstr>
      <vt:lpstr>七、费率</vt:lpstr>
      <vt:lpstr>八、附加险</vt:lpstr>
      <vt:lpstr>第二节</vt:lpstr>
      <vt:lpstr>安装工程保险的特点 </vt:lpstr>
      <vt:lpstr>保险项目</vt:lpstr>
      <vt:lpstr>一、保险责任与除外责任</vt:lpstr>
      <vt:lpstr>建工险与安工险保险责任的异同 </vt:lpstr>
      <vt:lpstr>建工险与安工险保险责任的异同</vt:lpstr>
      <vt:lpstr>二、保险金额</vt:lpstr>
      <vt:lpstr>三、保险期限</vt:lpstr>
      <vt:lpstr>三、保险期限</vt:lpstr>
      <vt:lpstr>四、费率因素</vt:lpstr>
      <vt:lpstr>第三节</vt:lpstr>
      <vt:lpstr>特点</vt:lpstr>
      <vt:lpstr>保险标的</vt:lpstr>
      <vt:lpstr>一、保险责任</vt:lpstr>
      <vt:lpstr>二、除外责任</vt:lpstr>
      <vt:lpstr>三、保险金额</vt:lpstr>
      <vt:lpstr>四、停工退费规定</vt:lpstr>
      <vt:lpstr>五、赔偿处理</vt:lpstr>
      <vt:lpstr>第四节</vt:lpstr>
      <vt:lpstr>一、卫星保险 </vt:lpstr>
      <vt:lpstr>卫星保险的显著特点：</vt:lpstr>
      <vt:lpstr>“神州”没有买保险？</vt:lpstr>
      <vt:lpstr>各家保险公司对”神州”系列航空器的承保</vt:lpstr>
      <vt:lpstr>各参展实物投保金额</vt:lpstr>
      <vt:lpstr>二、核电站保险 </vt:lpstr>
      <vt:lpstr>三、海洋石油开发保险 </vt:lpstr>
      <vt:lpstr>三、海洋石油开发保险</vt:lpstr>
    </vt:vector>
  </TitlesOfParts>
  <Company>corp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工程保险和农业保险 </dc:title>
  <dc:creator>魏陆</dc:creator>
  <cp:lastModifiedBy>无敌帅气最俊朗</cp:lastModifiedBy>
  <cp:revision>53</cp:revision>
  <dcterms:created xsi:type="dcterms:W3CDTF">2003-04-30T09:12:00Z</dcterms:created>
  <dcterms:modified xsi:type="dcterms:W3CDTF">2026-02-13T07:43:07Z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D59ADA6E98E547DB8169AAD6B6E535E9_12</vt:lpwstr>
  </property>
  <property fmtid="{D5CDD505-2E9C-101B-9397-08002B2CF9AE}" pid="3" name="KSOProductBuildVer">
    <vt:lpwstr>2052-12.1.0.24657</vt:lpwstr>
  </property>
</Properties>
</file>