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58"/>
  </p:notesMasterIdLst>
  <p:handoutMasterIdLst>
    <p:handoutMasterId r:id="rId59"/>
  </p:handoutMasterIdLst>
  <p:sldIdLst>
    <p:sldId id="257" r:id="rId3"/>
    <p:sldId id="258" r:id="rId4"/>
    <p:sldId id="314" r:id="rId5"/>
    <p:sldId id="259" r:id="rId6"/>
    <p:sldId id="260" r:id="rId7"/>
    <p:sldId id="261" r:id="rId8"/>
    <p:sldId id="306" r:id="rId9"/>
    <p:sldId id="307" r:id="rId10"/>
    <p:sldId id="308" r:id="rId11"/>
    <p:sldId id="309" r:id="rId12"/>
    <p:sldId id="312" r:id="rId13"/>
    <p:sldId id="311" r:id="rId14"/>
    <p:sldId id="310" r:id="rId15"/>
    <p:sldId id="313" r:id="rId16"/>
    <p:sldId id="319" r:id="rId17"/>
    <p:sldId id="320" r:id="rId18"/>
    <p:sldId id="321" r:id="rId19"/>
    <p:sldId id="291" r:id="rId20"/>
    <p:sldId id="292" r:id="rId21"/>
    <p:sldId id="268" r:id="rId22"/>
    <p:sldId id="267" r:id="rId23"/>
    <p:sldId id="293" r:id="rId24"/>
    <p:sldId id="269" r:id="rId25"/>
    <p:sldId id="270" r:id="rId26"/>
    <p:sldId id="295" r:id="rId27"/>
    <p:sldId id="294" r:id="rId28"/>
    <p:sldId id="271" r:id="rId29"/>
    <p:sldId id="272" r:id="rId30"/>
    <p:sldId id="273" r:id="rId31"/>
    <p:sldId id="274" r:id="rId32"/>
    <p:sldId id="296" r:id="rId33"/>
    <p:sldId id="297" r:id="rId34"/>
    <p:sldId id="275" r:id="rId35"/>
    <p:sldId id="276" r:id="rId36"/>
    <p:sldId id="298" r:id="rId37"/>
    <p:sldId id="315" r:id="rId38"/>
    <p:sldId id="277" r:id="rId39"/>
    <p:sldId id="278" r:id="rId40"/>
    <p:sldId id="299" r:id="rId41"/>
    <p:sldId id="305" r:id="rId42"/>
    <p:sldId id="279" r:id="rId43"/>
    <p:sldId id="300" r:id="rId44"/>
    <p:sldId id="280" r:id="rId45"/>
    <p:sldId id="281" r:id="rId46"/>
    <p:sldId id="282" r:id="rId47"/>
    <p:sldId id="283" r:id="rId48"/>
    <p:sldId id="301" r:id="rId49"/>
    <p:sldId id="288" r:id="rId50"/>
    <p:sldId id="302" r:id="rId51"/>
    <p:sldId id="289" r:id="rId52"/>
    <p:sldId id="290" r:id="rId53"/>
    <p:sldId id="304" r:id="rId54"/>
    <p:sldId id="316" r:id="rId55"/>
    <p:sldId id="317" r:id="rId56"/>
    <p:sldId id="318" r:id="rId57"/>
  </p:sldIdLst>
  <p:sldSz cx="9144000" cy="6858000" type="screen4x3"/>
  <p:notesSz cx="6877050" cy="1000125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E8D7"/>
    <a:srgbClr val="FEF2E8"/>
    <a:srgbClr val="FEE8D6"/>
    <a:srgbClr val="0A5C6C"/>
    <a:srgbClr val="FEF9D6"/>
    <a:srgbClr val="FEF6BA"/>
    <a:srgbClr val="D86C30"/>
    <a:srgbClr val="084B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8" d="100"/>
          <a:sy n="78" d="100"/>
        </p:scale>
        <p:origin x="61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2" Type="http://schemas.openxmlformats.org/officeDocument/2006/relationships/tableStyles" Target="tableStyles.xml"/><Relationship Id="rId61" Type="http://schemas.openxmlformats.org/officeDocument/2006/relationships/viewProps" Target="viewProps.xml"/><Relationship Id="rId60" Type="http://schemas.openxmlformats.org/officeDocument/2006/relationships/presProps" Target="presProps.xml"/><Relationship Id="rId6" Type="http://schemas.openxmlformats.org/officeDocument/2006/relationships/slide" Target="slides/slide4.xml"/><Relationship Id="rId59" Type="http://schemas.openxmlformats.org/officeDocument/2006/relationships/handoutMaster" Target="handoutMasters/handoutMaster1.xml"/><Relationship Id="rId58" Type="http://schemas.openxmlformats.org/officeDocument/2006/relationships/notesMaster" Target="notesMasters/notesMaster1.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各险种保费收入!$B$22:$AB$22</c:f>
              <c:numCache>
                <c:formatCode>General</c:formatCode>
                <c:ptCount val="27"/>
                <c:pt idx="0">
                  <c:v>7</c:v>
                </c:pt>
                <c:pt idx="1">
                  <c:v>6</c:v>
                </c:pt>
                <c:pt idx="2">
                  <c:v>4</c:v>
                </c:pt>
                <c:pt idx="3">
                  <c:v>3.33</c:v>
                </c:pt>
                <c:pt idx="4">
                  <c:v>4.76</c:v>
                </c:pt>
                <c:pt idx="5">
                  <c:v>5</c:v>
                </c:pt>
                <c:pt idx="6">
                  <c:v>4</c:v>
                </c:pt>
                <c:pt idx="7">
                  <c:v>7.11</c:v>
                </c:pt>
                <c:pt idx="8">
                  <c:v>8.48</c:v>
                </c:pt>
                <c:pt idx="9">
                  <c:v>51.94</c:v>
                </c:pt>
                <c:pt idx="10">
                  <c:v>110.68</c:v>
                </c:pt>
                <c:pt idx="11">
                  <c:v>133.93</c:v>
                </c:pt>
                <c:pt idx="12">
                  <c:v>135.86</c:v>
                </c:pt>
                <c:pt idx="13">
                  <c:v>174</c:v>
                </c:pt>
                <c:pt idx="14">
                  <c:v>240.6</c:v>
                </c:pt>
                <c:pt idx="15">
                  <c:v>306.59</c:v>
                </c:pt>
                <c:pt idx="16">
                  <c:v>325.8</c:v>
                </c:pt>
                <c:pt idx="17">
                  <c:v>374.9</c:v>
                </c:pt>
                <c:pt idx="18">
                  <c:v>417.71</c:v>
                </c:pt>
                <c:pt idx="19">
                  <c:v>478.9</c:v>
                </c:pt>
                <c:pt idx="20">
                  <c:v>572.6</c:v>
                </c:pt>
                <c:pt idx="21">
                  <c:v>672.5</c:v>
                </c:pt>
                <c:pt idx="22">
                  <c:v>815</c:v>
                </c:pt>
                <c:pt idx="23">
                  <c:v>976</c:v>
                </c:pt>
                <c:pt idx="24">
                  <c:v>1219</c:v>
                </c:pt>
                <c:pt idx="25">
                  <c:v>1430</c:v>
                </c:pt>
                <c:pt idx="26">
                  <c:v>1484</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各险种保费收入!$B$23:$AB$23</c:f>
              <c:numCache>
                <c:formatCode>0.00%</c:formatCode>
                <c:ptCount val="27"/>
                <c:pt idx="0">
                  <c:v>0.0138613861386139</c:v>
                </c:pt>
                <c:pt idx="1">
                  <c:v>0.0113851992409867</c:v>
                </c:pt>
                <c:pt idx="2">
                  <c:v>0.00668449197860963</c:v>
                </c:pt>
                <c:pt idx="3">
                  <c:v>0.00483842845519005</c:v>
                </c:pt>
                <c:pt idx="4">
                  <c:v>0.00610640017446858</c:v>
                </c:pt>
                <c:pt idx="5">
                  <c:v>0.00575106887751328</c:v>
                </c:pt>
                <c:pt idx="6">
                  <c:v>0.00355555555555556</c:v>
                </c:pt>
                <c:pt idx="7">
                  <c:v>0.00577152551728617</c:v>
                </c:pt>
                <c:pt idx="8">
                  <c:v>0.00561574527827077</c:v>
                </c:pt>
                <c:pt idx="9">
                  <c:v>0.0259989888725929</c:v>
                </c:pt>
                <c:pt idx="10">
                  <c:v>0.0473657407209281</c:v>
                </c:pt>
                <c:pt idx="11">
                  <c:v>0.0465709030088705</c:v>
                </c:pt>
                <c:pt idx="12">
                  <c:v>0.0348748857697323</c:v>
                </c:pt>
                <c:pt idx="13">
                  <c:v>0.0376801174580213</c:v>
                </c:pt>
                <c:pt idx="14">
                  <c:v>0.045132837985117</c:v>
                </c:pt>
                <c:pt idx="15">
                  <c:v>0.0493524095900687</c:v>
                </c:pt>
                <c:pt idx="16">
                  <c:v>0.0407506219535533</c:v>
                </c:pt>
                <c:pt idx="17">
                  <c:v>0.0445074970617217</c:v>
                </c:pt>
                <c:pt idx="18">
                  <c:v>0.0450811268177177</c:v>
                </c:pt>
                <c:pt idx="19">
                  <c:v>0.0454303982393231</c:v>
                </c:pt>
                <c:pt idx="20">
                  <c:v>0.0487082861930808</c:v>
                </c:pt>
                <c:pt idx="21">
                  <c:v>0.0516659880303927</c:v>
                </c:pt>
                <c:pt idx="22">
                  <c:v>0.0599970553592462</c:v>
                </c:pt>
                <c:pt idx="23">
                  <c:v>0.0713658964609535</c:v>
                </c:pt>
                <c:pt idx="24">
                  <c:v>0.08199367727181</c:v>
                </c:pt>
                <c:pt idx="25">
                  <c:v>0.0901184774388707</c:v>
                </c:pt>
                <c:pt idx="26">
                  <c:v>0.0877742946708464</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449a8b01-b4b8-4bd2-949e-64a4b8dea12a}"/>
      </c:ext>
    </c:extLst>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pPr>
              <a:defRPr/>
            </a:pPr>
            <a:fld id="{D7C99A01-4168-4DF9-866B-902A31A0543D}" type="datetimeFigureOut">
              <a:rPr lang="zh-CN" altLang="en-US"/>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pPr>
              <a:defRPr/>
            </a:pPr>
            <a:fld id="{575E6322-8D2A-44C8-8AE0-0823B606473D}" type="slidenum">
              <a:rPr lang="zh-CN" altLang="en-US"/>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defRPr>
            </a:lvl1pPr>
          </a:lstStyle>
          <a:p>
            <a:pPr>
              <a:defRPr/>
            </a:pPr>
            <a:fld id="{BE4CD0AA-51AD-405C-A413-14CFB807393B}" type="datetimeFigureOut">
              <a:rPr lang="en-US"/>
            </a:fld>
            <a:endParaRPr lang="en-US"/>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pPr lvl="0"/>
            <a:endParaRPr lang="en-US" noProof="0"/>
          </a:p>
        </p:txBody>
      </p:sp>
      <p:sp>
        <p:nvSpPr>
          <p:cNvPr id="5" name="Notes Placeholder 4"/>
          <p:cNvSpPr>
            <a:spLocks noGrp="1"/>
          </p:cNvSpPr>
          <p:nvPr>
            <p:ph type="body" sz="quarter" idx="3"/>
          </p:nvPr>
        </p:nvSpPr>
        <p:spPr>
          <a:xfrm>
            <a:off x="687388" y="4751388"/>
            <a:ext cx="5502275" cy="4500562"/>
          </a:xfrm>
          <a:prstGeom prst="rect">
            <a:avLst/>
          </a:prstGeom>
        </p:spPr>
        <p:txBody>
          <a:bodyPr vert="horz" lIns="96442" tIns="48221" rIns="96442" bIns="48221" rtlCol="0">
            <a:normAutofit/>
          </a:bodyPr>
          <a:lstStyle/>
          <a:p>
            <a:pPr lvl="0"/>
            <a:r>
              <a:rPr lang="en-US" noProof="0"/>
              <a:t>Click to edit Master text styles</a:t>
            </a:r>
            <a:endParaRPr lang="en-US" noProof="0"/>
          </a:p>
          <a:p>
            <a:pPr lvl="1"/>
            <a:r>
              <a:rPr lang="en-US" noProof="0"/>
              <a:t>Second level</a:t>
            </a:r>
            <a:endParaRPr lang="en-US" noProof="0"/>
          </a:p>
          <a:p>
            <a:pPr lvl="2"/>
            <a:r>
              <a:rPr lang="en-US" noProof="0"/>
              <a:t>Third level</a:t>
            </a:r>
            <a:endParaRPr lang="en-US" noProof="0"/>
          </a:p>
          <a:p>
            <a:pPr lvl="3"/>
            <a:r>
              <a:rPr lang="en-US" noProof="0"/>
              <a:t>Fourth level</a:t>
            </a:r>
            <a:endParaRPr lang="en-US" noProof="0"/>
          </a:p>
          <a:p>
            <a:pPr lvl="4"/>
            <a:r>
              <a:rPr lang="en-US" noProof="0"/>
              <a:t>Fifth level</a:t>
            </a:r>
            <a:endParaRPr lang="en-US" noProof="0"/>
          </a:p>
        </p:txBody>
      </p:sp>
      <p:sp>
        <p:nvSpPr>
          <p:cNvPr id="6" name="Footer Placeholder 5"/>
          <p:cNvSpPr>
            <a:spLocks noGrp="1"/>
          </p:cNvSpPr>
          <p:nvPr>
            <p:ph type="ftr" sz="quarter" idx="4"/>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defRPr>
            </a:lvl1pPr>
          </a:lstStyle>
          <a:p>
            <a:pPr>
              <a:defRPr/>
            </a:pPr>
            <a:fld id="{378E7F42-4B55-4636-A9D1-E6B781B5327D}" type="slidenum">
              <a:rPr lang="en-US"/>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fld id="{C70EB71D-72E5-4D86-9067-6396C979EDCA}" type="datetimeFigureOut">
              <a:rPr lang="en-US"/>
            </a:fld>
            <a:endParaRPr lang="en-US"/>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63D8C2E7-BD2B-4933-B4C1-B6615CA299DA}" type="slidenum">
              <a:rPr lang="en-US"/>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947B7732-23EA-4165-AF10-A6DD896168B8}" type="datetimeFigureOut">
              <a:rPr lang="en-US"/>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134D2464-B426-44F5-B411-067D281306B3}" type="slidenum">
              <a:rPr lang="en-US"/>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374C1C32-D102-4762-8317-A58191D41EFD}" type="datetimeFigureOut">
              <a:rPr lang="en-US"/>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C1B3C052-E976-4038-99E2-46519CD9CC56}" type="slidenum">
              <a:rPr lang="en-US"/>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fld id="{4D5408F3-D5FF-44D7-94C4-91BF3EBFC9D9}" type="datetimeFigureOut">
              <a:rPr lang="en-US"/>
            </a:fld>
            <a:endParaRPr lang="en-US"/>
          </a:p>
        </p:txBody>
      </p:sp>
      <p:sp>
        <p:nvSpPr>
          <p:cNvPr id="5" name="灯片编号占位符 8"/>
          <p:cNvSpPr>
            <a:spLocks noGrp="1"/>
          </p:cNvSpPr>
          <p:nvPr>
            <p:ph type="sldNum" sz="quarter" idx="11"/>
          </p:nvPr>
        </p:nvSpPr>
        <p:spPr/>
        <p:txBody>
          <a:bodyPr rtlCol="0"/>
          <a:lstStyle>
            <a:lvl1pPr>
              <a:defRPr/>
            </a:lvl1pPr>
          </a:lstStyle>
          <a:p>
            <a:pPr>
              <a:defRPr/>
            </a:pPr>
            <a:fld id="{953FC2ED-8363-4A1D-B661-40C70BBE7278}" type="slidenum">
              <a:rPr lang="en-US"/>
            </a:fld>
            <a:endParaRPr lang="en-US"/>
          </a:p>
        </p:txBody>
      </p:sp>
      <p:sp>
        <p:nvSpPr>
          <p:cNvPr id="6" name="页脚占位符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endParaRPr lang="zh-CN" altLang="en-US"/>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fld id="{74CDA527-A78F-42E6-8214-0FAE514AAA93}" type="datetimeFigureOut">
              <a:rPr lang="en-US"/>
            </a:fld>
            <a:endParaRPr lang="en-US"/>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500710F7-8BBF-4D2B-AC61-72BB8400F2D9}" type="slidenum">
              <a:rPr lang="en-US"/>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fld id="{E1BAB422-316E-46C0-9AEB-7DFBEB231165}" type="datetimeFigureOut">
              <a:rPr lang="en-US"/>
            </a:fld>
            <a:endParaRPr lang="en-US"/>
          </a:p>
        </p:txBody>
      </p:sp>
      <p:sp>
        <p:nvSpPr>
          <p:cNvPr id="6" name="页脚占位符 2"/>
          <p:cNvSpPr>
            <a:spLocks noGrp="1"/>
          </p:cNvSpPr>
          <p:nvPr>
            <p:ph type="ftr" sz="quarter" idx="11"/>
          </p:nvPr>
        </p:nvSpPr>
        <p:spPr/>
        <p:txBody>
          <a:bodyPr/>
          <a:lstStyle>
            <a:lvl1pPr>
              <a:defRPr/>
            </a:lvl1pPr>
          </a:lstStyle>
          <a:p>
            <a:pPr>
              <a:defRPr/>
            </a:pPr>
            <a:endParaRPr lang="en-US"/>
          </a:p>
        </p:txBody>
      </p:sp>
      <p:sp>
        <p:nvSpPr>
          <p:cNvPr id="7" name="灯片编号占位符 22"/>
          <p:cNvSpPr>
            <a:spLocks noGrp="1"/>
          </p:cNvSpPr>
          <p:nvPr>
            <p:ph type="sldNum" sz="quarter" idx="12"/>
          </p:nvPr>
        </p:nvSpPr>
        <p:spPr/>
        <p:txBody>
          <a:bodyPr/>
          <a:lstStyle>
            <a:lvl1pPr>
              <a:defRPr/>
            </a:lvl1pPr>
          </a:lstStyle>
          <a:p>
            <a:pPr>
              <a:defRPr/>
            </a:pPr>
            <a:fld id="{650F197E-C6B0-463F-BC38-6ABA81F1009B}" type="slidenum">
              <a:rPr lang="en-US"/>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7" name="日期占位符 13"/>
          <p:cNvSpPr>
            <a:spLocks noGrp="1"/>
          </p:cNvSpPr>
          <p:nvPr>
            <p:ph type="dt" sz="half" idx="10"/>
          </p:nvPr>
        </p:nvSpPr>
        <p:spPr/>
        <p:txBody>
          <a:bodyPr/>
          <a:lstStyle>
            <a:lvl1pPr>
              <a:defRPr/>
            </a:lvl1pPr>
          </a:lstStyle>
          <a:p>
            <a:pPr>
              <a:defRPr/>
            </a:pPr>
            <a:fld id="{3194243C-5646-4530-8580-4C84C0006D00}" type="datetimeFigureOut">
              <a:rPr lang="en-US"/>
            </a:fld>
            <a:endParaRPr lang="en-US"/>
          </a:p>
        </p:txBody>
      </p:sp>
      <p:sp>
        <p:nvSpPr>
          <p:cNvPr id="8" name="页脚占位符 2"/>
          <p:cNvSpPr>
            <a:spLocks noGrp="1"/>
          </p:cNvSpPr>
          <p:nvPr>
            <p:ph type="ftr" sz="quarter" idx="11"/>
          </p:nvPr>
        </p:nvSpPr>
        <p:spPr/>
        <p:txBody>
          <a:bodyPr/>
          <a:lstStyle>
            <a:lvl1pPr>
              <a:defRPr/>
            </a:lvl1pPr>
          </a:lstStyle>
          <a:p>
            <a:pPr>
              <a:defRPr/>
            </a:pPr>
            <a:endParaRPr lang="en-US"/>
          </a:p>
        </p:txBody>
      </p:sp>
      <p:sp>
        <p:nvSpPr>
          <p:cNvPr id="9" name="灯片编号占位符 22"/>
          <p:cNvSpPr>
            <a:spLocks noGrp="1"/>
          </p:cNvSpPr>
          <p:nvPr>
            <p:ph type="sldNum" sz="quarter" idx="12"/>
          </p:nvPr>
        </p:nvSpPr>
        <p:spPr/>
        <p:txBody>
          <a:bodyPr/>
          <a:lstStyle>
            <a:lvl1pPr>
              <a:defRPr/>
            </a:lvl1pPr>
          </a:lstStyle>
          <a:p>
            <a:pPr>
              <a:defRPr/>
            </a:pPr>
            <a:fld id="{5D45D85A-C823-487C-8258-4FCDCBE45FCF}" type="slidenum">
              <a:rPr lang="en-US"/>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fld id="{ADCDAEA5-680C-4382-83DA-584F9C2B61AE}" type="datetimeFigureOut">
              <a:rPr lang="en-US"/>
            </a:fld>
            <a:endParaRPr lang="en-US"/>
          </a:p>
        </p:txBody>
      </p:sp>
      <p:sp>
        <p:nvSpPr>
          <p:cNvPr id="4" name="灯片编号占位符 6"/>
          <p:cNvSpPr>
            <a:spLocks noGrp="1"/>
          </p:cNvSpPr>
          <p:nvPr>
            <p:ph type="sldNum" sz="quarter" idx="11"/>
          </p:nvPr>
        </p:nvSpPr>
        <p:spPr/>
        <p:txBody>
          <a:bodyPr rtlCol="0"/>
          <a:lstStyle>
            <a:lvl1pPr>
              <a:defRPr/>
            </a:lvl1pPr>
          </a:lstStyle>
          <a:p>
            <a:pPr>
              <a:defRPr/>
            </a:pPr>
            <a:fld id="{D4B7B95F-9D1B-43A1-BD08-06C2EAABF6E9}" type="slidenum">
              <a:rPr lang="en-US"/>
            </a:fld>
            <a:endParaRPr lang="en-US"/>
          </a:p>
        </p:txBody>
      </p:sp>
      <p:sp>
        <p:nvSpPr>
          <p:cNvPr id="5" name="页脚占位符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fld id="{0D4E74D4-E863-4D8D-9C8E-FBE65376D7E6}" type="datetimeFigureOut">
              <a:rPr lang="en-US"/>
            </a:fld>
            <a:endParaRPr lang="en-US"/>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22"/>
          <p:cNvSpPr>
            <a:spLocks noGrp="1"/>
          </p:cNvSpPr>
          <p:nvPr>
            <p:ph type="sldNum" sz="quarter" idx="12"/>
          </p:nvPr>
        </p:nvSpPr>
        <p:spPr/>
        <p:txBody>
          <a:bodyPr/>
          <a:lstStyle>
            <a:lvl1pPr>
              <a:defRPr/>
            </a:lvl1pPr>
          </a:lstStyle>
          <a:p>
            <a:pPr>
              <a:defRPr/>
            </a:pPr>
            <a:fld id="{78517164-30D5-4922-A706-31B770EBF849}" type="slidenum">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endParaRPr lang="zh-CN" altLang="en-US"/>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fld id="{9E8310E2-61C5-431F-B6D7-E0F3A9DC9F8B}" type="datetimeFigureOut">
              <a:rPr lang="en-US"/>
            </a:fld>
            <a:endParaRPr lang="en-US"/>
          </a:p>
        </p:txBody>
      </p:sp>
      <p:sp>
        <p:nvSpPr>
          <p:cNvPr id="13" name="灯片编号占位符 21"/>
          <p:cNvSpPr>
            <a:spLocks noGrp="1"/>
          </p:cNvSpPr>
          <p:nvPr>
            <p:ph type="sldNum" sz="quarter" idx="11"/>
          </p:nvPr>
        </p:nvSpPr>
        <p:spPr/>
        <p:txBody>
          <a:bodyPr rtlCol="0"/>
          <a:lstStyle>
            <a:lvl1pPr>
              <a:defRPr/>
            </a:lvl1pPr>
          </a:lstStyle>
          <a:p>
            <a:pPr>
              <a:defRPr/>
            </a:pPr>
            <a:fld id="{F79779DA-4612-4518-8A3D-145709B22172}" type="slidenum">
              <a:rPr lang="en-US"/>
            </a:fld>
            <a:endParaRPr lang="en-US"/>
          </a:p>
        </p:txBody>
      </p:sp>
      <p:sp>
        <p:nvSpPr>
          <p:cNvPr id="14" name="页脚占位符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endParaRPr lang="zh-CN" altLang="en-US"/>
          </a:p>
        </p:txBody>
      </p:sp>
      <p:sp>
        <p:nvSpPr>
          <p:cNvPr id="12" name="日期占位符 16"/>
          <p:cNvSpPr>
            <a:spLocks noGrp="1"/>
          </p:cNvSpPr>
          <p:nvPr>
            <p:ph type="dt" sz="half" idx="10"/>
          </p:nvPr>
        </p:nvSpPr>
        <p:spPr/>
        <p:txBody>
          <a:bodyPr rtlCol="0"/>
          <a:lstStyle>
            <a:lvl1pPr>
              <a:defRPr/>
            </a:lvl1pPr>
          </a:lstStyle>
          <a:p>
            <a:pPr>
              <a:defRPr/>
            </a:pPr>
            <a:fld id="{D3E821F0-F9B1-4123-A6E2-BA45D07C5FEE}" type="datetimeFigureOut">
              <a:rPr lang="en-US"/>
            </a:fld>
            <a:endParaRPr lang="en-US"/>
          </a:p>
        </p:txBody>
      </p:sp>
      <p:sp>
        <p:nvSpPr>
          <p:cNvPr id="13" name="灯片编号占位符 17"/>
          <p:cNvSpPr>
            <a:spLocks noGrp="1"/>
          </p:cNvSpPr>
          <p:nvPr>
            <p:ph type="sldNum" sz="quarter" idx="11"/>
          </p:nvPr>
        </p:nvSpPr>
        <p:spPr/>
        <p:txBody>
          <a:bodyPr rtlCol="0"/>
          <a:lstStyle>
            <a:lvl1pPr>
              <a:defRPr/>
            </a:lvl1pPr>
          </a:lstStyle>
          <a:p>
            <a:pPr>
              <a:defRPr/>
            </a:pPr>
            <a:fld id="{E9DB991F-291A-4FC7-B4B2-27B816D34450}" type="slidenum">
              <a:rPr lang="en-US"/>
            </a:fld>
            <a:endParaRPr lang="en-US"/>
          </a:p>
        </p:txBody>
      </p:sp>
      <p:sp>
        <p:nvSpPr>
          <p:cNvPr id="14" name="页脚占位符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fld id="{12BE5D92-5827-40AF-AB01-843EB5BC829D}" type="datetimeFigureOut">
              <a:rPr lang="en-US"/>
            </a:fld>
            <a:endParaRPr lang="en-US"/>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94F5C547-2C8E-43AC-86F0-A0DF1B07AAC5}" type="slidenum">
              <a:rPr lang="en-US"/>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40080"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880" algn="l" rtl="0" eaLnBrk="0" fontAlgn="base" hangingPunct="0">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880" algn="l" rtl="0" eaLnBrk="0" fontAlgn="base" hangingPunct="0">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405" indent="-182880" algn="l" rtl="0" eaLnBrk="0" fontAlgn="base" hangingPunct="0">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panose="05000000000000000000"/>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chart" Target="../charts/char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p:cNvSpPr>
          <p:nvPr>
            <p:ph type="ctrTitle"/>
          </p:nvPr>
        </p:nvSpPr>
        <p:spPr bwMode="auto">
          <a:xfrm>
            <a:off x="2051050" y="2130425"/>
            <a:ext cx="6407150" cy="1470025"/>
          </a:xfrm>
        </p:spPr>
        <p:txBody>
          <a:bodyPr wrap="square" numCol="1" anchorCtr="0" compatLnSpc="1"/>
          <a:lstStyle/>
          <a:p>
            <a:pPr eaLnBrk="1" fontAlgn="auto" hangingPunct="1">
              <a:spcAft>
                <a:spcPts val="0"/>
              </a:spcAft>
              <a:defRPr/>
            </a:pPr>
            <a:r>
              <a:rPr lang="zh-CN" altLang="en-US" dirty="0">
                <a:ea typeface="宋体" panose="02010600030101010101" pitchFamily="2" charset="-122"/>
              </a:rPr>
              <a:t>第六章</a:t>
            </a:r>
            <a:endParaRPr lang="zh-CN" altLang="en-US" dirty="0">
              <a:ea typeface="宋体" panose="02010600030101010101" pitchFamily="2" charset="-122"/>
            </a:endParaRPr>
          </a:p>
        </p:txBody>
      </p:sp>
      <p:sp>
        <p:nvSpPr>
          <p:cNvPr id="819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农业保险</a:t>
            </a:r>
            <a:endParaRPr lang="zh-CN" altLang="en-US"/>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bwMode="auto">
          <a:xfrm>
            <a:off x="457200" y="274638"/>
            <a:ext cx="7643192" cy="1143000"/>
          </a:xfrm>
        </p:spPr>
        <p:txBody>
          <a:bodyPr wrap="square" numCol="1" anchorCtr="0" compatLnSpc="1">
            <a:normAutofit fontScale="90000"/>
          </a:bodyPr>
          <a:lstStyle/>
          <a:p>
            <a:pPr eaLnBrk="1" fontAlgn="auto" hangingPunct="1">
              <a:spcAft>
                <a:spcPts val="0"/>
              </a:spcAft>
              <a:defRPr/>
            </a:pPr>
            <a:r>
              <a:rPr lang="zh-CN" altLang="en-US" sz="4000" b="1" dirty="0">
                <a:ea typeface="宋体" panose="02010600030101010101" pitchFamily="2" charset="-122"/>
              </a:rPr>
              <a:t>历年一号文件中的“农业保险”政策</a:t>
            </a:r>
            <a:endParaRPr lang="zh-CN" altLang="en-US" sz="4000" b="1" dirty="0">
              <a:ea typeface="宋体" panose="02010600030101010101" pitchFamily="2" charset="-122"/>
            </a:endParaRPr>
          </a:p>
        </p:txBody>
      </p:sp>
      <p:sp>
        <p:nvSpPr>
          <p:cNvPr id="11267"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panose="05000000000000000000"/>
              <a:buChar char=""/>
              <a:defRPr/>
            </a:pPr>
            <a:r>
              <a:rPr lang="en-US" altLang="zh-CN" sz="2800"/>
              <a:t>2010</a:t>
            </a:r>
            <a:r>
              <a:rPr lang="zh-CN" altLang="en-US" sz="2800"/>
              <a:t>年：积极扩大农业保险保费补贴的品种和区域覆盖范围，加大中央财政对中西部地区保费补贴力度。鼓励各地对特色农业、农房等保险进行保费补贴。发展农村小额保险。健全农业再保险体系，建立财政支持的巨灾风险分散机制。 </a:t>
            </a:r>
            <a:endParaRPr lang="zh-CN" altLang="en-US" sz="2800"/>
          </a:p>
          <a:p>
            <a:pPr marL="274320" indent="-274320" eaLnBrk="1" fontAlgn="auto" hangingPunct="1">
              <a:spcAft>
                <a:spcPts val="0"/>
              </a:spcAft>
              <a:buFont typeface="Wingdings" panose="05000000000000000000"/>
              <a:buChar char=""/>
              <a:defRPr/>
            </a:pPr>
            <a:r>
              <a:rPr lang="en-US" altLang="zh-CN" sz="2800"/>
              <a:t>2012</a:t>
            </a:r>
            <a:r>
              <a:rPr lang="zh-CN" altLang="en-US" sz="2800"/>
              <a:t>年：扩大农业保险险种和覆盖面，开展设施农业保费补贴试点，扩大森林保险保费补贴试点范围，扶持发展渔业互助保险，鼓励地方开展优势农产品生产保险。健全农业再保险体系，逐步建立中央财政支持下的农业大灾风险转移分散机制。</a:t>
            </a:r>
            <a:endParaRPr lang="zh-CN" alt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sz="3200" b="1" dirty="0">
                <a:ea typeface="宋体" panose="02010600030101010101" pitchFamily="2" charset="-122"/>
              </a:rPr>
              <a:t>历年一号文件中的“农业保险”政策</a:t>
            </a:r>
            <a:endParaRPr lang="zh-CN" altLang="en-US" dirty="0"/>
          </a:p>
        </p:txBody>
      </p:sp>
      <p:sp>
        <p:nvSpPr>
          <p:cNvPr id="17411" name="内容占位符 2"/>
          <p:cNvSpPr>
            <a:spLocks noGrp="1"/>
          </p:cNvSpPr>
          <p:nvPr>
            <p:ph sz="quarter" idx="1"/>
          </p:nvPr>
        </p:nvSpPr>
        <p:spPr>
          <a:xfrm>
            <a:off x="457200" y="1600200"/>
            <a:ext cx="7467600" cy="4873625"/>
          </a:xfrm>
        </p:spPr>
        <p:txBody>
          <a:bodyPr/>
          <a:lstStyle/>
          <a:p>
            <a:r>
              <a:rPr lang="en-US" altLang="zh-CN"/>
              <a:t>2016</a:t>
            </a:r>
            <a:r>
              <a:rPr lang="zh-CN" altLang="en-US"/>
              <a:t>年：完善农业保险制度。把农业保险作为支持农业的重要手段，扩大农业保险覆盖面、增加保险品种、提高风险保障水平。积极开发适应新型农业经营主体需求的保险品种。探索开展重要农产品目标价格保险，以及收入保险、天气指数保险试点。支持地方发展特色优势农产品保险、渔业保险、设施农业保险。完善森林保险制度。探索建立农业补贴、涉农信贷、农产品期货和农业保险联动机制。积极探索农业保险保单质押贷款和农户信用保证保险。稳步扩大“保险</a:t>
            </a:r>
            <a:r>
              <a:rPr lang="en-US" altLang="zh-CN"/>
              <a:t>+</a:t>
            </a:r>
            <a:r>
              <a:rPr lang="zh-CN" altLang="en-US"/>
              <a:t>期货”试点。鼓励和支持保险资金开展支农融资业务创新试点。进一步完善农业保险大灾风险分散机制。</a:t>
            </a:r>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defRPr/>
            </a:pPr>
            <a:r>
              <a:rPr lang="zh-CN" altLang="en-US" sz="3200" b="1" dirty="0">
                <a:ea typeface="宋体" panose="02010600030101010101" pitchFamily="2" charset="-122"/>
              </a:rPr>
              <a:t>历年一号文件中的“农业保险”政策</a:t>
            </a:r>
            <a:endParaRPr lang="zh-CN" altLang="en-US" sz="3200" dirty="0"/>
          </a:p>
        </p:txBody>
      </p:sp>
      <p:sp>
        <p:nvSpPr>
          <p:cNvPr id="18435" name="内容占位符 2"/>
          <p:cNvSpPr>
            <a:spLocks noGrp="1"/>
          </p:cNvSpPr>
          <p:nvPr>
            <p:ph sz="quarter" idx="1"/>
          </p:nvPr>
        </p:nvSpPr>
        <p:spPr>
          <a:xfrm>
            <a:off x="457200" y="1600200"/>
            <a:ext cx="7467600" cy="4873625"/>
          </a:xfrm>
        </p:spPr>
        <p:txBody>
          <a:bodyPr/>
          <a:lstStyle/>
          <a:p>
            <a:r>
              <a:rPr lang="en-US" altLang="zh-CN"/>
              <a:t>2017</a:t>
            </a:r>
            <a:r>
              <a:rPr lang="zh-CN" altLang="en-US"/>
              <a:t>年：加快农村金融创新。持续推进农业保险扩面、增品、提标</a:t>
            </a:r>
            <a:r>
              <a:rPr lang="en-US" altLang="zh-CN"/>
              <a:t>,</a:t>
            </a:r>
            <a:r>
              <a:rPr lang="zh-CN" altLang="en-US"/>
              <a:t>开发满足新型农业经营主体需求的保险产品</a:t>
            </a:r>
            <a:r>
              <a:rPr lang="en-US" altLang="zh-CN"/>
              <a:t>,</a:t>
            </a:r>
            <a:r>
              <a:rPr lang="zh-CN" altLang="en-US"/>
              <a:t>采取以奖代补方式支持地方开展特色农产品保险。鼓励地方多渠道筹集资金</a:t>
            </a:r>
            <a:r>
              <a:rPr lang="en-US" altLang="zh-CN"/>
              <a:t>,</a:t>
            </a:r>
            <a:r>
              <a:rPr lang="zh-CN" altLang="en-US"/>
              <a:t>支持扩大农产品价格指数保险试点。探索建立农产品收入保险制度。</a:t>
            </a:r>
            <a:r>
              <a:rPr lang="en-US" altLang="zh-CN"/>
              <a:t>……</a:t>
            </a:r>
            <a:r>
              <a:rPr lang="zh-CN" altLang="en-US"/>
              <a:t>扩大银行与保险公司合作</a:t>
            </a:r>
            <a:r>
              <a:rPr lang="en-US" altLang="zh-CN"/>
              <a:t>,</a:t>
            </a:r>
            <a:r>
              <a:rPr lang="zh-CN" altLang="en-US"/>
              <a:t>发展保证保险贷款产品。深入推进农产品期货、期权市场建设</a:t>
            </a:r>
            <a:r>
              <a:rPr lang="en-US" altLang="zh-CN"/>
              <a:t>,</a:t>
            </a:r>
            <a:r>
              <a:rPr lang="zh-CN" altLang="en-US"/>
              <a:t>积极引导涉农企业利用期货、期权管理市场风险</a:t>
            </a:r>
            <a:r>
              <a:rPr lang="en-US" altLang="zh-CN"/>
              <a:t>,</a:t>
            </a:r>
            <a:r>
              <a:rPr lang="zh-CN" altLang="en-US"/>
              <a:t>稳步扩大“保险</a:t>
            </a:r>
            <a:r>
              <a:rPr lang="en-US" altLang="zh-CN"/>
              <a:t>+</a:t>
            </a:r>
            <a:r>
              <a:rPr lang="zh-CN" altLang="en-US"/>
              <a:t>期货”试点。</a:t>
            </a: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sz="3200" b="1" dirty="0">
                <a:ea typeface="宋体" panose="02010600030101010101" pitchFamily="2" charset="-122"/>
              </a:rPr>
              <a:t>历年一号文件中的“农业保险”政策</a:t>
            </a:r>
            <a:endParaRPr lang="zh-CN" altLang="en-US" dirty="0"/>
          </a:p>
        </p:txBody>
      </p:sp>
      <p:sp>
        <p:nvSpPr>
          <p:cNvPr id="19459" name="内容占位符 2"/>
          <p:cNvSpPr>
            <a:spLocks noGrp="1"/>
          </p:cNvSpPr>
          <p:nvPr>
            <p:ph sz="quarter" idx="1"/>
          </p:nvPr>
        </p:nvSpPr>
        <p:spPr>
          <a:xfrm>
            <a:off x="457200" y="1600200"/>
            <a:ext cx="7467600" cy="4873625"/>
          </a:xfrm>
        </p:spPr>
        <p:txBody>
          <a:bodyPr/>
          <a:lstStyle/>
          <a:p>
            <a:r>
              <a:rPr lang="en-US" altLang="zh-CN"/>
              <a:t>2018</a:t>
            </a:r>
            <a:r>
              <a:rPr lang="zh-CN" altLang="en-US"/>
              <a:t>年：以提升农业质量效益和竞争力为目标，强化绿色生态导向，创新完善政策工具和手段，扩大“绿箱”政策的实施范围和规模，加快建立新型农业支持保护政策体系。深化农产品收储制度和价格形成机制改革，加快培育多元市场购销主体，改革完善中央储备粮管理体制。通过完善拍卖机制、定向销售、包干销售等，加快消化政策性粮食库存。落实和完善对农民直接补贴制度，提高补贴效能。健全粮食主产区利益补偿机制。探索开展稻谷、小麦、玉米三大粮食作物完全成本保险和收入保险试点，加快建立多层次农业保险体系。 </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sz="2800" b="1" dirty="0">
                <a:ea typeface="宋体" panose="02010600030101010101" pitchFamily="2" charset="-122"/>
              </a:rPr>
              <a:t>历年一号文件中的“农业保险”政策</a:t>
            </a:r>
            <a:endParaRPr lang="zh-CN" altLang="en-US" dirty="0"/>
          </a:p>
        </p:txBody>
      </p:sp>
      <p:sp>
        <p:nvSpPr>
          <p:cNvPr id="20483" name="内容占位符 2"/>
          <p:cNvSpPr>
            <a:spLocks noGrp="1"/>
          </p:cNvSpPr>
          <p:nvPr>
            <p:ph sz="quarter" idx="1"/>
          </p:nvPr>
        </p:nvSpPr>
        <p:spPr>
          <a:xfrm>
            <a:off x="457200" y="1600200"/>
            <a:ext cx="7467600" cy="4873625"/>
          </a:xfrm>
        </p:spPr>
        <p:txBody>
          <a:bodyPr/>
          <a:lstStyle/>
          <a:p>
            <a:r>
              <a:rPr lang="en-US" altLang="zh-CN" dirty="0"/>
              <a:t>2019</a:t>
            </a:r>
            <a:r>
              <a:rPr lang="zh-CN" altLang="en-US" dirty="0"/>
              <a:t>年：完善农业支持保护制度：按照扩面增品提标的要求，完善农业保险政策。推进稻谷、小麦、玉米完全成本保险和收入保险试点。扩大农业大灾保险试点和“保险</a:t>
            </a:r>
            <a:r>
              <a:rPr lang="en-US" altLang="zh-CN" dirty="0"/>
              <a:t>+</a:t>
            </a:r>
            <a:r>
              <a:rPr lang="zh-CN" altLang="en-US" dirty="0"/>
              <a:t>期货”试点。探索对地方优势特色农产品保险实施以奖代补试点。</a:t>
            </a:r>
            <a:endParaRPr lang="en-US" altLang="zh-CN" dirty="0"/>
          </a:p>
          <a:p>
            <a:r>
              <a:rPr lang="en-US" altLang="zh-CN" dirty="0"/>
              <a:t>2020</a:t>
            </a:r>
            <a:r>
              <a:rPr lang="zh-CN" altLang="en-US" dirty="0"/>
              <a:t>年：</a:t>
            </a:r>
            <a:endParaRPr lang="en-US" altLang="zh-CN" dirty="0"/>
          </a:p>
          <a:p>
            <a:pPr lvl="1"/>
            <a:r>
              <a:rPr lang="zh-CN" altLang="en-US" dirty="0"/>
              <a:t>稳定粮食生产：推进稻谷、小麦、玉米完全成本保险和收入保险试点。</a:t>
            </a:r>
            <a:endParaRPr lang="en-US" altLang="zh-CN" dirty="0"/>
          </a:p>
          <a:p>
            <a:pPr lvl="1"/>
            <a:r>
              <a:rPr lang="zh-CN" altLang="en-US" dirty="0"/>
              <a:t>优先保障“三农”投入：抓好农业保险保费补贴政策落实，督促保险机构及时足额理赔。优化“保险</a:t>
            </a:r>
            <a:r>
              <a:rPr lang="en-US" altLang="zh-CN" dirty="0"/>
              <a:t>+</a:t>
            </a:r>
            <a:r>
              <a:rPr lang="zh-CN" altLang="en-US" dirty="0"/>
              <a:t>期货”试点模式，继续推进农产品期货期权品种上市。</a:t>
            </a:r>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3200" b="1" dirty="0">
                <a:ea typeface="宋体" panose="02010600030101010101" pitchFamily="2" charset="-122"/>
              </a:rPr>
              <a:t>历年一号文件中的“农业保险”政策</a:t>
            </a:r>
            <a:endParaRPr lang="zh-CN" altLang="en-US" dirty="0"/>
          </a:p>
        </p:txBody>
      </p:sp>
      <p:sp>
        <p:nvSpPr>
          <p:cNvPr id="3" name="内容占位符 2"/>
          <p:cNvSpPr>
            <a:spLocks noGrp="1"/>
          </p:cNvSpPr>
          <p:nvPr>
            <p:ph sz="quarter" idx="1"/>
          </p:nvPr>
        </p:nvSpPr>
        <p:spPr/>
        <p:txBody>
          <a:bodyPr/>
          <a:lstStyle/>
          <a:p>
            <a:pPr marL="342900" indent="-342900">
              <a:buFont typeface="Wingdings" panose="05000000000000000000" pitchFamily="2" charset="2"/>
              <a:buChar char=""/>
            </a:pP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2021</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扩大稻谷、小麦、玉米三大粮食作物完全成本保险和收入保险试点范围，支持有条件的省份降低产粮大县三大粮食作物农业保险保费县级补贴比例。将地方优势特色农产品保险以奖代补做法逐步扩大到全国。健全农业再保险制度。发挥</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保险</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期货</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在服务乡村产业发展中的作用。</a:t>
            </a:r>
            <a:endParaRPr lang="zh-CN" altLang="zh-CN" dirty="0">
              <a:solidFill>
                <a:srgbClr val="000000"/>
              </a:solidFill>
              <a:effectLst/>
              <a:latin typeface="NEU-BZ-S92"/>
              <a:ea typeface="方正书宋_GBK"/>
              <a:cs typeface="Times New Roman" panose="02020603050405020304" pitchFamily="18" charset="0"/>
            </a:endParaRPr>
          </a:p>
          <a:p>
            <a:pPr marL="342900" lvl="0" indent="-342900">
              <a:buFont typeface="Wingdings" panose="05000000000000000000" pitchFamily="2" charset="2"/>
              <a:buChar char=""/>
            </a:pP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2022</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年：探索开展糖料蔗完全成本保险和种植收入保险。</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2022</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年适当提高稻谷、小麦最低收购价，稳定玉米、大豆生产者补贴和稻谷补贴政策，实现三大粮食作物完全成本保险和种植收入保险主产省产粮大县全覆盖。积极发展农业保险和再保险。优化完善</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保险</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期货</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模式。</a:t>
            </a:r>
            <a:endParaRPr lang="zh-CN" altLang="zh-CN" dirty="0">
              <a:solidFill>
                <a:srgbClr val="000000"/>
              </a:solidFill>
              <a:effectLst/>
              <a:latin typeface="NEU-BZ-S92"/>
              <a:ea typeface="方正书宋_GBK"/>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3200" b="1" dirty="0">
                <a:ea typeface="宋体" panose="02010600030101010101" pitchFamily="2" charset="-122"/>
              </a:rPr>
              <a:t>历年一号文件中的“农业保险”政策</a:t>
            </a:r>
            <a:endParaRPr lang="zh-CN" altLang="en-US" dirty="0"/>
          </a:p>
        </p:txBody>
      </p:sp>
      <p:sp>
        <p:nvSpPr>
          <p:cNvPr id="3" name="内容占位符 2"/>
          <p:cNvSpPr>
            <a:spLocks noGrp="1"/>
          </p:cNvSpPr>
          <p:nvPr>
            <p:ph sz="quarter" idx="1"/>
          </p:nvPr>
        </p:nvSpPr>
        <p:spPr/>
        <p:txBody>
          <a:bodyPr/>
          <a:lstStyle/>
          <a:p>
            <a:pPr marL="342900" indent="-342900">
              <a:buFont typeface="Wingdings" panose="05000000000000000000" pitchFamily="2" charset="2"/>
              <a:buChar char=""/>
            </a:pP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2023</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年：逐步扩大稻谷小麦玉米完全成本保险和种植收入保险实施范围。完善玉米大豆生产者补贴，实施好大豆完全成本保险和种植收入保险试点。发挥多层次资本市场支农作用，优化</a:t>
            </a: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保险</a:t>
            </a: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期货</a:t>
            </a: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。鼓励发展渔业保险。</a:t>
            </a:r>
            <a:endPar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p>
            <a:pPr marL="342900" indent="-342900">
              <a:buFont typeface="Wingdings" panose="05000000000000000000" pitchFamily="2" charset="2"/>
              <a:buChar char=""/>
            </a:pP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2024</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年：扩大完全成本保险和种植收入保险政策实施范围，实现三大主粮全国覆盖、大豆有序扩面。鼓励地方发展特色农产品保险。推进农业保险精准投保理赔，做到应赔尽赔。完善巨灾保险制度。</a:t>
            </a:r>
            <a:endPar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p>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b="1" dirty="0">
                <a:ea typeface="宋体" panose="02010600030101010101" pitchFamily="2" charset="-122"/>
                <a:sym typeface="+mn-ea"/>
              </a:rPr>
              <a:t>历年一号文件中的“农业保险”政策</a:t>
            </a:r>
            <a:endParaRPr lang="zh-CN" altLang="en-US"/>
          </a:p>
        </p:txBody>
      </p:sp>
      <p:sp>
        <p:nvSpPr>
          <p:cNvPr id="3" name="内容占位符 2"/>
          <p:cNvSpPr>
            <a:spLocks noGrp="1"/>
          </p:cNvSpPr>
          <p:nvPr>
            <p:ph sz="quarter" idx="1"/>
          </p:nvPr>
        </p:nvSpPr>
        <p:spPr/>
        <p:txBody>
          <a:bodyPr/>
          <a:p>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sym typeface="+mn-ea"/>
              </a:rPr>
              <a:t>2025</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sym typeface="+mn-ea"/>
              </a:rPr>
              <a:t>年：</a:t>
            </a:r>
            <a:r>
              <a:rPr lang="zh-CN" altLang="en-US"/>
              <a:t>健全粮食生产支持政策体系。</a:t>
            </a:r>
            <a:r>
              <a:rPr lang="zh-CN" altLang="en-US"/>
              <a:t>降低产粮大县农业保险县级保费补贴承担比例，推动扩大稻谷、小麦、玉米、大豆完全成本保险和种植收入保险投保面积。</a:t>
            </a:r>
            <a:r>
              <a:rPr lang="en-US" altLang="zh-CN"/>
              <a:t>……</a:t>
            </a:r>
            <a:r>
              <a:rPr lang="zh-CN" altLang="en-US"/>
              <a:t>健全多层次农业保险体系，支持发展特色农产品保险。</a:t>
            </a:r>
            <a:endParaRPr lang="zh-CN" altLang="en-US"/>
          </a:p>
          <a:p>
            <a:r>
              <a:rPr lang="en-US" altLang="zh-CN"/>
              <a:t>2026</a:t>
            </a:r>
            <a:r>
              <a:rPr lang="zh-CN" altLang="en-US"/>
              <a:t>年：保护和调动农民务农种粮积极性。强化价格、补贴、保险等政策支持和协同，健全种粮农民收益保障机制。强化稻谷、小麦、玉米、大豆保险保障，支持发展地方特色农产品保险，提高保险理赔效率。加强农产品期货市场建设。</a:t>
            </a:r>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73" name="Rectangle 139"/>
          <p:cNvSpPr>
            <a:spLocks noChangeArrowheads="1"/>
          </p:cNvSpPr>
          <p:nvPr/>
        </p:nvSpPr>
        <p:spPr bwMode="auto">
          <a:xfrm>
            <a:off x="1104900" y="3822700"/>
            <a:ext cx="184150" cy="503238"/>
          </a:xfrm>
          <a:prstGeom prst="rect">
            <a:avLst/>
          </a:prstGeom>
          <a:noFill/>
          <a:ln w="9525">
            <a:noFill/>
            <a:miter lim="800000"/>
          </a:ln>
        </p:spPr>
        <p:txBody>
          <a:bodyPr wrap="none" anchor="ctr">
            <a:spAutoFit/>
          </a:bodyPr>
          <a:lstStyle/>
          <a:p>
            <a:br>
              <a:rPr lang="zh-CN" altLang="en-US" sz="900"/>
            </a:br>
            <a:endParaRPr lang="zh-CN" altLang="en-US">
              <a:latin typeface="Century Gothic" panose="020B0502020202020204" pitchFamily="34" charset="0"/>
            </a:endParaRPr>
          </a:p>
        </p:txBody>
      </p:sp>
      <p:sp>
        <p:nvSpPr>
          <p:cNvPr id="9" name="标题 8"/>
          <p:cNvSpPr>
            <a:spLocks noGrp="1"/>
          </p:cNvSpPr>
          <p:nvPr>
            <p:ph type="title"/>
          </p:nvPr>
        </p:nvSpPr>
        <p:spPr/>
        <p:txBody>
          <a:bodyPr/>
          <a:lstStyle/>
          <a:p>
            <a:pPr eaLnBrk="1" fontAlgn="auto" hangingPunct="1">
              <a:spcAft>
                <a:spcPts val="0"/>
              </a:spcAft>
              <a:defRPr/>
            </a:pPr>
            <a:r>
              <a:rPr lang="zh-CN" altLang="en-US" sz="3200" b="1" dirty="0">
                <a:latin typeface="Times New Roman" panose="02020603050405020304" pitchFamily="18" charset="0"/>
                <a:cs typeface="Times New Roman" panose="02020603050405020304" pitchFamily="18" charset="0"/>
              </a:rPr>
              <a:t>农业保险的保费收入情况</a:t>
            </a:r>
            <a:endParaRPr lang="zh-CN" altLang="en-US" dirty="0"/>
          </a:p>
        </p:txBody>
      </p:sp>
      <p:graphicFrame>
        <p:nvGraphicFramePr>
          <p:cNvPr id="2" name="图表 1"/>
          <p:cNvGraphicFramePr/>
          <p:nvPr/>
        </p:nvGraphicFramePr>
        <p:xfrm>
          <a:off x="611560" y="1484784"/>
          <a:ext cx="7992888" cy="4752528"/>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b="1" dirty="0">
                <a:ea typeface="宋体" panose="02010600030101010101" pitchFamily="2" charset="-122"/>
              </a:rPr>
              <a:t>三、农业保险的分类</a:t>
            </a:r>
            <a:endParaRPr lang="zh-CN" altLang="en-US" b="1" dirty="0">
              <a:ea typeface="宋体" panose="02010600030101010101" pitchFamily="2" charset="-122"/>
            </a:endParaRPr>
          </a:p>
        </p:txBody>
      </p:sp>
      <p:sp>
        <p:nvSpPr>
          <p:cNvPr id="22531" name="Rectangle 3"/>
          <p:cNvSpPr>
            <a:spLocks noGrp="1"/>
          </p:cNvSpPr>
          <p:nvPr>
            <p:ph sz="quarter" idx="1"/>
          </p:nvPr>
        </p:nvSpPr>
        <p:spPr>
          <a:xfrm>
            <a:off x="457200" y="1600200"/>
            <a:ext cx="7467600" cy="4873625"/>
          </a:xfrm>
        </p:spPr>
        <p:txBody>
          <a:bodyPr/>
          <a:lstStyle/>
          <a:p>
            <a:pPr eaLnBrk="1" hangingPunct="1"/>
            <a:r>
              <a:rPr lang="zh-CN" altLang="en-US"/>
              <a:t>农业保险有广义和狭义之分。</a:t>
            </a:r>
            <a:endParaRPr lang="zh-CN" altLang="en-US"/>
          </a:p>
          <a:p>
            <a:pPr eaLnBrk="1" hangingPunct="1"/>
            <a:r>
              <a:rPr lang="zh-CN" altLang="en-US"/>
              <a:t>广义的农业保险是指与农村有关的一切保险，又称为农村保险。</a:t>
            </a:r>
            <a:endParaRPr lang="zh-CN" altLang="en-US"/>
          </a:p>
          <a:p>
            <a:pPr eaLnBrk="1" hangingPunct="1"/>
            <a:r>
              <a:rPr lang="zh-CN" altLang="en-US"/>
              <a:t>狭义的农业保险仅仅是与农村生产直接有关的保险产品。  </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ctrTitle"/>
          </p:nvPr>
        </p:nvSpPr>
        <p:spPr bwMode="auto">
          <a:xfrm>
            <a:off x="1692275" y="2130425"/>
            <a:ext cx="6765925" cy="1470025"/>
          </a:xfrm>
        </p:spPr>
        <p:txBody>
          <a:bodyPr wrap="square" numCol="1" anchorCtr="0" compatLnSpc="1"/>
          <a:lstStyle/>
          <a:p>
            <a:pPr eaLnBrk="1" fontAlgn="auto" hangingPunct="1">
              <a:spcAft>
                <a:spcPts val="0"/>
              </a:spcAft>
              <a:defRPr/>
            </a:pPr>
            <a:r>
              <a:rPr lang="zh-CN" altLang="en-US" dirty="0">
                <a:ea typeface="宋体" panose="02010600030101010101" pitchFamily="2" charset="-122"/>
              </a:rPr>
              <a:t>第一节</a:t>
            </a:r>
            <a:endParaRPr lang="zh-CN" altLang="en-US" dirty="0">
              <a:ea typeface="宋体" panose="02010600030101010101" pitchFamily="2" charset="-122"/>
            </a:endParaRPr>
          </a:p>
        </p:txBody>
      </p:sp>
      <p:sp>
        <p:nvSpPr>
          <p:cNvPr id="92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sz="2400"/>
              <a:t>农业保险的概述</a:t>
            </a:r>
            <a:endParaRPr lang="zh-CN" altLang="en-US" sz="240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bwMode="auto">
          <a:xfrm>
            <a:off x="457200" y="274638"/>
            <a:ext cx="7467600" cy="777875"/>
          </a:xfrm>
        </p:spPr>
        <p:txBody>
          <a:bodyPr wrap="square" numCol="1" anchorCtr="0" compatLnSpc="1"/>
          <a:lstStyle/>
          <a:p>
            <a:pPr eaLnBrk="1" fontAlgn="auto" hangingPunct="1">
              <a:spcAft>
                <a:spcPts val="0"/>
              </a:spcAft>
              <a:defRPr/>
            </a:pPr>
            <a:r>
              <a:rPr lang="zh-CN" altLang="en-US" dirty="0">
                <a:ea typeface="宋体" panose="02010600030101010101" pitchFamily="2" charset="-122"/>
              </a:rPr>
              <a:t>农业保险及相关险种</a:t>
            </a:r>
            <a:endParaRPr lang="zh-CN" altLang="en-US" dirty="0">
              <a:ea typeface="宋体" panose="02010600030101010101" pitchFamily="2" charset="-122"/>
            </a:endParaRPr>
          </a:p>
        </p:txBody>
      </p:sp>
      <p:graphicFrame>
        <p:nvGraphicFramePr>
          <p:cNvPr id="28675" name="Group 3"/>
          <p:cNvGraphicFramePr>
            <a:graphicFrameLocks noGrp="1"/>
          </p:cNvGraphicFramePr>
          <p:nvPr>
            <p:ph type="tbl" idx="4294967295"/>
          </p:nvPr>
        </p:nvGraphicFramePr>
        <p:xfrm>
          <a:off x="179388" y="1196975"/>
          <a:ext cx="8662988" cy="5425124"/>
        </p:xfrm>
        <a:graphic>
          <a:graphicData uri="http://schemas.openxmlformats.org/drawingml/2006/table">
            <a:tbl>
              <a:tblPr/>
              <a:tblGrid>
                <a:gridCol w="1966913"/>
                <a:gridCol w="6696075"/>
              </a:tblGrid>
              <a:tr h="1020763">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400" b="1" i="0" u="none" strike="noStrike" cap="none" normalizeH="0" baseline="0" dirty="0">
                          <a:ln>
                            <a:noFill/>
                          </a:ln>
                          <a:solidFill>
                            <a:srgbClr val="FF9933"/>
                          </a:solidFill>
                          <a:effectLst/>
                          <a:latin typeface="Century Gothic" panose="020B0502020202020204" pitchFamily="34" charset="0"/>
                          <a:ea typeface="宋体" panose="02010600030101010101" pitchFamily="2" charset="-122"/>
                        </a:rPr>
                        <a:t>种植业保险</a:t>
                      </a:r>
                      <a:endParaRPr kumimoji="0" lang="zh-CN" altLang="en-US" sz="2400" b="1" i="0" u="none" strike="noStrike" cap="none" normalizeH="0" baseline="0" dirty="0">
                        <a:ln>
                          <a:noFill/>
                        </a:ln>
                        <a:solidFill>
                          <a:srgbClr val="FF9933"/>
                        </a:solidFill>
                        <a:effectLst/>
                        <a:latin typeface="Century Gothic" panose="020B0502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0" i="0" u="none" strike="noStrike" cap="none" normalizeH="0" baseline="0">
                          <a:ln>
                            <a:noFill/>
                          </a:ln>
                          <a:solidFill>
                            <a:srgbClr val="FF9933"/>
                          </a:solidFill>
                          <a:effectLst/>
                          <a:latin typeface="Century Gothic" panose="020B0502020202020204" pitchFamily="34" charset="0"/>
                          <a:ea typeface="宋体" panose="02010600030101010101" pitchFamily="2" charset="-122"/>
                        </a:rPr>
                        <a:t>水稻种植保险；小麦种植保险；蔬菜大棚种植保险；油菜种植保险；西甜瓜种植成本保险；水果收获保险；林木保险；食用菌保险等。</a:t>
                      </a:r>
                      <a:endParaRPr kumimoji="0" lang="zh-CN" altLang="en-US" sz="2000" b="0" i="0" u="none" strike="noStrike" cap="none" normalizeH="0" baseline="0">
                        <a:ln>
                          <a:noFill/>
                        </a:ln>
                        <a:solidFill>
                          <a:srgbClr val="FF9933"/>
                        </a:solidFill>
                        <a:effectLst/>
                        <a:latin typeface="Century Gothic" panose="020B0502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8363">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400" b="1" i="0" u="none" strike="noStrike" cap="none" normalizeH="0" baseline="0">
                          <a:ln>
                            <a:noFill/>
                          </a:ln>
                          <a:solidFill>
                            <a:srgbClr val="FF9933"/>
                          </a:solidFill>
                          <a:effectLst/>
                          <a:latin typeface="Century Gothic" panose="020B0502020202020204" pitchFamily="34" charset="0"/>
                          <a:ea typeface="宋体" panose="02010600030101010101" pitchFamily="2" charset="-122"/>
                        </a:rPr>
                        <a:t>养殖业保险</a:t>
                      </a:r>
                      <a:endParaRPr kumimoji="0" lang="zh-CN" altLang="en-US" sz="2400" b="1" i="0" u="none" strike="noStrike" cap="none" normalizeH="0" baseline="0">
                        <a:ln>
                          <a:noFill/>
                        </a:ln>
                        <a:solidFill>
                          <a:srgbClr val="FF9933"/>
                        </a:solidFill>
                        <a:effectLst/>
                        <a:latin typeface="Century Gothic" panose="020B0502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0" i="0" u="none" strike="noStrike" cap="none" normalizeH="0" baseline="0">
                          <a:ln>
                            <a:noFill/>
                          </a:ln>
                          <a:solidFill>
                            <a:srgbClr val="FF9933"/>
                          </a:solidFill>
                          <a:effectLst/>
                          <a:latin typeface="Century Gothic" panose="020B0502020202020204" pitchFamily="34" charset="0"/>
                          <a:ea typeface="宋体" panose="02010600030101010101" pitchFamily="2" charset="-122"/>
                        </a:rPr>
                        <a:t>家禽（鸭）保险；淡水养殖险；生猪保险；生猪屠宰保险；围湖养蟹综合保险；养羊保险等。</a:t>
                      </a:r>
                      <a:endParaRPr kumimoji="0" lang="zh-CN" altLang="en-US" sz="2000" b="0" i="0" u="none" strike="noStrike" cap="none" normalizeH="0" baseline="0">
                        <a:ln>
                          <a:noFill/>
                        </a:ln>
                        <a:solidFill>
                          <a:srgbClr val="FF9933"/>
                        </a:solidFill>
                        <a:effectLst/>
                        <a:latin typeface="Century Gothic" panose="020B0502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350">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400" b="1" i="0" u="none" strike="noStrike" cap="none" normalizeH="0" baseline="0">
                          <a:ln>
                            <a:noFill/>
                          </a:ln>
                          <a:solidFill>
                            <a:srgbClr val="08684E"/>
                          </a:solidFill>
                          <a:effectLst/>
                          <a:latin typeface="Century Gothic" panose="020B0502020202020204" pitchFamily="34" charset="0"/>
                          <a:ea typeface="宋体" panose="02010600030101010101" pitchFamily="2" charset="-122"/>
                        </a:rPr>
                        <a:t>财产保险</a:t>
                      </a:r>
                      <a:endParaRPr kumimoji="0" lang="zh-CN" altLang="en-US" sz="2400" b="1" i="0" u="none" strike="noStrike" cap="none" normalizeH="0" baseline="0">
                        <a:ln>
                          <a:noFill/>
                        </a:ln>
                        <a:solidFill>
                          <a:srgbClr val="08684E"/>
                        </a:solidFill>
                        <a:effectLst/>
                        <a:latin typeface="Century Gothic" panose="020B0502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0" i="0" u="none" strike="noStrike" cap="none" normalizeH="0" baseline="0">
                          <a:ln>
                            <a:noFill/>
                          </a:ln>
                          <a:solidFill>
                            <a:srgbClr val="08684E"/>
                          </a:solidFill>
                          <a:effectLst/>
                          <a:latin typeface="Century Gothic" panose="020B0502020202020204" pitchFamily="34" charset="0"/>
                          <a:ea typeface="宋体" panose="02010600030101010101" pitchFamily="2" charset="-122"/>
                        </a:rPr>
                        <a:t>农机具综合保险；粮食加工企业财产保险；肉食加工企业财产保险；木材加工企业财产保险；药材加工企业财产保险；乳业加工企业财产保险等。</a:t>
                      </a:r>
                      <a:endParaRPr kumimoji="0" lang="zh-CN" altLang="en-US" sz="2000" b="0" i="0" u="none" strike="noStrike" cap="none" normalizeH="0" baseline="0">
                        <a:ln>
                          <a:noFill/>
                        </a:ln>
                        <a:solidFill>
                          <a:srgbClr val="08684E"/>
                        </a:solidFill>
                        <a:effectLst/>
                        <a:latin typeface="Century Gothic" panose="020B0502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2938">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400" b="1" i="0" u="none" strike="noStrike" cap="none" normalizeH="0" baseline="0">
                          <a:ln>
                            <a:noFill/>
                          </a:ln>
                          <a:solidFill>
                            <a:srgbClr val="08684E"/>
                          </a:solidFill>
                          <a:effectLst/>
                          <a:latin typeface="Century Gothic" panose="020B0502020202020204" pitchFamily="34" charset="0"/>
                          <a:ea typeface="宋体" panose="02010600030101010101" pitchFamily="2" charset="-122"/>
                        </a:rPr>
                        <a:t>责任保险</a:t>
                      </a:r>
                      <a:endParaRPr kumimoji="0" lang="zh-CN" altLang="en-US" sz="2400" b="1" i="0" u="none" strike="noStrike" cap="none" normalizeH="0" baseline="0">
                        <a:ln>
                          <a:noFill/>
                        </a:ln>
                        <a:solidFill>
                          <a:srgbClr val="08684E"/>
                        </a:solidFill>
                        <a:effectLst/>
                        <a:latin typeface="Century Gothic" panose="020B0502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农产品责任保险；畜产品责任保险等。</a:t>
                      </a:r>
                      <a:endParaRPr kumimoji="0" lang="zh-CN" altLang="en-US" sz="20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8513">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400" b="1" i="0" u="none" strike="noStrike" cap="none" normalizeH="0" baseline="0">
                          <a:ln>
                            <a:noFill/>
                          </a:ln>
                          <a:solidFill>
                            <a:srgbClr val="08684E"/>
                          </a:solidFill>
                          <a:effectLst/>
                          <a:latin typeface="Century Gothic" panose="020B0502020202020204" pitchFamily="34" charset="0"/>
                          <a:ea typeface="宋体" panose="02010600030101010101" pitchFamily="2" charset="-122"/>
                        </a:rPr>
                        <a:t>信用与保证保险</a:t>
                      </a:r>
                      <a:endParaRPr kumimoji="0" lang="zh-CN" altLang="en-US" sz="2400" b="1" i="0" u="none" strike="noStrike" cap="none" normalizeH="0" baseline="0">
                        <a:ln>
                          <a:noFill/>
                        </a:ln>
                        <a:solidFill>
                          <a:srgbClr val="08684E"/>
                        </a:solidFill>
                        <a:effectLst/>
                        <a:latin typeface="Century Gothic" panose="020B0502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0" i="0" u="none" strike="noStrike" cap="none" normalizeH="0" baseline="0">
                          <a:ln>
                            <a:noFill/>
                          </a:ln>
                          <a:solidFill>
                            <a:srgbClr val="08684E"/>
                          </a:solidFill>
                          <a:effectLst/>
                          <a:latin typeface="Century Gothic" panose="020B0502020202020204" pitchFamily="34" charset="0"/>
                          <a:ea typeface="宋体" panose="02010600030101010101" pitchFamily="2" charset="-122"/>
                        </a:rPr>
                        <a:t>农、畜产品质量保证保险；订单农业保险；农业贷款合同保险等。</a:t>
                      </a:r>
                      <a:endParaRPr kumimoji="0" lang="zh-CN" altLang="en-US" sz="2000" b="0" i="0" u="none" strike="noStrike" cap="none" normalizeH="0" baseline="0">
                        <a:ln>
                          <a:noFill/>
                        </a:ln>
                        <a:solidFill>
                          <a:srgbClr val="08684E"/>
                        </a:solidFill>
                        <a:effectLst/>
                        <a:latin typeface="Century Gothic" panose="020B0502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47750">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400" b="1"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货物运输保险</a:t>
                      </a:r>
                      <a:endParaRPr kumimoji="0" lang="zh-CN" altLang="en-US" sz="2400" b="1"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粮食公路运输保险；活畜、禽公路运输保险；蔬菜、水果公路运输保险；农、畜产品公路运输保险等</a:t>
                      </a:r>
                      <a:endParaRPr kumimoji="0" lang="zh-CN" altLang="en-US" sz="20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b="1" dirty="0">
                <a:ea typeface="宋体" panose="02010600030101010101" pitchFamily="2" charset="-122"/>
              </a:rPr>
              <a:t>三、农业保险的分类</a:t>
            </a:r>
            <a:r>
              <a:rPr lang="zh-CN" altLang="en-US" dirty="0">
                <a:ea typeface="宋体" panose="02010600030101010101" pitchFamily="2" charset="-122"/>
              </a:rPr>
              <a:t> </a:t>
            </a:r>
            <a:endParaRPr lang="zh-CN" altLang="en-US" dirty="0">
              <a:ea typeface="宋体" panose="02010600030101010101" pitchFamily="2" charset="-122"/>
            </a:endParaRPr>
          </a:p>
        </p:txBody>
      </p:sp>
      <p:sp>
        <p:nvSpPr>
          <p:cNvPr id="24579" name="Rectangle 3"/>
          <p:cNvSpPr>
            <a:spLocks noGrp="1"/>
          </p:cNvSpPr>
          <p:nvPr>
            <p:ph sz="quarter" idx="1"/>
          </p:nvPr>
        </p:nvSpPr>
        <p:spPr>
          <a:xfrm>
            <a:off x="457200" y="1600200"/>
            <a:ext cx="7467600" cy="4873625"/>
          </a:xfrm>
        </p:spPr>
        <p:txBody>
          <a:bodyPr/>
          <a:lstStyle/>
          <a:p>
            <a:pPr marL="812800" indent="-812800" eaLnBrk="1" hangingPunct="1"/>
            <a:r>
              <a:rPr lang="zh-CN" altLang="en-US" sz="2800"/>
              <a:t>种植业保险</a:t>
            </a:r>
            <a:endParaRPr lang="zh-CN" altLang="en-US" sz="2800"/>
          </a:p>
          <a:p>
            <a:pPr marL="1168400" lvl="1" indent="-711200" eaLnBrk="1" hangingPunct="1"/>
            <a:r>
              <a:rPr lang="zh-CN" altLang="en-US" sz="2400"/>
              <a:t>生长期农作物保险：以各种农作物为对象，以各种农作物在生长期间因自然灾害造成收获量价值或生产费用损失为承保责任。 </a:t>
            </a:r>
            <a:endParaRPr lang="zh-CN" altLang="en-US" sz="2400"/>
          </a:p>
          <a:p>
            <a:pPr marL="1168400" lvl="1" indent="-711200" eaLnBrk="1" hangingPunct="1"/>
            <a:r>
              <a:rPr lang="zh-CN" altLang="en-US" sz="2400"/>
              <a:t>收获期农作物保险：以粮食作物或经济作物收割（采摘）后的初级农产品为对象的保险。 </a:t>
            </a:r>
            <a:endParaRPr lang="zh-CN" altLang="en-US" sz="2400"/>
          </a:p>
          <a:p>
            <a:pPr marL="1168400" lvl="1" indent="-711200" eaLnBrk="1" hangingPunct="1"/>
            <a:r>
              <a:rPr lang="zh-CN" altLang="en-US" sz="2400"/>
              <a:t>森林保险：以天然林场和人工林场为承保对象，以林木生长期间因自然灾害、意外事故和病虫害造成的林木价值或营林生产费用损失为承保责任的保险。 </a:t>
            </a:r>
            <a:endParaRPr lang="zh-CN" altLang="en-US" sz="2400"/>
          </a:p>
          <a:p>
            <a:pPr marL="1168400" lvl="1" indent="-711200" eaLnBrk="1" hangingPunct="1"/>
            <a:r>
              <a:rPr lang="zh-CN" altLang="en-US" sz="2400"/>
              <a:t>经济林、园林苗圃保险：承保对象是生长中的各种经济林种 。</a:t>
            </a:r>
            <a:endParaRPr lang="zh-CN" altLang="en-US" sz="240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b="1" dirty="0">
                <a:ea typeface="宋体" panose="02010600030101010101" pitchFamily="2" charset="-122"/>
              </a:rPr>
              <a:t>三、农业保险的分类</a:t>
            </a:r>
            <a:endParaRPr lang="zh-CN" altLang="en-US" b="1" dirty="0">
              <a:ea typeface="宋体" panose="02010600030101010101" pitchFamily="2" charset="-122"/>
            </a:endParaRPr>
          </a:p>
        </p:txBody>
      </p:sp>
      <p:sp>
        <p:nvSpPr>
          <p:cNvPr id="25603" name="Rectangle 3"/>
          <p:cNvSpPr>
            <a:spLocks noGrp="1"/>
          </p:cNvSpPr>
          <p:nvPr>
            <p:ph sz="quarter" idx="1"/>
          </p:nvPr>
        </p:nvSpPr>
        <p:spPr>
          <a:xfrm>
            <a:off x="457200" y="1600200"/>
            <a:ext cx="7467600" cy="4873625"/>
          </a:xfrm>
        </p:spPr>
        <p:txBody>
          <a:bodyPr/>
          <a:lstStyle/>
          <a:p>
            <a:pPr eaLnBrk="1" hangingPunct="1"/>
            <a:r>
              <a:rPr lang="zh-CN" altLang="en-US" sz="2800"/>
              <a:t>养殖业保险</a:t>
            </a:r>
            <a:endParaRPr lang="zh-CN" altLang="en-US" sz="2800"/>
          </a:p>
          <a:p>
            <a:pPr lvl="1" eaLnBrk="1" hangingPunct="1"/>
            <a:r>
              <a:rPr lang="zh-CN" altLang="en-US" sz="2400"/>
              <a:t>牲畜保险：承保在饲养使役期间因牲畜疾病或意外灾害造成的死亡、伤残以及因流行病而强制屠宰、掩埋所造成的经济损失。 </a:t>
            </a:r>
            <a:endParaRPr lang="zh-CN" altLang="en-US" sz="2400"/>
          </a:p>
          <a:p>
            <a:pPr lvl="1" eaLnBrk="1" hangingPunct="1"/>
            <a:r>
              <a:rPr lang="zh-CN" altLang="en-US" sz="2400"/>
              <a:t>家畜、家禽保险：保障各种自然灾害和意外事故以及疾病、瘟疫造成家畜、家禽在饲养期间的死亡。 </a:t>
            </a:r>
            <a:endParaRPr lang="zh-CN" altLang="en-US" sz="2400"/>
          </a:p>
          <a:p>
            <a:pPr lvl="1" eaLnBrk="1" hangingPunct="1"/>
            <a:r>
              <a:rPr lang="zh-CN" altLang="en-US" sz="2400"/>
              <a:t>水产养殖保险：保障因疾病、中毒（包括他人投毒）、盗窃、自然灾害和其他意外事故造成的水产品收获损失或养殖成本损失。</a:t>
            </a:r>
            <a:endParaRPr lang="zh-CN" altLang="en-US" sz="2400"/>
          </a:p>
          <a:p>
            <a:pPr lvl="1" eaLnBrk="1" hangingPunct="1"/>
            <a:r>
              <a:rPr lang="zh-CN" altLang="en-US" sz="2400"/>
              <a:t>其他养殖保险 </a:t>
            </a:r>
            <a:endParaRPr lang="zh-CN" altLang="en-US" sz="2400"/>
          </a:p>
          <a:p>
            <a:pPr eaLnBrk="1" hangingPunct="1"/>
            <a:endParaRPr lang="zh-CN" altLang="en-US"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ctrTitle"/>
          </p:nvPr>
        </p:nvSpPr>
        <p:spPr bwMode="auto">
          <a:xfrm>
            <a:off x="1763713" y="2130425"/>
            <a:ext cx="6694487" cy="1470025"/>
          </a:xfrm>
        </p:spPr>
        <p:txBody>
          <a:bodyPr wrap="square" numCol="1" anchorCtr="0" compatLnSpc="1"/>
          <a:lstStyle/>
          <a:p>
            <a:pPr eaLnBrk="1" fontAlgn="auto" hangingPunct="1">
              <a:spcAft>
                <a:spcPts val="0"/>
              </a:spcAft>
              <a:defRPr/>
            </a:pPr>
            <a:r>
              <a:rPr lang="zh-CN" altLang="en-US" dirty="0">
                <a:ea typeface="宋体" panose="02010600030101010101" pitchFamily="2" charset="-122"/>
              </a:rPr>
              <a:t>第二节</a:t>
            </a:r>
            <a:endParaRPr lang="zh-CN" altLang="en-US" dirty="0">
              <a:ea typeface="宋体" panose="02010600030101010101" pitchFamily="2" charset="-122"/>
            </a:endParaRPr>
          </a:p>
        </p:txBody>
      </p:sp>
      <p:sp>
        <p:nvSpPr>
          <p:cNvPr id="26627"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种植业保险</a:t>
            </a:r>
            <a:endParaRPr lang="zh-CN" altLang="en-US"/>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一、生长期农作物保险</a:t>
            </a:r>
            <a:endParaRPr lang="zh-CN" altLang="en-US">
              <a:ea typeface="宋体" panose="02010600030101010101" pitchFamily="2" charset="-122"/>
            </a:endParaRPr>
          </a:p>
        </p:txBody>
      </p:sp>
      <p:sp>
        <p:nvSpPr>
          <p:cNvPr id="27651" name="Rectangle 3"/>
          <p:cNvSpPr>
            <a:spLocks noGrp="1"/>
          </p:cNvSpPr>
          <p:nvPr>
            <p:ph sz="quarter" idx="1"/>
          </p:nvPr>
        </p:nvSpPr>
        <p:spPr>
          <a:xfrm>
            <a:off x="457200" y="1600200"/>
            <a:ext cx="7467600" cy="4873625"/>
          </a:xfrm>
        </p:spPr>
        <p:txBody>
          <a:bodyPr/>
          <a:lstStyle/>
          <a:p>
            <a:pPr eaLnBrk="1" hangingPunct="1"/>
            <a:r>
              <a:rPr lang="zh-CN" altLang="en-US" sz="2800"/>
              <a:t>保险标的：林木以外人工栽培的植物</a:t>
            </a:r>
            <a:endParaRPr lang="zh-CN" altLang="en-US" sz="2800"/>
          </a:p>
          <a:p>
            <a:pPr eaLnBrk="1" hangingPunct="1"/>
            <a:r>
              <a:rPr lang="zh-CN" altLang="en-US"/>
              <a:t>要求：</a:t>
            </a:r>
            <a:endParaRPr lang="zh-CN" altLang="en-US"/>
          </a:p>
          <a:p>
            <a:pPr lvl="1" eaLnBrk="1" hangingPunct="1"/>
            <a:r>
              <a:rPr lang="zh-CN" altLang="en-US"/>
              <a:t>经过政府部门审定的合格品种，符合当地普遍采用的种植规范标准和技术管理要求；</a:t>
            </a:r>
            <a:endParaRPr lang="zh-CN" altLang="en-US"/>
          </a:p>
          <a:p>
            <a:pPr lvl="1" eaLnBrk="1" hangingPunct="1"/>
            <a:r>
              <a:rPr lang="zh-CN" altLang="en-US"/>
              <a:t>并且生长正常的农作物</a:t>
            </a:r>
            <a:endParaRPr lang="zh-CN" altLang="en-US"/>
          </a:p>
          <a:p>
            <a:pPr eaLnBrk="1" hangingPunct="1"/>
            <a:r>
              <a:rPr lang="zh-CN" altLang="en-US"/>
              <a:t>为了防范道德风险和逆选择，投保人投保时应将符合上述条件的农作物全部投保，不得选择投保。 </a:t>
            </a:r>
            <a:endParaRPr lang="zh-CN" altLang="en-US"/>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一、生长期农作物保险</a:t>
            </a:r>
            <a:endParaRPr lang="zh-CN" altLang="en-US">
              <a:ea typeface="宋体" panose="02010600030101010101" pitchFamily="2" charset="-122"/>
            </a:endParaRPr>
          </a:p>
        </p:txBody>
      </p:sp>
      <p:sp>
        <p:nvSpPr>
          <p:cNvPr id="28675" name="Rectangle 3"/>
          <p:cNvSpPr>
            <a:spLocks noGrp="1"/>
          </p:cNvSpPr>
          <p:nvPr>
            <p:ph sz="quarter" idx="1"/>
          </p:nvPr>
        </p:nvSpPr>
        <p:spPr>
          <a:xfrm>
            <a:off x="457200" y="1600200"/>
            <a:ext cx="7467600" cy="4873625"/>
          </a:xfrm>
        </p:spPr>
        <p:txBody>
          <a:bodyPr/>
          <a:lstStyle/>
          <a:p>
            <a:pPr eaLnBrk="1" hangingPunct="1"/>
            <a:r>
              <a:rPr lang="zh-CN" altLang="en-US"/>
              <a:t>生长期农作物保险的分类：</a:t>
            </a:r>
            <a:endParaRPr lang="zh-CN" altLang="en-US"/>
          </a:p>
          <a:p>
            <a:pPr lvl="1" eaLnBrk="1" hangingPunct="1"/>
            <a:r>
              <a:rPr lang="zh-CN" altLang="en-US"/>
              <a:t> 按保险标的分类：分为粮食作物保险；经济作物保险；园艺作物保险；绿肥及饲料作物保险。</a:t>
            </a:r>
            <a:endParaRPr lang="zh-CN" altLang="en-US"/>
          </a:p>
          <a:p>
            <a:pPr lvl="1" eaLnBrk="1" hangingPunct="1"/>
            <a:r>
              <a:rPr lang="zh-CN" altLang="en-US"/>
              <a:t>按保险责任分类：分为单一责任保险；混合责任保险。</a:t>
            </a:r>
            <a:endParaRPr lang="zh-CN" altLang="en-US"/>
          </a:p>
          <a:p>
            <a:pPr lvl="1" eaLnBrk="1" hangingPunct="1"/>
            <a:r>
              <a:rPr lang="zh-CN" altLang="en-US"/>
              <a:t>按保险金额分类：分为农作物收获量保险和农作物成本保险。  </a:t>
            </a:r>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一、生长期农作物保险</a:t>
            </a:r>
            <a:endParaRPr lang="zh-CN" altLang="en-US">
              <a:ea typeface="宋体" panose="02010600030101010101" pitchFamily="2" charset="-122"/>
            </a:endParaRPr>
          </a:p>
        </p:txBody>
      </p:sp>
      <p:sp>
        <p:nvSpPr>
          <p:cNvPr id="29699"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风险：自然灾害和病虫灾害二大类。</a:t>
            </a:r>
            <a:endParaRPr lang="zh-CN" altLang="en-US"/>
          </a:p>
          <a:p>
            <a:pPr lvl="1" eaLnBrk="1" hangingPunct="1">
              <a:lnSpc>
                <a:spcPct val="90000"/>
              </a:lnSpc>
            </a:pPr>
            <a:r>
              <a:rPr lang="zh-CN" altLang="en-US"/>
              <a:t>自然灾害主要有干旱、涝灾、寒害、风灾、冰雹灾害。</a:t>
            </a:r>
            <a:endParaRPr lang="zh-CN" altLang="en-US"/>
          </a:p>
          <a:p>
            <a:pPr lvl="1" eaLnBrk="1" hangingPunct="1">
              <a:lnSpc>
                <a:spcPct val="90000"/>
              </a:lnSpc>
            </a:pPr>
            <a:r>
              <a:rPr lang="zh-CN" altLang="en-US"/>
              <a:t>病虫草害的种类多，危害大。</a:t>
            </a:r>
            <a:endParaRPr lang="zh-CN" altLang="en-US"/>
          </a:p>
          <a:p>
            <a:pPr lvl="1" eaLnBrk="1" hangingPunct="1">
              <a:lnSpc>
                <a:spcPct val="90000"/>
              </a:lnSpc>
            </a:pPr>
            <a:r>
              <a:rPr lang="zh-CN" altLang="en-US"/>
              <a:t>据不完全统计，全国病虫草害有</a:t>
            </a:r>
            <a:r>
              <a:rPr lang="en-US" altLang="zh-CN"/>
              <a:t>1300</a:t>
            </a:r>
            <a:r>
              <a:rPr lang="zh-CN" altLang="en-US"/>
              <a:t>多种，其中病害</a:t>
            </a:r>
            <a:r>
              <a:rPr lang="en-US" altLang="zh-CN"/>
              <a:t>500</a:t>
            </a:r>
            <a:r>
              <a:rPr lang="zh-CN" altLang="en-US"/>
              <a:t>余种，虫害</a:t>
            </a:r>
            <a:r>
              <a:rPr lang="en-US" altLang="zh-CN"/>
              <a:t>700</a:t>
            </a:r>
            <a:r>
              <a:rPr lang="zh-CN" altLang="en-US"/>
              <a:t>余种，杂草</a:t>
            </a:r>
            <a:r>
              <a:rPr lang="en-US" altLang="zh-CN"/>
              <a:t>70</a:t>
            </a:r>
            <a:r>
              <a:rPr lang="zh-CN" altLang="en-US"/>
              <a:t>余种。各种病虫草害每年发生面积达</a:t>
            </a:r>
            <a:r>
              <a:rPr lang="en-US" altLang="zh-CN"/>
              <a:t>20</a:t>
            </a:r>
            <a:r>
              <a:rPr lang="zh-CN" altLang="en-US"/>
              <a:t>多亿亩次。</a:t>
            </a:r>
            <a:endParaRPr lang="zh-CN" altLang="en-US"/>
          </a:p>
          <a:p>
            <a:pPr lvl="1" eaLnBrk="1" hangingPunct="1">
              <a:lnSpc>
                <a:spcPct val="90000"/>
              </a:lnSpc>
            </a:pPr>
            <a:r>
              <a:rPr lang="zh-CN" altLang="en-US"/>
              <a:t>旱灾对农作物造成的损失最大，占整个灾害损失的</a:t>
            </a:r>
            <a:r>
              <a:rPr lang="en-US" altLang="zh-CN"/>
              <a:t>50%</a:t>
            </a:r>
            <a:r>
              <a:rPr lang="zh-CN" altLang="en-US"/>
              <a:t>以上，涝灾占</a:t>
            </a:r>
            <a:r>
              <a:rPr lang="en-US" altLang="zh-CN"/>
              <a:t>16.8%</a:t>
            </a:r>
            <a:r>
              <a:rPr lang="zh-CN" altLang="en-US"/>
              <a:t>，风雹占</a:t>
            </a:r>
            <a:r>
              <a:rPr lang="en-US" altLang="zh-CN"/>
              <a:t>8.1%</a:t>
            </a:r>
            <a:r>
              <a:rPr lang="zh-CN" altLang="en-US"/>
              <a:t>，霜冻占</a:t>
            </a:r>
            <a:r>
              <a:rPr lang="en-US" altLang="zh-CN"/>
              <a:t>4.5%</a:t>
            </a:r>
            <a:r>
              <a:rPr lang="zh-CN" altLang="en-US"/>
              <a:t>，病虫草害占</a:t>
            </a:r>
            <a:r>
              <a:rPr lang="en-US" altLang="zh-CN"/>
              <a:t>14.8%</a:t>
            </a:r>
            <a:r>
              <a:rPr lang="zh-CN" altLang="en-US"/>
              <a:t>，其他占</a:t>
            </a:r>
            <a:r>
              <a:rPr lang="en-US" altLang="zh-CN"/>
              <a:t>3%</a:t>
            </a:r>
            <a:r>
              <a:rPr lang="zh-CN" altLang="en-US"/>
              <a:t>。  </a:t>
            </a:r>
            <a:endParaRPr lang="zh-CN" altLang="en-US"/>
          </a:p>
          <a:p>
            <a:pPr eaLnBrk="1" hangingPunct="1">
              <a:lnSpc>
                <a:spcPct val="90000"/>
              </a:lnSpc>
            </a:pPr>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一、生长期农作物保险</a:t>
            </a:r>
            <a:endParaRPr lang="zh-CN" altLang="en-US">
              <a:ea typeface="宋体" panose="02010600030101010101" pitchFamily="2" charset="-122"/>
            </a:endParaRPr>
          </a:p>
        </p:txBody>
      </p:sp>
      <p:sp>
        <p:nvSpPr>
          <p:cNvPr id="30723" name="Rectangle 3"/>
          <p:cNvSpPr>
            <a:spLocks noGrp="1"/>
          </p:cNvSpPr>
          <p:nvPr>
            <p:ph sz="quarter" idx="1"/>
          </p:nvPr>
        </p:nvSpPr>
        <p:spPr>
          <a:xfrm>
            <a:off x="457200" y="1600200"/>
            <a:ext cx="7467600" cy="4873625"/>
          </a:xfrm>
        </p:spPr>
        <p:txBody>
          <a:bodyPr/>
          <a:lstStyle/>
          <a:p>
            <a:pPr eaLnBrk="1" hangingPunct="1"/>
            <a:r>
              <a:rPr lang="zh-CN" altLang="en-US"/>
              <a:t>单一责任（只保障一种风险，比如：冻灾、雹灾）；</a:t>
            </a:r>
            <a:endParaRPr lang="zh-CN" altLang="en-US"/>
          </a:p>
          <a:p>
            <a:pPr eaLnBrk="1" hangingPunct="1"/>
            <a:r>
              <a:rPr lang="zh-CN" altLang="en-US"/>
              <a:t>混合责任（承保两项以上的风险，多用于保障自然灾害而不保病虫害）；</a:t>
            </a:r>
            <a:endParaRPr lang="zh-CN" altLang="en-US"/>
          </a:p>
          <a:p>
            <a:pPr eaLnBrk="1" hangingPunct="1"/>
            <a:r>
              <a:rPr lang="zh-CN" altLang="en-US"/>
              <a:t>一切险</a:t>
            </a:r>
            <a:endParaRPr lang="zh-CN" altLang="en-US"/>
          </a:p>
          <a:p>
            <a:pPr lvl="1" eaLnBrk="1" hangingPunct="1">
              <a:buFont typeface="Wingdings" panose="05000000000000000000" pitchFamily="2" charset="2"/>
              <a:buChar char="Ø"/>
            </a:pPr>
            <a:r>
              <a:rPr lang="zh-CN" altLang="en-US"/>
              <a:t>自然灾害</a:t>
            </a:r>
            <a:r>
              <a:rPr lang="zh-CN" altLang="en-US" sz="2000"/>
              <a:t>：干旱、涝灾、寒害、风灾、冰雹灾害 </a:t>
            </a:r>
            <a:endParaRPr lang="zh-CN" altLang="en-US" sz="2000"/>
          </a:p>
          <a:p>
            <a:pPr lvl="1" eaLnBrk="1" hangingPunct="1">
              <a:buFont typeface="Wingdings" panose="05000000000000000000" pitchFamily="2" charset="2"/>
              <a:buChar char="Ø"/>
            </a:pPr>
            <a:r>
              <a:rPr lang="zh-CN" altLang="en-US"/>
              <a:t>病虫害；</a:t>
            </a:r>
            <a:endParaRPr lang="zh-CN" altLang="en-US"/>
          </a:p>
          <a:p>
            <a:pPr lvl="1" eaLnBrk="1" hangingPunct="1">
              <a:buFont typeface="Wingdings" panose="05000000000000000000" pitchFamily="2" charset="2"/>
              <a:buChar char="Ø"/>
            </a:pPr>
            <a:r>
              <a:rPr lang="zh-CN" altLang="en-US"/>
              <a:t>空中物体坠落（多适用于大棚种植）；</a:t>
            </a:r>
            <a:endParaRPr lang="zh-CN" altLang="en-US"/>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一、生长期农作物保险</a:t>
            </a:r>
            <a:endParaRPr lang="zh-CN" altLang="en-US">
              <a:ea typeface="宋体" panose="02010600030101010101" pitchFamily="2" charset="-122"/>
            </a:endParaRPr>
          </a:p>
        </p:txBody>
      </p:sp>
      <p:sp>
        <p:nvSpPr>
          <p:cNvPr id="22531"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lnSpc>
                <a:spcPct val="90000"/>
              </a:lnSpc>
              <a:spcAft>
                <a:spcPts val="0"/>
              </a:spcAft>
              <a:buFont typeface="Wingdings" panose="05000000000000000000"/>
              <a:buChar char=""/>
              <a:defRPr/>
            </a:pPr>
            <a:r>
              <a:rPr lang="zh-CN" altLang="en-US" sz="2800"/>
              <a:t>除外责任</a:t>
            </a:r>
            <a:endParaRPr lang="zh-CN" altLang="en-US" sz="2800"/>
          </a:p>
          <a:p>
            <a:pPr marL="640080" lvl="1" indent="-274320" eaLnBrk="1" fontAlgn="auto" hangingPunct="1">
              <a:lnSpc>
                <a:spcPct val="90000"/>
              </a:lnSpc>
              <a:spcAft>
                <a:spcPts val="0"/>
              </a:spcAft>
              <a:buFont typeface="Wingdings 2" panose="05020102010507070707"/>
              <a:buChar char=""/>
              <a:defRPr/>
            </a:pPr>
            <a:r>
              <a:rPr lang="zh-CN" altLang="en-US" sz="2400"/>
              <a:t>投保人及其家庭成员、被保险人及其家庭成员、投保人或被保险人雇用人员的故意行为、管理不善；</a:t>
            </a:r>
            <a:endParaRPr lang="zh-CN" altLang="en-US" sz="2400"/>
          </a:p>
          <a:p>
            <a:pPr marL="640080" lvl="1" indent="-274320" eaLnBrk="1" fontAlgn="auto" hangingPunct="1">
              <a:lnSpc>
                <a:spcPct val="90000"/>
              </a:lnSpc>
              <a:spcAft>
                <a:spcPts val="0"/>
              </a:spcAft>
              <a:buFont typeface="Wingdings 2" panose="05020102010507070707"/>
              <a:buChar char=""/>
              <a:defRPr/>
            </a:pPr>
            <a:r>
              <a:rPr lang="zh-CN" altLang="en-US" sz="2400"/>
              <a:t>行政行为或司法行为；</a:t>
            </a:r>
            <a:endParaRPr lang="zh-CN" altLang="en-US" sz="2400"/>
          </a:p>
          <a:p>
            <a:pPr marL="640080" lvl="1" indent="-274320" eaLnBrk="1" fontAlgn="auto" hangingPunct="1">
              <a:lnSpc>
                <a:spcPct val="90000"/>
              </a:lnSpc>
              <a:spcAft>
                <a:spcPts val="0"/>
              </a:spcAft>
              <a:buFont typeface="Wingdings 2" panose="05020102010507070707"/>
              <a:buChar char=""/>
              <a:defRPr/>
            </a:pPr>
            <a:r>
              <a:rPr lang="zh-CN" altLang="en-US" sz="2400"/>
              <a:t>战争、敌对行为、军事行动、恐怖行动、武装冲突、罢工、骚乱、暴动。</a:t>
            </a:r>
            <a:endParaRPr lang="zh-CN" altLang="en-US" sz="2400"/>
          </a:p>
          <a:p>
            <a:pPr marL="640080" lvl="1" indent="-274320" eaLnBrk="1" fontAlgn="auto" hangingPunct="1">
              <a:lnSpc>
                <a:spcPct val="90000"/>
              </a:lnSpc>
              <a:spcAft>
                <a:spcPts val="0"/>
              </a:spcAft>
              <a:buFont typeface="Wingdings 2" panose="05020102010507070707"/>
              <a:buChar char=""/>
              <a:defRPr/>
            </a:pPr>
            <a:r>
              <a:rPr lang="zh-CN" altLang="en-US" sz="2400"/>
              <a:t>保险农作物遭受保险事故引起的各种间接损失；</a:t>
            </a:r>
            <a:endParaRPr lang="zh-CN" altLang="en-US" sz="2400"/>
          </a:p>
          <a:p>
            <a:pPr marL="640080" lvl="1" indent="-274320" eaLnBrk="1" fontAlgn="auto" hangingPunct="1">
              <a:lnSpc>
                <a:spcPct val="90000"/>
              </a:lnSpc>
              <a:spcAft>
                <a:spcPts val="0"/>
              </a:spcAft>
              <a:buFont typeface="Wingdings 2" panose="05020102010507070707"/>
              <a:buChar char=""/>
              <a:defRPr/>
            </a:pPr>
            <a:r>
              <a:rPr lang="zh-CN" altLang="en-US" sz="2400"/>
              <a:t>发生保险责任范围内的损失后，被保险人自行毁掉或放弃种植保险农作物的损失；</a:t>
            </a:r>
            <a:endParaRPr lang="zh-CN" altLang="en-US" sz="2400"/>
          </a:p>
          <a:p>
            <a:pPr marL="640080" lvl="1" indent="-274320" eaLnBrk="1" fontAlgn="auto" hangingPunct="1">
              <a:lnSpc>
                <a:spcPct val="90000"/>
              </a:lnSpc>
              <a:spcAft>
                <a:spcPts val="0"/>
              </a:spcAft>
              <a:buFont typeface="Wingdings 2" panose="05020102010507070707"/>
              <a:buChar char=""/>
              <a:defRPr/>
            </a:pPr>
            <a:r>
              <a:rPr lang="zh-CN" altLang="en-US" sz="2400"/>
              <a:t>间作、套种的非保险标的和毁种复播的农作物的损失。</a:t>
            </a:r>
            <a:endParaRPr lang="zh-CN" altLang="en-US" sz="2400"/>
          </a:p>
          <a:p>
            <a:pPr marL="640080" lvl="1" indent="-274320" eaLnBrk="1" fontAlgn="auto" hangingPunct="1">
              <a:lnSpc>
                <a:spcPct val="90000"/>
              </a:lnSpc>
              <a:spcAft>
                <a:spcPts val="0"/>
              </a:spcAft>
              <a:buFont typeface="Wingdings 2" panose="05020102010507070707"/>
              <a:buChar char=""/>
              <a:defRPr/>
            </a:pPr>
            <a:r>
              <a:rPr lang="zh-CN" altLang="en-US" sz="2400"/>
              <a:t>因盗窃、他人毁坏或畜、兽、禽啃食所致的损失。</a:t>
            </a:r>
            <a:endParaRPr lang="zh-CN" altLang="en-US" sz="2400"/>
          </a:p>
          <a:p>
            <a:pPr marL="640080" lvl="1" indent="-274320" eaLnBrk="1" fontAlgn="auto" hangingPunct="1">
              <a:lnSpc>
                <a:spcPct val="90000"/>
              </a:lnSpc>
              <a:spcAft>
                <a:spcPts val="0"/>
              </a:spcAft>
              <a:buFont typeface="Wingdings 2" panose="05020102010507070707"/>
              <a:buChar char=""/>
              <a:defRPr/>
            </a:pPr>
            <a:r>
              <a:rPr lang="zh-CN" altLang="en-US" sz="2400"/>
              <a:t>保险责任以外的灾害所致的损失。</a:t>
            </a:r>
            <a:endParaRPr lang="zh-CN" altLang="en-US" sz="240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一、生长期农作物保险</a:t>
            </a:r>
            <a:endParaRPr lang="zh-CN" altLang="en-US">
              <a:ea typeface="宋体" panose="02010600030101010101" pitchFamily="2" charset="-122"/>
            </a:endParaRPr>
          </a:p>
        </p:txBody>
      </p:sp>
      <p:sp>
        <p:nvSpPr>
          <p:cNvPr id="32771" name="Rectangle 3"/>
          <p:cNvSpPr>
            <a:spLocks noGrp="1"/>
          </p:cNvSpPr>
          <p:nvPr>
            <p:ph sz="quarter" idx="1"/>
          </p:nvPr>
        </p:nvSpPr>
        <p:spPr>
          <a:xfrm>
            <a:off x="457200" y="1600200"/>
            <a:ext cx="7467600" cy="4873625"/>
          </a:xfrm>
        </p:spPr>
        <p:txBody>
          <a:bodyPr/>
          <a:lstStyle/>
          <a:p>
            <a:pPr eaLnBrk="1" hangingPunct="1"/>
            <a:r>
              <a:rPr lang="zh-CN" altLang="en-US"/>
              <a:t>保险期限</a:t>
            </a:r>
            <a:endParaRPr lang="zh-CN" altLang="en-US"/>
          </a:p>
          <a:p>
            <a:pPr lvl="1" eaLnBrk="1" hangingPunct="1"/>
            <a:r>
              <a:rPr lang="zh-CN" altLang="en-US"/>
              <a:t>生长期农作物的保险期限是根据农作物的生长期来确定的。</a:t>
            </a:r>
            <a:endParaRPr lang="zh-CN" altLang="en-US"/>
          </a:p>
          <a:p>
            <a:pPr lvl="1" eaLnBrk="1" hangingPunct="1"/>
            <a:r>
              <a:rPr lang="zh-CN" altLang="en-US"/>
              <a:t>保险期限一般从作物齐苗或移栽成活后开始，到作物按照栽培目的已达到生理成熟或工艺成熟时终止。</a:t>
            </a:r>
            <a:endParaRPr lang="zh-CN" altLang="en-US"/>
          </a:p>
          <a:p>
            <a:pPr lvl="1" eaLnBrk="1" hangingPunct="1"/>
            <a:r>
              <a:rPr lang="zh-CN" altLang="en-US"/>
              <a:t>不同种类的农作物具有不同的生长期，因此保险期限也不相同。 </a:t>
            </a:r>
            <a:endParaRPr lang="zh-CN" alt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t>一、</a:t>
            </a:r>
            <a:r>
              <a:rPr lang="zh-CN" altLang="zh-CN" b="1" dirty="0"/>
              <a:t>农业保险的概念及风险特点</a:t>
            </a:r>
            <a:endParaRPr lang="zh-CN" altLang="en-US" dirty="0"/>
          </a:p>
        </p:txBody>
      </p:sp>
      <p:sp>
        <p:nvSpPr>
          <p:cNvPr id="3" name="内容占位符 2"/>
          <p:cNvSpPr>
            <a:spLocks noGrp="1"/>
          </p:cNvSpPr>
          <p:nvPr>
            <p:ph sz="quarter" idx="1"/>
          </p:nvPr>
        </p:nvSpPr>
        <p:spPr/>
        <p:txBody>
          <a:bodyPr/>
          <a:lstStyle/>
          <a:p>
            <a:r>
              <a:rPr lang="zh-CN" altLang="zh-CN" dirty="0"/>
              <a:t>标的众多，各有个性</a:t>
            </a:r>
            <a:endParaRPr lang="zh-CN" altLang="zh-CN" dirty="0"/>
          </a:p>
          <a:p>
            <a:r>
              <a:rPr lang="zh-CN" altLang="zh-CN" dirty="0"/>
              <a:t>标的价值在不断变化之中</a:t>
            </a:r>
            <a:endParaRPr lang="zh-CN" altLang="zh-CN" dirty="0"/>
          </a:p>
          <a:p>
            <a:r>
              <a:rPr lang="zh-CN" altLang="zh-CN" dirty="0"/>
              <a:t>风险种类较多</a:t>
            </a:r>
            <a:endParaRPr lang="zh-CN" altLang="zh-CN" dirty="0"/>
          </a:p>
          <a:p>
            <a:r>
              <a:rPr lang="zh-CN" altLang="zh-CN" dirty="0"/>
              <a:t>风险范围较大</a:t>
            </a:r>
            <a:endParaRPr lang="zh-CN" altLang="zh-CN" dirty="0"/>
          </a:p>
          <a:p>
            <a:r>
              <a:rPr lang="zh-CN" altLang="zh-CN" dirty="0"/>
              <a:t>具有一定的道德风险</a:t>
            </a:r>
            <a:endParaRPr lang="zh-CN" altLang="zh-CN" dirty="0"/>
          </a:p>
          <a:p>
            <a:r>
              <a:rPr lang="zh-CN" altLang="zh-CN" dirty="0"/>
              <a:t>风险承担者弱小且分散</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一、生长期农作物保险</a:t>
            </a:r>
            <a:endParaRPr lang="zh-CN" altLang="en-US">
              <a:ea typeface="宋体" panose="02010600030101010101" pitchFamily="2" charset="-122"/>
            </a:endParaRPr>
          </a:p>
        </p:txBody>
      </p:sp>
      <p:sp>
        <p:nvSpPr>
          <p:cNvPr id="33795" name="Rectangle 3"/>
          <p:cNvSpPr>
            <a:spLocks noGrp="1"/>
          </p:cNvSpPr>
          <p:nvPr>
            <p:ph sz="quarter" idx="1"/>
          </p:nvPr>
        </p:nvSpPr>
        <p:spPr>
          <a:xfrm>
            <a:off x="457200" y="1600200"/>
            <a:ext cx="7467600" cy="4873625"/>
          </a:xfrm>
        </p:spPr>
        <p:txBody>
          <a:bodyPr/>
          <a:lstStyle/>
          <a:p>
            <a:pPr algn="just" eaLnBrk="1" hangingPunct="1"/>
            <a:r>
              <a:rPr lang="zh-CN" altLang="en-US"/>
              <a:t>赔偿方式 </a:t>
            </a:r>
            <a:r>
              <a:rPr lang="en-US" altLang="zh-CN"/>
              <a:t>——</a:t>
            </a:r>
            <a:r>
              <a:rPr lang="zh-CN" altLang="en-US"/>
              <a:t>保成本</a:t>
            </a:r>
            <a:endParaRPr lang="zh-CN" altLang="en-US"/>
          </a:p>
          <a:p>
            <a:pPr lvl="1" algn="just" eaLnBrk="1" hangingPunct="1"/>
            <a:r>
              <a:rPr lang="zh-CN" altLang="en-US"/>
              <a:t>逐日确定每亩的最高赔付额 </a:t>
            </a:r>
            <a:endParaRPr lang="zh-CN" altLang="en-US"/>
          </a:p>
          <a:p>
            <a:pPr lvl="2" eaLnBrk="1" hangingPunct="1"/>
            <a:r>
              <a:rPr lang="zh-CN" altLang="en-US"/>
              <a:t>全部损失。按照</a:t>
            </a:r>
            <a:r>
              <a:rPr lang="en-US" altLang="zh-CN"/>
              <a:t>《</a:t>
            </a:r>
            <a:r>
              <a:rPr lang="zh-CN" altLang="en-US"/>
              <a:t>每日最高赔付数额表</a:t>
            </a:r>
            <a:r>
              <a:rPr lang="en-US" altLang="zh-CN"/>
              <a:t>》</a:t>
            </a:r>
            <a:r>
              <a:rPr lang="zh-CN" altLang="en-US"/>
              <a:t>规定的损失当日最高赔付标准赔付。</a:t>
            </a:r>
            <a:endParaRPr lang="zh-CN" altLang="en-US"/>
          </a:p>
          <a:p>
            <a:pPr lvl="3" eaLnBrk="1" hangingPunct="1"/>
            <a:r>
              <a:rPr lang="zh-CN" altLang="en-US"/>
              <a:t>赔款</a:t>
            </a:r>
            <a:r>
              <a:rPr lang="en-US" altLang="zh-CN"/>
              <a:t>=[</a:t>
            </a:r>
            <a:r>
              <a:rPr lang="zh-CN" altLang="en-US"/>
              <a:t>出险当日亩最高赔付额</a:t>
            </a:r>
            <a:r>
              <a:rPr lang="en-US" altLang="zh-CN"/>
              <a:t>×</a:t>
            </a:r>
            <a:r>
              <a:rPr lang="zh-CN" altLang="en-US"/>
              <a:t>（</a:t>
            </a:r>
            <a:r>
              <a:rPr lang="en-US" altLang="zh-CN"/>
              <a:t>1—</a:t>
            </a:r>
            <a:r>
              <a:rPr lang="zh-CN" altLang="en-US"/>
              <a:t>免赔率）</a:t>
            </a:r>
            <a:r>
              <a:rPr lang="en-US" altLang="zh-CN"/>
              <a:t>]×</a:t>
            </a:r>
            <a:r>
              <a:rPr lang="zh-CN" altLang="en-US"/>
              <a:t>受灾面积</a:t>
            </a:r>
            <a:endParaRPr lang="zh-CN" altLang="en-US"/>
          </a:p>
          <a:p>
            <a:pPr lvl="2" eaLnBrk="1" hangingPunct="1"/>
            <a:r>
              <a:rPr lang="zh-CN" altLang="en-US"/>
              <a:t>部分损失。按照实际损失程度比例赔付。</a:t>
            </a:r>
            <a:endParaRPr lang="zh-CN" altLang="en-US"/>
          </a:p>
          <a:p>
            <a:pPr lvl="3" eaLnBrk="1" hangingPunct="1"/>
            <a:r>
              <a:rPr lang="zh-CN" altLang="en-US"/>
              <a:t>赔款</a:t>
            </a:r>
            <a:r>
              <a:rPr lang="en-US" altLang="zh-CN"/>
              <a:t>=[</a:t>
            </a:r>
            <a:r>
              <a:rPr lang="zh-CN" altLang="en-US"/>
              <a:t>（亩受损程度</a:t>
            </a:r>
            <a:r>
              <a:rPr lang="en-US" altLang="zh-CN"/>
              <a:t>—</a:t>
            </a:r>
            <a:r>
              <a:rPr lang="zh-CN" altLang="en-US"/>
              <a:t>免赔率）</a:t>
            </a:r>
            <a:r>
              <a:rPr lang="en-US" altLang="zh-CN"/>
              <a:t>×</a:t>
            </a:r>
            <a:r>
              <a:rPr lang="zh-CN" altLang="en-US"/>
              <a:t>出险当日最高赔付额</a:t>
            </a:r>
            <a:r>
              <a:rPr lang="en-US" altLang="zh-CN"/>
              <a:t>]×</a:t>
            </a:r>
            <a:r>
              <a:rPr lang="zh-CN" altLang="en-US"/>
              <a:t>受灾面积</a:t>
            </a:r>
            <a:endParaRPr lang="zh-CN" altLang="en-US"/>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一、生长期农作物保险</a:t>
            </a:r>
            <a:endParaRPr lang="zh-CN" altLang="en-US">
              <a:ea typeface="宋体" panose="02010600030101010101" pitchFamily="2" charset="-122"/>
            </a:endParaRPr>
          </a:p>
        </p:txBody>
      </p:sp>
      <p:sp>
        <p:nvSpPr>
          <p:cNvPr id="34819" name="Rectangle 3"/>
          <p:cNvSpPr>
            <a:spLocks noGrp="1"/>
          </p:cNvSpPr>
          <p:nvPr>
            <p:ph sz="quarter" idx="1"/>
          </p:nvPr>
        </p:nvSpPr>
        <p:spPr>
          <a:xfrm>
            <a:off x="457200" y="1600200"/>
            <a:ext cx="7467600" cy="4873625"/>
          </a:xfrm>
        </p:spPr>
        <p:txBody>
          <a:bodyPr/>
          <a:lstStyle/>
          <a:p>
            <a:pPr algn="just" eaLnBrk="1" hangingPunct="1"/>
            <a:r>
              <a:rPr lang="zh-CN" altLang="en-US"/>
              <a:t>赔偿方式 </a:t>
            </a:r>
            <a:r>
              <a:rPr lang="en-US" altLang="zh-CN"/>
              <a:t>——</a:t>
            </a:r>
            <a:r>
              <a:rPr lang="zh-CN" altLang="en-US"/>
              <a:t>保成本</a:t>
            </a:r>
            <a:endParaRPr lang="zh-CN" altLang="en-US"/>
          </a:p>
          <a:p>
            <a:pPr lvl="1" algn="just" eaLnBrk="1" hangingPunct="1"/>
            <a:r>
              <a:rPr lang="zh-CN" altLang="en-US"/>
              <a:t>分阶段确定每亩的最高赔付额</a:t>
            </a:r>
            <a:endParaRPr lang="zh-CN" altLang="en-US"/>
          </a:p>
          <a:p>
            <a:pPr lvl="2" algn="just" eaLnBrk="1" hangingPunct="1"/>
            <a:r>
              <a:rPr lang="zh-CN" altLang="en-US"/>
              <a:t>全部损失。按照各阶段的最高赔付比例赔偿</a:t>
            </a:r>
            <a:endParaRPr lang="zh-CN" altLang="en-US"/>
          </a:p>
          <a:p>
            <a:pPr lvl="3" algn="just" eaLnBrk="1" hangingPunct="1"/>
            <a:r>
              <a:rPr lang="zh-CN" altLang="en-US"/>
              <a:t>赔款</a:t>
            </a:r>
            <a:r>
              <a:rPr lang="en-US" altLang="zh-CN"/>
              <a:t>=[</a:t>
            </a:r>
            <a:r>
              <a:rPr lang="zh-CN" altLang="en-US"/>
              <a:t>亩保额</a:t>
            </a:r>
            <a:r>
              <a:rPr lang="en-US" altLang="zh-CN"/>
              <a:t>×</a:t>
            </a:r>
            <a:r>
              <a:rPr lang="zh-CN" altLang="en-US"/>
              <a:t>该阶段全损的赔付比例</a:t>
            </a:r>
            <a:r>
              <a:rPr lang="en-US" altLang="zh-CN"/>
              <a:t>×</a:t>
            </a:r>
            <a:r>
              <a:rPr lang="zh-CN" altLang="en-US"/>
              <a:t>（</a:t>
            </a:r>
            <a:r>
              <a:rPr lang="en-US" altLang="zh-CN"/>
              <a:t>1—</a:t>
            </a:r>
            <a:r>
              <a:rPr lang="zh-CN" altLang="en-US"/>
              <a:t>免赔率）</a:t>
            </a:r>
            <a:r>
              <a:rPr lang="en-US" altLang="zh-CN"/>
              <a:t>]×</a:t>
            </a:r>
            <a:r>
              <a:rPr lang="zh-CN" altLang="en-US"/>
              <a:t>受灾面积  </a:t>
            </a:r>
            <a:endParaRPr lang="zh-CN" altLang="en-US"/>
          </a:p>
          <a:p>
            <a:pPr lvl="2" algn="just" eaLnBrk="1" hangingPunct="1"/>
            <a:r>
              <a:rPr lang="zh-CN" altLang="en-US"/>
              <a:t>部分损失。在某阶段保额的赔付比例限度内按实际损失程度赔偿。</a:t>
            </a:r>
            <a:endParaRPr lang="zh-CN" altLang="en-US"/>
          </a:p>
          <a:p>
            <a:pPr lvl="3" algn="just" eaLnBrk="1" hangingPunct="1"/>
            <a:r>
              <a:rPr lang="zh-CN" altLang="en-US"/>
              <a:t>赔款</a:t>
            </a:r>
            <a:r>
              <a:rPr lang="en-US" altLang="zh-CN"/>
              <a:t>=[</a:t>
            </a:r>
            <a:r>
              <a:rPr lang="zh-CN" altLang="en-US"/>
              <a:t>亩保额</a:t>
            </a:r>
            <a:r>
              <a:rPr lang="en-US" altLang="zh-CN"/>
              <a:t>×</a:t>
            </a:r>
            <a:r>
              <a:rPr lang="zh-CN" altLang="en-US"/>
              <a:t>该阶段部分损失赔付比例</a:t>
            </a:r>
            <a:r>
              <a:rPr lang="en-US" altLang="zh-CN"/>
              <a:t>×</a:t>
            </a:r>
            <a:r>
              <a:rPr lang="zh-CN" altLang="en-US"/>
              <a:t>（亩受损程度</a:t>
            </a:r>
            <a:r>
              <a:rPr lang="en-US" altLang="zh-CN"/>
              <a:t>—</a:t>
            </a:r>
            <a:r>
              <a:rPr lang="zh-CN" altLang="en-US"/>
              <a:t>免赔率）</a:t>
            </a:r>
            <a:r>
              <a:rPr lang="en-US" altLang="zh-CN"/>
              <a:t>]×</a:t>
            </a:r>
            <a:r>
              <a:rPr lang="zh-CN" altLang="en-US"/>
              <a:t>受灾面积 </a:t>
            </a:r>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p:cNvSpPr>
            <a:spLocks noChangeArrowheads="1"/>
          </p:cNvSpPr>
          <p:nvPr/>
        </p:nvSpPr>
        <p:spPr bwMode="auto">
          <a:xfrm>
            <a:off x="1258888" y="1628775"/>
            <a:ext cx="5086350" cy="457200"/>
          </a:xfrm>
          <a:prstGeom prst="rect">
            <a:avLst/>
          </a:prstGeom>
          <a:noFill/>
          <a:ln w="9525">
            <a:noFill/>
            <a:miter lim="800000"/>
          </a:ln>
        </p:spPr>
        <p:txBody>
          <a:bodyPr wrap="none" anchor="ctr">
            <a:spAutoFit/>
          </a:bodyPr>
          <a:lstStyle/>
          <a:p>
            <a:r>
              <a:rPr lang="zh-CN" altLang="en-US" sz="2400" b="1">
                <a:latin typeface="楷体" panose="02010609060101010101" pitchFamily="49" charset="-122"/>
                <a:ea typeface="楷体" panose="02010609060101010101" pitchFamily="49" charset="-122"/>
                <a:cs typeface="Times New Roman" panose="02020603050405020304" pitchFamily="18" charset="0"/>
              </a:rPr>
              <a:t>人保生长期水稻保险的不同赔偿标准</a:t>
            </a:r>
            <a:endParaRPr lang="zh-CN" altLang="en-US" sz="2400">
              <a:latin typeface="Century Gothic" panose="020B0502020202020204" pitchFamily="34" charset="0"/>
              <a:ea typeface="楷体" panose="02010609060101010101" pitchFamily="49" charset="-122"/>
              <a:cs typeface="Times New Roman" panose="02020603050405020304" pitchFamily="18" charset="0"/>
            </a:endParaRPr>
          </a:p>
        </p:txBody>
      </p:sp>
      <p:graphicFrame>
        <p:nvGraphicFramePr>
          <p:cNvPr id="58425" name="Group 57"/>
          <p:cNvGraphicFramePr>
            <a:graphicFrameLocks noGrp="1"/>
          </p:cNvGraphicFramePr>
          <p:nvPr/>
        </p:nvGraphicFramePr>
        <p:xfrm>
          <a:off x="1187450" y="2492375"/>
          <a:ext cx="6376988" cy="1828800"/>
        </p:xfrm>
        <a:graphic>
          <a:graphicData uri="http://schemas.openxmlformats.org/drawingml/2006/table">
            <a:tbl>
              <a:tblPr/>
              <a:tblGrid>
                <a:gridCol w="3189288"/>
                <a:gridCol w="3187700"/>
              </a:tblGrid>
              <a:tr h="396875">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生长期</a:t>
                      </a:r>
                      <a:endParaRPr kumimoji="0" lang="zh-CN" altLang="en-US"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每亩最高赔偿标准</a:t>
                      </a:r>
                      <a:endParaRPr kumimoji="0" lang="zh-CN" altLang="en-US"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移栽成活</a:t>
                      </a:r>
                      <a:r>
                        <a:rPr kumimoji="0" lang="en-US" altLang="zh-CN"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rPr>
                        <a:t>—</a:t>
                      </a:r>
                      <a:r>
                        <a:rPr kumimoji="0" lang="zh-CN" altLang="en-US" sz="2400" b="0"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分孽期</a:t>
                      </a:r>
                      <a:endParaRPr kumimoji="0" lang="zh-CN" altLang="en-US"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每亩保险金额</a:t>
                      </a:r>
                      <a:r>
                        <a:rPr kumimoji="0" lang="en-US" altLang="zh-CN" sz="2400" b="0" i="0" u="none" strike="noStrike" cap="none" normalizeH="0" baseline="0">
                          <a:ln>
                            <a:noFill/>
                          </a:ln>
                          <a:solidFill>
                            <a:schemeClr val="tx1"/>
                          </a:solidFill>
                          <a:effectLst/>
                          <a:latin typeface="Times New Roman" panose="02020603050405020304" pitchFamily="18" charset="0"/>
                          <a:ea typeface="楷体" panose="02010609060101010101" pitchFamily="49" charset="-122"/>
                          <a:cs typeface="Times New Roman" panose="02020603050405020304" pitchFamily="18" charset="0"/>
                        </a:rPr>
                        <a:t>×40%</a:t>
                      </a:r>
                      <a:endParaRPr kumimoji="0" lang="en-US" altLang="zh-CN"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拨节期</a:t>
                      </a:r>
                      <a:r>
                        <a:rPr kumimoji="0" lang="en-US" altLang="zh-CN"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rPr>
                        <a:t>—</a:t>
                      </a:r>
                      <a:r>
                        <a:rPr kumimoji="0" lang="zh-CN" altLang="en-US" sz="2400" b="0"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抽穗期</a:t>
                      </a:r>
                      <a:endParaRPr kumimoji="0" lang="zh-CN" altLang="en-US"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每亩保险金额</a:t>
                      </a:r>
                      <a:r>
                        <a:rPr kumimoji="0" lang="en-US" altLang="zh-CN" sz="2400" b="0" i="0" u="none" strike="noStrike" cap="none" normalizeH="0" baseline="0">
                          <a:ln>
                            <a:noFill/>
                          </a:ln>
                          <a:solidFill>
                            <a:schemeClr val="tx1"/>
                          </a:solidFill>
                          <a:effectLst/>
                          <a:latin typeface="Times New Roman" panose="02020603050405020304" pitchFamily="18" charset="0"/>
                          <a:ea typeface="楷体" panose="02010609060101010101" pitchFamily="49" charset="-122"/>
                          <a:cs typeface="Times New Roman" panose="02020603050405020304" pitchFamily="18" charset="0"/>
                        </a:rPr>
                        <a:t>×70%</a:t>
                      </a:r>
                      <a:endParaRPr kumimoji="0" lang="en-US" altLang="zh-CN"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扬花灌浆期</a:t>
                      </a:r>
                      <a:r>
                        <a:rPr kumimoji="0" lang="en-US" altLang="zh-CN"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rPr>
                        <a:t>—</a:t>
                      </a:r>
                      <a:r>
                        <a:rPr kumimoji="0" lang="zh-CN" altLang="en-US" sz="2400" b="0"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成熟期</a:t>
                      </a:r>
                      <a:endParaRPr kumimoji="0" lang="zh-CN" altLang="en-US"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每亩保险金额</a:t>
                      </a:r>
                      <a:r>
                        <a:rPr kumimoji="0" lang="en-US" altLang="zh-CN" sz="2400" b="0" i="0" u="none" strike="noStrike" cap="none" normalizeH="0" baseline="0">
                          <a:ln>
                            <a:noFill/>
                          </a:ln>
                          <a:solidFill>
                            <a:schemeClr val="tx1"/>
                          </a:solidFill>
                          <a:effectLst/>
                          <a:latin typeface="Times New Roman" panose="02020603050405020304" pitchFamily="18" charset="0"/>
                          <a:ea typeface="楷体" panose="02010609060101010101" pitchFamily="49" charset="-122"/>
                          <a:cs typeface="Times New Roman" panose="02020603050405020304" pitchFamily="18" charset="0"/>
                        </a:rPr>
                        <a:t>×100%</a:t>
                      </a:r>
                      <a:endParaRPr kumimoji="0" lang="en-US" altLang="zh-CN" sz="2400" b="0" i="0" u="none" strike="noStrike" cap="none" normalizeH="0" baseline="0">
                        <a:ln>
                          <a:noFill/>
                        </a:ln>
                        <a:solidFill>
                          <a:schemeClr val="tx1"/>
                        </a:solidFill>
                        <a:effectLst/>
                        <a:latin typeface="Century Gothic" panose="020B0502020202020204" pitchFamily="34" charset="0"/>
                        <a:ea typeface="楷体" panose="02010609060101010101" pitchFamily="49"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赔偿方式 </a:t>
            </a:r>
            <a:r>
              <a:rPr lang="en-US" altLang="zh-CN">
                <a:ea typeface="宋体" panose="02010600030101010101" pitchFamily="2" charset="-122"/>
              </a:rPr>
              <a:t>——</a:t>
            </a:r>
            <a:r>
              <a:rPr lang="zh-CN" altLang="en-US">
                <a:ea typeface="宋体" panose="02010600030101010101" pitchFamily="2" charset="-122"/>
              </a:rPr>
              <a:t>保成本（举例）</a:t>
            </a:r>
            <a:endParaRPr lang="zh-CN" altLang="en-US">
              <a:ea typeface="宋体" panose="02010600030101010101" pitchFamily="2" charset="-122"/>
            </a:endParaRPr>
          </a:p>
        </p:txBody>
      </p:sp>
      <p:graphicFrame>
        <p:nvGraphicFramePr>
          <p:cNvPr id="35862" name="Group 22"/>
          <p:cNvGraphicFramePr>
            <a:graphicFrameLocks noGrp="1"/>
          </p:cNvGraphicFramePr>
          <p:nvPr>
            <p:ph sz="half" idx="4294967295"/>
          </p:nvPr>
        </p:nvGraphicFramePr>
        <p:xfrm>
          <a:off x="5076825" y="1557338"/>
          <a:ext cx="3600848" cy="2185045"/>
        </p:xfrm>
        <a:graphic>
          <a:graphicData uri="http://schemas.openxmlformats.org/drawingml/2006/table">
            <a:tbl>
              <a:tblPr/>
              <a:tblGrid>
                <a:gridCol w="1800424"/>
                <a:gridCol w="1800424"/>
              </a:tblGrid>
              <a:tr h="647700">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rPr>
                        <a:t>水稻生长期赔偿比例表</a:t>
                      </a:r>
                      <a:endParaRPr kumimoji="0" lang="zh-CN" altLang="en-US" sz="2400" b="1"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r>
              <a:tr h="50388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生长期</a:t>
                      </a:r>
                      <a:endPar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400" b="0" i="0" u="none" strike="noStrike" cap="none" normalizeH="0" baseline="0">
                          <a:ln>
                            <a:noFill/>
                          </a:ln>
                          <a:solidFill>
                            <a:srgbClr val="08684E"/>
                          </a:solidFill>
                          <a:effectLst/>
                          <a:latin typeface="Century Gothic" panose="020B0502020202020204" pitchFamily="34" charset="0"/>
                          <a:ea typeface="宋体" panose="02010600030101010101" pitchFamily="2" charset="-122"/>
                        </a:rPr>
                        <a:t>赔偿百分比</a:t>
                      </a:r>
                      <a:endParaRPr kumimoji="0" lang="zh-CN" altLang="en-US" sz="2400" b="0" i="0" u="none" strike="noStrike" cap="none" normalizeH="0" baseline="0">
                        <a:ln>
                          <a:noFill/>
                        </a:ln>
                        <a:solidFill>
                          <a:srgbClr val="08684E"/>
                        </a:solidFill>
                        <a:effectLst/>
                        <a:latin typeface="Century Gothic" panose="020B0502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2048">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苗期</a:t>
                      </a:r>
                      <a:endPar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altLang="zh-CN"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50</a:t>
                      </a:r>
                      <a:r>
                        <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a:t>
                      </a:r>
                      <a:endPar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苗期后</a:t>
                      </a:r>
                      <a:endPar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altLang="zh-CN"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100</a:t>
                      </a:r>
                      <a:r>
                        <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a:t>
                      </a:r>
                      <a:endParaRPr kumimoji="0" lang="zh-CN" altLang="en-US" sz="24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5843" name="Group 3"/>
          <p:cNvGraphicFramePr>
            <a:graphicFrameLocks noGrp="1"/>
          </p:cNvGraphicFramePr>
          <p:nvPr>
            <p:ph sz="quarter" idx="4294967295"/>
          </p:nvPr>
        </p:nvGraphicFramePr>
        <p:xfrm>
          <a:off x="179388" y="1628775"/>
          <a:ext cx="4608512" cy="3074119"/>
        </p:xfrm>
        <a:graphic>
          <a:graphicData uri="http://schemas.openxmlformats.org/drawingml/2006/table">
            <a:tbl>
              <a:tblPr/>
              <a:tblGrid>
                <a:gridCol w="2880320"/>
                <a:gridCol w="1728192"/>
              </a:tblGrid>
              <a:tr h="576064">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rPr>
                        <a:t>水稻损失赔偿比例表</a:t>
                      </a:r>
                      <a:endParaRPr kumimoji="0" lang="zh-CN" altLang="en-US" sz="2800" b="1"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endParaRPr>
                    </a:p>
                  </a:txBody>
                  <a:tcPr marL="162806" marR="16280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r>
              <a:tr h="443656">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000" b="1"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植株死亡比例</a:t>
                      </a:r>
                      <a:endParaRPr kumimoji="0" lang="zh-CN" altLang="en-US" sz="2000" b="1" i="0" u="none" strike="noStrike" cap="none" normalizeH="0" baseline="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000" b="1" i="0" u="none" strike="noStrike" cap="none" normalizeH="0" baseline="0" dirty="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赔偿百分比</a:t>
                      </a:r>
                      <a:endParaRPr kumimoji="0" lang="zh-CN" altLang="en-US" sz="2000" b="1"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endParaRPr>
                    </a:p>
                  </a:txBody>
                  <a:tcPr marL="162806" marR="1628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2048">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0-30%</a:t>
                      </a:r>
                      <a:r>
                        <a:rPr kumimoji="0" lang="zh-CN" altLang="en-US" sz="2000" b="0" i="0" u="none" strike="noStrike" cap="none" normalizeH="0" baseline="0" dirty="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（含）</a:t>
                      </a:r>
                      <a:endParaRPr kumimoji="0" lang="zh-CN" altLang="en-US" sz="20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0%</a:t>
                      </a:r>
                      <a:endParaRPr kumimoji="0" lang="en-US" altLang="zh-CN" sz="2000" b="0" i="0" u="none" strike="noStrike" cap="none" normalizeH="0" baseline="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endParaRPr>
                    </a:p>
                  </a:txBody>
                  <a:tcPr marL="162806" marR="16280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2088">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苗期</a:t>
                      </a:r>
                      <a:r>
                        <a:rPr kumimoji="0" lang="en-US" altLang="zh-CN"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30-50%</a:t>
                      </a:r>
                      <a:r>
                        <a:rPr kumimoji="0" lang="zh-CN" altLang="en-US"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（含）或</a:t>
                      </a:r>
                      <a:endParaRPr kumimoji="0" lang="zh-CN" altLang="en-US" sz="2000" b="0" i="0" u="none" strike="noStrike" cap="none" normalizeH="0" baseline="0">
                        <a:ln>
                          <a:noFill/>
                        </a:ln>
                        <a:solidFill>
                          <a:srgbClr val="08684E"/>
                        </a:solidFill>
                        <a:effectLst/>
                        <a:latin typeface="Times New Roman" panose="02020603050405020304" pitchFamily="18" charset="0"/>
                        <a:ea typeface="宋体" panose="02010600030101010101" pitchFamily="2" charset="-122"/>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苗期后</a:t>
                      </a:r>
                      <a:r>
                        <a:rPr kumimoji="0" lang="en-US" altLang="zh-CN"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30%-60%</a:t>
                      </a:r>
                      <a:r>
                        <a:rPr kumimoji="0" lang="zh-CN" altLang="en-US"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（含）</a:t>
                      </a:r>
                      <a:endParaRPr kumimoji="0" lang="zh-CN" altLang="en-US" sz="2000" b="0" i="0" u="none" strike="noStrike" cap="none" normalizeH="0" baseline="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dirty="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按实际植株死亡比例</a:t>
                      </a:r>
                      <a:endParaRPr kumimoji="0" lang="zh-CN" altLang="en-US" sz="20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endParaRPr>
                    </a:p>
                  </a:txBody>
                  <a:tcPr marL="162806" marR="16280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0263">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苗期</a:t>
                      </a:r>
                      <a:r>
                        <a:rPr kumimoji="0" lang="en-US" altLang="zh-CN"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50%</a:t>
                      </a:r>
                      <a:r>
                        <a:rPr kumimoji="0" lang="zh-CN" altLang="en-US"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以上或</a:t>
                      </a:r>
                      <a:endParaRPr kumimoji="0" lang="zh-CN" altLang="en-US" sz="2000" b="0" i="0" u="none" strike="noStrike" cap="none" normalizeH="0" baseline="0">
                        <a:ln>
                          <a:noFill/>
                        </a:ln>
                        <a:solidFill>
                          <a:srgbClr val="08684E"/>
                        </a:solidFill>
                        <a:effectLst/>
                        <a:latin typeface="Times New Roman" panose="02020603050405020304" pitchFamily="18" charset="0"/>
                        <a:ea typeface="宋体" panose="02010600030101010101" pitchFamily="2" charset="-122"/>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苗期后</a:t>
                      </a:r>
                      <a:r>
                        <a:rPr kumimoji="0" lang="en-US" altLang="zh-CN"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60%</a:t>
                      </a:r>
                      <a:r>
                        <a:rPr kumimoji="0" lang="zh-CN" altLang="en-US" sz="2000" b="0" i="0" u="none" strike="noStrike" cap="none" normalizeH="0" baseline="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以上</a:t>
                      </a:r>
                      <a:endParaRPr kumimoji="0" lang="zh-CN" altLang="en-US" sz="2000" b="0" i="0" u="none" strike="noStrike" cap="none" normalizeH="0" baseline="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a:ln>
                            <a:noFill/>
                          </a:ln>
                          <a:solidFill>
                            <a:srgbClr val="08684E"/>
                          </a:solidFill>
                          <a:effectLst/>
                          <a:latin typeface="宋体" panose="02010600030101010101" pitchFamily="2" charset="-122"/>
                          <a:ea typeface="宋体" panose="02010600030101010101" pitchFamily="2" charset="-122"/>
                          <a:cs typeface="Times New Roman" panose="02020603050405020304" pitchFamily="18" charset="0"/>
                        </a:rPr>
                        <a:t>100%</a:t>
                      </a:r>
                      <a:endParaRPr kumimoji="0" lang="en-US" altLang="zh-CN" sz="2000" b="0" i="0" u="none" strike="noStrike" cap="none" normalizeH="0" baseline="0" dirty="0">
                        <a:ln>
                          <a:noFill/>
                        </a:ln>
                        <a:solidFill>
                          <a:srgbClr val="08684E"/>
                        </a:solidFill>
                        <a:effectLst/>
                        <a:latin typeface="Century Gothic" panose="020B0502020202020204" pitchFamily="34" charset="0"/>
                        <a:ea typeface="宋体" panose="02010600030101010101" pitchFamily="2" charset="-122"/>
                        <a:cs typeface="Times New Roman" panose="02020603050405020304" pitchFamily="18" charset="0"/>
                      </a:endParaRPr>
                    </a:p>
                  </a:txBody>
                  <a:tcPr marL="162806" marR="16280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902" name="Text Box 38"/>
          <p:cNvSpPr txBox="1">
            <a:spLocks noChangeArrowheads="1"/>
          </p:cNvSpPr>
          <p:nvPr/>
        </p:nvSpPr>
        <p:spPr bwMode="auto">
          <a:xfrm>
            <a:off x="4859338" y="4437063"/>
            <a:ext cx="3743325" cy="1187450"/>
          </a:xfrm>
          <a:prstGeom prst="rect">
            <a:avLst/>
          </a:prstGeom>
          <a:noFill/>
          <a:ln w="9525">
            <a:noFill/>
            <a:miter lim="800000"/>
          </a:ln>
        </p:spPr>
        <p:txBody>
          <a:bodyPr>
            <a:spAutoFit/>
          </a:bodyPr>
          <a:lstStyle/>
          <a:p>
            <a:pPr>
              <a:spcBef>
                <a:spcPct val="50000"/>
              </a:spcBef>
            </a:pPr>
            <a:r>
              <a:rPr lang="zh-CN" altLang="en-US" sz="2400" b="1">
                <a:solidFill>
                  <a:srgbClr val="FF6600"/>
                </a:solidFill>
              </a:rPr>
              <a:t> 每亩赔偿金额＝每亩保险金额</a:t>
            </a:r>
            <a:r>
              <a:rPr lang="en-US" altLang="zh-CN" sz="2400" b="1">
                <a:solidFill>
                  <a:srgbClr val="FF6600"/>
                </a:solidFill>
              </a:rPr>
              <a:t>×</a:t>
            </a:r>
            <a:r>
              <a:rPr lang="zh-CN" altLang="en-US" sz="2400" b="1">
                <a:solidFill>
                  <a:srgbClr val="FF6600"/>
                </a:solidFill>
              </a:rPr>
              <a:t>损失赔偿比率</a:t>
            </a:r>
            <a:r>
              <a:rPr lang="en-US" altLang="zh-CN" sz="2400" b="1">
                <a:solidFill>
                  <a:srgbClr val="FF6600"/>
                </a:solidFill>
              </a:rPr>
              <a:t>×</a:t>
            </a:r>
            <a:r>
              <a:rPr lang="zh-CN" altLang="en-US" sz="2400" b="1">
                <a:solidFill>
                  <a:srgbClr val="FF6600"/>
                </a:solidFill>
              </a:rPr>
              <a:t>该生长阶段赔偿比率</a:t>
            </a:r>
            <a:endParaRPr lang="zh-CN" altLang="en-US" sz="2400" b="1">
              <a:solidFill>
                <a:srgbClr val="FF6600"/>
              </a:solidFill>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一、生长期农作物保险</a:t>
            </a:r>
            <a:endParaRPr lang="zh-CN" altLang="en-US">
              <a:ea typeface="宋体" panose="02010600030101010101" pitchFamily="2" charset="-122"/>
            </a:endParaRPr>
          </a:p>
        </p:txBody>
      </p:sp>
      <p:sp>
        <p:nvSpPr>
          <p:cNvPr id="37891" name="Rectangle 3"/>
          <p:cNvSpPr>
            <a:spLocks noGrp="1"/>
          </p:cNvSpPr>
          <p:nvPr>
            <p:ph sz="quarter" idx="1"/>
          </p:nvPr>
        </p:nvSpPr>
        <p:spPr>
          <a:xfrm>
            <a:off x="457200" y="1600200"/>
            <a:ext cx="7467600" cy="4873625"/>
          </a:xfrm>
        </p:spPr>
        <p:txBody>
          <a:bodyPr/>
          <a:lstStyle/>
          <a:p>
            <a:pPr eaLnBrk="1" hangingPunct="1"/>
            <a:r>
              <a:rPr lang="zh-CN" altLang="en-US"/>
              <a:t>赔偿方式</a:t>
            </a:r>
            <a:r>
              <a:rPr lang="en-US" altLang="zh-CN"/>
              <a:t>——</a:t>
            </a:r>
            <a:r>
              <a:rPr lang="zh-CN" altLang="en-US"/>
              <a:t>保产量</a:t>
            </a:r>
            <a:endParaRPr lang="zh-CN" altLang="en-US"/>
          </a:p>
          <a:p>
            <a:pPr lvl="1" eaLnBrk="1" hangingPunct="1"/>
            <a:r>
              <a:rPr lang="zh-CN" altLang="en-US"/>
              <a:t>以亩为单位按平均收获量的成数确定保险金额，按减收量确定赔付金额。</a:t>
            </a:r>
            <a:endParaRPr lang="zh-CN" altLang="en-US"/>
          </a:p>
          <a:p>
            <a:pPr lvl="2" eaLnBrk="1" hangingPunct="1"/>
            <a:r>
              <a:rPr lang="zh-CN" altLang="en-US"/>
              <a:t>全部损失。按保额赔付。</a:t>
            </a:r>
            <a:endParaRPr lang="zh-CN" altLang="en-US">
              <a:sym typeface="Monotype Sorts" charset="2"/>
            </a:endParaRPr>
          </a:p>
          <a:p>
            <a:pPr lvl="2" eaLnBrk="1" hangingPunct="1"/>
            <a:r>
              <a:rPr lang="zh-CN" altLang="en-US"/>
              <a:t>部分损失。按减收量赔付。</a:t>
            </a:r>
            <a:endParaRPr lang="zh-CN" altLang="en-US"/>
          </a:p>
          <a:p>
            <a:pPr lvl="3" eaLnBrk="1" hangingPunct="1"/>
            <a:r>
              <a:rPr lang="zh-CN" altLang="en-US"/>
              <a:t>赔款</a:t>
            </a:r>
            <a:r>
              <a:rPr lang="en-US" altLang="zh-CN"/>
              <a:t>=[</a:t>
            </a:r>
            <a:r>
              <a:rPr lang="zh-CN" altLang="en-US"/>
              <a:t>（双方约定的亩平均产量</a:t>
            </a:r>
            <a:r>
              <a:rPr lang="en-US" altLang="zh-CN"/>
              <a:t>—</a:t>
            </a:r>
            <a:r>
              <a:rPr lang="zh-CN" altLang="en-US"/>
              <a:t>出险时的实收获量）</a:t>
            </a:r>
            <a:r>
              <a:rPr lang="en-US" altLang="zh-CN"/>
              <a:t>×</a:t>
            </a:r>
            <a:r>
              <a:rPr lang="zh-CN" altLang="en-US"/>
              <a:t>国家收购价</a:t>
            </a:r>
            <a:r>
              <a:rPr lang="en-US" altLang="zh-CN"/>
              <a:t>×</a:t>
            </a:r>
            <a:r>
              <a:rPr lang="zh-CN" altLang="en-US"/>
              <a:t>（</a:t>
            </a:r>
            <a:r>
              <a:rPr lang="en-US" altLang="zh-CN"/>
              <a:t>1—</a:t>
            </a:r>
            <a:r>
              <a:rPr lang="zh-CN" altLang="en-US"/>
              <a:t>免赔率）</a:t>
            </a:r>
            <a:r>
              <a:rPr lang="en-US" altLang="zh-CN"/>
              <a:t>×</a:t>
            </a:r>
            <a:r>
              <a:rPr lang="zh-CN" altLang="en-US"/>
              <a:t>承保成数</a:t>
            </a:r>
            <a:r>
              <a:rPr lang="en-US" altLang="zh-CN"/>
              <a:t>]×</a:t>
            </a:r>
            <a:r>
              <a:rPr lang="zh-CN" altLang="en-US"/>
              <a:t>受灾面积</a:t>
            </a:r>
            <a:endParaRPr lang="zh-CN" altLang="en-US"/>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一、生长期农作物保险</a:t>
            </a:r>
            <a:endParaRPr lang="zh-CN" altLang="en-US" dirty="0">
              <a:ea typeface="宋体" panose="02010600030101010101" pitchFamily="2" charset="-122"/>
            </a:endParaRPr>
          </a:p>
        </p:txBody>
      </p:sp>
      <p:sp>
        <p:nvSpPr>
          <p:cNvPr id="38915" name="Rectangle 3"/>
          <p:cNvSpPr>
            <a:spLocks noGrp="1"/>
          </p:cNvSpPr>
          <p:nvPr>
            <p:ph sz="quarter" idx="1"/>
          </p:nvPr>
        </p:nvSpPr>
        <p:spPr>
          <a:xfrm>
            <a:off x="457200" y="1600200"/>
            <a:ext cx="7467600" cy="4873625"/>
          </a:xfrm>
        </p:spPr>
        <p:txBody>
          <a:bodyPr/>
          <a:lstStyle/>
          <a:p>
            <a:pPr eaLnBrk="1" hangingPunct="1"/>
            <a:r>
              <a:rPr lang="zh-CN" altLang="en-US"/>
              <a:t>赔偿方式</a:t>
            </a:r>
            <a:r>
              <a:rPr lang="en-US" altLang="zh-CN"/>
              <a:t>——</a:t>
            </a:r>
            <a:r>
              <a:rPr lang="zh-CN" altLang="en-US"/>
              <a:t>保产量</a:t>
            </a:r>
            <a:endParaRPr lang="zh-CN" altLang="en-US"/>
          </a:p>
          <a:p>
            <a:pPr lvl="1" eaLnBrk="1" hangingPunct="1"/>
            <a:r>
              <a:rPr lang="zh-CN" altLang="en-US"/>
              <a:t>以亩产量为标准换算为产值，再分阶段确定最高的赔付比例 </a:t>
            </a:r>
            <a:endParaRPr lang="zh-CN" altLang="en-US"/>
          </a:p>
          <a:p>
            <a:pPr lvl="2" eaLnBrk="1" hangingPunct="1"/>
            <a:r>
              <a:rPr lang="zh-CN" altLang="en-US"/>
              <a:t>在确定保额上与保产量的第一种方式相一致，但在赔偿方式上与保成本的第二种方式相似。</a:t>
            </a:r>
            <a:endParaRPr lang="zh-CN" altLang="en-US"/>
          </a:p>
          <a:p>
            <a:pPr eaLnBrk="1" hangingPunct="1">
              <a:buFontTx/>
              <a:buNone/>
            </a:pPr>
            <a:endParaRPr lang="zh-CN"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ea typeface="宋体" panose="02010600030101010101" pitchFamily="2" charset="-122"/>
              </a:rPr>
              <a:t>一、生长期农作物保险</a:t>
            </a:r>
            <a:endParaRPr lang="zh-CN" altLang="en-US" dirty="0"/>
          </a:p>
        </p:txBody>
      </p:sp>
      <p:sp>
        <p:nvSpPr>
          <p:cNvPr id="3" name="内容占位符 2"/>
          <p:cNvSpPr>
            <a:spLocks noGrp="1"/>
          </p:cNvSpPr>
          <p:nvPr>
            <p:ph sz="quarter" idx="1"/>
          </p:nvPr>
        </p:nvSpPr>
        <p:spPr/>
        <p:txBody>
          <a:bodyPr/>
          <a:lstStyle/>
          <a:p>
            <a:r>
              <a:rPr lang="zh-CN" altLang="zh-CN" dirty="0"/>
              <a:t>附加旱灾保险条款</a:t>
            </a:r>
            <a:endParaRPr lang="zh-CN" altLang="zh-CN" dirty="0"/>
          </a:p>
          <a:p>
            <a:pPr lvl="1"/>
            <a:r>
              <a:rPr lang="zh-CN" altLang="zh-CN" dirty="0"/>
              <a:t>保障由于旱灾造成保险水稻损失且损失率达到</a:t>
            </a:r>
            <a:r>
              <a:rPr lang="en-US" altLang="zh-CN" dirty="0"/>
              <a:t>70%</a:t>
            </a:r>
            <a:r>
              <a:rPr lang="zh-CN" altLang="zh-CN" dirty="0"/>
              <a:t>及以上的情况。每亩保险金额不得超过主险每亩保险金额的</a:t>
            </a:r>
            <a:r>
              <a:rPr lang="en-US" altLang="zh-CN" dirty="0"/>
              <a:t>50%</a:t>
            </a:r>
            <a:r>
              <a:rPr lang="zh-CN" altLang="zh-CN" dirty="0"/>
              <a:t>。</a:t>
            </a:r>
            <a:endParaRPr lang="zh-CN" altLang="zh-CN" dirty="0"/>
          </a:p>
          <a:p>
            <a:r>
              <a:rPr lang="zh-CN" altLang="zh-CN" dirty="0"/>
              <a:t>附加病虫害保险条款</a:t>
            </a:r>
            <a:endParaRPr lang="zh-CN" altLang="zh-CN" dirty="0"/>
          </a:p>
          <a:p>
            <a:pPr lvl="1"/>
            <a:r>
              <a:rPr lang="zh-CN" altLang="zh-CN" dirty="0"/>
              <a:t>保障由于病虫害造成保险水稻损失且损失率达到</a:t>
            </a:r>
            <a:r>
              <a:rPr lang="en-US" altLang="zh-CN" dirty="0"/>
              <a:t>70%</a:t>
            </a:r>
            <a:r>
              <a:rPr lang="zh-CN" altLang="zh-CN" dirty="0"/>
              <a:t>及以上的情况。每亩保险金额不得超过主险每亩保险金额的</a:t>
            </a:r>
            <a:r>
              <a:rPr lang="en-US" altLang="zh-CN" dirty="0"/>
              <a:t>50%</a:t>
            </a:r>
            <a:r>
              <a:rPr lang="zh-CN" altLang="zh-CN" dirty="0"/>
              <a:t>。</a:t>
            </a:r>
            <a:endParaRPr lang="zh-CN" altLang="zh-CN" dirty="0"/>
          </a:p>
          <a:p>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二、收获期农作物保险 </a:t>
            </a:r>
            <a:endParaRPr lang="zh-CN" altLang="en-US">
              <a:ea typeface="宋体" panose="02010600030101010101" pitchFamily="2" charset="-122"/>
            </a:endParaRPr>
          </a:p>
        </p:txBody>
      </p:sp>
      <p:sp>
        <p:nvSpPr>
          <p:cNvPr id="39939" name="Rectangle 3"/>
          <p:cNvSpPr>
            <a:spLocks noGrp="1"/>
          </p:cNvSpPr>
          <p:nvPr>
            <p:ph sz="quarter" idx="1"/>
          </p:nvPr>
        </p:nvSpPr>
        <p:spPr>
          <a:xfrm>
            <a:off x="457200" y="1600200"/>
            <a:ext cx="7467600" cy="4873625"/>
          </a:xfrm>
        </p:spPr>
        <p:txBody>
          <a:bodyPr/>
          <a:lstStyle/>
          <a:p>
            <a:pPr eaLnBrk="1" hangingPunct="1"/>
            <a:r>
              <a:rPr lang="zh-CN" altLang="en-US"/>
              <a:t>保险标的：收获后农作物的整理和初加工，例如晾晒、轧打、脱粒和烘烤 。</a:t>
            </a:r>
            <a:endParaRPr lang="zh-CN" altLang="en-US"/>
          </a:p>
          <a:p>
            <a:pPr eaLnBrk="1" hangingPunct="1"/>
            <a:r>
              <a:rPr lang="zh-CN" altLang="en-US"/>
              <a:t>农作物在收获期面临的最大风险就是火灾风险。</a:t>
            </a:r>
            <a:endParaRPr lang="zh-CN" altLang="en-US"/>
          </a:p>
          <a:p>
            <a:pPr eaLnBrk="1" hangingPunct="1"/>
            <a:r>
              <a:rPr lang="zh-CN" altLang="en-US"/>
              <a:t>保险期限：通常较短；</a:t>
            </a:r>
            <a:endParaRPr lang="zh-CN" altLang="en-US"/>
          </a:p>
          <a:p>
            <a:pPr lvl="1" eaLnBrk="1" hangingPunct="1"/>
            <a:r>
              <a:rPr lang="zh-CN" altLang="en-US"/>
              <a:t>收割完毕</a:t>
            </a:r>
            <a:r>
              <a:rPr lang="en-US" altLang="zh-CN"/>
              <a:t>------</a:t>
            </a:r>
            <a:r>
              <a:rPr lang="zh-CN" altLang="en-US"/>
              <a:t>初加工结束的成品 </a:t>
            </a:r>
            <a:endParaRPr lang="zh-CN" altLang="en-US"/>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二、收获期农作物保险</a:t>
            </a:r>
            <a:endParaRPr lang="zh-CN" altLang="en-US">
              <a:ea typeface="宋体" panose="02010600030101010101" pitchFamily="2" charset="-122"/>
            </a:endParaRPr>
          </a:p>
        </p:txBody>
      </p:sp>
      <p:sp>
        <p:nvSpPr>
          <p:cNvPr id="40963" name="Rectangle 3"/>
          <p:cNvSpPr>
            <a:spLocks noGrp="1"/>
          </p:cNvSpPr>
          <p:nvPr>
            <p:ph sz="quarter" idx="1"/>
          </p:nvPr>
        </p:nvSpPr>
        <p:spPr>
          <a:xfrm>
            <a:off x="457200" y="1600200"/>
            <a:ext cx="7467600" cy="4873625"/>
          </a:xfrm>
        </p:spPr>
        <p:txBody>
          <a:bodyPr/>
          <a:lstStyle/>
          <a:p>
            <a:pPr marL="812800" indent="-812800" eaLnBrk="1" hangingPunct="1">
              <a:lnSpc>
                <a:spcPct val="90000"/>
              </a:lnSpc>
            </a:pPr>
            <a:r>
              <a:rPr lang="zh-CN" altLang="en-US" sz="2800"/>
              <a:t>保险责任</a:t>
            </a:r>
            <a:endParaRPr lang="zh-CN" altLang="en-US" sz="2800"/>
          </a:p>
          <a:p>
            <a:pPr marL="1168400" lvl="1" indent="-711200" eaLnBrk="1" hangingPunct="1">
              <a:lnSpc>
                <a:spcPct val="90000"/>
              </a:lnSpc>
            </a:pPr>
            <a:r>
              <a:rPr lang="zh-CN" altLang="en-US"/>
              <a:t>单项责任。只承保火灾一项</a:t>
            </a:r>
            <a:endParaRPr lang="zh-CN" altLang="en-US"/>
          </a:p>
          <a:p>
            <a:pPr marL="1168400" lvl="1" indent="-711200" eaLnBrk="1" hangingPunct="1">
              <a:lnSpc>
                <a:spcPct val="90000"/>
              </a:lnSpc>
            </a:pPr>
            <a:r>
              <a:rPr lang="zh-CN" altLang="en-US"/>
              <a:t>综合责任。除承保火灾外，还承保其他几项责任，如遭受冰雹、龙卷风袭击所致损失和连日阴雨所造成的霉烂损失。</a:t>
            </a:r>
            <a:endParaRPr lang="zh-CN" altLang="en-US"/>
          </a:p>
          <a:p>
            <a:pPr marL="812800" indent="-812800" eaLnBrk="1" hangingPunct="1"/>
            <a:r>
              <a:rPr lang="zh-CN" altLang="en-US" sz="2800"/>
              <a:t>除外责任：与生长期农作物保险的除外责任非常相似。有些公司增加了：</a:t>
            </a:r>
            <a:endParaRPr lang="zh-CN" altLang="en-US" sz="2800"/>
          </a:p>
          <a:p>
            <a:pPr marL="1168400" lvl="1" indent="-711200" eaLnBrk="1" hangingPunct="1"/>
            <a:r>
              <a:rPr lang="zh-CN" altLang="en-US"/>
              <a:t>在公路上碾打保险农作物造成的损失。</a:t>
            </a:r>
            <a:endParaRPr lang="zh-CN" altLang="en-US"/>
          </a:p>
          <a:p>
            <a:pPr marL="1168400" lvl="1" indent="-711200" eaLnBrk="1" hangingPunct="1"/>
            <a:r>
              <a:rPr lang="zh-CN" altLang="en-US"/>
              <a:t>场院内除保险农作物以外的其他财产损失。</a:t>
            </a:r>
            <a:endParaRPr lang="zh-CN" altLang="en-US"/>
          </a:p>
          <a:p>
            <a:pPr marL="1168400" lvl="1" indent="-711200" eaLnBrk="1" hangingPunct="1"/>
            <a:r>
              <a:rPr lang="zh-CN" altLang="en-US"/>
              <a:t>被保险人违反公安、消防、气象、保险等有关部门的规定而造成保险财产的损失。</a:t>
            </a:r>
            <a:endParaRPr lang="zh-CN" altLang="en-US" sz="2400"/>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二、收获期农作物保险</a:t>
            </a:r>
            <a:endParaRPr lang="zh-CN" altLang="en-US">
              <a:ea typeface="宋体" panose="02010600030101010101" pitchFamily="2" charset="-122"/>
            </a:endParaRPr>
          </a:p>
        </p:txBody>
      </p:sp>
      <p:sp>
        <p:nvSpPr>
          <p:cNvPr id="41987" name="Rectangle 3"/>
          <p:cNvSpPr>
            <a:spLocks noGrp="1"/>
          </p:cNvSpPr>
          <p:nvPr>
            <p:ph sz="quarter" idx="1"/>
          </p:nvPr>
        </p:nvSpPr>
        <p:spPr>
          <a:xfrm>
            <a:off x="457200" y="1600200"/>
            <a:ext cx="7467600" cy="4873625"/>
          </a:xfrm>
        </p:spPr>
        <p:txBody>
          <a:bodyPr/>
          <a:lstStyle/>
          <a:p>
            <a:pPr eaLnBrk="1" hangingPunct="1"/>
            <a:r>
              <a:rPr lang="zh-CN" altLang="en-US"/>
              <a:t>保险金额：以当年平均亩产量为基础</a:t>
            </a:r>
            <a:endParaRPr lang="zh-CN" altLang="en-US"/>
          </a:p>
          <a:p>
            <a:pPr lvl="1" eaLnBrk="1" hangingPunct="1"/>
            <a:r>
              <a:rPr lang="zh-CN" altLang="en-US"/>
              <a:t>保额</a:t>
            </a:r>
            <a:r>
              <a:rPr lang="en-US" altLang="zh-CN"/>
              <a:t>=</a:t>
            </a:r>
            <a:r>
              <a:rPr lang="zh-CN" altLang="en-US"/>
              <a:t>测定的当年平均亩产量</a:t>
            </a:r>
            <a:r>
              <a:rPr lang="en-US" altLang="zh-CN"/>
              <a:t>×</a:t>
            </a:r>
            <a:r>
              <a:rPr lang="zh-CN" altLang="en-US"/>
              <a:t>国家收购价</a:t>
            </a:r>
            <a:r>
              <a:rPr lang="en-US" altLang="zh-CN"/>
              <a:t>×</a:t>
            </a:r>
            <a:r>
              <a:rPr lang="zh-CN" altLang="en-US"/>
              <a:t>承保的种植亩数</a:t>
            </a:r>
            <a:endParaRPr lang="zh-CN" altLang="en-US"/>
          </a:p>
          <a:p>
            <a:pPr lvl="1" eaLnBrk="1" hangingPunct="1"/>
            <a:r>
              <a:rPr lang="zh-CN" altLang="en-US"/>
              <a:t>承保单项责任的，可以足额投保；承保综合责任的一般只允许投保测定的当年平均亩产量的</a:t>
            </a:r>
            <a:r>
              <a:rPr lang="en-US" altLang="zh-CN"/>
              <a:t>5</a:t>
            </a:r>
            <a:r>
              <a:rPr lang="zh-CN" altLang="en-US"/>
              <a:t>成</a:t>
            </a:r>
            <a:r>
              <a:rPr lang="en-US" altLang="zh-CN"/>
              <a:t>~6</a:t>
            </a:r>
            <a:r>
              <a:rPr lang="zh-CN" altLang="en-US"/>
              <a:t>成  </a:t>
            </a:r>
            <a:endParaRPr lang="zh-CN" altLang="en-US"/>
          </a:p>
          <a:p>
            <a:pPr lvl="1" eaLnBrk="1" hangingPunct="1"/>
            <a:r>
              <a:rPr lang="zh-CN" altLang="en-US"/>
              <a:t>赔偿金额</a:t>
            </a:r>
            <a:r>
              <a:rPr lang="en-US" altLang="zh-CN"/>
              <a:t>=</a:t>
            </a:r>
            <a:r>
              <a:rPr lang="zh-CN" altLang="en-US"/>
              <a:t>每亩保险金额</a:t>
            </a:r>
            <a:r>
              <a:rPr lang="en-US" altLang="zh-CN"/>
              <a:t>×</a:t>
            </a:r>
            <a:r>
              <a:rPr lang="zh-CN" altLang="en-US"/>
              <a:t>损失面积</a:t>
            </a:r>
            <a:r>
              <a:rPr lang="en-US" altLang="zh-CN"/>
              <a:t>×</a:t>
            </a:r>
            <a:r>
              <a:rPr lang="zh-CN" altLang="en-US"/>
              <a:t>损失程度</a:t>
            </a:r>
            <a:r>
              <a:rPr lang="en-US" altLang="zh-CN"/>
              <a:t>×</a:t>
            </a:r>
            <a:r>
              <a:rPr lang="zh-CN" altLang="en-US"/>
              <a:t>（</a:t>
            </a:r>
            <a:r>
              <a:rPr lang="en-US" altLang="zh-CN"/>
              <a:t>1-</a:t>
            </a:r>
            <a:r>
              <a:rPr lang="zh-CN" altLang="en-US"/>
              <a:t>免赔率） </a:t>
            </a:r>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二、农业保险经营现状</a:t>
            </a:r>
            <a:endParaRPr lang="zh-CN" altLang="en-US" dirty="0">
              <a:ea typeface="宋体" panose="02010600030101010101" pitchFamily="2" charset="-122"/>
            </a:endParaRPr>
          </a:p>
        </p:txBody>
      </p:sp>
      <p:sp>
        <p:nvSpPr>
          <p:cNvPr id="10243"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我国从</a:t>
            </a:r>
            <a:r>
              <a:rPr lang="en-US" altLang="zh-CN" dirty="0">
                <a:latin typeface="宋体" panose="02010600030101010101" pitchFamily="2" charset="-122"/>
                <a:ea typeface="宋体" panose="02010600030101010101" pitchFamily="2" charset="-122"/>
              </a:rPr>
              <a:t>1982</a:t>
            </a:r>
            <a:r>
              <a:rPr lang="zh-CN" altLang="en-US" dirty="0">
                <a:latin typeface="宋体" panose="02010600030101010101" pitchFamily="2" charset="-122"/>
                <a:ea typeface="宋体" panose="02010600030101010101" pitchFamily="2" charset="-122"/>
              </a:rPr>
              <a:t>年开始恢复经营农业保险业务，但是但是由于种种因素的制约</a:t>
            </a:r>
            <a:r>
              <a:rPr lang="en-US" altLang="zh-CN" dirty="0">
                <a:latin typeface="宋体" panose="02010600030101010101" pitchFamily="2" charset="-122"/>
                <a:ea typeface="宋体" panose="02010600030101010101" pitchFamily="2" charset="-122"/>
              </a:rPr>
              <a:t>, </a:t>
            </a:r>
            <a:r>
              <a:rPr lang="zh-CN" altLang="en-US" dirty="0">
                <a:latin typeface="宋体" panose="02010600030101010101" pitchFamily="2" charset="-122"/>
                <a:ea typeface="宋体" panose="02010600030101010101" pitchFamily="2" charset="-122"/>
              </a:rPr>
              <a:t>我国农业保险整体处于萎缩的局面。从</a:t>
            </a:r>
            <a:r>
              <a:rPr lang="en-US" altLang="zh-CN" dirty="0">
                <a:latin typeface="宋体" panose="02010600030101010101" pitchFamily="2" charset="-122"/>
                <a:ea typeface="宋体" panose="02010600030101010101" pitchFamily="2" charset="-122"/>
              </a:rPr>
              <a:t>2004</a:t>
            </a:r>
            <a:r>
              <a:rPr lang="zh-CN" altLang="en-US" dirty="0">
                <a:latin typeface="宋体" panose="02010600030101010101" pitchFamily="2" charset="-122"/>
                <a:ea typeface="宋体" panose="02010600030101010101" pitchFamily="2" charset="-122"/>
              </a:rPr>
              <a:t>年开始，国务院开始重视农业发展，农业保险的发展开始在财政补贴下提速。</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需求不足</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供给不足</a:t>
            </a:r>
            <a:endParaRPr lang="zh-CN" altLang="en-US" dirty="0">
              <a:latin typeface="宋体" panose="02010600030101010101" pitchFamily="2" charset="-122"/>
              <a:ea typeface="宋体" panose="02010600030101010101" pitchFamily="2" charset="-122"/>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费率</a:t>
            </a:r>
            <a:endParaRPr lang="zh-CN" altLang="en-US">
              <a:ea typeface="宋体" panose="02010600030101010101" pitchFamily="2" charset="-122"/>
            </a:endParaRPr>
          </a:p>
        </p:txBody>
      </p:sp>
      <p:sp>
        <p:nvSpPr>
          <p:cNvPr id="43011" name="Rectangle 3"/>
          <p:cNvSpPr>
            <a:spLocks noGrp="1"/>
          </p:cNvSpPr>
          <p:nvPr>
            <p:ph sz="quarter" idx="1"/>
          </p:nvPr>
        </p:nvSpPr>
        <p:spPr>
          <a:xfrm>
            <a:off x="457200" y="1600200"/>
            <a:ext cx="7467600" cy="4873625"/>
          </a:xfrm>
        </p:spPr>
        <p:txBody>
          <a:bodyPr/>
          <a:lstStyle/>
          <a:p>
            <a:pPr eaLnBrk="1" hangingPunct="1"/>
            <a:r>
              <a:rPr lang="zh-CN" altLang="en-US"/>
              <a:t>保成本</a:t>
            </a:r>
            <a:endParaRPr lang="zh-CN" altLang="en-US"/>
          </a:p>
          <a:p>
            <a:pPr eaLnBrk="1" hangingPunct="1"/>
            <a:r>
              <a:rPr lang="zh-CN" altLang="en-US"/>
              <a:t>以河北省为例，小麦、玉米、棉花的保险金额分别为</a:t>
            </a:r>
            <a:r>
              <a:rPr lang="en-US" altLang="zh-CN"/>
              <a:t>300</a:t>
            </a:r>
            <a:r>
              <a:rPr lang="zh-CN" altLang="en-US"/>
              <a:t>元、</a:t>
            </a:r>
            <a:r>
              <a:rPr lang="en-US" altLang="zh-CN"/>
              <a:t>260</a:t>
            </a:r>
            <a:r>
              <a:rPr lang="zh-CN" altLang="en-US"/>
              <a:t>元、</a:t>
            </a:r>
            <a:r>
              <a:rPr lang="en-US" altLang="zh-CN"/>
              <a:t>400</a:t>
            </a:r>
            <a:r>
              <a:rPr lang="zh-CN" altLang="en-US"/>
              <a:t>元，保险费率分别为</a:t>
            </a:r>
            <a:r>
              <a:rPr lang="en-US" altLang="zh-CN"/>
              <a:t>5%</a:t>
            </a:r>
            <a:r>
              <a:rPr lang="zh-CN" altLang="en-US"/>
              <a:t>、</a:t>
            </a:r>
            <a:r>
              <a:rPr lang="en-US" altLang="zh-CN"/>
              <a:t>7%</a:t>
            </a:r>
            <a:r>
              <a:rPr lang="zh-CN" altLang="en-US"/>
              <a:t>、</a:t>
            </a:r>
            <a:r>
              <a:rPr lang="en-US" altLang="zh-CN"/>
              <a:t>6%</a:t>
            </a:r>
            <a:r>
              <a:rPr lang="zh-CN" altLang="en-US"/>
              <a:t>；应缴保费分别为</a:t>
            </a:r>
            <a:r>
              <a:rPr lang="en-US" altLang="zh-CN"/>
              <a:t>15</a:t>
            </a:r>
            <a:r>
              <a:rPr lang="zh-CN" altLang="en-US"/>
              <a:t>元、</a:t>
            </a:r>
            <a:r>
              <a:rPr lang="en-US" altLang="zh-CN"/>
              <a:t>18.2</a:t>
            </a:r>
            <a:r>
              <a:rPr lang="zh-CN" altLang="en-US"/>
              <a:t>元、</a:t>
            </a:r>
            <a:r>
              <a:rPr lang="en-US" altLang="zh-CN"/>
              <a:t>26</a:t>
            </a:r>
            <a:r>
              <a:rPr lang="zh-CN" altLang="en-US"/>
              <a:t>元，其中农户承担</a:t>
            </a:r>
            <a:r>
              <a:rPr lang="en-US" altLang="zh-CN"/>
              <a:t>20%</a:t>
            </a:r>
            <a:r>
              <a:rPr lang="zh-CN" altLang="en-US"/>
              <a:t>，分别为</a:t>
            </a:r>
            <a:r>
              <a:rPr lang="en-US" altLang="zh-CN"/>
              <a:t>3</a:t>
            </a:r>
            <a:r>
              <a:rPr lang="zh-CN" altLang="en-US"/>
              <a:t>元、</a:t>
            </a:r>
            <a:r>
              <a:rPr lang="en-US" altLang="zh-CN"/>
              <a:t>3.64</a:t>
            </a:r>
            <a:r>
              <a:rPr lang="zh-CN" altLang="en-US"/>
              <a:t>元、</a:t>
            </a:r>
            <a:r>
              <a:rPr lang="en-US" altLang="zh-CN"/>
              <a:t>5.2</a:t>
            </a:r>
            <a:r>
              <a:rPr lang="zh-CN" altLang="en-US"/>
              <a:t>元。</a:t>
            </a:r>
            <a:endParaRPr lang="zh-CN"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ctrTitle"/>
          </p:nvPr>
        </p:nvSpPr>
        <p:spPr bwMode="auto">
          <a:xfrm>
            <a:off x="1835150" y="2174875"/>
            <a:ext cx="6623050" cy="1470025"/>
          </a:xfrm>
        </p:spPr>
        <p:txBody>
          <a:bodyPr wrap="square" numCol="1" anchorCtr="0" compatLnSpc="1"/>
          <a:lstStyle/>
          <a:p>
            <a:pPr eaLnBrk="1" fontAlgn="auto" hangingPunct="1">
              <a:spcAft>
                <a:spcPts val="0"/>
              </a:spcAft>
              <a:defRPr/>
            </a:pPr>
            <a:r>
              <a:rPr lang="zh-CN" altLang="en-US" dirty="0">
                <a:ea typeface="宋体" panose="02010600030101010101" pitchFamily="2" charset="-122"/>
              </a:rPr>
              <a:t>第三节</a:t>
            </a:r>
            <a:endParaRPr lang="zh-CN" altLang="en-US" dirty="0">
              <a:ea typeface="宋体" panose="02010600030101010101" pitchFamily="2" charset="-122"/>
            </a:endParaRPr>
          </a:p>
        </p:txBody>
      </p:sp>
      <p:sp>
        <p:nvSpPr>
          <p:cNvPr id="4403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养殖业保险</a:t>
            </a:r>
            <a:endParaRPr lang="zh-CN" altLang="en-US"/>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一、牲畜保险</a:t>
            </a:r>
            <a:endParaRPr lang="zh-CN" altLang="en-US">
              <a:ea typeface="宋体" panose="02010600030101010101" pitchFamily="2" charset="-122"/>
            </a:endParaRPr>
          </a:p>
        </p:txBody>
      </p:sp>
      <p:sp>
        <p:nvSpPr>
          <p:cNvPr id="45059" name="Rectangle 3"/>
          <p:cNvSpPr>
            <a:spLocks noGrp="1"/>
          </p:cNvSpPr>
          <p:nvPr>
            <p:ph sz="quarter" idx="1"/>
          </p:nvPr>
        </p:nvSpPr>
        <p:spPr>
          <a:xfrm>
            <a:off x="457200" y="1600200"/>
            <a:ext cx="7467600" cy="4873625"/>
          </a:xfrm>
        </p:spPr>
        <p:txBody>
          <a:bodyPr/>
          <a:lstStyle/>
          <a:p>
            <a:pPr marL="812800" indent="-812800" eaLnBrk="1" hangingPunct="1">
              <a:lnSpc>
                <a:spcPct val="90000"/>
              </a:lnSpc>
            </a:pPr>
            <a:r>
              <a:rPr lang="zh-CN" altLang="en-US" dirty="0"/>
              <a:t>保险标的：以奶牛保险为例：</a:t>
            </a:r>
            <a:endParaRPr lang="zh-CN" altLang="en-US" dirty="0"/>
          </a:p>
          <a:p>
            <a:pPr marL="803275" lvl="1" indent="-346075" eaLnBrk="1" hangingPunct="1">
              <a:lnSpc>
                <a:spcPct val="90000"/>
              </a:lnSpc>
            </a:pPr>
            <a:r>
              <a:rPr lang="zh-CN" altLang="en-US" dirty="0"/>
              <a:t>饲养管理正常，无伤残，无疾病，有正常产奶能力，有畜牧兽医部门出具的健康检疫证明，按免疫程序接种且有记录，经畜牧兽医部门和保险人验体合格；</a:t>
            </a:r>
            <a:endParaRPr lang="zh-CN" altLang="en-US" dirty="0"/>
          </a:p>
          <a:p>
            <a:pPr marL="803275" lvl="1" indent="-346075" eaLnBrk="1" hangingPunct="1">
              <a:lnSpc>
                <a:spcPct val="90000"/>
              </a:lnSpc>
            </a:pPr>
            <a:r>
              <a:rPr lang="zh-CN" altLang="en-US" dirty="0"/>
              <a:t>饲养场所在非传染病疫区内，且在当地洪水水位线以上的非蓄洪区内；</a:t>
            </a:r>
            <a:endParaRPr lang="zh-CN" altLang="en-US" dirty="0"/>
          </a:p>
          <a:p>
            <a:pPr marL="803275" lvl="1" indent="-346075" eaLnBrk="1" hangingPunct="1">
              <a:lnSpc>
                <a:spcPct val="90000"/>
              </a:lnSpc>
            </a:pPr>
            <a:r>
              <a:rPr lang="zh-CN" altLang="en-US" dirty="0"/>
              <a:t>投保时奶牛畜龄</a:t>
            </a:r>
            <a:r>
              <a:rPr lang="en-US" altLang="zh-CN" dirty="0"/>
              <a:t>2.5</a:t>
            </a:r>
            <a:r>
              <a:rPr lang="zh-CN" altLang="en-US" dirty="0"/>
              <a:t>周岁（含）以上</a:t>
            </a:r>
            <a:r>
              <a:rPr lang="en-US" altLang="zh-CN" dirty="0"/>
              <a:t>7</a:t>
            </a:r>
            <a:r>
              <a:rPr lang="zh-CN" altLang="en-US" dirty="0"/>
              <a:t>周岁以下（不含）；</a:t>
            </a:r>
            <a:endParaRPr lang="zh-CN" altLang="en-US" dirty="0"/>
          </a:p>
          <a:p>
            <a:pPr marL="803275" lvl="1" indent="-346075" eaLnBrk="1" hangingPunct="1">
              <a:lnSpc>
                <a:spcPct val="90000"/>
              </a:lnSpc>
            </a:pPr>
            <a:r>
              <a:rPr lang="zh-CN" altLang="en-US" dirty="0"/>
              <a:t>奶牛品种已在当地饲养一年以上。</a:t>
            </a:r>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一、牲畜保险</a:t>
            </a:r>
            <a:endParaRPr lang="zh-CN" altLang="en-US">
              <a:ea typeface="宋体" panose="02010600030101010101" pitchFamily="2" charset="-122"/>
            </a:endParaRPr>
          </a:p>
        </p:txBody>
      </p:sp>
      <p:sp>
        <p:nvSpPr>
          <p:cNvPr id="4608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保险责任</a:t>
            </a:r>
            <a:r>
              <a:rPr lang="zh-CN" altLang="en-US">
                <a:sym typeface="Wingdings" panose="05000000000000000000" pitchFamily="2" charset="2"/>
              </a:rPr>
              <a:t>：（</a:t>
            </a:r>
            <a:r>
              <a:rPr lang="zh-CN" altLang="en-US"/>
              <a:t>所造成的死亡</a:t>
            </a:r>
            <a:r>
              <a:rPr lang="zh-CN" altLang="en-US">
                <a:sym typeface="Wingdings" panose="05000000000000000000" pitchFamily="2" charset="2"/>
              </a:rPr>
              <a:t>）</a:t>
            </a:r>
            <a:endParaRPr lang="zh-CN" altLang="en-US"/>
          </a:p>
          <a:p>
            <a:pPr lvl="1" eaLnBrk="1" hangingPunct="1">
              <a:lnSpc>
                <a:spcPct val="90000"/>
              </a:lnSpc>
            </a:pPr>
            <a:r>
              <a:rPr lang="zh-CN" altLang="en-US"/>
              <a:t>疾病：包括一般疾病、寄生虫病、传染病、胎产、阉割。 </a:t>
            </a:r>
            <a:endParaRPr lang="zh-CN" altLang="en-US"/>
          </a:p>
          <a:p>
            <a:pPr lvl="1" eaLnBrk="1" hangingPunct="1">
              <a:lnSpc>
                <a:spcPct val="90000"/>
              </a:lnSpc>
            </a:pPr>
            <a:r>
              <a:rPr lang="zh-CN" altLang="en-US"/>
              <a:t>自然灾害：包括洪水、淹溺、暴风雪、地震、地陷、崖崩、雹灾等 </a:t>
            </a:r>
            <a:endParaRPr lang="zh-CN" altLang="en-US"/>
          </a:p>
          <a:p>
            <a:pPr lvl="1" eaLnBrk="1" hangingPunct="1">
              <a:lnSpc>
                <a:spcPct val="90000"/>
              </a:lnSpc>
            </a:pPr>
            <a:r>
              <a:rPr lang="zh-CN" altLang="en-US"/>
              <a:t>意外事故：包括触电、摔跌、互斗、碰撞、窒息、野兽伤害、建筑物及其他物体倒塌等</a:t>
            </a:r>
            <a:endParaRPr lang="zh-CN" altLang="en-US"/>
          </a:p>
          <a:p>
            <a:pPr lvl="1" eaLnBrk="1" hangingPunct="1">
              <a:lnSpc>
                <a:spcPct val="90000"/>
              </a:lnSpc>
            </a:pPr>
            <a:r>
              <a:rPr lang="zh-CN" altLang="en-US"/>
              <a:t>为了防止疾病传染，经当地政府部门或畜牧部门命令和有关部门同意宰杀或掩埋的， </a:t>
            </a:r>
            <a:endParaRPr lang="zh-CN" altLang="en-US"/>
          </a:p>
          <a:p>
            <a:pPr eaLnBrk="1" hangingPunct="1">
              <a:lnSpc>
                <a:spcPct val="90000"/>
              </a:lnSpc>
            </a:pPr>
            <a:r>
              <a:rPr lang="zh-CN" altLang="en-US"/>
              <a:t>附加盗窃险和医疗险</a:t>
            </a:r>
            <a:endParaRPr lang="zh-CN" altLang="en-US"/>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一、牲畜保险</a:t>
            </a:r>
            <a:endParaRPr lang="zh-CN" altLang="en-US">
              <a:ea typeface="宋体" panose="02010600030101010101" pitchFamily="2" charset="-122"/>
            </a:endParaRPr>
          </a:p>
        </p:txBody>
      </p:sp>
      <p:sp>
        <p:nvSpPr>
          <p:cNvPr id="4710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除外责任</a:t>
            </a:r>
            <a:endParaRPr lang="zh-CN" altLang="en-US"/>
          </a:p>
          <a:p>
            <a:pPr lvl="1" eaLnBrk="1" hangingPunct="1"/>
            <a:r>
              <a:rPr lang="zh-CN" altLang="en-US"/>
              <a:t>被保险人及其家庭成员的故意行为。</a:t>
            </a:r>
            <a:endParaRPr lang="zh-CN" altLang="en-US"/>
          </a:p>
          <a:p>
            <a:pPr lvl="1" eaLnBrk="1" hangingPunct="1"/>
            <a:r>
              <a:rPr lang="zh-CN" altLang="en-US"/>
              <a:t>隐瞒或谎报病情。</a:t>
            </a:r>
            <a:endParaRPr lang="zh-CN" altLang="en-US"/>
          </a:p>
          <a:p>
            <a:pPr lvl="1" eaLnBrk="1" hangingPunct="1"/>
            <a:r>
              <a:rPr lang="zh-CN" altLang="en-US"/>
              <a:t>不按兽医部门的要求对牲畜进行防疫或治疗。</a:t>
            </a:r>
            <a:endParaRPr lang="zh-CN" altLang="en-US"/>
          </a:p>
          <a:p>
            <a:pPr lvl="1" eaLnBrk="1" hangingPunct="1"/>
            <a:r>
              <a:rPr lang="zh-CN" altLang="en-US"/>
              <a:t>对牲畜进行不合理的使役，致使其劳累致死。</a:t>
            </a:r>
            <a:endParaRPr lang="zh-CN" altLang="en-US"/>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一、牲畜保险</a:t>
            </a:r>
            <a:endParaRPr lang="zh-CN" altLang="en-US">
              <a:ea typeface="宋体" panose="02010600030101010101" pitchFamily="2" charset="-122"/>
            </a:endParaRPr>
          </a:p>
        </p:txBody>
      </p:sp>
      <p:sp>
        <p:nvSpPr>
          <p:cNvPr id="48131" name="Rectangle 3"/>
          <p:cNvSpPr>
            <a:spLocks noGrp="1"/>
          </p:cNvSpPr>
          <p:nvPr>
            <p:ph sz="quarter" idx="1"/>
          </p:nvPr>
        </p:nvSpPr>
        <p:spPr>
          <a:xfrm>
            <a:off x="457200" y="1600200"/>
            <a:ext cx="7467600" cy="4873625"/>
          </a:xfrm>
        </p:spPr>
        <p:txBody>
          <a:bodyPr/>
          <a:lstStyle/>
          <a:p>
            <a:pPr eaLnBrk="1" hangingPunct="1"/>
            <a:r>
              <a:rPr lang="zh-CN" altLang="en-US"/>
              <a:t>保险期限 ：一般为一年 </a:t>
            </a:r>
            <a:endParaRPr lang="zh-CN" altLang="en-US"/>
          </a:p>
          <a:p>
            <a:pPr lvl="1" eaLnBrk="1" hangingPunct="1"/>
            <a:r>
              <a:rPr lang="zh-CN" altLang="en-US"/>
              <a:t>为了防范道德风险，有观察期的规定</a:t>
            </a:r>
            <a:endParaRPr lang="zh-CN" altLang="en-US"/>
          </a:p>
          <a:p>
            <a:pPr eaLnBrk="1" hangingPunct="1"/>
            <a:r>
              <a:rPr lang="zh-CN" altLang="en-US"/>
              <a:t>保险金额 ：按照市场价或者评定价（养殖成本）确定</a:t>
            </a:r>
            <a:endParaRPr lang="zh-CN" altLang="en-US"/>
          </a:p>
          <a:p>
            <a:pPr lvl="1" eaLnBrk="1" hangingPunct="1"/>
            <a:r>
              <a:rPr lang="zh-CN" altLang="en-US"/>
              <a:t>一般在牲畜实际价值的</a:t>
            </a:r>
            <a:r>
              <a:rPr lang="en-US" altLang="zh-CN"/>
              <a:t>70%</a:t>
            </a:r>
            <a:r>
              <a:rPr lang="zh-CN" altLang="en-US"/>
              <a:t>以下</a:t>
            </a:r>
            <a:endParaRPr lang="zh-CN" altLang="en-US"/>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一、牲畜保险</a:t>
            </a:r>
            <a:endParaRPr lang="zh-CN" altLang="en-US">
              <a:ea typeface="宋体" panose="02010600030101010101" pitchFamily="2" charset="-122"/>
            </a:endParaRPr>
          </a:p>
        </p:txBody>
      </p:sp>
      <p:sp>
        <p:nvSpPr>
          <p:cNvPr id="49155" name="Rectangle 3"/>
          <p:cNvSpPr>
            <a:spLocks noGrp="1"/>
          </p:cNvSpPr>
          <p:nvPr>
            <p:ph sz="quarter" idx="1"/>
          </p:nvPr>
        </p:nvSpPr>
        <p:spPr>
          <a:xfrm>
            <a:off x="457200" y="1600200"/>
            <a:ext cx="7467600" cy="4873625"/>
          </a:xfrm>
        </p:spPr>
        <p:txBody>
          <a:bodyPr/>
          <a:lstStyle/>
          <a:p>
            <a:pPr marL="812800" indent="-812800" eaLnBrk="1" hangingPunct="1"/>
            <a:r>
              <a:rPr lang="zh-CN" altLang="en-US"/>
              <a:t>赔偿处理</a:t>
            </a:r>
            <a:endParaRPr lang="zh-CN" altLang="en-US"/>
          </a:p>
          <a:p>
            <a:pPr marL="1168400" lvl="1" indent="-711200" eaLnBrk="1" hangingPunct="1"/>
            <a:r>
              <a:rPr lang="zh-CN" altLang="en-US"/>
              <a:t>按单位帐面价值投保的牲畜，按帐面价值扣除残值后赔付。</a:t>
            </a:r>
            <a:endParaRPr lang="zh-CN" altLang="en-US"/>
          </a:p>
          <a:p>
            <a:pPr marL="1168400" lvl="1" indent="-711200" eaLnBrk="1" hangingPunct="1"/>
            <a:r>
              <a:rPr lang="zh-CN" altLang="en-US"/>
              <a:t>由保险人与投保人双方协商评定保额的牲畜，按承保的保额扣除残值后赔付。</a:t>
            </a:r>
            <a:endParaRPr lang="zh-CN" altLang="en-US"/>
          </a:p>
          <a:p>
            <a:pPr marL="1168400" lvl="1" indent="-711200" eaLnBrk="1" hangingPunct="1"/>
            <a:r>
              <a:rPr lang="zh-CN" altLang="en-US"/>
              <a:t>定额投保的牲畜，保险公司根据牲畜市场价格和畜龄分档次规定保额的，根据被保险人投保时选定的档次给予定额赔付，不扣除残值。 </a:t>
            </a:r>
            <a:endParaRPr lang="zh-CN" altLang="en-US"/>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一、牲畜保险</a:t>
            </a:r>
            <a:endParaRPr lang="zh-CN" altLang="en-US">
              <a:ea typeface="宋体" panose="02010600030101010101" pitchFamily="2" charset="-122"/>
            </a:endParaRPr>
          </a:p>
        </p:txBody>
      </p:sp>
      <p:sp>
        <p:nvSpPr>
          <p:cNvPr id="50179" name="Rectangle 3"/>
          <p:cNvSpPr>
            <a:spLocks noGrp="1"/>
          </p:cNvSpPr>
          <p:nvPr>
            <p:ph sz="quarter" idx="1"/>
          </p:nvPr>
        </p:nvSpPr>
        <p:spPr>
          <a:xfrm>
            <a:off x="457200" y="1600200"/>
            <a:ext cx="7467600" cy="4873625"/>
          </a:xfrm>
        </p:spPr>
        <p:txBody>
          <a:bodyPr/>
          <a:lstStyle/>
          <a:p>
            <a:pPr eaLnBrk="1" hangingPunct="1"/>
            <a:r>
              <a:rPr lang="zh-CN" altLang="en-US"/>
              <a:t>如果是因为政府强制扑杀导致保险牲畜死亡，则</a:t>
            </a:r>
            <a:endParaRPr lang="zh-CN" altLang="en-US"/>
          </a:p>
          <a:p>
            <a:pPr lvl="1" eaLnBrk="1" hangingPunct="1"/>
            <a:r>
              <a:rPr lang="zh-CN" altLang="en-US"/>
              <a:t>赔偿金额</a:t>
            </a:r>
            <a:r>
              <a:rPr lang="en-US" altLang="zh-CN"/>
              <a:t>=</a:t>
            </a:r>
            <a:r>
              <a:rPr lang="zh-CN" altLang="en-US"/>
              <a:t>死亡数量</a:t>
            </a:r>
            <a:r>
              <a:rPr lang="en-US" altLang="zh-CN"/>
              <a:t>×</a:t>
            </a:r>
            <a:r>
              <a:rPr lang="zh-CN" altLang="en-US"/>
              <a:t>（每头保险金额</a:t>
            </a:r>
            <a:r>
              <a:rPr lang="en-US" altLang="zh-CN"/>
              <a:t>-</a:t>
            </a:r>
            <a:r>
              <a:rPr lang="zh-CN" altLang="en-US"/>
              <a:t>每头奶牛政府扑杀专项补贴金额） </a:t>
            </a:r>
            <a:endParaRPr lang="zh-CN"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二、水产养殖保险</a:t>
            </a:r>
            <a:endParaRPr lang="zh-CN" altLang="en-US">
              <a:ea typeface="宋体" panose="02010600030101010101" pitchFamily="2" charset="-122"/>
            </a:endParaRPr>
          </a:p>
        </p:txBody>
      </p:sp>
      <p:sp>
        <p:nvSpPr>
          <p:cNvPr id="51203" name="Rectangle 3"/>
          <p:cNvSpPr>
            <a:spLocks noGrp="1"/>
          </p:cNvSpPr>
          <p:nvPr>
            <p:ph sz="quarter" idx="1"/>
          </p:nvPr>
        </p:nvSpPr>
        <p:spPr>
          <a:xfrm>
            <a:off x="457200" y="1600200"/>
            <a:ext cx="7467600" cy="4873625"/>
          </a:xfrm>
        </p:spPr>
        <p:txBody>
          <a:bodyPr/>
          <a:lstStyle/>
          <a:p>
            <a:pPr eaLnBrk="1" hangingPunct="1"/>
            <a:r>
              <a:rPr lang="zh-CN" altLang="en-US"/>
              <a:t>保险标的：商品性养殖的各种水产品，如鱼、对虾、螃蟹等 </a:t>
            </a:r>
            <a:endParaRPr lang="zh-CN" altLang="en-US"/>
          </a:p>
          <a:p>
            <a:pPr lvl="1" eaLnBrk="1" hangingPunct="1"/>
            <a:r>
              <a:rPr lang="zh-CN" altLang="en-US"/>
              <a:t>要求投保人的</a:t>
            </a:r>
            <a:r>
              <a:rPr lang="en-US" altLang="zh-CN"/>
              <a:t>《</a:t>
            </a:r>
            <a:r>
              <a:rPr lang="zh-CN" altLang="en-US"/>
              <a:t>水域涂滩养殖许可证</a:t>
            </a:r>
            <a:r>
              <a:rPr lang="en-US" altLang="zh-CN"/>
              <a:t>》</a:t>
            </a:r>
            <a:r>
              <a:rPr lang="zh-CN" altLang="en-US"/>
              <a:t>、或养殖承包合同真实有效；</a:t>
            </a:r>
            <a:endParaRPr lang="zh-CN" altLang="en-US"/>
          </a:p>
          <a:p>
            <a:pPr lvl="1" eaLnBrk="1" hangingPunct="1"/>
            <a:r>
              <a:rPr lang="zh-CN" altLang="en-US"/>
              <a:t>养殖塘布局规范、环境安全，无引发灾害事故的明显隐患。</a:t>
            </a:r>
            <a:endParaRPr lang="zh-CN" altLang="en-US"/>
          </a:p>
          <a:p>
            <a:pPr eaLnBrk="1" hangingPunct="1"/>
            <a:r>
              <a:rPr lang="zh-CN" altLang="en-US"/>
              <a:t>那些正处在危险状态的水产品；或者已经离塘的水产品；以及陆基式（工厂化）养殖的水产品均不属于保险标的。 </a:t>
            </a:r>
            <a:endParaRPr lang="zh-CN" altLang="en-US"/>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二、水产养殖保险</a:t>
            </a:r>
            <a:endParaRPr lang="zh-CN" altLang="en-US">
              <a:ea typeface="宋体" panose="02010600030101010101" pitchFamily="2" charset="-122"/>
            </a:endParaRPr>
          </a:p>
        </p:txBody>
      </p:sp>
      <p:sp>
        <p:nvSpPr>
          <p:cNvPr id="5222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保险责任</a:t>
            </a:r>
            <a:endParaRPr lang="zh-CN" altLang="en-US"/>
          </a:p>
          <a:p>
            <a:pPr lvl="1" eaLnBrk="1" hangingPunct="1">
              <a:lnSpc>
                <a:spcPct val="90000"/>
              </a:lnSpc>
            </a:pPr>
            <a:r>
              <a:rPr lang="zh-CN" altLang="en-US"/>
              <a:t>死亡责任：</a:t>
            </a:r>
            <a:endParaRPr lang="zh-CN" altLang="en-US"/>
          </a:p>
          <a:p>
            <a:pPr lvl="2" eaLnBrk="1" hangingPunct="1">
              <a:lnSpc>
                <a:spcPct val="90000"/>
              </a:lnSpc>
            </a:pPr>
            <a:r>
              <a:rPr lang="zh-CN" altLang="en-US"/>
              <a:t>遭受暴风、台风、龙卷风、暴雨、雷击，或者空中运行物体坠落，导致供电设施损坏断电，造成增氧机和水泵无法开启发生“泛塘”的；</a:t>
            </a:r>
            <a:endParaRPr lang="zh-CN" altLang="en-US"/>
          </a:p>
          <a:p>
            <a:pPr lvl="2" eaLnBrk="1" hangingPunct="1">
              <a:lnSpc>
                <a:spcPct val="90000"/>
              </a:lnSpc>
            </a:pPr>
            <a:r>
              <a:rPr lang="zh-CN" altLang="en-US"/>
              <a:t>由于缺氧、疾病、他人投毒等灾害事故造成的水产品死亡。 </a:t>
            </a:r>
            <a:endParaRPr lang="zh-CN" altLang="en-US"/>
          </a:p>
          <a:p>
            <a:pPr lvl="1" eaLnBrk="1" hangingPunct="1">
              <a:lnSpc>
                <a:spcPct val="90000"/>
              </a:lnSpc>
            </a:pPr>
            <a:r>
              <a:rPr lang="zh-CN" altLang="en-US"/>
              <a:t>流失责任。</a:t>
            </a:r>
            <a:endParaRPr lang="zh-CN" altLang="en-US"/>
          </a:p>
          <a:p>
            <a:pPr lvl="2" eaLnBrk="1" hangingPunct="1">
              <a:lnSpc>
                <a:spcPct val="90000"/>
              </a:lnSpc>
            </a:pPr>
            <a:r>
              <a:rPr lang="zh-CN" altLang="en-US"/>
              <a:t>由于暴风、台风、龙卷风、暴雨、雷击，或者空中运行物体坠落等自然灾害和意外事故造成鱼塘、虾池的堤坝倒塌所引起的溃塘、漫塘的水产品流失。 </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二、农业保险经营现状</a:t>
            </a:r>
            <a:endParaRPr lang="zh-CN" altLang="en-US" dirty="0">
              <a:ea typeface="宋体" panose="02010600030101010101" pitchFamily="2" charset="-122"/>
            </a:endParaRPr>
          </a:p>
        </p:txBody>
      </p:sp>
      <p:sp>
        <p:nvSpPr>
          <p:cNvPr id="11267"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需求不足的主要原因有：</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农民收入低下；</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保险意识不高；</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农业保险产品具有正外部性（如生猪投保后会加强对其的免疫，从而使得未投保的生猪被传染患病的可能也减小）；</a:t>
            </a:r>
            <a:endParaRPr lang="zh-CN" altLang="en-US" dirty="0">
              <a:latin typeface="宋体" panose="02010600030101010101" pitchFamily="2" charset="-122"/>
              <a:ea typeface="宋体" panose="02010600030101010101" pitchFamily="2" charset="-122"/>
            </a:endParaRP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Rot="1" noChangeArrowheads="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二、水产养殖保险</a:t>
            </a:r>
            <a:endParaRPr lang="zh-CN" altLang="en-US">
              <a:ea typeface="宋体" panose="02010600030101010101" pitchFamily="2" charset="-122"/>
            </a:endParaRPr>
          </a:p>
        </p:txBody>
      </p:sp>
      <p:sp>
        <p:nvSpPr>
          <p:cNvPr id="53251" name="Rectangle 2"/>
          <p:cNvSpPr>
            <a:spLocks noGrp="1"/>
          </p:cNvSpPr>
          <p:nvPr>
            <p:ph sz="quarter" idx="1"/>
          </p:nvPr>
        </p:nvSpPr>
        <p:spPr>
          <a:xfrm>
            <a:off x="457200" y="1600200"/>
            <a:ext cx="7467600" cy="4873625"/>
          </a:xfrm>
        </p:spPr>
        <p:txBody>
          <a:bodyPr/>
          <a:lstStyle/>
          <a:p>
            <a:pPr marL="812800" indent="-812800" eaLnBrk="1" hangingPunct="1"/>
            <a:r>
              <a:rPr lang="zh-CN" altLang="en-US" sz="2800"/>
              <a:t>除外责任</a:t>
            </a:r>
            <a:endParaRPr lang="zh-CN" altLang="en-US" sz="2800"/>
          </a:p>
          <a:p>
            <a:pPr marL="1168400" lvl="1" indent="-711200" eaLnBrk="1" hangingPunct="1"/>
            <a:r>
              <a:rPr lang="zh-CN" altLang="en-US"/>
              <a:t>水产品在养殖过程中由于被保险人及其家庭成员、养殖人员的故意行为或重大失职造成的损失。</a:t>
            </a:r>
            <a:endParaRPr lang="zh-CN" altLang="en-US"/>
          </a:p>
          <a:p>
            <a:pPr marL="1168400" lvl="1" indent="-711200" eaLnBrk="1" hangingPunct="1"/>
            <a:r>
              <a:rPr lang="zh-CN" altLang="en-US"/>
              <a:t>水产品的自然死亡或损失。</a:t>
            </a:r>
            <a:endParaRPr lang="zh-CN" altLang="en-US"/>
          </a:p>
          <a:p>
            <a:pPr marL="1168400" lvl="1" indent="-711200" eaLnBrk="1" hangingPunct="1"/>
            <a:r>
              <a:rPr lang="zh-CN" altLang="en-US"/>
              <a:t>水产品在养殖过程中由于各种敌害捕食造成的损失。</a:t>
            </a:r>
            <a:endParaRPr lang="zh-CN" altLang="en-US"/>
          </a:p>
          <a:p>
            <a:pPr marL="812800" indent="-812800" eaLnBrk="1" hangingPunct="1"/>
            <a:r>
              <a:rPr lang="zh-CN" altLang="en-US"/>
              <a:t>有的地区将水质污染列为除外责任，如污水、污物的排放污染和田间农药的流入。 </a:t>
            </a:r>
            <a:endParaRPr lang="zh-CN" altLang="en-US"/>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Rot="1" noChangeArrowheads="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二、水产养殖保险</a:t>
            </a:r>
            <a:endParaRPr lang="zh-CN" altLang="en-US">
              <a:ea typeface="宋体" panose="02010600030101010101" pitchFamily="2" charset="-122"/>
            </a:endParaRPr>
          </a:p>
        </p:txBody>
      </p:sp>
      <p:sp>
        <p:nvSpPr>
          <p:cNvPr id="54275" name="Rectangle 2"/>
          <p:cNvSpPr>
            <a:spLocks noGrp="1"/>
          </p:cNvSpPr>
          <p:nvPr>
            <p:ph sz="quarter" idx="1"/>
          </p:nvPr>
        </p:nvSpPr>
        <p:spPr>
          <a:xfrm>
            <a:off x="457200" y="1600200"/>
            <a:ext cx="7467600" cy="4873625"/>
          </a:xfrm>
        </p:spPr>
        <p:txBody>
          <a:bodyPr/>
          <a:lstStyle/>
          <a:p>
            <a:pPr eaLnBrk="1" hangingPunct="1"/>
            <a:r>
              <a:rPr lang="zh-CN" altLang="en-US" sz="2800"/>
              <a:t>保险金额：一般以承保的水面面积（亩或公顷）作为承保单位</a:t>
            </a:r>
            <a:endParaRPr lang="zh-CN" altLang="en-US" sz="2800"/>
          </a:p>
          <a:p>
            <a:pPr lvl="1" eaLnBrk="1" hangingPunct="1"/>
            <a:r>
              <a:rPr lang="zh-CN" altLang="en-US" sz="2400"/>
              <a:t>保成本。按保险标的在收获时投入的总成本的全部或部分作为保险金额</a:t>
            </a:r>
            <a:endParaRPr lang="zh-CN" altLang="en-US" sz="2400"/>
          </a:p>
          <a:p>
            <a:pPr lvl="1" eaLnBrk="1" hangingPunct="1"/>
            <a:r>
              <a:rPr lang="zh-CN" altLang="en-US" sz="2400"/>
              <a:t>保产值。以市场价格、销售价、产量确定保险金额。一般只承保</a:t>
            </a:r>
            <a:r>
              <a:rPr lang="en-US" altLang="zh-CN" sz="2400"/>
              <a:t>5</a:t>
            </a:r>
            <a:r>
              <a:rPr lang="zh-CN" altLang="en-US" sz="2400"/>
              <a:t>成</a:t>
            </a:r>
            <a:r>
              <a:rPr lang="en-US" altLang="zh-CN" sz="2400"/>
              <a:t>~7</a:t>
            </a:r>
            <a:r>
              <a:rPr lang="zh-CN" altLang="en-US" sz="2400"/>
              <a:t>成。</a:t>
            </a:r>
            <a:endParaRPr lang="zh-CN" altLang="en-US" sz="2400"/>
          </a:p>
          <a:p>
            <a:pPr lvl="2" eaLnBrk="1" hangingPunct="1"/>
            <a:r>
              <a:rPr lang="zh-CN" altLang="en-US"/>
              <a:t>保险金额</a:t>
            </a:r>
            <a:r>
              <a:rPr lang="en-US" altLang="zh-CN"/>
              <a:t>=</a:t>
            </a:r>
            <a:r>
              <a:rPr lang="zh-CN" altLang="en-US"/>
              <a:t>保险产量 （公斤</a:t>
            </a:r>
            <a:r>
              <a:rPr lang="en-US" altLang="zh-CN"/>
              <a:t>/</a:t>
            </a:r>
            <a:r>
              <a:rPr lang="zh-CN" altLang="en-US"/>
              <a:t>亩）</a:t>
            </a:r>
            <a:r>
              <a:rPr lang="en-US" altLang="zh-CN"/>
              <a:t>×</a:t>
            </a:r>
            <a:r>
              <a:rPr lang="zh-CN" altLang="en-US"/>
              <a:t>保险单价（元</a:t>
            </a:r>
            <a:r>
              <a:rPr lang="en-US" altLang="zh-CN"/>
              <a:t>/</a:t>
            </a:r>
            <a:r>
              <a:rPr lang="zh-CN" altLang="en-US"/>
              <a:t>公斤）</a:t>
            </a:r>
            <a:r>
              <a:rPr lang="en-US" altLang="zh-CN"/>
              <a:t>× </a:t>
            </a:r>
            <a:r>
              <a:rPr lang="zh-CN" altLang="en-US"/>
              <a:t>保险数量（亩） </a:t>
            </a:r>
            <a:endParaRPr lang="zh-CN" altLang="en-US" sz="2000"/>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Rot="1" noChangeArrowheads="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二、水产养殖保险</a:t>
            </a:r>
            <a:endParaRPr lang="zh-CN" altLang="en-US">
              <a:ea typeface="宋体" panose="02010600030101010101" pitchFamily="2" charset="-122"/>
            </a:endParaRPr>
          </a:p>
        </p:txBody>
      </p:sp>
      <p:sp>
        <p:nvSpPr>
          <p:cNvPr id="55299" name="Rectangle 2"/>
          <p:cNvSpPr>
            <a:spLocks noGrp="1"/>
          </p:cNvSpPr>
          <p:nvPr>
            <p:ph sz="quarter" idx="1"/>
          </p:nvPr>
        </p:nvSpPr>
        <p:spPr>
          <a:xfrm>
            <a:off x="457200" y="1600200"/>
            <a:ext cx="7467600" cy="4873625"/>
          </a:xfrm>
        </p:spPr>
        <p:txBody>
          <a:bodyPr/>
          <a:lstStyle/>
          <a:p>
            <a:pPr eaLnBrk="1" hangingPunct="1"/>
            <a:r>
              <a:rPr lang="zh-CN" altLang="en-US" sz="2800" dirty="0"/>
              <a:t>赔偿处理</a:t>
            </a:r>
            <a:endParaRPr lang="zh-CN" altLang="en-US" sz="2800" dirty="0"/>
          </a:p>
          <a:p>
            <a:pPr lvl="1" eaLnBrk="1" hangingPunct="1"/>
            <a:r>
              <a:rPr lang="zh-CN" altLang="en-US" sz="2400" dirty="0"/>
              <a:t>按比例赔付：不同时期的赔偿额占保额的最高比例</a:t>
            </a:r>
            <a:endParaRPr lang="zh-CN" altLang="en-US" sz="2400" dirty="0"/>
          </a:p>
          <a:p>
            <a:pPr lvl="1" eaLnBrk="1" hangingPunct="1"/>
            <a:r>
              <a:rPr lang="zh-CN" altLang="en-US" sz="2400" dirty="0"/>
              <a:t>保产值赔付：按实际损失偿付</a:t>
            </a:r>
            <a:endParaRPr lang="zh-CN" altLang="en-US" sz="2400" dirty="0"/>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lstStyle/>
          <a:p>
            <a:r>
              <a:rPr lang="zh-CN" altLang="en-US" dirty="0"/>
              <a:t>第四节</a:t>
            </a:r>
            <a:endParaRPr lang="zh-CN" altLang="en-US" dirty="0"/>
          </a:p>
        </p:txBody>
      </p:sp>
      <p:sp>
        <p:nvSpPr>
          <p:cNvPr id="5" name="副标题 4"/>
          <p:cNvSpPr>
            <a:spLocks noGrp="1"/>
          </p:cNvSpPr>
          <p:nvPr>
            <p:ph type="subTitle" idx="1"/>
          </p:nvPr>
        </p:nvSpPr>
        <p:spPr/>
        <p:txBody>
          <a:bodyPr/>
          <a:lstStyle/>
          <a:p>
            <a:pPr algn="r"/>
            <a:r>
              <a:rPr lang="zh-CN" altLang="en-US" dirty="0"/>
              <a:t>指数型农业保险</a:t>
            </a:r>
            <a:endParaRPr lang="zh-CN"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0"/>
            <a:r>
              <a:rPr lang="zh-CN" altLang="en-US" dirty="0"/>
              <a:t>一、</a:t>
            </a:r>
            <a:r>
              <a:rPr lang="zh-CN" altLang="zh-CN" b="1" dirty="0"/>
              <a:t>指数保险的含义</a:t>
            </a:r>
            <a:br>
              <a:rPr lang="zh-CN" altLang="zh-CN" dirty="0"/>
            </a:br>
            <a:endParaRPr lang="zh-CN" altLang="en-US" dirty="0"/>
          </a:p>
        </p:txBody>
      </p:sp>
      <p:sp>
        <p:nvSpPr>
          <p:cNvPr id="3" name="内容占位符 2"/>
          <p:cNvSpPr>
            <a:spLocks noGrp="1"/>
          </p:cNvSpPr>
          <p:nvPr>
            <p:ph sz="quarter" idx="1"/>
          </p:nvPr>
        </p:nvSpPr>
        <p:spPr>
          <a:xfrm>
            <a:off x="457200" y="1600200"/>
            <a:ext cx="7859216" cy="4873752"/>
          </a:xfrm>
        </p:spPr>
        <p:txBody>
          <a:bodyPr/>
          <a:lstStyle/>
          <a:p>
            <a:r>
              <a:rPr lang="zh-CN" altLang="zh-CN" dirty="0"/>
              <a:t>指数保险（</a:t>
            </a:r>
            <a:r>
              <a:rPr lang="en-US" altLang="zh-CN" dirty="0"/>
              <a:t>Index Insurance</a:t>
            </a:r>
            <a:r>
              <a:rPr lang="zh-CN" altLang="zh-CN" dirty="0"/>
              <a:t>）</a:t>
            </a:r>
            <a:r>
              <a:rPr lang="zh-CN" altLang="en-US" dirty="0"/>
              <a:t>：</a:t>
            </a:r>
            <a:r>
              <a:rPr lang="zh-CN" altLang="zh-CN" dirty="0"/>
              <a:t>只设置赔偿的触发条件（</a:t>
            </a:r>
            <a:r>
              <a:rPr lang="en-US" altLang="zh-CN" dirty="0"/>
              <a:t>Triggering Condition</a:t>
            </a:r>
            <a:r>
              <a:rPr lang="zh-CN" altLang="zh-CN" dirty="0"/>
              <a:t>）</a:t>
            </a:r>
            <a:r>
              <a:rPr lang="zh-CN" altLang="en-US" dirty="0"/>
              <a:t>，</a:t>
            </a:r>
            <a:r>
              <a:rPr lang="zh-CN" altLang="zh-CN" dirty="0"/>
              <a:t>基于预先设定的外在参数是否达到事先保单设计的触发水平，按实际指数与触发条件之间的差距来进行赔偿。</a:t>
            </a:r>
            <a:endParaRPr lang="zh-CN" altLang="zh-CN" dirty="0"/>
          </a:p>
          <a:p>
            <a:r>
              <a:rPr lang="zh-CN" altLang="zh-CN" dirty="0"/>
              <a:t>指数保险中“指数”的设计尤为关键。</a:t>
            </a:r>
            <a:endParaRPr lang="zh-CN" altLang="zh-CN" dirty="0"/>
          </a:p>
          <a:p>
            <a:r>
              <a:rPr lang="zh-CN" altLang="zh-CN" dirty="0"/>
              <a:t>指数保险的赔偿处理可能包含不赔、全赔和分层赔付</a:t>
            </a:r>
            <a:endParaRPr lang="en-US" altLang="zh-CN" dirty="0"/>
          </a:p>
          <a:p>
            <a:pPr lvl="1"/>
            <a:r>
              <a:rPr lang="zh-CN" altLang="zh-CN" dirty="0"/>
              <a:t>不赔是指指数未达到触发条件</a:t>
            </a:r>
            <a:endParaRPr lang="en-US" altLang="zh-CN" dirty="0"/>
          </a:p>
          <a:p>
            <a:pPr lvl="1"/>
            <a:r>
              <a:rPr lang="zh-CN" altLang="zh-CN" dirty="0"/>
              <a:t>全赔则指一旦指数被触发时，则赔款金额为保额；</a:t>
            </a:r>
            <a:endParaRPr lang="en-US" altLang="zh-CN" dirty="0"/>
          </a:p>
          <a:p>
            <a:pPr lvl="1"/>
            <a:r>
              <a:rPr lang="zh-CN" altLang="zh-CN" dirty="0"/>
              <a:t>分层赔付则是根据指数的触发等级给予相应的部分赔付</a:t>
            </a:r>
            <a:r>
              <a:rPr lang="zh-CN" altLang="en-US" dirty="0"/>
              <a:t>。</a:t>
            </a:r>
            <a:endParaRPr lang="zh-CN" alt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0"/>
            <a:r>
              <a:rPr lang="zh-CN" altLang="en-US" dirty="0"/>
              <a:t>二、</a:t>
            </a:r>
            <a:r>
              <a:rPr lang="zh-CN" altLang="zh-CN" b="1" dirty="0"/>
              <a:t>指数保险的特征</a:t>
            </a:r>
            <a:endParaRPr lang="zh-CN" altLang="en-US" dirty="0"/>
          </a:p>
        </p:txBody>
      </p:sp>
      <p:sp>
        <p:nvSpPr>
          <p:cNvPr id="3" name="内容占位符 2"/>
          <p:cNvSpPr>
            <a:spLocks noGrp="1"/>
          </p:cNvSpPr>
          <p:nvPr>
            <p:ph sz="quarter" idx="1"/>
          </p:nvPr>
        </p:nvSpPr>
        <p:spPr/>
        <p:txBody>
          <a:bodyPr/>
          <a:lstStyle/>
          <a:p>
            <a:r>
              <a:rPr lang="zh-CN" altLang="zh-CN" dirty="0"/>
              <a:t>有效控制道德风险，增加了投保人防灾减损激励</a:t>
            </a:r>
            <a:endParaRPr lang="zh-CN" altLang="zh-CN" dirty="0"/>
          </a:p>
          <a:p>
            <a:r>
              <a:rPr lang="zh-CN" altLang="zh-CN" dirty="0"/>
              <a:t>有效控制逆选择</a:t>
            </a:r>
            <a:endParaRPr lang="zh-CN" altLang="zh-CN" dirty="0"/>
          </a:p>
          <a:p>
            <a:r>
              <a:rPr lang="zh-CN" altLang="zh-CN" dirty="0"/>
              <a:t>经营效率高、费用低、保费低廉</a:t>
            </a:r>
            <a:endParaRPr lang="zh-CN" altLang="zh-CN" dirty="0"/>
          </a:p>
          <a:p>
            <a:r>
              <a:rPr lang="zh-CN" altLang="zh-CN" dirty="0"/>
              <a:t>经营标准化、透明度高</a:t>
            </a:r>
            <a:endParaRPr lang="zh-CN" altLang="zh-CN" dirty="0"/>
          </a:p>
          <a:p>
            <a:r>
              <a:rPr lang="zh-CN" altLang="zh-CN" dirty="0"/>
              <a:t>可能存在基差风险，导致保障与损失不匹配</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二、农业保险经营现状</a:t>
            </a:r>
            <a:endParaRPr lang="zh-CN" altLang="en-US" dirty="0">
              <a:ea typeface="宋体" panose="02010600030101010101" pitchFamily="2" charset="-122"/>
            </a:endParaRPr>
          </a:p>
        </p:txBody>
      </p:sp>
      <p:sp>
        <p:nvSpPr>
          <p:cNvPr id="12291"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供给不足的主要原因有：</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道德风险严重；</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农业保险赔付率居高不下；</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虽然随着政府扶植力度的不断加大，但总体而言经营模式仍显单一，经营主体数量不足。</a:t>
            </a:r>
            <a:endParaRPr lang="zh-CN" altLang="en-US" dirty="0">
              <a:latin typeface="宋体" panose="02010600030101010101" pitchFamily="2" charset="-122"/>
              <a:ea typeface="宋体" panose="02010600030101010101" pitchFamily="2" charset="-122"/>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bwMode="auto">
          <a:xfrm>
            <a:off x="457200" y="274638"/>
            <a:ext cx="7931224" cy="1143000"/>
          </a:xfrm>
        </p:spPr>
        <p:txBody>
          <a:bodyPr wrap="square" numCol="1" anchorCtr="0" compatLnSpc="1">
            <a:normAutofit fontScale="90000"/>
          </a:bodyPr>
          <a:lstStyle/>
          <a:p>
            <a:pPr eaLnBrk="1" fontAlgn="auto" hangingPunct="1">
              <a:spcAft>
                <a:spcPts val="0"/>
              </a:spcAft>
              <a:defRPr/>
            </a:pPr>
            <a:r>
              <a:rPr lang="zh-CN" altLang="en-US" sz="4000" b="1" dirty="0">
                <a:ea typeface="宋体" panose="02010600030101010101" pitchFamily="2" charset="-122"/>
              </a:rPr>
              <a:t>历年一号文件中的“农业保险”政策</a:t>
            </a:r>
            <a:endParaRPr lang="zh-CN" altLang="en-US" sz="4000" dirty="0">
              <a:ea typeface="宋体" panose="02010600030101010101" pitchFamily="2" charset="-122"/>
            </a:endParaRPr>
          </a:p>
        </p:txBody>
      </p:sp>
      <p:sp>
        <p:nvSpPr>
          <p:cNvPr id="13315" name="Rectangle 3"/>
          <p:cNvSpPr>
            <a:spLocks noGrp="1"/>
          </p:cNvSpPr>
          <p:nvPr>
            <p:ph sz="quarter" idx="1"/>
          </p:nvPr>
        </p:nvSpPr>
        <p:spPr>
          <a:xfrm>
            <a:off x="457200" y="1600200"/>
            <a:ext cx="7467600" cy="4873625"/>
          </a:xfrm>
        </p:spPr>
        <p:txBody>
          <a:bodyPr/>
          <a:lstStyle/>
          <a:p>
            <a:pPr eaLnBrk="1" hangingPunct="1"/>
            <a:r>
              <a:rPr lang="en-US" altLang="zh-CN"/>
              <a:t>2004</a:t>
            </a:r>
            <a:r>
              <a:rPr lang="zh-CN" altLang="en-US"/>
              <a:t>年：加快建立政策性农业保险制度，选择部分产品和部分地区率先试点，有条件的地方可对参加种养业保险的农户给予一定的保费补贴。　</a:t>
            </a:r>
            <a:endParaRPr lang="zh-CN" altLang="en-US"/>
          </a:p>
          <a:p>
            <a:pPr eaLnBrk="1" hangingPunct="1"/>
            <a:r>
              <a:rPr lang="en-US" altLang="zh-CN"/>
              <a:t>2005</a:t>
            </a:r>
            <a:r>
              <a:rPr lang="zh-CN" altLang="en-US"/>
              <a:t>年：扩大农业政策性保险的试点范围，鼓励商业性保险机构开展农业保险业务。 </a:t>
            </a:r>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bwMode="auto">
          <a:xfrm>
            <a:off x="457200" y="274638"/>
            <a:ext cx="7715200" cy="1143000"/>
          </a:xfrm>
        </p:spPr>
        <p:txBody>
          <a:bodyPr wrap="square" numCol="1" anchorCtr="0" compatLnSpc="1">
            <a:normAutofit fontScale="90000"/>
          </a:bodyPr>
          <a:lstStyle/>
          <a:p>
            <a:pPr eaLnBrk="1" fontAlgn="auto" hangingPunct="1">
              <a:spcAft>
                <a:spcPts val="0"/>
              </a:spcAft>
              <a:defRPr/>
            </a:pPr>
            <a:r>
              <a:rPr lang="zh-CN" altLang="en-US" sz="4000" b="1" dirty="0">
                <a:ea typeface="宋体" panose="02010600030101010101" pitchFamily="2" charset="-122"/>
              </a:rPr>
              <a:t>历年一号文件中的“农业保险”政策</a:t>
            </a:r>
            <a:endParaRPr lang="zh-CN" altLang="en-US" sz="4000" dirty="0">
              <a:ea typeface="宋体" panose="02010600030101010101" pitchFamily="2" charset="-122"/>
            </a:endParaRPr>
          </a:p>
        </p:txBody>
      </p:sp>
      <p:sp>
        <p:nvSpPr>
          <p:cNvPr id="14339" name="Rectangle 3"/>
          <p:cNvSpPr>
            <a:spLocks noGrp="1"/>
          </p:cNvSpPr>
          <p:nvPr>
            <p:ph sz="quarter" idx="1"/>
          </p:nvPr>
        </p:nvSpPr>
        <p:spPr>
          <a:xfrm>
            <a:off x="457200" y="1600200"/>
            <a:ext cx="7467600" cy="4873625"/>
          </a:xfrm>
        </p:spPr>
        <p:txBody>
          <a:bodyPr/>
          <a:lstStyle/>
          <a:p>
            <a:pPr eaLnBrk="1" hangingPunct="1"/>
            <a:r>
              <a:rPr lang="en-US" altLang="zh-CN" sz="2800" dirty="0"/>
              <a:t>2006</a:t>
            </a:r>
            <a:r>
              <a:rPr lang="zh-CN" altLang="en-US" sz="2800" dirty="0"/>
              <a:t>年：稳步推进农业政策性保险试点工作，加快发展多种形式、多种渠道的农业保险。 </a:t>
            </a:r>
            <a:endParaRPr lang="zh-CN" altLang="en-US" sz="2800" dirty="0"/>
          </a:p>
          <a:p>
            <a:pPr eaLnBrk="1" hangingPunct="1"/>
            <a:r>
              <a:rPr lang="en-US" altLang="zh-CN" sz="2800" dirty="0"/>
              <a:t>2007</a:t>
            </a:r>
            <a:r>
              <a:rPr lang="zh-CN" altLang="en-US" sz="2800" dirty="0"/>
              <a:t>年：积极发展农业保险，按照政府引导、政策支持、市场运作、农民自愿的原则，建立完善农业保险体系。扩大农业政策性保险试点范围，各级财政对农户参加农业保险给予保费补贴，完善农业巨灾风险转移分摊机制，探索建立中央、地方财政支持的农业再保险体系。鼓励龙头企业、中介组织帮助农户参加农业保险。 </a:t>
            </a:r>
            <a:endParaRPr lang="zh-CN" alt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bwMode="auto">
          <a:xfrm>
            <a:off x="457200" y="274638"/>
            <a:ext cx="7715200" cy="1143000"/>
          </a:xfrm>
        </p:spPr>
        <p:txBody>
          <a:bodyPr wrap="square" numCol="1" anchorCtr="0" compatLnSpc="1">
            <a:normAutofit fontScale="90000"/>
          </a:bodyPr>
          <a:lstStyle/>
          <a:p>
            <a:pPr eaLnBrk="1" fontAlgn="auto" hangingPunct="1">
              <a:spcAft>
                <a:spcPts val="0"/>
              </a:spcAft>
              <a:defRPr/>
            </a:pPr>
            <a:r>
              <a:rPr lang="zh-CN" altLang="en-US" sz="4000" b="1" dirty="0">
                <a:ea typeface="宋体" panose="02010600030101010101" pitchFamily="2" charset="-122"/>
              </a:rPr>
              <a:t>历年一号文件中的“农业保险”政策</a:t>
            </a:r>
            <a:endParaRPr lang="zh-CN" altLang="en-US" sz="4000" b="1" dirty="0">
              <a:ea typeface="宋体" panose="02010600030101010101" pitchFamily="2" charset="-122"/>
            </a:endParaRPr>
          </a:p>
        </p:txBody>
      </p:sp>
      <p:sp>
        <p:nvSpPr>
          <p:cNvPr id="15363" name="Rectangle 3"/>
          <p:cNvSpPr>
            <a:spLocks noGrp="1"/>
          </p:cNvSpPr>
          <p:nvPr>
            <p:ph sz="quarter" idx="1"/>
          </p:nvPr>
        </p:nvSpPr>
        <p:spPr>
          <a:xfrm>
            <a:off x="457200" y="1600200"/>
            <a:ext cx="7467600" cy="4873625"/>
          </a:xfrm>
        </p:spPr>
        <p:txBody>
          <a:bodyPr/>
          <a:lstStyle/>
          <a:p>
            <a:pPr eaLnBrk="1" hangingPunct="1"/>
            <a:r>
              <a:rPr lang="en-US" altLang="zh-CN" sz="2800"/>
              <a:t>2008</a:t>
            </a:r>
            <a:r>
              <a:rPr lang="zh-CN" altLang="en-US" sz="2800"/>
              <a:t>年：完善政策性农业保险经营机制和发展模式。建立健全农业再保险体系，逐步形成农业巨灾风险转移分担机制。 </a:t>
            </a:r>
            <a:endParaRPr lang="zh-CN" altLang="en-US" sz="2800"/>
          </a:p>
          <a:p>
            <a:pPr eaLnBrk="1" hangingPunct="1"/>
            <a:r>
              <a:rPr lang="en-US" altLang="zh-CN" sz="2800"/>
              <a:t>2009</a:t>
            </a:r>
            <a:r>
              <a:rPr lang="zh-CN" altLang="en-US" sz="2800"/>
              <a:t>年：加快发展政策性农业保险</a:t>
            </a:r>
            <a:r>
              <a:rPr lang="en-US" altLang="zh-CN" sz="2800"/>
              <a:t>,</a:t>
            </a:r>
            <a:r>
              <a:rPr lang="zh-CN" altLang="en-US" sz="2800"/>
              <a:t>扩大试点范围、增加险种</a:t>
            </a:r>
            <a:r>
              <a:rPr lang="en-US" altLang="zh-CN" sz="2800"/>
              <a:t>,</a:t>
            </a:r>
            <a:r>
              <a:rPr lang="zh-CN" altLang="en-US" sz="2800"/>
              <a:t>加大中央财政对中西部地区保费补贴力度</a:t>
            </a:r>
            <a:r>
              <a:rPr lang="en-US" altLang="zh-CN" sz="2800"/>
              <a:t>,</a:t>
            </a:r>
            <a:r>
              <a:rPr lang="zh-CN" altLang="en-US" sz="2800"/>
              <a:t>加快建立农业再保险体系和财政支持的巨灾风险分散机制</a:t>
            </a:r>
            <a:r>
              <a:rPr lang="en-US" altLang="zh-CN" sz="2800"/>
              <a:t>,</a:t>
            </a:r>
            <a:r>
              <a:rPr lang="zh-CN" altLang="en-US" sz="2800"/>
              <a:t>鼓励在农村发展互助合作保险和商业保险业务。探索建立农村信贷与农业保险相结合的银保互动机制。 </a:t>
            </a:r>
            <a:endParaRPr lang="zh-CN" altLang="en-US" sz="280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7434</Words>
  <Application>WPS 演示</Application>
  <PresentationFormat>全屏显示(4:3)</PresentationFormat>
  <Paragraphs>437</Paragraphs>
  <Slides>55</Slides>
  <Notes>0</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55</vt:i4>
      </vt:variant>
    </vt:vector>
  </HeadingPairs>
  <TitlesOfParts>
    <vt:vector size="76" baseType="lpstr">
      <vt:lpstr>Arial</vt:lpstr>
      <vt:lpstr>宋体</vt:lpstr>
      <vt:lpstr>Wingdings</vt:lpstr>
      <vt:lpstr>Century Schoolbook</vt:lpstr>
      <vt:lpstr>Century</vt:lpstr>
      <vt:lpstr>Wingdings 2</vt:lpstr>
      <vt:lpstr>Wingdings</vt:lpstr>
      <vt:lpstr>微软雅黑</vt:lpstr>
      <vt:lpstr>Arial Unicode MS</vt:lpstr>
      <vt:lpstr>华文楷体</vt:lpstr>
      <vt:lpstr>Calibri</vt:lpstr>
      <vt:lpstr>Times New Roman</vt:lpstr>
      <vt:lpstr>NEU-BZ-S92</vt:lpstr>
      <vt:lpstr>Segoe Print</vt:lpstr>
      <vt:lpstr>方正书宋_GBK</vt:lpstr>
      <vt:lpstr>Century Gothic</vt:lpstr>
      <vt:lpstr>Wingdings 2</vt:lpstr>
      <vt:lpstr>楷体</vt:lpstr>
      <vt:lpstr>Monotype Sorts</vt:lpstr>
      <vt:lpstr>Wingdings</vt:lpstr>
      <vt:lpstr>凸显</vt:lpstr>
      <vt:lpstr>第六章</vt:lpstr>
      <vt:lpstr>第一节</vt:lpstr>
      <vt:lpstr>一、农业保险的概念及风险特点</vt:lpstr>
      <vt:lpstr>二、农业保险经营现状</vt:lpstr>
      <vt:lpstr>二、农业保险经营现状</vt:lpstr>
      <vt:lpstr>二、农业保险经营现状</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农业保险的保费收入情况</vt:lpstr>
      <vt:lpstr>三、农业保险的分类</vt:lpstr>
      <vt:lpstr>农业保险及相关险种</vt:lpstr>
      <vt:lpstr>三、农业保险的分类 </vt:lpstr>
      <vt:lpstr>三、农业保险的分类</vt:lpstr>
      <vt:lpstr>第二节</vt:lpstr>
      <vt:lpstr>一、生长期农作物保险</vt:lpstr>
      <vt:lpstr>一、生长期农作物保险</vt:lpstr>
      <vt:lpstr>一、生长期农作物保险</vt:lpstr>
      <vt:lpstr>一、生长期农作物保险</vt:lpstr>
      <vt:lpstr>一、生长期农作物保险</vt:lpstr>
      <vt:lpstr>一、生长期农作物保险</vt:lpstr>
      <vt:lpstr>一、生长期农作物保险</vt:lpstr>
      <vt:lpstr>一、生长期农作物保险</vt:lpstr>
      <vt:lpstr>PowerPoint 演示文稿</vt:lpstr>
      <vt:lpstr>赔偿方式 ——保成本（举例）</vt:lpstr>
      <vt:lpstr>一、生长期农作物保险</vt:lpstr>
      <vt:lpstr>一、生长期农作物保险</vt:lpstr>
      <vt:lpstr>一、生长期农作物保险</vt:lpstr>
      <vt:lpstr>二、收获期农作物保险 </vt:lpstr>
      <vt:lpstr>二、收获期农作物保险</vt:lpstr>
      <vt:lpstr>二、收获期农作物保险</vt:lpstr>
      <vt:lpstr>费率</vt:lpstr>
      <vt:lpstr>第三节</vt:lpstr>
      <vt:lpstr>一、牲畜保险</vt:lpstr>
      <vt:lpstr>一、牲畜保险</vt:lpstr>
      <vt:lpstr>一、牲畜保险</vt:lpstr>
      <vt:lpstr>一、牲畜保险</vt:lpstr>
      <vt:lpstr>一、牲畜保险</vt:lpstr>
      <vt:lpstr>一、牲畜保险</vt:lpstr>
      <vt:lpstr>二、水产养殖保险</vt:lpstr>
      <vt:lpstr>二、水产养殖保险</vt:lpstr>
      <vt:lpstr>二、水产养殖保险</vt:lpstr>
      <vt:lpstr>二、水产养殖保险</vt:lpstr>
      <vt:lpstr>二、水产养殖保险</vt:lpstr>
      <vt:lpstr>第四节</vt:lpstr>
      <vt:lpstr>一、指数保险的含义 </vt:lpstr>
      <vt:lpstr>二、指数保险的特征</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无敌帅气最俊朗</cp:lastModifiedBy>
  <cp:revision>11</cp:revision>
  <dcterms:created xsi:type="dcterms:W3CDTF">2010-08-15T05:51:00Z</dcterms:created>
  <dcterms:modified xsi:type="dcterms:W3CDTF">2026-02-13T07:43:51Z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2052-12.1.0.24657</vt:lpwstr>
  </property>
  <property fmtid="{D5CDD505-2E9C-101B-9397-08002B2CF9AE}" pid="3" name="ICV">
    <vt:lpwstr>9AC07A6DE23E4A81B2EE4B5DD5687A11_12</vt:lpwstr>
  </property>
</Properties>
</file>