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61"/>
  </p:notesMasterIdLst>
  <p:handoutMasterIdLst>
    <p:handoutMasterId r:id="rId62"/>
  </p:handoutMasterIdLst>
  <p:sldIdLst>
    <p:sldId id="257" r:id="rId3"/>
    <p:sldId id="258" r:id="rId4"/>
    <p:sldId id="259" r:id="rId5"/>
    <p:sldId id="302" r:id="rId6"/>
    <p:sldId id="295" r:id="rId7"/>
    <p:sldId id="304" r:id="rId8"/>
    <p:sldId id="260" r:id="rId9"/>
    <p:sldId id="305" r:id="rId10"/>
    <p:sldId id="261" r:id="rId11"/>
    <p:sldId id="262" r:id="rId12"/>
    <p:sldId id="263" r:id="rId13"/>
    <p:sldId id="264" r:id="rId14"/>
    <p:sldId id="306" r:id="rId15"/>
    <p:sldId id="296" r:id="rId16"/>
    <p:sldId id="265" r:id="rId17"/>
    <p:sldId id="266" r:id="rId18"/>
    <p:sldId id="267" r:id="rId19"/>
    <p:sldId id="268" r:id="rId20"/>
    <p:sldId id="307" r:id="rId21"/>
    <p:sldId id="269" r:id="rId22"/>
    <p:sldId id="270" r:id="rId23"/>
    <p:sldId id="271" r:id="rId24"/>
    <p:sldId id="272" r:id="rId25"/>
    <p:sldId id="273" r:id="rId26"/>
    <p:sldId id="308" r:id="rId27"/>
    <p:sldId id="274" r:id="rId28"/>
    <p:sldId id="275" r:id="rId29"/>
    <p:sldId id="276" r:id="rId30"/>
    <p:sldId id="277" r:id="rId31"/>
    <p:sldId id="309" r:id="rId32"/>
    <p:sldId id="278" r:id="rId33"/>
    <p:sldId id="279" r:id="rId34"/>
    <p:sldId id="280" r:id="rId35"/>
    <p:sldId id="297" r:id="rId36"/>
    <p:sldId id="303" r:id="rId37"/>
    <p:sldId id="282" r:id="rId38"/>
    <p:sldId id="281" r:id="rId39"/>
    <p:sldId id="283" r:id="rId40"/>
    <p:sldId id="310" r:id="rId41"/>
    <p:sldId id="311" r:id="rId42"/>
    <p:sldId id="284" r:id="rId43"/>
    <p:sldId id="298" r:id="rId44"/>
    <p:sldId id="285" r:id="rId45"/>
    <p:sldId id="286" r:id="rId46"/>
    <p:sldId id="287" r:id="rId47"/>
    <p:sldId id="312" r:id="rId48"/>
    <p:sldId id="288" r:id="rId49"/>
    <p:sldId id="289" r:id="rId50"/>
    <p:sldId id="290" r:id="rId51"/>
    <p:sldId id="313" r:id="rId52"/>
    <p:sldId id="299" r:id="rId53"/>
    <p:sldId id="314" r:id="rId54"/>
    <p:sldId id="291" r:id="rId55"/>
    <p:sldId id="300" r:id="rId56"/>
    <p:sldId id="292" r:id="rId57"/>
    <p:sldId id="293" r:id="rId58"/>
    <p:sldId id="294" r:id="rId59"/>
    <p:sldId id="301" r:id="rId60"/>
  </p:sldIdLst>
  <p:sldSz cx="9144000" cy="6858000" type="screen4x3"/>
  <p:notesSz cx="6877050" cy="10001250"/>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HGｺﾞｼｯｸE"/>
        <a:cs typeface="HGｺﾞｼｯｸE"/>
      </a:defRPr>
    </a:lvl1pPr>
    <a:lvl2pPr marL="457200" algn="l" rtl="0" fontAlgn="base">
      <a:spcBef>
        <a:spcPct val="0"/>
      </a:spcBef>
      <a:spcAft>
        <a:spcPct val="0"/>
      </a:spcAft>
      <a:defRPr kumimoji="1" kern="1200">
        <a:solidFill>
          <a:schemeClr val="tx1"/>
        </a:solidFill>
        <a:latin typeface="Arial" panose="020B0604020202020204" pitchFamily="34" charset="0"/>
        <a:ea typeface="HGｺﾞｼｯｸE"/>
        <a:cs typeface="HGｺﾞｼｯｸE"/>
      </a:defRPr>
    </a:lvl2pPr>
    <a:lvl3pPr marL="914400" algn="l" rtl="0" fontAlgn="base">
      <a:spcBef>
        <a:spcPct val="0"/>
      </a:spcBef>
      <a:spcAft>
        <a:spcPct val="0"/>
      </a:spcAft>
      <a:defRPr kumimoji="1" kern="1200">
        <a:solidFill>
          <a:schemeClr val="tx1"/>
        </a:solidFill>
        <a:latin typeface="Arial" panose="020B0604020202020204" pitchFamily="34" charset="0"/>
        <a:ea typeface="HGｺﾞｼｯｸE"/>
        <a:cs typeface="HGｺﾞｼｯｸE"/>
      </a:defRPr>
    </a:lvl3pPr>
    <a:lvl4pPr marL="1371600" algn="l" rtl="0" fontAlgn="base">
      <a:spcBef>
        <a:spcPct val="0"/>
      </a:spcBef>
      <a:spcAft>
        <a:spcPct val="0"/>
      </a:spcAft>
      <a:defRPr kumimoji="1" kern="1200">
        <a:solidFill>
          <a:schemeClr val="tx1"/>
        </a:solidFill>
        <a:latin typeface="Arial" panose="020B0604020202020204" pitchFamily="34" charset="0"/>
        <a:ea typeface="HGｺﾞｼｯｸE"/>
        <a:cs typeface="HGｺﾞｼｯｸE"/>
      </a:defRPr>
    </a:lvl4pPr>
    <a:lvl5pPr marL="1828800" algn="l" rtl="0" fontAlgn="base">
      <a:spcBef>
        <a:spcPct val="0"/>
      </a:spcBef>
      <a:spcAft>
        <a:spcPct val="0"/>
      </a:spcAft>
      <a:defRPr kumimoji="1" kern="1200">
        <a:solidFill>
          <a:schemeClr val="tx1"/>
        </a:solidFill>
        <a:latin typeface="Arial" panose="020B0604020202020204" pitchFamily="34" charset="0"/>
        <a:ea typeface="HGｺﾞｼｯｸE"/>
        <a:cs typeface="HGｺﾞｼｯｸE"/>
      </a:defRPr>
    </a:lvl5pPr>
    <a:lvl6pPr marL="2286000" algn="l" defTabSz="914400" rtl="0" eaLnBrk="1" latinLnBrk="0" hangingPunct="1">
      <a:defRPr kumimoji="1" kern="1200">
        <a:solidFill>
          <a:schemeClr val="tx1"/>
        </a:solidFill>
        <a:latin typeface="Arial" panose="020B0604020202020204" pitchFamily="34" charset="0"/>
        <a:ea typeface="HGｺﾞｼｯｸE"/>
        <a:cs typeface="HGｺﾞｼｯｸE"/>
      </a:defRPr>
    </a:lvl6pPr>
    <a:lvl7pPr marL="2743200" algn="l" defTabSz="914400" rtl="0" eaLnBrk="1" latinLnBrk="0" hangingPunct="1">
      <a:defRPr kumimoji="1" kern="1200">
        <a:solidFill>
          <a:schemeClr val="tx1"/>
        </a:solidFill>
        <a:latin typeface="Arial" panose="020B0604020202020204" pitchFamily="34" charset="0"/>
        <a:ea typeface="HGｺﾞｼｯｸE"/>
        <a:cs typeface="HGｺﾞｼｯｸE"/>
      </a:defRPr>
    </a:lvl7pPr>
    <a:lvl8pPr marL="3200400" algn="l" defTabSz="914400" rtl="0" eaLnBrk="1" latinLnBrk="0" hangingPunct="1">
      <a:defRPr kumimoji="1" kern="1200">
        <a:solidFill>
          <a:schemeClr val="tx1"/>
        </a:solidFill>
        <a:latin typeface="Arial" panose="020B0604020202020204" pitchFamily="34" charset="0"/>
        <a:ea typeface="HGｺﾞｼｯｸE"/>
        <a:cs typeface="HGｺﾞｼｯｸE"/>
      </a:defRPr>
    </a:lvl8pPr>
    <a:lvl9pPr marL="3657600" algn="l" defTabSz="914400" rtl="0" eaLnBrk="1" latinLnBrk="0" hangingPunct="1">
      <a:defRPr kumimoji="1" kern="1200">
        <a:solidFill>
          <a:schemeClr val="tx1"/>
        </a:solidFill>
        <a:latin typeface="Arial" panose="020B0604020202020204" pitchFamily="34" charset="0"/>
        <a:ea typeface="HGｺﾞｼｯｸE"/>
        <a:cs typeface="HGｺﾞｼｯｸE"/>
      </a:defRPr>
    </a:lvl9pPr>
  </p:defaultTextStyle>
  <p:extLst>
    <p:ext uri="{EFAFB233-063F-42B5-8137-9DF3F51BA10A}">
      <p15:sldGuideLst xmlns:p15="http://schemas.microsoft.com/office/powerpoint/2012/main">
        <p15:guide id="1" orient="horz" pos="4319" userDrawn="1">
          <p15:clr>
            <a:srgbClr val="A4A3A4"/>
          </p15:clr>
        </p15:guide>
        <p15:guide id="2" pos="575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452A"/>
    <a:srgbClr val="E30746"/>
    <a:srgbClr val="383420"/>
    <a:srgbClr val="655E39"/>
    <a:srgbClr val="F94578"/>
    <a:srgbClr val="8D052C"/>
    <a:srgbClr val="948A54"/>
    <a:srgbClr val="FB81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8" d="100"/>
          <a:sy n="78" d="100"/>
        </p:scale>
        <p:origin x="1325" y="67"/>
      </p:cViewPr>
      <p:guideLst>
        <p:guide orient="horz" pos="4319"/>
        <p:guide pos="57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5" Type="http://schemas.openxmlformats.org/officeDocument/2006/relationships/tableStyles" Target="tableStyles.xml"/><Relationship Id="rId64" Type="http://schemas.openxmlformats.org/officeDocument/2006/relationships/viewProps" Target="viewProps.xml"/><Relationship Id="rId63" Type="http://schemas.openxmlformats.org/officeDocument/2006/relationships/presProps" Target="presProps.xml"/><Relationship Id="rId62" Type="http://schemas.openxmlformats.org/officeDocument/2006/relationships/handoutMaster" Target="handoutMasters/handoutMaster1.xml"/><Relationship Id="rId61" Type="http://schemas.openxmlformats.org/officeDocument/2006/relationships/notesMaster" Target="notesMasters/notesMaster1.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各险种保费收入!$B$14:$AB$14</c:f>
              <c:numCache>
                <c:formatCode>General</c:formatCode>
                <c:ptCount val="27"/>
                <c:pt idx="0">
                  <c:v>3</c:v>
                </c:pt>
                <c:pt idx="1">
                  <c:v>2</c:v>
                </c:pt>
                <c:pt idx="2">
                  <c:v>3</c:v>
                </c:pt>
                <c:pt idx="3">
                  <c:v>2.93</c:v>
                </c:pt>
                <c:pt idx="4">
                  <c:v>7.38</c:v>
                </c:pt>
                <c:pt idx="5">
                  <c:v>8</c:v>
                </c:pt>
                <c:pt idx="6">
                  <c:v>16</c:v>
                </c:pt>
                <c:pt idx="7">
                  <c:v>23</c:v>
                </c:pt>
                <c:pt idx="8">
                  <c:v>28.67</c:v>
                </c:pt>
                <c:pt idx="9">
                  <c:v>34.78</c:v>
                </c:pt>
                <c:pt idx="10">
                  <c:v>36.73</c:v>
                </c:pt>
                <c:pt idx="11">
                  <c:v>70.25</c:v>
                </c:pt>
                <c:pt idx="12">
                  <c:v>95.97</c:v>
                </c:pt>
                <c:pt idx="13">
                  <c:v>115</c:v>
                </c:pt>
                <c:pt idx="14">
                  <c:v>160.57</c:v>
                </c:pt>
                <c:pt idx="15">
                  <c:v>155.17</c:v>
                </c:pt>
                <c:pt idx="16">
                  <c:v>200.7</c:v>
                </c:pt>
                <c:pt idx="17">
                  <c:v>192.5</c:v>
                </c:pt>
                <c:pt idx="18">
                  <c:v>200.92</c:v>
                </c:pt>
                <c:pt idx="19">
                  <c:v>214.4</c:v>
                </c:pt>
                <c:pt idx="20">
                  <c:v>242.48</c:v>
                </c:pt>
                <c:pt idx="21">
                  <c:v>200</c:v>
                </c:pt>
                <c:pt idx="22">
                  <c:v>204.88</c:v>
                </c:pt>
                <c:pt idx="23">
                  <c:v>203.85</c:v>
                </c:pt>
                <c:pt idx="24">
                  <c:v>236.78</c:v>
                </c:pt>
                <c:pt idx="25">
                  <c:v>292.35</c:v>
                </c:pt>
                <c:pt idx="26">
                  <c:v>296.3</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各险种保费收入!$B$15:$AB$15</c:f>
              <c:numCache>
                <c:formatCode>0.00%</c:formatCode>
                <c:ptCount val="27"/>
                <c:pt idx="0">
                  <c:v>0.00594059405940594</c:v>
                </c:pt>
                <c:pt idx="1">
                  <c:v>0.00379506641366224</c:v>
                </c:pt>
                <c:pt idx="2">
                  <c:v>0.00501336898395722</c:v>
                </c:pt>
                <c:pt idx="3">
                  <c:v>0.00425723584796001</c:v>
                </c:pt>
                <c:pt idx="4">
                  <c:v>0.00946748598478531</c:v>
                </c:pt>
                <c:pt idx="5">
                  <c:v>0.00920171020402124</c:v>
                </c:pt>
                <c:pt idx="6">
                  <c:v>0.0142222222222222</c:v>
                </c:pt>
                <c:pt idx="7">
                  <c:v>0.018670195062951</c:v>
                </c:pt>
                <c:pt idx="8">
                  <c:v>0.018986252019814</c:v>
                </c:pt>
                <c:pt idx="9">
                  <c:v>0.0174094114938156</c:v>
                </c:pt>
                <c:pt idx="10">
                  <c:v>0.0157186813939256</c:v>
                </c:pt>
                <c:pt idx="11">
                  <c:v>0.0244277304291283</c:v>
                </c:pt>
                <c:pt idx="12">
                  <c:v>0.0246352332351039</c:v>
                </c:pt>
                <c:pt idx="13">
                  <c:v>0.0249035259061635</c:v>
                </c:pt>
                <c:pt idx="14">
                  <c:v>0.0301204480268921</c:v>
                </c:pt>
                <c:pt idx="15">
                  <c:v>0.0249780273201701</c:v>
                </c:pt>
                <c:pt idx="16">
                  <c:v>0.0251032836896198</c:v>
                </c:pt>
                <c:pt idx="17">
                  <c:v>0.022853276031959</c:v>
                </c:pt>
                <c:pt idx="18">
                  <c:v>0.0216841828067699</c:v>
                </c:pt>
                <c:pt idx="19">
                  <c:v>0.0203388544216138</c:v>
                </c:pt>
                <c:pt idx="20">
                  <c:v>0.0206265896543804</c:v>
                </c:pt>
                <c:pt idx="21">
                  <c:v>0.0153653496001168</c:v>
                </c:pt>
                <c:pt idx="22">
                  <c:v>0.0150824499411072</c:v>
                </c:pt>
                <c:pt idx="23">
                  <c:v>0.014905674173735</c:v>
                </c:pt>
                <c:pt idx="24">
                  <c:v>0.0159265487320912</c:v>
                </c:pt>
                <c:pt idx="25">
                  <c:v>0.0184238719435342</c:v>
                </c:pt>
                <c:pt idx="26">
                  <c:v>0.0175252853847519</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efb0509c-0784-4c19-83cb-63fe23059934}"/>
      </c:ext>
    </c:extLst>
  </c:chart>
  <c:spPr>
    <a:noFill/>
    <a:ln>
      <a:noFill/>
    </a:ln>
    <a:effectLst/>
  </c:spPr>
  <c:txPr>
    <a:bodyPr/>
    <a:lstStyle/>
    <a:p>
      <a:pPr>
        <a:defRPr lang="zh-CN"/>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各险种保费收入!$B$16:$AB$16</c:f>
              <c:numCache>
                <c:formatCode>General</c:formatCode>
                <c:ptCount val="27"/>
                <c:pt idx="0">
                  <c:v>1</c:v>
                </c:pt>
                <c:pt idx="1">
                  <c:v>1</c:v>
                </c:pt>
                <c:pt idx="2">
                  <c:v>1.87</c:v>
                </c:pt>
                <c:pt idx="3">
                  <c:v>4.17</c:v>
                </c:pt>
                <c:pt idx="4">
                  <c:v>9.18</c:v>
                </c:pt>
                <c:pt idx="5">
                  <c:v>2</c:v>
                </c:pt>
                <c:pt idx="6">
                  <c:v>1</c:v>
                </c:pt>
                <c:pt idx="7">
                  <c:v>18</c:v>
                </c:pt>
                <c:pt idx="8">
                  <c:v>8</c:v>
                </c:pt>
                <c:pt idx="9">
                  <c:v>4.13</c:v>
                </c:pt>
                <c:pt idx="10">
                  <c:v>6.39</c:v>
                </c:pt>
                <c:pt idx="11">
                  <c:v>8.02</c:v>
                </c:pt>
                <c:pt idx="12">
                  <c:v>22.91</c:v>
                </c:pt>
                <c:pt idx="13">
                  <c:v>56.51</c:v>
                </c:pt>
                <c:pt idx="14">
                  <c:v>93.46</c:v>
                </c:pt>
                <c:pt idx="15">
                  <c:v>120.37</c:v>
                </c:pt>
                <c:pt idx="16">
                  <c:v>199.9</c:v>
                </c:pt>
                <c:pt idx="17">
                  <c:v>208.1</c:v>
                </c:pt>
                <c:pt idx="18">
                  <c:v>184.12</c:v>
                </c:pt>
                <c:pt idx="19">
                  <c:v>379.2</c:v>
                </c:pt>
                <c:pt idx="20">
                  <c:v>645</c:v>
                </c:pt>
                <c:pt idx="21">
                  <c:v>843.7</c:v>
                </c:pt>
                <c:pt idx="22">
                  <c:v>689</c:v>
                </c:pt>
                <c:pt idx="23">
                  <c:v>521</c:v>
                </c:pt>
                <c:pt idx="24">
                  <c:v>552</c:v>
                </c:pt>
                <c:pt idx="25">
                  <c:v>296.89</c:v>
                </c:pt>
                <c:pt idx="26">
                  <c:v>206.3</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各险种保费收入!$B$17:$AB$17</c:f>
              <c:numCache>
                <c:formatCode>0.00%</c:formatCode>
                <c:ptCount val="27"/>
                <c:pt idx="0">
                  <c:v>0.00198019801980198</c:v>
                </c:pt>
                <c:pt idx="1">
                  <c:v>0.00189753320683112</c:v>
                </c:pt>
                <c:pt idx="2">
                  <c:v>0.003125</c:v>
                </c:pt>
                <c:pt idx="3">
                  <c:v>0.00605893293037313</c:v>
                </c:pt>
                <c:pt idx="4">
                  <c:v>0.0117766289079037</c:v>
                </c:pt>
                <c:pt idx="5">
                  <c:v>0.00230042755100531</c:v>
                </c:pt>
                <c:pt idx="6">
                  <c:v>0.000888888888888889</c:v>
                </c:pt>
                <c:pt idx="7">
                  <c:v>0.0146114570057878</c:v>
                </c:pt>
                <c:pt idx="8">
                  <c:v>0.00529787290402903</c:v>
                </c:pt>
                <c:pt idx="9">
                  <c:v>0.00206730504512531</c:v>
                </c:pt>
                <c:pt idx="10">
                  <c:v>0.00273461405137993</c:v>
                </c:pt>
                <c:pt idx="11">
                  <c:v>0.0027887601144713</c:v>
                </c:pt>
                <c:pt idx="12">
                  <c:v>0.00588093355648879</c:v>
                </c:pt>
                <c:pt idx="13">
                  <c:v>0.0122373760778896</c:v>
                </c:pt>
                <c:pt idx="14">
                  <c:v>0.0175316501998713</c:v>
                </c:pt>
                <c:pt idx="15">
                  <c:v>0.01937620125365</c:v>
                </c:pt>
                <c:pt idx="16">
                  <c:v>0.0250032207750623</c:v>
                </c:pt>
                <c:pt idx="17">
                  <c:v>0.0247052817779255</c:v>
                </c:pt>
                <c:pt idx="18">
                  <c:v>0.0198710518533868</c:v>
                </c:pt>
                <c:pt idx="19">
                  <c:v>0.0359724514770334</c:v>
                </c:pt>
                <c:pt idx="20">
                  <c:v>0.0548670006890274</c:v>
                </c:pt>
                <c:pt idx="21">
                  <c:v>0.0648187272880926</c:v>
                </c:pt>
                <c:pt idx="22">
                  <c:v>0.0507214369846879</c:v>
                </c:pt>
                <c:pt idx="23">
                  <c:v>0.0380959344837672</c:v>
                </c:pt>
                <c:pt idx="24">
                  <c:v>0.0371292123494989</c:v>
                </c:pt>
                <c:pt idx="25">
                  <c:v>0.018709982354424</c:v>
                </c:pt>
                <c:pt idx="26">
                  <c:v>0.0122020464896197</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6bcb406e-aa83-47c3-a698-f3ac540bcece}"/>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EBD7EAE5-C835-4ED3-B7FB-1714B40DEE60}" type="datetimeFigureOut">
              <a:rPr lang="zh-CN" altLang="en-US"/>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18D9B9F9-DD4E-4B7C-9D5A-413B3FC2D124}"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cs typeface="+mn-cs"/>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cs typeface="+mn-cs"/>
              </a:defRPr>
            </a:lvl1pPr>
          </a:lstStyle>
          <a:p>
            <a:pPr>
              <a:defRPr/>
            </a:pPr>
            <a:fld id="{47656892-14AA-402A-A681-550114443079}" type="datetimeFigureOut">
              <a:rPr lang="ja-JP" altLang="en-US"/>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cs typeface="+mn-cs"/>
              </a:defRPr>
            </a:lvl1pPr>
          </a:lstStyle>
          <a:p>
            <a:pPr>
              <a:defRPr/>
            </a:pPr>
            <a:fld id="{A43D1C03-77BA-4AB6-BAEF-F29D4A88A521}" type="slidenum">
              <a:rPr lang="en-US"/>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S PGothic" panose="020B0600070205080204" pitchFamily="34" charset="-128"/>
        <a:cs typeface="+mn-cs"/>
      </a:defRPr>
    </a:lvl1pPr>
    <a:lvl2pPr marL="457200" algn="l" rtl="0" eaLnBrk="0" fontAlgn="base" hangingPunct="0">
      <a:spcBef>
        <a:spcPct val="30000"/>
      </a:spcBef>
      <a:spcAft>
        <a:spcPct val="0"/>
      </a:spcAft>
      <a:defRPr kumimoji="1"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kumimoji="1"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kumimoji="1"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kumimoji="1" sz="1200" kern="1200">
        <a:solidFill>
          <a:schemeClr val="tx1"/>
        </a:solidFill>
        <a:latin typeface="+mn-lt"/>
        <a:ea typeface="MS PGothic" panose="020B0600070205080204" pitchFamily="3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DB53E71A-6B90-437A-9D7A-DD83AFE10384}" type="datetimeFigureOut">
              <a:rPr lang="ja-JP" altLang="en-US"/>
            </a:fld>
            <a:endParaRPr lang="en-US" dirty="0"/>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B3E16FFA-2C46-46DF-A921-78402F3715FD}" type="slidenum">
              <a:rPr lang="en-US"/>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9764841B-D6AC-48CC-97E0-B7DD37ECC0A5}" type="datetimeFigureOut">
              <a:rPr lang="ja-JP" altLang="en-US"/>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4DA41D27-6D64-43CB-A3AB-4B999B7F3616}"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02CF528A-ACFE-4F1A-BEE1-6775424BA190}" type="datetimeFigureOut">
              <a:rPr lang="ja-JP" altLang="en-US"/>
            </a:fld>
            <a:endParaRPr lang="en-US"/>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12857EE1-2010-4171-9FE9-52A6354B89BF}" type="slidenum">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A5A112F0-F4D9-43AB-BABD-7176438A60EC}" type="datetimeFigureOut">
              <a:rPr lang="ja-JP" altLang="en-US"/>
            </a:fld>
            <a:endParaRPr lang="en-US"/>
          </a:p>
        </p:txBody>
      </p:sp>
      <p:sp>
        <p:nvSpPr>
          <p:cNvPr id="5" name="灯片编号占位符 8"/>
          <p:cNvSpPr>
            <a:spLocks noGrp="1"/>
          </p:cNvSpPr>
          <p:nvPr>
            <p:ph type="sldNum" sz="quarter" idx="11"/>
          </p:nvPr>
        </p:nvSpPr>
        <p:spPr/>
        <p:txBody>
          <a:bodyPr rtlCol="0"/>
          <a:lstStyle>
            <a:lvl1pPr>
              <a:defRPr/>
            </a:lvl1pPr>
          </a:lstStyle>
          <a:p>
            <a:pPr>
              <a:defRPr/>
            </a:pPr>
            <a:fld id="{176D6BEA-2559-48D3-B704-EC26E81EFA32}" type="slidenum">
              <a:rPr lang="en-US"/>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FCF05463-F633-44FB-B0C6-DC6AFD250F34}" type="datetimeFigureOut">
              <a:rPr lang="ja-JP" altLang="en-US"/>
            </a:fld>
            <a:endParaRPr lang="en-US"/>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C471BC19-4C23-487D-BDED-729002AC9F0D}" type="slidenum">
              <a:rPr lang="en-US"/>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0B4C6BA4-2DC6-4900-A899-502B3F2E5E57}" type="datetimeFigureOut">
              <a:rPr lang="ja-JP" altLang="en-US"/>
            </a:fld>
            <a:endParaRPr lang="en-US"/>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43ED3B80-C1D8-4CB6-B227-42C90174F42A}" type="slidenum">
              <a:rPr lang="en-US"/>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fld id="{D21D411B-D2C7-4C75-A037-9849F32F8678}" type="datetimeFigureOut">
              <a:rPr lang="ja-JP" altLang="en-US"/>
            </a:fld>
            <a:endParaRPr lang="en-US"/>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4B89DCCC-5C08-4D50-BE6D-C3E717167AF8}"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57355BB9-88AD-4B30-BB39-0EAFFA738211}" type="datetimeFigureOut">
              <a:rPr lang="ja-JP" altLang="en-US"/>
            </a:fld>
            <a:endParaRPr lang="en-US"/>
          </a:p>
        </p:txBody>
      </p:sp>
      <p:sp>
        <p:nvSpPr>
          <p:cNvPr id="4" name="灯片编号占位符 6"/>
          <p:cNvSpPr>
            <a:spLocks noGrp="1"/>
          </p:cNvSpPr>
          <p:nvPr>
            <p:ph type="sldNum" sz="quarter" idx="11"/>
          </p:nvPr>
        </p:nvSpPr>
        <p:spPr/>
        <p:txBody>
          <a:bodyPr rtlCol="0"/>
          <a:lstStyle>
            <a:lvl1pPr>
              <a:defRPr/>
            </a:lvl1pPr>
          </a:lstStyle>
          <a:p>
            <a:pPr>
              <a:defRPr/>
            </a:pPr>
            <a:fld id="{CDEFAE87-6B85-4493-B02E-76A7CC726DC6}" type="slidenum">
              <a:rPr lang="en-US"/>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EEEA03B6-1E94-41D0-B990-3CF8B8ACDD78}" type="datetimeFigureOut">
              <a:rPr lang="ja-JP" altLang="en-US"/>
            </a:fld>
            <a:endParaRPr lang="en-US"/>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C7535261-73C1-4D66-8C64-210DCA4815D3}"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宋体" panose="02010600030101010101" pitchFamily="2" charset="-122"/>
              <a:cs typeface="+mn-cs"/>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宋体" panose="02010600030101010101" pitchFamily="2" charset="-122"/>
              <a:cs typeface="+mn-cs"/>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宋体" panose="02010600030101010101" pitchFamily="2" charset="-122"/>
              <a:cs typeface="+mn-cs"/>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8927F493-0622-4EC9-A9CF-B657521B157D}" type="datetimeFigureOut">
              <a:rPr lang="ja-JP" altLang="en-US"/>
            </a:fld>
            <a:endParaRPr lang="en-US"/>
          </a:p>
        </p:txBody>
      </p:sp>
      <p:sp>
        <p:nvSpPr>
          <p:cNvPr id="13" name="灯片编号占位符 21"/>
          <p:cNvSpPr>
            <a:spLocks noGrp="1"/>
          </p:cNvSpPr>
          <p:nvPr>
            <p:ph type="sldNum" sz="quarter" idx="11"/>
          </p:nvPr>
        </p:nvSpPr>
        <p:spPr/>
        <p:txBody>
          <a:bodyPr rtlCol="0"/>
          <a:lstStyle>
            <a:lvl1pPr>
              <a:defRPr/>
            </a:lvl1pPr>
          </a:lstStyle>
          <a:p>
            <a:pPr>
              <a:defRPr/>
            </a:pPr>
            <a:fld id="{BF3A3C1A-57A6-4C6F-A270-508160E65F32}" type="slidenum">
              <a:rPr lang="en-US"/>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kumimoji="0" lang="en-US" dirty="0">
              <a:ea typeface="宋体" panose="02010600030101010101" pitchFamily="2" charset="-122"/>
              <a:cs typeface="+mn-cs"/>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kumimoji="0" lang="en-US" dirty="0">
              <a:ea typeface="宋体" panose="02010600030101010101" pitchFamily="2" charset="-122"/>
              <a:cs typeface="+mn-cs"/>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fld id="{33434D38-2E20-434E-8A74-AE3C9E46DB47}" type="datetimeFigureOut">
              <a:rPr lang="ja-JP" altLang="en-US"/>
            </a:fld>
            <a:endParaRPr lang="en-US"/>
          </a:p>
        </p:txBody>
      </p:sp>
      <p:sp>
        <p:nvSpPr>
          <p:cNvPr id="13" name="灯片编号占位符 17"/>
          <p:cNvSpPr>
            <a:spLocks noGrp="1"/>
          </p:cNvSpPr>
          <p:nvPr>
            <p:ph type="sldNum" sz="quarter" idx="11"/>
          </p:nvPr>
        </p:nvSpPr>
        <p:spPr/>
        <p:txBody>
          <a:bodyPr rtlCol="0"/>
          <a:lstStyle>
            <a:lvl1pPr>
              <a:defRPr/>
            </a:lvl1pPr>
          </a:lstStyle>
          <a:p>
            <a:pPr>
              <a:defRPr/>
            </a:pPr>
            <a:fld id="{519C699A-D5DD-4C88-91EC-E00CF627F949}" type="slidenum">
              <a:rPr lang="en-US"/>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kumimoji="0" lang="en-US" dirty="0">
              <a:ea typeface="宋体" panose="02010600030101010101" pitchFamily="2" charset="-122"/>
              <a:cs typeface="+mn-cs"/>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ea typeface="宋体" panose="02010600030101010101" pitchFamily="2" charset="-122"/>
                <a:cs typeface="+mn-cs"/>
              </a:defRPr>
            </a:lvl1pPr>
          </a:lstStyle>
          <a:p>
            <a:pPr>
              <a:defRPr/>
            </a:pPr>
            <a:fld id="{26862C3D-0ACE-44B3-9769-6D927EF59445}" type="datetimeFigureOut">
              <a:rPr lang="ja-JP" altLang="en-US"/>
            </a:fld>
            <a:endParaRPr lang="en-US"/>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ea typeface="宋体" panose="02010600030101010101" pitchFamily="2" charset="-122"/>
                <a:cs typeface="+mn-cs"/>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kumimoji="0" lang="en-US">
              <a:ea typeface="宋体" panose="02010600030101010101" pitchFamily="2" charset="-122"/>
              <a:cs typeface="+mn-cs"/>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kumimoji="0"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ea typeface="宋体" panose="02010600030101010101" pitchFamily="2" charset="-122"/>
                <a:cs typeface="+mn-cs"/>
              </a:defRPr>
            </a:lvl1pPr>
          </a:lstStyle>
          <a:p>
            <a:pPr>
              <a:defRPr/>
            </a:pPr>
            <a:fld id="{B070D53F-1747-4CB4-B397-833F151AF221}" type="slidenum">
              <a:rPr lang="en-US"/>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000" kern="1200" cap="small">
          <a:solidFill>
            <a:schemeClr val="tx2"/>
          </a:solidFill>
          <a:latin typeface="+mj-lt"/>
          <a:ea typeface="MS PMincho" pitchFamily="18" charset="-128"/>
          <a:cs typeface="+mj-cs"/>
        </a:defRPr>
      </a:lvl1pPr>
      <a:lvl2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2pPr>
      <a:lvl3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3pPr>
      <a:lvl4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4pPr>
      <a:lvl5pPr algn="l" rtl="0" eaLnBrk="0" fontAlgn="base" hangingPunct="0">
        <a:spcBef>
          <a:spcPct val="0"/>
        </a:spcBef>
        <a:spcAft>
          <a:spcPct val="0"/>
        </a:spcAft>
        <a:defRPr sz="3000">
          <a:solidFill>
            <a:schemeClr val="tx2"/>
          </a:solidFill>
          <a:latin typeface="Century Schoolbook" pitchFamily="18" charset="0"/>
          <a:ea typeface="MS PMincho" pitchFamily="18" charset="-128"/>
        </a:defRPr>
      </a:lvl5pPr>
      <a:lvl6pPr marL="457200" algn="l" rtl="0" fontAlgn="base">
        <a:spcBef>
          <a:spcPct val="0"/>
        </a:spcBef>
        <a:spcAft>
          <a:spcPct val="0"/>
        </a:spcAft>
        <a:defRPr sz="3000">
          <a:solidFill>
            <a:schemeClr val="tx2"/>
          </a:solidFill>
          <a:latin typeface="Century Schoolbook" pitchFamily="18" charset="0"/>
          <a:ea typeface="MS PMincho" pitchFamily="18" charset="-128"/>
        </a:defRPr>
      </a:lvl6pPr>
      <a:lvl7pPr marL="914400" algn="l" rtl="0" fontAlgn="base">
        <a:spcBef>
          <a:spcPct val="0"/>
        </a:spcBef>
        <a:spcAft>
          <a:spcPct val="0"/>
        </a:spcAft>
        <a:defRPr sz="3000">
          <a:solidFill>
            <a:schemeClr val="tx2"/>
          </a:solidFill>
          <a:latin typeface="Century Schoolbook" pitchFamily="18" charset="0"/>
          <a:ea typeface="MS PMincho" pitchFamily="18" charset="-128"/>
        </a:defRPr>
      </a:lvl7pPr>
      <a:lvl8pPr marL="1371600" algn="l" rtl="0" fontAlgn="base">
        <a:spcBef>
          <a:spcPct val="0"/>
        </a:spcBef>
        <a:spcAft>
          <a:spcPct val="0"/>
        </a:spcAft>
        <a:defRPr sz="3000">
          <a:solidFill>
            <a:schemeClr val="tx2"/>
          </a:solidFill>
          <a:latin typeface="Century Schoolbook" pitchFamily="18" charset="0"/>
          <a:ea typeface="MS PMincho" pitchFamily="18" charset="-128"/>
        </a:defRPr>
      </a:lvl8pPr>
      <a:lvl9pPr marL="1828800" algn="l" rtl="0" fontAlgn="base">
        <a:spcBef>
          <a:spcPct val="0"/>
        </a:spcBef>
        <a:spcAft>
          <a:spcPct val="0"/>
        </a:spcAft>
        <a:defRPr sz="3000">
          <a:solidFill>
            <a:schemeClr val="tx2"/>
          </a:solidFill>
          <a:latin typeface="Century Schoolbook" pitchFamily="18" charset="0"/>
          <a:ea typeface="MS PMincho" pitchFamily="18" charset="-128"/>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S PMincho" pitchFamily="18" charset="-128"/>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S PMincho" pitchFamily="18" charset="-128"/>
          <a:cs typeface="+mn-cs"/>
        </a:defRPr>
      </a:lvl2pPr>
      <a:lvl3pPr marL="914400" indent="-182880" algn="l" rtl="0" eaLnBrk="0" fontAlgn="base" hangingPunct="0">
        <a:spcBef>
          <a:spcPct val="20000"/>
        </a:spcBef>
        <a:spcAft>
          <a:spcPct val="0"/>
        </a:spcAft>
        <a:buClr>
          <a:srgbClr val="484979"/>
        </a:buClr>
        <a:buSzPct val="60000"/>
        <a:buFont typeface="Wingdings" panose="05000000000000000000" pitchFamily="2" charset="2"/>
        <a:buChar char=""/>
        <a:defRPr kern="1200">
          <a:solidFill>
            <a:schemeClr val="tx1"/>
          </a:solidFill>
          <a:latin typeface="+mn-lt"/>
          <a:ea typeface="MS PMincho" pitchFamily="18" charset="-128"/>
          <a:cs typeface="+mn-cs"/>
        </a:defRPr>
      </a:lvl3pPr>
      <a:lvl4pPr marL="1187450" indent="-182880" algn="l" rtl="0" eaLnBrk="0" fontAlgn="base" hangingPunct="0">
        <a:spcBef>
          <a:spcPct val="20000"/>
        </a:spcBef>
        <a:spcAft>
          <a:spcPct val="0"/>
        </a:spcAft>
        <a:buClr>
          <a:srgbClr val="B3B3C4"/>
        </a:buClr>
        <a:buSzPct val="60000"/>
        <a:buFont typeface="Wingdings" panose="05000000000000000000" pitchFamily="2" charset="2"/>
        <a:buChar char=""/>
        <a:defRPr kern="1200">
          <a:solidFill>
            <a:schemeClr val="tx1"/>
          </a:solidFill>
          <a:latin typeface="+mn-lt"/>
          <a:ea typeface="MS PMincho" pitchFamily="18" charset="-128"/>
          <a:cs typeface="+mn-cs"/>
        </a:defRPr>
      </a:lvl4pPr>
      <a:lvl5pPr marL="1462405" indent="-182880" algn="l" rtl="0" eaLnBrk="0" fontAlgn="base" hangingPunct="0">
        <a:spcBef>
          <a:spcPct val="20000"/>
        </a:spcBef>
        <a:spcAft>
          <a:spcPct val="0"/>
        </a:spcAft>
        <a:buClr>
          <a:srgbClr val="B0C0C3"/>
        </a:buClr>
        <a:buSzPct val="68000"/>
        <a:buFont typeface="Wingdings 2" panose="05020102010507070707" pitchFamily="18" charset="2"/>
        <a:buChar char=""/>
        <a:defRPr sz="1600" kern="1200">
          <a:solidFill>
            <a:schemeClr val="tx1"/>
          </a:solidFill>
          <a:latin typeface="+mn-lt"/>
          <a:ea typeface="MS PMincho" pitchFamily="18" charset="-128"/>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ctrTitle"/>
          </p:nvPr>
        </p:nvSpPr>
        <p:spPr bwMode="auto">
          <a:xfrm>
            <a:off x="1835150" y="2130425"/>
            <a:ext cx="6623050" cy="1470025"/>
          </a:xfrm>
        </p:spPr>
        <p:txBody>
          <a:bodyPr wrap="square" numCol="1" anchorCtr="0" compatLnSpc="1"/>
          <a:lstStyle/>
          <a:p>
            <a:pPr eaLnBrk="1" fontAlgn="auto" hangingPunct="1">
              <a:spcAft>
                <a:spcPts val="0"/>
              </a:spcAft>
              <a:defRPr/>
            </a:pPr>
            <a:r>
              <a:rPr lang="zh-CN" altLang="en-US" dirty="0">
                <a:ea typeface="HGｺﾞｼｯｸE"/>
              </a:rPr>
              <a:t>第八章</a:t>
            </a:r>
            <a:endParaRPr lang="zh-CN" altLang="en-US" dirty="0">
              <a:ea typeface="HGｺﾞｼｯｸE"/>
            </a:endParaRP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ea typeface="HGｺﾞｼｯｸE"/>
                <a:cs typeface="HGｺﾞｼｯｸE"/>
              </a:rPr>
              <a:t>信用保险与保证保险</a:t>
            </a:r>
            <a:endParaRPr lang="zh-CN" altLang="en-US">
              <a:ea typeface="HGｺﾞｼｯｸE"/>
              <a:cs typeface="HGｺﾞｼｯｸ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2</a:t>
            </a:r>
            <a:r>
              <a:rPr lang="zh-CN" altLang="en-US" dirty="0">
                <a:latin typeface="+mj-ea"/>
                <a:ea typeface="+mj-ea"/>
              </a:rPr>
              <a:t>、贷款信用保险 </a:t>
            </a:r>
            <a:endParaRPr lang="zh-CN" altLang="en-US" dirty="0">
              <a:latin typeface="+mj-ea"/>
              <a:ea typeface="+mj-ea"/>
            </a:endParaRPr>
          </a:p>
        </p:txBody>
      </p:sp>
      <p:sp>
        <p:nvSpPr>
          <p:cNvPr id="1536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贷款信用保险是保险人对银行或其他金融机构与企业之间的借贷合同进行担保并承保其信用风险的保险。</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在贷款信用保险中，放款方既是投保人又是被保险人。</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保险责任包括决策失误、政府部门干预、市场竞争等</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保险费率因素包括银行利率、企业资信、经营管理、贷款期限和用途等。</a:t>
            </a:r>
            <a:endParaRPr lang="zh-CN" altLang="en-US" dirty="0">
              <a:latin typeface="+mn-ea"/>
              <a:ea typeface="+mn-ea"/>
              <a:cs typeface="HGｺﾞｼｯｸE"/>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3</a:t>
            </a:r>
            <a:r>
              <a:rPr lang="zh-CN" altLang="en-US" dirty="0">
                <a:latin typeface="+mj-ea"/>
                <a:ea typeface="+mj-ea"/>
              </a:rPr>
              <a:t>、个人贷款信用保险 </a:t>
            </a:r>
            <a:endParaRPr lang="zh-CN" altLang="en-US" dirty="0">
              <a:latin typeface="+mj-ea"/>
              <a:ea typeface="+mj-ea"/>
            </a:endParaRPr>
          </a:p>
        </p:txBody>
      </p:sp>
      <p:sp>
        <p:nvSpPr>
          <p:cNvPr id="16387"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个人贷款信用保险是保障金融机构对自然人进行贷款时，因债务人不履行贷款合同致使金融机构遭受经济损失。</a:t>
            </a:r>
            <a:endParaRPr lang="zh-CN" altLang="en-US" dirty="0">
              <a:latin typeface="+mn-ea"/>
              <a:ea typeface="+mn-ea"/>
              <a:cs typeface="HGｺﾞｼｯｸE"/>
            </a:endParaRPr>
          </a:p>
          <a:p>
            <a:pPr eaLnBrk="1" hangingPunct="1"/>
            <a:r>
              <a:rPr lang="zh-CN" altLang="en-US" dirty="0">
                <a:latin typeface="+mn-ea"/>
                <a:ea typeface="+mn-ea"/>
                <a:cs typeface="HGｺﾞｼｯｸE"/>
              </a:rPr>
              <a:t>保险人代替自然人进行赔偿后取得代位求偿权。</a:t>
            </a:r>
            <a:endParaRPr lang="zh-CN" altLang="en-US" dirty="0">
              <a:latin typeface="+mn-ea"/>
              <a:ea typeface="+mn-ea"/>
              <a:cs typeface="HGｺﾞｼｯｸE"/>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二、投资保险 </a:t>
            </a:r>
            <a:endParaRPr lang="zh-CN" altLang="en-US" dirty="0">
              <a:latin typeface="+mj-ea"/>
              <a:ea typeface="+mj-ea"/>
            </a:endParaRPr>
          </a:p>
        </p:txBody>
      </p:sp>
      <p:sp>
        <p:nvSpPr>
          <p:cNvPr id="17411" name="Rectangle 3"/>
          <p:cNvSpPr>
            <a:spLocks noGrp="1"/>
          </p:cNvSpPr>
          <p:nvPr>
            <p:ph sz="quarter" idx="1"/>
          </p:nvPr>
        </p:nvSpPr>
        <p:spPr>
          <a:xfrm>
            <a:off x="457200" y="1600200"/>
            <a:ext cx="7467600" cy="4873625"/>
          </a:xfrm>
        </p:spPr>
        <p:txBody>
          <a:bodyPr/>
          <a:lstStyle/>
          <a:p>
            <a:pPr algn="just" eaLnBrk="1" hangingPunct="1"/>
            <a:r>
              <a:rPr lang="zh-CN" altLang="en-US" dirty="0">
                <a:latin typeface="+mn-ea"/>
                <a:ea typeface="+mn-ea"/>
                <a:cs typeface="HGｺﾞｼｯｸE"/>
              </a:rPr>
              <a:t>中国出口信用保险公司承保的投资保险：</a:t>
            </a:r>
            <a:endParaRPr lang="zh-CN" altLang="en-US" dirty="0">
              <a:latin typeface="+mn-ea"/>
              <a:ea typeface="+mn-ea"/>
              <a:cs typeface="HGｺﾞｼｯｸE"/>
            </a:endParaRPr>
          </a:p>
          <a:p>
            <a:pPr lvl="1" algn="just" eaLnBrk="1" hangingPunct="1"/>
            <a:r>
              <a:rPr lang="zh-CN" altLang="en-US" b="1" dirty="0">
                <a:latin typeface="+mn-ea"/>
                <a:ea typeface="+mn-ea"/>
                <a:cs typeface="HGｺﾞｼｯｸE"/>
              </a:rPr>
              <a:t>海外投资保险</a:t>
            </a:r>
            <a:endParaRPr lang="zh-CN" altLang="en-US" b="1" dirty="0">
              <a:latin typeface="+mn-ea"/>
              <a:ea typeface="+mn-ea"/>
              <a:cs typeface="HGｺﾞｼｯｸE"/>
            </a:endParaRPr>
          </a:p>
          <a:p>
            <a:pPr lvl="1" algn="just" eaLnBrk="1" hangingPunct="1"/>
            <a:r>
              <a:rPr lang="zh-CN" altLang="en-US" b="1" dirty="0">
                <a:latin typeface="+mn-ea"/>
                <a:ea typeface="+mn-ea"/>
                <a:cs typeface="HGｺﾞｼｯｸE"/>
              </a:rPr>
              <a:t>来华投资保险</a:t>
            </a:r>
            <a:endParaRPr lang="zh-CN" altLang="en-US" b="1" dirty="0">
              <a:latin typeface="+mn-ea"/>
              <a:ea typeface="+mn-ea"/>
              <a:cs typeface="HGｺﾞｼｯｸE"/>
            </a:endParaRPr>
          </a:p>
          <a:p>
            <a:pPr algn="just" eaLnBrk="1" hangingPunct="1"/>
            <a:r>
              <a:rPr lang="zh-CN" altLang="en-US" dirty="0">
                <a:latin typeface="+mn-ea"/>
                <a:ea typeface="+mn-ea"/>
                <a:cs typeface="HGｺﾞｼｯｸE"/>
              </a:rPr>
              <a:t>海外投资保险是中国出口信用保险公司开办的一项政策性保险。</a:t>
            </a:r>
            <a:endParaRPr lang="zh-CN" altLang="en-US" dirty="0">
              <a:latin typeface="+mn-ea"/>
              <a:ea typeface="+mn-ea"/>
              <a:cs typeface="HGｺﾞｼｯｸE"/>
            </a:endParaRPr>
          </a:p>
          <a:p>
            <a:pPr algn="just" eaLnBrk="1" hangingPunct="1"/>
            <a:r>
              <a:rPr lang="zh-CN" altLang="en-US" dirty="0">
                <a:latin typeface="+mn-ea"/>
                <a:ea typeface="+mn-ea"/>
                <a:cs typeface="HGｺﾞｼｯｸE"/>
              </a:rPr>
              <a:t>目的是鼓励中国企业进行海外投资。海外投资保险有着鲜明的政策性，不以赢利为目的。</a:t>
            </a:r>
            <a:endParaRPr lang="zh-CN" altLang="en-US" dirty="0">
              <a:latin typeface="+mn-ea"/>
              <a:ea typeface="+mn-ea"/>
              <a:cs typeface="HGｺﾞｼｯｸE"/>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二、投资保险</a:t>
            </a:r>
            <a:endParaRPr lang="zh-CN" altLang="en-US" dirty="0">
              <a:latin typeface="+mj-ea"/>
              <a:ea typeface="+mj-ea"/>
            </a:endParaRPr>
          </a:p>
        </p:txBody>
      </p:sp>
      <p:sp>
        <p:nvSpPr>
          <p:cNvPr id="18435" name="Rectangle 3"/>
          <p:cNvSpPr>
            <a:spLocks noGrp="1"/>
          </p:cNvSpPr>
          <p:nvPr>
            <p:ph sz="quarter" idx="1"/>
          </p:nvPr>
        </p:nvSpPr>
        <p:spPr>
          <a:xfrm>
            <a:off x="457200" y="1600200"/>
            <a:ext cx="7931224" cy="4873625"/>
          </a:xfrm>
        </p:spPr>
        <p:txBody>
          <a:bodyPr/>
          <a:lstStyle/>
          <a:p>
            <a:r>
              <a:rPr lang="zh-CN" altLang="en-US" dirty="0">
                <a:latin typeface="+mn-ea"/>
                <a:ea typeface="+mn-ea"/>
              </a:rPr>
              <a:t>特征：</a:t>
            </a:r>
            <a:endParaRPr lang="en-US" altLang="zh-CN" dirty="0">
              <a:latin typeface="+mn-ea"/>
              <a:ea typeface="+mn-ea"/>
            </a:endParaRPr>
          </a:p>
          <a:p>
            <a:pPr lvl="1"/>
            <a:r>
              <a:rPr lang="zh-CN" altLang="zh-CN" dirty="0">
                <a:latin typeface="+mn-ea"/>
                <a:ea typeface="+mn-ea"/>
              </a:rPr>
              <a:t>保险责任大多只限于政治风险，而不包括商业经营风险。</a:t>
            </a:r>
            <a:endParaRPr lang="en-US" altLang="zh-CN" dirty="0">
              <a:latin typeface="+mn-ea"/>
              <a:ea typeface="+mn-ea"/>
            </a:endParaRPr>
          </a:p>
          <a:p>
            <a:pPr lvl="1"/>
            <a:r>
              <a:rPr lang="zh-CN" altLang="zh-CN" dirty="0">
                <a:latin typeface="+mn-ea"/>
                <a:ea typeface="+mn-ea"/>
              </a:rPr>
              <a:t>保障项目仅限于直接投资，不包括间接投资。</a:t>
            </a:r>
            <a:endParaRPr lang="en-US" altLang="zh-CN" dirty="0">
              <a:latin typeface="+mn-ea"/>
              <a:ea typeface="+mn-ea"/>
            </a:endParaRPr>
          </a:p>
          <a:p>
            <a:pPr lvl="1"/>
            <a:r>
              <a:rPr lang="zh-CN" altLang="zh-CN" dirty="0">
                <a:latin typeface="+mn-ea"/>
                <a:ea typeface="+mn-ea"/>
              </a:rPr>
              <a:t>投资保险的任务不仅仅在于事后进行补偿，而且还通过签订国家政府之间的双边协定在事前进行预先防范。</a:t>
            </a:r>
            <a:endParaRPr lang="en-US" altLang="zh-CN" dirty="0">
              <a:latin typeface="+mn-ea"/>
              <a:ea typeface="+mn-ea"/>
            </a:endParaRPr>
          </a:p>
          <a:p>
            <a:pPr lvl="1"/>
            <a:r>
              <a:rPr lang="zh-CN" altLang="zh-CN" dirty="0">
                <a:latin typeface="+mn-ea"/>
                <a:ea typeface="+mn-ea"/>
              </a:rPr>
              <a:t>在约定的保险事故发生后，保险机构将向投资者补偿所发生的损失，同时取得向造成意外政治损失的第三者即东道国政府索赔的代位权。</a:t>
            </a:r>
            <a:endParaRPr lang="zh-CN" altLang="en-US" dirty="0">
              <a:latin typeface="+mn-ea"/>
              <a:ea typeface="+mn-ea"/>
              <a:cs typeface="HGｺﾞｼｯｸE"/>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二、投资保险</a:t>
            </a:r>
            <a:endParaRPr lang="zh-CN" altLang="en-US" dirty="0">
              <a:latin typeface="+mj-ea"/>
              <a:ea typeface="+mj-ea"/>
            </a:endParaRPr>
          </a:p>
        </p:txBody>
      </p:sp>
      <p:sp>
        <p:nvSpPr>
          <p:cNvPr id="18435" name="Rectangle 3"/>
          <p:cNvSpPr>
            <a:spLocks noGrp="1"/>
          </p:cNvSpPr>
          <p:nvPr>
            <p:ph sz="quarter" idx="1"/>
          </p:nvPr>
        </p:nvSpPr>
        <p:spPr>
          <a:xfrm>
            <a:off x="457200" y="1600200"/>
            <a:ext cx="7467600" cy="4873625"/>
          </a:xfrm>
        </p:spPr>
        <p:txBody>
          <a:bodyPr/>
          <a:lstStyle/>
          <a:p>
            <a:pPr algn="just" eaLnBrk="1" hangingPunct="1"/>
            <a:r>
              <a:rPr lang="zh-CN" altLang="en-US" dirty="0">
                <a:latin typeface="+mn-ea"/>
                <a:ea typeface="+mn-ea"/>
                <a:cs typeface="HGｺﾞｼｯｸE"/>
              </a:rPr>
              <a:t>主要险种：战争险、征用险、外汇险。</a:t>
            </a:r>
            <a:endParaRPr lang="zh-CN" altLang="en-US" dirty="0">
              <a:latin typeface="+mn-ea"/>
              <a:ea typeface="+mn-ea"/>
              <a:cs typeface="HGｺﾞｼｯｸE"/>
            </a:endParaRPr>
          </a:p>
          <a:p>
            <a:pPr algn="just" eaLnBrk="1" hangingPunct="1"/>
            <a:r>
              <a:rPr lang="zh-CN" altLang="en-US" dirty="0">
                <a:latin typeface="+mn-ea"/>
                <a:ea typeface="+mn-ea"/>
                <a:cs typeface="HGｺﾞｼｯｸE"/>
              </a:rPr>
              <a:t>承保的风险为战争、征收、汇兑限制、以及政府违约。 </a:t>
            </a:r>
            <a:endParaRPr lang="zh-CN" altLang="en-US" dirty="0">
              <a:latin typeface="+mn-ea"/>
              <a:ea typeface="+mn-ea"/>
              <a:cs typeface="HGｺﾞｼｯｸE"/>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1</a:t>
            </a:r>
            <a:r>
              <a:rPr lang="zh-CN" altLang="en-US" dirty="0">
                <a:latin typeface="+mj-ea"/>
                <a:ea typeface="+mj-ea"/>
              </a:rPr>
              <a:t>、投资保险保险责任</a:t>
            </a:r>
            <a:endParaRPr lang="zh-CN" altLang="en-US" dirty="0">
              <a:latin typeface="+mj-ea"/>
              <a:ea typeface="+mj-ea"/>
            </a:endParaRPr>
          </a:p>
        </p:txBody>
      </p:sp>
      <p:sp>
        <p:nvSpPr>
          <p:cNvPr id="19459"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战争指投资所在国发生的战争、内战、恐怖行为以及其他类似战争的行为。</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征收指投资所在国政府采取、批准、授权或同意的对投资实行的强行征用、没收、国有化、扣押等行为。</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汇兑限制指投资所在国政府实施的阻碍、限制投资者把当地货币兑换为可自由兑换货币并汇出投资所在国的措施，或者使投资者必须以远高于市场汇率的价格才能将当地货币兑换为可自由兑换货币并汇出投资所在国的措施。</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政府违约指投资所在国政府非法或者不合理地取消、违反、不履行或拒绝承认其出具、签订的与投资相关的特定担保、保证或特许权协议等。 </a:t>
            </a:r>
            <a:endParaRPr lang="zh-CN" altLang="en-US" dirty="0">
              <a:latin typeface="+mn-ea"/>
              <a:ea typeface="+mn-ea"/>
              <a:cs typeface="HGｺﾞｼｯｸE"/>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2</a:t>
            </a:r>
            <a:r>
              <a:rPr lang="zh-CN" altLang="en-US" dirty="0">
                <a:latin typeface="+mj-ea"/>
                <a:ea typeface="+mj-ea"/>
              </a:rPr>
              <a:t>、投资保险除外责任</a:t>
            </a:r>
            <a:endParaRPr lang="zh-CN" altLang="en-US" dirty="0">
              <a:latin typeface="+mj-ea"/>
              <a:ea typeface="+mj-ea"/>
            </a:endParaRPr>
          </a:p>
        </p:txBody>
      </p:sp>
      <p:sp>
        <p:nvSpPr>
          <p:cNvPr id="20483" name="Rectangle 3"/>
          <p:cNvSpPr>
            <a:spLocks noGrp="1"/>
          </p:cNvSpPr>
          <p:nvPr>
            <p:ph sz="quarter" idx="1"/>
          </p:nvPr>
        </p:nvSpPr>
        <p:spPr>
          <a:xfrm>
            <a:off x="457200" y="1600200"/>
            <a:ext cx="8291264" cy="4873625"/>
          </a:xfrm>
        </p:spPr>
        <p:txBody>
          <a:bodyPr/>
          <a:lstStyle/>
          <a:p>
            <a:pPr marL="609600" indent="-609600" eaLnBrk="1" hangingPunct="1">
              <a:lnSpc>
                <a:spcPct val="90000"/>
              </a:lnSpc>
            </a:pPr>
            <a:r>
              <a:rPr lang="zh-CN" altLang="en-US" sz="2800" dirty="0">
                <a:latin typeface="宋体" panose="02010600030101010101" pitchFamily="2" charset="-122"/>
                <a:ea typeface="宋体" panose="02010600030101010101" pitchFamily="2" charset="-122"/>
                <a:cs typeface="HGｺﾞｼｯｸE"/>
              </a:rPr>
              <a:t>被保险人的投资项目受损后造成被保险人的一切商业损失。</a:t>
            </a:r>
            <a:endParaRPr lang="zh-CN" altLang="en-US" sz="2800" dirty="0">
              <a:latin typeface="宋体" panose="02010600030101010101" pitchFamily="2" charset="-122"/>
              <a:ea typeface="宋体" panose="02010600030101010101" pitchFamily="2" charset="-122"/>
              <a:cs typeface="HGｺﾞｼｯｸE"/>
            </a:endParaRPr>
          </a:p>
          <a:p>
            <a:pPr marL="609600" indent="-609600" eaLnBrk="1" hangingPunct="1">
              <a:lnSpc>
                <a:spcPct val="90000"/>
              </a:lnSpc>
            </a:pPr>
            <a:r>
              <a:rPr lang="zh-CN" altLang="en-US" sz="2800" dirty="0">
                <a:latin typeface="宋体" panose="02010600030101010101" pitchFamily="2" charset="-122"/>
                <a:ea typeface="宋体" panose="02010600030101010101" pitchFamily="2" charset="-122"/>
                <a:cs typeface="HGｺﾞｼｯｸE"/>
              </a:rPr>
              <a:t>被保险人及其代表不履行投资契约或故意违法行为导致政府有关部门的征用或没收造成的损失。</a:t>
            </a:r>
            <a:endParaRPr lang="zh-CN" altLang="en-US" sz="2800" dirty="0">
              <a:latin typeface="宋体" panose="02010600030101010101" pitchFamily="2" charset="-122"/>
              <a:ea typeface="宋体" panose="02010600030101010101" pitchFamily="2" charset="-122"/>
              <a:cs typeface="HGｺﾞｼｯｸE"/>
            </a:endParaRPr>
          </a:p>
          <a:p>
            <a:pPr marL="609600" indent="-609600" eaLnBrk="1" hangingPunct="1">
              <a:lnSpc>
                <a:spcPct val="90000"/>
              </a:lnSpc>
            </a:pPr>
            <a:r>
              <a:rPr lang="zh-CN" altLang="en-US" sz="2800" dirty="0">
                <a:latin typeface="宋体" panose="02010600030101010101" pitchFamily="2" charset="-122"/>
                <a:ea typeface="宋体" panose="02010600030101010101" pitchFamily="2" charset="-122"/>
                <a:cs typeface="HGｺﾞｼｯｸE"/>
              </a:rPr>
              <a:t>政府有关部门规定汇出汇款期限，而被保险人没有按照有关规定汇出汇款所造成的损失。</a:t>
            </a:r>
            <a:endParaRPr lang="zh-CN" altLang="en-US" sz="2800" dirty="0">
              <a:latin typeface="宋体" panose="02010600030101010101" pitchFamily="2" charset="-122"/>
              <a:ea typeface="宋体" panose="02010600030101010101" pitchFamily="2" charset="-122"/>
              <a:cs typeface="HGｺﾞｼｯｸE"/>
            </a:endParaRPr>
          </a:p>
          <a:p>
            <a:pPr marL="609600" indent="-609600" eaLnBrk="1" hangingPunct="1">
              <a:lnSpc>
                <a:spcPct val="90000"/>
              </a:lnSpc>
            </a:pPr>
            <a:r>
              <a:rPr lang="zh-CN" altLang="en-US" sz="2800" dirty="0">
                <a:latin typeface="宋体" panose="02010600030101010101" pitchFamily="2" charset="-122"/>
                <a:ea typeface="宋体" panose="02010600030101010101" pitchFamily="2" charset="-122"/>
                <a:cs typeface="HGｺﾞｼｯｸE"/>
              </a:rPr>
              <a:t>原子弹、氢弹等核武器造成的损失。</a:t>
            </a:r>
            <a:endParaRPr lang="zh-CN" altLang="en-US" sz="2800" dirty="0">
              <a:latin typeface="宋体" panose="02010600030101010101" pitchFamily="2" charset="-122"/>
              <a:ea typeface="宋体" panose="02010600030101010101" pitchFamily="2" charset="-122"/>
              <a:cs typeface="HGｺﾞｼｯｸE"/>
            </a:endParaRPr>
          </a:p>
          <a:p>
            <a:pPr marL="609600" indent="-609600" eaLnBrk="1" hangingPunct="1">
              <a:lnSpc>
                <a:spcPct val="90000"/>
              </a:lnSpc>
            </a:pPr>
            <a:r>
              <a:rPr lang="zh-CN" altLang="en-US" sz="2800" dirty="0">
                <a:latin typeface="宋体" panose="02010600030101010101" pitchFamily="2" charset="-122"/>
                <a:ea typeface="宋体" panose="02010600030101010101" pitchFamily="2" charset="-122"/>
                <a:cs typeface="HGｺﾞｼｯｸE"/>
              </a:rPr>
              <a:t>对投资契约范围以外的任何其他财产的征用、没收造成的损失。</a:t>
            </a:r>
            <a:endParaRPr lang="zh-CN" altLang="en-US" sz="2800" dirty="0">
              <a:latin typeface="宋体" panose="02010600030101010101" pitchFamily="2" charset="-122"/>
              <a:ea typeface="宋体" panose="02010600030101010101" pitchFamily="2" charset="-122"/>
              <a:cs typeface="HGｺﾞｼｯｸE"/>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3</a:t>
            </a:r>
            <a:r>
              <a:rPr lang="zh-CN" altLang="en-US" dirty="0">
                <a:latin typeface="+mj-ea"/>
                <a:ea typeface="+mj-ea"/>
              </a:rPr>
              <a:t>、赔偿处理</a:t>
            </a:r>
            <a:endParaRPr lang="zh-CN" altLang="en-US" dirty="0">
              <a:latin typeface="+mj-ea"/>
              <a:ea typeface="+mj-ea"/>
            </a:endParaRPr>
          </a:p>
        </p:txBody>
      </p:sp>
      <p:sp>
        <p:nvSpPr>
          <p:cNvPr id="21507"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dirty="0">
                <a:latin typeface="+mn-ea"/>
                <a:ea typeface="+mn-ea"/>
                <a:cs typeface="HGｺﾞｼｯｸE"/>
              </a:rPr>
              <a:t>政府有关部门征用、没收引起的投资损失，在征用、没收发生满</a:t>
            </a:r>
            <a:r>
              <a:rPr lang="en-US" altLang="zh-CN" sz="2800" dirty="0">
                <a:latin typeface="+mn-ea"/>
                <a:ea typeface="+mn-ea"/>
                <a:cs typeface="HGｺﾞｼｯｸE"/>
              </a:rPr>
              <a:t>6</a:t>
            </a:r>
            <a:r>
              <a:rPr lang="zh-CN" altLang="en-US" sz="2800" dirty="0">
                <a:latin typeface="+mn-ea"/>
                <a:ea typeface="+mn-ea"/>
                <a:cs typeface="HGｺﾞｼｯｸE"/>
              </a:rPr>
              <a:t>个月后赔偿。</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战争、类似战争行为、叛乱、罢工及暴动造成投资项目的损失，在提出财产损失证明后或被保险人投资项目终止进行</a:t>
            </a:r>
            <a:r>
              <a:rPr lang="en-US" altLang="zh-CN" sz="2800" dirty="0">
                <a:latin typeface="+mn-ea"/>
                <a:ea typeface="+mn-ea"/>
                <a:cs typeface="HGｺﾞｼｯｸE"/>
              </a:rPr>
              <a:t>6</a:t>
            </a:r>
            <a:r>
              <a:rPr lang="zh-CN" altLang="en-US" sz="2800" dirty="0">
                <a:latin typeface="+mn-ea"/>
                <a:ea typeface="+mn-ea"/>
                <a:cs typeface="HGｺﾞｼｯｸE"/>
              </a:rPr>
              <a:t>个月后赔偿。</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政府有关部门汇兑限制造成的投资损失，自被保险人提出申请汇款</a:t>
            </a:r>
            <a:r>
              <a:rPr lang="en-US" altLang="zh-CN" sz="2800" dirty="0">
                <a:latin typeface="+mn-ea"/>
                <a:ea typeface="+mn-ea"/>
                <a:cs typeface="HGｺﾞｼｯｸE"/>
              </a:rPr>
              <a:t>3</a:t>
            </a:r>
            <a:r>
              <a:rPr lang="zh-CN" altLang="en-US" sz="2800" dirty="0">
                <a:latin typeface="+mn-ea"/>
                <a:ea typeface="+mn-ea"/>
                <a:cs typeface="HGｺﾞｼｯｸE"/>
              </a:rPr>
              <a:t>个月后赔偿。</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保险人根据损失金额按投资金额和保险金额的比例赔付。</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追回征用、没收的款项由被保险人和保险人按各自承担损失的比例分摊。</a:t>
            </a:r>
            <a:endParaRPr lang="zh-CN" altLang="en-US" sz="2800" dirty="0">
              <a:latin typeface="+mn-ea"/>
              <a:ea typeface="+mn-ea"/>
              <a:cs typeface="HGｺﾞｼｯｸE"/>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三、出口信用保险</a:t>
            </a:r>
            <a:endParaRPr lang="zh-CN" altLang="en-US" dirty="0">
              <a:latin typeface="+mj-ea"/>
              <a:ea typeface="+mj-ea"/>
            </a:endParaRPr>
          </a:p>
        </p:txBody>
      </p:sp>
      <p:sp>
        <p:nvSpPr>
          <p:cNvPr id="22531"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dirty="0">
                <a:latin typeface="+mn-ea"/>
                <a:ea typeface="+mn-ea"/>
                <a:cs typeface="HGｺﾞｼｯｸE"/>
              </a:rPr>
              <a:t>出口信用保险是承保出口商在经营出口业务时因进口商的商业风险或进口国的政治风险所遭受损失的信用保险。</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靠政府支持而经营。</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出口信用保险的目的是鼓励和扩大出口，具体的业务方针体现了国家的产业政策和贸易政策。其经营者通常是是非盈利性的组织。</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只对本国国民或企业开办，投保商品也必须是本国生产。</a:t>
            </a:r>
            <a:endParaRPr lang="zh-CN" altLang="en-US" sz="2800" dirty="0">
              <a:latin typeface="+mn-ea"/>
              <a:ea typeface="+mn-ea"/>
              <a:cs typeface="HGｺﾞｼｯｸE"/>
            </a:endParaRPr>
          </a:p>
          <a:p>
            <a:pPr eaLnBrk="1" hangingPunct="1">
              <a:lnSpc>
                <a:spcPct val="80000"/>
              </a:lnSpc>
            </a:pPr>
            <a:r>
              <a:rPr lang="zh-CN" altLang="en-US" sz="2800" dirty="0">
                <a:latin typeface="+mn-ea"/>
                <a:ea typeface="+mn-ea"/>
                <a:cs typeface="HGｺﾞｼｯｸE"/>
              </a:rPr>
              <a:t>每个出口商必须对自己所有的出口业务全部投保。</a:t>
            </a:r>
            <a:endParaRPr lang="zh-CN" altLang="en-US" sz="2800" dirty="0">
              <a:latin typeface="+mn-ea"/>
              <a:ea typeface="+mn-ea"/>
              <a:cs typeface="HGｺﾞｼｯｸE"/>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特点</a:t>
            </a:r>
            <a:endParaRPr lang="zh-CN" altLang="en-US" dirty="0">
              <a:latin typeface="+mj-ea"/>
              <a:ea typeface="+mj-ea"/>
            </a:endParaRPr>
          </a:p>
        </p:txBody>
      </p:sp>
      <p:sp>
        <p:nvSpPr>
          <p:cNvPr id="22531" name="Rectangle 3"/>
          <p:cNvSpPr>
            <a:spLocks noGrp="1"/>
          </p:cNvSpPr>
          <p:nvPr>
            <p:ph sz="quarter" idx="1"/>
          </p:nvPr>
        </p:nvSpPr>
        <p:spPr>
          <a:xfrm>
            <a:off x="457200" y="1600200"/>
            <a:ext cx="7467600" cy="4873625"/>
          </a:xfrm>
        </p:spPr>
        <p:txBody>
          <a:bodyPr/>
          <a:lstStyle/>
          <a:p>
            <a:r>
              <a:rPr lang="zh-CN" altLang="zh-CN" sz="2800" dirty="0">
                <a:latin typeface="+mn-ea"/>
                <a:ea typeface="+mn-ea"/>
              </a:rPr>
              <a:t>承保风险范围更广</a:t>
            </a:r>
            <a:endParaRPr lang="zh-CN" altLang="zh-CN" sz="2800" dirty="0">
              <a:latin typeface="+mn-ea"/>
              <a:ea typeface="+mn-ea"/>
            </a:endParaRPr>
          </a:p>
          <a:p>
            <a:r>
              <a:rPr lang="zh-CN" altLang="zh-CN" sz="2800" dirty="0">
                <a:latin typeface="+mn-ea"/>
                <a:ea typeface="+mn-ea"/>
              </a:rPr>
              <a:t>承保风险调查困难</a:t>
            </a:r>
            <a:endParaRPr lang="zh-CN" altLang="zh-CN" sz="2800" dirty="0">
              <a:latin typeface="+mn-ea"/>
              <a:ea typeface="+mn-ea"/>
            </a:endParaRPr>
          </a:p>
          <a:p>
            <a:r>
              <a:rPr lang="zh-CN" altLang="zh-CN" sz="2800" dirty="0">
                <a:latin typeface="+mn-ea"/>
                <a:ea typeface="+mn-ea"/>
              </a:rPr>
              <a:t>赔偿强调损失共担</a:t>
            </a:r>
            <a:endParaRPr lang="zh-CN" altLang="en-US" sz="2800" dirty="0">
              <a:latin typeface="+mn-ea"/>
              <a:ea typeface="+mn-ea"/>
              <a:cs typeface="HGｺﾞｼｯｸ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ctrTitle"/>
          </p:nvPr>
        </p:nvSpPr>
        <p:spPr bwMode="auto">
          <a:xfrm>
            <a:off x="1908175" y="2130425"/>
            <a:ext cx="6550025" cy="1470025"/>
          </a:xfrm>
        </p:spPr>
        <p:txBody>
          <a:bodyPr wrap="square" numCol="1" anchorCtr="0" compatLnSpc="1"/>
          <a:lstStyle/>
          <a:p>
            <a:pPr eaLnBrk="1" fontAlgn="auto" hangingPunct="1">
              <a:spcAft>
                <a:spcPts val="0"/>
              </a:spcAft>
              <a:defRPr/>
            </a:pPr>
            <a:r>
              <a:rPr lang="zh-CN" altLang="en-US" dirty="0">
                <a:ea typeface="HGｺﾞｼｯｸE"/>
              </a:rPr>
              <a:t>第一节</a:t>
            </a:r>
            <a:endParaRPr lang="zh-CN" altLang="en-US" b="0" dirty="0">
              <a:ea typeface="HGｺﾞｼｯｸE"/>
            </a:endParaRP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b="0" dirty="0">
                <a:ea typeface="HGｺﾞｼｯｸE"/>
                <a:cs typeface="HGｺﾞｼｯｸE"/>
              </a:rPr>
              <a:t>信用保险</a:t>
            </a:r>
            <a:endParaRPr lang="zh-CN" altLang="en-US" b="0" dirty="0">
              <a:ea typeface="HGｺﾞｼｯｸE"/>
              <a:cs typeface="HGｺﾞｼｯｸE"/>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分类</a:t>
            </a:r>
            <a:endParaRPr lang="zh-CN" altLang="en-US" dirty="0">
              <a:latin typeface="+mj-ea"/>
              <a:ea typeface="+mj-ea"/>
            </a:endParaRPr>
          </a:p>
        </p:txBody>
      </p:sp>
      <p:sp>
        <p:nvSpPr>
          <p:cNvPr id="23555"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按照保险责任起讫的时间分类，可分为出运前的保险和出运后的保险。</a:t>
            </a:r>
            <a:endParaRPr lang="zh-CN" altLang="en-US" dirty="0">
              <a:latin typeface="+mn-ea"/>
              <a:ea typeface="+mn-ea"/>
              <a:cs typeface="HGｺﾞｼｯｸE"/>
            </a:endParaRPr>
          </a:p>
          <a:p>
            <a:pPr eaLnBrk="1" hangingPunct="1"/>
            <a:r>
              <a:rPr lang="zh-CN" altLang="en-US" dirty="0">
                <a:latin typeface="+mn-ea"/>
                <a:ea typeface="+mn-ea"/>
                <a:cs typeface="HGｺﾞｼｯｸE"/>
              </a:rPr>
              <a:t>按照出口合同的信用期分类，可分为短期出口信用保险和中长期出口信用保险。</a:t>
            </a:r>
            <a:endParaRPr lang="zh-CN" altLang="en-US" dirty="0">
              <a:latin typeface="+mn-ea"/>
              <a:ea typeface="+mn-ea"/>
              <a:cs typeface="HGｺﾞｼｯｸE"/>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1</a:t>
            </a:r>
            <a:r>
              <a:rPr lang="zh-CN" altLang="en-US" dirty="0">
                <a:latin typeface="+mj-ea"/>
                <a:ea typeface="+mj-ea"/>
              </a:rPr>
              <a:t>、出运前的保险</a:t>
            </a:r>
            <a:endParaRPr lang="zh-CN" altLang="en-US" dirty="0">
              <a:latin typeface="+mj-ea"/>
              <a:ea typeface="+mj-ea"/>
            </a:endParaRPr>
          </a:p>
        </p:txBody>
      </p:sp>
      <p:sp>
        <p:nvSpPr>
          <p:cNvPr id="24579" name="Rectangle 3"/>
          <p:cNvSpPr>
            <a:spLocks noGrp="1"/>
          </p:cNvSpPr>
          <p:nvPr>
            <p:ph sz="quarter" idx="1"/>
          </p:nvPr>
        </p:nvSpPr>
        <p:spPr>
          <a:xfrm>
            <a:off x="457200" y="1600200"/>
            <a:ext cx="7467600" cy="4873625"/>
          </a:xfrm>
        </p:spPr>
        <p:txBody>
          <a:bodyPr/>
          <a:lstStyle/>
          <a:p>
            <a:pPr lvl="1" eaLnBrk="1" hangingPunct="1"/>
            <a:r>
              <a:rPr lang="zh-CN" altLang="en-US" dirty="0">
                <a:latin typeface="+mn-ea"/>
                <a:ea typeface="+mn-ea"/>
                <a:cs typeface="HGｺﾞｼｯｸE"/>
              </a:rPr>
              <a:t>出运前的保险责任起讫是从出口合同开始生效之日开始直至货物出运时终止。</a:t>
            </a:r>
            <a:endParaRPr lang="zh-CN" altLang="en-US" dirty="0">
              <a:latin typeface="+mn-ea"/>
              <a:ea typeface="+mn-ea"/>
              <a:cs typeface="HGｺﾞｼｯｸE"/>
            </a:endParaRPr>
          </a:p>
          <a:p>
            <a:pPr lvl="1" eaLnBrk="1" hangingPunct="1"/>
            <a:r>
              <a:rPr lang="zh-CN" altLang="en-US" dirty="0">
                <a:latin typeface="+mn-ea"/>
                <a:ea typeface="+mn-ea"/>
                <a:cs typeface="HGｺﾞｼｯｸE"/>
              </a:rPr>
              <a:t>如果货物在出运前因为商业风险或政治风险而致使买方取消或终止合同，保险人负责赔承因产品不能出口而带来的直接损失。</a:t>
            </a:r>
            <a:endParaRPr lang="zh-CN" altLang="en-US" dirty="0">
              <a:latin typeface="+mn-ea"/>
              <a:ea typeface="+mn-ea"/>
              <a:cs typeface="HGｺﾞｼｯｸE"/>
            </a:endParaRPr>
          </a:p>
          <a:p>
            <a:pPr lvl="1" eaLnBrk="1" hangingPunct="1"/>
            <a:r>
              <a:rPr lang="zh-CN" altLang="en-US" dirty="0">
                <a:latin typeface="+mn-ea"/>
                <a:ea typeface="+mn-ea"/>
                <a:cs typeface="HGｺﾞｼｯｸE"/>
              </a:rPr>
              <a:t>出运前的保险保障的是违约风险，通常是作为短期出口信用保险的附加险。</a:t>
            </a:r>
            <a:endParaRPr lang="zh-CN" altLang="en-US" dirty="0">
              <a:latin typeface="+mn-ea"/>
              <a:ea typeface="+mn-ea"/>
              <a:cs typeface="HGｺﾞｼｯｸE"/>
            </a:endParaRPr>
          </a:p>
          <a:p>
            <a:pPr eaLnBrk="1" hangingPunct="1"/>
            <a:endParaRPr lang="zh-CN" altLang="en-US" dirty="0">
              <a:latin typeface="+mn-ea"/>
              <a:ea typeface="+mn-ea"/>
              <a:cs typeface="HGｺﾞｼｯｸE"/>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2</a:t>
            </a:r>
            <a:r>
              <a:rPr lang="zh-CN" altLang="en-US" dirty="0">
                <a:latin typeface="+mj-ea"/>
                <a:ea typeface="+mj-ea"/>
              </a:rPr>
              <a:t>、出运后的保险</a:t>
            </a:r>
            <a:endParaRPr lang="zh-CN" altLang="en-US" dirty="0">
              <a:latin typeface="+mj-ea"/>
              <a:ea typeface="+mj-ea"/>
            </a:endParaRPr>
          </a:p>
        </p:txBody>
      </p:sp>
      <p:sp>
        <p:nvSpPr>
          <p:cNvPr id="25603" name="Rectangle 3"/>
          <p:cNvSpPr>
            <a:spLocks noGrp="1"/>
          </p:cNvSpPr>
          <p:nvPr>
            <p:ph sz="quarter" idx="1"/>
          </p:nvPr>
        </p:nvSpPr>
        <p:spPr>
          <a:xfrm>
            <a:off x="457200" y="1600200"/>
            <a:ext cx="7467600" cy="4873625"/>
          </a:xfrm>
        </p:spPr>
        <p:txBody>
          <a:bodyPr/>
          <a:lstStyle/>
          <a:p>
            <a:pPr lvl="1" eaLnBrk="1" hangingPunct="1"/>
            <a:r>
              <a:rPr lang="zh-CN" altLang="en-US" dirty="0">
                <a:latin typeface="+mn-ea"/>
                <a:ea typeface="+mn-ea"/>
                <a:cs typeface="HGｺﾞｼｯｸE"/>
              </a:rPr>
              <a:t>出运后的保险责任起讫是从货物交付承运人直至出口商安全收汇。</a:t>
            </a:r>
            <a:endParaRPr lang="zh-CN" altLang="en-US" dirty="0">
              <a:latin typeface="+mn-ea"/>
              <a:ea typeface="+mn-ea"/>
              <a:cs typeface="HGｺﾞｼｯｸE"/>
            </a:endParaRPr>
          </a:p>
          <a:p>
            <a:pPr lvl="1" eaLnBrk="1" hangingPunct="1"/>
            <a:r>
              <a:rPr lang="zh-CN" altLang="en-US" dirty="0">
                <a:latin typeface="+mn-ea"/>
                <a:ea typeface="+mn-ea"/>
                <a:cs typeface="HGｺﾞｼｯｸE"/>
              </a:rPr>
              <a:t>如果在出口合同规定的信用期届满后因保险责任范围内的风险导致出口商不能收到外汇货款，保险人在规定的等待期满后负责赔偿。</a:t>
            </a:r>
            <a:endParaRPr lang="zh-CN" altLang="en-US" dirty="0">
              <a:latin typeface="+mn-ea"/>
              <a:ea typeface="+mn-ea"/>
              <a:cs typeface="HGｺﾞｼｯｸE"/>
            </a:endParaRPr>
          </a:p>
          <a:p>
            <a:pPr lvl="1" eaLnBrk="1" hangingPunct="1"/>
            <a:r>
              <a:rPr lang="zh-CN" altLang="en-US" dirty="0">
                <a:latin typeface="+mn-ea"/>
                <a:ea typeface="+mn-ea"/>
                <a:cs typeface="HGｺﾞｼｯｸE"/>
              </a:rPr>
              <a:t>出运后的保险保障的是收汇的风险。</a:t>
            </a:r>
            <a:endParaRPr lang="zh-CN" altLang="en-US" dirty="0">
              <a:latin typeface="+mn-ea"/>
              <a:ea typeface="+mn-ea"/>
              <a:cs typeface="HGｺﾞｼｯｸE"/>
            </a:endParaRPr>
          </a:p>
          <a:p>
            <a:pPr eaLnBrk="1" hangingPunct="1"/>
            <a:endParaRPr lang="zh-CN" altLang="en-US" dirty="0">
              <a:latin typeface="+mn-ea"/>
              <a:ea typeface="+mn-ea"/>
              <a:cs typeface="HGｺﾞｼｯｸE"/>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3</a:t>
            </a:r>
            <a:r>
              <a:rPr lang="zh-CN" altLang="en-US" dirty="0">
                <a:latin typeface="+mj-ea"/>
                <a:ea typeface="+mj-ea"/>
              </a:rPr>
              <a:t>、短期出口信用险 </a:t>
            </a:r>
            <a:endParaRPr lang="zh-CN" altLang="en-US" dirty="0">
              <a:latin typeface="+mj-ea"/>
              <a:ea typeface="+mj-ea"/>
            </a:endParaRPr>
          </a:p>
        </p:txBody>
      </p:sp>
      <p:sp>
        <p:nvSpPr>
          <p:cNvPr id="26627"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短期出口信用保险适用于被保险人按付款交单（</a:t>
            </a:r>
            <a:r>
              <a:rPr lang="en-US" altLang="zh-CN" dirty="0">
                <a:latin typeface="+mn-ea"/>
                <a:ea typeface="+mn-ea"/>
                <a:cs typeface="HGｺﾞｼｯｸE"/>
              </a:rPr>
              <a:t>D/P</a:t>
            </a:r>
            <a:r>
              <a:rPr lang="zh-CN" altLang="en-US" dirty="0">
                <a:latin typeface="+mn-ea"/>
                <a:ea typeface="+mn-ea"/>
                <a:cs typeface="HGｺﾞｼｯｸE"/>
              </a:rPr>
              <a:t>）、承兑交单（</a:t>
            </a:r>
            <a:r>
              <a:rPr lang="en-US" altLang="zh-CN" dirty="0">
                <a:latin typeface="+mn-ea"/>
                <a:ea typeface="+mn-ea"/>
                <a:cs typeface="HGｺﾞｼｯｸE"/>
              </a:rPr>
              <a:t>D/A</a:t>
            </a:r>
            <a:r>
              <a:rPr lang="zh-CN" altLang="en-US" dirty="0">
                <a:latin typeface="+mn-ea"/>
                <a:ea typeface="+mn-ea"/>
                <a:cs typeface="HGｺﾞｼｯｸE"/>
              </a:rPr>
              <a:t>）或赊帐（</a:t>
            </a:r>
            <a:r>
              <a:rPr lang="en-US" altLang="zh-CN" dirty="0">
                <a:latin typeface="+mn-ea"/>
                <a:ea typeface="+mn-ea"/>
                <a:cs typeface="HGｺﾞｼｯｸE"/>
              </a:rPr>
              <a:t>O/A</a:t>
            </a:r>
            <a:r>
              <a:rPr lang="zh-CN" altLang="en-US" dirty="0">
                <a:latin typeface="+mn-ea"/>
                <a:ea typeface="+mn-ea"/>
                <a:cs typeface="HGｺﾞｼｯｸE"/>
              </a:rPr>
              <a:t>）等一切以商业信用付款条件，产品全部或部分在中国制造，信用期不超过</a:t>
            </a:r>
            <a:r>
              <a:rPr lang="en-US" altLang="zh-CN" dirty="0">
                <a:latin typeface="+mn-ea"/>
                <a:ea typeface="+mn-ea"/>
                <a:cs typeface="HGｺﾞｼｯｸE"/>
              </a:rPr>
              <a:t>180</a:t>
            </a:r>
            <a:r>
              <a:rPr lang="zh-CN" altLang="en-US" dirty="0">
                <a:latin typeface="+mn-ea"/>
                <a:ea typeface="+mn-ea"/>
                <a:cs typeface="HGｺﾞｼｯｸE"/>
              </a:rPr>
              <a:t>天的出口合同，一般是大批量的、持续的消费性货物出口。 </a:t>
            </a:r>
            <a:endParaRPr lang="zh-CN" altLang="en-US" dirty="0">
              <a:latin typeface="+mn-ea"/>
              <a:ea typeface="+mn-ea"/>
              <a:cs typeface="HGｺﾞｼｯｸE"/>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短期出口信用险保险责任</a:t>
            </a:r>
            <a:endParaRPr lang="zh-CN" altLang="en-US" dirty="0">
              <a:latin typeface="+mj-ea"/>
              <a:ea typeface="+mj-ea"/>
            </a:endParaRPr>
          </a:p>
        </p:txBody>
      </p:sp>
      <p:sp>
        <p:nvSpPr>
          <p:cNvPr id="27651" name="Rectangle 3"/>
          <p:cNvSpPr>
            <a:spLocks noGrp="1"/>
          </p:cNvSpPr>
          <p:nvPr>
            <p:ph sz="quarter" idx="1"/>
          </p:nvPr>
        </p:nvSpPr>
        <p:spPr>
          <a:xfrm>
            <a:off x="457200" y="1600200"/>
            <a:ext cx="8147248" cy="4873625"/>
          </a:xfrm>
        </p:spPr>
        <p:txBody>
          <a:bodyPr/>
          <a:lstStyle/>
          <a:p>
            <a:r>
              <a:rPr lang="zh-CN" altLang="zh-CN" dirty="0">
                <a:latin typeface="+mn-ea"/>
                <a:ea typeface="+mn-ea"/>
              </a:rPr>
              <a:t>商业风险</a:t>
            </a:r>
            <a:endParaRPr lang="en-US" altLang="zh-CN" dirty="0">
              <a:latin typeface="+mn-ea"/>
              <a:ea typeface="+mn-ea"/>
            </a:endParaRPr>
          </a:p>
          <a:p>
            <a:pPr lvl="1"/>
            <a:r>
              <a:rPr lang="zh-CN" altLang="zh-CN" dirty="0">
                <a:latin typeface="+mn-ea"/>
                <a:ea typeface="+mn-ea"/>
              </a:rPr>
              <a:t>非信用证支付方式：买方破产或无力偿付债务；买方拖欠货款；买方拒绝接收货物。</a:t>
            </a:r>
            <a:endParaRPr lang="en-US" altLang="zh-CN" dirty="0">
              <a:latin typeface="+mn-ea"/>
              <a:ea typeface="+mn-ea"/>
            </a:endParaRPr>
          </a:p>
          <a:p>
            <a:pPr lvl="1"/>
            <a:r>
              <a:rPr lang="zh-CN" altLang="zh-CN" dirty="0">
                <a:latin typeface="+mn-ea"/>
                <a:ea typeface="+mn-ea"/>
              </a:rPr>
              <a:t>信用证支付方式：开证行破产、停业或被接管；开证行拖欠；开证行拒绝承兑。</a:t>
            </a:r>
            <a:endParaRPr lang="zh-CN" altLang="zh-CN" dirty="0">
              <a:latin typeface="+mn-ea"/>
              <a:ea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短期出口信用险保险责任</a:t>
            </a:r>
            <a:endParaRPr lang="zh-CN" altLang="en-US" dirty="0">
              <a:latin typeface="+mj-ea"/>
              <a:ea typeface="+mj-ea"/>
            </a:endParaRPr>
          </a:p>
        </p:txBody>
      </p:sp>
      <p:sp>
        <p:nvSpPr>
          <p:cNvPr id="27651" name="Rectangle 3"/>
          <p:cNvSpPr>
            <a:spLocks noGrp="1"/>
          </p:cNvSpPr>
          <p:nvPr>
            <p:ph sz="quarter" idx="1"/>
          </p:nvPr>
        </p:nvSpPr>
        <p:spPr>
          <a:xfrm>
            <a:off x="467544" y="1412776"/>
            <a:ext cx="8147248" cy="5256584"/>
          </a:xfrm>
        </p:spPr>
        <p:txBody>
          <a:bodyPr/>
          <a:lstStyle/>
          <a:p>
            <a:r>
              <a:rPr lang="zh-CN" altLang="zh-CN" dirty="0">
                <a:latin typeface="+mn-ea"/>
                <a:ea typeface="+mn-ea"/>
              </a:rPr>
              <a:t>政治风险</a:t>
            </a:r>
            <a:endParaRPr lang="en-US" altLang="zh-CN" dirty="0">
              <a:latin typeface="+mn-ea"/>
              <a:ea typeface="+mn-ea"/>
            </a:endParaRPr>
          </a:p>
          <a:p>
            <a:pPr lvl="1"/>
            <a:r>
              <a:rPr lang="zh-CN" altLang="zh-CN" dirty="0">
                <a:latin typeface="+mn-ea"/>
                <a:ea typeface="+mn-ea"/>
              </a:rPr>
              <a:t>非信用证支付方式：买方所在国颁布法律、法令、命令、条例或采取行政措施：禁止或限制买方以合同约定的货币或其他可自由兑换的货币向被保险人支付货款；禁止买方所购的货物进口；撤销已颁发给买方的进口许可证或不批准进口许可证有效期的展延。或者买方所在国或货款须经过的第三国颁布延期付款令；买方所在国发生战争、内战、叛乱、革命或暴动，导致买方无法履行合同的其他经保险人认定属于政治风险的事件。</a:t>
            </a:r>
            <a:endParaRPr lang="zh-CN" altLang="zh-CN" dirty="0">
              <a:latin typeface="+mn-ea"/>
              <a:ea typeface="+mn-ea"/>
            </a:endParaRPr>
          </a:p>
          <a:p>
            <a:pPr lvl="1"/>
            <a:r>
              <a:rPr lang="zh-CN" altLang="zh-CN" dirty="0">
                <a:latin typeface="+mn-ea"/>
                <a:ea typeface="+mn-ea"/>
              </a:rPr>
              <a:t>信用证支付方式：开证行所在国颁布法律、法令、命令、条例或采取行政措施：禁止或限制开证行以信用证载明的货币或其他可自由兑换的货币向被保险人支付信用证款项；开证行所在国、或信用证付款须经过的第三国颁布延期付款令；开证行所在国家或地区发生战争、内战、叛乱、革命或暴动，及导致开证行无法履行信用证项下的付款义务的、经保险人认定属于政治风险的其他事件。</a:t>
            </a:r>
            <a:endParaRPr lang="zh-CN" altLang="en-US" dirty="0">
              <a:latin typeface="+mn-ea"/>
              <a:ea typeface="+mn-ea"/>
              <a:cs typeface="HGｺﾞｼｯｸE"/>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短期出口信用险除外责任</a:t>
            </a:r>
            <a:endParaRPr lang="zh-CN" altLang="en-US" dirty="0">
              <a:latin typeface="+mj-ea"/>
              <a:ea typeface="+mj-ea"/>
            </a:endParaRP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由货物运输保险和其他保险承保的损失</a:t>
            </a:r>
            <a:endParaRPr lang="zh-CN" altLang="en-US" dirty="0">
              <a:latin typeface="+mn-ea"/>
              <a:ea typeface="+mn-ea"/>
              <a:cs typeface="HGｺﾞｼｯｸE"/>
            </a:endParaRPr>
          </a:p>
          <a:p>
            <a:pPr eaLnBrk="1" hangingPunct="1"/>
            <a:r>
              <a:rPr lang="zh-CN" altLang="en-US" dirty="0">
                <a:latin typeface="+mn-ea"/>
                <a:ea typeface="+mn-ea"/>
                <a:cs typeface="HGｺﾞｼｯｸE"/>
              </a:rPr>
              <a:t>汇率变动引起的损失</a:t>
            </a:r>
            <a:endParaRPr lang="zh-CN" altLang="en-US" dirty="0">
              <a:latin typeface="+mn-ea"/>
              <a:ea typeface="+mn-ea"/>
              <a:cs typeface="HGｺﾞｼｯｸE"/>
            </a:endParaRPr>
          </a:p>
          <a:p>
            <a:pPr eaLnBrk="1" hangingPunct="1"/>
            <a:r>
              <a:rPr lang="zh-CN" altLang="en-US" dirty="0">
                <a:latin typeface="+mn-ea"/>
                <a:ea typeface="+mn-ea"/>
                <a:cs typeface="HGｺﾞｼｯｸE"/>
              </a:rPr>
              <a:t>被保险人或其代表未履行合同或违反法律造成的损失</a:t>
            </a:r>
            <a:endParaRPr lang="zh-CN" altLang="en-US" dirty="0">
              <a:latin typeface="+mn-ea"/>
              <a:ea typeface="+mn-ea"/>
              <a:cs typeface="HGｺﾞｼｯｸE"/>
            </a:endParaRPr>
          </a:p>
          <a:p>
            <a:pPr eaLnBrk="1" hangingPunct="1"/>
            <a:r>
              <a:rPr lang="zh-CN" altLang="en-US" dirty="0">
                <a:latin typeface="+mn-ea"/>
                <a:ea typeface="+mn-ea"/>
                <a:cs typeface="HGｺﾞｼｯｸE"/>
              </a:rPr>
              <a:t>在买方违反合同情况下，被保险人仍向其出口货物而发生的损失</a:t>
            </a:r>
            <a:endParaRPr lang="zh-CN" altLang="en-US" dirty="0">
              <a:latin typeface="+mn-ea"/>
              <a:ea typeface="+mn-ea"/>
              <a:cs typeface="HGｺﾞｼｯｸE"/>
            </a:endParaRPr>
          </a:p>
          <a:p>
            <a:pPr eaLnBrk="1" hangingPunct="1"/>
            <a:r>
              <a:rPr lang="zh-CN" altLang="en-US" dirty="0">
                <a:latin typeface="+mn-ea"/>
                <a:ea typeface="+mn-ea"/>
                <a:cs typeface="HGｺﾞｼｯｸE"/>
              </a:rPr>
              <a:t>因买方没有遵守所在国法律而未得到进口许可证等等。 </a:t>
            </a:r>
            <a:endParaRPr lang="zh-CN" altLang="en-US" dirty="0">
              <a:latin typeface="+mn-ea"/>
              <a:ea typeface="+mn-ea"/>
              <a:cs typeface="HGｺﾞｼｯｸE"/>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赔偿处理</a:t>
            </a:r>
            <a:endParaRPr lang="zh-CN" altLang="en-US" dirty="0">
              <a:latin typeface="+mj-ea"/>
              <a:ea typeface="+mj-ea"/>
            </a:endParaRPr>
          </a:p>
        </p:txBody>
      </p:sp>
      <p:sp>
        <p:nvSpPr>
          <p:cNvPr id="24579" name="Rectangle 3"/>
          <p:cNvSpPr>
            <a:spLocks noGrp="1"/>
          </p:cNvSpPr>
          <p:nvPr>
            <p:ph sz="quarter" idx="1"/>
          </p:nvPr>
        </p:nvSpPr>
        <p:spPr>
          <a:xfrm>
            <a:off x="457200" y="1600200"/>
            <a:ext cx="7786688" cy="4873625"/>
          </a:xfrm>
        </p:spPr>
        <p:txBody>
          <a:bodyPr>
            <a:normAutofit fontScale="85000" lnSpcReduction="10000"/>
          </a:bodyPr>
          <a:lstStyle/>
          <a:p>
            <a:pPr marL="274320" indent="-274320" eaLnBrk="1" fontAlgn="auto" hangingPunct="1">
              <a:lnSpc>
                <a:spcPct val="110000"/>
              </a:lnSpc>
              <a:spcAft>
                <a:spcPts val="0"/>
              </a:spcAft>
              <a:buFont typeface="Wingdings" panose="05000000000000000000"/>
              <a:buChar char=""/>
              <a:defRPr/>
            </a:pPr>
            <a:r>
              <a:rPr lang="zh-CN" altLang="en-US" sz="2800" dirty="0">
                <a:latin typeface="+mn-ea"/>
                <a:ea typeface="+mn-ea"/>
              </a:rPr>
              <a:t>被保险人应就保单适用范围内的每一买方向保险公司申请信用限额，该信用限额也是保险公司向被保险人承担该买方的赔偿责任的最高限额。另外还规定了每</a:t>
            </a:r>
            <a:r>
              <a:rPr lang="en-US" altLang="zh-CN" sz="2800" dirty="0">
                <a:latin typeface="+mn-ea"/>
                <a:ea typeface="+mn-ea"/>
              </a:rPr>
              <a:t>12</a:t>
            </a:r>
            <a:r>
              <a:rPr lang="zh-CN" altLang="en-US" sz="2800" dirty="0">
                <a:latin typeface="+mn-ea"/>
                <a:ea typeface="+mn-ea"/>
              </a:rPr>
              <a:t>个月的累计赔偿限额。</a:t>
            </a:r>
            <a:endParaRPr lang="zh-CN" altLang="en-US" sz="2800" dirty="0">
              <a:latin typeface="+mn-ea"/>
              <a:ea typeface="+mn-ea"/>
            </a:endParaRPr>
          </a:p>
          <a:p>
            <a:pPr marL="274320" indent="-274320" eaLnBrk="1" fontAlgn="auto" hangingPunct="1">
              <a:lnSpc>
                <a:spcPct val="110000"/>
              </a:lnSpc>
              <a:spcAft>
                <a:spcPts val="0"/>
              </a:spcAft>
              <a:buFont typeface="Wingdings" panose="05000000000000000000"/>
              <a:buChar char=""/>
              <a:defRPr/>
            </a:pPr>
            <a:r>
              <a:rPr lang="zh-CN" altLang="en-US" sz="2800" dirty="0">
                <a:latin typeface="+mn-ea"/>
                <a:ea typeface="+mn-ea"/>
              </a:rPr>
              <a:t>按照国际惯例，保险公司只负责赔偿实际损失的</a:t>
            </a:r>
            <a:r>
              <a:rPr lang="en-US" altLang="zh-CN" sz="2800" dirty="0">
                <a:latin typeface="+mn-ea"/>
                <a:ea typeface="+mn-ea"/>
              </a:rPr>
              <a:t>90%</a:t>
            </a:r>
            <a:r>
              <a:rPr lang="zh-CN" altLang="en-US" sz="2800" dirty="0">
                <a:latin typeface="+mn-ea"/>
                <a:ea typeface="+mn-ea"/>
              </a:rPr>
              <a:t>。</a:t>
            </a:r>
            <a:endParaRPr lang="en-US" altLang="zh-CN" sz="2800" dirty="0">
              <a:latin typeface="+mn-ea"/>
              <a:ea typeface="+mn-ea"/>
            </a:endParaRPr>
          </a:p>
          <a:p>
            <a:pPr marL="274320" indent="-274320" eaLnBrk="1" fontAlgn="auto" hangingPunct="1">
              <a:lnSpc>
                <a:spcPct val="110000"/>
              </a:lnSpc>
              <a:spcAft>
                <a:spcPts val="0"/>
              </a:spcAft>
              <a:buFont typeface="Wingdings" panose="05000000000000000000"/>
              <a:buChar char=""/>
              <a:defRPr/>
            </a:pPr>
            <a:r>
              <a:rPr lang="zh-CN" altLang="en-US" sz="2800" dirty="0">
                <a:latin typeface="+mn-ea"/>
                <a:ea typeface="+mn-ea"/>
              </a:rPr>
              <a:t>还规定了赔偿等待期。</a:t>
            </a:r>
            <a:endParaRPr lang="zh-CN" altLang="en-US" sz="2800" dirty="0">
              <a:latin typeface="+mn-ea"/>
              <a:ea typeface="+mn-ea"/>
            </a:endParaRPr>
          </a:p>
          <a:p>
            <a:pPr marL="640080" lvl="1" indent="-274320" eaLnBrk="1" fontAlgn="auto" hangingPunct="1">
              <a:lnSpc>
                <a:spcPct val="110000"/>
              </a:lnSpc>
              <a:spcAft>
                <a:spcPts val="0"/>
              </a:spcAft>
              <a:buFont typeface="Wingdings 2" panose="05020102010507070707"/>
              <a:buChar char=""/>
              <a:defRPr/>
            </a:pPr>
            <a:r>
              <a:rPr lang="zh-CN" altLang="en-US" sz="2400" dirty="0">
                <a:latin typeface="+mn-ea"/>
                <a:ea typeface="+mn-ea"/>
              </a:rPr>
              <a:t>因买方拖欠货款的赔偿等待期为</a:t>
            </a:r>
            <a:r>
              <a:rPr lang="en-US" altLang="zh-CN" sz="2400" dirty="0">
                <a:latin typeface="+mn-ea"/>
                <a:ea typeface="+mn-ea"/>
              </a:rPr>
              <a:t>4</a:t>
            </a:r>
            <a:r>
              <a:rPr lang="zh-CN" altLang="en-US" sz="2400" dirty="0">
                <a:latin typeface="+mn-ea"/>
                <a:ea typeface="+mn-ea"/>
              </a:rPr>
              <a:t>个月；</a:t>
            </a:r>
            <a:endParaRPr lang="zh-CN" altLang="en-US" sz="2400" dirty="0">
              <a:latin typeface="+mn-ea"/>
              <a:ea typeface="+mn-ea"/>
            </a:endParaRPr>
          </a:p>
          <a:p>
            <a:pPr marL="640080" lvl="1" indent="-274320" eaLnBrk="1" fontAlgn="auto" hangingPunct="1">
              <a:lnSpc>
                <a:spcPct val="110000"/>
              </a:lnSpc>
              <a:spcAft>
                <a:spcPts val="0"/>
              </a:spcAft>
              <a:buFont typeface="Wingdings 2" panose="05020102010507070707"/>
              <a:buChar char=""/>
              <a:defRPr/>
            </a:pPr>
            <a:r>
              <a:rPr lang="zh-CN" altLang="en-US" sz="2400" dirty="0">
                <a:latin typeface="+mn-ea"/>
                <a:ea typeface="+mn-ea"/>
              </a:rPr>
              <a:t>买方拒收货物或拒付货款，赔偿等待期为货物重新出售或处理完毕后的</a:t>
            </a:r>
            <a:r>
              <a:rPr lang="en-US" altLang="zh-CN" sz="2400" dirty="0">
                <a:latin typeface="+mn-ea"/>
                <a:ea typeface="+mn-ea"/>
              </a:rPr>
              <a:t>1</a:t>
            </a:r>
            <a:r>
              <a:rPr lang="zh-CN" altLang="en-US" sz="2400" dirty="0">
                <a:latin typeface="+mn-ea"/>
                <a:ea typeface="+mn-ea"/>
              </a:rPr>
              <a:t>个月；</a:t>
            </a:r>
            <a:endParaRPr lang="zh-CN" altLang="en-US" sz="2400" dirty="0">
              <a:latin typeface="+mn-ea"/>
              <a:ea typeface="+mn-ea"/>
            </a:endParaRPr>
          </a:p>
          <a:p>
            <a:pPr marL="640080" lvl="1" indent="-274320" eaLnBrk="1" fontAlgn="auto" hangingPunct="1">
              <a:lnSpc>
                <a:spcPct val="110000"/>
              </a:lnSpc>
              <a:spcAft>
                <a:spcPts val="0"/>
              </a:spcAft>
              <a:buFont typeface="Wingdings 2" panose="05020102010507070707"/>
              <a:buChar char=""/>
              <a:defRPr/>
            </a:pPr>
            <a:r>
              <a:rPr lang="zh-CN" altLang="en-US" sz="2400" dirty="0">
                <a:latin typeface="+mn-ea"/>
                <a:ea typeface="+mn-ea"/>
              </a:rPr>
              <a:t>政治风险赔偿等待期为该政治风险事件发生后</a:t>
            </a:r>
            <a:r>
              <a:rPr lang="en-US" altLang="zh-CN" sz="2400" dirty="0">
                <a:latin typeface="+mn-ea"/>
                <a:ea typeface="+mn-ea"/>
              </a:rPr>
              <a:t>4</a:t>
            </a:r>
            <a:r>
              <a:rPr lang="zh-CN" altLang="en-US" sz="2400" dirty="0">
                <a:latin typeface="+mn-ea"/>
                <a:ea typeface="+mn-ea"/>
              </a:rPr>
              <a:t>个月。</a:t>
            </a:r>
            <a:endParaRPr lang="zh-CN" altLang="en-US" sz="2400" dirty="0">
              <a:latin typeface="+mn-ea"/>
              <a:ea typeface="+mn-ea"/>
            </a:endParaRPr>
          </a:p>
          <a:p>
            <a:pPr marL="274320" indent="-274320" eaLnBrk="1" fontAlgn="auto" hangingPunct="1">
              <a:lnSpc>
                <a:spcPct val="110000"/>
              </a:lnSpc>
              <a:spcAft>
                <a:spcPts val="0"/>
              </a:spcAft>
              <a:buFont typeface="Wingdings" panose="05000000000000000000"/>
              <a:buChar char=""/>
              <a:defRPr/>
            </a:pPr>
            <a:r>
              <a:rPr lang="zh-CN" altLang="en-US" sz="2800" dirty="0">
                <a:latin typeface="+mn-ea"/>
                <a:ea typeface="+mn-ea"/>
              </a:rPr>
              <a:t>赔款转让：以该保险为抵押物贷款，保单受益人为银行。 </a:t>
            </a:r>
            <a:endParaRPr lang="zh-CN" altLang="en-US" sz="2800" dirty="0">
              <a:latin typeface="+mn-ea"/>
              <a:ea typeface="+mn-e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4</a:t>
            </a:r>
            <a:r>
              <a:rPr lang="zh-CN" altLang="en-US" dirty="0">
                <a:latin typeface="+mj-ea"/>
                <a:ea typeface="+mj-ea"/>
              </a:rPr>
              <a:t>、中长期出口信用保险 </a:t>
            </a:r>
            <a:endParaRPr lang="zh-CN" altLang="en-US" dirty="0">
              <a:latin typeface="+mj-ea"/>
              <a:ea typeface="+mj-ea"/>
            </a:endParaRP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中长期出口信用保险适用于收汇期在</a:t>
            </a:r>
            <a:r>
              <a:rPr lang="en-US" altLang="zh-CN" sz="2800" dirty="0">
                <a:latin typeface="+mn-ea"/>
                <a:ea typeface="+mn-ea"/>
                <a:cs typeface="HGｺﾞｼｯｸE"/>
              </a:rPr>
              <a:t>180</a:t>
            </a:r>
            <a:r>
              <a:rPr lang="zh-CN" altLang="en-US" sz="2800" dirty="0">
                <a:latin typeface="+mn-ea"/>
                <a:ea typeface="+mn-ea"/>
                <a:cs typeface="HGｺﾞｼｯｸE"/>
              </a:rPr>
              <a:t>天至</a:t>
            </a:r>
            <a:r>
              <a:rPr lang="en-US" altLang="zh-CN" sz="2800" dirty="0">
                <a:latin typeface="+mn-ea"/>
                <a:ea typeface="+mn-ea"/>
                <a:cs typeface="HGｺﾞｼｯｸE"/>
              </a:rPr>
              <a:t>5</a:t>
            </a:r>
            <a:r>
              <a:rPr lang="zh-CN" altLang="en-US" sz="2800" dirty="0">
                <a:latin typeface="+mn-ea"/>
                <a:ea typeface="+mn-ea"/>
                <a:cs typeface="HGｺﾞｼｯｸE"/>
              </a:rPr>
              <a:t>年或</a:t>
            </a:r>
            <a:r>
              <a:rPr lang="en-US" altLang="zh-CN" sz="2800" dirty="0">
                <a:latin typeface="+mn-ea"/>
                <a:ea typeface="+mn-ea"/>
                <a:cs typeface="HGｺﾞｼｯｸE"/>
              </a:rPr>
              <a:t>8</a:t>
            </a:r>
            <a:r>
              <a:rPr lang="zh-CN" altLang="en-US" sz="2800" dirty="0">
                <a:latin typeface="+mn-ea"/>
                <a:ea typeface="+mn-ea"/>
                <a:cs typeface="HGｺﾞｼｯｸE"/>
              </a:rPr>
              <a:t>年之间的资本性或半资本性货物的出口项目。</a:t>
            </a:r>
            <a:endParaRPr lang="zh-CN" altLang="en-US" sz="2800" dirty="0">
              <a:latin typeface="+mn-ea"/>
              <a:ea typeface="+mn-ea"/>
              <a:cs typeface="HGｺﾞｼｯｸE"/>
            </a:endParaRPr>
          </a:p>
          <a:p>
            <a:pPr eaLnBrk="1" hangingPunct="1"/>
            <a:r>
              <a:rPr lang="zh-CN" altLang="en-US" sz="2800" dirty="0">
                <a:latin typeface="+mn-ea"/>
                <a:ea typeface="+mn-ea"/>
                <a:cs typeface="HGｺﾞｼｯｸE"/>
              </a:rPr>
              <a:t>中长期出口信用保险只适用于使用银行买方信贷、卖方信贷或其他方式签订的贸易金额在</a:t>
            </a:r>
            <a:r>
              <a:rPr lang="en-US" altLang="zh-CN" sz="2800" dirty="0">
                <a:latin typeface="+mn-ea"/>
                <a:ea typeface="+mn-ea"/>
                <a:cs typeface="HGｺﾞｼｯｸE"/>
              </a:rPr>
              <a:t>100</a:t>
            </a:r>
            <a:r>
              <a:rPr lang="zh-CN" altLang="en-US" sz="2800" dirty="0">
                <a:latin typeface="+mn-ea"/>
                <a:ea typeface="+mn-ea"/>
                <a:cs typeface="HGｺﾞｼｯｸE"/>
              </a:rPr>
              <a:t>万至</a:t>
            </a:r>
            <a:r>
              <a:rPr lang="en-US" altLang="zh-CN" sz="2800" dirty="0">
                <a:latin typeface="+mn-ea"/>
                <a:ea typeface="+mn-ea"/>
                <a:cs typeface="HGｺﾞｼｯｸE"/>
              </a:rPr>
              <a:t>1</a:t>
            </a:r>
            <a:r>
              <a:rPr lang="zh-CN" altLang="en-US" sz="2800" dirty="0">
                <a:latin typeface="+mn-ea"/>
                <a:ea typeface="+mn-ea"/>
                <a:cs typeface="HGｺﾞｼｯｸE"/>
              </a:rPr>
              <a:t>亿美元之间的出口合同。</a:t>
            </a:r>
            <a:endParaRPr lang="zh-CN" altLang="en-US" sz="2800" dirty="0">
              <a:latin typeface="+mn-ea"/>
              <a:ea typeface="+mn-ea"/>
              <a:cs typeface="HGｺﾞｼｯｸE"/>
            </a:endParaRPr>
          </a:p>
          <a:p>
            <a:pPr eaLnBrk="1" hangingPunct="1"/>
            <a:r>
              <a:rPr lang="zh-CN" altLang="en-US" sz="2800" dirty="0">
                <a:latin typeface="+mn-ea"/>
                <a:ea typeface="+mn-ea"/>
                <a:cs typeface="HGｺﾞｼｯｸE"/>
              </a:rPr>
              <a:t>并且出口的大型成套设备和机电产品等资本性货物或半资本性货物国产化率在</a:t>
            </a:r>
            <a:r>
              <a:rPr lang="en-US" altLang="zh-CN" sz="2800" dirty="0">
                <a:latin typeface="+mn-ea"/>
                <a:ea typeface="+mn-ea"/>
                <a:cs typeface="HGｺﾞｼｯｸE"/>
              </a:rPr>
              <a:t>70%</a:t>
            </a:r>
            <a:r>
              <a:rPr lang="zh-CN" altLang="en-US" sz="2800" dirty="0">
                <a:latin typeface="+mn-ea"/>
                <a:ea typeface="+mn-ea"/>
                <a:cs typeface="HGｺﾞｼｯｸE"/>
              </a:rPr>
              <a:t>以上，车辆、船舶和飞机等国产化率在</a:t>
            </a:r>
            <a:r>
              <a:rPr lang="en-US" altLang="zh-CN" sz="2800" dirty="0">
                <a:latin typeface="+mn-ea"/>
                <a:ea typeface="+mn-ea"/>
                <a:cs typeface="HGｺﾞｼｯｸE"/>
              </a:rPr>
              <a:t>50%</a:t>
            </a:r>
            <a:r>
              <a:rPr lang="zh-CN" altLang="en-US" sz="2800" dirty="0">
                <a:latin typeface="+mn-ea"/>
                <a:ea typeface="+mn-ea"/>
                <a:cs typeface="HGｺﾞｼｯｸE"/>
              </a:rPr>
              <a:t>以上。</a:t>
            </a:r>
            <a:endParaRPr lang="zh-CN" altLang="en-US" sz="2800" dirty="0">
              <a:latin typeface="+mn-ea"/>
              <a:ea typeface="+mn-ea"/>
              <a:cs typeface="HGｺﾞｼｯｸE"/>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zh-CN" dirty="0">
                <a:latin typeface="+mj-ea"/>
                <a:ea typeface="+mj-ea"/>
              </a:rPr>
              <a:t>出口买方信贷保险</a:t>
            </a:r>
            <a:endParaRPr lang="zh-CN" altLang="en-US" dirty="0">
              <a:latin typeface="+mj-ea"/>
              <a:ea typeface="+mj-ea"/>
            </a:endParaRPr>
          </a:p>
        </p:txBody>
      </p:sp>
      <p:sp>
        <p:nvSpPr>
          <p:cNvPr id="31747" name="Rectangle 3"/>
          <p:cNvSpPr>
            <a:spLocks noGrp="1"/>
          </p:cNvSpPr>
          <p:nvPr>
            <p:ph sz="quarter" idx="1"/>
          </p:nvPr>
        </p:nvSpPr>
        <p:spPr>
          <a:xfrm>
            <a:off x="457200" y="1600200"/>
            <a:ext cx="7467600" cy="4873625"/>
          </a:xfrm>
        </p:spPr>
        <p:txBody>
          <a:bodyPr/>
          <a:lstStyle/>
          <a:p>
            <a:pPr eaLnBrk="1" hangingPunct="1">
              <a:lnSpc>
                <a:spcPct val="90000"/>
              </a:lnSpc>
            </a:pPr>
            <a:r>
              <a:rPr lang="zh-CN" altLang="zh-CN" dirty="0">
                <a:latin typeface="+mn-ea"/>
                <a:ea typeface="+mn-ea"/>
              </a:rPr>
              <a:t>出口买方信贷保险中，当被保险人按贷款协议的规定履行了义务后，由于商业风险或政治风险导致借款人未履行其在贷款协议项下的还本付息义务，且担保人未履行其在担保合同项下的担保义务而引起的直接损失，保险人承担赔偿责任。</a:t>
            </a:r>
            <a:endParaRPr lang="en-US" altLang="zh-CN" dirty="0">
              <a:latin typeface="+mn-ea"/>
              <a:ea typeface="+mn-ea"/>
            </a:endParaRPr>
          </a:p>
          <a:p>
            <a:pPr lvl="1" eaLnBrk="1" hangingPunct="1">
              <a:lnSpc>
                <a:spcPct val="90000"/>
              </a:lnSpc>
            </a:pPr>
            <a:r>
              <a:rPr lang="zh-CN" altLang="zh-CN" dirty="0">
                <a:latin typeface="+mn-ea"/>
                <a:ea typeface="+mn-ea"/>
              </a:rPr>
              <a:t>商业风险：借款人被宣告破产、倒闭或解散；借款人拖欠贷款协议项下应付的本金或利息。</a:t>
            </a:r>
            <a:endParaRPr lang="en-US" altLang="zh-CN" dirty="0">
              <a:latin typeface="+mn-ea"/>
              <a:ea typeface="+mn-ea"/>
            </a:endParaRPr>
          </a:p>
          <a:p>
            <a:pPr lvl="1" eaLnBrk="1" hangingPunct="1">
              <a:lnSpc>
                <a:spcPct val="90000"/>
              </a:lnSpc>
            </a:pPr>
            <a:r>
              <a:rPr lang="zh-CN" altLang="zh-CN" dirty="0">
                <a:latin typeface="+mn-ea"/>
                <a:ea typeface="+mn-ea"/>
              </a:rPr>
              <a:t>政治风险：借款人所在国家或地区政府或在其贷款协议项下还款必须经过的第三国或地区政府颁布法律、法令、命令、条例或采取行政措施，禁止或限制借款人以贷款协议约定的货币或其他可自由兑换的货币向被保险人偿还贷款；借款人所在国家或地区政府或在其贷款协议项下还款必须经过的第三国或地区政府颁布延期付款令；借款人所在国家或地区发生战争、革命或暴乱，发生恐怖主义行动和与之相关的破坏活动；及其他经保险人认定属于政治风险的事件。</a:t>
            </a:r>
            <a:endParaRPr lang="zh-CN" altLang="en-US" dirty="0">
              <a:latin typeface="+mn-ea"/>
              <a:ea typeface="+mn-ea"/>
              <a:cs typeface="HGｺﾞｼｯｸ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一、概述</a:t>
            </a:r>
            <a:endParaRPr lang="zh-CN" altLang="en-US" dirty="0">
              <a:latin typeface="+mj-ea"/>
              <a:ea typeface="+mj-ea"/>
            </a:endParaRPr>
          </a:p>
        </p:txBody>
      </p:sp>
      <p:sp>
        <p:nvSpPr>
          <p:cNvPr id="10243" name="Rectangle 3"/>
          <p:cNvSpPr>
            <a:spLocks noGrp="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cs typeface="HGｺﾞｼｯｸE"/>
              </a:rPr>
              <a:t>信用保险是指权利人向保险人投保债务人的信用风险。</a:t>
            </a:r>
            <a:endParaRPr lang="zh-CN" altLang="en-US" dirty="0">
              <a:latin typeface="宋体" panose="02010600030101010101" pitchFamily="2" charset="-122"/>
              <a:ea typeface="宋体" panose="02010600030101010101" pitchFamily="2" charset="-122"/>
              <a:cs typeface="HGｺﾞｼｯｸE"/>
            </a:endParaRPr>
          </a:p>
          <a:p>
            <a:pPr eaLnBrk="1" hangingPunct="1"/>
            <a:r>
              <a:rPr lang="zh-CN" altLang="en-US" dirty="0">
                <a:latin typeface="宋体" panose="02010600030101010101" pitchFamily="2" charset="-122"/>
                <a:ea typeface="宋体" panose="02010600030101010101" pitchFamily="2" charset="-122"/>
                <a:cs typeface="HGｺﾞｼｯｸE"/>
              </a:rPr>
              <a:t>最主要的特点在于投保人都是权利人。</a:t>
            </a:r>
            <a:endParaRPr lang="zh-CN" altLang="en-US" dirty="0">
              <a:latin typeface="宋体" panose="02010600030101010101" pitchFamily="2" charset="-122"/>
              <a:ea typeface="宋体" panose="02010600030101010101" pitchFamily="2" charset="-122"/>
              <a:cs typeface="HGｺﾞｼｯｸE"/>
            </a:endParaRPr>
          </a:p>
          <a:p>
            <a:pPr eaLnBrk="1" hangingPunct="1"/>
            <a:r>
              <a:rPr lang="zh-CN" altLang="en-US" dirty="0">
                <a:latin typeface="宋体" panose="02010600030101010101" pitchFamily="2" charset="-122"/>
                <a:ea typeface="宋体" panose="02010600030101010101" pitchFamily="2" charset="-122"/>
                <a:cs typeface="HGｺﾞｼｯｸE"/>
              </a:rPr>
              <a:t>主要险种：</a:t>
            </a:r>
            <a:endParaRPr lang="zh-CN" altLang="en-US" dirty="0">
              <a:latin typeface="宋体" panose="02010600030101010101" pitchFamily="2" charset="-122"/>
              <a:ea typeface="宋体" panose="02010600030101010101" pitchFamily="2" charset="-122"/>
              <a:cs typeface="HGｺﾞｼｯｸE"/>
            </a:endParaRPr>
          </a:p>
          <a:p>
            <a:pPr lvl="1" eaLnBrk="1" hangingPunct="1"/>
            <a:r>
              <a:rPr lang="zh-CN" altLang="en-US" dirty="0">
                <a:latin typeface="宋体" panose="02010600030101010101" pitchFamily="2" charset="-122"/>
                <a:ea typeface="宋体" panose="02010600030101010101" pitchFamily="2" charset="-122"/>
                <a:cs typeface="HGｺﾞｼｯｸE"/>
              </a:rPr>
              <a:t>一般商业信用保险</a:t>
            </a:r>
            <a:endParaRPr lang="zh-CN" altLang="en-US" dirty="0">
              <a:latin typeface="宋体" panose="02010600030101010101" pitchFamily="2" charset="-122"/>
              <a:ea typeface="宋体" panose="02010600030101010101" pitchFamily="2" charset="-122"/>
              <a:cs typeface="HGｺﾞｼｯｸE"/>
            </a:endParaRPr>
          </a:p>
          <a:p>
            <a:pPr lvl="1" eaLnBrk="1" hangingPunct="1"/>
            <a:r>
              <a:rPr lang="zh-CN" altLang="en-US" dirty="0">
                <a:latin typeface="宋体" panose="02010600030101010101" pitchFamily="2" charset="-122"/>
                <a:ea typeface="宋体" panose="02010600030101010101" pitchFamily="2" charset="-122"/>
                <a:cs typeface="HGｺﾞｼｯｸE"/>
              </a:rPr>
              <a:t>投资保险</a:t>
            </a:r>
            <a:endParaRPr lang="zh-CN" altLang="en-US" dirty="0">
              <a:latin typeface="宋体" panose="02010600030101010101" pitchFamily="2" charset="-122"/>
              <a:ea typeface="宋体" panose="02010600030101010101" pitchFamily="2" charset="-122"/>
              <a:cs typeface="HGｺﾞｼｯｸE"/>
            </a:endParaRPr>
          </a:p>
          <a:p>
            <a:pPr lvl="1" eaLnBrk="1" hangingPunct="1"/>
            <a:r>
              <a:rPr lang="zh-CN" altLang="en-US" dirty="0">
                <a:latin typeface="宋体" panose="02010600030101010101" pitchFamily="2" charset="-122"/>
                <a:ea typeface="宋体" panose="02010600030101010101" pitchFamily="2" charset="-122"/>
                <a:cs typeface="HGｺﾞｼｯｸE"/>
              </a:rPr>
              <a:t>出口信用保险</a:t>
            </a:r>
            <a:endParaRPr lang="zh-CN" altLang="en-US" dirty="0">
              <a:latin typeface="宋体" panose="02010600030101010101" pitchFamily="2" charset="-122"/>
              <a:ea typeface="宋体" panose="02010600030101010101" pitchFamily="2" charset="-122"/>
              <a:cs typeface="HGｺﾞｼｯｸE"/>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出口卖方信贷保险</a:t>
            </a:r>
            <a:endParaRPr lang="zh-CN" altLang="en-US" dirty="0">
              <a:latin typeface="+mj-ea"/>
              <a:ea typeface="+mj-ea"/>
            </a:endParaRPr>
          </a:p>
        </p:txBody>
      </p:sp>
      <p:sp>
        <p:nvSpPr>
          <p:cNvPr id="3" name="内容占位符 2"/>
          <p:cNvSpPr>
            <a:spLocks noGrp="1"/>
          </p:cNvSpPr>
          <p:nvPr>
            <p:ph sz="quarter" idx="1"/>
          </p:nvPr>
        </p:nvSpPr>
        <p:spPr>
          <a:xfrm>
            <a:off x="467544" y="1268760"/>
            <a:ext cx="8280920" cy="5400600"/>
          </a:xfrm>
        </p:spPr>
        <p:txBody>
          <a:bodyPr/>
          <a:lstStyle/>
          <a:p>
            <a:r>
              <a:rPr lang="zh-CN" altLang="zh-CN" dirty="0">
                <a:latin typeface="+mn-ea"/>
                <a:ea typeface="+mn-ea"/>
              </a:rPr>
              <a:t>出口卖方信贷保险是在卖方信贷融资方式下，保险公司向出口方提供的用于保障出口商收汇风险的一种政策性保险产品，对于因商业风险和政治风险引起的出口商在商务合同项下应收的延付款损失承担赔偿责任。</a:t>
            </a:r>
            <a:endParaRPr lang="zh-CN" altLang="zh-CN" dirty="0">
              <a:latin typeface="+mn-ea"/>
              <a:ea typeface="+mn-ea"/>
            </a:endParaRPr>
          </a:p>
          <a:p>
            <a:pPr lvl="1"/>
            <a:r>
              <a:rPr lang="zh-CN" altLang="zh-CN" dirty="0">
                <a:latin typeface="+mn-ea"/>
                <a:ea typeface="+mn-ea"/>
              </a:rPr>
              <a:t>商业风险：进口商及其担保人破产、倒闭或解散；进口商违反商务合同对被保险人的付款义务，且担保人也未履行担保合同的担保义务；进口商违反商务合同的规定，导致商务合同提前终止或无法履行。</a:t>
            </a:r>
            <a:endParaRPr lang="zh-CN" altLang="zh-CN" dirty="0">
              <a:latin typeface="+mn-ea"/>
              <a:ea typeface="+mn-ea"/>
            </a:endParaRPr>
          </a:p>
          <a:p>
            <a:pPr lvl="1"/>
            <a:r>
              <a:rPr lang="zh-CN" altLang="zh-CN" dirty="0">
                <a:latin typeface="+mn-ea"/>
                <a:ea typeface="+mn-ea"/>
              </a:rPr>
              <a:t>政治风险；进口商所在国颁布法律、法令、命令或采取行政措施，禁止或限制进口商以商务合同约定的货币或其他可自由兑换的货币履行付款义务；进口商所在国、项目所在国或进口商付款须经过的第三国颁布延期付款令；进口商所在国或项目所在国颁布法律、法令、命令或采取行政措施（包括撤销或不予展延进口许可证），导致商务合同部分或全部无法履行；进口商所在国或项目所在国发生战争、敌对行为、内战、叛乱、革命或暴动，致使商务合同部分却全部无法履行。</a:t>
            </a:r>
            <a:endParaRPr lang="zh-CN" altLang="en-US" dirty="0">
              <a:latin typeface="+mn-ea"/>
              <a:ea typeface="+mn-ea"/>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赔偿处理</a:t>
            </a:r>
            <a:endParaRPr lang="zh-CN" altLang="en-US" dirty="0">
              <a:latin typeface="+mj-ea"/>
              <a:ea typeface="+mj-ea"/>
            </a:endParaRPr>
          </a:p>
        </p:txBody>
      </p:sp>
      <p:sp>
        <p:nvSpPr>
          <p:cNvPr id="32771"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按照国际惯例，中长期出口信用保险的承保比例一般为贸易合同总金额的</a:t>
            </a:r>
            <a:r>
              <a:rPr lang="en-US" altLang="zh-CN" dirty="0">
                <a:latin typeface="+mn-ea"/>
                <a:ea typeface="+mn-ea"/>
                <a:cs typeface="HGｺﾞｼｯｸE"/>
              </a:rPr>
              <a:t>85%</a:t>
            </a:r>
            <a:r>
              <a:rPr lang="zh-CN" altLang="en-US" dirty="0">
                <a:latin typeface="+mn-ea"/>
                <a:ea typeface="+mn-ea"/>
                <a:cs typeface="HGｺﾞｼｯｸE"/>
              </a:rPr>
              <a:t>，其余</a:t>
            </a:r>
            <a:r>
              <a:rPr lang="en-US" altLang="zh-CN" dirty="0">
                <a:latin typeface="+mn-ea"/>
                <a:ea typeface="+mn-ea"/>
                <a:cs typeface="HGｺﾞｼｯｸE"/>
              </a:rPr>
              <a:t>15%</a:t>
            </a:r>
            <a:r>
              <a:rPr lang="zh-CN" altLang="en-US" dirty="0">
                <a:latin typeface="+mn-ea"/>
                <a:ea typeface="+mn-ea"/>
                <a:cs typeface="HGｺﾞｼｯｸE"/>
              </a:rPr>
              <a:t>的贸易合同金额应在贸易合同签字后，在买卖双方规定的时间内，由买方现汇支付出口商。</a:t>
            </a:r>
            <a:endParaRPr lang="zh-CN" altLang="en-US" dirty="0">
              <a:latin typeface="+mn-ea"/>
              <a:ea typeface="+mn-ea"/>
              <a:cs typeface="HGｺﾞｼｯｸE"/>
            </a:endParaRPr>
          </a:p>
          <a:p>
            <a:pPr eaLnBrk="1" hangingPunct="1"/>
            <a:r>
              <a:rPr lang="zh-CN" altLang="en-US" dirty="0">
                <a:latin typeface="+mn-ea"/>
                <a:ea typeface="+mn-ea"/>
                <a:cs typeface="HGｺﾞｼｯｸE"/>
              </a:rPr>
              <a:t>保险公司对中长期出口信用保险项下银行买方信贷和卖方信贷的本金和利息提供</a:t>
            </a:r>
            <a:r>
              <a:rPr lang="en-US" altLang="zh-CN" dirty="0">
                <a:latin typeface="+mn-ea"/>
                <a:ea typeface="+mn-ea"/>
                <a:cs typeface="HGｺﾞｼｯｸE"/>
              </a:rPr>
              <a:t>100%</a:t>
            </a:r>
            <a:r>
              <a:rPr lang="zh-CN" altLang="en-US" dirty="0">
                <a:latin typeface="+mn-ea"/>
                <a:ea typeface="+mn-ea"/>
                <a:cs typeface="HGｺﾞｼｯｸE"/>
              </a:rPr>
              <a:t>无条件担保。</a:t>
            </a:r>
            <a:endParaRPr lang="zh-CN" altLang="en-US" dirty="0">
              <a:latin typeface="+mn-ea"/>
              <a:ea typeface="+mn-ea"/>
              <a:cs typeface="HGｺﾞｼｯｸE"/>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出口信用保险与保理业务的区别</a:t>
            </a:r>
            <a:endParaRPr lang="zh-CN" altLang="en-US" dirty="0">
              <a:latin typeface="+mj-ea"/>
              <a:ea typeface="+mj-ea"/>
            </a:endParaRPr>
          </a:p>
        </p:txBody>
      </p:sp>
      <p:sp>
        <p:nvSpPr>
          <p:cNvPr id="3379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保理业务（</a:t>
            </a:r>
            <a:r>
              <a:rPr lang="en-US" altLang="zh-CN" dirty="0">
                <a:latin typeface="+mn-ea"/>
                <a:ea typeface="+mn-ea"/>
                <a:cs typeface="HGｺﾞｼｯｸE"/>
              </a:rPr>
              <a:t>Factoring</a:t>
            </a:r>
            <a:r>
              <a:rPr lang="zh-CN" altLang="en-US" dirty="0">
                <a:latin typeface="+mn-ea"/>
                <a:ea typeface="+mn-ea"/>
                <a:cs typeface="HGｺﾞｼｯｸE"/>
              </a:rPr>
              <a:t>），又称保付代理业务，是指出口商以赊帐、承兑交单等方式销售货物时，保理商买进出口商的应收帐款，并向其提供资金融通、进口商资信评估、销售帐户管理、信用风险担保、帐款催收等一系列综合金融服务。 </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相似之处，两者都提供收汇风险保障。 </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区别：保理不是保险业务，而是一种融资业务。 </a:t>
            </a:r>
            <a:endParaRPr lang="zh-CN" altLang="en-US" dirty="0">
              <a:latin typeface="+mn-ea"/>
              <a:ea typeface="+mn-ea"/>
              <a:cs typeface="HGｺﾞｼｯｸE"/>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ctrTitle"/>
          </p:nvPr>
        </p:nvSpPr>
        <p:spPr bwMode="auto">
          <a:xfrm>
            <a:off x="1835150" y="2130425"/>
            <a:ext cx="6623050" cy="1470025"/>
          </a:xfrm>
        </p:spPr>
        <p:txBody>
          <a:bodyPr wrap="square" numCol="1" anchorCtr="0" compatLnSpc="1"/>
          <a:lstStyle/>
          <a:p>
            <a:pPr eaLnBrk="1" fontAlgn="auto" hangingPunct="1">
              <a:spcAft>
                <a:spcPts val="0"/>
              </a:spcAft>
              <a:defRPr/>
            </a:pPr>
            <a:r>
              <a:rPr lang="zh-CN" altLang="en-US" dirty="0">
                <a:ea typeface="HGｺﾞｼｯｸE"/>
              </a:rPr>
              <a:t>第二节</a:t>
            </a:r>
            <a:br>
              <a:rPr lang="zh-CN" altLang="en-US" dirty="0">
                <a:ea typeface="HGｺﾞｼｯｸE"/>
              </a:rPr>
            </a:br>
            <a:endParaRPr lang="zh-CN" altLang="en-US" dirty="0">
              <a:ea typeface="HGｺﾞｼｯｸE"/>
            </a:endParaRPr>
          </a:p>
        </p:txBody>
      </p:sp>
      <p:sp>
        <p:nvSpPr>
          <p:cNvPr id="348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ea typeface="HGｺﾞｼｯｸE"/>
                <a:cs typeface="HGｺﾞｼｯｸE"/>
              </a:rPr>
              <a:t>保证保险</a:t>
            </a:r>
            <a:endParaRPr lang="zh-CN" altLang="en-US">
              <a:ea typeface="HGｺﾞｼｯｸE"/>
              <a:cs typeface="HGｺﾞｼｯｸE"/>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保证保险的定义</a:t>
            </a:r>
            <a:endParaRPr lang="zh-CN" altLang="en-US" dirty="0">
              <a:latin typeface="+mj-ea"/>
              <a:ea typeface="+mj-ea"/>
            </a:endParaRPr>
          </a:p>
        </p:txBody>
      </p:sp>
      <p:sp>
        <p:nvSpPr>
          <p:cNvPr id="3584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保证保险：是被保证人根据权利人的要求，请求保险人担保自己信用的保险。</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保证保险的保险人代被保证人向权利人提供担保，如果由于被保证人不履行合同义务或者有犯罪行为，导致权利人受到经济损失，由保险人承担赔偿责任。 </a:t>
            </a:r>
            <a:endParaRPr lang="zh-CN" altLang="en-US" dirty="0">
              <a:latin typeface="+mn-ea"/>
              <a:ea typeface="+mn-ea"/>
              <a:cs typeface="HGｺﾞｼｯｸE"/>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ea typeface="+mj-ea"/>
              </a:rPr>
              <a:t>市场份额</a:t>
            </a:r>
            <a:endParaRPr lang="zh-CN" altLang="en-US" dirty="0">
              <a:ea typeface="+mj-ea"/>
            </a:endParaRPr>
          </a:p>
        </p:txBody>
      </p:sp>
      <p:graphicFrame>
        <p:nvGraphicFramePr>
          <p:cNvPr id="7" name="图表 6"/>
          <p:cNvGraphicFramePr/>
          <p:nvPr/>
        </p:nvGraphicFramePr>
        <p:xfrm>
          <a:off x="539552" y="1417638"/>
          <a:ext cx="7992888" cy="4747666"/>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概述</a:t>
            </a:r>
            <a:endParaRPr lang="zh-CN" altLang="en-US" dirty="0">
              <a:latin typeface="+mj-ea"/>
              <a:ea typeface="+mj-ea"/>
            </a:endParaRPr>
          </a:p>
        </p:txBody>
      </p:sp>
      <p:sp>
        <p:nvSpPr>
          <p:cNvPr id="38915" name="Rectangle 3"/>
          <p:cNvSpPr>
            <a:spLocks noGrp="1"/>
          </p:cNvSpPr>
          <p:nvPr>
            <p:ph sz="quarter" idx="1"/>
          </p:nvPr>
        </p:nvSpPr>
        <p:spPr>
          <a:xfrm>
            <a:off x="467544" y="1484784"/>
            <a:ext cx="7859216" cy="4873625"/>
          </a:xfrm>
        </p:spPr>
        <p:txBody>
          <a:bodyPr/>
          <a:lstStyle/>
          <a:p>
            <a:pPr eaLnBrk="1" hangingPunct="1"/>
            <a:r>
              <a:rPr lang="zh-CN" altLang="en-US" sz="2800" dirty="0">
                <a:latin typeface="+mn-ea"/>
                <a:ea typeface="+mn-ea"/>
                <a:cs typeface="HGｺﾞｼｯｸE"/>
              </a:rPr>
              <a:t>保证保险分为确实保证和忠诚保证保险两类。</a:t>
            </a:r>
            <a:endParaRPr lang="zh-CN" altLang="en-US" sz="2800" dirty="0">
              <a:latin typeface="+mn-ea"/>
              <a:ea typeface="+mn-ea"/>
              <a:cs typeface="HGｺﾞｼｯｸE"/>
            </a:endParaRPr>
          </a:p>
          <a:p>
            <a:pPr lvl="1" eaLnBrk="1" hangingPunct="1"/>
            <a:r>
              <a:rPr lang="zh-CN" altLang="en-US" sz="2400" dirty="0">
                <a:latin typeface="+mn-ea"/>
                <a:ea typeface="+mn-ea"/>
                <a:cs typeface="HGｺﾞｼｯｸE"/>
              </a:rPr>
              <a:t>确实保证：在确实保证中是由义务人缴付保费。包括：</a:t>
            </a:r>
            <a:endParaRPr lang="zh-CN" altLang="en-US" sz="2400" dirty="0">
              <a:latin typeface="+mn-ea"/>
              <a:ea typeface="+mn-ea"/>
              <a:cs typeface="HGｺﾞｼｯｸE"/>
            </a:endParaRPr>
          </a:p>
          <a:p>
            <a:pPr lvl="2" eaLnBrk="1" hangingPunct="1"/>
            <a:r>
              <a:rPr lang="zh-CN" altLang="en-US" sz="2000" dirty="0">
                <a:latin typeface="+mn-ea"/>
                <a:ea typeface="+mn-ea"/>
                <a:cs typeface="HGｺﾞｼｯｸE"/>
              </a:rPr>
              <a:t>合同保证保险</a:t>
            </a:r>
            <a:endParaRPr lang="zh-CN" altLang="en-US" sz="2000" dirty="0">
              <a:latin typeface="+mn-ea"/>
              <a:ea typeface="+mn-ea"/>
              <a:cs typeface="HGｺﾞｼｯｸE"/>
            </a:endParaRPr>
          </a:p>
          <a:p>
            <a:pPr lvl="2" eaLnBrk="1" hangingPunct="1"/>
            <a:r>
              <a:rPr lang="zh-CN" altLang="en-US" sz="2000" dirty="0">
                <a:latin typeface="+mn-ea"/>
                <a:ea typeface="+mn-ea"/>
                <a:cs typeface="HGｺﾞｼｯｸE"/>
              </a:rPr>
              <a:t>产品质量保证保险等。</a:t>
            </a:r>
            <a:endParaRPr lang="zh-CN" altLang="en-US" sz="2000" dirty="0">
              <a:latin typeface="+mn-ea"/>
              <a:ea typeface="+mn-ea"/>
              <a:cs typeface="HGｺﾞｼｯｸE"/>
            </a:endParaRPr>
          </a:p>
          <a:p>
            <a:pPr lvl="1" eaLnBrk="1" hangingPunct="1"/>
            <a:r>
              <a:rPr lang="zh-CN" altLang="en-US" sz="2400" dirty="0">
                <a:latin typeface="+mn-ea"/>
                <a:ea typeface="+mn-ea"/>
                <a:cs typeface="HGｺﾞｼｯｸE"/>
              </a:rPr>
              <a:t>忠诚保证保险是雇员、保证人和雇主三方的合同，雇主是保证契约的持有人，也是缴付保费的被保险人。保证人对雇主因雇员的贪污、挪用、诈骗等不诚实行为所遭受的经济损失进行补偿。</a:t>
            </a:r>
            <a:endParaRPr lang="zh-CN" altLang="en-US" sz="2400" dirty="0">
              <a:latin typeface="+mn-ea"/>
              <a:ea typeface="+mn-ea"/>
              <a:cs typeface="HGｺﾞｼｯｸE"/>
            </a:endParaRPr>
          </a:p>
          <a:p>
            <a:pPr eaLnBrk="1" hangingPunct="1"/>
            <a:r>
              <a:rPr lang="zh-CN" altLang="en-US" sz="2800" dirty="0">
                <a:latin typeface="+mn-ea"/>
                <a:ea typeface="+mn-ea"/>
                <a:cs typeface="HGｺﾞｼｯｸE"/>
              </a:rPr>
              <a:t>保证保险承保的标的也是信用风险，但是与信用保险有着本质的区别 </a:t>
            </a:r>
            <a:endParaRPr lang="zh-CN" altLang="en-US" sz="2800" dirty="0">
              <a:latin typeface="+mn-ea"/>
              <a:ea typeface="+mn-ea"/>
              <a:cs typeface="HGｺﾞｼｯｸE"/>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a:xfrm>
            <a:off x="323528" y="188640"/>
            <a:ext cx="7467600" cy="738336"/>
          </a:xfrm>
        </p:spPr>
        <p:txBody>
          <a:bodyPr wrap="square" numCol="1" anchorCtr="0" compatLnSpc="1"/>
          <a:lstStyle/>
          <a:p>
            <a:pPr eaLnBrk="1" fontAlgn="auto" hangingPunct="1">
              <a:spcAft>
                <a:spcPts val="0"/>
              </a:spcAft>
              <a:defRPr/>
            </a:pPr>
            <a:r>
              <a:rPr lang="zh-CN" altLang="en-US" dirty="0">
                <a:latin typeface="+mj-ea"/>
                <a:ea typeface="+mj-ea"/>
              </a:rPr>
              <a:t>保证保险与传统财产保险的区别</a:t>
            </a:r>
            <a:endParaRPr lang="zh-CN" altLang="en-US" dirty="0">
              <a:latin typeface="+mj-ea"/>
              <a:ea typeface="+mj-ea"/>
            </a:endParaRPr>
          </a:p>
        </p:txBody>
      </p:sp>
      <p:graphicFrame>
        <p:nvGraphicFramePr>
          <p:cNvPr id="4" name="表格 3"/>
          <p:cNvGraphicFramePr>
            <a:graphicFrameLocks noGrp="1"/>
          </p:cNvGraphicFramePr>
          <p:nvPr/>
        </p:nvGraphicFramePr>
        <p:xfrm>
          <a:off x="251520" y="908720"/>
          <a:ext cx="8424936" cy="5485051"/>
        </p:xfrm>
        <a:graphic>
          <a:graphicData uri="http://schemas.openxmlformats.org/drawingml/2006/table">
            <a:tbl>
              <a:tblPr/>
              <a:tblGrid>
                <a:gridCol w="720080"/>
                <a:gridCol w="4752528"/>
                <a:gridCol w="2952328"/>
              </a:tblGrid>
              <a:tr h="375470">
                <a:tc>
                  <a:txBody>
                    <a:bodyPr/>
                    <a:lstStyle/>
                    <a:p>
                      <a:pPr algn="just">
                        <a:spcAft>
                          <a:spcPts val="0"/>
                        </a:spcAft>
                      </a:pP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dirty="0">
                          <a:latin typeface="Times New Roman" panose="02020603050405020304"/>
                          <a:ea typeface="宋体" panose="02010600030101010101" pitchFamily="2" charset="-122"/>
                        </a:rPr>
                        <a:t>保证保险</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panose="02020603050405020304"/>
                          <a:ea typeface="宋体" panose="02010600030101010101" pitchFamily="2" charset="-122"/>
                        </a:rPr>
                        <a:t>传统财产保险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8625">
                <a:tc>
                  <a:txBody>
                    <a:bodyPr/>
                    <a:lstStyle/>
                    <a:p>
                      <a:pPr algn="just">
                        <a:spcAft>
                          <a:spcPts val="0"/>
                        </a:spcAft>
                      </a:pPr>
                      <a:r>
                        <a:rPr lang="zh-CN" sz="2200" b="1" kern="100">
                          <a:latin typeface="Times New Roman" panose="02020603050405020304"/>
                          <a:ea typeface="宋体" panose="02010600030101010101" pitchFamily="2" charset="-122"/>
                        </a:rPr>
                        <a:t>合同方</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被保证人（履行特定义务）；权利人（得到补偿）；保证人（保险公司）</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保险人和投保人</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129">
                <a:tc>
                  <a:txBody>
                    <a:bodyPr/>
                    <a:lstStyle/>
                    <a:p>
                      <a:pPr algn="just">
                        <a:spcAft>
                          <a:spcPts val="0"/>
                        </a:spcAft>
                      </a:pPr>
                      <a:r>
                        <a:rPr lang="zh-CN" sz="2200" b="1" kern="100">
                          <a:latin typeface="Times New Roman" panose="02020603050405020304"/>
                          <a:ea typeface="宋体" panose="02010600030101010101" pitchFamily="2" charset="-122"/>
                        </a:rPr>
                        <a:t>风险特征</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保证被保证人的品质、诚实和履约能力，均属于可以控制的损失</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旨在补偿被保险人不可控制的损失</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5470">
                <a:tc>
                  <a:txBody>
                    <a:bodyPr/>
                    <a:lstStyle/>
                    <a:p>
                      <a:pPr algn="just">
                        <a:spcAft>
                          <a:spcPts val="0"/>
                        </a:spcAft>
                      </a:pPr>
                      <a:r>
                        <a:rPr lang="zh-CN" sz="2200" b="1" kern="100">
                          <a:latin typeface="Times New Roman" panose="02020603050405020304"/>
                          <a:ea typeface="宋体" panose="02010600030101010101" pitchFamily="2" charset="-122"/>
                        </a:rPr>
                        <a:t>保费含义</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只是服务收费，保证人预计损失不会发生</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反映了可能的损失赔偿</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1161">
                <a:tc>
                  <a:txBody>
                    <a:bodyPr/>
                    <a:lstStyle/>
                    <a:p>
                      <a:pPr algn="just">
                        <a:spcAft>
                          <a:spcPts val="0"/>
                        </a:spcAft>
                      </a:pPr>
                      <a:r>
                        <a:rPr lang="zh-CN" sz="2200" b="1" kern="100">
                          <a:latin typeface="Times New Roman" panose="02020603050405020304"/>
                          <a:ea typeface="宋体" panose="02010600030101010101" pitchFamily="2" charset="-122"/>
                        </a:rPr>
                        <a:t>损失补偿</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保证人有法定权利从被保证人（投保人）取得损失补偿</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保险人没有权利从被保险人处取得损失补偿</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2729">
                <a:tc>
                  <a:txBody>
                    <a:bodyPr/>
                    <a:lstStyle/>
                    <a:p>
                      <a:pPr algn="just">
                        <a:spcAft>
                          <a:spcPts val="0"/>
                        </a:spcAft>
                      </a:pPr>
                      <a:r>
                        <a:rPr lang="zh-CN" sz="2200" b="1" kern="100">
                          <a:latin typeface="Times New Roman" panose="02020603050405020304"/>
                          <a:ea typeface="宋体" panose="02010600030101010101" pitchFamily="2" charset="-122"/>
                        </a:rPr>
                        <a:t>风险转移</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被保证人（投保人）的风险未转移，仍需承担义务；权利人（被保险人）面临被保证人违约风险转移给保险人</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被保险人发生损失的可能性转移给了保险人</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5470">
                <a:tc>
                  <a:txBody>
                    <a:bodyPr/>
                    <a:lstStyle/>
                    <a:p>
                      <a:pPr algn="just">
                        <a:spcAft>
                          <a:spcPts val="0"/>
                        </a:spcAft>
                      </a:pPr>
                      <a:r>
                        <a:rPr lang="zh-CN" sz="2200" b="1" kern="100">
                          <a:latin typeface="Times New Roman" panose="02020603050405020304"/>
                          <a:ea typeface="宋体" panose="02010600030101010101" pitchFamily="2" charset="-122"/>
                        </a:rPr>
                        <a:t>定价方式</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一事一议</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大数法则</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0941">
                <a:tc>
                  <a:txBody>
                    <a:bodyPr/>
                    <a:lstStyle/>
                    <a:p>
                      <a:pPr algn="just">
                        <a:spcAft>
                          <a:spcPts val="0"/>
                        </a:spcAft>
                      </a:pPr>
                      <a:r>
                        <a:rPr lang="zh-CN" sz="2200" b="1" kern="100">
                          <a:latin typeface="Times New Roman" panose="02020603050405020304"/>
                          <a:ea typeface="宋体" panose="02010600030101010101" pitchFamily="2" charset="-122"/>
                        </a:rPr>
                        <a:t>保险合同</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合同是保证书而并非保险单，只规定了担保事宜</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合同是保险单，包括保险责任等内容</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保证保险与信用保险的区别</a:t>
            </a:r>
            <a:endParaRPr lang="zh-CN" altLang="en-US" dirty="0">
              <a:latin typeface="+mj-ea"/>
              <a:ea typeface="+mj-ea"/>
            </a:endParaRPr>
          </a:p>
        </p:txBody>
      </p:sp>
      <p:graphicFrame>
        <p:nvGraphicFramePr>
          <p:cNvPr id="4" name="表格 3"/>
          <p:cNvGraphicFramePr>
            <a:graphicFrameLocks noGrp="1"/>
          </p:cNvGraphicFramePr>
          <p:nvPr/>
        </p:nvGraphicFramePr>
        <p:xfrm>
          <a:off x="611561" y="1556792"/>
          <a:ext cx="7488831" cy="4434790"/>
        </p:xfrm>
        <a:graphic>
          <a:graphicData uri="http://schemas.openxmlformats.org/drawingml/2006/table">
            <a:tbl>
              <a:tblPr/>
              <a:tblGrid>
                <a:gridCol w="1440159"/>
                <a:gridCol w="2952328"/>
                <a:gridCol w="3096344"/>
              </a:tblGrid>
              <a:tr h="617211">
                <a:tc>
                  <a:txBody>
                    <a:bodyPr/>
                    <a:lstStyle/>
                    <a:p>
                      <a:pPr algn="just">
                        <a:spcAft>
                          <a:spcPts val="0"/>
                        </a:spcAft>
                      </a:pPr>
                      <a:endParaRPr lang="en-US" sz="24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panose="02020603050405020304"/>
                          <a:ea typeface="宋体" panose="02010600030101010101" pitchFamily="2" charset="-122"/>
                        </a:rPr>
                        <a:t>保证保险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panose="02020603050405020304"/>
                          <a:ea typeface="宋体" panose="02010600030101010101" pitchFamily="2" charset="-122"/>
                        </a:rPr>
                        <a:t>信用保险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4424">
                <a:tc>
                  <a:txBody>
                    <a:bodyPr/>
                    <a:lstStyle/>
                    <a:p>
                      <a:pPr algn="just">
                        <a:spcAft>
                          <a:spcPts val="0"/>
                        </a:spcAft>
                      </a:pPr>
                      <a:r>
                        <a:rPr lang="zh-CN" sz="2400" b="1" kern="100">
                          <a:latin typeface="Times New Roman" panose="02020603050405020304"/>
                          <a:ea typeface="宋体" panose="02010600030101010101" pitchFamily="2" charset="-122"/>
                        </a:rPr>
                        <a:t>投保人</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rPr>
                        <a:t>确实保证保险中都是义务人，忠诚保证保险中是权利人</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rPr>
                        <a:t>权利人</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7211">
                <a:tc>
                  <a:txBody>
                    <a:bodyPr/>
                    <a:lstStyle/>
                    <a:p>
                      <a:pPr algn="just">
                        <a:spcAft>
                          <a:spcPts val="0"/>
                        </a:spcAft>
                      </a:pPr>
                      <a:r>
                        <a:rPr lang="zh-CN" sz="2400" b="1" kern="100">
                          <a:latin typeface="Times New Roman" panose="02020603050405020304"/>
                          <a:ea typeface="宋体" panose="02010600030101010101" pitchFamily="2" charset="-122"/>
                        </a:rPr>
                        <a:t>投保目的</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rPr>
                        <a:t>提高自身信用</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rPr>
                        <a:t>转移信用风险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7211">
                <a:tc>
                  <a:txBody>
                    <a:bodyPr/>
                    <a:lstStyle/>
                    <a:p>
                      <a:pPr algn="just">
                        <a:spcAft>
                          <a:spcPts val="0"/>
                        </a:spcAft>
                      </a:pPr>
                      <a:r>
                        <a:rPr lang="zh-CN" sz="2400" b="1" kern="100">
                          <a:latin typeface="Times New Roman" panose="02020603050405020304"/>
                          <a:ea typeface="宋体" panose="02010600030101010101" pitchFamily="2" charset="-122"/>
                        </a:rPr>
                        <a:t>风险特征</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rPr>
                        <a:t>商业信用风险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rPr>
                        <a:t>商业信用风险和政治风险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4424">
                <a:tc>
                  <a:txBody>
                    <a:bodyPr/>
                    <a:lstStyle/>
                    <a:p>
                      <a:pPr algn="just">
                        <a:spcAft>
                          <a:spcPts val="0"/>
                        </a:spcAft>
                      </a:pPr>
                      <a:r>
                        <a:rPr lang="zh-CN" sz="2400" b="1" kern="100">
                          <a:latin typeface="Times New Roman" panose="02020603050405020304"/>
                          <a:ea typeface="宋体" panose="02010600030101010101" pitchFamily="2" charset="-122"/>
                        </a:rPr>
                        <a:t>保险人风险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rPr>
                        <a:t>可通过反担保降低保险人风险</a:t>
                      </a:r>
                      <a:endParaRPr lang="zh-CN" sz="24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panose="02020603050405020304"/>
                          <a:ea typeface="宋体" panose="02010600030101010101" pitchFamily="2" charset="-122"/>
                        </a:rPr>
                        <a:t>仅能通过代位求偿追回损失，不确定性较大</a:t>
                      </a:r>
                      <a:endParaRPr lang="zh-CN" sz="24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保证保险与担保中保证的区别</a:t>
            </a:r>
            <a:endParaRPr lang="zh-CN" altLang="en-US" dirty="0">
              <a:latin typeface="+mj-ea"/>
              <a:ea typeface="+mj-ea"/>
            </a:endParaRPr>
          </a:p>
        </p:txBody>
      </p:sp>
      <p:sp>
        <p:nvSpPr>
          <p:cNvPr id="3" name="内容占位符 2"/>
          <p:cNvSpPr>
            <a:spLocks noGrp="1"/>
          </p:cNvSpPr>
          <p:nvPr>
            <p:ph sz="quarter" idx="1"/>
          </p:nvPr>
        </p:nvSpPr>
        <p:spPr/>
        <p:txBody>
          <a:bodyPr/>
          <a:lstStyle/>
          <a:p>
            <a:r>
              <a:rPr lang="zh-CN" altLang="zh-CN" dirty="0">
                <a:latin typeface="+mn-ea"/>
                <a:ea typeface="+mn-ea"/>
              </a:rPr>
              <a:t>相同之处</a:t>
            </a:r>
            <a:endParaRPr lang="zh-CN" altLang="zh-CN" dirty="0">
              <a:latin typeface="+mn-ea"/>
              <a:ea typeface="+mn-ea"/>
            </a:endParaRPr>
          </a:p>
          <a:p>
            <a:pPr lvl="1"/>
            <a:r>
              <a:rPr lang="zh-CN" altLang="zh-CN" dirty="0">
                <a:latin typeface="+mn-ea"/>
                <a:ea typeface="+mn-ea"/>
              </a:rPr>
              <a:t>保障功能相同：两者都是以保证人</a:t>
            </a:r>
            <a:r>
              <a:rPr lang="en-US" altLang="zh-CN" dirty="0">
                <a:latin typeface="+mn-ea"/>
                <a:ea typeface="+mn-ea"/>
              </a:rPr>
              <a:t>/</a:t>
            </a:r>
            <a:r>
              <a:rPr lang="zh-CN" altLang="zh-CN" dirty="0">
                <a:latin typeface="+mn-ea"/>
                <a:ea typeface="+mn-ea"/>
              </a:rPr>
              <a:t>保险人的信用及资信能力为义务人提供担保，以保证权利人的得以顺利实现权利。</a:t>
            </a:r>
            <a:endParaRPr lang="zh-CN" altLang="zh-CN" dirty="0">
              <a:latin typeface="+mn-ea"/>
              <a:ea typeface="+mn-ea"/>
            </a:endParaRPr>
          </a:p>
          <a:p>
            <a:pPr lvl="1"/>
            <a:r>
              <a:rPr lang="zh-CN" altLang="zh-CN" dirty="0">
                <a:latin typeface="+mn-ea"/>
                <a:ea typeface="+mn-ea"/>
              </a:rPr>
              <a:t>履行的或然性：两者的履行都具有不确定性，都是只有当义务人未履行合同时，保证人</a:t>
            </a:r>
            <a:r>
              <a:rPr lang="en-US" altLang="zh-CN" dirty="0">
                <a:latin typeface="+mn-ea"/>
                <a:ea typeface="+mn-ea"/>
              </a:rPr>
              <a:t>/</a:t>
            </a:r>
            <a:r>
              <a:rPr lang="zh-CN" altLang="zh-CN" dirty="0">
                <a:latin typeface="+mn-ea"/>
                <a:ea typeface="+mn-ea"/>
              </a:rPr>
              <a:t>保险人才需要向权利人履行责任。</a:t>
            </a:r>
            <a:endParaRPr lang="zh-CN" altLang="zh-CN" dirty="0">
              <a:latin typeface="+mn-ea"/>
              <a:ea typeface="+mn-ea"/>
            </a:endParaRPr>
          </a:p>
          <a:p>
            <a:pPr lvl="1"/>
            <a:r>
              <a:rPr lang="zh-CN" altLang="zh-CN" dirty="0">
                <a:latin typeface="+mn-ea"/>
                <a:ea typeface="+mn-ea"/>
              </a:rPr>
              <a:t>免责事由相同：两者都将由于不可抗力和义务人的故意排除在外。</a:t>
            </a:r>
            <a:endParaRPr lang="zh-CN" altLang="en-US" dirty="0">
              <a:latin typeface="+mn-ea"/>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ea typeface="+mj-ea"/>
              </a:rPr>
              <a:t>信用保险保费收入</a:t>
            </a:r>
            <a:endParaRPr lang="zh-CN" altLang="en-US" dirty="0">
              <a:ea typeface="+mj-ea"/>
            </a:endParaRPr>
          </a:p>
        </p:txBody>
      </p:sp>
      <p:graphicFrame>
        <p:nvGraphicFramePr>
          <p:cNvPr id="7" name="图表 6"/>
          <p:cNvGraphicFramePr/>
          <p:nvPr/>
        </p:nvGraphicFramePr>
        <p:xfrm>
          <a:off x="436924" y="1628800"/>
          <a:ext cx="8064896" cy="4464496"/>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latin typeface="+mj-ea"/>
                <a:ea typeface="+mj-ea"/>
              </a:rPr>
              <a:t>保证保险与担保中保证的区别</a:t>
            </a:r>
            <a:endParaRPr lang="zh-CN" altLang="en-US" dirty="0">
              <a:latin typeface="+mj-ea"/>
              <a:ea typeface="+mj-ea"/>
            </a:endParaRPr>
          </a:p>
        </p:txBody>
      </p:sp>
      <p:sp>
        <p:nvSpPr>
          <p:cNvPr id="3" name="内容占位符 2"/>
          <p:cNvSpPr>
            <a:spLocks noGrp="1"/>
          </p:cNvSpPr>
          <p:nvPr>
            <p:ph sz="quarter" idx="1"/>
          </p:nvPr>
        </p:nvSpPr>
        <p:spPr/>
        <p:txBody>
          <a:bodyPr/>
          <a:lstStyle/>
          <a:p>
            <a:r>
              <a:rPr lang="zh-CN" altLang="en-US" dirty="0">
                <a:latin typeface="+mn-ea"/>
                <a:ea typeface="+mn-ea"/>
              </a:rPr>
              <a:t>不同之处：</a:t>
            </a:r>
            <a:endParaRPr lang="en-US" altLang="zh-CN" dirty="0">
              <a:latin typeface="+mn-ea"/>
              <a:ea typeface="+mn-ea"/>
            </a:endParaRPr>
          </a:p>
          <a:p>
            <a:pPr lvl="1"/>
            <a:r>
              <a:rPr lang="zh-CN" altLang="zh-CN" dirty="0">
                <a:latin typeface="+mn-ea"/>
                <a:ea typeface="+mn-ea"/>
              </a:rPr>
              <a:t>主体资格不同</a:t>
            </a:r>
            <a:endParaRPr lang="zh-CN" altLang="zh-CN" dirty="0">
              <a:latin typeface="+mn-ea"/>
              <a:ea typeface="+mn-ea"/>
            </a:endParaRPr>
          </a:p>
          <a:p>
            <a:pPr lvl="1"/>
            <a:r>
              <a:rPr lang="zh-CN" altLang="zh-CN" dirty="0">
                <a:latin typeface="+mn-ea"/>
                <a:ea typeface="+mn-ea"/>
              </a:rPr>
              <a:t>合同对价</a:t>
            </a:r>
            <a:endParaRPr lang="zh-CN" altLang="zh-CN" dirty="0">
              <a:latin typeface="+mn-ea"/>
              <a:ea typeface="+mn-ea"/>
            </a:endParaRPr>
          </a:p>
          <a:p>
            <a:pPr lvl="1"/>
            <a:r>
              <a:rPr lang="zh-CN" altLang="zh-CN" dirty="0">
                <a:latin typeface="+mn-ea"/>
                <a:ea typeface="+mn-ea"/>
              </a:rPr>
              <a:t>保证关系结束</a:t>
            </a:r>
            <a:endParaRPr lang="zh-CN" altLang="zh-CN" dirty="0">
              <a:latin typeface="+mn-ea"/>
              <a:ea typeface="+mn-ea"/>
            </a:endParaRPr>
          </a:p>
          <a:p>
            <a:pPr lvl="1"/>
            <a:r>
              <a:rPr lang="zh-CN" altLang="zh-CN" dirty="0">
                <a:latin typeface="+mn-ea"/>
                <a:ea typeface="+mn-ea"/>
              </a:rPr>
              <a:t>合同地位</a:t>
            </a:r>
            <a:endParaRPr lang="zh-CN" altLang="zh-CN" dirty="0">
              <a:latin typeface="+mn-ea"/>
              <a:ea typeface="+mn-ea"/>
            </a:endParaRPr>
          </a:p>
          <a:p>
            <a:pPr lvl="1"/>
            <a:r>
              <a:rPr lang="zh-CN" altLang="zh-CN" dirty="0">
                <a:latin typeface="+mn-ea"/>
                <a:ea typeface="+mn-ea"/>
              </a:rPr>
              <a:t>债产生的原因</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责任承担</a:t>
            </a:r>
            <a:r>
              <a:rPr lang="zh-CN" altLang="en-US" dirty="0">
                <a:latin typeface="+mn-ea"/>
                <a:ea typeface="+mn-ea"/>
              </a:rPr>
              <a:t>的</a:t>
            </a:r>
            <a:r>
              <a:rPr lang="zh-CN" altLang="zh-CN" dirty="0">
                <a:latin typeface="+mn-ea"/>
                <a:ea typeface="+mn-ea"/>
              </a:rPr>
              <a:t>前提</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保证范围</a:t>
            </a:r>
            <a:r>
              <a:rPr lang="zh-CN" altLang="en-US" dirty="0">
                <a:latin typeface="+mn-ea"/>
                <a:ea typeface="+mn-ea"/>
              </a:rPr>
              <a:t>不同</a:t>
            </a:r>
            <a:endParaRPr lang="zh-CN" altLang="zh-CN" dirty="0">
              <a:latin typeface="+mn-ea"/>
              <a:ea typeface="+mn-ea"/>
            </a:endParaRPr>
          </a:p>
          <a:p>
            <a:pPr lvl="1"/>
            <a:r>
              <a:rPr lang="zh-CN" altLang="zh-CN" dirty="0">
                <a:latin typeface="+mn-ea"/>
                <a:ea typeface="+mn-ea"/>
              </a:rPr>
              <a:t>抗辩权力</a:t>
            </a:r>
            <a:r>
              <a:rPr lang="zh-CN" altLang="en-US" dirty="0">
                <a:latin typeface="+mn-ea"/>
                <a:ea typeface="+mn-ea"/>
              </a:rPr>
              <a:t>不同</a:t>
            </a:r>
            <a:endParaRPr lang="zh-CN" altLang="en-US" dirty="0">
              <a:latin typeface="+mn-ea"/>
              <a:ea typeface="+mn-ea"/>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一、合同保证保险 </a:t>
            </a:r>
            <a:endParaRPr lang="zh-CN" altLang="en-US" dirty="0">
              <a:latin typeface="+mj-ea"/>
              <a:ea typeface="+mj-ea"/>
            </a:endParaRPr>
          </a:p>
        </p:txBody>
      </p:sp>
      <p:sp>
        <p:nvSpPr>
          <p:cNvPr id="40963" name="Rectangle 3"/>
          <p:cNvSpPr>
            <a:spLocks noGrp="1"/>
          </p:cNvSpPr>
          <p:nvPr>
            <p:ph sz="quarter" idx="1"/>
          </p:nvPr>
        </p:nvSpPr>
        <p:spPr>
          <a:xfrm>
            <a:off x="457200" y="1600200"/>
            <a:ext cx="7467600" cy="4873625"/>
          </a:xfrm>
        </p:spPr>
        <p:txBody>
          <a:bodyPr/>
          <a:lstStyle/>
          <a:p>
            <a:pPr algn="just" eaLnBrk="1" hangingPunct="1">
              <a:buFontTx/>
              <a:buNone/>
            </a:pPr>
            <a:endParaRPr lang="zh-CN" altLang="en-US" dirty="0">
              <a:latin typeface="+mn-ea"/>
              <a:ea typeface="+mn-ea"/>
              <a:cs typeface="HGｺﾞｼｯｸE"/>
            </a:endParaRPr>
          </a:p>
          <a:p>
            <a:pPr eaLnBrk="1" hangingPunct="1"/>
            <a:r>
              <a:rPr lang="zh-CN" altLang="en-US" dirty="0">
                <a:latin typeface="+mn-ea"/>
                <a:ea typeface="+mn-ea"/>
                <a:cs typeface="HGｺﾞｼｯｸE"/>
              </a:rPr>
              <a:t>合同保证保险又称契约保证保险。指因被保证人不履行合同义务而造成权利人经济损失时，由保险人代替被保证人进行赔偿。</a:t>
            </a:r>
            <a:endParaRPr lang="zh-CN" altLang="en-US" dirty="0">
              <a:latin typeface="+mn-ea"/>
              <a:ea typeface="+mn-ea"/>
              <a:cs typeface="HGｺﾞｼｯｸE"/>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一、合同保证保险</a:t>
            </a:r>
            <a:endParaRPr lang="zh-CN" altLang="en-US" dirty="0">
              <a:latin typeface="+mj-ea"/>
              <a:ea typeface="+mj-ea"/>
            </a:endParaRPr>
          </a:p>
        </p:txBody>
      </p:sp>
      <p:sp>
        <p:nvSpPr>
          <p:cNvPr id="41987" name="Rectangle 3"/>
          <p:cNvSpPr>
            <a:spLocks noGrp="1"/>
          </p:cNvSpPr>
          <p:nvPr>
            <p:ph sz="quarter" idx="1"/>
          </p:nvPr>
        </p:nvSpPr>
        <p:spPr>
          <a:xfrm>
            <a:off x="457200" y="1600200"/>
            <a:ext cx="7787208" cy="4873625"/>
          </a:xfrm>
        </p:spPr>
        <p:txBody>
          <a:bodyPr/>
          <a:lstStyle/>
          <a:p>
            <a:pPr eaLnBrk="1" hangingPunct="1">
              <a:lnSpc>
                <a:spcPct val="90000"/>
              </a:lnSpc>
            </a:pPr>
            <a:r>
              <a:rPr lang="zh-CN" altLang="en-US" dirty="0">
                <a:latin typeface="+mn-ea"/>
                <a:ea typeface="+mn-ea"/>
                <a:cs typeface="HGｺﾞｼｯｸE"/>
              </a:rPr>
              <a:t>合同保证保险主要用于建筑工程的承包合同。它又分为：</a:t>
            </a:r>
            <a:endParaRPr lang="zh-CN" altLang="en-US" dirty="0">
              <a:latin typeface="+mn-ea"/>
              <a:ea typeface="+mn-ea"/>
              <a:cs typeface="HGｺﾞｼｯｸE"/>
            </a:endParaRPr>
          </a:p>
          <a:p>
            <a:pPr lvl="1" eaLnBrk="1" hangingPunct="1">
              <a:lnSpc>
                <a:spcPct val="90000"/>
              </a:lnSpc>
            </a:pPr>
            <a:r>
              <a:rPr lang="zh-CN" altLang="en-US" sz="2000" dirty="0">
                <a:latin typeface="+mn-ea"/>
                <a:ea typeface="+mn-ea"/>
                <a:cs typeface="HGｺﾞｼｯｸE"/>
              </a:rPr>
              <a:t>支付保证保险。向承包商保证将按时支付工程建造所使用的人工、材料及有关费用。</a:t>
            </a:r>
            <a:endParaRPr lang="zh-CN" altLang="en-US" sz="2000" dirty="0">
              <a:latin typeface="+mn-ea"/>
              <a:ea typeface="+mn-ea"/>
              <a:cs typeface="HGｺﾞｼｯｸE"/>
            </a:endParaRPr>
          </a:p>
          <a:p>
            <a:pPr lvl="1" eaLnBrk="1" hangingPunct="1">
              <a:lnSpc>
                <a:spcPct val="90000"/>
              </a:lnSpc>
            </a:pPr>
            <a:r>
              <a:rPr lang="zh-CN" altLang="en-US" sz="2000" dirty="0">
                <a:latin typeface="+mn-ea"/>
                <a:ea typeface="+mn-ea"/>
                <a:cs typeface="HGｺﾞｼｯｸE"/>
              </a:rPr>
              <a:t>投标保证保险。在建筑工程公开招标中，要求投标人提供投标保证，以保证投标人得标后会签约。如果投标人得标后不签约，招标人将会选择另一投标人，其出价一般要比原得标人高，保证人将会支付这两者的差额。投标保证的金额一般是工程合同金额的</a:t>
            </a:r>
            <a:r>
              <a:rPr lang="en-US" altLang="zh-CN" sz="2000" dirty="0">
                <a:latin typeface="+mn-ea"/>
                <a:ea typeface="+mn-ea"/>
                <a:cs typeface="HGｺﾞｼｯｸE"/>
              </a:rPr>
              <a:t>5%~20%</a:t>
            </a:r>
            <a:r>
              <a:rPr lang="zh-CN" altLang="en-US" sz="2000" dirty="0">
                <a:latin typeface="+mn-ea"/>
                <a:ea typeface="+mn-ea"/>
                <a:cs typeface="HGｺﾞｼｯｸE"/>
              </a:rPr>
              <a:t>。对没有得标的投标人会发还投标保证书。</a:t>
            </a:r>
            <a:endParaRPr lang="zh-CN" altLang="en-US" sz="2000" dirty="0">
              <a:latin typeface="+mn-ea"/>
              <a:ea typeface="+mn-ea"/>
              <a:cs typeface="HGｺﾞｼｯｸE"/>
            </a:endParaRPr>
          </a:p>
          <a:p>
            <a:pPr lvl="1" eaLnBrk="1" hangingPunct="1">
              <a:lnSpc>
                <a:spcPct val="90000"/>
              </a:lnSpc>
            </a:pPr>
            <a:r>
              <a:rPr lang="zh-CN" altLang="en-US" sz="2000" dirty="0">
                <a:latin typeface="+mn-ea"/>
                <a:ea typeface="+mn-ea"/>
                <a:cs typeface="HGｺﾞｼｯｸE"/>
              </a:rPr>
              <a:t>履约保证保险。保证人向业主（工程项目所有人）保证承包商将会根据合同的要求完成工程。</a:t>
            </a:r>
            <a:endParaRPr lang="zh-CN" altLang="en-US" sz="2000" dirty="0">
              <a:latin typeface="+mn-ea"/>
              <a:ea typeface="+mn-ea"/>
              <a:cs typeface="HGｺﾞｼｯｸE"/>
            </a:endParaRPr>
          </a:p>
          <a:p>
            <a:pPr lvl="1" eaLnBrk="1" hangingPunct="1">
              <a:lnSpc>
                <a:spcPct val="90000"/>
              </a:lnSpc>
            </a:pPr>
            <a:r>
              <a:rPr lang="zh-CN" altLang="en-US" sz="2000" dirty="0">
                <a:latin typeface="+mn-ea"/>
                <a:ea typeface="+mn-ea"/>
                <a:cs typeface="HGｺﾞｼｯｸE"/>
              </a:rPr>
              <a:t>维修保证保险。保证承包商在完工之后的一段时期内会纠正工程中的缺陷和调换质量有问题的材料。招标文件中有时也要求投标人提供一份维修保证书。</a:t>
            </a:r>
            <a:endParaRPr lang="zh-CN" altLang="en-US" sz="2000" dirty="0">
              <a:latin typeface="+mn-ea"/>
              <a:ea typeface="+mn-ea"/>
              <a:cs typeface="HGｺﾞｼｯｸE"/>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二、产品质量保证保险 </a:t>
            </a:r>
            <a:endParaRPr lang="zh-CN" altLang="en-US" dirty="0">
              <a:latin typeface="+mj-ea"/>
              <a:ea typeface="+mj-ea"/>
            </a:endParaRPr>
          </a:p>
        </p:txBody>
      </p:sp>
      <p:sp>
        <p:nvSpPr>
          <p:cNvPr id="37891" name="Rectangle 3"/>
          <p:cNvSpPr>
            <a:spLocks noGrp="1"/>
          </p:cNvSpPr>
          <p:nvPr>
            <p:ph sz="quarter" idx="1"/>
          </p:nvPr>
        </p:nvSpPr>
        <p:spPr>
          <a:xfrm>
            <a:off x="457200" y="1600200"/>
            <a:ext cx="7467600" cy="4873625"/>
          </a:xfrm>
        </p:spPr>
        <p:txBody>
          <a:bodyPr>
            <a:normAutofit fontScale="92500"/>
          </a:bodyPr>
          <a:lstStyle/>
          <a:p>
            <a:pPr marL="274320" indent="-274320" eaLnBrk="1" fontAlgn="auto" hangingPunct="1">
              <a:lnSpc>
                <a:spcPct val="110000"/>
              </a:lnSpc>
              <a:spcAft>
                <a:spcPts val="0"/>
              </a:spcAft>
              <a:buFont typeface="Wingdings" panose="05000000000000000000"/>
              <a:buChar char=""/>
              <a:defRPr/>
            </a:pPr>
            <a:r>
              <a:rPr lang="zh-CN" altLang="en-US" dirty="0">
                <a:latin typeface="+mn-ea"/>
                <a:ea typeface="+mn-ea"/>
              </a:rPr>
              <a:t>产品质量保证保险</a:t>
            </a:r>
            <a:r>
              <a:rPr lang="en-US" altLang="zh-CN" dirty="0">
                <a:latin typeface="+mn-ea"/>
                <a:ea typeface="+mn-ea"/>
              </a:rPr>
              <a:t>:</a:t>
            </a:r>
            <a:r>
              <a:rPr lang="zh-CN" altLang="en-US" dirty="0">
                <a:latin typeface="+mn-ea"/>
                <a:ea typeface="+mn-ea"/>
              </a:rPr>
              <a:t>因被保险人制造或销售了丧失或不能达到合同规定效能的产品给使用者造成了经济损失时，由保险人对有缺陷产品本身以及由此引起的有关损失和费用承担赔偿责任。</a:t>
            </a:r>
            <a:endParaRPr lang="zh-CN" altLang="en-US" dirty="0">
              <a:latin typeface="+mn-ea"/>
              <a:ea typeface="+mn-ea"/>
            </a:endParaRPr>
          </a:p>
          <a:p>
            <a:pPr marL="274320" indent="-274320" eaLnBrk="1" fontAlgn="auto" hangingPunct="1">
              <a:lnSpc>
                <a:spcPct val="110000"/>
              </a:lnSpc>
              <a:spcAft>
                <a:spcPts val="0"/>
              </a:spcAft>
              <a:buFont typeface="Wingdings" panose="05000000000000000000"/>
              <a:buChar char=""/>
              <a:defRPr/>
            </a:pPr>
            <a:r>
              <a:rPr lang="zh-CN" altLang="en-US" dirty="0">
                <a:latin typeface="+mn-ea"/>
                <a:ea typeface="+mn-ea"/>
              </a:rPr>
              <a:t>保险责任：被保险人生产或销售的产品因下列原因之一，依法应由被保险人承担修理、更换或退货责任，保险人负责赔偿其中产品本身的质量赔偿责任： </a:t>
            </a:r>
            <a:endParaRPr lang="zh-CN" altLang="en-US" dirty="0">
              <a:latin typeface="+mn-ea"/>
              <a:ea typeface="+mn-ea"/>
            </a:endParaRPr>
          </a:p>
          <a:p>
            <a:pPr marL="640080" lvl="1" indent="-274320" eaLnBrk="1" fontAlgn="auto" hangingPunct="1">
              <a:lnSpc>
                <a:spcPct val="110000"/>
              </a:lnSpc>
              <a:spcAft>
                <a:spcPts val="0"/>
              </a:spcAft>
              <a:buFont typeface="Wingdings 2" panose="05020102010507070707"/>
              <a:buChar char=""/>
              <a:defRPr/>
            </a:pPr>
            <a:r>
              <a:rPr lang="zh-CN" altLang="en-US" sz="2400" dirty="0">
                <a:latin typeface="+mn-ea"/>
                <a:ea typeface="+mn-ea"/>
              </a:rPr>
              <a:t>不具备产品应当具备的使用性能而事先未作说明的；</a:t>
            </a:r>
            <a:endParaRPr lang="zh-CN" altLang="en-US" sz="2400" dirty="0">
              <a:latin typeface="+mn-ea"/>
              <a:ea typeface="+mn-ea"/>
            </a:endParaRPr>
          </a:p>
          <a:p>
            <a:pPr marL="640080" lvl="1" indent="-274320" eaLnBrk="1" fontAlgn="auto" hangingPunct="1">
              <a:lnSpc>
                <a:spcPct val="110000"/>
              </a:lnSpc>
              <a:spcAft>
                <a:spcPts val="0"/>
              </a:spcAft>
              <a:buFont typeface="Wingdings 2" panose="05020102010507070707"/>
              <a:buChar char=""/>
              <a:defRPr/>
            </a:pPr>
            <a:r>
              <a:rPr lang="zh-CN" altLang="en-US" sz="2400" dirty="0">
                <a:latin typeface="+mn-ea"/>
                <a:ea typeface="+mn-ea"/>
              </a:rPr>
              <a:t>不符合在产品或者其包装上注明采用的产品标准的；</a:t>
            </a:r>
            <a:endParaRPr lang="zh-CN" altLang="en-US" sz="2400" dirty="0">
              <a:latin typeface="+mn-ea"/>
              <a:ea typeface="+mn-ea"/>
            </a:endParaRPr>
          </a:p>
          <a:p>
            <a:pPr marL="640080" lvl="1" indent="-274320" eaLnBrk="1" fontAlgn="auto" hangingPunct="1">
              <a:lnSpc>
                <a:spcPct val="110000"/>
              </a:lnSpc>
              <a:spcAft>
                <a:spcPts val="0"/>
              </a:spcAft>
              <a:buFont typeface="Wingdings 2" panose="05020102010507070707"/>
              <a:buChar char=""/>
              <a:defRPr/>
            </a:pPr>
            <a:r>
              <a:rPr lang="zh-CN" altLang="en-US" sz="2400" dirty="0">
                <a:latin typeface="+mn-ea"/>
                <a:ea typeface="+mn-ea"/>
              </a:rPr>
              <a:t>不符合以产品说明、实物样品等方式表明的质量状况的。</a:t>
            </a:r>
            <a:endParaRPr lang="zh-CN" altLang="en-US" sz="2400" dirty="0">
              <a:latin typeface="+mn-ea"/>
              <a:ea typeface="+mn-ea"/>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除外责任 </a:t>
            </a:r>
            <a:endParaRPr lang="zh-CN" altLang="en-US" dirty="0">
              <a:latin typeface="+mj-ea"/>
              <a:ea typeface="+mj-ea"/>
            </a:endParaRPr>
          </a:p>
        </p:txBody>
      </p:sp>
      <p:sp>
        <p:nvSpPr>
          <p:cNvPr id="38915" name="Rectangle 3"/>
          <p:cNvSpPr>
            <a:spLocks noGrp="1"/>
          </p:cNvSpPr>
          <p:nvPr>
            <p:ph sz="quarter" idx="1"/>
          </p:nvPr>
        </p:nvSpPr>
        <p:spPr>
          <a:xfrm>
            <a:off x="457200" y="1340768"/>
            <a:ext cx="8075240" cy="5133057"/>
          </a:xfrm>
        </p:spPr>
        <p:txBody>
          <a:bodyPr>
            <a:normAutofit lnSpcReduction="10000"/>
          </a:bodyPr>
          <a:lstStyle/>
          <a:p>
            <a:r>
              <a:rPr lang="zh-CN" altLang="zh-CN" dirty="0">
                <a:latin typeface="+mn-ea"/>
                <a:ea typeface="+mn-ea"/>
              </a:rPr>
              <a:t>绝对除外责任</a:t>
            </a:r>
            <a:endParaRPr lang="zh-CN" altLang="zh-CN" dirty="0">
              <a:latin typeface="+mn-ea"/>
              <a:ea typeface="+mn-ea"/>
            </a:endParaRPr>
          </a:p>
          <a:p>
            <a:r>
              <a:rPr lang="zh-CN" altLang="zh-CN" dirty="0">
                <a:latin typeface="+mn-ea"/>
                <a:ea typeface="+mn-ea"/>
              </a:rPr>
              <a:t>权利人的主观过错：权利人的欺诈行为；权利人不按使用说明违规操作；权利人认可并接受的有质量问题的产品。</a:t>
            </a:r>
            <a:endParaRPr lang="zh-CN" altLang="zh-CN" dirty="0">
              <a:latin typeface="+mn-ea"/>
              <a:ea typeface="+mn-ea"/>
            </a:endParaRPr>
          </a:p>
          <a:p>
            <a:r>
              <a:rPr lang="zh-CN" altLang="zh-CN" dirty="0">
                <a:latin typeface="+mn-ea"/>
                <a:ea typeface="+mn-ea"/>
              </a:rPr>
              <a:t>义务人的主观过错：产品召回；出厂时未经检验，或经检验不合格仍允许出厂，以及无法确定生产日期或销售日期的产品；超过安全使用期或有效期或保质期销售的产品；被保险人停业、关闭或破产以后销售的产品。</a:t>
            </a:r>
            <a:endParaRPr lang="zh-CN" altLang="zh-CN" dirty="0">
              <a:latin typeface="+mn-ea"/>
              <a:ea typeface="+mn-ea"/>
            </a:endParaRPr>
          </a:p>
          <a:p>
            <a:r>
              <a:rPr lang="zh-CN" altLang="zh-CN" dirty="0">
                <a:latin typeface="+mn-ea"/>
                <a:ea typeface="+mn-ea"/>
              </a:rPr>
              <a:t>除外的损失：产品的自然消耗或磨损；因保险事故造成的一切间接损失；运输或仓储过程中外来原因（货运险赔偿）；产品生产时国内市场技术水平尚不能发现的缺陷；任何原因造成的人身伤亡和保险产品之外的财产损失；关联企业之间的相互索赔；罚款、惩罚性赔款；被保险人承诺免费维修的费用。</a:t>
            </a:r>
            <a:endParaRPr lang="zh-CN" altLang="en-US" dirty="0">
              <a:latin typeface="+mn-ea"/>
              <a:ea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a:xfrm>
            <a:off x="251520" y="260648"/>
            <a:ext cx="8507288" cy="1143000"/>
          </a:xfrm>
        </p:spPr>
        <p:txBody>
          <a:bodyPr wrap="square" numCol="1" anchorCtr="0" compatLnSpc="1">
            <a:normAutofit fontScale="90000"/>
          </a:bodyPr>
          <a:lstStyle/>
          <a:p>
            <a:pPr eaLnBrk="1" fontAlgn="auto" hangingPunct="1">
              <a:spcAft>
                <a:spcPts val="0"/>
              </a:spcAft>
              <a:defRPr/>
            </a:pPr>
            <a:r>
              <a:rPr lang="zh-CN" altLang="en-US" sz="4000" dirty="0">
                <a:latin typeface="+mj-ea"/>
                <a:ea typeface="+mj-ea"/>
              </a:rPr>
              <a:t>产品质量保证保险与产品责任保险的区别 </a:t>
            </a:r>
            <a:endParaRPr lang="zh-CN" altLang="en-US" sz="4000" dirty="0">
              <a:latin typeface="+mj-ea"/>
              <a:ea typeface="+mj-ea"/>
            </a:endParaRPr>
          </a:p>
        </p:txBody>
      </p:sp>
      <p:graphicFrame>
        <p:nvGraphicFramePr>
          <p:cNvPr id="4" name="表格 3"/>
          <p:cNvGraphicFramePr>
            <a:graphicFrameLocks noGrp="1"/>
          </p:cNvGraphicFramePr>
          <p:nvPr/>
        </p:nvGraphicFramePr>
        <p:xfrm>
          <a:off x="251520" y="1412778"/>
          <a:ext cx="8568952" cy="4991040"/>
        </p:xfrm>
        <a:graphic>
          <a:graphicData uri="http://schemas.openxmlformats.org/drawingml/2006/table">
            <a:tbl>
              <a:tblPr/>
              <a:tblGrid>
                <a:gridCol w="1277826"/>
                <a:gridCol w="3258678"/>
                <a:gridCol w="4032448"/>
              </a:tblGrid>
              <a:tr h="360040">
                <a:tc>
                  <a:txBody>
                    <a:bodyPr/>
                    <a:lstStyle/>
                    <a:p>
                      <a:pPr algn="just">
                        <a:spcAft>
                          <a:spcPts val="0"/>
                        </a:spcAft>
                      </a:pP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panose="02020603050405020304"/>
                          <a:ea typeface="宋体" panose="02010600030101010101" pitchFamily="2" charset="-122"/>
                        </a:rPr>
                        <a:t>产品质量保证保险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a:latin typeface="Times New Roman" panose="02020603050405020304"/>
                          <a:ea typeface="宋体" panose="02010600030101010101" pitchFamily="2" charset="-122"/>
                        </a:rPr>
                        <a:t>产品责任保险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algn="just">
                        <a:spcAft>
                          <a:spcPts val="0"/>
                        </a:spcAft>
                      </a:pPr>
                      <a:r>
                        <a:rPr lang="zh-CN" sz="2200" b="1" kern="100">
                          <a:latin typeface="Times New Roman" panose="02020603050405020304"/>
                          <a:ea typeface="宋体" panose="02010600030101010101" pitchFamily="2" charset="-122"/>
                        </a:rPr>
                        <a:t>风险性质</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违约行为，以合同为必要条件，法律依据是合同法</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侵权行为，不论是否有合同，法律依据是民法</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40">
                <a:tc>
                  <a:txBody>
                    <a:bodyPr/>
                    <a:lstStyle/>
                    <a:p>
                      <a:pPr algn="just">
                        <a:spcAft>
                          <a:spcPts val="0"/>
                        </a:spcAft>
                      </a:pPr>
                      <a:r>
                        <a:rPr lang="zh-CN" sz="2200" b="1" kern="100">
                          <a:latin typeface="Times New Roman" panose="02020603050405020304"/>
                          <a:ea typeface="宋体" panose="02010600030101010101" pitchFamily="2" charset="-122"/>
                        </a:rPr>
                        <a:t>法律原则</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过错责任原则</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许多国家采用严格责任原则</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algn="just">
                        <a:spcAft>
                          <a:spcPts val="0"/>
                        </a:spcAft>
                      </a:pPr>
                      <a:r>
                        <a:rPr lang="zh-CN" sz="2200" b="1" kern="100">
                          <a:latin typeface="Times New Roman" panose="02020603050405020304"/>
                          <a:ea typeface="宋体" panose="02010600030101010101" pitchFamily="2" charset="-122"/>
                        </a:rPr>
                        <a:t>责任范围</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产品本身的损失及修理、更换产品的费用</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第三者的财产损失或人身伤亡</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algn="just">
                        <a:spcAft>
                          <a:spcPts val="0"/>
                        </a:spcAft>
                      </a:pPr>
                      <a:r>
                        <a:rPr lang="zh-CN" sz="2200" b="1" kern="100">
                          <a:latin typeface="Times New Roman" panose="02020603050405020304"/>
                          <a:ea typeface="宋体" panose="02010600030101010101" pitchFamily="2" charset="-122"/>
                        </a:rPr>
                        <a:t>责任承担者</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产品的制造者</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产品的制造者、修理者、消费者，或销售者甚至承运者</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40">
                <a:tc>
                  <a:txBody>
                    <a:bodyPr/>
                    <a:lstStyle/>
                    <a:p>
                      <a:pPr algn="just">
                        <a:spcAft>
                          <a:spcPts val="0"/>
                        </a:spcAft>
                      </a:pPr>
                      <a:r>
                        <a:rPr lang="zh-CN" sz="2200" b="1" kern="100">
                          <a:latin typeface="Times New Roman" panose="02020603050405020304"/>
                          <a:ea typeface="宋体" panose="02010600030101010101" pitchFamily="2" charset="-122"/>
                        </a:rPr>
                        <a:t>受损方</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购买方</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任何人</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a:txBody>
                    <a:bodyPr/>
                    <a:lstStyle/>
                    <a:p>
                      <a:pPr algn="just">
                        <a:spcAft>
                          <a:spcPts val="0"/>
                        </a:spcAft>
                      </a:pPr>
                      <a:r>
                        <a:rPr lang="zh-CN" sz="2200" b="1" kern="100">
                          <a:latin typeface="Times New Roman" panose="02020603050405020304"/>
                          <a:ea typeface="宋体" panose="02010600030101010101" pitchFamily="2" charset="-122"/>
                        </a:rPr>
                        <a:t>赔偿处理</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不超过产品本身的实际价值</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不受产品本身实际价值的制约，仅受保险金额限制</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40">
                <a:tc>
                  <a:txBody>
                    <a:bodyPr/>
                    <a:lstStyle/>
                    <a:p>
                      <a:pPr algn="just">
                        <a:spcAft>
                          <a:spcPts val="0"/>
                        </a:spcAft>
                      </a:pPr>
                      <a:r>
                        <a:rPr lang="zh-CN" sz="2200" b="1" kern="100">
                          <a:latin typeface="Times New Roman" panose="02020603050405020304"/>
                          <a:ea typeface="宋体" panose="02010600030101010101" pitchFamily="2" charset="-122"/>
                        </a:rPr>
                        <a:t>诉讼管辖</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合同签订地和履行地的法院</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被告所在地或侵权行为发生地法院</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40">
                <a:tc>
                  <a:txBody>
                    <a:bodyPr/>
                    <a:lstStyle/>
                    <a:p>
                      <a:pPr algn="just">
                        <a:spcAft>
                          <a:spcPts val="0"/>
                        </a:spcAft>
                      </a:pPr>
                      <a:r>
                        <a:rPr lang="zh-CN" sz="2200" b="1" kern="100">
                          <a:latin typeface="Times New Roman" panose="02020603050405020304"/>
                          <a:ea typeface="宋体" panose="02010600030101010101" pitchFamily="2" charset="-122"/>
                        </a:rPr>
                        <a:t>保险性质</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rPr>
                        <a:t>保证保险</a:t>
                      </a:r>
                      <a:endParaRPr lang="zh-CN" sz="2200" kern="10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rPr>
                        <a:t>责任保险</a:t>
                      </a:r>
                      <a:endParaRPr lang="zh-CN" sz="2200" kern="100" dirty="0">
                        <a:latin typeface="Times New Roman" panose="02020603050405020304"/>
                        <a:ea typeface="宋体" panose="02010600030101010101" pitchFamily="2" charset="-122"/>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latin typeface="+mj-ea"/>
                <a:ea typeface="+mj-ea"/>
              </a:rPr>
              <a:t>三、</a:t>
            </a:r>
            <a:r>
              <a:rPr lang="zh-CN" altLang="zh-CN" dirty="0">
                <a:latin typeface="+mj-ea"/>
                <a:ea typeface="+mj-ea"/>
              </a:rPr>
              <a:t>个人贷款保证保险</a:t>
            </a:r>
            <a:endParaRPr lang="zh-CN" altLang="en-US" dirty="0">
              <a:latin typeface="+mj-ea"/>
              <a:ea typeface="+mj-ea"/>
            </a:endParaRPr>
          </a:p>
        </p:txBody>
      </p:sp>
      <p:sp>
        <p:nvSpPr>
          <p:cNvPr id="4" name="内容占位符 3"/>
          <p:cNvSpPr>
            <a:spLocks noGrp="1"/>
          </p:cNvSpPr>
          <p:nvPr>
            <p:ph sz="quarter" idx="1"/>
          </p:nvPr>
        </p:nvSpPr>
        <p:spPr/>
        <p:txBody>
          <a:bodyPr/>
          <a:lstStyle/>
          <a:p>
            <a:r>
              <a:rPr lang="zh-CN" altLang="zh-CN" dirty="0">
                <a:latin typeface="+mn-ea"/>
                <a:ea typeface="+mn-ea"/>
              </a:rPr>
              <a:t>个人贷款保证保险</a:t>
            </a:r>
            <a:r>
              <a:rPr lang="zh-CN" altLang="en-US" dirty="0">
                <a:latin typeface="+mn-ea"/>
                <a:ea typeface="+mn-ea"/>
              </a:rPr>
              <a:t>：</a:t>
            </a:r>
            <a:r>
              <a:rPr lang="zh-CN" altLang="zh-CN" dirty="0">
                <a:latin typeface="+mn-ea"/>
                <a:ea typeface="+mn-ea"/>
              </a:rPr>
              <a:t>个人在向银行等金融机构申请贷款时，受银行要求而向保险公司购买的保证保险。</a:t>
            </a:r>
            <a:endParaRPr lang="en-US" altLang="zh-CN" dirty="0">
              <a:latin typeface="+mn-ea"/>
              <a:ea typeface="+mn-ea"/>
            </a:endParaRPr>
          </a:p>
          <a:p>
            <a:pPr lvl="1"/>
            <a:r>
              <a:rPr lang="zh-CN" altLang="zh-CN" dirty="0">
                <a:latin typeface="+mn-ea"/>
                <a:ea typeface="+mn-ea"/>
              </a:rPr>
              <a:t>一般而言，由于个人贷款保证保险是银行要求购买的，具有半强制性的特征。</a:t>
            </a:r>
            <a:endParaRPr lang="en-US" altLang="zh-CN" dirty="0">
              <a:latin typeface="+mn-ea"/>
              <a:ea typeface="+mn-ea"/>
            </a:endParaRPr>
          </a:p>
          <a:p>
            <a:r>
              <a:rPr lang="zh-CN" altLang="zh-CN" dirty="0">
                <a:latin typeface="+mn-ea"/>
                <a:ea typeface="+mn-ea"/>
              </a:rPr>
              <a:t>保险责任</a:t>
            </a:r>
            <a:endParaRPr lang="zh-CN" altLang="zh-CN" dirty="0">
              <a:latin typeface="+mn-ea"/>
              <a:ea typeface="+mn-ea"/>
            </a:endParaRPr>
          </a:p>
          <a:p>
            <a:pPr lvl="1"/>
            <a:r>
              <a:rPr lang="zh-CN" altLang="zh-CN" dirty="0">
                <a:latin typeface="+mn-ea"/>
                <a:ea typeface="+mn-ea"/>
              </a:rPr>
              <a:t>保险人承诺，保险期间内，投保人未能按照与被保险人签订的贷款合同的约定履行还本付息义务，且投保人拖欠任何一期欠款的时间超过保险单约定的索赔等待期以上的，被保险人向保险人提出赔偿请求后，保险人对投保人在贷款合同项下应偿还而未偿还的贷款本金及相应利息在扣除免赔金额之后向被保险人支付赔偿金。</a:t>
            </a:r>
            <a:endParaRPr lang="zh-CN" altLang="en-US" dirty="0">
              <a:latin typeface="+mn-ea"/>
              <a:ea typeface="+mn-ea"/>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三、</a:t>
            </a:r>
            <a:r>
              <a:rPr lang="zh-CN" altLang="zh-CN" dirty="0">
                <a:latin typeface="+mj-ea"/>
              </a:rPr>
              <a:t>个人贷款保证保险</a:t>
            </a:r>
            <a:endParaRPr lang="zh-CN" altLang="en-US" dirty="0">
              <a:latin typeface="+mj-ea"/>
              <a:ea typeface="+mj-ea"/>
            </a:endParaRPr>
          </a:p>
        </p:txBody>
      </p:sp>
      <p:sp>
        <p:nvSpPr>
          <p:cNvPr id="46083" name="Rectangle 3"/>
          <p:cNvSpPr>
            <a:spLocks noGrp="1"/>
          </p:cNvSpPr>
          <p:nvPr>
            <p:ph sz="quarter" idx="1"/>
          </p:nvPr>
        </p:nvSpPr>
        <p:spPr>
          <a:xfrm>
            <a:off x="457200" y="1600200"/>
            <a:ext cx="7859713" cy="4873625"/>
          </a:xfrm>
        </p:spPr>
        <p:txBody>
          <a:bodyPr/>
          <a:lstStyle/>
          <a:p>
            <a:pPr eaLnBrk="1" hangingPunct="1">
              <a:lnSpc>
                <a:spcPct val="90000"/>
              </a:lnSpc>
            </a:pPr>
            <a:r>
              <a:rPr lang="zh-CN" altLang="en-US" sz="2800" dirty="0">
                <a:latin typeface="+mn-ea"/>
                <a:ea typeface="+mn-ea"/>
                <a:cs typeface="HGｺﾞｼｯｸE"/>
              </a:rPr>
              <a:t>住房抵押贷款保证保险</a:t>
            </a:r>
            <a:endParaRPr lang="en-US" altLang="zh-CN" sz="2800" dirty="0">
              <a:latin typeface="+mn-ea"/>
              <a:ea typeface="+mn-ea"/>
              <a:cs typeface="HGｺﾞｼｯｸE"/>
            </a:endParaRPr>
          </a:p>
          <a:p>
            <a:pPr lvl="1" eaLnBrk="1" hangingPunct="1">
              <a:lnSpc>
                <a:spcPct val="90000"/>
              </a:lnSpc>
            </a:pPr>
            <a:r>
              <a:rPr lang="zh-CN" altLang="en-US" sz="2500" dirty="0">
                <a:latin typeface="+mn-ea"/>
                <a:ea typeface="+mn-ea"/>
                <a:cs typeface="HGｺﾞｼｯｸE"/>
              </a:rPr>
              <a:t>住房抵押贷款保证保险的投保人是购房人，被保险人是贷款银行。保障购房人由于下列原因而连续三个月未履行偿还贷款责任：</a:t>
            </a:r>
            <a:endParaRPr lang="zh-CN" altLang="en-US" sz="2500" dirty="0">
              <a:latin typeface="+mn-ea"/>
              <a:ea typeface="+mn-ea"/>
              <a:cs typeface="HGｺﾞｼｯｸE"/>
            </a:endParaRPr>
          </a:p>
          <a:p>
            <a:pPr lvl="2" eaLnBrk="1" hangingPunct="1">
              <a:lnSpc>
                <a:spcPct val="90000"/>
              </a:lnSpc>
            </a:pPr>
            <a:r>
              <a:rPr lang="zh-CN" altLang="en-US" dirty="0">
                <a:latin typeface="+mn-ea"/>
                <a:ea typeface="+mn-ea"/>
                <a:cs typeface="HGｺﾞｼｯｸE"/>
              </a:rPr>
              <a:t>投保人无法履行</a:t>
            </a:r>
            <a:r>
              <a:rPr lang="en-US" altLang="zh-CN" dirty="0">
                <a:latin typeface="+mn-ea"/>
                <a:ea typeface="+mn-ea"/>
                <a:cs typeface="HGｺﾞｼｯｸE"/>
              </a:rPr>
              <a:t>《</a:t>
            </a:r>
            <a:r>
              <a:rPr lang="zh-CN" altLang="en-US" dirty="0">
                <a:latin typeface="+mn-ea"/>
                <a:ea typeface="+mn-ea"/>
                <a:cs typeface="HGｺﾞｼｯｸE"/>
              </a:rPr>
              <a:t>商品房抵押贷款合同</a:t>
            </a:r>
            <a:r>
              <a:rPr lang="en-US" altLang="zh-CN" dirty="0">
                <a:latin typeface="+mn-ea"/>
                <a:ea typeface="+mn-ea"/>
                <a:cs typeface="HGｺﾞｼｯｸE"/>
              </a:rPr>
              <a:t>》</a:t>
            </a:r>
            <a:r>
              <a:rPr lang="zh-CN" altLang="en-US" dirty="0">
                <a:latin typeface="+mn-ea"/>
                <a:ea typeface="+mn-ea"/>
                <a:cs typeface="HGｺﾞｼｯｸE"/>
              </a:rPr>
              <a:t>；</a:t>
            </a:r>
            <a:endParaRPr lang="zh-CN" altLang="en-US" dirty="0">
              <a:latin typeface="+mn-ea"/>
              <a:ea typeface="+mn-ea"/>
              <a:cs typeface="HGｺﾞｼｯｸE"/>
            </a:endParaRPr>
          </a:p>
          <a:p>
            <a:pPr lvl="2" eaLnBrk="1" hangingPunct="1">
              <a:lnSpc>
                <a:spcPct val="90000"/>
              </a:lnSpc>
            </a:pPr>
            <a:r>
              <a:rPr lang="zh-CN" altLang="en-US" dirty="0">
                <a:latin typeface="+mn-ea"/>
                <a:ea typeface="+mn-ea"/>
                <a:cs typeface="HGｺﾞｼｯｸE"/>
              </a:rPr>
              <a:t>投保人（自然人）死亡，且无人代为履行到期债务；</a:t>
            </a:r>
            <a:endParaRPr lang="zh-CN" altLang="en-US" dirty="0">
              <a:latin typeface="+mn-ea"/>
              <a:ea typeface="+mn-ea"/>
              <a:cs typeface="HGｺﾞｼｯｸE"/>
            </a:endParaRPr>
          </a:p>
          <a:p>
            <a:pPr lvl="2" eaLnBrk="1" hangingPunct="1">
              <a:lnSpc>
                <a:spcPct val="90000"/>
              </a:lnSpc>
            </a:pPr>
            <a:r>
              <a:rPr lang="zh-CN" altLang="en-US" dirty="0">
                <a:latin typeface="+mn-ea"/>
                <a:ea typeface="+mn-ea"/>
                <a:cs typeface="HGｺﾞｼｯｸE"/>
              </a:rPr>
              <a:t>投保人（企业法人）依法经人民法院宣告破产，且无人代为履行到期债务。</a:t>
            </a:r>
            <a:endParaRPr lang="zh-CN" altLang="en-US" dirty="0">
              <a:latin typeface="+mn-ea"/>
              <a:ea typeface="+mn-ea"/>
              <a:cs typeface="HGｺﾞｼｯｸE"/>
            </a:endParaRPr>
          </a:p>
          <a:p>
            <a:pPr lvl="1" eaLnBrk="1" hangingPunct="1">
              <a:lnSpc>
                <a:spcPct val="90000"/>
              </a:lnSpc>
            </a:pPr>
            <a:r>
              <a:rPr lang="zh-CN" altLang="en-US" sz="2500" dirty="0">
                <a:latin typeface="+mn-ea"/>
                <a:ea typeface="+mn-ea"/>
                <a:cs typeface="HGｺﾞｼｯｸE"/>
              </a:rPr>
              <a:t>住房抵押贷款保证保险的保险金额为贷款余额及利息之和。</a:t>
            </a:r>
            <a:endParaRPr lang="zh-CN" altLang="en-US" sz="2500" dirty="0">
              <a:latin typeface="+mn-ea"/>
              <a:ea typeface="+mn-ea"/>
              <a:cs typeface="HGｺﾞｼｯｸE"/>
            </a:endParaRPr>
          </a:p>
          <a:p>
            <a:pPr lvl="1" eaLnBrk="1" hangingPunct="1">
              <a:lnSpc>
                <a:spcPct val="90000"/>
              </a:lnSpc>
            </a:pPr>
            <a:r>
              <a:rPr lang="zh-CN" altLang="en-US" sz="2500" dirty="0">
                <a:latin typeface="+mn-ea"/>
                <a:ea typeface="+mn-ea"/>
                <a:cs typeface="HGｺﾞｼｯｸE"/>
              </a:rPr>
              <a:t>保险人在支付赔款后，保险人有权向投保人追偿代付欠款及其利息，直至处置抵押商品房。</a:t>
            </a:r>
            <a:endParaRPr lang="zh-CN" altLang="en-US" sz="2500" dirty="0">
              <a:latin typeface="+mn-ea"/>
              <a:ea typeface="+mn-ea"/>
              <a:cs typeface="HGｺﾞｼｯｸE"/>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四、员工忠诚保证保险 </a:t>
            </a:r>
            <a:endParaRPr lang="zh-CN" altLang="en-US" dirty="0">
              <a:latin typeface="+mj-ea"/>
              <a:ea typeface="+mj-ea"/>
            </a:endParaRPr>
          </a:p>
        </p:txBody>
      </p:sp>
      <p:sp>
        <p:nvSpPr>
          <p:cNvPr id="47107"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忠诚保证保险又称为雇员忠诚保险，它是指因雇员的不法行为，例如盗窃、贪污、伪造单据和挪用款项等，而使雇主遭受经济损失时，由保险人承担赔偿责任的保证保险。</a:t>
            </a:r>
            <a:endParaRPr lang="zh-CN" altLang="en-US" sz="2800" dirty="0">
              <a:latin typeface="+mn-ea"/>
              <a:ea typeface="+mn-ea"/>
              <a:cs typeface="HGｺﾞｼｯｸE"/>
            </a:endParaRPr>
          </a:p>
          <a:p>
            <a:pPr lvl="1" eaLnBrk="1" hangingPunct="1"/>
            <a:r>
              <a:rPr lang="zh-CN" altLang="en-US" sz="2500" dirty="0">
                <a:latin typeface="+mn-ea"/>
                <a:ea typeface="+mn-ea"/>
                <a:cs typeface="HGｺﾞｼｯｸE"/>
              </a:rPr>
              <a:t>承保对象是雇员的品德和信用</a:t>
            </a:r>
            <a:endParaRPr lang="zh-CN" altLang="en-US" sz="2500" dirty="0">
              <a:latin typeface="+mn-ea"/>
              <a:ea typeface="+mn-ea"/>
              <a:cs typeface="HGｺﾞｼｯｸE"/>
            </a:endParaRPr>
          </a:p>
          <a:p>
            <a:pPr lvl="1" eaLnBrk="1" hangingPunct="1"/>
            <a:r>
              <a:rPr lang="zh-CN" altLang="en-US" sz="2500" dirty="0">
                <a:latin typeface="+mn-ea"/>
                <a:ea typeface="+mn-ea"/>
                <a:cs typeface="HGｺﾞｼｯｸE"/>
              </a:rPr>
              <a:t>保证范围包括雇员的任何不诚实行为，并不限于列明的贪污、挪用、诈骗。</a:t>
            </a:r>
            <a:endParaRPr lang="zh-CN" altLang="en-US" sz="2500" dirty="0">
              <a:latin typeface="+mn-ea"/>
              <a:ea typeface="+mn-ea"/>
              <a:cs typeface="HGｺﾞｼｯｸE"/>
            </a:endParaRPr>
          </a:p>
          <a:p>
            <a:pPr lvl="1" eaLnBrk="1" hangingPunct="1"/>
            <a:r>
              <a:rPr lang="zh-CN" altLang="en-US" sz="2500" dirty="0">
                <a:latin typeface="+mn-ea"/>
                <a:ea typeface="+mn-ea"/>
                <a:cs typeface="HGｺﾞｼｯｸE"/>
              </a:rPr>
              <a:t>雇主是权利人和投保人，而雇员是被保证人。</a:t>
            </a:r>
            <a:endParaRPr lang="en-US" altLang="zh-CN" sz="2500" dirty="0">
              <a:latin typeface="+mn-ea"/>
              <a:ea typeface="+mn-ea"/>
              <a:cs typeface="HGｺﾞｼｯｸE"/>
            </a:endParaRPr>
          </a:p>
          <a:p>
            <a:pPr eaLnBrk="1" hangingPunct="1"/>
            <a:r>
              <a:rPr lang="zh-CN" altLang="en-US" sz="2800" dirty="0">
                <a:latin typeface="+mn-ea"/>
                <a:ea typeface="+mn-ea"/>
                <a:cs typeface="HGｺﾞｼｯｸE"/>
              </a:rPr>
              <a:t>忠诚保证保险因投保人雇主是权利人，故有时也被归为信用保险。</a:t>
            </a:r>
            <a:endParaRPr lang="zh-CN" altLang="en-US" sz="2800" dirty="0">
              <a:latin typeface="+mn-ea"/>
              <a:ea typeface="+mn-ea"/>
              <a:cs typeface="HGｺﾞｼｯｸE"/>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保险责任和除外责任</a:t>
            </a:r>
            <a:endParaRPr lang="zh-CN" altLang="en-US" dirty="0">
              <a:latin typeface="+mj-ea"/>
              <a:ea typeface="+mj-ea"/>
            </a:endParaRP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保险责任比较宽泛，负责赔偿保单中列明的雇员在不中断的雇佣期间从事与雇员有关的职业和职责时，在赔偿期内因欺骗或不忠实行为而导致被保险人遭受的直接经济损失。</a:t>
            </a:r>
            <a:r>
              <a:rPr lang="zh-CN" altLang="en-US" sz="2800" dirty="0">
                <a:latin typeface="+mn-ea"/>
                <a:ea typeface="+mn-ea"/>
                <a:cs typeface="HGｺﾞｼｯｸE"/>
              </a:rPr>
              <a:t>包括：</a:t>
            </a:r>
            <a:endParaRPr lang="zh-CN" altLang="en-US" sz="2800" dirty="0">
              <a:latin typeface="+mn-ea"/>
              <a:ea typeface="+mn-ea"/>
              <a:cs typeface="HGｺﾞｼｯｸE"/>
            </a:endParaRPr>
          </a:p>
          <a:p>
            <a:pPr lvl="1" eaLnBrk="1" hangingPunct="1"/>
            <a:r>
              <a:rPr lang="zh-CN" altLang="en-US" sz="2400" dirty="0">
                <a:latin typeface="+mn-ea"/>
                <a:ea typeface="+mn-ea"/>
                <a:cs typeface="HGｺﾞｼｯｸE"/>
              </a:rPr>
              <a:t>被保险人的货币和有价证券损失；</a:t>
            </a:r>
            <a:endParaRPr lang="zh-CN" altLang="en-US" sz="2400" dirty="0">
              <a:latin typeface="+mn-ea"/>
              <a:ea typeface="+mn-ea"/>
              <a:cs typeface="HGｺﾞｼｯｸE"/>
            </a:endParaRPr>
          </a:p>
          <a:p>
            <a:pPr lvl="1" eaLnBrk="1" hangingPunct="1"/>
            <a:r>
              <a:rPr lang="zh-CN" altLang="en-US" sz="2400" dirty="0">
                <a:latin typeface="+mn-ea"/>
                <a:ea typeface="+mn-ea"/>
                <a:cs typeface="HGｺﾞｼｯｸE"/>
              </a:rPr>
              <a:t>被保险人拥有的财产损失；</a:t>
            </a:r>
            <a:endParaRPr lang="zh-CN" altLang="en-US" sz="2400" dirty="0">
              <a:latin typeface="+mn-ea"/>
              <a:ea typeface="+mn-ea"/>
              <a:cs typeface="HGｺﾞｼｯｸE"/>
            </a:endParaRPr>
          </a:p>
          <a:p>
            <a:pPr lvl="1" eaLnBrk="1" hangingPunct="1"/>
            <a:r>
              <a:rPr lang="zh-CN" altLang="en-US" sz="2400" dirty="0">
                <a:latin typeface="+mn-ea"/>
                <a:ea typeface="+mn-ea"/>
                <a:cs typeface="HGｺﾞｼｯｸE"/>
              </a:rPr>
              <a:t>被保险人有权拥有的财产或对其负责任的财产损失；</a:t>
            </a:r>
            <a:endParaRPr lang="zh-CN" altLang="en-US" sz="2400" dirty="0">
              <a:latin typeface="+mn-ea"/>
              <a:ea typeface="+mn-ea"/>
              <a:cs typeface="HGｺﾞｼｯｸE"/>
            </a:endParaRPr>
          </a:p>
          <a:p>
            <a:pPr lvl="1" eaLnBrk="1" hangingPunct="1"/>
            <a:r>
              <a:rPr lang="zh-CN" altLang="en-US" sz="2400" dirty="0">
                <a:latin typeface="+mn-ea"/>
                <a:ea typeface="+mn-ea"/>
                <a:cs typeface="HGｺﾞｼｯｸE"/>
              </a:rPr>
              <a:t>保单指定区域的可移动财产的损失。</a:t>
            </a:r>
            <a:endParaRPr lang="zh-CN" altLang="en-US" sz="2400" dirty="0">
              <a:latin typeface="+mn-ea"/>
              <a:ea typeface="+mn-ea"/>
              <a:cs typeface="HGｺﾞｼｯｸE"/>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sz="2800" dirty="0">
                <a:latin typeface="宋体" panose="02010600030101010101" pitchFamily="2" charset="-122"/>
                <a:ea typeface="宋体" panose="02010600030101010101" pitchFamily="2" charset="-122"/>
                <a:cs typeface="HGｺﾞｼｯｸE"/>
              </a:rPr>
              <a:t>投资保险和出口信用保险：由中国出口信用保险公司承保。</a:t>
            </a:r>
            <a:endParaRPr lang="zh-CN" altLang="en-US" sz="2800" dirty="0">
              <a:latin typeface="宋体" panose="02010600030101010101" pitchFamily="2" charset="-122"/>
              <a:ea typeface="宋体" panose="02010600030101010101" pitchFamily="2" charset="-122"/>
              <a:cs typeface="HGｺﾞｼｯｸE"/>
            </a:endParaRPr>
          </a:p>
          <a:p>
            <a:pPr eaLnBrk="1" hangingPunct="1"/>
            <a:r>
              <a:rPr lang="zh-CN" altLang="en-US" sz="2800" dirty="0">
                <a:latin typeface="宋体" panose="02010600030101010101" pitchFamily="2" charset="-122"/>
                <a:ea typeface="宋体" panose="02010600030101010101" pitchFamily="2" charset="-122"/>
                <a:cs typeface="HGｺﾞｼｯｸE"/>
              </a:rPr>
              <a:t>信用保险（尤其是短期出口信用保险）：除中信保之外的公司也可以经营。</a:t>
            </a:r>
            <a:endParaRPr lang="zh-CN" altLang="en-US" sz="2800" dirty="0">
              <a:latin typeface="宋体" panose="02010600030101010101" pitchFamily="2" charset="-122"/>
              <a:ea typeface="宋体" panose="02010600030101010101" pitchFamily="2" charset="-122"/>
              <a:cs typeface="HGｺﾞｼｯｸE"/>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保险责任和除外责任</a:t>
            </a:r>
            <a:endParaRPr lang="zh-CN" altLang="en-US" dirty="0">
              <a:latin typeface="+mj-ea"/>
              <a:ea typeface="+mj-ea"/>
            </a:endParaRPr>
          </a:p>
        </p:txBody>
      </p:sp>
      <p:sp>
        <p:nvSpPr>
          <p:cNvPr id="48131" name="Rectangle 3"/>
          <p:cNvSpPr>
            <a:spLocks noGrp="1"/>
          </p:cNvSpPr>
          <p:nvPr>
            <p:ph sz="quarter" idx="1"/>
          </p:nvPr>
        </p:nvSpPr>
        <p:spPr>
          <a:xfrm>
            <a:off x="457200" y="1600200"/>
            <a:ext cx="7467600" cy="4873625"/>
          </a:xfrm>
        </p:spPr>
        <p:txBody>
          <a:bodyPr/>
          <a:lstStyle/>
          <a:p>
            <a:pPr eaLnBrk="1" hangingPunct="1"/>
            <a:r>
              <a:rPr lang="zh-CN" altLang="zh-CN" dirty="0">
                <a:latin typeface="+mn-ea"/>
                <a:ea typeface="+mn-ea"/>
              </a:rPr>
              <a:t>要求雇员的欺骗和不诚实行为应符合下列三个条件：</a:t>
            </a:r>
            <a:endParaRPr lang="en-US" altLang="zh-CN" dirty="0">
              <a:latin typeface="+mn-ea"/>
              <a:ea typeface="+mn-ea"/>
            </a:endParaRPr>
          </a:p>
          <a:p>
            <a:pPr lvl="1" eaLnBrk="1" hangingPunct="1"/>
            <a:r>
              <a:rPr lang="zh-CN" altLang="zh-CN" dirty="0">
                <a:latin typeface="+mn-ea"/>
                <a:ea typeface="+mn-ea"/>
              </a:rPr>
              <a:t>被保险人的雇员在保险期间实施欺骗和不忠诚行为；</a:t>
            </a:r>
            <a:endParaRPr lang="en-US" altLang="zh-CN" dirty="0">
              <a:latin typeface="+mn-ea"/>
              <a:ea typeface="+mn-ea"/>
            </a:endParaRPr>
          </a:p>
          <a:p>
            <a:pPr lvl="1" eaLnBrk="1" hangingPunct="1"/>
            <a:r>
              <a:rPr lang="zh-CN" altLang="zh-CN" dirty="0">
                <a:latin typeface="+mn-ea"/>
                <a:ea typeface="+mn-ea"/>
              </a:rPr>
              <a:t>被保险人在保险期间或保险期间结束后</a:t>
            </a:r>
            <a:r>
              <a:rPr lang="en-US" altLang="zh-CN" dirty="0">
                <a:latin typeface="+mn-ea"/>
                <a:ea typeface="+mn-ea"/>
              </a:rPr>
              <a:t>6</a:t>
            </a:r>
            <a:r>
              <a:rPr lang="zh-CN" altLang="zh-CN" dirty="0">
                <a:latin typeface="+mn-ea"/>
                <a:ea typeface="+mn-ea"/>
              </a:rPr>
              <a:t>个月内或其雇员死亡、被解雇或退休后</a:t>
            </a:r>
            <a:r>
              <a:rPr lang="en-US" altLang="zh-CN" dirty="0">
                <a:latin typeface="+mn-ea"/>
                <a:ea typeface="+mn-ea"/>
              </a:rPr>
              <a:t>6</a:t>
            </a:r>
            <a:r>
              <a:rPr lang="zh-CN" altLang="zh-CN" dirty="0">
                <a:latin typeface="+mn-ea"/>
                <a:ea typeface="+mn-ea"/>
              </a:rPr>
              <a:t>个月内发现其雇员的不忠诚行为，以先发生者为准；</a:t>
            </a:r>
            <a:endParaRPr lang="en-US" altLang="zh-CN" dirty="0">
              <a:latin typeface="+mn-ea"/>
              <a:ea typeface="+mn-ea"/>
            </a:endParaRPr>
          </a:p>
          <a:p>
            <a:pPr lvl="1" eaLnBrk="1" hangingPunct="1"/>
            <a:r>
              <a:rPr lang="zh-CN" altLang="zh-CN" dirty="0">
                <a:latin typeface="+mn-ea"/>
                <a:ea typeface="+mn-ea"/>
              </a:rPr>
              <a:t>被保险人在发现其雇员不忠诚行为之后</a:t>
            </a:r>
            <a:r>
              <a:rPr lang="en-US" altLang="zh-CN" dirty="0">
                <a:latin typeface="+mn-ea"/>
                <a:ea typeface="+mn-ea"/>
              </a:rPr>
              <a:t>12</a:t>
            </a:r>
            <a:r>
              <a:rPr lang="zh-CN" altLang="zh-CN" dirty="0">
                <a:latin typeface="+mn-ea"/>
                <a:ea typeface="+mn-ea"/>
              </a:rPr>
              <a:t>个月内向保险人提出索赔。</a:t>
            </a:r>
            <a:endParaRPr lang="en-US" altLang="zh-CN" dirty="0">
              <a:latin typeface="+mn-ea"/>
              <a:ea typeface="+mn-ea"/>
            </a:endParaRPr>
          </a:p>
          <a:p>
            <a:pPr lvl="1" eaLnBrk="1" hangingPunct="1"/>
            <a:endParaRPr lang="en-US" altLang="zh-CN" sz="2100" dirty="0">
              <a:latin typeface="+mn-ea"/>
              <a:ea typeface="+mn-ea"/>
              <a:cs typeface="HGｺﾞｼｯｸE"/>
            </a:endParaRPr>
          </a:p>
          <a:p>
            <a:pPr lvl="1" eaLnBrk="1" hangingPunct="1"/>
            <a:r>
              <a:rPr lang="zh-CN" altLang="zh-CN" dirty="0">
                <a:latin typeface="+mn-ea"/>
                <a:ea typeface="+mn-ea"/>
              </a:rPr>
              <a:t>采用的是期内发生式并结合发现期的处理方式</a:t>
            </a:r>
            <a:r>
              <a:rPr lang="zh-CN" altLang="en-US" dirty="0">
                <a:latin typeface="+mn-ea"/>
                <a:ea typeface="+mn-ea"/>
              </a:rPr>
              <a:t>。</a:t>
            </a:r>
            <a:endParaRPr lang="zh-CN" altLang="en-US" dirty="0">
              <a:latin typeface="+mn-ea"/>
              <a:ea typeface="+mn-ea"/>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保险责任和除外责任</a:t>
            </a:r>
            <a:endParaRPr lang="zh-CN" altLang="en-US" dirty="0">
              <a:latin typeface="+mj-ea"/>
              <a:ea typeface="+mj-ea"/>
            </a:endParaRPr>
          </a:p>
        </p:txBody>
      </p:sp>
      <p:sp>
        <p:nvSpPr>
          <p:cNvPr id="4915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除外责任主要包括：</a:t>
            </a:r>
            <a:endParaRPr lang="zh-CN" altLang="en-US" dirty="0">
              <a:latin typeface="+mn-ea"/>
              <a:ea typeface="+mn-ea"/>
              <a:cs typeface="HGｺﾞｼｯｸE"/>
            </a:endParaRPr>
          </a:p>
          <a:p>
            <a:pPr lvl="1"/>
            <a:r>
              <a:rPr lang="zh-CN" altLang="zh-CN" dirty="0">
                <a:latin typeface="+mn-ea"/>
                <a:ea typeface="+mn-ea"/>
              </a:rPr>
              <a:t>绝对除外责任</a:t>
            </a:r>
            <a:endParaRPr lang="zh-CN" altLang="zh-CN" dirty="0">
              <a:latin typeface="+mn-ea"/>
              <a:ea typeface="+mn-ea"/>
            </a:endParaRPr>
          </a:p>
          <a:p>
            <a:pPr lvl="1"/>
            <a:r>
              <a:rPr lang="zh-CN" altLang="zh-CN" dirty="0">
                <a:latin typeface="+mn-ea"/>
                <a:ea typeface="+mn-ea"/>
              </a:rPr>
              <a:t>雇主有过错：被保险人的营业性质的变更、针对该违法雇员的雇佣职责或条件发生变更、在未得到保险人认可的情况下减少该雇员的报酬，或者被保险人对账目的准确性未采取预防和检查措施，由此所致被保险人的损失；被保险人获知其雇员的欺骗和不忠诚行为对被保险人造成损失之后，该被保险雇员继续实施欺骗和不忠诚行为所造成的损失。</a:t>
            </a:r>
            <a:endParaRPr lang="zh-CN" altLang="zh-CN" dirty="0">
              <a:latin typeface="+mn-ea"/>
              <a:ea typeface="+mn-ea"/>
            </a:endParaRPr>
          </a:p>
          <a:p>
            <a:pPr lvl="1"/>
            <a:r>
              <a:rPr lang="zh-CN" altLang="zh-CN" dirty="0">
                <a:latin typeface="+mn-ea"/>
                <a:ea typeface="+mn-ea"/>
              </a:rPr>
              <a:t>除外的行为：被保险人的雇员与本身职务无关的行为所致被保险人的损失；被保险人雇员在保险期间之前的欺骗和不忠诚行为对被保险人造成的损失；账目清理出现的差额或库存盘点发现的短少。</a:t>
            </a:r>
            <a:endParaRPr lang="zh-CN" altLang="zh-CN" dirty="0">
              <a:latin typeface="+mn-ea"/>
              <a:ea typeface="+mn-ea"/>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保险责任和除外责任</a:t>
            </a:r>
            <a:endParaRPr lang="zh-CN" altLang="en-US" dirty="0">
              <a:latin typeface="+mj-ea"/>
              <a:ea typeface="+mj-ea"/>
            </a:endParaRPr>
          </a:p>
        </p:txBody>
      </p:sp>
      <p:sp>
        <p:nvSpPr>
          <p:cNvPr id="4915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除外责任主要包括：</a:t>
            </a:r>
            <a:endParaRPr lang="zh-CN" altLang="en-US" dirty="0">
              <a:latin typeface="+mn-ea"/>
              <a:ea typeface="+mn-ea"/>
              <a:cs typeface="HGｺﾞｼｯｸE"/>
            </a:endParaRPr>
          </a:p>
          <a:p>
            <a:pPr lvl="1"/>
            <a:r>
              <a:rPr lang="zh-CN" altLang="zh-CN" dirty="0">
                <a:latin typeface="+mn-ea"/>
                <a:ea typeface="+mn-ea"/>
              </a:rPr>
              <a:t>除外的对象：被保险人或其雇员的人身伤亡及其所有或管理的财产的损失；被保险人应该承担的合同责任，但无合同存在时仍然应由被保险人承担的经济赔偿责任不在此限。</a:t>
            </a:r>
            <a:endParaRPr lang="zh-CN" altLang="zh-CN" dirty="0">
              <a:latin typeface="+mn-ea"/>
              <a:ea typeface="+mn-ea"/>
            </a:endParaRPr>
          </a:p>
          <a:p>
            <a:pPr lvl="1"/>
            <a:r>
              <a:rPr lang="zh-CN" altLang="zh-CN" dirty="0">
                <a:latin typeface="+mn-ea"/>
                <a:ea typeface="+mn-ea"/>
              </a:rPr>
              <a:t>除外的损失：罚款、罚金及惩罚性赔偿；精神损害赔偿；间接损失。</a:t>
            </a:r>
            <a:endParaRPr lang="zh-CN" altLang="en-US" dirty="0">
              <a:latin typeface="+mn-ea"/>
              <a:ea typeface="+mn-ea"/>
              <a:cs typeface="HGｺﾞｼｯｸE"/>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种类</a:t>
            </a:r>
            <a:endParaRPr lang="zh-CN" altLang="en-US" dirty="0">
              <a:latin typeface="+mj-ea"/>
              <a:ea typeface="+mj-ea"/>
            </a:endParaRPr>
          </a:p>
        </p:txBody>
      </p:sp>
      <p:sp>
        <p:nvSpPr>
          <p:cNvPr id="50179" name="Rectangle 3"/>
          <p:cNvSpPr>
            <a:spLocks noGrp="1"/>
          </p:cNvSpPr>
          <p:nvPr>
            <p:ph sz="quarter" idx="1"/>
          </p:nvPr>
        </p:nvSpPr>
        <p:spPr>
          <a:xfrm>
            <a:off x="457200" y="1600200"/>
            <a:ext cx="7467600" cy="4873625"/>
          </a:xfrm>
        </p:spPr>
        <p:txBody>
          <a:bodyPr/>
          <a:lstStyle/>
          <a:p>
            <a:pPr eaLnBrk="1" hangingPunct="1"/>
            <a:r>
              <a:rPr lang="zh-CN" altLang="en-US" dirty="0">
                <a:latin typeface="+mn-ea"/>
                <a:ea typeface="+mn-ea"/>
                <a:cs typeface="HGｺﾞｼｯｸE"/>
              </a:rPr>
              <a:t>个人保证。只对一个指名的雇员提供保证。</a:t>
            </a:r>
            <a:endParaRPr lang="zh-CN" altLang="en-US" dirty="0">
              <a:latin typeface="+mn-ea"/>
              <a:ea typeface="+mn-ea"/>
              <a:cs typeface="HGｺﾞｼｯｸE"/>
            </a:endParaRPr>
          </a:p>
          <a:p>
            <a:pPr eaLnBrk="1" hangingPunct="1"/>
            <a:r>
              <a:rPr lang="zh-CN" altLang="en-US" dirty="0">
                <a:latin typeface="+mn-ea"/>
                <a:ea typeface="+mn-ea"/>
                <a:cs typeface="HGｺﾞｼｯｸE"/>
              </a:rPr>
              <a:t>姓名表保证。在契约中列出每个被保证人的姓名，并附上每人的保证金额。当解雇被保证人或录用新的雇员时，必须办理批改手续。</a:t>
            </a:r>
            <a:endParaRPr lang="zh-CN" altLang="en-US" dirty="0">
              <a:latin typeface="+mn-ea"/>
              <a:ea typeface="+mn-ea"/>
              <a:cs typeface="HGｺﾞｼｯｸE"/>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种类</a:t>
            </a:r>
            <a:endParaRPr lang="zh-CN" altLang="en-US" dirty="0">
              <a:latin typeface="+mj-ea"/>
              <a:ea typeface="+mj-ea"/>
            </a:endParaRPr>
          </a:p>
        </p:txBody>
      </p:sp>
      <p:sp>
        <p:nvSpPr>
          <p:cNvPr id="51203" name="Rectangle 3"/>
          <p:cNvSpPr>
            <a:spLocks noGrp="1"/>
          </p:cNvSpPr>
          <p:nvPr>
            <p:ph sz="quarter" idx="1"/>
          </p:nvPr>
        </p:nvSpPr>
        <p:spPr>
          <a:xfrm>
            <a:off x="457200" y="1600200"/>
            <a:ext cx="7467600" cy="4873625"/>
          </a:xfrm>
        </p:spPr>
        <p:txBody>
          <a:bodyPr/>
          <a:lstStyle/>
          <a:p>
            <a:pPr eaLnBrk="1" hangingPunct="1"/>
            <a:r>
              <a:rPr lang="zh-CN" altLang="en-US" sz="2800" dirty="0">
                <a:latin typeface="+mn-ea"/>
                <a:ea typeface="+mn-ea"/>
                <a:cs typeface="HGｺﾞｼｯｸE"/>
              </a:rPr>
              <a:t>职位表保证。在职位表保证中不列姓名，只列出各种职位及其人数。当一个职位上的雇员进行调动时不必通知保证人，只有当一个职位上的雇员人数发生变动时才需要办理批改手续。</a:t>
            </a:r>
            <a:endParaRPr lang="zh-CN" altLang="en-US" sz="2800" dirty="0">
              <a:latin typeface="+mn-ea"/>
              <a:ea typeface="+mn-ea"/>
              <a:cs typeface="HGｺﾞｼｯｸE"/>
            </a:endParaRPr>
          </a:p>
          <a:p>
            <a:pPr lvl="1" eaLnBrk="1" hangingPunct="1"/>
            <a:r>
              <a:rPr lang="zh-CN" altLang="en-US" sz="2400" dirty="0">
                <a:latin typeface="+mn-ea"/>
                <a:ea typeface="+mn-ea"/>
                <a:cs typeface="HGｺﾞｼｯｸE"/>
              </a:rPr>
              <a:t>如果雇主没有通知某种职位上的人数变化，一旦发生损失，雇主要承担部分损失。</a:t>
            </a:r>
            <a:endParaRPr lang="zh-CN" altLang="en-US" sz="2400" dirty="0">
              <a:latin typeface="+mn-ea"/>
              <a:ea typeface="+mn-ea"/>
              <a:cs typeface="HGｺﾞｼｯｸE"/>
            </a:endParaRPr>
          </a:p>
          <a:p>
            <a:pPr eaLnBrk="1" hangingPunct="1"/>
            <a:r>
              <a:rPr lang="zh-CN" altLang="en-US" sz="2800" dirty="0">
                <a:latin typeface="+mn-ea"/>
                <a:ea typeface="+mn-ea"/>
                <a:cs typeface="HGｺﾞｼｯｸE"/>
              </a:rPr>
              <a:t>总括保证。企业的所有雇员都是被保证人，新的雇员在还没有通知保证人之前就属于被保证人。</a:t>
            </a:r>
            <a:endParaRPr lang="zh-CN" altLang="en-US" sz="2800" dirty="0">
              <a:latin typeface="+mn-ea"/>
              <a:ea typeface="+mn-ea"/>
              <a:cs typeface="HGｺﾞｼｯｸE"/>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赔偿处理</a:t>
            </a:r>
            <a:endParaRPr lang="zh-CN" altLang="en-US" dirty="0">
              <a:latin typeface="+mj-ea"/>
              <a:ea typeface="+mj-ea"/>
            </a:endParaRPr>
          </a:p>
        </p:txBody>
      </p:sp>
      <p:sp>
        <p:nvSpPr>
          <p:cNvPr id="5222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dirty="0">
                <a:latin typeface="+mn-ea"/>
                <a:ea typeface="+mn-ea"/>
                <a:cs typeface="HGｺﾞｼｯｸE"/>
              </a:rPr>
              <a:t>在忠诚保证保险中，只要一方不提出解约，保证契约不会在保证期末终止，它会继续生效。保费每年或每隔</a:t>
            </a:r>
            <a:r>
              <a:rPr lang="en-US" altLang="zh-CN" dirty="0">
                <a:latin typeface="+mn-ea"/>
                <a:ea typeface="+mn-ea"/>
                <a:cs typeface="HGｺﾞｼｯｸE"/>
              </a:rPr>
              <a:t>3</a:t>
            </a:r>
            <a:r>
              <a:rPr lang="zh-CN" altLang="en-US" dirty="0">
                <a:latin typeface="+mn-ea"/>
                <a:ea typeface="+mn-ea"/>
                <a:cs typeface="HGｺﾞｼｯｸE"/>
              </a:rPr>
              <a:t>年缴付一次。</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一旦雇主发现某个被保证的雇员不诚实，对这个雇员的保证即行终止。</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忠诚保证保险中设计了发现期。发现期一般为半年至</a:t>
            </a:r>
            <a:r>
              <a:rPr lang="en-US" altLang="zh-CN" dirty="0">
                <a:latin typeface="+mn-ea"/>
                <a:ea typeface="+mn-ea"/>
                <a:cs typeface="HGｺﾞｼｯｸE"/>
              </a:rPr>
              <a:t>3</a:t>
            </a:r>
            <a:r>
              <a:rPr lang="zh-CN" altLang="en-US" dirty="0">
                <a:latin typeface="+mn-ea"/>
                <a:ea typeface="+mn-ea"/>
                <a:cs typeface="HGｺﾞｼｯｸE"/>
              </a:rPr>
              <a:t>年。</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保证人在赔偿雇主损失之后可以向不诚实的雇员追偿。</a:t>
            </a:r>
            <a:endParaRPr lang="zh-CN" altLang="en-US" dirty="0">
              <a:latin typeface="+mn-ea"/>
              <a:ea typeface="+mn-ea"/>
              <a:cs typeface="HGｺﾞｼｯｸE"/>
            </a:endParaRPr>
          </a:p>
          <a:p>
            <a:pPr eaLnBrk="1" hangingPunct="1">
              <a:lnSpc>
                <a:spcPct val="90000"/>
              </a:lnSpc>
            </a:pPr>
            <a:r>
              <a:rPr lang="zh-CN" altLang="en-US" dirty="0">
                <a:latin typeface="+mn-ea"/>
                <a:ea typeface="+mn-ea"/>
                <a:cs typeface="HGｺﾞｼｯｸE"/>
              </a:rPr>
              <a:t>根据完全追偿条款，只要雇主没有得到全部赔偿，雇主就对追回的金额或财产享有权利，保证人应把追偿来的金额或财产交付给雇主，雇主获得全部赔偿后的多余部分归保证人所有。 </a:t>
            </a:r>
            <a:endParaRPr lang="zh-CN" altLang="en-US" dirty="0">
              <a:latin typeface="+mn-ea"/>
              <a:ea typeface="+mn-ea"/>
              <a:cs typeface="HGｺﾞｼｯｸE"/>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sz="quarter" idx="1"/>
          </p:nvPr>
        </p:nvSpPr>
        <p:spPr>
          <a:xfrm>
            <a:off x="457200" y="260350"/>
            <a:ext cx="8147050" cy="6264275"/>
          </a:xfrm>
        </p:spPr>
        <p:txBody>
          <a:bodyPr/>
          <a:lstStyle/>
          <a:p>
            <a:pPr eaLnBrk="1" hangingPunct="1">
              <a:lnSpc>
                <a:spcPct val="80000"/>
              </a:lnSpc>
            </a:pPr>
            <a:r>
              <a:rPr lang="zh-CN" altLang="en-US">
                <a:latin typeface="楷体" panose="02010609060101010101" pitchFamily="49" charset="-122"/>
                <a:ea typeface="楷体" panose="02010609060101010101" pitchFamily="49" charset="-122"/>
              </a:rPr>
              <a:t>某年</a:t>
            </a:r>
            <a:r>
              <a:rPr lang="zh-TW" altLang="en-US">
                <a:latin typeface="楷体" panose="02010609060101010101" pitchFamily="49" charset="-122"/>
                <a:ea typeface="楷体" panose="02010609060101010101" pitchFamily="49" charset="-122"/>
              </a:rPr>
              <a:t>初</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广州一家合资公司策划在上海某百货商场举办护肤用品专柜特卖活动月</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该公司通过某人才市场的招聘雇佣了</a:t>
            </a:r>
            <a:r>
              <a:rPr lang="zh-CN" altLang="en-US">
                <a:latin typeface="楷体" panose="02010609060101010101" pitchFamily="49" charset="-122"/>
                <a:ea typeface="楷体" panose="02010609060101010101" pitchFamily="49" charset="-122"/>
              </a:rPr>
              <a:t> </a:t>
            </a:r>
            <a:r>
              <a:rPr lang="en-US" altLang="zh-CN">
                <a:latin typeface="楷体" panose="02010609060101010101" pitchFamily="49" charset="-122"/>
                <a:ea typeface="楷体" panose="02010609060101010101" pitchFamily="49" charset="-122"/>
              </a:rPr>
              <a:t>5 </a:t>
            </a:r>
            <a:r>
              <a:rPr lang="zh-TW" altLang="en-US">
                <a:latin typeface="楷体" panose="02010609060101010101" pitchFamily="49" charset="-122"/>
                <a:ea typeface="楷体" panose="02010609060101010101" pitchFamily="49" charset="-122"/>
              </a:rPr>
              <a:t>名小姐担任此次活动的推销员</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有一天</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该公司急需将价值五万多人民币的</a:t>
            </a:r>
            <a:r>
              <a:rPr lang="en-US" altLang="zh-CN">
                <a:latin typeface="楷体" panose="02010609060101010101" pitchFamily="49" charset="-122"/>
                <a:ea typeface="楷体" panose="02010609060101010101" pitchFamily="49" charset="-122"/>
              </a:rPr>
              <a:t>20 </a:t>
            </a:r>
            <a:r>
              <a:rPr lang="zh-TW" altLang="en-US">
                <a:latin typeface="楷体" panose="02010609060101010101" pitchFamily="49" charset="-122"/>
                <a:ea typeface="楷体" panose="02010609060101010101" pitchFamily="49" charset="-122"/>
              </a:rPr>
              <a:t>箱护肤用品从公司驻沪办事处运往商场</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当时正值</a:t>
            </a:r>
            <a:r>
              <a:rPr lang="zh-CN" altLang="en-US">
                <a:latin typeface="楷体" panose="02010609060101010101" pitchFamily="49" charset="-122"/>
                <a:ea typeface="楷体" panose="02010609060101010101" pitchFamily="49" charset="-122"/>
              </a:rPr>
              <a:t>下午</a:t>
            </a:r>
            <a:r>
              <a:rPr lang="en-US" altLang="zh-CN">
                <a:latin typeface="楷体" panose="02010609060101010101" pitchFamily="49" charset="-122"/>
                <a:ea typeface="楷体" panose="02010609060101010101" pitchFamily="49" charset="-122"/>
              </a:rPr>
              <a:t>4</a:t>
            </a:r>
            <a:r>
              <a:rPr lang="zh-TW" altLang="en-US">
                <a:latin typeface="楷体" panose="02010609060101010101" pitchFamily="49" charset="-122"/>
                <a:ea typeface="楷体" panose="02010609060101010101" pitchFamily="49" charset="-122"/>
              </a:rPr>
              <a:t>时</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公司专用送货车辆均已外出未归</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活动现场又急等要货</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为此</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负责这次活动的业务员便安排推销员</a:t>
            </a:r>
            <a:r>
              <a:rPr lang="en-US" altLang="zh-CN">
                <a:latin typeface="楷体" panose="02010609060101010101" pitchFamily="49" charset="-122"/>
                <a:ea typeface="楷体" panose="02010609060101010101" pitchFamily="49" charset="-122"/>
              </a:rPr>
              <a:t>A</a:t>
            </a:r>
            <a:r>
              <a:rPr lang="zh-TW" altLang="en-US">
                <a:latin typeface="楷体" panose="02010609060101010101" pitchFamily="49" charset="-122"/>
                <a:ea typeface="楷体" panose="02010609060101010101" pitchFamily="49" charset="-122"/>
              </a:rPr>
              <a:t>叫一辆出租车送货</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并再三吩咐其随车押货到指定的商场</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同时联系商场专柜售货组派人在商场门口接货。但数小时过后</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在商场门口接货的人员却始终未见随车押货的推销员</a:t>
            </a:r>
            <a:r>
              <a:rPr lang="zh-CN" altLang="en-US">
                <a:latin typeface="楷体" panose="02010609060101010101" pitchFamily="49" charset="-122"/>
                <a:ea typeface="楷体" panose="02010609060101010101" pitchFamily="49" charset="-122"/>
              </a:rPr>
              <a:t> </a:t>
            </a:r>
            <a:r>
              <a:rPr lang="en-US" altLang="zh-CN">
                <a:latin typeface="楷体" panose="02010609060101010101" pitchFamily="49" charset="-122"/>
                <a:ea typeface="楷体" panose="02010609060101010101" pitchFamily="49" charset="-122"/>
              </a:rPr>
              <a:t>A </a:t>
            </a:r>
            <a:r>
              <a:rPr lang="zh-TW" altLang="en-US">
                <a:latin typeface="楷体" panose="02010609060101010101" pitchFamily="49" charset="-122"/>
                <a:ea typeface="楷体" panose="02010609060101010101" pitchFamily="49" charset="-122"/>
              </a:rPr>
              <a:t>的踪影。业务员根据公司提供的</a:t>
            </a:r>
            <a:r>
              <a:rPr lang="zh-CN" altLang="en-US">
                <a:latin typeface="楷体" panose="02010609060101010101" pitchFamily="49" charset="-122"/>
                <a:ea typeface="楷体" panose="02010609060101010101" pitchFamily="49" charset="-122"/>
              </a:rPr>
              <a:t>手</a:t>
            </a:r>
            <a:r>
              <a:rPr lang="zh-TW" altLang="en-US">
                <a:latin typeface="楷体" panose="02010609060101010101" pitchFamily="49" charset="-122"/>
                <a:ea typeface="楷体" panose="02010609060101010101" pitchFamily="49" charset="-122"/>
              </a:rPr>
              <a:t>机号码与推销员</a:t>
            </a:r>
            <a:r>
              <a:rPr lang="zh-CN" altLang="en-US">
                <a:latin typeface="楷体" panose="02010609060101010101" pitchFamily="49" charset="-122"/>
                <a:ea typeface="楷体" panose="02010609060101010101" pitchFamily="49" charset="-122"/>
              </a:rPr>
              <a:t> </a:t>
            </a:r>
            <a:r>
              <a:rPr lang="en-US" altLang="zh-CN">
                <a:latin typeface="楷体" panose="02010609060101010101" pitchFamily="49" charset="-122"/>
                <a:ea typeface="楷体" panose="02010609060101010101" pitchFamily="49" charset="-122"/>
              </a:rPr>
              <a:t>A </a:t>
            </a:r>
            <a:r>
              <a:rPr lang="zh-TW" altLang="en-US">
                <a:latin typeface="楷体" panose="02010609060101010101" pitchFamily="49" charset="-122"/>
                <a:ea typeface="楷体" panose="02010609060101010101" pitchFamily="49" charset="-122"/>
              </a:rPr>
              <a:t>联系</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可是</a:t>
            </a:r>
            <a:r>
              <a:rPr lang="zh-CN" altLang="en-US">
                <a:latin typeface="楷体" panose="02010609060101010101" pitchFamily="49" charset="-122"/>
                <a:ea typeface="楷体" panose="02010609060101010101" pitchFamily="49" charset="-122"/>
              </a:rPr>
              <a:t>接</a:t>
            </a:r>
            <a:r>
              <a:rPr lang="zh-TW" altLang="en-US">
                <a:latin typeface="楷体" panose="02010609060101010101" pitchFamily="49" charset="-122"/>
                <a:ea typeface="楷体" panose="02010609060101010101" pitchFamily="49" charset="-122"/>
              </a:rPr>
              <a:t>电话的男士根本不认识推销员</a:t>
            </a:r>
            <a:r>
              <a:rPr lang="en-US" altLang="zh-CN">
                <a:latin typeface="楷体" panose="02010609060101010101" pitchFamily="49" charset="-122"/>
                <a:ea typeface="楷体" panose="02010609060101010101" pitchFamily="49" charset="-122"/>
              </a:rPr>
              <a:t>A</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该公司一时无法找到推销员</a:t>
            </a:r>
            <a:r>
              <a:rPr lang="en-US" altLang="zh-CN">
                <a:latin typeface="楷体" panose="02010609060101010101" pitchFamily="49" charset="-122"/>
                <a:ea typeface="楷体" panose="02010609060101010101" pitchFamily="49" charset="-122"/>
              </a:rPr>
              <a:t>A</a:t>
            </a:r>
            <a:r>
              <a:rPr lang="zh-TW" altLang="en-US">
                <a:latin typeface="楷体" panose="02010609060101010101" pitchFamily="49" charset="-122"/>
                <a:ea typeface="楷体" panose="02010609060101010101" pitchFamily="49" charset="-122"/>
              </a:rPr>
              <a:t>的下落</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发现这批货物己遭不测后</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该公司立即向当地派出所报了案。公安刑警人员根据该公司提供的情况和资料</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通过向有关</a:t>
            </a:r>
            <a:r>
              <a:rPr lang="zh-CN" altLang="en-US">
                <a:latin typeface="楷体" panose="02010609060101010101" pitchFamily="49" charset="-122"/>
                <a:ea typeface="楷体" panose="02010609060101010101" pitchFamily="49" charset="-122"/>
              </a:rPr>
              <a:t>公司</a:t>
            </a:r>
            <a:r>
              <a:rPr lang="zh-TW" altLang="en-US">
                <a:latin typeface="楷体" panose="02010609060101010101" pitchFamily="49" charset="-122"/>
                <a:ea typeface="楷体" panose="02010609060101010101" pitchFamily="49" charset="-122"/>
              </a:rPr>
              <a:t>查询</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结果发现推销员</a:t>
            </a:r>
            <a:r>
              <a:rPr lang="en-US" altLang="zh-CN">
                <a:latin typeface="楷体" panose="02010609060101010101" pitchFamily="49" charset="-122"/>
                <a:ea typeface="楷体" panose="02010609060101010101" pitchFamily="49" charset="-122"/>
              </a:rPr>
              <a:t>A</a:t>
            </a:r>
            <a:r>
              <a:rPr lang="zh-TW" altLang="en-US">
                <a:latin typeface="楷体" panose="02010609060101010101" pitchFamily="49" charset="-122"/>
                <a:ea typeface="楷体" panose="02010609060101010101" pitchFamily="49" charset="-122"/>
              </a:rPr>
              <a:t>提供的</a:t>
            </a:r>
            <a:r>
              <a:rPr lang="zh-CN" altLang="en-US">
                <a:latin typeface="楷体" panose="02010609060101010101" pitchFamily="49" charset="-122"/>
                <a:ea typeface="楷体" panose="02010609060101010101" pitchFamily="49" charset="-122"/>
              </a:rPr>
              <a:t>手机</a:t>
            </a:r>
            <a:r>
              <a:rPr lang="zh-TW" altLang="en-US">
                <a:latin typeface="楷体" panose="02010609060101010101" pitchFamily="49" charset="-122"/>
                <a:ea typeface="楷体" panose="02010609060101010101" pitchFamily="49" charset="-122"/>
              </a:rPr>
              <a:t>号码与实际机主身份不符</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同时</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推销员</a:t>
            </a:r>
            <a:r>
              <a:rPr lang="en-US" altLang="zh-CN">
                <a:latin typeface="楷体" panose="02010609060101010101" pitchFamily="49" charset="-122"/>
                <a:ea typeface="楷体" panose="02010609060101010101" pitchFamily="49" charset="-122"/>
              </a:rPr>
              <a:t>A</a:t>
            </a:r>
            <a:r>
              <a:rPr lang="zh-TW" altLang="en-US">
                <a:latin typeface="楷体" panose="02010609060101010101" pitchFamily="49" charset="-122"/>
                <a:ea typeface="楷体" panose="02010609060101010101" pitchFamily="49" charset="-122"/>
              </a:rPr>
              <a:t>在人才市场所留下的身份证及姓名</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地址也有不少疑点</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对于此案</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公安部门虽然对所有的线索作了进一步的追查</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但终究没有明确的结果</a:t>
            </a:r>
            <a:r>
              <a:rPr lang="zh-CN" altLang="en-US">
                <a:latin typeface="楷体" panose="02010609060101010101" pitchFamily="49" charset="-122"/>
                <a:ea typeface="楷体" panose="02010609060101010101" pitchFamily="49" charset="-122"/>
              </a:rPr>
              <a:t>。</a:t>
            </a:r>
            <a:r>
              <a:rPr lang="zh-TW" altLang="en-US">
                <a:latin typeface="楷体" panose="02010609060101010101" pitchFamily="49" charset="-122"/>
                <a:ea typeface="楷体" panose="02010609060101010101" pitchFamily="49" charset="-122"/>
              </a:rPr>
              <a:t>该公司事后根据投保的雇员忠诚保险向保险公司提出了索赔申请。</a:t>
            </a:r>
            <a:endParaRPr lang="zh-TW" altLang="en-US">
              <a:latin typeface="楷体" panose="02010609060101010101" pitchFamily="49" charset="-122"/>
              <a:ea typeface="楷体" panose="02010609060101010101" pitchFamily="49" charset="-122"/>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54275" name="Rectangle 2"/>
          <p:cNvSpPr>
            <a:spLocks noGrp="1"/>
          </p:cNvSpPr>
          <p:nvPr>
            <p:ph sz="quarter" idx="1"/>
          </p:nvPr>
        </p:nvSpPr>
        <p:spPr>
          <a:xfrm>
            <a:off x="457200" y="1600200"/>
            <a:ext cx="7467600" cy="4873625"/>
          </a:xfrm>
        </p:spPr>
        <p:txBody>
          <a:bodyPr/>
          <a:lstStyle/>
          <a:p>
            <a:pPr eaLnBrk="1" hangingPunct="1"/>
            <a:r>
              <a:rPr lang="zh-TW" altLang="en-US">
                <a:latin typeface="楷体" panose="02010609060101010101" pitchFamily="49" charset="-122"/>
                <a:ea typeface="楷体" panose="02010609060101010101" pitchFamily="49" charset="-122"/>
                <a:cs typeface="HGｺﾞｼｯｸE"/>
              </a:rPr>
              <a:t>保险公司接到受损公司的索赔申请后</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立即向该公司的有关人员进行了调查取证</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并根据保险单所列明的条款</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要求被保险人提供雇佣推销员</a:t>
            </a:r>
            <a:r>
              <a:rPr lang="en-US" altLang="zh-CN">
                <a:latin typeface="楷体" panose="02010609060101010101" pitchFamily="49" charset="-122"/>
                <a:ea typeface="楷体" panose="02010609060101010101" pitchFamily="49" charset="-122"/>
                <a:cs typeface="HGｺﾞｼｯｸE"/>
              </a:rPr>
              <a:t>A</a:t>
            </a:r>
            <a:r>
              <a:rPr lang="zh-TW" altLang="en-US">
                <a:latin typeface="楷体" panose="02010609060101010101" pitchFamily="49" charset="-122"/>
                <a:ea typeface="楷体" panose="02010609060101010101" pitchFamily="49" charset="-122"/>
                <a:cs typeface="HGｺﾞｼｯｸE"/>
              </a:rPr>
              <a:t>对其受雇前情况进行查询所获得的证明资料</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但事实表明</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该公司在雇佣推销员</a:t>
            </a:r>
            <a:r>
              <a:rPr lang="en-US" altLang="zh-CN">
                <a:latin typeface="楷体" panose="02010609060101010101" pitchFamily="49" charset="-122"/>
                <a:ea typeface="楷体" panose="02010609060101010101" pitchFamily="49" charset="-122"/>
                <a:cs typeface="HGｺﾞｼｯｸE"/>
              </a:rPr>
              <a:t>A</a:t>
            </a:r>
            <a:r>
              <a:rPr lang="zh-TW" altLang="en-US">
                <a:latin typeface="楷体" panose="02010609060101010101" pitchFamily="49" charset="-122"/>
                <a:ea typeface="楷体" panose="02010609060101010101" pitchFamily="49" charset="-122"/>
                <a:cs typeface="HGｺﾞｼｯｸE"/>
              </a:rPr>
              <a:t>时</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未对其受雇前情况作必要的查询</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由于被保险人在使用雇员前</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未通过必要的查询来防范其雇员在忠诚信用方面所潜在的风险</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因此保险公司依据保单条款对此案作出了拒赔的决定。</a:t>
            </a:r>
            <a:endParaRPr lang="zh-CN" altLang="en-US">
              <a:latin typeface="楷体" panose="02010609060101010101" pitchFamily="49" charset="-122"/>
              <a:ea typeface="楷体" panose="02010609060101010101" pitchFamily="49" charset="-122"/>
              <a:cs typeface="HGｺﾞｼｯｸE"/>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pPr eaLnBrk="1" fontAlgn="auto" hangingPunct="1">
              <a:spcAft>
                <a:spcPts val="0"/>
              </a:spcAft>
              <a:defRPr/>
            </a:pPr>
            <a:endParaRPr lang="zh-CN" altLang="en-US">
              <a:ea typeface="+mj-ea"/>
            </a:endParaRPr>
          </a:p>
        </p:txBody>
      </p:sp>
      <p:sp>
        <p:nvSpPr>
          <p:cNvPr id="55299" name="Rectangle 3"/>
          <p:cNvSpPr>
            <a:spLocks noGrp="1"/>
          </p:cNvSpPr>
          <p:nvPr>
            <p:ph sz="quarter" idx="1"/>
          </p:nvPr>
        </p:nvSpPr>
        <p:spPr>
          <a:xfrm>
            <a:off x="457200" y="1600200"/>
            <a:ext cx="7467600" cy="4873625"/>
          </a:xfrm>
        </p:spPr>
        <p:txBody>
          <a:bodyPr/>
          <a:lstStyle/>
          <a:p>
            <a:pPr eaLnBrk="1" hangingPunct="1"/>
            <a:r>
              <a:rPr lang="zh-CN" altLang="en-US">
                <a:latin typeface="楷体" panose="02010609060101010101" pitchFamily="49" charset="-122"/>
                <a:ea typeface="楷体" panose="02010609060101010101" pitchFamily="49" charset="-122"/>
                <a:cs typeface="HGｺﾞｼｯｸE"/>
              </a:rPr>
              <a:t> 保险公司拒赔的理由是充分的。因为</a:t>
            </a:r>
            <a:r>
              <a:rPr lang="zh-TW" altLang="en-US">
                <a:latin typeface="楷体" panose="02010609060101010101" pitchFamily="49" charset="-122"/>
                <a:ea typeface="楷体" panose="02010609060101010101" pitchFamily="49" charset="-122"/>
                <a:cs typeface="HGｺﾞｼｯｸE"/>
              </a:rPr>
              <a:t>参照国际上的习惯做法</a:t>
            </a:r>
            <a:r>
              <a:rPr lang="zh-CN" altLang="en-US">
                <a:latin typeface="楷体" panose="02010609060101010101" pitchFamily="49" charset="-122"/>
                <a:ea typeface="楷体" panose="02010609060101010101" pitchFamily="49" charset="-122"/>
                <a:cs typeface="HGｺﾞｼｯｸE"/>
              </a:rPr>
              <a:t>，无论是采用哪种方式承保</a:t>
            </a:r>
            <a:r>
              <a:rPr lang="zh-TW" altLang="en-US">
                <a:latin typeface="楷体" panose="02010609060101010101" pitchFamily="49" charset="-122"/>
                <a:ea typeface="楷体" panose="02010609060101010101" pitchFamily="49" charset="-122"/>
                <a:cs typeface="HGｺﾞｼｯｸE"/>
              </a:rPr>
              <a:t>雇员忠诚保险</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我国保险公司现行使用的保险条款</a:t>
            </a:r>
            <a:r>
              <a:rPr lang="zh-CN" altLang="en-US">
                <a:latin typeface="楷体" panose="02010609060101010101" pitchFamily="49" charset="-122"/>
                <a:ea typeface="楷体" panose="02010609060101010101" pitchFamily="49" charset="-122"/>
                <a:cs typeface="HGｺﾞｼｯｸE"/>
              </a:rPr>
              <a:t>中</a:t>
            </a:r>
            <a:r>
              <a:rPr lang="zh-TW" altLang="en-US">
                <a:latin typeface="楷体" panose="02010609060101010101" pitchFamily="49" charset="-122"/>
                <a:ea typeface="楷体" panose="02010609060101010101" pitchFamily="49" charset="-122"/>
                <a:cs typeface="HGｺﾞｼｯｸE"/>
              </a:rPr>
              <a:t>都列明</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被保险人必须对其雇员受雇前的情况进行查询</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并保存查询资料</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在索赔时如有必要应提供给保险公司</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通过对其雇员受雇前情况的必要查询来防范被雇佣者在忠诚信用方面潜在的风险</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这是被保险人的义务之一</a:t>
            </a:r>
            <a:r>
              <a:rPr lang="zh-CN" altLang="en-US">
                <a:latin typeface="楷体" panose="02010609060101010101" pitchFamily="49" charset="-122"/>
                <a:ea typeface="楷体" panose="02010609060101010101" pitchFamily="49" charset="-122"/>
                <a:cs typeface="HGｺﾞｼｯｸE"/>
              </a:rPr>
              <a:t>，</a:t>
            </a:r>
            <a:r>
              <a:rPr lang="zh-TW" altLang="en-US">
                <a:latin typeface="楷体" panose="02010609060101010101" pitchFamily="49" charset="-122"/>
                <a:ea typeface="楷体" panose="02010609060101010101" pitchFamily="49" charset="-122"/>
                <a:cs typeface="HGｺﾞｼｯｸE"/>
              </a:rPr>
              <a:t>也是保险公司提供雇员忠诚保证保障的前提</a:t>
            </a:r>
            <a:r>
              <a:rPr lang="zh-CN" altLang="en-US">
                <a:latin typeface="楷体" panose="02010609060101010101" pitchFamily="49" charset="-122"/>
                <a:ea typeface="楷体" panose="02010609060101010101" pitchFamily="49" charset="-122"/>
                <a:cs typeface="HGｺﾞｼｯｸE"/>
              </a:rPr>
              <a:t>。</a:t>
            </a:r>
            <a:endParaRPr lang="zh-CN" altLang="en-US">
              <a:latin typeface="楷体" panose="02010609060101010101" pitchFamily="49" charset="-122"/>
              <a:ea typeface="楷体" panose="02010609060101010101" pitchFamily="49" charset="-122"/>
              <a:cs typeface="HGｺﾞｼｯｸE"/>
            </a:endParaRPr>
          </a:p>
          <a:p>
            <a:pPr eaLnBrk="1" hangingPunct="1"/>
            <a:endParaRPr lang="zh-CN" altLang="en-US">
              <a:latin typeface="楷体" panose="02010609060101010101" pitchFamily="49" charset="-122"/>
              <a:ea typeface="楷体" panose="02010609060101010101" pitchFamily="49" charset="-122"/>
              <a:cs typeface="HGｺﾞｼｯｸE"/>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mj-ea"/>
                <a:ea typeface="+mj-ea"/>
              </a:rPr>
              <a:t>信用保险的特征</a:t>
            </a:r>
            <a:endParaRPr lang="zh-CN" altLang="en-US" dirty="0">
              <a:latin typeface="+mj-ea"/>
              <a:ea typeface="+mj-ea"/>
            </a:endParaRPr>
          </a:p>
        </p:txBody>
      </p:sp>
      <p:sp>
        <p:nvSpPr>
          <p:cNvPr id="3" name="内容占位符 2"/>
          <p:cNvSpPr>
            <a:spLocks noGrp="1"/>
          </p:cNvSpPr>
          <p:nvPr>
            <p:ph sz="quarter" idx="1"/>
          </p:nvPr>
        </p:nvSpPr>
        <p:spPr/>
        <p:txBody>
          <a:bodyPr/>
          <a:lstStyle/>
          <a:p>
            <a:r>
              <a:rPr lang="zh-CN" altLang="zh-CN" dirty="0">
                <a:latin typeface="+mn-ea"/>
                <a:ea typeface="+mn-ea"/>
              </a:rPr>
              <a:t>信用风险是无形的风险，较难以衡量。</a:t>
            </a:r>
            <a:endParaRPr lang="zh-CN" altLang="zh-CN" dirty="0">
              <a:latin typeface="+mn-ea"/>
              <a:ea typeface="+mn-ea"/>
            </a:endParaRPr>
          </a:p>
          <a:p>
            <a:r>
              <a:rPr lang="zh-CN" altLang="zh-CN" dirty="0">
                <a:latin typeface="+mn-ea"/>
                <a:ea typeface="+mn-ea"/>
              </a:rPr>
              <a:t>信用保险面临着更大的道德风险。</a:t>
            </a:r>
            <a:endParaRPr lang="zh-CN" altLang="zh-CN" dirty="0">
              <a:latin typeface="+mn-ea"/>
              <a:ea typeface="+mn-ea"/>
            </a:endParaRPr>
          </a:p>
          <a:p>
            <a:r>
              <a:rPr lang="zh-CN" altLang="zh-CN" dirty="0">
                <a:latin typeface="+mn-ea"/>
                <a:ea typeface="+mn-ea"/>
              </a:rPr>
              <a:t>信用保险承保的风险范围更广。</a:t>
            </a:r>
            <a:endParaRPr lang="zh-CN" altLang="en-US" dirty="0">
              <a:latin typeface="+mn-ea"/>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lstStyle/>
          <a:p>
            <a:pPr eaLnBrk="1" fontAlgn="auto" hangingPunct="1">
              <a:spcAft>
                <a:spcPts val="0"/>
              </a:spcAft>
              <a:defRPr/>
            </a:pPr>
            <a:r>
              <a:rPr lang="zh-CN" altLang="en-US" dirty="0">
                <a:latin typeface="+mj-ea"/>
                <a:ea typeface="+mj-ea"/>
              </a:rPr>
              <a:t>二、一般商业信用保险 </a:t>
            </a:r>
            <a:endParaRPr lang="zh-CN" altLang="en-US" dirty="0">
              <a:latin typeface="+mj-ea"/>
              <a:ea typeface="+mj-ea"/>
            </a:endParaRPr>
          </a:p>
        </p:txBody>
      </p:sp>
      <p:sp>
        <p:nvSpPr>
          <p:cNvPr id="13315"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dirty="0">
                <a:latin typeface="+mn-ea"/>
                <a:ea typeface="+mn-ea"/>
                <a:cs typeface="HGｺﾞｼｯｸE"/>
              </a:rPr>
              <a:t>一般商业信用保险是指在商业活动中，权利人要求保险人将义务人作为被保证人，并承担由于被保证人的信用风险而使权利人遭受商业利益损失的保险。</a:t>
            </a:r>
            <a:endParaRPr lang="zh-CN" altLang="en-US" sz="2800" dirty="0">
              <a:latin typeface="+mn-ea"/>
              <a:ea typeface="+mn-ea"/>
              <a:cs typeface="HGｺﾞｼｯｸE"/>
            </a:endParaRPr>
          </a:p>
          <a:p>
            <a:pPr eaLnBrk="1" hangingPunct="1">
              <a:lnSpc>
                <a:spcPct val="90000"/>
              </a:lnSpc>
            </a:pPr>
            <a:r>
              <a:rPr lang="zh-CN" altLang="en-US" sz="2800" dirty="0">
                <a:latin typeface="+mn-ea"/>
                <a:ea typeface="+mn-ea"/>
                <a:cs typeface="HGｺﾞｼｯｸE"/>
              </a:rPr>
              <a:t>如果被保证人发生保险事故，保险人首先向权利人履行赔偿责任，同时取得向被保证人进行代位求偿的权利。 </a:t>
            </a:r>
            <a:endParaRPr lang="zh-CN" altLang="en-US" sz="2800" dirty="0">
              <a:latin typeface="+mn-ea"/>
              <a:ea typeface="+mn-ea"/>
              <a:cs typeface="HGｺﾞｼｯｸE"/>
            </a:endParaRPr>
          </a:p>
          <a:p>
            <a:pPr eaLnBrk="1" hangingPunct="1">
              <a:lnSpc>
                <a:spcPct val="90000"/>
              </a:lnSpc>
            </a:pPr>
            <a:r>
              <a:rPr lang="zh-CN" altLang="en-US" sz="2800" dirty="0">
                <a:latin typeface="+mn-ea"/>
                <a:ea typeface="+mn-ea"/>
                <a:cs typeface="HGｺﾞｼｯｸE"/>
              </a:rPr>
              <a:t>保险标的：债务人的商业信用</a:t>
            </a:r>
            <a:endParaRPr lang="zh-CN" altLang="en-US" sz="2800" dirty="0">
              <a:latin typeface="+mn-ea"/>
              <a:ea typeface="+mn-ea"/>
              <a:cs typeface="HGｺﾞｼｯｸE"/>
            </a:endParaRPr>
          </a:p>
          <a:p>
            <a:pPr eaLnBrk="1" hangingPunct="1">
              <a:lnSpc>
                <a:spcPct val="90000"/>
              </a:lnSpc>
            </a:pPr>
            <a:r>
              <a:rPr lang="zh-CN" altLang="en-US" sz="2800" dirty="0">
                <a:latin typeface="+mn-ea"/>
                <a:ea typeface="+mn-ea"/>
                <a:cs typeface="HGｺﾞｼｯｸE"/>
              </a:rPr>
              <a:t>主要险种：国内短期贸易信用保险，赊销信用保险，贷款信用保险、个人贷款信用保险  </a:t>
            </a:r>
            <a:endParaRPr lang="zh-CN" altLang="en-US" sz="2800" dirty="0">
              <a:latin typeface="+mn-ea"/>
              <a:ea typeface="+mn-ea"/>
              <a:cs typeface="HGｺﾞｼｯｸE"/>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latin typeface="+mj-ea"/>
                <a:ea typeface="+mj-ea"/>
              </a:rPr>
              <a:t>1</a:t>
            </a:r>
            <a:r>
              <a:rPr lang="zh-CN" altLang="en-US" dirty="0">
                <a:latin typeface="+mj-ea"/>
                <a:ea typeface="+mj-ea"/>
              </a:rPr>
              <a:t>、</a:t>
            </a:r>
            <a:r>
              <a:rPr lang="zh-CN" altLang="zh-CN" dirty="0">
                <a:latin typeface="+mj-ea"/>
                <a:ea typeface="+mj-ea"/>
              </a:rPr>
              <a:t>国内短期贸易信用保险</a:t>
            </a:r>
            <a:endParaRPr lang="zh-CN" altLang="en-US" dirty="0">
              <a:latin typeface="+mj-ea"/>
              <a:ea typeface="+mj-ea"/>
            </a:endParaRPr>
          </a:p>
        </p:txBody>
      </p:sp>
      <p:sp>
        <p:nvSpPr>
          <p:cNvPr id="3" name="内容占位符 2"/>
          <p:cNvSpPr>
            <a:spLocks noGrp="1"/>
          </p:cNvSpPr>
          <p:nvPr>
            <p:ph sz="quarter" idx="1"/>
          </p:nvPr>
        </p:nvSpPr>
        <p:spPr>
          <a:xfrm>
            <a:off x="457200" y="1600200"/>
            <a:ext cx="8147248" cy="4873752"/>
          </a:xfrm>
        </p:spPr>
        <p:txBody>
          <a:bodyPr/>
          <a:lstStyle/>
          <a:p>
            <a:r>
              <a:rPr lang="zh-CN" altLang="zh-CN" dirty="0">
                <a:latin typeface="+mn-ea"/>
                <a:ea typeface="+mn-ea"/>
              </a:rPr>
              <a:t>国内短期贸易信用保险</a:t>
            </a:r>
            <a:r>
              <a:rPr lang="zh-CN" altLang="en-US" dirty="0">
                <a:latin typeface="+mn-ea"/>
                <a:ea typeface="+mn-ea"/>
              </a:rPr>
              <a:t>：</a:t>
            </a:r>
            <a:r>
              <a:rPr lang="zh-CN" altLang="zh-CN" dirty="0">
                <a:latin typeface="+mn-ea"/>
                <a:ea typeface="+mn-ea"/>
              </a:rPr>
              <a:t>针对在中国境内注册的法人企业间贸易的商业信用提供的保险。</a:t>
            </a:r>
            <a:endParaRPr lang="en-US" altLang="zh-CN" dirty="0">
              <a:latin typeface="+mn-ea"/>
              <a:ea typeface="+mn-ea"/>
            </a:endParaRPr>
          </a:p>
          <a:p>
            <a:pPr lvl="1"/>
            <a:r>
              <a:rPr lang="zh-CN" altLang="zh-CN" dirty="0">
                <a:latin typeface="+mn-ea"/>
                <a:ea typeface="+mn-ea"/>
              </a:rPr>
              <a:t>一般要求买方是在中国境内（不包括港、澳、台地区）注册的法人企业，且合同已经以书面形式订立，真实、合法、有效，交易标的和付款方式等主要合同内容都已经明确。</a:t>
            </a:r>
            <a:endParaRPr lang="en-US" altLang="zh-CN" dirty="0">
              <a:latin typeface="+mn-ea"/>
              <a:ea typeface="+mn-ea"/>
            </a:endParaRPr>
          </a:p>
          <a:p>
            <a:r>
              <a:rPr lang="zh-CN" altLang="en-US" dirty="0">
                <a:latin typeface="+mn-ea"/>
                <a:ea typeface="+mn-ea"/>
              </a:rPr>
              <a:t>保险责任</a:t>
            </a:r>
            <a:endParaRPr lang="en-US" altLang="zh-CN" dirty="0">
              <a:latin typeface="+mn-ea"/>
              <a:ea typeface="+mn-ea"/>
            </a:endParaRPr>
          </a:p>
          <a:p>
            <a:pPr lvl="1"/>
            <a:r>
              <a:rPr lang="zh-CN" altLang="zh-CN" dirty="0">
                <a:latin typeface="+mn-ea"/>
                <a:ea typeface="+mn-ea"/>
              </a:rPr>
              <a:t>当被保险人在保险期间内交易商品或提供服务，在按贸易合同约定将商品交付买方或提供服务后，由于买方破产或买方拖欠应收账款而导致被保险人应收账款损失，保险人按照保险合同的约定负责赔偿。</a:t>
            </a:r>
            <a:endParaRPr lang="zh-CN" altLang="zh-CN" dirty="0">
              <a:latin typeface="+mn-ea"/>
              <a:ea typeface="+mn-ea"/>
            </a:endParaRPr>
          </a:p>
          <a:p>
            <a:r>
              <a:rPr lang="zh-CN" altLang="zh-CN" dirty="0">
                <a:latin typeface="+mn-ea"/>
                <a:ea typeface="+mn-ea"/>
              </a:rPr>
              <a:t>除外责任</a:t>
            </a:r>
            <a:endParaRPr lang="en-US" altLang="zh-CN" dirty="0">
              <a:latin typeface="+mn-ea"/>
              <a:ea typeface="+mn-ea"/>
            </a:endParaRPr>
          </a:p>
          <a:p>
            <a:pPr lvl="1"/>
            <a:r>
              <a:rPr lang="zh-CN" altLang="zh-CN" dirty="0">
                <a:latin typeface="+mn-ea"/>
                <a:ea typeface="+mn-ea"/>
              </a:rPr>
              <a:t>绝对除外责任</a:t>
            </a:r>
            <a:r>
              <a:rPr lang="zh-CN" altLang="en-US" dirty="0">
                <a:latin typeface="+mn-ea"/>
                <a:ea typeface="+mn-ea"/>
              </a:rPr>
              <a:t>；</a:t>
            </a:r>
            <a:r>
              <a:rPr lang="zh-CN" altLang="zh-CN" dirty="0">
                <a:latin typeface="+mn-ea"/>
                <a:ea typeface="+mn-ea"/>
              </a:rPr>
              <a:t>卖方自身有过错</a:t>
            </a:r>
            <a:r>
              <a:rPr lang="zh-CN" altLang="en-US" dirty="0">
                <a:latin typeface="+mn-ea"/>
                <a:ea typeface="+mn-ea"/>
              </a:rPr>
              <a:t>；</a:t>
            </a:r>
            <a:r>
              <a:rPr lang="zh-CN" altLang="zh-CN" dirty="0">
                <a:latin typeface="+mn-ea"/>
                <a:ea typeface="+mn-ea"/>
              </a:rPr>
              <a:t>被保险人向关联方的交易发生的损失；被保险人任何的利息损失。</a:t>
            </a:r>
            <a:endParaRPr lang="zh-CN" altLang="en-US" dirty="0">
              <a:latin typeface="+mn-ea"/>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lstStyle/>
          <a:p>
            <a:pPr eaLnBrk="1" fontAlgn="auto" hangingPunct="1">
              <a:spcAft>
                <a:spcPts val="0"/>
              </a:spcAft>
              <a:defRPr/>
            </a:pPr>
            <a:r>
              <a:rPr lang="en-US" altLang="zh-CN" dirty="0">
                <a:latin typeface="+mj-ea"/>
                <a:ea typeface="+mj-ea"/>
              </a:rPr>
              <a:t>2</a:t>
            </a:r>
            <a:r>
              <a:rPr lang="zh-CN" altLang="en-US" dirty="0">
                <a:latin typeface="+mj-ea"/>
                <a:ea typeface="+mj-ea"/>
              </a:rPr>
              <a:t>、赊销信用保险 </a:t>
            </a:r>
            <a:endParaRPr lang="zh-CN" altLang="en-US" dirty="0">
              <a:latin typeface="+mj-ea"/>
              <a:ea typeface="+mj-ea"/>
            </a:endParaRPr>
          </a:p>
        </p:txBody>
      </p:sp>
      <p:sp>
        <p:nvSpPr>
          <p:cNvPr id="9219"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panose="05000000000000000000"/>
              <a:buChar char=""/>
              <a:defRPr/>
            </a:pPr>
            <a:r>
              <a:rPr lang="zh-CN" altLang="en-US" sz="2800" dirty="0">
                <a:latin typeface="+mn-ea"/>
                <a:ea typeface="+mn-ea"/>
              </a:rPr>
              <a:t>赊销信用保险是为国内商业贸易的延期付款或分期付款行为提供信用担保的一种信用保险业务。</a:t>
            </a:r>
            <a:endParaRPr lang="zh-CN" altLang="en-US" sz="2800" dirty="0">
              <a:latin typeface="+mn-ea"/>
              <a:ea typeface="+mn-ea"/>
            </a:endParaRPr>
          </a:p>
          <a:p>
            <a:pPr marL="274320" indent="-274320" eaLnBrk="1" fontAlgn="auto" hangingPunct="1">
              <a:spcAft>
                <a:spcPts val="0"/>
              </a:spcAft>
              <a:buFont typeface="Wingdings" panose="05000000000000000000"/>
              <a:buChar char=""/>
              <a:defRPr/>
            </a:pPr>
            <a:r>
              <a:rPr lang="zh-CN" altLang="en-US" sz="2800" dirty="0">
                <a:latin typeface="+mn-ea"/>
                <a:ea typeface="+mn-ea"/>
              </a:rPr>
              <a:t>赊销信用保险中，投保人是卖方，保险人承保的是买方的信用风险。</a:t>
            </a:r>
            <a:endParaRPr lang="zh-CN" altLang="en-US" sz="2800" dirty="0">
              <a:latin typeface="+mn-ea"/>
              <a:ea typeface="+mn-ea"/>
            </a:endParaRPr>
          </a:p>
          <a:p>
            <a:pPr marL="274320" indent="-274320" eaLnBrk="1" fontAlgn="auto" hangingPunct="1">
              <a:spcAft>
                <a:spcPts val="0"/>
              </a:spcAft>
              <a:buFont typeface="Wingdings" panose="05000000000000000000"/>
              <a:buChar char=""/>
              <a:defRPr/>
            </a:pPr>
            <a:r>
              <a:rPr lang="zh-CN" altLang="en-US" sz="2800" dirty="0">
                <a:latin typeface="+mn-ea"/>
                <a:ea typeface="+mn-ea"/>
              </a:rPr>
              <a:t>赊销信用保险适用于以分期付款方式销售的耐用商品，如汽车、船舶、住宅及大批量商品等。</a:t>
            </a:r>
            <a:endParaRPr lang="zh-CN" altLang="en-US" sz="2800" dirty="0">
              <a:latin typeface="+mn-ea"/>
              <a:ea typeface="+mn-ea"/>
            </a:endParaRPr>
          </a:p>
          <a:p>
            <a:pPr marL="274320" indent="-274320" eaLnBrk="1" fontAlgn="auto" hangingPunct="1">
              <a:spcAft>
                <a:spcPts val="0"/>
              </a:spcAft>
              <a:buFont typeface="Wingdings" panose="05000000000000000000"/>
              <a:buChar char=""/>
              <a:defRPr/>
            </a:pPr>
            <a:r>
              <a:rPr lang="zh-CN" altLang="en-US" sz="2800" dirty="0">
                <a:latin typeface="+mn-ea"/>
                <a:ea typeface="+mn-ea"/>
              </a:rPr>
              <a:t>特点是赊账期较长，风险比较分散，保险人必须在考察买方资信情况的条件下决定是否承保。</a:t>
            </a:r>
            <a:endParaRPr lang="zh-CN" altLang="en-US" sz="2800" dirty="0">
              <a:latin typeface="+mn-ea"/>
              <a:ea typeface="+mn-ea"/>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都市">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都市">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9353</Words>
  <Application>WPS 演示</Application>
  <PresentationFormat>全屏显示(4:3)</PresentationFormat>
  <Paragraphs>482</Paragraphs>
  <Slides>58</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58</vt:i4>
      </vt:variant>
    </vt:vector>
  </HeadingPairs>
  <TitlesOfParts>
    <vt:vector size="78" baseType="lpstr">
      <vt:lpstr>Arial</vt:lpstr>
      <vt:lpstr>宋体</vt:lpstr>
      <vt:lpstr>Wingdings</vt:lpstr>
      <vt:lpstr>HGｺﾞｼｯｸE</vt:lpstr>
      <vt:lpstr>MS Gothic</vt:lpstr>
      <vt:lpstr>MS PMincho</vt:lpstr>
      <vt:lpstr>仓耳舒圆体 W03</vt:lpstr>
      <vt:lpstr>Century Schoolbook</vt:lpstr>
      <vt:lpstr>Century</vt:lpstr>
      <vt:lpstr>Wingdings 2</vt:lpstr>
      <vt:lpstr>Wingdings</vt:lpstr>
      <vt:lpstr>MS PGothic</vt:lpstr>
      <vt:lpstr>微软雅黑</vt:lpstr>
      <vt:lpstr>Arial Unicode MS</vt:lpstr>
      <vt:lpstr>Calibri</vt:lpstr>
      <vt:lpstr>Wingdings 2</vt:lpstr>
      <vt:lpstr>Times New Roman</vt:lpstr>
      <vt:lpstr>楷体</vt:lpstr>
      <vt:lpstr>华文楷体</vt:lpstr>
      <vt:lpstr>凸显</vt:lpstr>
      <vt:lpstr>第八章</vt:lpstr>
      <vt:lpstr>第一节</vt:lpstr>
      <vt:lpstr>一、概述</vt:lpstr>
      <vt:lpstr>信用保险保费收入</vt:lpstr>
      <vt:lpstr>PowerPoint 演示文稿</vt:lpstr>
      <vt:lpstr>信用保险的特征</vt:lpstr>
      <vt:lpstr>二、一般商业信用保险 </vt:lpstr>
      <vt:lpstr>1、国内短期贸易信用保险</vt:lpstr>
      <vt:lpstr>2、赊销信用保险 </vt:lpstr>
      <vt:lpstr>2、贷款信用保险 </vt:lpstr>
      <vt:lpstr>3、个人贷款信用保险 </vt:lpstr>
      <vt:lpstr>二、投资保险 </vt:lpstr>
      <vt:lpstr>二、投资保险</vt:lpstr>
      <vt:lpstr>二、投资保险</vt:lpstr>
      <vt:lpstr>1、投资保险保险责任</vt:lpstr>
      <vt:lpstr>2、投资保险除外责任</vt:lpstr>
      <vt:lpstr>3、赔偿处理</vt:lpstr>
      <vt:lpstr>三、出口信用保险</vt:lpstr>
      <vt:lpstr>特点</vt:lpstr>
      <vt:lpstr>分类</vt:lpstr>
      <vt:lpstr>1、出运前的保险</vt:lpstr>
      <vt:lpstr>2、出运后的保险</vt:lpstr>
      <vt:lpstr>3、短期出口信用险 </vt:lpstr>
      <vt:lpstr>短期出口信用险保险责任</vt:lpstr>
      <vt:lpstr>短期出口信用险保险责任</vt:lpstr>
      <vt:lpstr>短期出口信用险除外责任</vt:lpstr>
      <vt:lpstr>赔偿处理</vt:lpstr>
      <vt:lpstr>4、中长期出口信用保险 </vt:lpstr>
      <vt:lpstr>出口买方信贷保险</vt:lpstr>
      <vt:lpstr>出口卖方信贷保险</vt:lpstr>
      <vt:lpstr>赔偿处理</vt:lpstr>
      <vt:lpstr>出口信用保险与保理业务的区别</vt:lpstr>
      <vt:lpstr>第二节 </vt:lpstr>
      <vt:lpstr>保证保险的定义</vt:lpstr>
      <vt:lpstr>市场份额</vt:lpstr>
      <vt:lpstr>概述</vt:lpstr>
      <vt:lpstr>保证保险与传统财产保险的区别</vt:lpstr>
      <vt:lpstr>保证保险与信用保险的区别</vt:lpstr>
      <vt:lpstr>保证保险与担保中保证的区别</vt:lpstr>
      <vt:lpstr>保证保险与担保中保证的区别</vt:lpstr>
      <vt:lpstr>一、合同保证保险 </vt:lpstr>
      <vt:lpstr>一、合同保证保险</vt:lpstr>
      <vt:lpstr>二、产品质量保证保险 </vt:lpstr>
      <vt:lpstr>除外责任 </vt:lpstr>
      <vt:lpstr>产品质量保证保险与产品责任保险的区别 </vt:lpstr>
      <vt:lpstr>三、个人贷款保证保险</vt:lpstr>
      <vt:lpstr>三、个人贷款保证保险</vt:lpstr>
      <vt:lpstr>四、员工忠诚保证保险 </vt:lpstr>
      <vt:lpstr>保险责任和除外责任</vt:lpstr>
      <vt:lpstr>保险责任和除外责任</vt:lpstr>
      <vt:lpstr>保险责任和除外责任</vt:lpstr>
      <vt:lpstr>保险责任和除外责任</vt:lpstr>
      <vt:lpstr>种类</vt:lpstr>
      <vt:lpstr>种类</vt:lpstr>
      <vt:lpstr>赔偿处理</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无敌帅气最俊朗</cp:lastModifiedBy>
  <cp:revision>4</cp:revision>
  <dcterms:created xsi:type="dcterms:W3CDTF">2026-02-13T07:19:00Z</dcterms:created>
  <dcterms:modified xsi:type="dcterms:W3CDTF">2026-02-13T07:47:39Z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250D18012D324562BE47A0FD84DF0A61_12</vt:lpwstr>
  </property>
  <property fmtid="{D5CDD505-2E9C-101B-9397-08002B2CF9AE}" pid="3" name="KSOProductBuildVer">
    <vt:lpwstr>2052-12.1.0.24657</vt:lpwstr>
  </property>
</Properties>
</file>