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681" r:id="rId3"/>
    <p:sldId id="682" r:id="rId4"/>
    <p:sldId id="683" r:id="rId5"/>
    <p:sldId id="684" r:id="rId6"/>
    <p:sldId id="685" r:id="rId7"/>
    <p:sldId id="686" r:id="rId8"/>
    <p:sldId id="687" r:id="rId9"/>
    <p:sldId id="688" r:id="rId10"/>
    <p:sldId id="689" r:id="rId11"/>
    <p:sldId id="774" r:id="rId12"/>
    <p:sldId id="776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  <p:sldId id="698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706" r:id="rId30"/>
    <p:sldId id="707" r:id="rId31"/>
    <p:sldId id="708" r:id="rId32"/>
    <p:sldId id="709" r:id="rId33"/>
    <p:sldId id="710" r:id="rId34"/>
    <p:sldId id="711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24" r:id="rId48"/>
    <p:sldId id="725" r:id="rId49"/>
    <p:sldId id="726" r:id="rId50"/>
    <p:sldId id="727" r:id="rId51"/>
    <p:sldId id="728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736" r:id="rId60"/>
    <p:sldId id="737" r:id="rId61"/>
    <p:sldId id="738" r:id="rId62"/>
    <p:sldId id="739" r:id="rId63"/>
    <p:sldId id="740" r:id="rId64"/>
    <p:sldId id="741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0" r:id="rId74"/>
    <p:sldId id="751" r:id="rId75"/>
    <p:sldId id="752" r:id="rId76"/>
    <p:sldId id="753" r:id="rId77"/>
    <p:sldId id="754" r:id="rId78"/>
    <p:sldId id="755" r:id="rId79"/>
    <p:sldId id="756" r:id="rId80"/>
    <p:sldId id="757" r:id="rId81"/>
    <p:sldId id="758" r:id="rId82"/>
    <p:sldId id="759" r:id="rId83"/>
    <p:sldId id="760" r:id="rId84"/>
    <p:sldId id="761" r:id="rId85"/>
    <p:sldId id="762" r:id="rId86"/>
    <p:sldId id="763" r:id="rId87"/>
    <p:sldId id="764" r:id="rId88"/>
    <p:sldId id="765" r:id="rId89"/>
    <p:sldId id="766" r:id="rId90"/>
    <p:sldId id="767" r:id="rId91"/>
    <p:sldId id="768" r:id="rId92"/>
    <p:sldId id="769" r:id="rId93"/>
    <p:sldId id="770" r:id="rId94"/>
    <p:sldId id="771" r:id="rId95"/>
    <p:sldId id="772" r:id="rId96"/>
    <p:sldId id="773" r:id="rId97"/>
  </p:sldIdLst>
  <p:sldSz cx="12192000" cy="6858000"/>
  <p:notesSz cx="6858000" cy="9144000"/>
  <p:embeddedFontLst>
    <p:embeddedFont>
      <p:font typeface="阿里巴巴普惠体 3.0 55 Regular" panose="00020600040101010101" pitchFamily="18" charset="-122"/>
      <p:bold r:id="rId104"/>
    </p:embeddedFont>
    <p:embeddedFont>
      <p:font typeface="Calibri" panose="020F0502020204030204"/>
      <p:regular r:id="rId105"/>
      <p:bold r:id="rId106"/>
      <p:italic r:id="rId107"/>
      <p:boldItalic r:id="rId108"/>
    </p:embeddedFont>
    <p:embeddedFont>
      <p:font typeface="等线" panose="02010600030101010101" charset="-122"/>
      <p:regular r:id="rId109"/>
    </p:embeddedFont>
  </p:embeddedFontLst>
  <p:custDataLst>
    <p:tags r:id="rId1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软用户" lastIdx="0" clrIdx="0"/>
  <p:cmAuthor id="2" name="PENG JING" initials="PJ" lastIdx="0" clrIdx="1"/>
  <p:cmAuthor id="3" name="幸全" initials="幸全" lastIdx="0" clrIdx="2"/>
  <p:cmAuthor id="4" name="作者" initials="A" lastIdx="0" clrIdx="3"/>
  <p:cmAuthor id="5" name="Administrator" initials="A" lastIdx="0" clrIdx="4"/>
  <p:cmAuthor id="6" name="王习习" initials="王" lastIdx="0" clrIdx="5"/>
  <p:cmAuthor id="7" name="1206988966@qq.com" initials="1" lastIdx="0" clrIdx="6"/>
  <p:cmAuthor id="8" name="F肥宝er" initials="F" lastIdx="0" clrIdx="7"/>
  <p:cmAuthor id="9" name="姜伟光" initials="姜" lastIdx="0" clrIdx="8"/>
  <p:cmAuthor id="10" name="宋洁然" initials="宋" lastIdx="0" clrIdx="9"/>
  <p:cmAuthor id="11" name="ming qiu" initials="m" lastIdx="0" clrIdx="10"/>
  <p:cmAuthor id="12" name="ag818" initials="a" lastIdx="0" clrIdx="11"/>
  <p:cmAuthor id="13" name="AZ7383" initials="A" lastIdx="0" clrIdx="12"/>
  <p:cmAuthor id="14" name="德迪 王" initials="德迪" lastIdx="0" clrIdx="13"/>
  <p:cmAuthor id="15" name="19140" initials="1" lastIdx="0" clrIdx="14"/>
  <p:cmAuthor id="16" name="40733" initials="4" lastIdx="0" clrIdx="15"/>
  <p:cmAuthor id="17" name="WPS_1679281038" initials="W" lastIdx="0" clrIdx="16"/>
  <p:cmAuthor id="18" name="123" initials="1" lastIdx="0" clrIdx="17"/>
  <p:cmAuthor id="19" name="国杠1573" initials="国" lastIdx="0" clrIdx="18"/>
  <p:cmAuthor id="20" name="向 露" initials="向" lastIdx="0" clrIdx="19"/>
  <p:cmAuthor id="21" name="代 百威" initials="代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EF2406"/>
    <a:srgbClr val="D10800"/>
    <a:srgbClr val="F4E9D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8" autoAdjust="0"/>
    <p:restoredTop sz="94113" autoAdjust="0"/>
  </p:normalViewPr>
  <p:slideViewPr>
    <p:cSldViewPr snapToGrid="0">
      <p:cViewPr>
        <p:scale>
          <a:sx n="75" d="100"/>
          <a:sy n="75" d="100"/>
        </p:scale>
        <p:origin x="1472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handoutMaster" Target="handoutMasters/handoutMaster1.xml"/><Relationship Id="rId98" Type="http://schemas.openxmlformats.org/officeDocument/2006/relationships/notesMaster" Target="notesMasters/notesMaster1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0" Type="http://schemas.openxmlformats.org/officeDocument/2006/relationships/tags" Target="tags/tag286.xml"/><Relationship Id="rId11" Type="http://schemas.openxmlformats.org/officeDocument/2006/relationships/slide" Target="slides/slide9.xml"/><Relationship Id="rId109" Type="http://schemas.openxmlformats.org/officeDocument/2006/relationships/font" Target="fonts/font6.fntdata"/><Relationship Id="rId108" Type="http://schemas.openxmlformats.org/officeDocument/2006/relationships/font" Target="fonts/font5.fntdata"/><Relationship Id="rId107" Type="http://schemas.openxmlformats.org/officeDocument/2006/relationships/font" Target="fonts/font4.fntdata"/><Relationship Id="rId106" Type="http://schemas.openxmlformats.org/officeDocument/2006/relationships/font" Target="fonts/font3.fntdata"/><Relationship Id="rId105" Type="http://schemas.openxmlformats.org/officeDocument/2006/relationships/font" Target="fonts/font2.fntdata"/><Relationship Id="rId104" Type="http://schemas.openxmlformats.org/officeDocument/2006/relationships/font" Target="fonts/font1.fntdata"/><Relationship Id="rId103" Type="http://schemas.openxmlformats.org/officeDocument/2006/relationships/commentAuthors" Target="commentAuthors.xml"/><Relationship Id="rId102" Type="http://schemas.openxmlformats.org/officeDocument/2006/relationships/tableStyles" Target="tableStyles.xml"/><Relationship Id="rId101" Type="http://schemas.openxmlformats.org/officeDocument/2006/relationships/viewProps" Target="viewProps.xml"/><Relationship Id="rId100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E40B-A1E1-4584-B37A-1893A786CF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494E1-D66A-4101-A49F-1EEAE808A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45F7-8656-4A4F-B0C2-7ED33680CE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3B7-02B3-42D8-A254-1C3AF0FFC5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45F7-8656-4A4F-B0C2-7ED33680CE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3B7-02B3-42D8-A254-1C3AF0FFC5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62079" r="10152" b="10973"/>
          <a:stretch>
            <a:fillRect/>
          </a:stretch>
        </p:blipFill>
        <p:spPr>
          <a:xfrm>
            <a:off x="-528736" y="4608512"/>
            <a:ext cx="13345483" cy="218086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762397"/>
            <a:ext cx="12192000" cy="95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F45F7-8656-4A4F-B0C2-7ED33680CE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983B7-02B3-42D8-A254-1C3AF0FFC5B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矩形: 圆角 27"/>
          <p:cNvSpPr/>
          <p:nvPr userDrawn="1"/>
        </p:nvSpPr>
        <p:spPr>
          <a:xfrm>
            <a:off x="304800" y="749300"/>
            <a:ext cx="11582399" cy="5689600"/>
          </a:xfrm>
          <a:prstGeom prst="roundRect">
            <a:avLst>
              <a:gd name="adj" fmla="val 5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702435" y="205105"/>
            <a:ext cx="90665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srgbClr val="C00000"/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中华人民共和国国民经济和社会发展第十五个五年规划纲要</a:t>
            </a:r>
            <a:endParaRPr lang="zh-CN" altLang="en-US" sz="2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Click="0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87.xml"/><Relationship Id="rId31" Type="http://schemas.openxmlformats.org/officeDocument/2006/relationships/tags" Target="../tags/tag86.xml"/><Relationship Id="rId30" Type="http://schemas.openxmlformats.org/officeDocument/2006/relationships/tags" Target="../tags/tag85.xml"/><Relationship Id="rId3" Type="http://schemas.openxmlformats.org/officeDocument/2006/relationships/tags" Target="../tags/tag58.xml"/><Relationship Id="rId29" Type="http://schemas.openxmlformats.org/officeDocument/2006/relationships/tags" Target="../tags/tag84.xml"/><Relationship Id="rId28" Type="http://schemas.openxmlformats.org/officeDocument/2006/relationships/tags" Target="../tags/tag83.xml"/><Relationship Id="rId27" Type="http://schemas.openxmlformats.org/officeDocument/2006/relationships/tags" Target="../tags/tag82.xml"/><Relationship Id="rId26" Type="http://schemas.openxmlformats.org/officeDocument/2006/relationships/tags" Target="../tags/tag81.xml"/><Relationship Id="rId25" Type="http://schemas.openxmlformats.org/officeDocument/2006/relationships/tags" Target="../tags/tag80.xml"/><Relationship Id="rId24" Type="http://schemas.openxmlformats.org/officeDocument/2006/relationships/tags" Target="../tags/tag79.xml"/><Relationship Id="rId23" Type="http://schemas.openxmlformats.org/officeDocument/2006/relationships/tags" Target="../tags/tag78.xml"/><Relationship Id="rId22" Type="http://schemas.openxmlformats.org/officeDocument/2006/relationships/tags" Target="../tags/tag77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image" Target="../media/image26.png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0.xml"/><Relationship Id="rId4" Type="http://schemas.openxmlformats.org/officeDocument/2006/relationships/image" Target="../media/image7.png"/><Relationship Id="rId3" Type="http://schemas.openxmlformats.org/officeDocument/2006/relationships/tags" Target="../tags/tag89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1.xml"/><Relationship Id="rId2" Type="http://schemas.openxmlformats.org/officeDocument/2006/relationships/image" Target="../media/image28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tags" Target="../tags/tag9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7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9.xml"/><Relationship Id="rId4" Type="http://schemas.openxmlformats.org/officeDocument/2006/relationships/image" Target="../media/image7.png"/><Relationship Id="rId3" Type="http://schemas.openxmlformats.org/officeDocument/2006/relationships/tags" Target="../tags/tag9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0.xml"/><Relationship Id="rId2" Type="http://schemas.openxmlformats.org/officeDocument/2006/relationships/image" Target="../media/image28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tags" Target="../tags/tag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2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4.xml"/><Relationship Id="rId4" Type="http://schemas.openxmlformats.org/officeDocument/2006/relationships/image" Target="../media/image7.png"/><Relationship Id="rId3" Type="http://schemas.openxmlformats.org/officeDocument/2006/relationships/tags" Target="../tags/tag10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9.xml"/><Relationship Id="rId5" Type="http://schemas.openxmlformats.org/officeDocument/2006/relationships/image" Target="../media/image39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4" Type="http://schemas.openxmlformats.org/officeDocument/2006/relationships/image" Target="../media/image7.png"/><Relationship Id="rId3" Type="http://schemas.openxmlformats.org/officeDocument/2006/relationships/tags" Target="../tags/tag11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8.xml"/><Relationship Id="rId13" Type="http://schemas.openxmlformats.org/officeDocument/2006/relationships/image" Target="../media/image38.png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2" Type="http://schemas.openxmlformats.org/officeDocument/2006/relationships/image" Target="../media/image28.png"/><Relationship Id="rId1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1.xml"/><Relationship Id="rId4" Type="http://schemas.openxmlformats.org/officeDocument/2006/relationships/image" Target="../media/image7.png"/><Relationship Id="rId3" Type="http://schemas.openxmlformats.org/officeDocument/2006/relationships/tags" Target="../tags/tag130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6.xml"/><Relationship Id="rId5" Type="http://schemas.openxmlformats.org/officeDocument/2006/relationships/image" Target="../media/image39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2.xml"/><Relationship Id="rId4" Type="http://schemas.openxmlformats.org/officeDocument/2006/relationships/image" Target="../media/image7.png"/><Relationship Id="rId3" Type="http://schemas.openxmlformats.org/officeDocument/2006/relationships/tags" Target="../tags/tag14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tags" Target="../tags/tag16.xml"/><Relationship Id="rId2" Type="http://schemas.openxmlformats.org/officeDocument/2006/relationships/image" Target="../media/image6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58.xml"/><Relationship Id="rId16" Type="http://schemas.openxmlformats.org/officeDocument/2006/relationships/image" Target="../media/image38.png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3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63.xml"/><Relationship Id="rId5" Type="http://schemas.openxmlformats.org/officeDocument/2006/relationships/image" Target="../media/image39.pn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5.xml"/><Relationship Id="rId4" Type="http://schemas.openxmlformats.org/officeDocument/2006/relationships/image" Target="../media/image7.png"/><Relationship Id="rId3" Type="http://schemas.openxmlformats.org/officeDocument/2006/relationships/tags" Target="../tags/tag16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72.xml"/><Relationship Id="rId4" Type="http://schemas.openxmlformats.org/officeDocument/2006/relationships/image" Target="../media/image7.png"/><Relationship Id="rId3" Type="http://schemas.openxmlformats.org/officeDocument/2006/relationships/tags" Target="../tags/tag17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2.xml"/><Relationship Id="rId4" Type="http://schemas.openxmlformats.org/officeDocument/2006/relationships/image" Target="../media/image7.png"/><Relationship Id="rId3" Type="http://schemas.openxmlformats.org/officeDocument/2006/relationships/tags" Target="../tags/tag18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98.xml"/><Relationship Id="rId16" Type="http://schemas.openxmlformats.org/officeDocument/2006/relationships/image" Target="../media/image38.png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3.xml"/><Relationship Id="rId5" Type="http://schemas.openxmlformats.org/officeDocument/2006/relationships/image" Target="../media/image39.png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5.xml"/><Relationship Id="rId4" Type="http://schemas.openxmlformats.org/officeDocument/2006/relationships/image" Target="../media/image7.png"/><Relationship Id="rId3" Type="http://schemas.openxmlformats.org/officeDocument/2006/relationships/tags" Target="../tags/tag20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5.xml"/><Relationship Id="rId4" Type="http://schemas.openxmlformats.org/officeDocument/2006/relationships/image" Target="../media/image7.png"/><Relationship Id="rId3" Type="http://schemas.openxmlformats.org/officeDocument/2006/relationships/tags" Target="../tags/tag4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2.xml"/><Relationship Id="rId4" Type="http://schemas.openxmlformats.org/officeDocument/2006/relationships/image" Target="../media/image7.png"/><Relationship Id="rId3" Type="http://schemas.openxmlformats.org/officeDocument/2006/relationships/tags" Target="../tags/tag21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28.xml"/><Relationship Id="rId16" Type="http://schemas.openxmlformats.org/officeDocument/2006/relationships/image" Target="../media/image38.png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3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33.xml"/><Relationship Id="rId5" Type="http://schemas.openxmlformats.org/officeDocument/2006/relationships/image" Target="../media/image39.png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6.xml"/><Relationship Id="rId4" Type="http://schemas.openxmlformats.org/officeDocument/2006/relationships/image" Target="../media/image7.png"/><Relationship Id="rId3" Type="http://schemas.openxmlformats.org/officeDocument/2006/relationships/tags" Target="../tags/tag235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52.xml"/><Relationship Id="rId16" Type="http://schemas.openxmlformats.org/officeDocument/2006/relationships/image" Target="../media/image38.png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7.xml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7.xml"/><Relationship Id="rId5" Type="http://schemas.openxmlformats.org/officeDocument/2006/relationships/image" Target="../media/image39.png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59.xml"/><Relationship Id="rId4" Type="http://schemas.openxmlformats.org/officeDocument/2006/relationships/image" Target="../media/image7.png"/><Relationship Id="rId3" Type="http://schemas.openxmlformats.org/officeDocument/2006/relationships/tags" Target="../tags/tag25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9.xml"/><Relationship Id="rId4" Type="http://schemas.openxmlformats.org/officeDocument/2006/relationships/image" Target="../media/image11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5.xml"/><Relationship Id="rId4" Type="http://schemas.openxmlformats.org/officeDocument/2006/relationships/image" Target="../media/image7.png"/><Relationship Id="rId3" Type="http://schemas.openxmlformats.org/officeDocument/2006/relationships/tags" Target="../tags/tag26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6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8.xml"/><Relationship Id="rId4" Type="http://schemas.openxmlformats.org/officeDocument/2006/relationships/image" Target="../media/image7.png"/><Relationship Id="rId3" Type="http://schemas.openxmlformats.org/officeDocument/2006/relationships/tags" Target="../tags/tag26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73.xml"/><Relationship Id="rId5" Type="http://schemas.openxmlformats.org/officeDocument/2006/relationships/image" Target="../media/image39.png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5.xml"/><Relationship Id="rId4" Type="http://schemas.openxmlformats.org/officeDocument/2006/relationships/image" Target="../media/image7.png"/><Relationship Id="rId3" Type="http://schemas.openxmlformats.org/officeDocument/2006/relationships/tags" Target="../tags/tag27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8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2.xml"/><Relationship Id="rId3" Type="http://schemas.openxmlformats.org/officeDocument/2006/relationships/image" Target="../media/image12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1.xml"/><Relationship Id="rId4" Type="http://schemas.openxmlformats.org/officeDocument/2006/relationships/image" Target="../media/image7.png"/><Relationship Id="rId3" Type="http://schemas.openxmlformats.org/officeDocument/2006/relationships/tags" Target="../tags/tag280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食物, 消防栓, 灯光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701040" y="4077970"/>
            <a:ext cx="3014980" cy="485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主题教育专题培训课件</a:t>
            </a:r>
            <a:endParaRPr lang="zh-CN" altLang="en-US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98320" y="5858041"/>
            <a:ext cx="2380501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思源黑体 CN Light" panose="020B0300000000000000" pitchFamily="34" charset="-122"/>
              </a:rPr>
              <a:t>汇报人：文可居</a:t>
            </a:r>
            <a:endParaRPr lang="zh-CN" altLang="en-US" sz="1600" kern="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思源黑体 CN Light" panose="020B03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290" y="2160270"/>
            <a:ext cx="76098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srgbClr val="C00000"/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国民经济和社会发展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  <a:p>
            <a:pPr algn="ctr">
              <a:defRPr/>
            </a:pPr>
            <a:r>
              <a:rPr lang="zh-CN" altLang="en-US" sz="5400" b="1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srgbClr val="C00000"/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第十五个五年规划纲要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5290" y="1517650"/>
            <a:ext cx="7466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加快构建高水平社会主义市场经济体制增强高质量发展动力</a:t>
            </a:r>
            <a:endParaRPr lang="zh-CN" altLang="en-US" sz="2000" kern="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0" grpId="0"/>
      <p:bldP spid="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754380" y="2383155"/>
            <a:ext cx="10711180" cy="2557780"/>
          </a:xfrm>
          <a:prstGeom prst="roundRect">
            <a:avLst>
              <a:gd name="adj" fmla="val 11808"/>
            </a:avLst>
          </a:prstGeom>
          <a:gradFill>
            <a:gsLst>
              <a:gs pos="30000">
                <a:srgbClr val="DF1716"/>
              </a:gs>
              <a:gs pos="76000">
                <a:srgbClr val="B8010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rgbClr val="B8010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lang="en-US" altLang="zh-CN" sz="2400">
              <a:solidFill>
                <a:prstClr val="white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013460" y="2498725"/>
            <a:ext cx="7937500" cy="814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200000"/>
              </a:lnSpc>
              <a:buClr>
                <a:srgbClr val="FF0000"/>
              </a:buClr>
              <a:buSzTx/>
              <a:buNone/>
            </a:pPr>
            <a:r>
              <a:rPr lang="zh-CN" altLang="en-US" sz="2400">
                <a:solidFill>
                  <a:schemeClr val="bg1"/>
                </a:solidFill>
                <a:latin typeface="+mn-ea"/>
                <a:sym typeface="+mn-ea"/>
              </a:rPr>
              <a:t>大国关系牵动国际形势，国际形势演变深刻影响国内发展，我国发展处于战略机遇和风险挑战并存、不确定难预料因素增多的时期。</a:t>
            </a:r>
            <a:endParaRPr lang="zh-CN" altLang="en-US" sz="2400" dirty="0">
              <a:solidFill>
                <a:schemeClr val="bg1"/>
              </a:solidFill>
              <a:effectLst>
                <a:outerShdw blurRad="63500" dist="63500" dir="5400000" algn="t" rotWithShape="0">
                  <a:srgbClr val="D9722D">
                    <a:alpha val="31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-33655" y="1245235"/>
            <a:ext cx="9577705" cy="58356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marL="0" lvl="1" indent="457200" algn="ctr" defTabSz="8445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lang="en-US" altLang="zh-CN" sz="32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时期我国发展环境面临深刻复杂变化</a:t>
            </a:r>
            <a:endParaRPr lang="zh-CN" altLang="en-US" sz="3200" b="1" dirty="0">
              <a:solidFill>
                <a:schemeClr val="accent1"/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54975" y="1374140"/>
            <a:ext cx="3969385" cy="2595245"/>
          </a:xfrm>
          <a:prstGeom prst="rect">
            <a:avLst/>
          </a:prstGeom>
        </p:spPr>
      </p:pic>
      <p:pic>
        <p:nvPicPr>
          <p:cNvPr id="4" name="图片 3" descr="cf14408837261b2f87bc881ee849186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750810" y="5198745"/>
            <a:ext cx="3548380" cy="1047115"/>
          </a:xfrm>
          <a:prstGeom prst="rect">
            <a:avLst/>
          </a:prstGeom>
        </p:spPr>
      </p:pic>
      <p:pic>
        <p:nvPicPr>
          <p:cNvPr id="7" name="图片 6" descr="cf14408837261b2f87bc881ee849186f"/>
          <p:cNvPicPr>
            <a:picLocks noChangeAspect="1"/>
          </p:cNvPicPr>
          <p:nvPr/>
        </p:nvPicPr>
        <p:blipFill>
          <a:blip r:embed="rId6" cstate="email"/>
          <a:srcRect t="-21743"/>
          <a:stretch>
            <a:fillRect/>
          </a:stretch>
        </p:blipFill>
        <p:spPr>
          <a:xfrm>
            <a:off x="3250724" y="5498148"/>
            <a:ext cx="4320064" cy="747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326771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966085"/>
            <a:ext cx="6585585" cy="30460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面对国际风云变幻和各种风险挑战，必须深刻领悟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两个确立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的决定性意义，增强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四个意识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、坚定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四个自信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、做到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两个维护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，保持战略定力，增强必胜信心，积极识变应变求变，敢于斗争、善于斗争，勇于面对风高浪急甚至惊涛骇浪的重大考验，以历史主动精神克难关、战风险、迎挑战，集中力量办好自己的事，统筹布局、精心安排，巩固拓展优势、破除瓶颈制约、补强短板弱项，在激烈国际竞争中赢得战略主动，以高质量发展的确定性应对各种不确定性，续写经济快速发展和社会长期稳定两大奇迹新篇章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变局蕴含机遇，挑战激发斗志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7441"/>
            <a:ext cx="12193057" cy="6858595"/>
          </a:xfrm>
          <a:prstGeom prst="rect">
            <a:avLst/>
          </a:prstGeom>
        </p:spPr>
      </p:pic>
      <p:pic>
        <p:nvPicPr>
          <p:cNvPr id="307" name="Picture 4"/>
          <p:cNvPicPr>
            <a:picLocks noChangeAspect="1" noChangeArrowheads="1"/>
          </p:cNvPicPr>
          <p:nvPr/>
        </p:nvPicPr>
        <p:blipFill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" y="-2015"/>
            <a:ext cx="9865489" cy="24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5519" y="17759"/>
            <a:ext cx="3050019" cy="6100037"/>
          </a:xfrm>
          <a:prstGeom prst="rect">
            <a:avLst/>
          </a:prstGeom>
          <a:noFill/>
          <a:effectLst>
            <a:outerShdw blurRad="419100" dist="152400" dir="10800000" sx="95000" sy="95000" algn="r" rotWithShape="0">
              <a:srgbClr val="7D5015">
                <a:alpha val="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57475" y="1144862"/>
            <a:ext cx="828992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推动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时期经济社会发展，必须牢牢把握以下指导思想和重大原则</a:t>
            </a:r>
            <a:endParaRPr lang="zh-CN" alt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srgbClr val="FE391F">
                    <a:lumMod val="50000"/>
                    <a:alpha val="75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pic>
        <p:nvPicPr>
          <p:cNvPr id="301" name="图片 300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 cstate="print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6" r="6821"/>
          <a:stretch>
            <a:fillRect/>
          </a:stretch>
        </p:blipFill>
        <p:spPr>
          <a:xfrm>
            <a:off x="2302351" y="5043336"/>
            <a:ext cx="605505" cy="1051189"/>
          </a:xfrm>
          <a:prstGeom prst="rect">
            <a:avLst/>
          </a:prstGeom>
        </p:spPr>
      </p:pic>
      <p:pic>
        <p:nvPicPr>
          <p:cNvPr id="303" name="图片 302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9" r="25985"/>
          <a:stretch>
            <a:fillRect/>
          </a:stretch>
        </p:blipFill>
        <p:spPr>
          <a:xfrm>
            <a:off x="10649111" y="2503483"/>
            <a:ext cx="935120" cy="2185513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4920" b="31539"/>
          <a:stretch>
            <a:fillRect/>
          </a:stretch>
        </p:blipFill>
        <p:spPr>
          <a:xfrm rot="21277265" flipH="1">
            <a:off x="-104587" y="3488597"/>
            <a:ext cx="12508315" cy="3929649"/>
          </a:xfrm>
          <a:custGeom>
            <a:avLst/>
            <a:gdLst>
              <a:gd name="connsiteX0" fmla="*/ 0 w 12508315"/>
              <a:gd name="connsiteY0" fmla="*/ 0 h 3929649"/>
              <a:gd name="connsiteX1" fmla="*/ 370003 w 12508315"/>
              <a:gd name="connsiteY1" fmla="*/ 3929649 h 3929649"/>
              <a:gd name="connsiteX2" fmla="*/ 12508315 w 12508315"/>
              <a:gd name="connsiteY2" fmla="*/ 2786747 h 3929649"/>
              <a:gd name="connsiteX3" fmla="*/ 12245925 w 12508315"/>
              <a:gd name="connsiteY3" fmla="*/ 0 h 392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8315" h="3929649">
                <a:moveTo>
                  <a:pt x="0" y="0"/>
                </a:moveTo>
                <a:lnTo>
                  <a:pt x="370003" y="3929649"/>
                </a:lnTo>
                <a:lnTo>
                  <a:pt x="12508315" y="2786747"/>
                </a:lnTo>
                <a:lnTo>
                  <a:pt x="12245925" y="0"/>
                </a:lnTo>
                <a:close/>
              </a:path>
            </a:pathLst>
          </a:custGeom>
        </p:spPr>
      </p:pic>
      <p:pic>
        <p:nvPicPr>
          <p:cNvPr id="305" name="图片 304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22" r="25805"/>
          <a:stretch>
            <a:fillRect/>
          </a:stretch>
        </p:blipFill>
        <p:spPr>
          <a:xfrm rot="20964010">
            <a:off x="7321283" y="4067336"/>
            <a:ext cx="1672343" cy="33761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7530" y="1887220"/>
            <a:ext cx="8185150" cy="3462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None/>
            </a:pP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坚持马克思列宁主义、毛泽东思想、邓小平理论、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三个代表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重要思想、科学发展观，全面贯彻习近平新时代中国特色社会主义思想，深入贯彻党的二十大和二十届历次全会精神，认真落实四中全会部署，围绕全面建成社会主义现代化强国、实现第二个百年奋斗目标，以中国式现代化全面推进中华民族伟大复兴，统筹推进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五位一体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总体布局，协调推进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“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四个全面</a:t>
            </a:r>
            <a:r>
              <a:rPr lang="en-US" altLang="zh-CN" sz="1600">
                <a:solidFill>
                  <a:schemeClr val="bg1"/>
                </a:solidFill>
                <a:latin typeface="+mn-ea"/>
                <a:sym typeface="+mn-ea"/>
              </a:rPr>
              <a:t>”</a:t>
            </a: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战略布局，统筹国内国际两个大局，完整准确全面贯彻新发展理念，加快构建新发展格局，坚持稳中求进工作总基调，坚持以经济建设为中心，以推动高质量发展为主题，以改革创新为根本动力，以满足人民日益增长的美好生活需要为根本目的，以全面从严治党为根本保障，推动经济实现质的有效提升和量的合理增长，推动人的全面发展、全体人民共同富裕迈出坚实步伐，确保基本实现社会主义现代化取得决定性进展。</a:t>
            </a:r>
            <a:endParaRPr lang="zh-CN" altLang="en-US" sz="1600">
              <a:solidFill>
                <a:schemeClr val="bg1"/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None/>
            </a:pPr>
            <a:r>
              <a:rPr lang="zh-CN" altLang="en-US" sz="1600">
                <a:solidFill>
                  <a:schemeClr val="bg1"/>
                </a:solidFill>
                <a:latin typeface="+mn-ea"/>
                <a:sym typeface="+mn-ea"/>
              </a:rPr>
              <a:t>坚持党的全面领导，坚持人民至上，坚持高质量发展，坚持全面深化改革，坚持有效市场和有为政府相结合，坚持统筹发展和安全。</a:t>
            </a:r>
            <a:endParaRPr lang="zh-CN" altLang="en-US" sz="1600">
              <a:solidFill>
                <a:schemeClr val="bg1"/>
              </a:solidFill>
              <a:latin typeface="+mn-ea"/>
              <a:sym typeface="+mn-ea"/>
            </a:endParaRPr>
          </a:p>
          <a:p>
            <a:pPr marL="285750" indent="-28575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Char char="l"/>
            </a:pPr>
            <a:endParaRPr lang="zh-CN" altLang="en-US" sz="16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98880" y="789305"/>
            <a:ext cx="10066655" cy="1788160"/>
            <a:chOff x="1888" y="1243"/>
            <a:chExt cx="15853" cy="2816"/>
          </a:xfrm>
        </p:grpSpPr>
        <p:sp>
          <p:nvSpPr>
            <p:cNvPr id="3" name="圆角矩形 2"/>
            <p:cNvSpPr/>
            <p:nvPr>
              <p:custDataLst>
                <p:tags r:id="rId1"/>
              </p:custDataLst>
            </p:nvPr>
          </p:nvSpPr>
          <p:spPr>
            <a:xfrm>
              <a:off x="1888" y="2029"/>
              <a:ext cx="15852" cy="1994"/>
            </a:xfrm>
            <a:prstGeom prst="roundRect">
              <a:avLst>
                <a:gd name="adj" fmla="val 7786"/>
              </a:avLst>
            </a:prstGeom>
            <a:gradFill>
              <a:gsLst>
                <a:gs pos="0">
                  <a:srgbClr val="FFF2E4"/>
                </a:gs>
                <a:gs pos="100000">
                  <a:srgbClr val="D2090A"/>
                </a:gs>
                <a:gs pos="47000">
                  <a:srgbClr val="FF593F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600"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888" y="2645"/>
              <a:ext cx="1310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kern="100" dirty="0">
                  <a:solidFill>
                    <a:schemeClr val="bg1"/>
                  </a:solidFill>
                  <a:effectLst/>
                  <a:latin typeface="+mn-ea"/>
                  <a:cs typeface="汉仪旗黑-55简" panose="00020600040101010101" charset="-128"/>
                  <a:sym typeface="+mn-ea"/>
                </a:rPr>
                <a:t>“</a:t>
              </a:r>
              <a:r>
                <a:rPr lang="zh-CN" altLang="en-US" sz="3200" b="1" kern="100" dirty="0">
                  <a:solidFill>
                    <a:schemeClr val="bg1"/>
                  </a:solidFill>
                  <a:effectLst/>
                  <a:latin typeface="+mn-ea"/>
                  <a:cs typeface="汉仪旗黑-55简" panose="00020600040101010101" charset="-128"/>
                  <a:sym typeface="+mn-ea"/>
                </a:rPr>
                <a:t>十五五</a:t>
              </a:r>
              <a:r>
                <a:rPr lang="en-US" altLang="zh-CN" sz="3200" b="1" kern="100" dirty="0">
                  <a:solidFill>
                    <a:schemeClr val="bg1"/>
                  </a:solidFill>
                  <a:effectLst/>
                  <a:latin typeface="+mn-ea"/>
                  <a:cs typeface="汉仪旗黑-55简" panose="00020600040101010101" charset="-128"/>
                  <a:sym typeface="+mn-ea"/>
                </a:rPr>
                <a:t>”</a:t>
              </a:r>
              <a:r>
                <a:rPr lang="zh-CN" altLang="en-US" sz="3200" b="1" kern="100" dirty="0">
                  <a:solidFill>
                    <a:schemeClr val="bg1"/>
                  </a:solidFill>
                  <a:effectLst/>
                  <a:latin typeface="+mn-ea"/>
                  <a:cs typeface="汉仪旗黑-55简" panose="00020600040101010101" charset="-128"/>
                  <a:sym typeface="+mn-ea"/>
                </a:rPr>
                <a:t>时期经济社会发展要实现以下目标</a:t>
              </a:r>
              <a:endParaRPr lang="zh-CN" altLang="en-US" sz="3200" b="1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pic>
          <p:nvPicPr>
            <p:cNvPr id="6" name="图片 5" descr="1012555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 flipH="1">
              <a:off x="15318" y="1243"/>
              <a:ext cx="2423" cy="2816"/>
            </a:xfrm>
            <a:prstGeom prst="rect">
              <a:avLst/>
            </a:prstGeom>
          </p:spPr>
        </p:pic>
      </p:grpSp>
      <p:cxnSp>
        <p:nvCxnSpPr>
          <p:cNvPr id="50" name="直接连接符 49"/>
          <p:cNvCxnSpPr/>
          <p:nvPr>
            <p:custDataLst>
              <p:tags r:id="rId3"/>
            </p:custDataLst>
          </p:nvPr>
        </p:nvCxnSpPr>
        <p:spPr>
          <a:xfrm>
            <a:off x="970915" y="2930525"/>
            <a:ext cx="10401935" cy="0"/>
          </a:xfrm>
          <a:prstGeom prst="line">
            <a:avLst/>
          </a:prstGeom>
          <a:ln>
            <a:solidFill>
              <a:srgbClr val="F4D3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1395730" y="3228976"/>
            <a:ext cx="4699635" cy="572770"/>
            <a:chOff x="1260" y="2445"/>
            <a:chExt cx="7401" cy="902"/>
          </a:xfrm>
        </p:grpSpPr>
        <p:sp>
          <p:nvSpPr>
            <p:cNvPr id="8" name="矩形: 圆角 18"/>
            <p:cNvSpPr/>
            <p:nvPr>
              <p:custDataLst>
                <p:tags r:id="rId5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9" name="矩形: 圆角 18"/>
            <p:cNvSpPr/>
            <p:nvPr>
              <p:custDataLst>
                <p:tags r:id="rId6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2722" y="2566"/>
              <a:ext cx="548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高质量发展取得显著成效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8"/>
            </p:custDataLst>
          </p:nvPr>
        </p:nvGrpSpPr>
        <p:grpSpPr>
          <a:xfrm>
            <a:off x="6456680" y="3222626"/>
            <a:ext cx="4699635" cy="572770"/>
            <a:chOff x="1260" y="2445"/>
            <a:chExt cx="7401" cy="902"/>
          </a:xfrm>
        </p:grpSpPr>
        <p:sp>
          <p:nvSpPr>
            <p:cNvPr id="25" name="矩形: 圆角 18"/>
            <p:cNvSpPr/>
            <p:nvPr>
              <p:custDataLst>
                <p:tags r:id="rId9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26" name="矩形: 圆角 18"/>
            <p:cNvSpPr/>
            <p:nvPr>
              <p:custDataLst>
                <p:tags r:id="rId10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2722" y="2566"/>
              <a:ext cx="548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科技自立自强水平大幅提高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12"/>
            </p:custDataLst>
          </p:nvPr>
        </p:nvGrpSpPr>
        <p:grpSpPr>
          <a:xfrm>
            <a:off x="1370330" y="4003676"/>
            <a:ext cx="4725670" cy="572770"/>
            <a:chOff x="1260" y="2445"/>
            <a:chExt cx="7442" cy="902"/>
          </a:xfrm>
        </p:grpSpPr>
        <p:sp>
          <p:nvSpPr>
            <p:cNvPr id="29" name="矩形: 圆角 18"/>
            <p:cNvSpPr/>
            <p:nvPr>
              <p:custDataLst>
                <p:tags r:id="rId13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14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5"/>
              </p:custDataLst>
            </p:nvPr>
          </p:nvSpPr>
          <p:spPr>
            <a:xfrm>
              <a:off x="2352" y="2566"/>
              <a:ext cx="635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进一步全面深化改革取得新突破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6"/>
            </p:custDataLst>
          </p:nvPr>
        </p:nvGrpSpPr>
        <p:grpSpPr>
          <a:xfrm>
            <a:off x="6431280" y="3997326"/>
            <a:ext cx="4699635" cy="572770"/>
            <a:chOff x="1260" y="2445"/>
            <a:chExt cx="7401" cy="902"/>
          </a:xfrm>
        </p:grpSpPr>
        <p:sp>
          <p:nvSpPr>
            <p:cNvPr id="33" name="矩形: 圆角 18"/>
            <p:cNvSpPr/>
            <p:nvPr>
              <p:custDataLst>
                <p:tags r:id="rId17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34" name="矩形: 圆角 18"/>
            <p:cNvSpPr/>
            <p:nvPr>
              <p:custDataLst>
                <p:tags r:id="rId18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9"/>
              </p:custDataLst>
            </p:nvPr>
          </p:nvSpPr>
          <p:spPr>
            <a:xfrm>
              <a:off x="2722" y="2566"/>
              <a:ext cx="548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社会文明程度明显提升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0"/>
            </p:custDataLst>
          </p:nvPr>
        </p:nvGrpSpPr>
        <p:grpSpPr>
          <a:xfrm>
            <a:off x="1363980" y="4797426"/>
            <a:ext cx="4699635" cy="572770"/>
            <a:chOff x="1260" y="2445"/>
            <a:chExt cx="7401" cy="902"/>
          </a:xfrm>
        </p:grpSpPr>
        <p:sp>
          <p:nvSpPr>
            <p:cNvPr id="37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38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3"/>
              </p:custDataLst>
            </p:nvPr>
          </p:nvSpPr>
          <p:spPr>
            <a:xfrm>
              <a:off x="2722" y="2566"/>
              <a:ext cx="548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人民生活品质不断提高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24"/>
            </p:custDataLst>
          </p:nvPr>
        </p:nvGrpSpPr>
        <p:grpSpPr>
          <a:xfrm>
            <a:off x="6424930" y="4791076"/>
            <a:ext cx="4699635" cy="572770"/>
            <a:chOff x="1260" y="2445"/>
            <a:chExt cx="7401" cy="902"/>
          </a:xfrm>
        </p:grpSpPr>
        <p:sp>
          <p:nvSpPr>
            <p:cNvPr id="41" name="矩形: 圆角 18"/>
            <p:cNvSpPr/>
            <p:nvPr>
              <p:custDataLst>
                <p:tags r:id="rId25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42" name="矩形: 圆角 18"/>
            <p:cNvSpPr/>
            <p:nvPr>
              <p:custDataLst>
                <p:tags r:id="rId26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27"/>
              </p:custDataLst>
            </p:nvPr>
          </p:nvSpPr>
          <p:spPr>
            <a:xfrm>
              <a:off x="2401" y="2566"/>
              <a:ext cx="6259" cy="5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美丽中国建设取得新的重大进展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44" name="组合 43"/>
          <p:cNvGrpSpPr/>
          <p:nvPr>
            <p:custDataLst>
              <p:tags r:id="rId28"/>
            </p:custDataLst>
          </p:nvPr>
        </p:nvGrpSpPr>
        <p:grpSpPr>
          <a:xfrm>
            <a:off x="1395730" y="5553076"/>
            <a:ext cx="4699635" cy="572770"/>
            <a:chOff x="1260" y="2445"/>
            <a:chExt cx="7401" cy="902"/>
          </a:xfrm>
        </p:grpSpPr>
        <p:sp>
          <p:nvSpPr>
            <p:cNvPr id="45" name="矩形: 圆角 18"/>
            <p:cNvSpPr/>
            <p:nvPr>
              <p:custDataLst>
                <p:tags r:id="rId29"/>
              </p:custDataLst>
            </p:nvPr>
          </p:nvSpPr>
          <p:spPr>
            <a:xfrm>
              <a:off x="1260" y="2445"/>
              <a:ext cx="3505" cy="902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cs typeface="阿里巴巴普惠体" panose="00020600040101010101" charset="-122"/>
              </a:endParaRPr>
            </a:p>
          </p:txBody>
        </p:sp>
        <p:sp>
          <p:nvSpPr>
            <p:cNvPr id="46" name="矩形: 圆角 18"/>
            <p:cNvSpPr/>
            <p:nvPr>
              <p:custDataLst>
                <p:tags r:id="rId30"/>
              </p:custDataLst>
            </p:nvPr>
          </p:nvSpPr>
          <p:spPr>
            <a:xfrm>
              <a:off x="2352" y="2463"/>
              <a:ext cx="6309" cy="884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7300" b="1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31"/>
              </p:custDataLst>
            </p:nvPr>
          </p:nvSpPr>
          <p:spPr>
            <a:xfrm>
              <a:off x="2722" y="2566"/>
              <a:ext cx="5480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n-ea"/>
                  <a:sym typeface="+mn-ea"/>
                </a:rPr>
                <a:t>国家安全屏障更加巩固</a:t>
              </a:r>
              <a:endParaRPr lang="zh-CN" altLang="en-US" sz="2000" b="1" dirty="0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flipV="1">
            <a:off x="6781150" y="5682875"/>
            <a:ext cx="4744718" cy="411707"/>
            <a:chOff x="1500038" y="5877396"/>
            <a:chExt cx="7926885" cy="488798"/>
          </a:xfrm>
        </p:grpSpPr>
        <p:sp>
          <p:nvSpPr>
            <p:cNvPr id="5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4122910"/>
              <a:ext cx="6097270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indent="0"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2000"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阿里巴巴普惠体" panose="00020600040101010101" charset="-122"/>
                  <a:sym typeface="+mn-ea"/>
                </a:rPr>
                <a:t>在此基础上再奋斗五年，到</a:t>
              </a:r>
              <a:r>
                <a:rPr lang="en-US" altLang="zh-CN" sz="2000"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阿里巴巴普惠体" panose="00020600040101010101" charset="-122"/>
                  <a:sym typeface="+mn-ea"/>
                </a:rPr>
                <a:t>2035</a:t>
              </a:r>
              <a:r>
                <a:rPr lang="zh-CN" altLang="en-US" sz="2000"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阿里巴巴普惠体" panose="00020600040101010101" charset="-122"/>
                  <a:sym typeface="+mn-ea"/>
                </a:rPr>
                <a:t>年实现我国经济实力、科技实力、国防实力、综合国力和国际影响力大幅跃升，人均国内生产总值达到中等发达国家水平，人民生活更加幸福美好，基本实现社会主义现代化。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en-US" altLang="zh-CN" sz="2000">
                  <a:solidFill>
                    <a:schemeClr val="bg1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阿里巴巴普惠体" panose="00020600040101010101" charset="-122"/>
                  <a:sym typeface="+mn-ea"/>
                </a:rPr>
                <a:t>2035</a:t>
              </a:r>
              <a:r>
                <a:rPr lang="zh-CN" altLang="en-US" sz="2000">
                  <a:solidFill>
                    <a:schemeClr val="bg1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阿里巴巴普惠体" panose="00020600040101010101" charset="-122"/>
                  <a:sym typeface="+mn-ea"/>
                </a:rPr>
                <a:t>年基本实现社会主义现代化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第二部分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建设现代化产业体系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巩固壮大实体经济根基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建设现代化产业体系巩固壮大实体经济根基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20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把发展经济的着力点放在实体经济上，坚持智能化、绿色化、融合化方向，加快建设制造强国、质量强国、航天强国、交通强国、网络强国，保持制造业合理比重，构建以先进制造业为骨干的现代化产业体系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066757" y="1942936"/>
            <a:ext cx="1245815" cy="368443"/>
            <a:chOff x="3471555" y="1473199"/>
            <a:chExt cx="1665099" cy="492443"/>
          </a:xfrm>
        </p:grpSpPr>
        <p:sp>
          <p:nvSpPr>
            <p:cNvPr id="41" name="星形: 五角 18"/>
            <p:cNvSpPr/>
            <p:nvPr/>
          </p:nvSpPr>
          <p:spPr>
            <a:xfrm>
              <a:off x="4644211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2" name="星形: 五角 19"/>
            <p:cNvSpPr/>
            <p:nvPr/>
          </p:nvSpPr>
          <p:spPr>
            <a:xfrm>
              <a:off x="4057883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7" name="星形: 五角 20"/>
            <p:cNvSpPr/>
            <p:nvPr/>
          </p:nvSpPr>
          <p:spPr>
            <a:xfrm>
              <a:off x="3471555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19467" y="1612884"/>
            <a:ext cx="2666995" cy="4396803"/>
            <a:chOff x="696837" y="1579227"/>
            <a:chExt cx="2666995" cy="4396803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6837" y="1579227"/>
              <a:ext cx="2666995" cy="4396803"/>
            </a:xfrm>
            <a:prstGeom prst="rect">
              <a:avLst/>
            </a:prstGeom>
          </p:spPr>
        </p:pic>
        <p:sp>
          <p:nvSpPr>
            <p:cNvPr id="51" name="椭圆 50"/>
            <p:cNvSpPr/>
            <p:nvPr/>
          </p:nvSpPr>
          <p:spPr>
            <a:xfrm>
              <a:off x="1661093" y="2727282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661093" y="3285501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661093" y="3843719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661093" y="4401937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870555" y="2842875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有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870555" y="3411996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序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870555" y="3981117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发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70555" y="4550238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展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260090" y="2992120"/>
            <a:ext cx="7899400" cy="2595880"/>
            <a:chOff x="793079" y="1837536"/>
            <a:chExt cx="9135027" cy="1977254"/>
          </a:xfrm>
        </p:grpSpPr>
        <p:sp>
          <p:nvSpPr>
            <p:cNvPr id="60" name="矩形: 圆角 37"/>
            <p:cNvSpPr/>
            <p:nvPr/>
          </p:nvSpPr>
          <p:spPr>
            <a:xfrm>
              <a:off x="793079" y="1837536"/>
              <a:ext cx="9135027" cy="1977254"/>
            </a:xfrm>
            <a:prstGeom prst="roundRect">
              <a:avLst>
                <a:gd name="adj" fmla="val 6511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FAD77E">
                  <a:alpha val="60000"/>
                </a:srgbClr>
              </a:solidFill>
              <a:prstDash val="solid"/>
              <a:miter lim="800000"/>
            </a:ln>
            <a:effectLst>
              <a:outerShdw blurRad="495300" dist="177800" dir="2700000" sx="99000" sy="99000" algn="tl" rotWithShape="0">
                <a:srgbClr val="FAD77E">
                  <a:lumMod val="50000"/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99424" y="2080037"/>
              <a:ext cx="8483679" cy="147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l" fontAlgn="auto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强化国家标准引领、数智绿色技术赋能、环保安全制度约束，巩固提升我国产业在全球分工中的地位和竞争力。推动重点产业提质升级。提升产业链自主可控水平。健全产业健康有序发展促进机制。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9928104" y="2211357"/>
              <a:ext cx="0" cy="733919"/>
            </a:xfrm>
            <a:prstGeom prst="line">
              <a:avLst/>
            </a:prstGeom>
            <a:noFill/>
            <a:ln w="25400" cap="rnd" cmpd="sng" algn="ctr">
              <a:solidFill>
                <a:srgbClr val="FE391F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63" name="圆角矩形 62"/>
          <p:cNvSpPr/>
          <p:nvPr/>
        </p:nvSpPr>
        <p:spPr bwMode="auto">
          <a:xfrm>
            <a:off x="5465445" y="1943100"/>
            <a:ext cx="4584065" cy="520700"/>
          </a:xfrm>
          <a:prstGeom prst="roundRect">
            <a:avLst>
              <a:gd name="adj" fmla="val 50000"/>
            </a:avLst>
          </a:prstGeom>
          <a:gradFill>
            <a:gsLst>
              <a:gs pos="26000">
                <a:srgbClr val="E63600"/>
              </a:gs>
              <a:gs pos="100000">
                <a:srgbClr val="FF79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dist="63500" dir="5400000" algn="t" rotWithShape="0">
              <a:srgbClr val="E636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n-ea"/>
                <a:sym typeface="+mn-ea"/>
              </a:rPr>
              <a:t>优化提升传统产业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  <a:ea typeface="阿里巴巴普惠体 3.0 55 Regular" panose="00020600040101010101" pitchFamily="18" charset="-122"/>
              <a:cs typeface="思源宋体 CN Heavy" panose="02020900000000000000" pitchFamily="18" charset="-122"/>
              <a:sym typeface="+mn-ea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065" y="5049520"/>
            <a:ext cx="1676400" cy="122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731097" y="1705625"/>
            <a:ext cx="6580820" cy="3934416"/>
            <a:chOff x="864447" y="1153174"/>
            <a:chExt cx="6580820" cy="3934416"/>
          </a:xfrm>
        </p:grpSpPr>
        <p:sp>
          <p:nvSpPr>
            <p:cNvPr id="44" name="矩形: 圆角 43"/>
            <p:cNvSpPr/>
            <p:nvPr/>
          </p:nvSpPr>
          <p:spPr>
            <a:xfrm>
              <a:off x="864447" y="1199567"/>
              <a:ext cx="6423535" cy="3888023"/>
            </a:xfrm>
            <a:prstGeom prst="roundRect">
              <a:avLst>
                <a:gd name="adj" fmla="val 3450"/>
              </a:avLst>
            </a:prstGeom>
            <a:gradFill>
              <a:gsLst>
                <a:gs pos="0">
                  <a:srgbClr val="FAD77E">
                    <a:lumMod val="20000"/>
                    <a:lumOff val="80000"/>
                  </a:srgbClr>
                </a:gs>
                <a:gs pos="88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45" name="PA-102256"/>
            <p:cNvSpPr txBox="1"/>
            <p:nvPr>
              <p:custDataLst>
                <p:tags r:id="rId1"/>
              </p:custDataLst>
            </p:nvPr>
          </p:nvSpPr>
          <p:spPr>
            <a:xfrm>
              <a:off x="1316819" y="2224510"/>
              <a:ext cx="5153714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defRPr>
              </a:lvl1pPr>
            </a:lstStyle>
            <a:p>
              <a:pPr algn="l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ea typeface="阿里巴巴普惠体 3.0 55 Regular" panose="00020600040101010101" pitchFamily="18" charset="-122"/>
                  <a:sym typeface="+mn-ea"/>
                </a:rPr>
                <a:t>强化源头技术供给，加快构建应用场景和生态体系，培育更多支柱性先导性产业，构筑产业发展新优势。发展壮大新兴产业。前瞻布局未来产业。完善产业创新发展生态。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sym typeface="+mn-ea"/>
              </a:endParaRPr>
            </a:p>
          </p:txBody>
        </p:sp>
        <p:pic>
          <p:nvPicPr>
            <p:cNvPr id="46" name="图片 45" descr="卡通人物&#10;&#10;中度可信度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563549" y="1153174"/>
              <a:ext cx="1881718" cy="1230041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61322" y="1655459"/>
              <a:ext cx="46488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64000">
                        <a:schemeClr val="accent1">
                          <a:lumMod val="5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>
                  <a:solidFill>
                    <a:schemeClr val="accent1"/>
                  </a:solidFill>
                  <a:latin typeface="+mn-ea"/>
                  <a:sym typeface="+mn-ea"/>
                </a:rPr>
                <a:t>培育壮大新兴产业和未来产业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+mn-cs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116655" y="1560861"/>
            <a:ext cx="4566831" cy="4078286"/>
            <a:chOff x="7211905" y="1494868"/>
            <a:chExt cx="4566831" cy="4078286"/>
          </a:xfrm>
        </p:grpSpPr>
        <p:sp>
          <p:nvSpPr>
            <p:cNvPr id="26" name="弧形 25"/>
            <p:cNvSpPr/>
            <p:nvPr/>
          </p:nvSpPr>
          <p:spPr>
            <a:xfrm>
              <a:off x="7665300" y="2064698"/>
              <a:ext cx="1665813" cy="1665813"/>
            </a:xfrm>
            <a:prstGeom prst="arc">
              <a:avLst>
                <a:gd name="adj1" fmla="val 3883029"/>
                <a:gd name="adj2" fmla="val 19643166"/>
              </a:avLst>
            </a:prstGeom>
            <a:noFill/>
            <a:ln w="22225" cap="sq" cmpd="sng" algn="ctr">
              <a:gradFill>
                <a:gsLst>
                  <a:gs pos="0">
                    <a:srgbClr val="DE352E"/>
                  </a:gs>
                  <a:gs pos="100000">
                    <a:srgbClr val="DE352E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996765" y="2362913"/>
              <a:ext cx="1214120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000">
                        <a:srgbClr val="E07952"/>
                      </a:gs>
                      <a:gs pos="76000">
                        <a:srgbClr val="DE352E"/>
                      </a:gs>
                    </a:gsLst>
                    <a:lin ang="5400000" scaled="0"/>
                    <a:tileRect/>
                  </a:gradFill>
                  <a:effectLst>
                    <a:outerShdw blurRad="508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rPr>
                <a:t>新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000">
                      <a:srgbClr val="E07952"/>
                    </a:gs>
                    <a:gs pos="76000">
                      <a:srgbClr val="DE352E"/>
                    </a:gs>
                  </a:gsLst>
                  <a:lin ang="5400000" scaled="0"/>
                  <a:tileRect/>
                </a:gradFill>
                <a:effectLst>
                  <a:outerShdw blurRad="508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769933" y="2263171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48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兴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48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846826" y="3165316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8800">
                  <a:gradFill>
                    <a:gsLst>
                      <a:gs pos="18000">
                        <a:srgbClr val="E07952"/>
                      </a:gs>
                      <a:gs pos="66000">
                        <a:srgbClr val="D7282E"/>
                      </a:gs>
                    </a:gsLst>
                    <a:lin ang="4800000" scaled="0"/>
                  </a:gradFill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48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未</a:t>
              </a:r>
              <a:endParaRPr kumimoji="0" lang="zh-CN" altLang="en-US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48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970256" y="3511944"/>
              <a:ext cx="1808480" cy="206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54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来</a:t>
              </a:r>
              <a:endParaRPr kumimoji="0" lang="zh-CN" altLang="en-US" sz="1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54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V="1">
              <a:off x="9164515" y="1686024"/>
              <a:ext cx="525585" cy="525586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2" name="直接连接符 31"/>
            <p:cNvCxnSpPr/>
            <p:nvPr/>
          </p:nvCxnSpPr>
          <p:spPr>
            <a:xfrm flipV="1">
              <a:off x="7211905" y="3532230"/>
              <a:ext cx="493577" cy="493578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sp>
          <p:nvSpPr>
            <p:cNvPr id="33" name="弧形 32"/>
            <p:cNvSpPr/>
            <p:nvPr/>
          </p:nvSpPr>
          <p:spPr>
            <a:xfrm>
              <a:off x="7709545" y="2108943"/>
              <a:ext cx="1577324" cy="1577324"/>
            </a:xfrm>
            <a:prstGeom prst="arc">
              <a:avLst>
                <a:gd name="adj1" fmla="val 2425688"/>
                <a:gd name="adj2" fmla="val 15065144"/>
              </a:avLst>
            </a:prstGeom>
            <a:noFill/>
            <a:ln w="6350" cap="sq" cmpd="sng" algn="ctr">
              <a:gradFill>
                <a:gsLst>
                  <a:gs pos="0">
                    <a:srgbClr val="DE352E"/>
                  </a:gs>
                  <a:gs pos="100000">
                    <a:srgbClr val="DE352E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V="1">
              <a:off x="7259918" y="3409245"/>
              <a:ext cx="493577" cy="493578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>
            <a:xfrm flipV="1">
              <a:off x="9279547" y="1494868"/>
              <a:ext cx="525585" cy="525586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7" name="直接连接符 36"/>
            <p:cNvCxnSpPr/>
            <p:nvPr/>
          </p:nvCxnSpPr>
          <p:spPr>
            <a:xfrm>
              <a:off x="7259918" y="4613603"/>
              <a:ext cx="2119032" cy="0"/>
            </a:xfrm>
            <a:prstGeom prst="line">
              <a:avLst/>
            </a:prstGeom>
            <a:noFill/>
            <a:ln w="22225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组合 53"/>
          <p:cNvGrpSpPr/>
          <p:nvPr/>
        </p:nvGrpSpPr>
        <p:grpSpPr>
          <a:xfrm>
            <a:off x="4888959" y="4574401"/>
            <a:ext cx="2118712" cy="1192923"/>
            <a:chOff x="5022309" y="3539351"/>
            <a:chExt cx="2118712" cy="1192923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2309" y="3731024"/>
              <a:ext cx="1692761" cy="100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组合 52"/>
            <p:cNvGrpSpPr/>
            <p:nvPr/>
          </p:nvGrpSpPr>
          <p:grpSpPr>
            <a:xfrm>
              <a:off x="6374189" y="3539351"/>
              <a:ext cx="766832" cy="768812"/>
              <a:chOff x="6119119" y="3185300"/>
              <a:chExt cx="1453751" cy="1457505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4"/>
              <a:srcRect l="20936" t="62117" b="-6740"/>
              <a:stretch>
                <a:fillRect/>
              </a:stretch>
            </p:blipFill>
            <p:spPr>
              <a:xfrm>
                <a:off x="6259349" y="3918055"/>
                <a:ext cx="1313521" cy="724750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00"/>
                        </a14:imgEffect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 l="20936" t="12070" b="38188"/>
              <a:stretch>
                <a:fillRect/>
              </a:stretch>
            </p:blipFill>
            <p:spPr>
              <a:xfrm>
                <a:off x="6119119" y="3185300"/>
                <a:ext cx="1313521" cy="80789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60756c8c39972aea1056c9bff28a496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571500" y="1054735"/>
            <a:ext cx="3819525" cy="4004310"/>
          </a:xfrm>
          <a:prstGeom prst="rect">
            <a:avLst/>
          </a:prstGeom>
        </p:spPr>
      </p:pic>
      <p:pic>
        <p:nvPicPr>
          <p:cNvPr id="9" name="图片 8" descr="51miz-E1151181-0089790C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3626485"/>
            <a:ext cx="12192635" cy="3253105"/>
          </a:xfrm>
          <a:prstGeom prst="rect">
            <a:avLst/>
          </a:prstGeom>
        </p:spPr>
      </p:pic>
      <p:sp>
        <p:nvSpPr>
          <p:cNvPr id="11" name="矩形: 对角圆角 31"/>
          <p:cNvSpPr/>
          <p:nvPr>
            <p:custDataLst>
              <p:tags r:id="rId3"/>
            </p:custDataLst>
          </p:nvPr>
        </p:nvSpPr>
        <p:spPr>
          <a:xfrm>
            <a:off x="3126740" y="2181225"/>
            <a:ext cx="7787640" cy="3018790"/>
          </a:xfrm>
          <a:prstGeom prst="round2DiagRect">
            <a:avLst>
              <a:gd name="adj1" fmla="val 17588"/>
              <a:gd name="adj2" fmla="val 0"/>
            </a:avLst>
          </a:prstGeom>
          <a:gradFill>
            <a:gsLst>
              <a:gs pos="15000">
                <a:schemeClr val="bg1"/>
              </a:gs>
              <a:gs pos="71000">
                <a:srgbClr val="FEF2E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8100000" algn="tr" rotWithShape="0">
              <a:srgbClr val="C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思源宋体 CN" panose="02020400000000000000" pitchFamily="18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03600" y="2501265"/>
            <a:ext cx="7186930" cy="21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Aft>
                <a:spcPts val="600"/>
              </a:spcAft>
              <a:defRPr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阿里巴巴普惠体 3.0 55 Regular" panose="00020600040101010101" pitchFamily="18" charset="-122"/>
                <a:sym typeface="+mn-ea"/>
              </a:rPr>
              <a:t>实施服务业扩能提质行动，深化服务领域改革开放，完善支持政策体系，全面提升服务业质量效率和竞争力，更好发挥服务业支撑产业升级、满足民生需要、带动就业扩容的作用。推进生产性服务业向专业化和价值链高端延伸。促进生活性服务业高品质多样化便利化发展。完善服务业发展政策体系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4" name="矩形: 圆角 4"/>
          <p:cNvSpPr/>
          <p:nvPr/>
        </p:nvSpPr>
        <p:spPr>
          <a:xfrm>
            <a:off x="3188970" y="1417320"/>
            <a:ext cx="7725410" cy="523240"/>
          </a:xfrm>
          <a:prstGeom prst="roundRect">
            <a:avLst/>
          </a:prstGeom>
          <a:gradFill>
            <a:gsLst>
              <a:gs pos="0">
                <a:srgbClr val="C00000"/>
              </a:gs>
              <a:gs pos="66000">
                <a:srgbClr val="EF0000"/>
              </a:gs>
            </a:gsLst>
            <a:lin ang="13500000" scaled="1"/>
          </a:gradFill>
          <a:ln>
            <a:noFill/>
          </a:ln>
          <a:effectLst>
            <a:outerShdw blurRad="190500" dist="190500" dir="2700000" algn="tl" rotWithShape="0">
              <a:srgbClr val="EF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促进服务业优质高效发展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8835" y="902335"/>
            <a:ext cx="1100201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9000"/>
              </a:lnSpc>
              <a:buClrTx/>
              <a:buSzTx/>
              <a:buFontTx/>
            </a:pPr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阿里巴巴普惠体" panose="00020600040101010101" charset="-122"/>
              </a:rPr>
              <a:t>前言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2319020" y="2294890"/>
            <a:ext cx="856424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rPr>
              <a:t>中华人民共和国国民经济和社会发展第十五个五年（2026－2030年）规划纲要，根据《中共中央关于制定国民经济和社会发展第十五个五年规划的建议》编制，主要阐明国家战略意图，明确政府工作重点，引导规范社会主体行为，是“十五五”时期我国全面建设社会主义现代化国家的宏伟蓝图，是全国各族人民共同的行动纲领。</a:t>
            </a:r>
            <a:endParaRPr lang="zh-CN" altLang="en-US" sz="20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37489" y="1556385"/>
            <a:ext cx="8052966" cy="872490"/>
            <a:chOff x="1340" y="2090"/>
            <a:chExt cx="14821" cy="1585"/>
          </a:xfrm>
        </p:grpSpPr>
        <p:sp>
          <p:nvSpPr>
            <p:cNvPr id="6" name="矩形: 圆角 1"/>
            <p:cNvSpPr/>
            <p:nvPr/>
          </p:nvSpPr>
          <p:spPr>
            <a:xfrm>
              <a:off x="1515" y="2090"/>
              <a:ext cx="14396" cy="1585"/>
            </a:xfrm>
            <a:prstGeom prst="roundRect">
              <a:avLst>
                <a:gd name="adj" fmla="val 6003"/>
              </a:avLst>
            </a:prstGeom>
            <a:gradFill>
              <a:gsLst>
                <a:gs pos="0">
                  <a:srgbClr val="FFF2E4"/>
                </a:gs>
                <a:gs pos="100000">
                  <a:srgbClr val="D2090A"/>
                </a:gs>
                <a:gs pos="47000">
                  <a:srgbClr val="FF593F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600"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130" y="2415"/>
              <a:ext cx="14031" cy="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2400" b="1">
                  <a:solidFill>
                    <a:schemeClr val="bg1"/>
                  </a:solidFill>
                  <a:latin typeface="+mn-ea"/>
                  <a:sym typeface="+mn-ea"/>
                </a:rPr>
                <a:t>构建现代化基础设施体系</a:t>
              </a:r>
              <a:endParaRPr lang="zh-CN" altLang="en-US" sz="2400" b="1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思源宋体 CN Heavy" panose="02020900000000000000" pitchFamily="18" charset="-122"/>
                <a:sym typeface="+mn-ea"/>
              </a:endParaRPr>
            </a:p>
          </p:txBody>
        </p:sp>
        <p:pic>
          <p:nvPicPr>
            <p:cNvPr id="9" name="图片 8" descr="51miz-E262962-304CCB1A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340" y="2276"/>
              <a:ext cx="1320" cy="1283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1682750" y="3359785"/>
            <a:ext cx="9307830" cy="2406650"/>
          </a:xfrm>
          <a:prstGeom prst="roundRect">
            <a:avLst>
              <a:gd name="adj" fmla="val 6398"/>
            </a:avLst>
          </a:prstGeom>
          <a:solidFill>
            <a:schemeClr val="bg1"/>
          </a:solidFill>
          <a:ln>
            <a:gradFill>
              <a:gsLst>
                <a:gs pos="0">
                  <a:srgbClr val="FFD1A3">
                    <a:alpha val="0"/>
                  </a:srgbClr>
                </a:gs>
                <a:gs pos="100000">
                  <a:srgbClr val="FED9B5"/>
                </a:gs>
              </a:gsLst>
              <a:lin ang="0" scaled="1"/>
            </a:gradFill>
          </a:ln>
          <a:effectLst>
            <a:outerShdw blurRad="127000" dist="63500" dir="2700000" algn="tl" rotWithShape="0">
              <a:srgbClr val="FF89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阿里巴巴普惠体" panose="0002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38600" y="3579495"/>
            <a:ext cx="6951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适度超前、不过度超前，加强基础设施统筹规划，优化布局结构，促进集成融合，提升安全韧性和运营可持续性。完善现代化综合交通运输体系。加力建设新型能源基础设施。加快建设现代化水网。适度超前建设新型基础设施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65250" y="2428875"/>
            <a:ext cx="3486785" cy="2579370"/>
            <a:chOff x="870" y="3958"/>
            <a:chExt cx="7090" cy="5122"/>
          </a:xfrm>
        </p:grpSpPr>
        <p:sp>
          <p:nvSpPr>
            <p:cNvPr id="17" name="同心圆 16"/>
            <p:cNvSpPr/>
            <p:nvPr>
              <p:custDataLst>
                <p:tags r:id="rId3"/>
              </p:custDataLst>
            </p:nvPr>
          </p:nvSpPr>
          <p:spPr>
            <a:xfrm>
              <a:off x="1515" y="4498"/>
              <a:ext cx="4582" cy="4583"/>
            </a:xfrm>
            <a:prstGeom prst="donut">
              <a:avLst>
                <a:gd name="adj" fmla="val 14855"/>
              </a:avLst>
            </a:prstGeom>
            <a:gradFill>
              <a:gsLst>
                <a:gs pos="3000">
                  <a:srgbClr val="FFFEF9"/>
                </a:gs>
                <a:gs pos="100000">
                  <a:srgbClr val="D2090A"/>
                </a:gs>
                <a:gs pos="81000">
                  <a:srgbClr val="FF593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600">
                <a:cs typeface="阿里巴巴普惠体" panose="00020600040101010101" charset="-122"/>
                <a:sym typeface="+mn-ea"/>
              </a:endParaRPr>
            </a:p>
          </p:txBody>
        </p:sp>
        <p:pic>
          <p:nvPicPr>
            <p:cNvPr id="19" name="图片 18" descr="51miz-E1300391-A1927BF5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 flipH="1">
              <a:off x="870" y="3958"/>
              <a:ext cx="7091" cy="41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  <p:bldLst>
      <p:bldP spid="13" grpId="0" bldLvl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第三部分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加快高水平科技自立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自强引领发展新质生产力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加快高水平科技自立自强引领发展新质生产力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8510" y="1775460"/>
            <a:ext cx="7256780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抓住新一轮科技革命和产业变革历史机遇，统筹教育强国、科技强国、人才强国建设，提升国家创新体系整体效能，全面增强自主创新能力，抢占科技发展制高点，推动科技创新和产业创新深度融合，不断催生新质生产力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066757" y="1942936"/>
            <a:ext cx="1245815" cy="368443"/>
            <a:chOff x="3471555" y="1473199"/>
            <a:chExt cx="1665099" cy="492443"/>
          </a:xfrm>
        </p:grpSpPr>
        <p:sp>
          <p:nvSpPr>
            <p:cNvPr id="41" name="星形: 五角 18"/>
            <p:cNvSpPr/>
            <p:nvPr/>
          </p:nvSpPr>
          <p:spPr>
            <a:xfrm>
              <a:off x="4644211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2" name="星形: 五角 19"/>
            <p:cNvSpPr/>
            <p:nvPr/>
          </p:nvSpPr>
          <p:spPr>
            <a:xfrm>
              <a:off x="4057883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7" name="星形: 五角 20"/>
            <p:cNvSpPr/>
            <p:nvPr/>
          </p:nvSpPr>
          <p:spPr>
            <a:xfrm>
              <a:off x="3471555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19467" y="1612884"/>
            <a:ext cx="2666995" cy="4396803"/>
            <a:chOff x="696837" y="1579227"/>
            <a:chExt cx="2666995" cy="4396803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6837" y="1579227"/>
              <a:ext cx="2666995" cy="4396803"/>
            </a:xfrm>
            <a:prstGeom prst="rect">
              <a:avLst/>
            </a:prstGeom>
          </p:spPr>
        </p:pic>
        <p:sp>
          <p:nvSpPr>
            <p:cNvPr id="51" name="椭圆 50"/>
            <p:cNvSpPr/>
            <p:nvPr/>
          </p:nvSpPr>
          <p:spPr>
            <a:xfrm>
              <a:off x="1661093" y="2727282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661093" y="3285501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661093" y="3843719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661093" y="4401937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870555" y="2842875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创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870555" y="3411996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新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870555" y="3981117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攻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70555" y="4550238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关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260090" y="2992120"/>
            <a:ext cx="7899400" cy="2595880"/>
            <a:chOff x="793079" y="1837536"/>
            <a:chExt cx="9135027" cy="1977254"/>
          </a:xfrm>
        </p:grpSpPr>
        <p:sp>
          <p:nvSpPr>
            <p:cNvPr id="60" name="矩形: 圆角 37"/>
            <p:cNvSpPr/>
            <p:nvPr/>
          </p:nvSpPr>
          <p:spPr>
            <a:xfrm>
              <a:off x="793079" y="1837536"/>
              <a:ext cx="9135027" cy="1977254"/>
            </a:xfrm>
            <a:prstGeom prst="roundRect">
              <a:avLst>
                <a:gd name="adj" fmla="val 6511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FAD77E">
                  <a:alpha val="60000"/>
                </a:srgbClr>
              </a:solidFill>
              <a:prstDash val="solid"/>
              <a:miter lim="800000"/>
            </a:ln>
            <a:effectLst>
              <a:outerShdw blurRad="495300" dist="177800" dir="2700000" sx="99000" sy="99000" algn="tl" rotWithShape="0">
                <a:srgbClr val="FAD77E">
                  <a:lumMod val="50000"/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99424" y="1920427"/>
              <a:ext cx="8483679" cy="175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 fontAlgn="auto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400">
                  <a:latin typeface="+mn-ea"/>
                  <a:sym typeface="+mn-ea"/>
                </a:rPr>
                <a:t>坚持技术驱动和需求拉动相结合、锻长板和补短板相结合，完善新型举国体制，推动产出更多标志性原创成果。打好关键核心技术攻坚战。强化战略前沿领域科技布局。全面提升基础研究水平。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9928104" y="2211357"/>
              <a:ext cx="0" cy="733919"/>
            </a:xfrm>
            <a:prstGeom prst="line">
              <a:avLst/>
            </a:prstGeom>
            <a:noFill/>
            <a:ln w="25400" cap="rnd" cmpd="sng" algn="ctr">
              <a:solidFill>
                <a:srgbClr val="FE391F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63" name="圆角矩形 62"/>
          <p:cNvSpPr/>
          <p:nvPr/>
        </p:nvSpPr>
        <p:spPr bwMode="auto">
          <a:xfrm>
            <a:off x="5465445" y="1943100"/>
            <a:ext cx="5342255" cy="520700"/>
          </a:xfrm>
          <a:prstGeom prst="roundRect">
            <a:avLst>
              <a:gd name="adj" fmla="val 50000"/>
            </a:avLst>
          </a:prstGeom>
          <a:gradFill>
            <a:gsLst>
              <a:gs pos="26000">
                <a:srgbClr val="E63600"/>
              </a:gs>
              <a:gs pos="100000">
                <a:srgbClr val="FF79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dist="63500" dir="5400000" algn="t" rotWithShape="0">
              <a:srgbClr val="E636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加强原始创新和关键核心技术攻关</a:t>
            </a:r>
            <a:endParaRPr lang="zh-CN" altLang="en-US" sz="2400" b="1" dirty="0">
              <a:solidFill>
                <a:schemeClr val="bg1"/>
              </a:solidFill>
              <a:effectLst/>
              <a:latin typeface="+mn-ea"/>
              <a:ea typeface="阿里巴巴普惠体 3.0 55 Regular" panose="00020600040101010101" pitchFamily="18" charset="-122"/>
              <a:cs typeface="思源宋体 CN Heavy" panose="02020900000000000000" pitchFamily="18" charset="-122"/>
              <a:sym typeface="+mn-ea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065" y="5049520"/>
            <a:ext cx="1676400" cy="122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731097" y="1705625"/>
            <a:ext cx="6580820" cy="3934416"/>
            <a:chOff x="864447" y="1153174"/>
            <a:chExt cx="6580820" cy="3934416"/>
          </a:xfrm>
        </p:grpSpPr>
        <p:sp>
          <p:nvSpPr>
            <p:cNvPr id="44" name="矩形: 圆角 43"/>
            <p:cNvSpPr/>
            <p:nvPr/>
          </p:nvSpPr>
          <p:spPr>
            <a:xfrm>
              <a:off x="864447" y="1199567"/>
              <a:ext cx="6423535" cy="3888023"/>
            </a:xfrm>
            <a:prstGeom prst="roundRect">
              <a:avLst>
                <a:gd name="adj" fmla="val 3450"/>
              </a:avLst>
            </a:prstGeom>
            <a:gradFill>
              <a:gsLst>
                <a:gs pos="0">
                  <a:srgbClr val="FAD77E">
                    <a:lumMod val="20000"/>
                    <a:lumOff val="80000"/>
                  </a:srgbClr>
                </a:gs>
                <a:gs pos="88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45" name="PA-102256"/>
            <p:cNvSpPr txBox="1"/>
            <p:nvPr>
              <p:custDataLst>
                <p:tags r:id="rId1"/>
              </p:custDataLst>
            </p:nvPr>
          </p:nvSpPr>
          <p:spPr>
            <a:xfrm>
              <a:off x="1316819" y="2287375"/>
              <a:ext cx="5153714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defRPr>
              </a:lvl1pPr>
            </a:lstStyle>
            <a:p>
              <a:pPr algn="just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1800">
                  <a:latin typeface="+mn-ea"/>
                  <a:ea typeface="阿里巴巴普惠体 3.0 55 Regular" panose="00020600040101010101" pitchFamily="18" charset="-122"/>
                  <a:sym typeface="+mn-ea"/>
                </a:rPr>
                <a:t>统筹国家战略科技力量建设，提高创新资源配置效率，构建自主完备、开放高效的国家创新体系。增强国家战略科技力量引领作用。强化科技创新资源保障。构建高水平科技开放合作新格局。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sym typeface="+mn-ea"/>
              </a:endParaRPr>
            </a:p>
          </p:txBody>
        </p:sp>
        <p:pic>
          <p:nvPicPr>
            <p:cNvPr id="46" name="图片 45" descr="卡通人物&#10;&#10;中度可信度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563549" y="1153174"/>
              <a:ext cx="1881718" cy="1230041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61322" y="1655459"/>
              <a:ext cx="46488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64000">
                        <a:schemeClr val="accent1">
                          <a:lumMod val="5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>
                  <a:solidFill>
                    <a:schemeClr val="accent1"/>
                  </a:solidFill>
                  <a:latin typeface="+mn-ea"/>
                  <a:sym typeface="+mn-ea"/>
                </a:rPr>
                <a:t>提高体系化创新能力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+mn-cs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116655" y="1560861"/>
            <a:ext cx="4566831" cy="4078286"/>
            <a:chOff x="7211905" y="1494868"/>
            <a:chExt cx="4566831" cy="4078286"/>
          </a:xfrm>
        </p:grpSpPr>
        <p:sp>
          <p:nvSpPr>
            <p:cNvPr id="26" name="弧形 25"/>
            <p:cNvSpPr/>
            <p:nvPr/>
          </p:nvSpPr>
          <p:spPr>
            <a:xfrm>
              <a:off x="7665300" y="2064698"/>
              <a:ext cx="1665813" cy="1665813"/>
            </a:xfrm>
            <a:prstGeom prst="arc">
              <a:avLst>
                <a:gd name="adj1" fmla="val 3883029"/>
                <a:gd name="adj2" fmla="val 19643166"/>
              </a:avLst>
            </a:prstGeom>
            <a:noFill/>
            <a:ln w="22225" cap="sq" cmpd="sng" algn="ctr">
              <a:gradFill>
                <a:gsLst>
                  <a:gs pos="0">
                    <a:srgbClr val="DE352E"/>
                  </a:gs>
                  <a:gs pos="100000">
                    <a:srgbClr val="DE352E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996765" y="2362913"/>
              <a:ext cx="1214120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000">
                        <a:srgbClr val="E07952"/>
                      </a:gs>
                      <a:gs pos="76000">
                        <a:srgbClr val="DE352E"/>
                      </a:gs>
                    </a:gsLst>
                    <a:lin ang="5400000" scaled="0"/>
                    <a:tileRect/>
                  </a:gradFill>
                  <a:effectLst>
                    <a:outerShdw blurRad="508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rPr>
                <a:t>科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000">
                      <a:srgbClr val="E07952"/>
                    </a:gs>
                    <a:gs pos="76000">
                      <a:srgbClr val="DE352E"/>
                    </a:gs>
                  </a:gsLst>
                  <a:lin ang="5400000" scaled="0"/>
                  <a:tileRect/>
                </a:gradFill>
                <a:effectLst>
                  <a:outerShdw blurRad="508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937573" y="2032666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48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技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48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846826" y="3165316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8800">
                  <a:gradFill>
                    <a:gsLst>
                      <a:gs pos="18000">
                        <a:srgbClr val="E07952"/>
                      </a:gs>
                      <a:gs pos="66000">
                        <a:srgbClr val="D7282E"/>
                      </a:gs>
                    </a:gsLst>
                    <a:lin ang="4800000" scaled="0"/>
                  </a:gradFill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48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创</a:t>
              </a:r>
              <a:endParaRPr kumimoji="0" lang="zh-CN" altLang="en-US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48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970256" y="3511944"/>
              <a:ext cx="1808480" cy="206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4000">
                        <a:srgbClr val="DE352E"/>
                      </a:gs>
                      <a:gs pos="18000">
                        <a:srgbClr val="E07952"/>
                      </a:gs>
                    </a:gsLst>
                    <a:lin ang="5400000" scaled="0"/>
                  </a:gradFill>
                  <a:effectLst>
                    <a:outerShdw blurRad="38100" dist="50800" dir="2700000" algn="tl" rotWithShape="0">
                      <a:srgbClr val="DE352E">
                        <a:lumMod val="75000"/>
                        <a:alpha val="34000"/>
                      </a:srgbClr>
                    </a:outerShdw>
                  </a:effectLst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字魂206号-江汉手书" panose="00000500000000000000" pitchFamily="2" charset="-122"/>
                </a:rPr>
                <a:t>新</a:t>
              </a:r>
              <a:endParaRPr kumimoji="0" lang="zh-CN" altLang="en-US" sz="1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DE352E"/>
                    </a:gs>
                    <a:gs pos="18000">
                      <a:srgbClr val="E07952"/>
                    </a:gs>
                  </a:gsLst>
                  <a:lin ang="5400000" scaled="0"/>
                </a:gradFill>
                <a:effectLst>
                  <a:outerShdw blurRad="38100" dist="50800" dir="2700000" algn="tl" rotWithShape="0">
                    <a:srgbClr val="DE352E">
                      <a:lumMod val="75000"/>
                      <a:alpha val="34000"/>
                    </a:srgbClr>
                  </a:outerShdw>
                </a:effectLst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  <a:sym typeface="字魂206号-江汉手书" panose="00000500000000000000" pitchFamily="2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V="1">
              <a:off x="9164515" y="1686024"/>
              <a:ext cx="525585" cy="525586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2" name="直接连接符 31"/>
            <p:cNvCxnSpPr/>
            <p:nvPr/>
          </p:nvCxnSpPr>
          <p:spPr>
            <a:xfrm flipV="1">
              <a:off x="7211905" y="3532230"/>
              <a:ext cx="493577" cy="493578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sp>
          <p:nvSpPr>
            <p:cNvPr id="33" name="弧形 32"/>
            <p:cNvSpPr/>
            <p:nvPr/>
          </p:nvSpPr>
          <p:spPr>
            <a:xfrm>
              <a:off x="7709545" y="2108943"/>
              <a:ext cx="1577324" cy="1577324"/>
            </a:xfrm>
            <a:prstGeom prst="arc">
              <a:avLst>
                <a:gd name="adj1" fmla="val 2425688"/>
                <a:gd name="adj2" fmla="val 15065144"/>
              </a:avLst>
            </a:prstGeom>
            <a:noFill/>
            <a:ln w="6350" cap="sq" cmpd="sng" algn="ctr">
              <a:gradFill>
                <a:gsLst>
                  <a:gs pos="0">
                    <a:srgbClr val="DE352E"/>
                  </a:gs>
                  <a:gs pos="100000">
                    <a:srgbClr val="DE352E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V="1">
              <a:off x="7259918" y="3409245"/>
              <a:ext cx="493577" cy="493578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>
            <a:xfrm flipV="1">
              <a:off x="9279547" y="1494868"/>
              <a:ext cx="525585" cy="525586"/>
            </a:xfrm>
            <a:prstGeom prst="line">
              <a:avLst/>
            </a:prstGeom>
            <a:noFill/>
            <a:ln w="6350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  <p:cxnSp>
          <p:nvCxnSpPr>
            <p:cNvPr id="37" name="直接连接符 36"/>
            <p:cNvCxnSpPr/>
            <p:nvPr/>
          </p:nvCxnSpPr>
          <p:spPr>
            <a:xfrm>
              <a:off x="7259918" y="4613603"/>
              <a:ext cx="2119032" cy="0"/>
            </a:xfrm>
            <a:prstGeom prst="line">
              <a:avLst/>
            </a:prstGeom>
            <a:noFill/>
            <a:ln w="22225" cap="flat" cmpd="sng" algn="ctr">
              <a:solidFill>
                <a:srgbClr val="DE352E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组合 53"/>
          <p:cNvGrpSpPr/>
          <p:nvPr/>
        </p:nvGrpSpPr>
        <p:grpSpPr>
          <a:xfrm>
            <a:off x="4888959" y="4175621"/>
            <a:ext cx="2118712" cy="1192923"/>
            <a:chOff x="5022309" y="3539351"/>
            <a:chExt cx="2118712" cy="1192923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2309" y="3731024"/>
              <a:ext cx="1692761" cy="100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组合 52"/>
            <p:cNvGrpSpPr/>
            <p:nvPr/>
          </p:nvGrpSpPr>
          <p:grpSpPr>
            <a:xfrm>
              <a:off x="6374189" y="3539351"/>
              <a:ext cx="766832" cy="768812"/>
              <a:chOff x="6119119" y="3185300"/>
              <a:chExt cx="1453751" cy="1457505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4"/>
              <a:srcRect l="20936" t="62117" b="-6740"/>
              <a:stretch>
                <a:fillRect/>
              </a:stretch>
            </p:blipFill>
            <p:spPr>
              <a:xfrm>
                <a:off x="6259349" y="3918055"/>
                <a:ext cx="1313521" cy="724750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00"/>
                        </a14:imgEffect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 l="20936" t="12070" b="38188"/>
              <a:stretch>
                <a:fillRect/>
              </a:stretch>
            </p:blipFill>
            <p:spPr>
              <a:xfrm>
                <a:off x="6119119" y="3185300"/>
                <a:ext cx="1313521" cy="80789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/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强化企业科技创新主体地位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/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落实企业在技术创新决策、研发投入、科研组织和成果转化应用中的主体地位，促进创新链产业链资金链人才链深度融合。推动创新资源向企业集聚。加强企业主导的产学研融通创新。完善促进企业创新的政策体系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/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一体推进教育科技人才发展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/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79780" y="4930140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深化教育科技人才一体改革，强化规划衔接、政策协同、资源统筹、评价联动，促进科技自主创新和人才自主培养良性互动。建立健全一体推进的协调机制。协同推进创新型人才培养。联动推进激励评价机制创新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/>
        </p:nvPicPr>
        <p:blipFill>
          <a:blip r:embed="rId1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第四部分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深入推进数字中国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建设提升数智化发展水平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深入推进数字中国建设提升数智化发展水平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28800"/>
            <a:ext cx="7844155" cy="2418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把握数字化、网络化、智能化发展大势，充分发挥我国数据资源丰富、产业体系完备、应用场景广阔优势，激活数据要素潜能，加快数智技术创新，深化拓展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人工智能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+”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，赋能经济社会发展和治理能力提升，促进生产方式深层次变革和生产力革命性跃迁。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强化算力算法数据高效供给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87905"/>
            <a:ext cx="9708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统筹推进算力设施建设、模型算法发展和高质量数据资源供给，筑牢数智化发展底座。加强算力设施支撑。促进模型算法迭代创新。深化数据资源开发利用。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营造健康有序的发展生态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坚持促进发展和规范管理相统筹，加强数据基础制度规则建设和人工智能治理，营造有益、安全、公平的发展环境。健全数据要素基础制度。完善科学有效监管机制。拓展数智领域国际合作。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754380" y="2383155"/>
            <a:ext cx="10711180" cy="1720851"/>
          </a:xfrm>
          <a:prstGeom prst="roundRect">
            <a:avLst>
              <a:gd name="adj" fmla="val 11808"/>
            </a:avLst>
          </a:prstGeom>
          <a:gradFill>
            <a:gsLst>
              <a:gs pos="30000">
                <a:srgbClr val="DF1716"/>
              </a:gs>
              <a:gs pos="76000">
                <a:srgbClr val="B8010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rgbClr val="B8010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lang="en-US" altLang="zh-CN" sz="2400">
              <a:solidFill>
                <a:prstClr val="white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013460" y="2701925"/>
            <a:ext cx="8648065" cy="814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+mn-ea"/>
                <a:sym typeface="+mn-ea"/>
              </a:rPr>
              <a:t>全面实施</a:t>
            </a:r>
            <a:r>
              <a:rPr lang="en-US" altLang="zh-CN" sz="2000">
                <a:solidFill>
                  <a:schemeClr val="bg1"/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bg1"/>
                </a:solidFill>
                <a:latin typeface="+mn-ea"/>
                <a:sym typeface="+mn-ea"/>
              </a:rPr>
              <a:t>人工智能</a:t>
            </a:r>
            <a:r>
              <a:rPr lang="en-US" altLang="zh-CN" sz="2000">
                <a:solidFill>
                  <a:schemeClr val="bg1"/>
                </a:solidFill>
                <a:latin typeface="+mn-ea"/>
                <a:sym typeface="+mn-ea"/>
              </a:rPr>
              <a:t>+”</a:t>
            </a:r>
            <a:r>
              <a:rPr lang="zh-CN" altLang="en-US" sz="2000">
                <a:solidFill>
                  <a:schemeClr val="bg1"/>
                </a:solidFill>
                <a:latin typeface="+mn-ea"/>
                <a:sym typeface="+mn-ea"/>
              </a:rPr>
              <a:t>行动，加强人工智能同科技创新、产业发展、文化建设、民生保障、社会治理相结合，抢占人工智能产业应用制高点，全方位赋能千行百业。</a:t>
            </a:r>
            <a:endParaRPr lang="zh-CN" altLang="en-US" sz="2000" dirty="0">
              <a:solidFill>
                <a:schemeClr val="bg1"/>
              </a:solidFill>
              <a:effectLst>
                <a:outerShdw blurRad="63500" dist="63500" dir="5400000" algn="t" rotWithShape="0">
                  <a:srgbClr val="D9722D">
                    <a:alpha val="31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289050" y="4525645"/>
            <a:ext cx="10026650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促进实体经济和数字经济深度融合。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创造美好数智生活。提高政府治理数智化水平。</a:t>
            </a:r>
            <a:endParaRPr lang="en-US" altLang="zh-CN" sz="2000" dirty="0">
              <a:solidFill>
                <a:srgbClr val="000000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1288415" y="1499235"/>
            <a:ext cx="5437505" cy="58356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marL="0" lvl="1" indent="457200" algn="ctr" defTabSz="8445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sym typeface="+mn-ea"/>
              </a:rPr>
              <a:t>全方位推进数智技术赋能</a:t>
            </a:r>
            <a:endParaRPr lang="zh-CN" altLang="en-US" sz="3200" b="1" dirty="0">
              <a:solidFill>
                <a:schemeClr val="accent1"/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54975" y="1374140"/>
            <a:ext cx="3969385" cy="2595245"/>
          </a:xfrm>
          <a:prstGeom prst="rect">
            <a:avLst/>
          </a:prstGeom>
        </p:spPr>
      </p:pic>
      <p:pic>
        <p:nvPicPr>
          <p:cNvPr id="4" name="图片 3" descr="cf14408837261b2f87bc881ee849186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725761" y="4404519"/>
            <a:ext cx="4878229" cy="1439704"/>
          </a:xfrm>
          <a:prstGeom prst="rect">
            <a:avLst/>
          </a:prstGeom>
        </p:spPr>
      </p:pic>
      <p:pic>
        <p:nvPicPr>
          <p:cNvPr id="7" name="图片 6" descr="cf14408837261b2f87bc881ee849186f"/>
          <p:cNvPicPr>
            <a:picLocks noChangeAspect="1"/>
          </p:cNvPicPr>
          <p:nvPr/>
        </p:nvPicPr>
        <p:blipFill>
          <a:blip r:embed="rId7" cstate="email"/>
          <a:srcRect t="-21743"/>
          <a:stretch>
            <a:fillRect/>
          </a:stretch>
        </p:blipFill>
        <p:spPr>
          <a:xfrm>
            <a:off x="3250724" y="5498148"/>
            <a:ext cx="4320064" cy="747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2819400"/>
            <a:ext cx="7424420" cy="3429635"/>
          </a:xfrm>
          <a:prstGeom prst="rect">
            <a:avLst/>
          </a:pr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pic>
        <p:nvPicPr>
          <p:cNvPr id="2" name="图片 1" descr="少先队"/>
          <p:cNvPicPr>
            <a:picLocks noChangeAspect="1"/>
          </p:cNvPicPr>
          <p:nvPr/>
        </p:nvPicPr>
        <p:blipFill>
          <a:blip r:embed="rId3" cstate="email"/>
          <a:srcRect l="7901" r="4189"/>
          <a:stretch>
            <a:fillRect/>
          </a:stretch>
        </p:blipFill>
        <p:spPr>
          <a:xfrm>
            <a:off x="-1325880" y="-326389"/>
            <a:ext cx="15479395" cy="87979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15720" y="1841500"/>
            <a:ext cx="914400" cy="304609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义启月亮体之上弦月" panose="02010601030101010101" pitchFamily="2" charset="-128"/>
              </a:defRPr>
            </a:lvl1pPr>
          </a:lstStyle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目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录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3084809" y="1021620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01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4066540" y="1290320"/>
            <a:ext cx="74904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奋力开创中国式现代化建设新局面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3084809" y="1681738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02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4104640" y="1962785"/>
            <a:ext cx="654304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建设现代化产业体系巩固壮大实体经济根基</a:t>
            </a:r>
            <a:endParaRPr lang="zh-CN" altLang="en-US" sz="24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3084809" y="23164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03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4105275" y="2572385"/>
            <a:ext cx="692023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加快高水平科技自立自强引领发展新质生产力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3084809" y="29641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04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4105275" y="3207385"/>
            <a:ext cx="654177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深入推进数字中国建设提升数智化发展水平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3110209" y="35610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05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4"/>
            </p:custDataLst>
          </p:nvPr>
        </p:nvSpPr>
        <p:spPr>
          <a:xfrm>
            <a:off x="4130675" y="3816985"/>
            <a:ext cx="567563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建设强大国内市场加快构建新发展格局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41" name="文本框 40"/>
          <p:cNvSpPr txBox="1"/>
          <p:nvPr>
            <p:custDataLst>
              <p:tags r:id="rId15"/>
            </p:custDataLst>
          </p:nvPr>
        </p:nvSpPr>
        <p:spPr>
          <a:xfrm>
            <a:off x="3110209" y="42087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06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6"/>
            </p:custDataLst>
          </p:nvPr>
        </p:nvSpPr>
        <p:spPr>
          <a:xfrm>
            <a:off x="4130675" y="4337685"/>
            <a:ext cx="5675630" cy="82994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加快构建高水平社会主义市场经济体制增强高质量发展动力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4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第五部分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建设强大国内市场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加快构建新发展格局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建设强大国内市场加快构建新发展格局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18005" y="1985010"/>
            <a:ext cx="7535545" cy="20104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扩大内需这个战略基点，坚持惠民生和促消费、投资于物和投资于人紧密结合，以新需求引领新供给，以新供给创造新需求，促进消费和投资、供给和需求良性互动，实现供需更高水平动态平衡，增强国内大循环内生动力和可靠性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>
              <p:custDataLst>
                <p:tags r:id="rId2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>
              <p:custDataLst>
                <p:tags r:id="rId3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大力提振消费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深入实施提振消费专项行动，增强居民消费能力，改善消费意愿，适应不同群体消费需求扩大优质供给，促进全社会商品和服务消费较快增长。夯实居民消费基础。释放服务消费潜力。推动商品消费扩容升级。持续改善消费环境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>
              <p:custDataLst>
                <p:tags r:id="rId8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>
              <p:custDataLst>
                <p:tags r:id="rId9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扩大有效投资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779780" y="4930140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加快构建有效投资内生增长机制，保持投资合理增长，提高投资综合效益，更好发挥投资对支撑国家战略、优化供给结构、满足民生需求的作用。提高政府投资效益。激发民间投资活力。促进投资消费良性循环。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/>
        </p:nvPicPr>
        <p:blipFill>
          <a:blip r:embed="rId13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066757" y="1942936"/>
            <a:ext cx="1245815" cy="368443"/>
            <a:chOff x="3471555" y="1473199"/>
            <a:chExt cx="1665099" cy="492443"/>
          </a:xfrm>
        </p:grpSpPr>
        <p:sp>
          <p:nvSpPr>
            <p:cNvPr id="41" name="星形: 五角 18"/>
            <p:cNvSpPr/>
            <p:nvPr/>
          </p:nvSpPr>
          <p:spPr>
            <a:xfrm>
              <a:off x="4644211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2" name="星形: 五角 19"/>
            <p:cNvSpPr/>
            <p:nvPr/>
          </p:nvSpPr>
          <p:spPr>
            <a:xfrm>
              <a:off x="4057883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47" name="星形: 五角 20"/>
            <p:cNvSpPr/>
            <p:nvPr/>
          </p:nvSpPr>
          <p:spPr>
            <a:xfrm>
              <a:off x="3471555" y="1473199"/>
              <a:ext cx="492443" cy="492443"/>
            </a:xfrm>
            <a:prstGeom prst="star5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19467" y="1612884"/>
            <a:ext cx="2666995" cy="4396803"/>
            <a:chOff x="696837" y="1579227"/>
            <a:chExt cx="2666995" cy="4396803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6837" y="1579227"/>
              <a:ext cx="2666995" cy="4396803"/>
            </a:xfrm>
            <a:prstGeom prst="rect">
              <a:avLst/>
            </a:prstGeom>
          </p:spPr>
        </p:pic>
        <p:sp>
          <p:nvSpPr>
            <p:cNvPr id="51" name="椭圆 50"/>
            <p:cNvSpPr/>
            <p:nvPr/>
          </p:nvSpPr>
          <p:spPr>
            <a:xfrm>
              <a:off x="1661093" y="2727282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661093" y="3285501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661093" y="3843719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661093" y="4401937"/>
              <a:ext cx="777999" cy="77799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72F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870555" y="2842875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公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870555" y="3411996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平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870555" y="3981117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竞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70555" y="4550238"/>
              <a:ext cx="356235" cy="430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r>
                <a:rPr lang="zh-CN" altLang="en-US" sz="2800" b="1" dirty="0" smtClean="0">
                  <a:solidFill>
                    <a:srgbClr val="672F09"/>
                  </a:solidFill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</a:rPr>
                <a:t>争</a:t>
              </a:r>
              <a:endParaRPr lang="zh-CN" altLang="en-US" sz="2800" b="1" dirty="0" smtClean="0">
                <a:solidFill>
                  <a:srgbClr val="672F09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260090" y="2992120"/>
            <a:ext cx="7899400" cy="2595880"/>
            <a:chOff x="793079" y="1837536"/>
            <a:chExt cx="9135027" cy="1977254"/>
          </a:xfrm>
        </p:grpSpPr>
        <p:sp>
          <p:nvSpPr>
            <p:cNvPr id="60" name="矩形: 圆角 37"/>
            <p:cNvSpPr/>
            <p:nvPr/>
          </p:nvSpPr>
          <p:spPr>
            <a:xfrm>
              <a:off x="793079" y="1837536"/>
              <a:ext cx="9135027" cy="1977254"/>
            </a:xfrm>
            <a:prstGeom prst="roundRect">
              <a:avLst>
                <a:gd name="adj" fmla="val 6511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FAD77E">
                  <a:alpha val="60000"/>
                </a:srgbClr>
              </a:solidFill>
              <a:prstDash val="solid"/>
              <a:miter lim="800000"/>
            </a:ln>
            <a:effectLst>
              <a:outerShdw blurRad="495300" dist="177800" dir="2700000" sx="99000" sy="99000" algn="tl" rotWithShape="0">
                <a:srgbClr val="FAD77E">
                  <a:lumMod val="50000"/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99424" y="2080037"/>
              <a:ext cx="8483679" cy="147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 fontAlgn="auto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坚决破除阻碍全国统一大市场建设卡点堵点，破除地方保护和市场分割，促进商品要素资源在更大范围内顺畅流动。完善全国统一大市场基础制度规则。维护公平竞争市场秩序。促进市场设施高标准联通。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9928104" y="2211357"/>
              <a:ext cx="0" cy="733919"/>
            </a:xfrm>
            <a:prstGeom prst="line">
              <a:avLst/>
            </a:prstGeom>
            <a:noFill/>
            <a:ln w="25400" cap="rnd" cmpd="sng" algn="ctr">
              <a:solidFill>
                <a:srgbClr val="FE391F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63" name="圆角矩形 62"/>
          <p:cNvSpPr/>
          <p:nvPr/>
        </p:nvSpPr>
        <p:spPr bwMode="auto">
          <a:xfrm>
            <a:off x="5465445" y="1943100"/>
            <a:ext cx="5341620" cy="520700"/>
          </a:xfrm>
          <a:prstGeom prst="roundRect">
            <a:avLst>
              <a:gd name="adj" fmla="val 50000"/>
            </a:avLst>
          </a:prstGeom>
          <a:gradFill>
            <a:gsLst>
              <a:gs pos="26000">
                <a:srgbClr val="E63600"/>
              </a:gs>
              <a:gs pos="100000">
                <a:srgbClr val="FF79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dist="63500" dir="5400000" algn="t" rotWithShape="0">
              <a:srgbClr val="E636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n-ea"/>
                <a:sym typeface="+mn-ea"/>
              </a:rPr>
              <a:t>纵深推进全国统一大市场建设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  <a:ea typeface="阿里巴巴普惠体 3.0 55 Regular" panose="00020600040101010101" pitchFamily="18" charset="-122"/>
              <a:cs typeface="思源宋体 CN Heavy" panose="02020900000000000000" pitchFamily="18" charset="-122"/>
              <a:sym typeface="+mn-ea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065" y="5049520"/>
            <a:ext cx="1676400" cy="122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第六部分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668270"/>
            <a:ext cx="7965440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加快构建高水平社会主义市场经济体制增强高质量发展动力</a:t>
            </a:r>
            <a:endParaRPr lang="zh-CN" altLang="en-US" sz="44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加快构建高水平社会主义市场经济体制增强高质量发展动力</a:t>
            </a:r>
            <a:endParaRPr lang="zh-CN" altLang="en-US" sz="28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80235"/>
            <a:ext cx="7844155" cy="20510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和完善社会主义基本经济制度，更好发挥经济体制改革牵引作用，建设高标准市场体系，提升宏观经济治理效能，促进资源配置效率最优化和效益最大化，激发全社会内生动力和创新活力，确保高质量发展行稳致远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充分激发各类经营主体活力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87905"/>
            <a:ext cx="9708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坚持和落实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两个毫不动摇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，促进各种所有制经济优势互补、共同发展。深化国资国企改革。发展壮大民营经济。积极营造一流营商环境。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加快完善要素市场化配置体制机制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深化要素市场化改革，畅通要素有序流动渠道，统筹增量优化和存量盘活，促进各类要素资源高效配置。健全要素市场制度和规则。完善资源要素价格形成机制。盘活利用存量资源。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754380" y="2383155"/>
            <a:ext cx="10711180" cy="1720851"/>
          </a:xfrm>
          <a:prstGeom prst="roundRect">
            <a:avLst>
              <a:gd name="adj" fmla="val 11808"/>
            </a:avLst>
          </a:prstGeom>
          <a:gradFill>
            <a:gsLst>
              <a:gs pos="30000">
                <a:srgbClr val="DF1716"/>
              </a:gs>
              <a:gs pos="76000">
                <a:srgbClr val="B8010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rgbClr val="B8010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lang="en-US" altLang="zh-CN" sz="2400">
              <a:solidFill>
                <a:prstClr val="white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013460" y="2701925"/>
            <a:ext cx="8648065" cy="814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+mn-ea"/>
                <a:sym typeface="+mn-ea"/>
              </a:rPr>
              <a:t>提高宏观调控和政府治理水平，促进形成更多由内需主导、消费拉动、内生增长的经济发展模式。完善宏观调控制度体系。</a:t>
            </a:r>
            <a:endParaRPr lang="zh-CN" altLang="en-US" sz="2000" dirty="0">
              <a:solidFill>
                <a:schemeClr val="bg1"/>
              </a:solidFill>
              <a:effectLst>
                <a:outerShdw blurRad="63500" dist="63500" dir="5400000" algn="t" rotWithShape="0">
                  <a:srgbClr val="D9722D">
                    <a:alpha val="31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289050" y="4756150"/>
            <a:ext cx="10026650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800">
                <a:solidFill>
                  <a:schemeClr val="tx1"/>
                </a:solidFill>
                <a:latin typeface="+mn-ea"/>
                <a:sym typeface="+mn-ea"/>
              </a:rPr>
              <a:t>健全现代财政制度。加快建设金融强国。</a:t>
            </a:r>
            <a:endParaRPr lang="zh-CN" altLang="en-US" sz="2800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1288415" y="1499235"/>
            <a:ext cx="5437505" cy="58356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marL="0" lvl="1" indent="457200" algn="ctr" defTabSz="8445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sym typeface="+mn-ea"/>
              </a:rPr>
              <a:t>健全宏观经济治理体系</a:t>
            </a:r>
            <a:endParaRPr lang="zh-CN" altLang="en-US" sz="3200" b="1" dirty="0">
              <a:solidFill>
                <a:schemeClr val="accent1"/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54975" y="1374140"/>
            <a:ext cx="3969385" cy="2595245"/>
          </a:xfrm>
          <a:prstGeom prst="rect">
            <a:avLst/>
          </a:prstGeom>
        </p:spPr>
      </p:pic>
      <p:pic>
        <p:nvPicPr>
          <p:cNvPr id="4" name="图片 3" descr="cf14408837261b2f87bc881ee849186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725761" y="4404519"/>
            <a:ext cx="4878229" cy="1439704"/>
          </a:xfrm>
          <a:prstGeom prst="rect">
            <a:avLst/>
          </a:prstGeom>
        </p:spPr>
      </p:pic>
      <p:pic>
        <p:nvPicPr>
          <p:cNvPr id="7" name="图片 6" descr="cf14408837261b2f87bc881ee849186f"/>
          <p:cNvPicPr>
            <a:picLocks noChangeAspect="1"/>
          </p:cNvPicPr>
          <p:nvPr/>
        </p:nvPicPr>
        <p:blipFill>
          <a:blip r:embed="rId7" cstate="email"/>
          <a:srcRect t="-21743"/>
          <a:stretch>
            <a:fillRect/>
          </a:stretch>
        </p:blipFill>
        <p:spPr>
          <a:xfrm>
            <a:off x="3250724" y="5498148"/>
            <a:ext cx="4320064" cy="747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第七部分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扩大高水平对外开放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开创合作共赢新局面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扩大高水平对外开放开创合作共赢新局面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80235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坚持开放合作、互利共赢，稳步扩大制度型开放，建设更高水平开放型经济新体制，推动共建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一带一路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高质量发展，拓展国际循环，以开放促改革促发展，倡导平等有序的世界多极化、普惠包容的经济全球化，与世界各国共享机遇、共同发展。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2819400"/>
            <a:ext cx="7424420" cy="3429635"/>
          </a:xfrm>
          <a:prstGeom prst="rect">
            <a:avLst/>
          </a:pr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pic>
        <p:nvPicPr>
          <p:cNvPr id="2" name="图片 1" descr="少先队"/>
          <p:cNvPicPr>
            <a:picLocks noChangeAspect="1"/>
          </p:cNvPicPr>
          <p:nvPr/>
        </p:nvPicPr>
        <p:blipFill>
          <a:blip r:embed="rId4" cstate="email"/>
          <a:srcRect l="7901" r="4189"/>
          <a:stretch>
            <a:fillRect/>
          </a:stretch>
        </p:blipFill>
        <p:spPr>
          <a:xfrm>
            <a:off x="-1325880" y="-326389"/>
            <a:ext cx="15479395" cy="87979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15720" y="1841500"/>
            <a:ext cx="914400" cy="304609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义启月亮体之上弦月" panose="02010601030101010101" pitchFamily="2" charset="-128"/>
              </a:defRPr>
            </a:lvl1pPr>
          </a:lstStyle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目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录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3084809" y="996220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07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066540" y="1264920"/>
            <a:ext cx="74904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扩大高水平对外开放开创合作共赢新局面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3084809" y="1681738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08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4104640" y="1962785"/>
            <a:ext cx="654304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加快农业农村现代化扎实推进乡村全面振兴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3084809" y="23164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09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4105275" y="2572385"/>
            <a:ext cx="692023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优化区域经济布局促进区域协调发展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3084809" y="29641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10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4105275" y="3207385"/>
            <a:ext cx="74523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激发全民族文化创新创造活力繁荣发展社会主义文化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3110209" y="3560421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11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5"/>
            </p:custDataLst>
          </p:nvPr>
        </p:nvSpPr>
        <p:spPr>
          <a:xfrm>
            <a:off x="4130675" y="3816985"/>
            <a:ext cx="567563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完善人口发展战略促进人口高质量发展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3110209" y="42087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12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7"/>
            </p:custDataLst>
          </p:nvPr>
        </p:nvSpPr>
        <p:spPr>
          <a:xfrm>
            <a:off x="4130675" y="4337685"/>
            <a:ext cx="5521325" cy="82994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加大保障和改善民生力度扎实推进全体人民共同富裕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4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>
              <p:custDataLst>
                <p:tags r:id="rId2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>
              <p:custDataLst>
                <p:tags r:id="rId3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积极扩大自主开放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对接国际高标准经贸规则扩大开放，促进国内国际规则、规制、管理、标准相通相容，营造透明稳定可预期的制度环境。有序扩大开放领域和区域。构建与高标准经贸规则相衔接的制度和监管体系。优化区域开放布局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>
              <p:custDataLst>
                <p:tags r:id="rId9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>
              <p:custDataLst>
                <p:tags r:id="rId10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提升贸易投资合作质量和水平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79780" y="4930140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强化进口和出口协调、货物和服务并重，统筹吸引外资和境外投资，塑造国际贸易和双向投资合作新优势。推动贸易创新发展。更大力度吸引和利用外资。促进国际产业与投资合作。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高质量共建</a:t>
              </a:r>
              <a:r>
                <a:rPr lang="en-US" altLang="zh-CN" sz="2600" b="1">
                  <a:solidFill>
                    <a:schemeClr val="bg1"/>
                  </a:solidFill>
                  <a:latin typeface="+mn-ea"/>
                  <a:sym typeface="+mn-ea"/>
                </a:rPr>
                <a:t>“</a:t>
              </a:r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一带一路</a:t>
              </a:r>
              <a:r>
                <a:rPr lang="en-US" altLang="zh-CN" sz="2600" b="1">
                  <a:solidFill>
                    <a:schemeClr val="bg1"/>
                  </a:solidFill>
                  <a:latin typeface="+mn-ea"/>
                  <a:sym typeface="+mn-ea"/>
                </a:rPr>
                <a:t>”</a:t>
              </a:r>
              <a:endParaRPr lang="en-US" altLang="zh-CN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04085"/>
            <a:ext cx="970851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坚持共商共建共享、开放绿色廉洁、高标准惠民生可持续的指导原则，完善推进高质量共建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一带一路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机制，深化基础设施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硬联通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、规则标准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软联通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、同共建国家人民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心联通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。深化发展战略对接。完善立体互联互通网络布局。全面提升务实合作质效。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推动构建人类命运共同体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落实全球发展倡议、全球安全倡议、全球文明倡议、全球治理倡议，积极推进中国特色大国外交，为构建人类命运共同体作出中国贡献。积极参与和引领全球经济治理。推动构建新型国际关系。提供更多国际公共产品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第八部分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加快农业农村现代化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扎实推进乡村全面振兴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加快农业农村现代化扎实推进乡村全面振兴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754505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20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坚持农业农村优先发展，坚持城乡融合发展，健全推动乡村全面振兴长效机制，大力发展现代农业，推动农村基本具备现代生活条件，持续巩固拓展脱贫攻坚成果，缩小城乡发展差距，加快建设农业强国。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3913360"/>
              <a:ext cx="609727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 fontAlgn="auto">
                <a:lnSpc>
                  <a:spcPct val="12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坚持产量产能、生产生态、增产增收一起抓，推进产需衔接、结构优化、品质提升，提高农业劳动生产率和科技进步贡献率。加强粮食等重要农产品供给保障。强化农业科技和装备支撑。构建多元化食物供给体系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提升农业综合生产能力和质量效益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2847975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966085"/>
            <a:ext cx="5544820" cy="2399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学习运用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千万工程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经验，分类有序、片区化推进乡村振兴，深入实施乡村建设行动，逐步提高农村基础设施完备度、公共服务便利度、人居环境舒适度。创造乡村优质生活空间。发展县域富民产业。加强和改进乡村治理。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推进宜居宜业和美乡村建设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miz-E1298082-AA0772B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3205480"/>
            <a:ext cx="12192000" cy="3710305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2"/>
            </p:custDataLst>
          </p:nvPr>
        </p:nvSpPr>
        <p:spPr>
          <a:xfrm>
            <a:off x="868680" y="1855470"/>
            <a:ext cx="10471150" cy="2353310"/>
          </a:xfrm>
          <a:prstGeom prst="roundRect">
            <a:avLst>
              <a:gd name="adj" fmla="val 5164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>
            <a:gradFill flip="none" rotWithShape="1">
              <a:gsLst>
                <a:gs pos="0">
                  <a:srgbClr val="FDE7E7">
                    <a:alpha val="0"/>
                  </a:srgbClr>
                </a:gs>
                <a:gs pos="100000">
                  <a:srgbClr val="F9BDBD"/>
                </a:gs>
              </a:gsLst>
              <a:lin ang="0" scaled="1"/>
              <a:tileRect/>
            </a:gradFill>
          </a:ln>
          <a:effectLst>
            <a:outerShdw blurRad="127000" dist="63500" dir="2700000" algn="tl" rotWithShape="0">
              <a:srgbClr val="F9BDBD">
                <a:alpha val="20000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768" tIns="144000" rIns="608768" bIns="113792" numCol="1" spcCol="1270" anchor="t" anchorCtr="0">
            <a:noAutofit/>
          </a:bodyPr>
          <a:lstStyle/>
          <a:p>
            <a:endParaRPr lang="zh-CN" altLang="en-US" sz="16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cs typeface="阿里巴巴普惠体" panose="0002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626871" y="1586231"/>
            <a:ext cx="8937625" cy="656591"/>
          </a:xfrm>
          <a:prstGeom prst="roundRect">
            <a:avLst>
              <a:gd name="adj" fmla="val 50000"/>
            </a:avLst>
          </a:prstGeom>
          <a:solidFill>
            <a:srgbClr val="CD0001"/>
          </a:solidFill>
          <a:ln>
            <a:gradFill>
              <a:gsLst>
                <a:gs pos="19000">
                  <a:srgbClr val="AF0102">
                    <a:alpha val="0"/>
                  </a:srgbClr>
                </a:gs>
                <a:gs pos="100000">
                  <a:srgbClr val="AF0102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提高强农惠农富农政策效能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5900" y="2372995"/>
            <a:ext cx="9582150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健全农业农村优先发展的体制机制和政策体系，推动城乡要素双向流动，增强农业农村发展活力。加强农业农村投入保障。深化农业农村改革。完善常态化帮扶机制。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CB0-E1D5-4228-9273-C8D2E071B865}" type="datetime1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" grpId="0" bldLvl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第九部分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优化区域经济布局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促进区域协调发展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优化区域经济布局促进区域协调发展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754505"/>
            <a:ext cx="7844155" cy="24187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发挥区域协调发展战略、区域重大战略、主体功能区战略、新型城镇化战略叠加效应，统筹推进区域内战略深化实施和区域间联动发展，优化重大生产力布局，发挥重点区域增长极作用，构建优势互补、高质量发展的区域经济布局和国土空间体系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326771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966085"/>
            <a:ext cx="6585585" cy="28613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一以贯之落实区域发展战略，因时因地制宜、分区分类施策，鼓励各地发挥比较优势、各展所长，促进东中西、南北方协调发展，在发展中促进相对平衡。提升东中西和东北地区协调发展水平。巩固提升京津冀、长三角、粤港澳大湾区动力源作用。推进长江经济带发展、黄河流域生态保护和高质量发展。支持特殊类型地区振兴发展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增强区域发展协调性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2819400"/>
            <a:ext cx="7424420" cy="3429635"/>
          </a:xfrm>
          <a:prstGeom prst="rect">
            <a:avLst/>
          </a:pr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pic>
        <p:nvPicPr>
          <p:cNvPr id="2" name="图片 1" descr="少先队"/>
          <p:cNvPicPr>
            <a:picLocks noChangeAspect="1"/>
          </p:cNvPicPr>
          <p:nvPr/>
        </p:nvPicPr>
        <p:blipFill>
          <a:blip r:embed="rId4" cstate="email"/>
          <a:srcRect l="7901" r="4189"/>
          <a:stretch>
            <a:fillRect/>
          </a:stretch>
        </p:blipFill>
        <p:spPr>
          <a:xfrm>
            <a:off x="-1304925" y="-326389"/>
            <a:ext cx="15479395" cy="87979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15720" y="1841500"/>
            <a:ext cx="914400" cy="304609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义启月亮体之上弦月" panose="02010601030101010101" pitchFamily="2" charset="-128"/>
              </a:defRPr>
            </a:lvl1pPr>
          </a:lstStyle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目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  <a:p>
            <a:pPr algn="ctr"/>
            <a:r>
              <a:rPr lang="zh-CN" altLang="en-US" sz="80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rPr>
              <a:t>录</a:t>
            </a:r>
            <a:endParaRPr lang="zh-CN" altLang="en-US" sz="80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2754609" y="996220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13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3736340" y="1264920"/>
            <a:ext cx="74904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加快经济社会发展全面绿色转型建设美丽中国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2754609" y="1681738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14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3774440" y="1962785"/>
            <a:ext cx="8086725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推进国家安全体系和能力现代化建设更高水平平安中国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2754609" y="23164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15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3775075" y="2572385"/>
            <a:ext cx="86461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如期实现建军一百年奋斗目标高质量推进国防和军队现代化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2754609" y="29641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16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3775075" y="3207385"/>
            <a:ext cx="745236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发展全过程人民民主完善中国特色社会主义法治体系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2780009" y="3560421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17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5"/>
            </p:custDataLst>
          </p:nvPr>
        </p:nvSpPr>
        <p:spPr>
          <a:xfrm>
            <a:off x="3800475" y="3816985"/>
            <a:ext cx="5675630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坚持和完善“一国两制”推进祖国统一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2780009" y="4208756"/>
            <a:ext cx="1329506" cy="90360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rPr>
              <a:t>18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7"/>
            </p:custDataLst>
          </p:nvPr>
        </p:nvSpPr>
        <p:spPr>
          <a:xfrm>
            <a:off x="3800475" y="4490085"/>
            <a:ext cx="5521325" cy="460375"/>
          </a:xfrm>
          <a:prstGeom prst="rect">
            <a:avLst/>
          </a:prstGeom>
          <a:noFill/>
          <a:effectLst>
            <a:outerShdw blurRad="152400" dist="1524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加强规划实施保障</a:t>
            </a:r>
            <a:endParaRPr lang="zh-CN" altLang="en-US" sz="240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4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3913360"/>
              <a:ext cx="609727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以跨区域跨流域大通道为基础，以城市群联动发展为载体，以体制机制协同为保障，推动区域间互融互促、互利共赢，拓展国内大循环空间。完善区域联动发展布局。健全跨区域合作机制。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促进区域联动发展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60756c8c39972aea1056c9bff28a496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571500" y="1054735"/>
            <a:ext cx="3819525" cy="4004310"/>
          </a:xfrm>
          <a:prstGeom prst="rect">
            <a:avLst/>
          </a:prstGeom>
        </p:spPr>
      </p:pic>
      <p:pic>
        <p:nvPicPr>
          <p:cNvPr id="9" name="图片 8" descr="51miz-E1151181-0089790C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3626485"/>
            <a:ext cx="12192635" cy="3253105"/>
          </a:xfrm>
          <a:prstGeom prst="rect">
            <a:avLst/>
          </a:prstGeom>
        </p:spPr>
      </p:pic>
      <p:sp>
        <p:nvSpPr>
          <p:cNvPr id="11" name="矩形: 对角圆角 31"/>
          <p:cNvSpPr/>
          <p:nvPr>
            <p:custDataLst>
              <p:tags r:id="rId3"/>
            </p:custDataLst>
          </p:nvPr>
        </p:nvSpPr>
        <p:spPr>
          <a:xfrm>
            <a:off x="3126740" y="2181225"/>
            <a:ext cx="7787640" cy="2877820"/>
          </a:xfrm>
          <a:prstGeom prst="round2DiagRect">
            <a:avLst>
              <a:gd name="adj1" fmla="val 17588"/>
              <a:gd name="adj2" fmla="val 0"/>
            </a:avLst>
          </a:prstGeom>
          <a:gradFill>
            <a:gsLst>
              <a:gs pos="15000">
                <a:schemeClr val="bg1"/>
              </a:gs>
              <a:gs pos="71000">
                <a:srgbClr val="FEF2E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8100000" algn="tr" rotWithShape="0">
              <a:srgbClr val="C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思源宋体 CN" panose="02020400000000000000" pitchFamily="18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03600" y="2501265"/>
            <a:ext cx="7186930" cy="21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Aft>
                <a:spcPts val="600"/>
              </a:spcAft>
              <a:defRPr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阿里巴巴普惠体 3.0 55 Regular" panose="00020600040101010101" pitchFamily="18" charset="-122"/>
                <a:sym typeface="+mn-ea"/>
              </a:rPr>
              <a:t>坚持宜水则水、宜山则山，宜粮则粮、宜农则农，宜工则工、宜商则商，健全主体功能区制度体系，提高政策针对性和精准性，推动形成主体功能约束有效、国土开发有序的空间发展格局。强化主体功能区战略实施。优化国土空间管控。加强国土空间协同治理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4" name="矩形: 圆角 4"/>
          <p:cNvSpPr/>
          <p:nvPr/>
        </p:nvSpPr>
        <p:spPr>
          <a:xfrm>
            <a:off x="3188970" y="1417320"/>
            <a:ext cx="7725410" cy="523240"/>
          </a:xfrm>
          <a:prstGeom prst="roundRect">
            <a:avLst/>
          </a:prstGeom>
          <a:gradFill>
            <a:gsLst>
              <a:gs pos="0">
                <a:srgbClr val="C00000"/>
              </a:gs>
              <a:gs pos="66000">
                <a:srgbClr val="EF0000"/>
              </a:gs>
            </a:gsLst>
            <a:lin ang="13500000" scaled="1"/>
          </a:gradFill>
          <a:ln>
            <a:noFill/>
          </a:ln>
          <a:effectLst>
            <a:outerShdw blurRad="190500" dist="190500" dir="2700000" algn="tl" rotWithShape="0">
              <a:srgbClr val="EF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algn="ctr"/>
            <a:r>
              <a:rPr lang="zh-CN" altLang="en-US" sz="2000" b="1">
                <a:solidFill>
                  <a:schemeClr val="bg1"/>
                </a:solidFill>
                <a:latin typeface="+mn-ea"/>
                <a:sym typeface="+mn-ea"/>
              </a:rPr>
              <a:t>优化国土空间发展格局</a:t>
            </a:r>
            <a:endParaRPr lang="zh-CN" altLang="en-US" sz="20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7441"/>
            <a:ext cx="12193057" cy="6858595"/>
          </a:xfrm>
          <a:prstGeom prst="rect">
            <a:avLst/>
          </a:prstGeom>
        </p:spPr>
      </p:pic>
      <p:pic>
        <p:nvPicPr>
          <p:cNvPr id="307" name="Picture 4"/>
          <p:cNvPicPr>
            <a:picLocks noChangeAspect="1" noChangeArrowheads="1"/>
          </p:cNvPicPr>
          <p:nvPr/>
        </p:nvPicPr>
        <p:blipFill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" y="-2015"/>
            <a:ext cx="9865489" cy="24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5519" y="17759"/>
            <a:ext cx="3050019" cy="6100037"/>
          </a:xfrm>
          <a:prstGeom prst="rect">
            <a:avLst/>
          </a:prstGeom>
          <a:noFill/>
          <a:effectLst>
            <a:outerShdw blurRad="419100" dist="152400" dir="10800000" sx="95000" sy="95000" algn="r" rotWithShape="0">
              <a:srgbClr val="7D5015">
                <a:alpha val="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094050" y="1285832"/>
            <a:ext cx="6769735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60045" algn="ctr"/>
            <a:r>
              <a:rPr lang="zh-CN" altLang="en-US" sz="3600" b="1">
                <a:solidFill>
                  <a:schemeClr val="bg1"/>
                </a:solidFill>
                <a:latin typeface="+mn-ea"/>
                <a:sym typeface="+mn-ea"/>
              </a:rPr>
              <a:t>深入推进以人为本的新型城镇化</a:t>
            </a:r>
            <a:endParaRPr lang="zh-CN" altLang="en-US" sz="3600" b="1" dirty="0">
              <a:solidFill>
                <a:schemeClr val="bg1"/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301" name="图片 300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 cstate="print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6" r="6821"/>
          <a:stretch>
            <a:fillRect/>
          </a:stretch>
        </p:blipFill>
        <p:spPr>
          <a:xfrm>
            <a:off x="2302351" y="5043336"/>
            <a:ext cx="605505" cy="1051189"/>
          </a:xfrm>
          <a:prstGeom prst="rect">
            <a:avLst/>
          </a:prstGeom>
        </p:spPr>
      </p:pic>
      <p:pic>
        <p:nvPicPr>
          <p:cNvPr id="303" name="图片 302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9" r="25985"/>
          <a:stretch>
            <a:fillRect/>
          </a:stretch>
        </p:blipFill>
        <p:spPr>
          <a:xfrm>
            <a:off x="10649111" y="2503483"/>
            <a:ext cx="935120" cy="2185513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4920" b="31539"/>
          <a:stretch>
            <a:fillRect/>
          </a:stretch>
        </p:blipFill>
        <p:spPr>
          <a:xfrm rot="21277265" flipH="1">
            <a:off x="-104587" y="3488597"/>
            <a:ext cx="12508315" cy="3929649"/>
          </a:xfrm>
          <a:custGeom>
            <a:avLst/>
            <a:gdLst>
              <a:gd name="connsiteX0" fmla="*/ 0 w 12508315"/>
              <a:gd name="connsiteY0" fmla="*/ 0 h 3929649"/>
              <a:gd name="connsiteX1" fmla="*/ 370003 w 12508315"/>
              <a:gd name="connsiteY1" fmla="*/ 3929649 h 3929649"/>
              <a:gd name="connsiteX2" fmla="*/ 12508315 w 12508315"/>
              <a:gd name="connsiteY2" fmla="*/ 2786747 h 3929649"/>
              <a:gd name="connsiteX3" fmla="*/ 12245925 w 12508315"/>
              <a:gd name="connsiteY3" fmla="*/ 0 h 392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8315" h="3929649">
                <a:moveTo>
                  <a:pt x="0" y="0"/>
                </a:moveTo>
                <a:lnTo>
                  <a:pt x="370003" y="3929649"/>
                </a:lnTo>
                <a:lnTo>
                  <a:pt x="12508315" y="2786747"/>
                </a:lnTo>
                <a:lnTo>
                  <a:pt x="12245925" y="0"/>
                </a:lnTo>
                <a:close/>
              </a:path>
            </a:pathLst>
          </a:custGeom>
        </p:spPr>
      </p:pic>
      <p:pic>
        <p:nvPicPr>
          <p:cNvPr id="305" name="图片 304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22" r="25805"/>
          <a:stretch>
            <a:fillRect/>
          </a:stretch>
        </p:blipFill>
        <p:spPr>
          <a:xfrm rot="20964010">
            <a:off x="7321283" y="4067336"/>
            <a:ext cx="1672343" cy="33761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2896" y="2276639"/>
            <a:ext cx="8029888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bg1"/>
                </a:solidFill>
                <a:latin typeface="+mn-ea"/>
                <a:sym typeface="+mn-ea"/>
              </a:rPr>
              <a:t>持续提高城镇化质量，促进农业转移人口全面融入城市，优化城市规模结构，推动城市内涵式发展，促进大中小城市和小城镇协调发展、集约紧凑布局。科学有序推进农业转移人口市民化。培育发展现代化都市圈。建设现代化人民城市。分类推进以县城为重要载体的城镇化建设。</a:t>
            </a:r>
            <a:endParaRPr lang="zh-CN" altLang="en-US" sz="2400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  <p:bldLst>
      <p:bldP spid="11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miz-E1298082-AA0772B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3205480"/>
            <a:ext cx="12192000" cy="3710305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2"/>
            </p:custDataLst>
          </p:nvPr>
        </p:nvSpPr>
        <p:spPr>
          <a:xfrm>
            <a:off x="868680" y="1855470"/>
            <a:ext cx="10471150" cy="2353310"/>
          </a:xfrm>
          <a:prstGeom prst="roundRect">
            <a:avLst>
              <a:gd name="adj" fmla="val 5164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>
            <a:gradFill flip="none" rotWithShape="1">
              <a:gsLst>
                <a:gs pos="0">
                  <a:srgbClr val="FDE7E7">
                    <a:alpha val="0"/>
                  </a:srgbClr>
                </a:gs>
                <a:gs pos="100000">
                  <a:srgbClr val="F9BDBD"/>
                </a:gs>
              </a:gsLst>
              <a:lin ang="0" scaled="1"/>
              <a:tileRect/>
            </a:gradFill>
          </a:ln>
          <a:effectLst>
            <a:outerShdw blurRad="127000" dist="63500" dir="2700000" algn="tl" rotWithShape="0">
              <a:srgbClr val="F9BDBD">
                <a:alpha val="20000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768" tIns="144000" rIns="608768" bIns="113792" numCol="1" spcCol="1270" anchor="t" anchorCtr="0">
            <a:noAutofit/>
          </a:bodyPr>
          <a:lstStyle/>
          <a:p>
            <a:endParaRPr lang="zh-CN" altLang="en-US" sz="16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cs typeface="阿里巴巴普惠体" panose="0002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626871" y="1586231"/>
            <a:ext cx="8937625" cy="656591"/>
          </a:xfrm>
          <a:prstGeom prst="roundRect">
            <a:avLst>
              <a:gd name="adj" fmla="val 50000"/>
            </a:avLst>
          </a:prstGeom>
          <a:solidFill>
            <a:srgbClr val="CD0001"/>
          </a:solidFill>
          <a:ln>
            <a:gradFill>
              <a:gsLst>
                <a:gs pos="19000">
                  <a:srgbClr val="AF0102">
                    <a:alpha val="0"/>
                  </a:srgbClr>
                </a:gs>
                <a:gs pos="100000">
                  <a:srgbClr val="AF0102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加强海洋开发利用保护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5900" y="2372995"/>
            <a:ext cx="9582150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坚持陆海统筹，提高经略海洋能力，加快建设海洋强国，走出一条具有中国特色的向海图强之路。推动海洋经济高质量发展。保护海洋生态环境。维护国家海洋权益。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CB0-E1D5-4228-9273-C8D2E071B865}" type="datetime1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" grpId="0" bldLvl="0" animBg="1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激发全民族文化创新创造</a:t>
            </a:r>
            <a:endParaRPr lang="zh-CN" altLang="en-US" sz="48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活力繁荣发展社会主义文化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01115" y="882650"/>
            <a:ext cx="8816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激发全民族文化创新创造活力繁荣发展社会主义文化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903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马克思主义在意识形态领域的指导地位，植根博大精深的中华文明，顺应信息技术发展潮流，发展具有强大思想引领力、精神凝聚力、价值感召力、国际影响力的新时代中国特色社会主义文化，扎实推进文化强国建设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>
              <p:custDataLst>
                <p:tags r:id="rId2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>
              <p:custDataLst>
                <p:tags r:id="rId3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弘扬和践行社会主义核心价值观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以社会主义核心价值观引领文化建设，发展壮大主流价值、主流舆论、主流文化，不断构筑中国精神、中国价值、中国力量。推动理想信念教育常态化制度化。提高社会文明程度。加强网络文明建设。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>
              <p:custDataLst>
                <p:tags r:id="rId9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>
              <p:custDataLst>
                <p:tags r:id="rId10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大力繁荣文化事业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79780" y="4930140"/>
            <a:ext cx="746442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健全公共文化服务体系，加强优秀传统文化保护传承利用，让人民享受更高品质的文化生活。繁荣文化创作生产。提升公共文化服务水平。加强文化遗产保护传承。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加快发展文化产业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04085"/>
            <a:ext cx="9708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完善文化管理体制和生产经营机制，实施积极的文化经济政策，大力发展文化旅游业，以文化赋能经济社会发展。健全文化产业体系和市场体系。推进文旅深度融合。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提升中华文明传播力影响力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加快构建中国话语和中国叙事体系，提升国际传播效能，加强对外文化交流合作，展现可信、可爱、可敬的中国形象。构建更有效力的国际传播体系。深化文明交流互鉴。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第十一部分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完善人口发展战略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促进人口高质量发展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完善人口发展战略促进人口高质量发展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20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以应对人口老龄化、少子化为重点完善人口发展战略，健全覆盖全人群、全生命周期的人口服务体系，优化人口结构，提高人口素质，以人口高质量发展支撑中国式现代化。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第一部分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6098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奋力开创中国式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defRPr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现代化建设新局面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3913360"/>
              <a:ext cx="609727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优化生育支持政策和激励措施，有效降低家庭生育养育教育成本，努力稳定新出生人口规模，促进人口长期均衡发展。完善生育支持政策。健全育幼服务体系。完善家庭发展政策和生育友好环境。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建设生育友好型社会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2847975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737485"/>
            <a:ext cx="5752465" cy="28613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教育优先发展，落实立德树人根本任务，深化教育综合改革，健全与人口变化相适应的教育资源配置机制，建设高质量教育体系，培养德智体美劳全面发展的社会主义建设者和接班人。实施新时代立德树人工程。推进基础教育扩优提质。推动高等教育提质扩容。提升职业学校办学能力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办好人民满意的教育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裙子, 窗帘, 桌子, 床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5342-2716-4C1B-AAB2-52DF00B4534E}" type="datetime1">
              <a:rPr lang="zh-CN" altLang="en-US" smtClean="0"/>
            </a:fld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98475" y="1274445"/>
            <a:ext cx="655447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>
                <a:solidFill>
                  <a:schemeClr val="bg1"/>
                </a:solidFill>
                <a:latin typeface="+mn-ea"/>
                <a:sym typeface="+mn-ea"/>
              </a:rPr>
              <a:t>加快建设健康中国</a:t>
            </a:r>
            <a:endParaRPr lang="zh-CN" altLang="en-US" sz="4000" b="1" kern="0" dirty="0">
              <a:solidFill>
                <a:schemeClr val="bg1"/>
              </a:solidFill>
              <a:effectLst>
                <a:outerShdw blurRad="50800" dist="38100" algn="l" rotWithShape="0">
                  <a:srgbClr val="C00000"/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7040" y="2287270"/>
            <a:ext cx="7334250" cy="319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bg1"/>
                </a:solidFill>
                <a:latin typeface="+mn-ea"/>
                <a:sym typeface="+mn-ea"/>
              </a:rPr>
              <a:t>实施健康优先发展战略，健全健康促进政策制度体系，提升爱国卫生运动成效，推动从以治病为中心向以健康为中心转变，为人民群众提供公平可及、系统连续的健康服务，提高人民健康水平。健全公共卫生体系。建设优质高效医疗服务体系。健全医疗医保医药协同发展和治理机制。推进中医药传承创新。加快建设体育强国。</a:t>
            </a:r>
            <a:endParaRPr lang="zh-CN" altLang="en-US" sz="24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25965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02371" y="4006215"/>
            <a:ext cx="3389631" cy="2851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miz-E1298082-AA0772B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3205480"/>
            <a:ext cx="12192000" cy="3710305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2"/>
            </p:custDataLst>
          </p:nvPr>
        </p:nvSpPr>
        <p:spPr>
          <a:xfrm>
            <a:off x="868680" y="1855470"/>
            <a:ext cx="10471150" cy="2353310"/>
          </a:xfrm>
          <a:prstGeom prst="roundRect">
            <a:avLst>
              <a:gd name="adj" fmla="val 5164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>
            <a:gradFill flip="none" rotWithShape="1">
              <a:gsLst>
                <a:gs pos="0">
                  <a:srgbClr val="FDE7E7">
                    <a:alpha val="0"/>
                  </a:srgbClr>
                </a:gs>
                <a:gs pos="100000">
                  <a:srgbClr val="F9BDBD"/>
                </a:gs>
              </a:gsLst>
              <a:lin ang="0" scaled="1"/>
              <a:tileRect/>
            </a:gradFill>
          </a:ln>
          <a:effectLst>
            <a:outerShdw blurRad="127000" dist="63500" dir="2700000" algn="tl" rotWithShape="0">
              <a:srgbClr val="F9BDBD">
                <a:alpha val="20000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768" tIns="144000" rIns="608768" bIns="113792" numCol="1" spcCol="1270" anchor="t" anchorCtr="0">
            <a:noAutofit/>
          </a:bodyPr>
          <a:lstStyle/>
          <a:p>
            <a:endParaRPr lang="zh-CN" altLang="en-US" sz="16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cs typeface="阿里巴巴普惠体" panose="0002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626871" y="1586231"/>
            <a:ext cx="8937625" cy="656591"/>
          </a:xfrm>
          <a:prstGeom prst="roundRect">
            <a:avLst>
              <a:gd name="adj" fmla="val 50000"/>
            </a:avLst>
          </a:prstGeom>
          <a:solidFill>
            <a:srgbClr val="CD0001"/>
          </a:solidFill>
          <a:ln>
            <a:gradFill>
              <a:gsLst>
                <a:gs pos="19000">
                  <a:srgbClr val="AF0102">
                    <a:alpha val="0"/>
                  </a:srgbClr>
                </a:gs>
                <a:gs pos="100000">
                  <a:srgbClr val="AF0102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积极应对人口老龄化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5900" y="2372995"/>
            <a:ext cx="9582150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深入实施积极应对人口老龄化国家战略，健全养老事业和产业协同发展政策机制，促进老有所养、老有所为、老有所乐。完善城乡养老服务网络。营造丰富多彩的老年生活。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CB0-E1D5-4228-9273-C8D2E071B865}" type="datetime1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" grpId="0" bldLvl="0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第十二部分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加大保障和改善民生力度</a:t>
            </a:r>
            <a:endParaRPr lang="zh-CN" altLang="en-US" sz="48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扎实推进全体人民共同富裕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919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加大保障和改善民生力度扎实推进全体人民共同富裕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783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在高质量发展中保障和改善民生，坚持尽力而为、量力而行，健全基本公共服务体系，实施更加公平普惠、精准有力的社会政策，加强普惠性、基础性、兜底性民生建设，解决好人民群众急难愁盼问题，畅通社会流动渠道，提高人民生活品质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>
              <p:custDataLst>
                <p:tags r:id="rId2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>
              <p:custDataLst>
                <p:tags r:id="rId3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提促进高质量充分就业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深入实施就业优先战略，坚持扩大就业容量和提升就业质量相结合，健全就业促进机制，构建就业友好型发展方式。强化就业优先政策。大规模开展职业技能培训。加强就业服务和劳动者权益保障。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>
              <p:custDataLst>
                <p:tags r:id="rId9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>
              <p:custDataLst>
                <p:tags r:id="rId10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完善收入分配制度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79780" y="4803140"/>
            <a:ext cx="79209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按劳分配为主体、多种分配方式并存，完善初次分配、再分配、第三次分配协调配套的制度体系，提高居民收入在国民收入分配中的比重，提高劳动报酬在初次分配中的比重。优化初次分配格局。加大收入分配调节力度。稳步扩大中等收入群体规模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240" y="2506"/>
              <a:ext cx="755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健全社会保障体系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04085"/>
            <a:ext cx="9708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以强化重点群体保障、增强制度可持续性为重点，健全覆盖全民、统筹城乡、公平统一、安全规范、可持续的多层次社会保障体系。稳步提高社会保障水平。增强社会保险体系可持续性。健全社会救助体系。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推动房地产高质量发展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加快构建房地产发展新模式，健全多主体供给、多渠道保障、租购并举的住房制度，实现更高水平住有所居。完善住房保障体系。推动房地产市场平稳健康发展。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2847975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3016885"/>
            <a:ext cx="5752465" cy="23069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增强基本公共服务均衡性和可及性，推动基本公共服务均等化取得更为明显的实质性进展。建立基本公共服务均等化制度体系。全面推进常住地提供基本公共服务。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稳步推进基本公共服务均等化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裙子, 窗帘, 桌子, 床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5342-2716-4C1B-AAB2-52DF00B4534E}" type="datetime1">
              <a:rPr lang="zh-CN" altLang="en-US" smtClean="0"/>
            </a:fld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98475" y="1274445"/>
            <a:ext cx="655447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>
                <a:solidFill>
                  <a:schemeClr val="bg1"/>
                </a:solidFill>
                <a:latin typeface="+mn-ea"/>
                <a:sym typeface="+mn-ea"/>
              </a:rPr>
              <a:t>保障各类群体发展权益</a:t>
            </a:r>
            <a:endParaRPr lang="zh-CN" altLang="en-US" sz="4000" b="1" kern="0" dirty="0">
              <a:solidFill>
                <a:schemeClr val="bg1"/>
              </a:solidFill>
              <a:effectLst>
                <a:outerShdw blurRad="50800" dist="38100" algn="l" rotWithShape="0">
                  <a:srgbClr val="C00000"/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7040" y="2287270"/>
            <a:ext cx="733425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bg1"/>
                </a:solidFill>
                <a:latin typeface="+mn-ea"/>
                <a:sym typeface="+mn-ea"/>
              </a:rPr>
              <a:t>健全关爱服务体系，营造有效保障妇女、未成年人、青年人、残疾人等发展权益的社会环境，提升退役军人服务保障水平。促进男女平等和妇女全面发展。强化未成年人关爱保护。支持青年发展。加强退役军人服务保障。提升残疾人保障和发展能力。</a:t>
            </a:r>
            <a:endParaRPr lang="zh-CN" altLang="en-US" sz="24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25965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02371" y="4006215"/>
            <a:ext cx="3389631" cy="2851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奋力开创中国式现代化建设新局面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101600" dist="38100" dir="5400000" algn="t" rotWithShape="0">
                  <a:prstClr val="black">
                    <a:alpha val="40000"/>
                  </a:prstClr>
                </a:outerShdw>
              </a:effectLst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十五五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时期在基本实现社会主义现代化进程中具有承前启后的重要地位，是夯实基础、全面发力的关键时期，必须不懈努力、接续奋斗，推动事关中国式现代化全局的战略任务取得重大突破，为基本实现社会主义现代化奠定更加坚实的基础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站在新的起点上，我国发展基础更加坚实，发展环境发生深刻复杂变化，面临新的机遇和挑战。</a:t>
            </a:r>
            <a:endParaRPr lang="zh-CN" altLang="en-US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第十三部分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加快经济社会发展</a:t>
            </a:r>
            <a:endParaRPr lang="zh-CN" altLang="en-US" sz="48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全面绿色转型建设美丽中国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加快经济社会发展全面绿色转型建设美丽中国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牢固树立和践行绿水青山就是金山银山的理念，以碳达峰碳中和为牵引，以健全生态文明制度体系为保障，协同推进降碳、减污、扩绿、增长，改善生态环境质量，筑牢生态安全屏障，增强绿色发展动能。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98170" y="1341120"/>
            <a:ext cx="7645400" cy="698500"/>
            <a:chOff x="942" y="3392"/>
            <a:chExt cx="5378" cy="1100"/>
          </a:xfrm>
        </p:grpSpPr>
        <p:sp>
          <p:nvSpPr>
            <p:cNvPr id="14" name="平行四边形 13"/>
            <p:cNvSpPr/>
            <p:nvPr>
              <p:custDataLst>
                <p:tags r:id="rId2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5" name="平行四边形 14"/>
            <p:cNvSpPr/>
            <p:nvPr>
              <p:custDataLst>
                <p:tags r:id="rId3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积极稳妥推进和实现碳达峰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38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20420" y="2435225"/>
            <a:ext cx="83134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统筹发展和减排，扎实开展碳达峰行动，加快产业结构、能源结构、交通运输结构等调整优化，确保如期实现碳达峰目标。全面实施碳排放总量和强度双控制度。推动重点领域节能降碳。提升应对全球气候变化能力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6738620" y="2022972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557530" y="3836035"/>
            <a:ext cx="7645400" cy="698500"/>
            <a:chOff x="942" y="3392"/>
            <a:chExt cx="5378" cy="1100"/>
          </a:xfrm>
        </p:grpSpPr>
        <p:sp>
          <p:nvSpPr>
            <p:cNvPr id="6" name="平行四边形 5"/>
            <p:cNvSpPr/>
            <p:nvPr>
              <p:custDataLst>
                <p:tags r:id="rId9"/>
              </p:custDataLst>
            </p:nvPr>
          </p:nvSpPr>
          <p:spPr>
            <a:xfrm>
              <a:off x="942" y="3680"/>
              <a:ext cx="4657" cy="812"/>
            </a:xfrm>
            <a:prstGeom prst="parallelogram">
              <a:avLst>
                <a:gd name="adj" fmla="val 36191"/>
              </a:avLst>
            </a:prstGeom>
            <a:solidFill>
              <a:srgbClr val="FFE1E1"/>
            </a:soli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7" name="平行四边形 6"/>
            <p:cNvSpPr/>
            <p:nvPr>
              <p:custDataLst>
                <p:tags r:id="rId10"/>
              </p:custDataLst>
            </p:nvPr>
          </p:nvSpPr>
          <p:spPr>
            <a:xfrm>
              <a:off x="1102" y="3680"/>
              <a:ext cx="4657" cy="812"/>
            </a:xfrm>
            <a:prstGeom prst="parallelogram">
              <a:avLst>
                <a:gd name="adj" fmla="val 36191"/>
              </a:avLst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102" y="3744"/>
              <a:ext cx="4110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持续改善环境质量</a:t>
              </a:r>
              <a:endParaRPr lang="zh-CN" altLang="en-US" sz="2000" b="1" kern="100" dirty="0">
                <a:solidFill>
                  <a:schemeClr val="bg1"/>
                </a:solidFill>
                <a:effectLst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9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5217" y="3392"/>
              <a:ext cx="1103" cy="1078"/>
            </a:xfrm>
            <a:custGeom>
              <a:avLst/>
              <a:gdLst>
                <a:gd name="adj" fmla="val 36191"/>
                <a:gd name="maxAdj" fmla="*/ 100000 w ss"/>
                <a:gd name="a" fmla="pin 0 adj maxAdj"/>
                <a:gd name="x1" fmla="*/ ss a 200000"/>
                <a:gd name="x2" fmla="*/ ss a 100000"/>
                <a:gd name="x6" fmla="+- r 0 x1"/>
                <a:gd name="x5" fmla="+- r 0 x2"/>
                <a:gd name="x3" fmla="*/ x5 1 2"/>
                <a:gd name="x4" fmla="+- r 0 x3"/>
                <a:gd name="il" fmla="*/ wd2 a maxAdj"/>
                <a:gd name="q1" fmla="*/ 5 a maxAdj"/>
                <a:gd name="q2" fmla="+/ 1 q1 12"/>
                <a:gd name="il-1" fmla="*/ q2 w 1"/>
                <a:gd name="it" fmla="*/ q2 h 1"/>
                <a:gd name="ir" fmla="+- r 0 il-1"/>
                <a:gd name="ib" fmla="+- b 0 it"/>
                <a:gd name="q3" fmla="*/ h hc x2"/>
                <a:gd name="y1" fmla="pin 0 q3 h"/>
                <a:gd name="y2" fmla="+- b 0 y1"/>
              </a:gdLst>
              <a:ahLst/>
              <a:cxnLst>
                <a:cxn ang="3">
                  <a:pos x="hc" y="y2"/>
                </a:cxn>
                <a:cxn ang="3">
                  <a:pos x="x4" y="t"/>
                </a:cxn>
                <a:cxn ang="0">
                  <a:pos x="x6" y="vc"/>
                </a:cxn>
                <a:cxn ang="cd4">
                  <a:pos x="x3" y="b"/>
                </a:cxn>
                <a:cxn ang="cd4">
                  <a:pos x="hc" y="y1"/>
                </a:cxn>
                <a:cxn ang="cd2">
                  <a:pos x="x1" y="vc"/>
                </a:cxn>
              </a:cxnLst>
              <a:rect l="l" t="t" r="r" b="b"/>
              <a:pathLst>
                <a:path w="1563" h="1528">
                  <a:moveTo>
                    <a:pt x="0" y="1528"/>
                  </a:moveTo>
                  <a:lnTo>
                    <a:pt x="553" y="0"/>
                  </a:lnTo>
                  <a:lnTo>
                    <a:pt x="1563" y="0"/>
                  </a:lnTo>
                  <a:lnTo>
                    <a:pt x="1010" y="1528"/>
                  </a:lnTo>
                  <a:lnTo>
                    <a:pt x="0" y="1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79780" y="4803140"/>
            <a:ext cx="79209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环保为民，全面落实精准科学依法治污，更加注重源头治理，强化减污降碳协同、多污染物控制协同、区域治理协同，加快推动环境质量改善由量变到质变。深入打好蓝天、碧水、净土保卫战。加强环境风险防控。健全现代环境治理体系。</a:t>
            </a:r>
            <a:endParaRPr lang="en-US" dirty="0">
              <a:solidFill>
                <a:schemeClr val="tx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6697980" y="4517887"/>
            <a:ext cx="4605020" cy="0"/>
          </a:xfrm>
          <a:prstGeom prst="line">
            <a:avLst/>
          </a:prstGeom>
          <a:ln w="19050">
            <a:solidFill>
              <a:srgbClr val="FF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1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6659" b="15685"/>
          <a:stretch>
            <a:fillRect/>
          </a:stretch>
        </p:blipFill>
        <p:spPr>
          <a:xfrm>
            <a:off x="7877175" y="2216150"/>
            <a:ext cx="4314825" cy="4641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351" y="2506"/>
              <a:ext cx="8448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提升生态系统多样性稳定性持续性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04085"/>
            <a:ext cx="9708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山水林田湖草沙一体化保护和系统治理，统筹自然恢复和人工修复，更加注重提质兴业利民，构建从山顶到海洋的保护治理大格局。巩固和优化生态安全屏障。全面推进自然保护地体系建设。健全生态保护机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加快形成绿色生产生活方式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突出节约优先、强化政策激励、引导全社会参与，加快发展方式绿色低碳转型，形成绿色生产新方式和生活新风尚。加强资源节约集约利用。健全绿色发展政策体系。开展绿色低碳全民行动。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第十四部分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推进国家安全体系和能力现代化建设更高水平平安中国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9046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推进国家安全体系和能力现代化建设更高水平平安中国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275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坚定不移贯彻总体国家安全观，加快构建新安全格局，增强维护和塑造国家安全战略主动，走中国特色社会主义社会治理之路，确保社会生机勃勃又井然有序。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7441"/>
            <a:ext cx="12193057" cy="6858595"/>
          </a:xfrm>
          <a:prstGeom prst="rect">
            <a:avLst/>
          </a:prstGeom>
        </p:spPr>
      </p:pic>
      <p:pic>
        <p:nvPicPr>
          <p:cNvPr id="307" name="Picture 4"/>
          <p:cNvPicPr>
            <a:picLocks noChangeAspect="1" noChangeArrowheads="1"/>
          </p:cNvPicPr>
          <p:nvPr/>
        </p:nvPicPr>
        <p:blipFill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" y="-2015"/>
            <a:ext cx="9865489" cy="24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5519" y="17759"/>
            <a:ext cx="3050019" cy="6100037"/>
          </a:xfrm>
          <a:prstGeom prst="rect">
            <a:avLst/>
          </a:prstGeom>
          <a:noFill/>
          <a:effectLst>
            <a:outerShdw blurRad="419100" dist="152400" dir="10800000" sx="95000" sy="95000" algn="r" rotWithShape="0">
              <a:srgbClr val="7D5015">
                <a:alpha val="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726510" y="1144862"/>
            <a:ext cx="5951855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>
                <a:solidFill>
                  <a:schemeClr val="bg1"/>
                </a:solidFill>
                <a:latin typeface="+mn-ea"/>
                <a:sym typeface="+mn-ea"/>
              </a:rPr>
              <a:t>加强国家安全体系和能力建设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srgbClr val="FE391F">
                    <a:lumMod val="50000"/>
                    <a:alpha val="75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pic>
        <p:nvPicPr>
          <p:cNvPr id="301" name="图片 300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 cstate="print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6" r="6821"/>
          <a:stretch>
            <a:fillRect/>
          </a:stretch>
        </p:blipFill>
        <p:spPr>
          <a:xfrm>
            <a:off x="2302351" y="5043336"/>
            <a:ext cx="605505" cy="1051189"/>
          </a:xfrm>
          <a:prstGeom prst="rect">
            <a:avLst/>
          </a:prstGeom>
        </p:spPr>
      </p:pic>
      <p:pic>
        <p:nvPicPr>
          <p:cNvPr id="303" name="图片 302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9" r="25985"/>
          <a:stretch>
            <a:fillRect/>
          </a:stretch>
        </p:blipFill>
        <p:spPr>
          <a:xfrm>
            <a:off x="10649111" y="2503483"/>
            <a:ext cx="935120" cy="2185513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4920" b="31539"/>
          <a:stretch>
            <a:fillRect/>
          </a:stretch>
        </p:blipFill>
        <p:spPr>
          <a:xfrm rot="21277265" flipH="1">
            <a:off x="-104587" y="3488597"/>
            <a:ext cx="12508315" cy="3929649"/>
          </a:xfrm>
          <a:custGeom>
            <a:avLst/>
            <a:gdLst>
              <a:gd name="connsiteX0" fmla="*/ 0 w 12508315"/>
              <a:gd name="connsiteY0" fmla="*/ 0 h 3929649"/>
              <a:gd name="connsiteX1" fmla="*/ 370003 w 12508315"/>
              <a:gd name="connsiteY1" fmla="*/ 3929649 h 3929649"/>
              <a:gd name="connsiteX2" fmla="*/ 12508315 w 12508315"/>
              <a:gd name="connsiteY2" fmla="*/ 2786747 h 3929649"/>
              <a:gd name="connsiteX3" fmla="*/ 12245925 w 12508315"/>
              <a:gd name="connsiteY3" fmla="*/ 0 h 392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8315" h="3929649">
                <a:moveTo>
                  <a:pt x="0" y="0"/>
                </a:moveTo>
                <a:lnTo>
                  <a:pt x="370003" y="3929649"/>
                </a:lnTo>
                <a:lnTo>
                  <a:pt x="12508315" y="2786747"/>
                </a:lnTo>
                <a:lnTo>
                  <a:pt x="12245925" y="0"/>
                </a:lnTo>
                <a:close/>
              </a:path>
            </a:pathLst>
          </a:custGeom>
        </p:spPr>
      </p:pic>
      <p:pic>
        <p:nvPicPr>
          <p:cNvPr id="305" name="图片 304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22" r="25805"/>
          <a:stretch>
            <a:fillRect/>
          </a:stretch>
        </p:blipFill>
        <p:spPr>
          <a:xfrm rot="20964010">
            <a:off x="7321283" y="4067336"/>
            <a:ext cx="1672343" cy="33761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7530" y="1887220"/>
            <a:ext cx="8185150" cy="3462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坚持以战略为先导、政策为抓手、法治为保障、风险防控为落脚点，巩固集中统一、高效权威的国家安全领导体制，制定实施国家安全战略，完善国家安全法治体系、战略体系、政策体系、风险防控体系。强化国家安全重点领域和重要专项协调机制，提高应急应变效能。落实国家安全责任制，促进全链条全要素协同联动，形成体系合力。加强重点领域国家安全能力建设，锻造实战实用的国家安全能力，突出保障事关国家长治久安、经济健康稳定、人民安居乐业的重大安全，把捍卫政治安全摆在首位。夯实国家安全基础保障，加强新兴领域国家安全能力建设。完善涉外国家安全机制，构建海外安全保障体系，加强反制裁、反干预、反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“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长臂管辖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”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斗争，深化国际执法安全合作。强化国家安全教育，筑牢人民防线。</a:t>
            </a: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裙子, 窗帘, 桌子, 床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5342-2716-4C1B-AAB2-52DF00B4534E}" type="datetime1">
              <a:rPr lang="zh-CN" altLang="en-US" smtClean="0"/>
            </a:fld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98475" y="1274445"/>
            <a:ext cx="655447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>
                <a:solidFill>
                  <a:schemeClr val="bg1"/>
                </a:solidFill>
                <a:latin typeface="+mn-ea"/>
                <a:sym typeface="+mn-ea"/>
              </a:rPr>
              <a:t>保障国家经济安全</a:t>
            </a:r>
            <a:endParaRPr lang="zh-CN" altLang="en-US" sz="4000" b="1" kern="0" dirty="0">
              <a:solidFill>
                <a:schemeClr val="bg1"/>
              </a:solidFill>
              <a:effectLst>
                <a:outerShdw blurRad="50800" dist="38100" algn="l" rotWithShape="0">
                  <a:srgbClr val="C00000"/>
                </a:outerShdw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7040" y="2287270"/>
            <a:ext cx="7334250" cy="274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bg1"/>
                </a:solidFill>
                <a:latin typeface="+mn-ea"/>
                <a:sym typeface="+mn-ea"/>
              </a:rPr>
              <a:t>聚焦重点品种加强战略物资保障，聚焦系统重要性领域防范化解重大风险，聚焦新产业新业态新应用场景提升薄弱环节风险防控能力，以精准补齐短板带动安全保障能力全面提升。增强粮食安全保障能力。强化能源资源供应保障。健全防范化解重点领域风险长效机制。提升网络安全保障能力。</a:t>
            </a:r>
            <a:endParaRPr lang="zh-CN" altLang="en-US" sz="24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+mn-ea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pic>
        <p:nvPicPr>
          <p:cNvPr id="125965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02371" y="4006215"/>
            <a:ext cx="3389631" cy="2851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miz-E1298082-AA0772B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3205480"/>
            <a:ext cx="12192000" cy="3710305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2"/>
            </p:custDataLst>
          </p:nvPr>
        </p:nvSpPr>
        <p:spPr>
          <a:xfrm>
            <a:off x="868680" y="1855470"/>
            <a:ext cx="10471150" cy="2353310"/>
          </a:xfrm>
          <a:prstGeom prst="roundRect">
            <a:avLst>
              <a:gd name="adj" fmla="val 5164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>
            <a:gradFill flip="none" rotWithShape="1">
              <a:gsLst>
                <a:gs pos="0">
                  <a:srgbClr val="FDE7E7">
                    <a:alpha val="0"/>
                  </a:srgbClr>
                </a:gs>
                <a:gs pos="100000">
                  <a:srgbClr val="F9BDBD"/>
                </a:gs>
              </a:gsLst>
              <a:lin ang="0" scaled="1"/>
              <a:tileRect/>
            </a:gradFill>
          </a:ln>
          <a:effectLst>
            <a:outerShdw blurRad="127000" dist="63500" dir="2700000" algn="tl" rotWithShape="0">
              <a:srgbClr val="F9BDBD">
                <a:alpha val="20000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768" tIns="144000" rIns="608768" bIns="113792" numCol="1" spcCol="1270" anchor="t" anchorCtr="0">
            <a:noAutofit/>
          </a:bodyPr>
          <a:lstStyle/>
          <a:p>
            <a:endParaRPr lang="zh-CN" altLang="en-US" sz="16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cs typeface="阿里巴巴普惠体" panose="0002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626871" y="1586231"/>
            <a:ext cx="8937625" cy="656591"/>
          </a:xfrm>
          <a:prstGeom prst="roundRect">
            <a:avLst>
              <a:gd name="adj" fmla="val 50000"/>
            </a:avLst>
          </a:prstGeom>
          <a:solidFill>
            <a:srgbClr val="CD0001"/>
          </a:solidFill>
          <a:ln>
            <a:gradFill>
              <a:gsLst>
                <a:gs pos="19000">
                  <a:srgbClr val="AF0102">
                    <a:alpha val="0"/>
                  </a:srgbClr>
                </a:gs>
                <a:gs pos="100000">
                  <a:srgbClr val="AF0102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提高公共安全治理水平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5900" y="2372995"/>
            <a:ext cx="9582150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完善公共安全体系，推动公共安全治理模式向事前预防转型，切实维护人民群众生命财产安全。强化食品药品安全监管。提高安全生产水平。完善应急管理体系。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CB0-E1D5-4228-9273-C8D2E071B865}" type="datetime1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" grpId="0" bldLvl="0" animBg="1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2847975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6149975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915285"/>
            <a:ext cx="6031865" cy="2749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系统治理、依法治理、综合治理、源头治理，完善共建共治共享的社会治理制度，健全社会工作体制机制和社会治理政策法律法规体系，推进社会治理现代化。夯实基层社会治理根基。提升新兴领域治理效能。有效维护社会安全稳定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03427" y="1579109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4699000" cy="419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完善社会治理体系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327785" y="1597660"/>
            <a:ext cx="7933055" cy="500380"/>
            <a:chOff x="1055" y="3959"/>
            <a:chExt cx="12493" cy="788"/>
          </a:xfrm>
        </p:grpSpPr>
        <p:sp>
          <p:nvSpPr>
            <p:cNvPr id="18" name="任意多边形 15"/>
            <p:cNvSpPr/>
            <p:nvPr>
              <p:custDataLst>
                <p:tags r:id="rId1"/>
              </p:custDataLst>
            </p:nvPr>
          </p:nvSpPr>
          <p:spPr>
            <a:xfrm rot="5400000">
              <a:off x="12309" y="3508"/>
              <a:ext cx="383" cy="2096"/>
            </a:xfrm>
            <a:prstGeom prst="rect">
              <a:avLst/>
            </a:pr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6" name="矩形: 圆角 4"/>
            <p:cNvSpPr/>
            <p:nvPr>
              <p:custDataLst>
                <p:tags r:id="rId2"/>
              </p:custDataLst>
            </p:nvPr>
          </p:nvSpPr>
          <p:spPr>
            <a:xfrm>
              <a:off x="1055" y="3959"/>
              <a:ext cx="10763" cy="784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十四五</a:t>
              </a:r>
              <a:r>
                <a:rPr lang="en-US" altLang="zh-CN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时期我国发展取得重大成就</a:t>
              </a:r>
              <a:endParaRPr lang="zh-CN" altLang="en-US" sz="20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64067" y="3474447"/>
            <a:ext cx="7294244" cy="2682875"/>
            <a:chOff x="5560804" y="1062384"/>
            <a:chExt cx="5852180" cy="1044052"/>
          </a:xfrm>
        </p:grpSpPr>
        <p:sp>
          <p:nvSpPr>
            <p:cNvPr id="20" name="矩形: 圆角 37"/>
            <p:cNvSpPr/>
            <p:nvPr/>
          </p:nvSpPr>
          <p:spPr>
            <a:xfrm>
              <a:off x="5560804" y="1062384"/>
              <a:ext cx="5852180" cy="1044052"/>
            </a:xfrm>
            <a:prstGeom prst="roundRect">
              <a:avLst>
                <a:gd name="adj" fmla="val 6511"/>
              </a:avLst>
            </a:prstGeom>
            <a:solidFill>
              <a:schemeClr val="bg1"/>
            </a:solidFill>
            <a:ln>
              <a:solidFill>
                <a:schemeClr val="accent2">
                  <a:alpha val="60000"/>
                </a:schemeClr>
              </a:solidFill>
            </a:ln>
            <a:effectLst>
              <a:outerShdw blurRad="495300" dist="177800" dir="2700000" sx="99000" sy="99000" algn="tl" rotWithShape="0">
                <a:schemeClr val="accent2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1412755" y="1436205"/>
              <a:ext cx="0" cy="605059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5781421" y="1400959"/>
              <a:ext cx="5465135" cy="185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500" dirty="0">
                <a:solidFill>
                  <a:srgbClr val="E70213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</a:endParaRPr>
            </a:p>
          </p:txBody>
        </p:sp>
      </p:grpSp>
      <p:sp>
        <p:nvSpPr>
          <p:cNvPr id="23" name="PA-10224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14800" y="3676650"/>
            <a:ext cx="665988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just" fontAlgn="auto">
              <a:lnSpc>
                <a:spcPct val="200000"/>
              </a:lnSpc>
              <a:buClr>
                <a:srgbClr val="FF0000"/>
              </a:buClr>
              <a:buSzTx/>
              <a:buNone/>
            </a:pPr>
            <a:r>
              <a:rPr lang="zh-CN" altLang="en-US" sz="1600">
                <a:latin typeface="+mn-ea"/>
                <a:ea typeface="阿里巴巴普惠体 3.0 55 Regular" panose="00020600040101010101" pitchFamily="18" charset="-122"/>
                <a:sym typeface="+mn-ea"/>
              </a:rPr>
              <a:t>面对错综复杂的国际形势和艰巨繁重的国内改革发展稳定任务，以习近平同志为核心的党中央团结带领全党全国各族人民，迎难而上、砥砺前行，经受住世纪疫情严重冲击，有效应对一系列重大风险挑战，推动党和国家事业取得新的重大成就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10945" y="2423795"/>
            <a:ext cx="10122536" cy="728980"/>
            <a:chOff x="2576836" y="1802399"/>
            <a:chExt cx="4179086" cy="453186"/>
          </a:xfrm>
        </p:grpSpPr>
        <p:sp>
          <p:nvSpPr>
            <p:cNvPr id="27" name="TextBox 35"/>
            <p:cNvSpPr txBox="1"/>
            <p:nvPr/>
          </p:nvSpPr>
          <p:spPr>
            <a:xfrm rot="16200000">
              <a:off x="4426630" y="-18011"/>
              <a:ext cx="448412" cy="40892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C00000"/>
              </a:solidFill>
              <a:prstDash val="solid"/>
              <a:miter lim="800000"/>
            </a:ln>
            <a:effectLst>
              <a:innerShdw blurRad="127000" dist="88900" dir="18900000">
                <a:prstClr val="black">
                  <a:alpha val="38000"/>
                </a:prstClr>
              </a:innerShdw>
            </a:effectLst>
          </p:spPr>
          <p:txBody>
            <a:bodyPr vert="eaVert" lIns="0" tIns="0" rIns="0" bIns="270000" anchor="ctr"/>
            <a:lstStyle>
              <a:defPPr>
                <a:defRPr lang="zh-CN"/>
              </a:defPPr>
              <a:lvl1pPr algn="ctr">
                <a:defRPr sz="32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Medium" panose="020B0600000000000000" pitchFamily="34" charset="-122"/>
                </a:rPr>
                <a:t> 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rot="16200000">
              <a:off x="4492654" y="-64096"/>
              <a:ext cx="347395" cy="4179031"/>
              <a:chOff x="1861559" y="2468597"/>
              <a:chExt cx="1872226" cy="4024310"/>
            </a:xfrm>
          </p:grpSpPr>
          <p:sp>
            <p:nvSpPr>
              <p:cNvPr id="32" name="圆角矩形 10"/>
              <p:cNvSpPr/>
              <p:nvPr/>
            </p:nvSpPr>
            <p:spPr>
              <a:xfrm>
                <a:off x="1861559" y="2468597"/>
                <a:ext cx="1872217" cy="7746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48000">
                    <a:srgbClr val="D92411"/>
                  </a:gs>
                  <a:gs pos="0">
                    <a:srgbClr val="E3882D"/>
                  </a:gs>
                </a:gsLst>
                <a:lin ang="189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33" name="圆角矩形 11"/>
              <p:cNvSpPr/>
              <p:nvPr/>
            </p:nvSpPr>
            <p:spPr>
              <a:xfrm>
                <a:off x="1861583" y="6415438"/>
                <a:ext cx="1872202" cy="7746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000">
                    <a:srgbClr val="FF1923"/>
                  </a:gs>
                  <a:gs pos="100000">
                    <a:srgbClr val="FF1923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</p:grpSp>
        <p:sp>
          <p:nvSpPr>
            <p:cNvPr id="29" name="TextBox 20"/>
            <p:cNvSpPr txBox="1"/>
            <p:nvPr/>
          </p:nvSpPr>
          <p:spPr>
            <a:xfrm>
              <a:off x="2838209" y="1805952"/>
              <a:ext cx="1087438" cy="449633"/>
            </a:xfrm>
            <a:prstGeom prst="rect">
              <a:avLst/>
            </a:prstGeom>
            <a:gradFill flip="none" rotWithShape="1">
              <a:gsLst>
                <a:gs pos="48000">
                  <a:srgbClr val="D92411"/>
                </a:gs>
                <a:gs pos="0">
                  <a:srgbClr val="E3882D"/>
                </a:gs>
              </a:gsLst>
              <a:lin ang="18900000" scaled="1"/>
              <a:tileRect/>
            </a:gradFill>
            <a:ln w="7938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defTabSz="1219200" fontAlgn="base">
                <a:spcBef>
                  <a:spcPct val="0"/>
                </a:spcBef>
                <a:spcAft>
                  <a:spcPct val="0"/>
                </a:spcAft>
                <a:defRPr sz="2135" kern="0">
                  <a:solidFill>
                    <a:srgbClr val="0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</a:defRPr>
              </a:lvl1pPr>
            </a:lstStyle>
            <a:p>
              <a:pPr marL="0" marR="0" lvl="0" indent="0" algn="l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Medium" panose="020B0600000000000000" pitchFamily="34" charset="-122"/>
                </a:rPr>
                <a:t> 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30" name="文本框 21"/>
            <p:cNvSpPr txBox="1">
              <a:spLocks noChangeArrowheads="1"/>
            </p:cNvSpPr>
            <p:nvPr/>
          </p:nvSpPr>
          <p:spPr bwMode="auto">
            <a:xfrm>
              <a:off x="2874911" y="1883720"/>
              <a:ext cx="99673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+mj-lt"/>
                  <a:ea typeface="+mj-lt"/>
                  <a:cs typeface="+mj-lt"/>
                  <a:sym typeface="+mn-ea"/>
                </a:rPr>
                <a:t>“</a:t>
              </a:r>
              <a:r>
                <a:rPr lang="zh-CN" altLang="en-US" sz="2400" b="1">
                  <a:solidFill>
                    <a:schemeClr val="bg1"/>
                  </a:solidFill>
                  <a:latin typeface="+mj-lt"/>
                  <a:ea typeface="+mj-lt"/>
                  <a:cs typeface="+mj-lt"/>
                  <a:sym typeface="+mn-ea"/>
                </a:rPr>
                <a:t>十四五</a:t>
              </a:r>
              <a:r>
                <a:rPr lang="en-US" altLang="zh-CN" sz="2400" b="1">
                  <a:solidFill>
                    <a:schemeClr val="bg1"/>
                  </a:solidFill>
                  <a:latin typeface="+mj-lt"/>
                  <a:ea typeface="+mj-lt"/>
                  <a:cs typeface="+mj-lt"/>
                  <a:sym typeface="+mn-ea"/>
                </a:rPr>
                <a:t>”</a:t>
              </a:r>
              <a:r>
                <a:rPr lang="zh-CN" altLang="en-US" sz="2400" b="1">
                  <a:solidFill>
                    <a:schemeClr val="bg1"/>
                  </a:solidFill>
                  <a:latin typeface="+mj-lt"/>
                  <a:ea typeface="+mj-lt"/>
                  <a:cs typeface="+mj-lt"/>
                  <a:sym typeface="+mn-ea"/>
                </a:rPr>
                <a:t>时期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lt"/>
                <a:cs typeface="+mj-lt"/>
                <a:sym typeface="+mn-ea"/>
              </a:endParaRPr>
            </a:p>
          </p:txBody>
        </p:sp>
        <p:sp>
          <p:nvSpPr>
            <p:cNvPr id="31" name="文本框 21"/>
            <p:cNvSpPr txBox="1">
              <a:spLocks noChangeArrowheads="1"/>
            </p:cNvSpPr>
            <p:nvPr/>
          </p:nvSpPr>
          <p:spPr bwMode="auto">
            <a:xfrm>
              <a:off x="3925647" y="1826874"/>
              <a:ext cx="2830275" cy="2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>
                  <a:latin typeface="+mn-ea"/>
                  <a:ea typeface="阿里巴巴普惠体 3.0 55 Regular" panose="00020600040101010101" pitchFamily="18" charset="-122"/>
                  <a:sym typeface="+mn-ea"/>
                </a:rPr>
                <a:t>是全面建设社会主义现代化国家新征程的开局起步阶段，我国发展历程极不寻常、极不平凡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pic>
        <p:nvPicPr>
          <p:cNvPr id="2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2700" y="3251200"/>
            <a:ext cx="4932680" cy="36061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第十五部分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829500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如期实现建军一百年奋斗目标高质量推进国防和军队现代化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如期实现建军一百年奋斗目标高质量推进国防和军队现代化</a:t>
            </a:r>
            <a:endParaRPr lang="zh-CN" altLang="en-US" sz="28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贯彻习近平强军思想，贯彻新时代军事战略方针，坚持党对人民军队绝对领导，贯彻军委主席负责制，按照国防和军队现代化新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三步走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战略，推进政治建军、改革强军、科技强军、人才强军、依法治军，边斗争、边备战、边建设，加快机械化信息化智能化融合发展，提高捍卫国家主权、安全、发展利益战略能力。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3913360"/>
              <a:ext cx="609727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>
                <a:lnSpc>
                  <a:spcPct val="15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加快军事理论、军队组织形态、军事人员、武器装备和军事治理现代化，提高人民军队打赢能力，有效履行新时代人民军队使命任务。加快先进战斗力建设。推进军事治理现代化。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着力提高国防和军队现代化质量效益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7441"/>
            <a:ext cx="12193057" cy="6858595"/>
          </a:xfrm>
          <a:prstGeom prst="rect">
            <a:avLst/>
          </a:prstGeom>
        </p:spPr>
      </p:pic>
      <p:pic>
        <p:nvPicPr>
          <p:cNvPr id="307" name="Picture 4"/>
          <p:cNvPicPr>
            <a:picLocks noChangeAspect="1" noChangeArrowheads="1"/>
          </p:cNvPicPr>
          <p:nvPr/>
        </p:nvPicPr>
        <p:blipFill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" y="-2015"/>
            <a:ext cx="9865489" cy="24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5519" y="17759"/>
            <a:ext cx="3050019" cy="6100037"/>
          </a:xfrm>
          <a:prstGeom prst="rect">
            <a:avLst/>
          </a:prstGeom>
          <a:noFill/>
          <a:effectLst>
            <a:outerShdw blurRad="419100" dist="152400" dir="10800000" sx="95000" sy="95000" algn="r" rotWithShape="0">
              <a:srgbClr val="7D5015">
                <a:alpha val="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039757" y="1144862"/>
            <a:ext cx="7325360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>
                <a:solidFill>
                  <a:schemeClr val="bg1"/>
                </a:solidFill>
                <a:latin typeface="+mn-ea"/>
                <a:sym typeface="+mn-ea"/>
              </a:rPr>
              <a:t>巩固提高一体化国家战略体系和能力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srgbClr val="FE391F">
                    <a:lumMod val="50000"/>
                    <a:alpha val="75000"/>
                  </a:srgbClr>
                </a:outerShdw>
              </a:effectLst>
              <a:latin typeface="+mn-ea"/>
              <a:ea typeface="阿里巴巴普惠体 3.0 55 Regular" panose="00020600040101010101" pitchFamily="18" charset="-122"/>
              <a:cs typeface="+mn-ea"/>
              <a:sym typeface="+mn-ea"/>
            </a:endParaRPr>
          </a:p>
        </p:txBody>
      </p:sp>
      <p:pic>
        <p:nvPicPr>
          <p:cNvPr id="301" name="图片 300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 cstate="print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6" r="6821"/>
          <a:stretch>
            <a:fillRect/>
          </a:stretch>
        </p:blipFill>
        <p:spPr>
          <a:xfrm>
            <a:off x="2302351" y="5043336"/>
            <a:ext cx="605505" cy="1051189"/>
          </a:xfrm>
          <a:prstGeom prst="rect">
            <a:avLst/>
          </a:prstGeom>
        </p:spPr>
      </p:pic>
      <p:pic>
        <p:nvPicPr>
          <p:cNvPr id="303" name="图片 302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9" r="25985"/>
          <a:stretch>
            <a:fillRect/>
          </a:stretch>
        </p:blipFill>
        <p:spPr>
          <a:xfrm>
            <a:off x="10649111" y="2503483"/>
            <a:ext cx="935120" cy="2185513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4920" b="31539"/>
          <a:stretch>
            <a:fillRect/>
          </a:stretch>
        </p:blipFill>
        <p:spPr>
          <a:xfrm rot="21277265" flipH="1">
            <a:off x="-104587" y="3488597"/>
            <a:ext cx="12508315" cy="3929649"/>
          </a:xfrm>
          <a:custGeom>
            <a:avLst/>
            <a:gdLst>
              <a:gd name="connsiteX0" fmla="*/ 0 w 12508315"/>
              <a:gd name="connsiteY0" fmla="*/ 0 h 3929649"/>
              <a:gd name="connsiteX1" fmla="*/ 370003 w 12508315"/>
              <a:gd name="connsiteY1" fmla="*/ 3929649 h 3929649"/>
              <a:gd name="connsiteX2" fmla="*/ 12508315 w 12508315"/>
              <a:gd name="connsiteY2" fmla="*/ 2786747 h 3929649"/>
              <a:gd name="connsiteX3" fmla="*/ 12245925 w 12508315"/>
              <a:gd name="connsiteY3" fmla="*/ 0 h 392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8315" h="3929649">
                <a:moveTo>
                  <a:pt x="0" y="0"/>
                </a:moveTo>
                <a:lnTo>
                  <a:pt x="370003" y="3929649"/>
                </a:lnTo>
                <a:lnTo>
                  <a:pt x="12508315" y="2786747"/>
                </a:lnTo>
                <a:lnTo>
                  <a:pt x="12245925" y="0"/>
                </a:lnTo>
                <a:close/>
              </a:path>
            </a:pathLst>
          </a:custGeom>
        </p:spPr>
      </p:pic>
      <p:pic>
        <p:nvPicPr>
          <p:cNvPr id="305" name="图片 304" descr="6eea1f6701c0e656066a8b404b6ae3265bd90e8d169e7-7GqKqo"/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22" r="25805"/>
          <a:stretch>
            <a:fillRect/>
          </a:stretch>
        </p:blipFill>
        <p:spPr>
          <a:xfrm rot="20964010">
            <a:off x="7321283" y="4067336"/>
            <a:ext cx="1672343" cy="33761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7530" y="1887220"/>
            <a:ext cx="8185150" cy="3462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加强军地战略规划统筹、政策制度衔接、资源要素共享，促进国防实力和经济实力同步提升。深化跨军地改革，构建各司其职、紧密协作、规范有序的跨军地工作格局。加快新兴领域战略能力建设，推动新质生产力同新质战斗力高效融合、双向拉动。建设先进国防科技工业体系，优化国防科技工业布局，推进军民标准通用化。加强国防建设军事需求提报和军地对接，推动重大基础设施全面贯彻国防要求，加强国防战略预制。加快国防动员能力建设，加强后备力量建设。加强现代边海空防建设，推进党政军警民合力强边固防。深化全民国防教育，巩固军政军民团结。</a:t>
            </a: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第十六部分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490470"/>
            <a:ext cx="796544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发展全过程人民民主完善</a:t>
            </a:r>
            <a:endParaRPr lang="zh-CN" altLang="en-US" sz="48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48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中国特色社会主义法治体系</a:t>
            </a:r>
            <a:endParaRPr lang="zh-CN" altLang="en-US" sz="48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843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发展全过程人民民主完善中国特色社会主义法治体系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8275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坚定不移走中国特色社会主义政治发展道路，坚持党的领导、人民当家作主、依法治国有机统一，巩固和发展生动活泼、安定团结的政治局面。</a:t>
            </a:r>
            <a:endParaRPr lang="zh-CN" altLang="en-US" sz="28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766445" y="1831975"/>
            <a:ext cx="10658475" cy="1478915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0100" y="1553211"/>
            <a:ext cx="6223635" cy="572135"/>
            <a:chOff x="1260" y="2446"/>
            <a:chExt cx="9801" cy="901"/>
          </a:xfrm>
        </p:grpSpPr>
        <p:sp>
          <p:nvSpPr>
            <p:cNvPr id="29" name="矩形: 圆角 18"/>
            <p:cNvSpPr/>
            <p:nvPr>
              <p:custDataLst>
                <p:tags r:id="rId1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30" name="矩形: 圆角 18"/>
            <p:cNvSpPr/>
            <p:nvPr>
              <p:custDataLst>
                <p:tags r:id="rId2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351" y="2506"/>
              <a:ext cx="8448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发展社会主义民主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9375" y="2204085"/>
            <a:ext cx="9708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扩大人民有序政治参与，丰富各层级民主形式，发展更加广泛、更加充分、更加健全的全过程人民民主，保证人民依法实行民主选举、民主协商、民主决策、民主管理、民主监督。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7" name="任意多边形: 形状 14"/>
          <p:cNvSpPr/>
          <p:nvPr/>
        </p:nvSpPr>
        <p:spPr>
          <a:xfrm>
            <a:off x="766445" y="4149091"/>
            <a:ext cx="10658475" cy="1725931"/>
          </a:xfrm>
          <a:custGeom>
            <a:avLst/>
            <a:gdLst>
              <a:gd name="connsiteX0" fmla="*/ 0 w 7843837"/>
              <a:gd name="connsiteY0" fmla="*/ 0 h 1360800"/>
              <a:gd name="connsiteX1" fmla="*/ 7843837 w 7843837"/>
              <a:gd name="connsiteY1" fmla="*/ 0 h 1360800"/>
              <a:gd name="connsiteX2" fmla="*/ 7843837 w 7843837"/>
              <a:gd name="connsiteY2" fmla="*/ 1360800 h 1360800"/>
              <a:gd name="connsiteX3" fmla="*/ 0 w 7843837"/>
              <a:gd name="connsiteY3" fmla="*/ 1360800 h 1360800"/>
              <a:gd name="connsiteX4" fmla="*/ 0 w 7843837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3837" h="1360800">
                <a:moveTo>
                  <a:pt x="0" y="0"/>
                </a:moveTo>
                <a:lnTo>
                  <a:pt x="7843837" y="0"/>
                </a:lnTo>
                <a:lnTo>
                  <a:pt x="7843837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rgbClr val="FFE4BD">
                    <a:alpha val="0"/>
                  </a:srgbClr>
                </a:gs>
                <a:gs pos="100000">
                  <a:srgbClr val="FFE4BD"/>
                </a:gs>
              </a:gsLst>
              <a:lin ang="0" scaled="1"/>
            </a:gradFill>
          </a:ln>
          <a:effectLst>
            <a:outerShdw blurRad="127000" dist="127000" dir="2700000" algn="tl" rotWithShape="0">
              <a:srgbClr val="F4D2A6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1" algn="l"/>
            <a:endParaRPr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0100" y="3870325"/>
            <a:ext cx="6223635" cy="572135"/>
            <a:chOff x="1260" y="2446"/>
            <a:chExt cx="9801" cy="901"/>
          </a:xfrm>
        </p:grpSpPr>
        <p:sp>
          <p:nvSpPr>
            <p:cNvPr id="9" name="矩形: 圆角 18"/>
            <p:cNvSpPr/>
            <p:nvPr>
              <p:custDataLst>
                <p:tags r:id="rId3"/>
              </p:custDataLst>
            </p:nvPr>
          </p:nvSpPr>
          <p:spPr>
            <a:xfrm>
              <a:off x="1260" y="2446"/>
              <a:ext cx="3505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FB8851"/>
                </a:gs>
                <a:gs pos="0">
                  <a:srgbClr val="FFE4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10" name="矩形: 圆角 18"/>
            <p:cNvSpPr/>
            <p:nvPr>
              <p:custDataLst>
                <p:tags r:id="rId4"/>
              </p:custDataLst>
            </p:nvPr>
          </p:nvSpPr>
          <p:spPr>
            <a:xfrm>
              <a:off x="2352" y="2446"/>
              <a:ext cx="8709" cy="901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rgbClr val="F97F3B">
                    <a:alpha val="100000"/>
                  </a:srgbClr>
                </a:gs>
                <a:gs pos="87000">
                  <a:srgbClr val="F6131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000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52" y="2506"/>
              <a:ext cx="87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>
                  <a:solidFill>
                    <a:schemeClr val="bg1"/>
                  </a:solidFill>
                  <a:latin typeface="+mn-ea"/>
                  <a:sym typeface="+mn-ea"/>
                </a:rPr>
                <a:t>推进全面依法治国</a:t>
              </a:r>
              <a:endParaRPr lang="zh-CN" altLang="en-US" sz="2600" b="1">
                <a:solidFill>
                  <a:schemeClr val="bg1"/>
                </a:solidFill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49375" y="4605020"/>
            <a:ext cx="7796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坚持全面依法治国，协同推进科学立法、严格执法、公正司法、全民守法，更好发挥法治固根本、稳预期、利长远的保障作用，建设更高水平的社会主义法治国家。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4" name="图片 13" descr="10125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98840" y="2566671"/>
            <a:ext cx="3693160" cy="429133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B9CF-F497-4C47-A800-64BCB9DA91EE}" type="datetime1">
              <a:rPr lang="zh-CN" altLang="en-US" smtClean="0"/>
            </a:fld>
            <a:endParaRPr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  <p:bldP spid="7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第十七部分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41525" y="2490470"/>
            <a:ext cx="821880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坚持和完善</a:t>
            </a:r>
            <a:endParaRPr lang="zh-CN" altLang="en-US" sz="5400" b="1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“一国两制”推进祖国统一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坚持和完善“一国两制”推进祖国统一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2030730"/>
            <a:ext cx="7844155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20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坚定不移维护和促进香港、澳门长期繁荣稳定，坚定不移推进祖国统一大业，携手共创民族复兴伟业。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miz-E1298082-AA0772B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3205480"/>
            <a:ext cx="12192000" cy="3710305"/>
          </a:xfrm>
          <a:prstGeom prst="rect">
            <a:avLst/>
          </a:prstGeom>
        </p:spPr>
      </p:pic>
      <p:sp>
        <p:nvSpPr>
          <p:cNvPr id="17" name="矩形: 圆角 16"/>
          <p:cNvSpPr/>
          <p:nvPr>
            <p:custDataLst>
              <p:tags r:id="rId2"/>
            </p:custDataLst>
          </p:nvPr>
        </p:nvSpPr>
        <p:spPr>
          <a:xfrm>
            <a:off x="868680" y="1855470"/>
            <a:ext cx="10471150" cy="2987675"/>
          </a:xfrm>
          <a:prstGeom prst="roundRect">
            <a:avLst>
              <a:gd name="adj" fmla="val 5164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>
            <a:gradFill flip="none" rotWithShape="1">
              <a:gsLst>
                <a:gs pos="0">
                  <a:srgbClr val="FDE7E7">
                    <a:alpha val="0"/>
                  </a:srgbClr>
                </a:gs>
                <a:gs pos="100000">
                  <a:srgbClr val="F9BDBD"/>
                </a:gs>
              </a:gsLst>
              <a:lin ang="0" scaled="1"/>
              <a:tileRect/>
            </a:gradFill>
          </a:ln>
          <a:effectLst>
            <a:outerShdw blurRad="127000" dist="63500" dir="2700000" algn="tl" rotWithShape="0">
              <a:srgbClr val="F9BDBD">
                <a:alpha val="20000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768" tIns="144000" rIns="608768" bIns="113792" numCol="1" spcCol="1270" anchor="t" anchorCtr="0">
            <a:noAutofit/>
          </a:bodyPr>
          <a:lstStyle/>
          <a:p>
            <a:endParaRPr lang="zh-CN" altLang="en-US" sz="16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cs typeface="阿里巴巴普惠体" panose="0002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626871" y="1586231"/>
            <a:ext cx="8937625" cy="656591"/>
          </a:xfrm>
          <a:prstGeom prst="roundRect">
            <a:avLst>
              <a:gd name="adj" fmla="val 50000"/>
            </a:avLst>
          </a:prstGeom>
          <a:solidFill>
            <a:srgbClr val="CD0001"/>
          </a:solidFill>
          <a:ln>
            <a:gradFill>
              <a:gsLst>
                <a:gs pos="19000">
                  <a:srgbClr val="AF0102">
                    <a:alpha val="0"/>
                  </a:srgbClr>
                </a:gs>
                <a:gs pos="100000">
                  <a:srgbClr val="AF0102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促进香港、澳门长期繁荣稳定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5900" y="2372995"/>
            <a:ext cx="9582150" cy="372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坚定不移贯彻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一国两制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港人治港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澳人治澳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、高度自治方针，落实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爱国者治港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、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爱国者治澳</a:t>
            </a:r>
            <a:r>
              <a:rPr lang="en-US" altLang="zh-CN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原则，提升港澳依法治理效能，促进港澳经济社会发展，发挥港澳背靠祖国、联通世界独特优势和重要作用。支持港澳巩固提升竞争优势。支持港澳更好融入和服务国家发展大局。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CB0-E1D5-4228-9273-C8D2E071B865}" type="datetime1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327785" y="1597660"/>
            <a:ext cx="7933055" cy="500380"/>
            <a:chOff x="1055" y="3959"/>
            <a:chExt cx="12493" cy="788"/>
          </a:xfrm>
        </p:grpSpPr>
        <p:sp>
          <p:nvSpPr>
            <p:cNvPr id="18" name="任意多边形 15"/>
            <p:cNvSpPr/>
            <p:nvPr>
              <p:custDataLst>
                <p:tags r:id="rId1"/>
              </p:custDataLst>
            </p:nvPr>
          </p:nvSpPr>
          <p:spPr>
            <a:xfrm rot="5400000">
              <a:off x="12309" y="3508"/>
              <a:ext cx="383" cy="2096"/>
            </a:xfrm>
            <a:prstGeom prst="rect">
              <a:avLst/>
            </a:prstGeom>
            <a:gradFill flip="none" rotWithShape="1">
              <a:gsLst>
                <a:gs pos="0">
                  <a:srgbClr val="FFE1E1">
                    <a:alpha val="0"/>
                  </a:srgbClr>
                </a:gs>
                <a:gs pos="100000">
                  <a:srgbClr val="FFE1E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  <p:sp>
          <p:nvSpPr>
            <p:cNvPr id="16" name="矩形: 圆角 4"/>
            <p:cNvSpPr/>
            <p:nvPr>
              <p:custDataLst>
                <p:tags r:id="rId2"/>
              </p:custDataLst>
            </p:nvPr>
          </p:nvSpPr>
          <p:spPr>
            <a:xfrm>
              <a:off x="1055" y="3959"/>
              <a:ext cx="10763" cy="784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66000">
                  <a:srgbClr val="EF0000"/>
                </a:gs>
              </a:gsLst>
              <a:lin ang="13500000" scaled="1"/>
            </a:gradFill>
            <a:ln>
              <a:noFill/>
            </a:ln>
            <a:effectLst>
              <a:outerShdw blurRad="190500" dist="190500" dir="2700000" algn="tl" rotWithShape="0">
                <a:srgbClr val="EF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十四五</a:t>
              </a:r>
              <a:r>
                <a:rPr lang="en-US" altLang="zh-CN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 sz="2000" b="1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时期我国发展取得重大成就</a:t>
              </a:r>
              <a:endParaRPr lang="zh-CN" altLang="en-US" sz="2000" dirty="0"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68400" y="2588260"/>
            <a:ext cx="3778885" cy="1747520"/>
          </a:xfrm>
          <a:prstGeom prst="rect">
            <a:avLst/>
          </a:prstGeom>
          <a:solidFill>
            <a:srgbClr val="E70000"/>
          </a:solidFill>
          <a:ln w="12700">
            <a:gradFill>
              <a:gsLst>
                <a:gs pos="0">
                  <a:srgbClr val="E1000F"/>
                </a:gs>
                <a:gs pos="100000">
                  <a:srgbClr val="FF0517"/>
                </a:gs>
              </a:gsLst>
              <a:lin ang="5400000" scaled="1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7912" tIns="47912" rIns="47912" bIns="47912" numCol="1" spcCol="1270" rtlCol="0" fromWordArt="0" anchor="ctr" anchorCtr="0" forceAA="0" compatLnSpc="1">
            <a:noAutofit/>
          </a:bodyPr>
          <a:lstStyle/>
          <a:p>
            <a:pPr lvl="0" algn="ctr" defTabSz="400050">
              <a:lnSpc>
                <a:spcPct val="90000"/>
              </a:lnSpc>
              <a:spcAft>
                <a:spcPct val="35000"/>
              </a:spcAft>
              <a:buClrTx/>
              <a:buSzTx/>
              <a:buFontTx/>
            </a:pPr>
            <a:endParaRPr lang="zh-CN" altLang="en-US" sz="2400" dirty="0">
              <a:gradFill flip="none" rotWithShape="1">
                <a:gsLst>
                  <a:gs pos="0">
                    <a:schemeClr val="bg1"/>
                  </a:gs>
                  <a:gs pos="70000">
                    <a:srgbClr val="FEE7A9"/>
                  </a:gs>
                </a:gsLst>
                <a:lin ang="27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73015" y="2588260"/>
            <a:ext cx="6328410" cy="17475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05785" y="2797810"/>
            <a:ext cx="1607820" cy="11220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n-ea"/>
                <a:sym typeface="+mn-ea"/>
              </a:rPr>
              <a:t>领航掌舵</a:t>
            </a:r>
            <a:endParaRPr lang="zh-CN" altLang="en-US" sz="2800" b="1">
              <a:solidFill>
                <a:schemeClr val="bg1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n-ea"/>
                <a:sym typeface="+mn-ea"/>
              </a:rPr>
              <a:t>科学指引</a:t>
            </a:r>
            <a:endParaRPr lang="zh-CN" altLang="en-US" sz="28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178629" y="3548236"/>
            <a:ext cx="1564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0915015" y="2588260"/>
            <a:ext cx="76200" cy="5683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36210" y="2823210"/>
            <a:ext cx="5614670" cy="104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>
                <a:solidFill>
                  <a:srgbClr val="C00000"/>
                </a:solidFill>
                <a:latin typeface="+mn-ea"/>
                <a:sym typeface="+mn-ea"/>
              </a:rPr>
              <a:t>新发展理念引领作用全面彰显，构建新发展格局迈出重要步伐，新质生产力稳步发展，高质量发展扎实推进。</a:t>
            </a:r>
            <a:endParaRPr lang="zh-CN" altLang="en-US" sz="2000" dirty="0">
              <a:solidFill>
                <a:srgbClr val="C00000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12" name="图片 11" descr="101255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63955" y="2588260"/>
            <a:ext cx="1852930" cy="17462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63955" y="4536440"/>
            <a:ext cx="102368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None/>
            </a:pPr>
            <a:r>
              <a:rPr lang="en-US" altLang="zh-CN">
                <a:latin typeface="+mn-ea"/>
                <a:sym typeface="+mn-ea"/>
              </a:rPr>
              <a:t>“</a:t>
            </a:r>
            <a:r>
              <a:rPr lang="zh-CN" altLang="en-US">
                <a:latin typeface="+mn-ea"/>
                <a:sym typeface="+mn-ea"/>
              </a:rPr>
              <a:t>十四五</a:t>
            </a:r>
            <a:r>
              <a:rPr lang="en-US" altLang="zh-CN">
                <a:latin typeface="+mn-ea"/>
                <a:sym typeface="+mn-ea"/>
              </a:rPr>
              <a:t>”</a:t>
            </a:r>
            <a:r>
              <a:rPr lang="zh-CN" altLang="en-US">
                <a:latin typeface="+mn-ea"/>
                <a:sym typeface="+mn-ea"/>
              </a:rPr>
              <a:t>规划主要目标任务胜利完成，我国经济实力、科技实力、国防实力、综合国力跃上新台阶，中国式现代化迈出新的坚实步伐，第二个百年奋斗目标新征程实现良好开局。这些重大成就的取得，根本在于以习近平同志为核心的党中央领航掌舵，在于习近平新时代中国特色社会主义思想科学指引，是全党全军全国各族人民聚力攻坚、团结奋斗的结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86510" y="2787650"/>
            <a:ext cx="5943600" cy="2847975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0" y="735965"/>
            <a:ext cx="5582285" cy="612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26512" r="6951" b="52558"/>
          <a:stretch>
            <a:fillRect/>
          </a:stretch>
        </p:blipFill>
        <p:spPr>
          <a:xfrm>
            <a:off x="1734185" y="1401445"/>
            <a:ext cx="10289540" cy="1005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2915285"/>
            <a:ext cx="7098030" cy="2749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坚持一个中国原则和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九二共识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，深入贯彻新时代党解决台湾问题的总体方略，坚决打击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台独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分裂势力，反对外部势力干涉，维护台海和平稳定，牢牢把握两岸关系主导权主动权，增进两岸同胞福祉，坚定守护中华民族共同家园。推动两岸经济合作。深化两岸交流。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512" r="6951" b="52558"/>
          <a:stretch>
            <a:fillRect/>
          </a:stretch>
        </p:blipFill>
        <p:spPr>
          <a:xfrm>
            <a:off x="1286612" y="1567044"/>
            <a:ext cx="2935870" cy="839931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73250" y="1804670"/>
            <a:ext cx="6374765" cy="393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推动两岸关系和平发展、推进祖国统一大业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(floor(#ppt_x-0.5)+ceil(#ppt_x-0.5))*0.5+0.5)+(#ppt_x- ((floor(#ppt_x-0.5)+ceil(#ppt_x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(floor(#ppt_y-0.5)+ceil(#ppt_y-0.5))*0.5+0.5)+(#ppt_y- ((floor(#ppt_y-0.5)+ceil(#ppt_y-0.5))*0.5+0.5))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83e69f6ecda82389f885596ad098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c83e69f6ecda82389f885596ad098d3e"/>
          <p:cNvPicPr>
            <a:picLocks noChangeAspect="1"/>
          </p:cNvPicPr>
          <p:nvPr/>
        </p:nvPicPr>
        <p:blipFill>
          <a:blip r:embed="rId2"/>
          <a:srcRect r="67995"/>
          <a:stretch>
            <a:fillRect/>
          </a:stretch>
        </p:blipFill>
        <p:spPr>
          <a:xfrm>
            <a:off x="0" y="0"/>
            <a:ext cx="3902075" cy="6858635"/>
          </a:xfrm>
          <a:prstGeom prst="rect">
            <a:avLst/>
          </a:prstGeom>
        </p:spPr>
      </p:pic>
      <p:pic>
        <p:nvPicPr>
          <p:cNvPr id="7" name="图片 6" descr="c83e69f6ecda82389f885596ad098d3e"/>
          <p:cNvPicPr>
            <a:picLocks noChangeAspect="1"/>
          </p:cNvPicPr>
          <p:nvPr/>
        </p:nvPicPr>
        <p:blipFill>
          <a:blip r:embed="rId2"/>
          <a:srcRect l="39104" t="43740"/>
          <a:stretch>
            <a:fillRect/>
          </a:stretch>
        </p:blipFill>
        <p:spPr>
          <a:xfrm>
            <a:off x="4767580" y="3429000"/>
            <a:ext cx="7424420" cy="3429635"/>
          </a:xfrm>
          <a:prstGeom prst="rect">
            <a:avLst/>
          </a:prstGeom>
        </p:spPr>
      </p:pic>
      <p:pic>
        <p:nvPicPr>
          <p:cNvPr id="8" name="图片 7" descr="c83e69f6ecda82389f885596ad098d3e"/>
          <p:cNvPicPr>
            <a:picLocks noChangeAspect="1"/>
          </p:cNvPicPr>
          <p:nvPr/>
        </p:nvPicPr>
        <p:blipFill>
          <a:blip r:embed="rId2"/>
          <a:srcRect l="81958" r="2891" b="76667"/>
          <a:stretch>
            <a:fillRect/>
          </a:stretch>
        </p:blipFill>
        <p:spPr>
          <a:xfrm>
            <a:off x="9992360" y="346075"/>
            <a:ext cx="1847215" cy="142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0">
            <a:off x="11343005" y="496570"/>
            <a:ext cx="203200" cy="155575"/>
            <a:chOff x="17847" y="786"/>
            <a:chExt cx="320" cy="206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7847" y="992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7847" y="786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847" y="889"/>
              <a:ext cx="320" cy="0"/>
            </a:xfrm>
            <a:prstGeom prst="line">
              <a:avLst/>
            </a:prstGeom>
            <a:ln w="28575" cap="rnd">
              <a:solidFill>
                <a:srgbClr val="F8CB7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1436509" y="2720340"/>
            <a:ext cx="109855" cy="807720"/>
            <a:chOff x="17746" y="1532"/>
            <a:chExt cx="240" cy="1761"/>
          </a:xfrm>
        </p:grpSpPr>
        <p:sp>
          <p:nvSpPr>
            <p:cNvPr id="14" name="椭圆 13"/>
            <p:cNvSpPr/>
            <p:nvPr/>
          </p:nvSpPr>
          <p:spPr>
            <a:xfrm>
              <a:off x="17746" y="1532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7746" y="2039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7746" y="2546"/>
              <a:ext cx="240" cy="240"/>
            </a:xfrm>
            <a:prstGeom prst="ellipse">
              <a:avLst/>
            </a:prstGeom>
            <a:noFill/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746" y="3053"/>
              <a:ext cx="240" cy="240"/>
            </a:xfrm>
            <a:prstGeom prst="ellipse">
              <a:avLst/>
            </a:prstGeom>
            <a:solidFill>
              <a:srgbClr val="F8CB75"/>
            </a:solidFill>
            <a:ln w="15875">
              <a:solidFill>
                <a:srgbClr val="F8C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26" name="图片 25" descr="28b319ac4a8f547fcc222c8bfd683f687e1ddf1fa0566-HpHPQ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36000" contrast="12000"/>
          </a:blip>
          <a:srcRect t="22363" b="15957"/>
          <a:stretch>
            <a:fillRect/>
          </a:stretch>
        </p:blipFill>
        <p:spPr>
          <a:xfrm rot="5400000">
            <a:off x="6059170" y="-2591435"/>
            <a:ext cx="104140" cy="6660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2" h="13500">
                <a:moveTo>
                  <a:pt x="0" y="0"/>
                </a:moveTo>
                <a:lnTo>
                  <a:pt x="362" y="0"/>
                </a:lnTo>
                <a:lnTo>
                  <a:pt x="362" y="13500"/>
                </a:lnTo>
                <a:lnTo>
                  <a:pt x="0" y="1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E21E-C099-47BF-AF2F-2847579454F2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: 圆角 6"/>
          <p:cNvSpPr/>
          <p:nvPr/>
        </p:nvSpPr>
        <p:spPr>
          <a:xfrm>
            <a:off x="5019040" y="1484630"/>
            <a:ext cx="3014980" cy="612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第十八部分</a:t>
            </a:r>
            <a:endParaRPr lang="zh-CN" altLang="en-US" sz="2800" b="1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4890" y="2744470"/>
            <a:ext cx="796544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>
                <a:gradFill>
                  <a:gsLst>
                    <a:gs pos="75000">
                      <a:srgbClr val="F8CB75"/>
                    </a:gs>
                    <a:gs pos="98000">
                      <a:srgbClr val="F7BD57"/>
                    </a:gs>
                    <a:gs pos="25000">
                      <a:srgbClr val="FFFCFA"/>
                    </a:gs>
                  </a:gsLst>
                  <a:lin scaled="1"/>
                </a:gradFill>
                <a:effectLst>
                  <a:outerShdw dist="25400" dir="5400000" algn="t" rotWithShape="0">
                    <a:srgbClr val="940E17">
                      <a:alpha val="20000"/>
                    </a:srgbClr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lt"/>
              </a:rPr>
              <a:t>加强规划实施保障</a:t>
            </a:r>
            <a:endParaRPr lang="zh-CN" altLang="en-US" sz="5400" b="1" dirty="0">
              <a:gradFill>
                <a:gsLst>
                  <a:gs pos="75000">
                    <a:srgbClr val="F8CB75"/>
                  </a:gs>
                  <a:gs pos="98000">
                    <a:srgbClr val="F7BD57"/>
                  </a:gs>
                  <a:gs pos="25000">
                    <a:srgbClr val="FFFCFA"/>
                  </a:gs>
                </a:gsLst>
                <a:lin scaled="1"/>
              </a:gradFill>
              <a:effectLst>
                <a:outerShdw dist="25400" dir="5400000" algn="t" rotWithShape="0">
                  <a:srgbClr val="940E17">
                    <a:alpha val="20000"/>
                  </a:srgbClr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:/Download/1/1031二十届中央第三轮巡视/背景2.jpg背景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3195" y="871855"/>
            <a:ext cx="8462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spc="-300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lt"/>
              </a:rPr>
              <a:t>加强规划实施保障</a:t>
            </a:r>
            <a:endParaRPr lang="zh-CN" altLang="en-US" sz="3200" b="1" spc="-300" dirty="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15853" y="4430395"/>
            <a:ext cx="2360295" cy="513080"/>
            <a:chOff x="7838" y="6457"/>
            <a:chExt cx="3717" cy="808"/>
          </a:xfrm>
        </p:grpSpPr>
        <p:sp>
          <p:nvSpPr>
            <p:cNvPr id="10" name="五角星 9"/>
            <p:cNvSpPr/>
            <p:nvPr/>
          </p:nvSpPr>
          <p:spPr>
            <a:xfrm>
              <a:off x="9269" y="6457"/>
              <a:ext cx="855" cy="809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838" y="6741"/>
              <a:ext cx="1056" cy="241"/>
              <a:chOff x="5098" y="1074"/>
              <a:chExt cx="1056" cy="241"/>
            </a:xfrm>
          </p:grpSpPr>
          <p:cxnSp>
            <p:nvCxnSpPr>
              <p:cNvPr id="51" name="直接连接符 50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 flipH="1">
              <a:off x="10499" y="6741"/>
              <a:ext cx="1056" cy="241"/>
              <a:chOff x="5098" y="1074"/>
              <a:chExt cx="1056" cy="241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5098" y="1074"/>
                <a:ext cx="105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5379" y="1195"/>
                <a:ext cx="77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5657" y="1315"/>
                <a:ext cx="497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rgbClr val="B50203"/>
                    </a:gs>
                    <a:gs pos="100000">
                      <a:srgbClr val="B50203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B8E-6626-496A-8F08-1B9A449AF505}" type="datetime1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433830" y="1577340"/>
            <a:ext cx="8633460" cy="2687320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ED0101"/>
                </a:gs>
                <a:gs pos="100000">
                  <a:srgbClr val="E71318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7820" y="1649730"/>
            <a:ext cx="8288020" cy="2345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坚持和加强党的全面领导，持之以恒推进全面从严治党，增强党的政治领导力、思想引领力、群众组织力、社会号召力，提高党领导经济社会发展能力和水平，健全国家经济社会发展规划制度体系，为推进中国式现代化凝聚磅礴力量。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519292" y="2005511"/>
            <a:ext cx="11153416" cy="4260850"/>
            <a:chOff x="877872" y="1365538"/>
            <a:chExt cx="2961630" cy="5288785"/>
          </a:xfrm>
        </p:grpSpPr>
        <p:sp>
          <p:nvSpPr>
            <p:cNvPr id="91" name="箭头: 五边形 90"/>
            <p:cNvSpPr/>
            <p:nvPr/>
          </p:nvSpPr>
          <p:spPr>
            <a:xfrm rot="5400000">
              <a:off x="-285742" y="2529152"/>
              <a:ext cx="5288785" cy="296155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37000">
                  <a:schemeClr val="accent3">
                    <a:lumMod val="90000"/>
                    <a:alpha val="2400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55600" dist="292100" dir="2100000" sx="98000" sy="98000" algn="tl" rotWithShape="0">
                <a:srgbClr val="EABD7A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77873" y="1365538"/>
              <a:ext cx="2961629" cy="128218"/>
            </a:xfrm>
            <a:prstGeom prst="rect">
              <a:avLst/>
            </a:prstGeom>
            <a:gradFill>
              <a:gsLst>
                <a:gs pos="29000">
                  <a:srgbClr val="DE352E"/>
                </a:gs>
                <a:gs pos="86000">
                  <a:srgbClr val="DE352E">
                    <a:lumMod val="7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9625" y="2624945"/>
            <a:ext cx="7318375" cy="3160395"/>
            <a:chOff x="874712" y="2777345"/>
            <a:chExt cx="7318375" cy="3160395"/>
          </a:xfrm>
        </p:grpSpPr>
        <p:sp>
          <p:nvSpPr>
            <p:cNvPr id="9" name="矩形: 圆角 8"/>
            <p:cNvSpPr/>
            <p:nvPr/>
          </p:nvSpPr>
          <p:spPr>
            <a:xfrm>
              <a:off x="874712" y="2777345"/>
              <a:ext cx="7318375" cy="3160395"/>
            </a:xfrm>
            <a:prstGeom prst="roundRect">
              <a:avLst>
                <a:gd name="adj" fmla="val 2828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93700" dist="88900" dir="2700000" algn="tl" rotWithShape="0">
                <a:srgbClr val="DE352E">
                  <a:alpha val="40000"/>
                </a:srgbClr>
              </a:outerShdw>
              <a:reflection blurRad="279400" stA="52000" endA="300" endPos="35000" dist="254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1" name="textcount"/>
            <p:cNvSpPr txBox="1"/>
            <p:nvPr/>
          </p:nvSpPr>
          <p:spPr>
            <a:xfrm>
              <a:off x="1323657" y="3894310"/>
              <a:ext cx="609727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179705" marR="0" lvl="0" indent="-17970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indent="0" algn="just" fontAlgn="auto">
                <a:lnSpc>
                  <a:spcPct val="120000"/>
                </a:lnSpc>
                <a:buClr>
                  <a:srgbClr val="FF0000"/>
                </a:buClr>
                <a:buSzTx/>
                <a:buFont typeface="Wingdings" panose="05000000000000000000" charset="0"/>
                <a:buNone/>
              </a:pPr>
              <a:r>
                <a:rPr lang="zh-CN" altLang="en-US" sz="2000">
                  <a:latin typeface="+mn-ea"/>
                  <a:sym typeface="+mn-ea"/>
                </a:rPr>
                <a:t>坚决维护党中央权威和集中统一领导，充分发挥党总揽全局、协调各方的领导核心作用，为推进规划实施提供根本保证。强化党对规划实施全过程的领导。全面增强干部队伍现代化建设能力。完善党和国家监督体系。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1323657" y="3206605"/>
              <a:ext cx="6096635" cy="5613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5000">
                  <a:srgbClr val="DF0000"/>
                </a:gs>
                <a:gs pos="10000">
                  <a:srgbClr val="DE352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92100" dir="2100000" sx="94000" sy="94000" algn="tl" rotWithShape="0">
                <a:srgbClr val="DE352E">
                  <a:alpha val="40000"/>
                </a:srgbClr>
              </a:outerShdw>
            </a:effectLst>
            <a:sp3d prstMaterial="plastic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27162" y="3301855"/>
              <a:ext cx="5786755" cy="398780"/>
            </a:xfrm>
            <a:prstGeom prst="rect">
              <a:avLst/>
            </a:prstGeom>
            <a:noFill/>
            <a:sp3d prstMaterial="flat">
              <a:extrusionClr>
                <a:srgbClr val="DE352E">
                  <a:lumMod val="60000"/>
                  <a:lumOff val="40000"/>
                </a:srgbClr>
              </a:extrusionClr>
            </a:sp3d>
          </p:spPr>
          <p:txBody>
            <a:bodyPr wrap="square">
              <a:spAutoFit/>
            </a:bodyPr>
            <a:lstStyle/>
            <a:p>
              <a:pPr marL="360045" algn="ctr"/>
              <a:r>
                <a:rPr lang="zh-CN" altLang="en-US" sz="2000" b="1">
                  <a:solidFill>
                    <a:schemeClr val="bg1"/>
                  </a:solidFill>
                  <a:latin typeface="+mn-ea"/>
                  <a:sym typeface="+mn-ea"/>
                </a:rPr>
                <a:t>坚持和加强党中央集中统一领导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阿里巴巴普惠体 3.0 55 Regular" panose="00020600040101010101" pitchFamily="18" charset="-122"/>
                <a:cs typeface="阿里巴巴普惠体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48984" y="2187667"/>
            <a:ext cx="3861533" cy="4061095"/>
            <a:chOff x="7148984" y="2340067"/>
            <a:chExt cx="3861533" cy="4061095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148984" y="2340067"/>
              <a:ext cx="446751" cy="443896"/>
            </a:xfrm>
            <a:custGeom>
              <a:avLst/>
              <a:gdLst>
                <a:gd name="connsiteX0" fmla="*/ 0 w 508000"/>
                <a:gd name="connsiteY0" fmla="*/ 469900 h 508000"/>
                <a:gd name="connsiteX1" fmla="*/ 241300 w 508000"/>
                <a:gd name="connsiteY1" fmla="*/ 0 h 508000"/>
                <a:gd name="connsiteX2" fmla="*/ 508000 w 508000"/>
                <a:gd name="connsiteY2" fmla="*/ 508000 h 508000"/>
                <a:gd name="connsiteX3" fmla="*/ 0 w 508000"/>
                <a:gd name="connsiteY3" fmla="*/ 469900 h 508000"/>
                <a:gd name="connsiteX0-1" fmla="*/ 6334 w 519153"/>
                <a:gd name="connsiteY0-2" fmla="*/ 469976 h 508076"/>
                <a:gd name="connsiteX1-3" fmla="*/ 247634 w 519153"/>
                <a:gd name="connsiteY1-4" fmla="*/ 76 h 508076"/>
                <a:gd name="connsiteX2-5" fmla="*/ 514334 w 519153"/>
                <a:gd name="connsiteY2-6" fmla="*/ 508076 h 508076"/>
                <a:gd name="connsiteX3-7" fmla="*/ 6334 w 519153"/>
                <a:gd name="connsiteY3-8" fmla="*/ 469976 h 508076"/>
                <a:gd name="connsiteX0-9" fmla="*/ 11742 w 528323"/>
                <a:gd name="connsiteY0-10" fmla="*/ 470234 h 508334"/>
                <a:gd name="connsiteX1-11" fmla="*/ 253042 w 528323"/>
                <a:gd name="connsiteY1-12" fmla="*/ 334 h 508334"/>
                <a:gd name="connsiteX2-13" fmla="*/ 519742 w 528323"/>
                <a:gd name="connsiteY2-14" fmla="*/ 508334 h 508334"/>
                <a:gd name="connsiteX3-15" fmla="*/ 11742 w 528323"/>
                <a:gd name="connsiteY3-16" fmla="*/ 470234 h 508334"/>
                <a:gd name="connsiteX0-17" fmla="*/ 11180 w 528176"/>
                <a:gd name="connsiteY0-18" fmla="*/ 510685 h 548785"/>
                <a:gd name="connsiteX1-19" fmla="*/ 259624 w 528176"/>
                <a:gd name="connsiteY1-20" fmla="*/ 304 h 548785"/>
                <a:gd name="connsiteX2-21" fmla="*/ 519180 w 528176"/>
                <a:gd name="connsiteY2-22" fmla="*/ 548785 h 548785"/>
                <a:gd name="connsiteX3-23" fmla="*/ 11180 w 528176"/>
                <a:gd name="connsiteY3-24" fmla="*/ 510685 h 548785"/>
                <a:gd name="connsiteX0-25" fmla="*/ 12669 w 530878"/>
                <a:gd name="connsiteY0-26" fmla="*/ 510545 h 548645"/>
                <a:gd name="connsiteX1-27" fmla="*/ 261113 w 530878"/>
                <a:gd name="connsiteY1-28" fmla="*/ 164 h 548645"/>
                <a:gd name="connsiteX2-29" fmla="*/ 520669 w 530878"/>
                <a:gd name="connsiteY2-30" fmla="*/ 548645 h 548645"/>
                <a:gd name="connsiteX3-31" fmla="*/ 12669 w 530878"/>
                <a:gd name="connsiteY3-32" fmla="*/ 510545 h 548645"/>
                <a:gd name="connsiteX0-33" fmla="*/ 5684 w 542533"/>
                <a:gd name="connsiteY0-34" fmla="*/ 541340 h 548484"/>
                <a:gd name="connsiteX1-35" fmla="*/ 277941 w 542533"/>
                <a:gd name="connsiteY1-36" fmla="*/ 3 h 548484"/>
                <a:gd name="connsiteX2-37" fmla="*/ 537497 w 542533"/>
                <a:gd name="connsiteY2-38" fmla="*/ 548484 h 548484"/>
                <a:gd name="connsiteX3-39" fmla="*/ 5684 w 542533"/>
                <a:gd name="connsiteY3-40" fmla="*/ 541340 h 548484"/>
                <a:gd name="connsiteX0-41" fmla="*/ 5692 w 544882"/>
                <a:gd name="connsiteY0-42" fmla="*/ 541343 h 541343"/>
                <a:gd name="connsiteX1-43" fmla="*/ 277949 w 544882"/>
                <a:gd name="connsiteY1-44" fmla="*/ 6 h 541343"/>
                <a:gd name="connsiteX2-45" fmla="*/ 539886 w 544882"/>
                <a:gd name="connsiteY2-46" fmla="*/ 529437 h 541343"/>
                <a:gd name="connsiteX3-47" fmla="*/ 5692 w 544882"/>
                <a:gd name="connsiteY3-48" fmla="*/ 541343 h 541343"/>
                <a:gd name="connsiteX0-49" fmla="*/ 5652 w 533146"/>
                <a:gd name="connsiteY0-50" fmla="*/ 541338 h 543719"/>
                <a:gd name="connsiteX1-51" fmla="*/ 277909 w 533146"/>
                <a:gd name="connsiteY1-52" fmla="*/ 1 h 543719"/>
                <a:gd name="connsiteX2-53" fmla="*/ 527939 w 533146"/>
                <a:gd name="connsiteY2-54" fmla="*/ 543719 h 543719"/>
                <a:gd name="connsiteX3-55" fmla="*/ 5652 w 533146"/>
                <a:gd name="connsiteY3-56" fmla="*/ 541338 h 543719"/>
                <a:gd name="connsiteX0-57" fmla="*/ 6208 w 533224"/>
                <a:gd name="connsiteY0-58" fmla="*/ 536576 h 538957"/>
                <a:gd name="connsiteX1-59" fmla="*/ 254652 w 533224"/>
                <a:gd name="connsiteY1-60" fmla="*/ 1 h 538957"/>
                <a:gd name="connsiteX2-61" fmla="*/ 528495 w 533224"/>
                <a:gd name="connsiteY2-62" fmla="*/ 538957 h 538957"/>
                <a:gd name="connsiteX3-63" fmla="*/ 6208 w 533224"/>
                <a:gd name="connsiteY3-64" fmla="*/ 536576 h 538957"/>
                <a:gd name="connsiteX0-65" fmla="*/ 11179 w 541665"/>
                <a:gd name="connsiteY0-66" fmla="*/ 536647 h 539028"/>
                <a:gd name="connsiteX1-67" fmla="*/ 259623 w 541665"/>
                <a:gd name="connsiteY1-68" fmla="*/ 72 h 539028"/>
                <a:gd name="connsiteX2-69" fmla="*/ 533466 w 541665"/>
                <a:gd name="connsiteY2-70" fmla="*/ 539028 h 539028"/>
                <a:gd name="connsiteX3-71" fmla="*/ 11179 w 541665"/>
                <a:gd name="connsiteY3-72" fmla="*/ 536647 h 539028"/>
                <a:gd name="connsiteX0-73" fmla="*/ 12669 w 544180"/>
                <a:gd name="connsiteY0-74" fmla="*/ 536582 h 538963"/>
                <a:gd name="connsiteX1-75" fmla="*/ 261113 w 544180"/>
                <a:gd name="connsiteY1-76" fmla="*/ 7 h 538963"/>
                <a:gd name="connsiteX2-77" fmla="*/ 534956 w 544180"/>
                <a:gd name="connsiteY2-78" fmla="*/ 538963 h 538963"/>
                <a:gd name="connsiteX3-79" fmla="*/ 12669 w 544180"/>
                <a:gd name="connsiteY3-80" fmla="*/ 536582 h 538963"/>
                <a:gd name="connsiteX0-81" fmla="*/ 14237 w 546833"/>
                <a:gd name="connsiteY0-82" fmla="*/ 536576 h 538957"/>
                <a:gd name="connsiteX1-83" fmla="*/ 262681 w 546833"/>
                <a:gd name="connsiteY1-84" fmla="*/ 1 h 538957"/>
                <a:gd name="connsiteX2-85" fmla="*/ 536524 w 546833"/>
                <a:gd name="connsiteY2-86" fmla="*/ 538957 h 538957"/>
                <a:gd name="connsiteX3-87" fmla="*/ 14237 w 546833"/>
                <a:gd name="connsiteY3-88" fmla="*/ 536576 h 538957"/>
                <a:gd name="connsiteX0-89" fmla="*/ 11705 w 542552"/>
                <a:gd name="connsiteY0-90" fmla="*/ 536618 h 538999"/>
                <a:gd name="connsiteX1-91" fmla="*/ 260149 w 542552"/>
                <a:gd name="connsiteY1-92" fmla="*/ 43 h 538999"/>
                <a:gd name="connsiteX2-93" fmla="*/ 533992 w 542552"/>
                <a:gd name="connsiteY2-94" fmla="*/ 538999 h 538999"/>
                <a:gd name="connsiteX3-95" fmla="*/ 11705 w 542552"/>
                <a:gd name="connsiteY3-96" fmla="*/ 536618 h 538999"/>
                <a:gd name="connsiteX0-97" fmla="*/ 11705 w 534200"/>
                <a:gd name="connsiteY0-98" fmla="*/ 536618 h 538999"/>
                <a:gd name="connsiteX1-99" fmla="*/ 260149 w 534200"/>
                <a:gd name="connsiteY1-100" fmla="*/ 43 h 538999"/>
                <a:gd name="connsiteX2-101" fmla="*/ 533992 w 534200"/>
                <a:gd name="connsiteY2-102" fmla="*/ 538999 h 538999"/>
                <a:gd name="connsiteX3-103" fmla="*/ 11705 w 534200"/>
                <a:gd name="connsiteY3-104" fmla="*/ 536618 h 538999"/>
                <a:gd name="connsiteX0-105" fmla="*/ 0 w 522495"/>
                <a:gd name="connsiteY0-106" fmla="*/ 536620 h 539001"/>
                <a:gd name="connsiteX1-107" fmla="*/ 248444 w 522495"/>
                <a:gd name="connsiteY1-108" fmla="*/ 45 h 539001"/>
                <a:gd name="connsiteX2-109" fmla="*/ 522287 w 522495"/>
                <a:gd name="connsiteY2-110" fmla="*/ 539001 h 539001"/>
                <a:gd name="connsiteX3-111" fmla="*/ 0 w 522495"/>
                <a:gd name="connsiteY3-112" fmla="*/ 536620 h 539001"/>
                <a:gd name="connsiteX0-113" fmla="*/ 0 w 522633"/>
                <a:gd name="connsiteY0-114" fmla="*/ 536670 h 539051"/>
                <a:gd name="connsiteX1-115" fmla="*/ 248444 w 522633"/>
                <a:gd name="connsiteY1-116" fmla="*/ 95 h 539051"/>
                <a:gd name="connsiteX2-117" fmla="*/ 522287 w 522633"/>
                <a:gd name="connsiteY2-118" fmla="*/ 539051 h 539051"/>
                <a:gd name="connsiteX3-119" fmla="*/ 0 w 522633"/>
                <a:gd name="connsiteY3-120" fmla="*/ 536670 h 539051"/>
                <a:gd name="connsiteX0-121" fmla="*/ 0 w 522502"/>
                <a:gd name="connsiteY0-122" fmla="*/ 536739 h 539120"/>
                <a:gd name="connsiteX1-123" fmla="*/ 248444 w 522502"/>
                <a:gd name="connsiteY1-124" fmla="*/ 164 h 539120"/>
                <a:gd name="connsiteX2-125" fmla="*/ 522287 w 522502"/>
                <a:gd name="connsiteY2-126" fmla="*/ 539120 h 539120"/>
                <a:gd name="connsiteX3-127" fmla="*/ 0 w 522502"/>
                <a:gd name="connsiteY3-128" fmla="*/ 536739 h 539120"/>
                <a:gd name="connsiteX0-129" fmla="*/ 0 w 522576"/>
                <a:gd name="connsiteY0-130" fmla="*/ 536650 h 539031"/>
                <a:gd name="connsiteX1-131" fmla="*/ 248444 w 522576"/>
                <a:gd name="connsiteY1-132" fmla="*/ 75 h 539031"/>
                <a:gd name="connsiteX2-133" fmla="*/ 522287 w 522576"/>
                <a:gd name="connsiteY2-134" fmla="*/ 539031 h 539031"/>
                <a:gd name="connsiteX3-135" fmla="*/ 0 w 522576"/>
                <a:gd name="connsiteY3-136" fmla="*/ 536650 h 539031"/>
                <a:gd name="connsiteX0-137" fmla="*/ 0 w 522602"/>
                <a:gd name="connsiteY0-138" fmla="*/ 536710 h 539091"/>
                <a:gd name="connsiteX1-139" fmla="*/ 248444 w 522602"/>
                <a:gd name="connsiteY1-140" fmla="*/ 135 h 539091"/>
                <a:gd name="connsiteX2-141" fmla="*/ 522287 w 522602"/>
                <a:gd name="connsiteY2-142" fmla="*/ 539091 h 539091"/>
                <a:gd name="connsiteX3-143" fmla="*/ 0 w 522602"/>
                <a:gd name="connsiteY3-144" fmla="*/ 536710 h 539091"/>
                <a:gd name="connsiteX0-145" fmla="*/ 0 w 522364"/>
                <a:gd name="connsiteY0-146" fmla="*/ 536575 h 536575"/>
                <a:gd name="connsiteX1-147" fmla="*/ 248444 w 522364"/>
                <a:gd name="connsiteY1-148" fmla="*/ 0 h 536575"/>
                <a:gd name="connsiteX2-149" fmla="*/ 522287 w 522364"/>
                <a:gd name="connsiteY2-150" fmla="*/ 536575 h 536575"/>
                <a:gd name="connsiteX3-151" fmla="*/ 0 w 522364"/>
                <a:gd name="connsiteY3-152" fmla="*/ 536575 h 536575"/>
                <a:gd name="connsiteX0-153" fmla="*/ 0 w 522367"/>
                <a:gd name="connsiteY0-154" fmla="*/ 536575 h 536575"/>
                <a:gd name="connsiteX1-155" fmla="*/ 255588 w 522367"/>
                <a:gd name="connsiteY1-156" fmla="*/ 0 h 536575"/>
                <a:gd name="connsiteX2-157" fmla="*/ 522287 w 522367"/>
                <a:gd name="connsiteY2-158" fmla="*/ 536575 h 536575"/>
                <a:gd name="connsiteX3-159" fmla="*/ 0 w 522367"/>
                <a:gd name="connsiteY3-160" fmla="*/ 536575 h 536575"/>
                <a:gd name="connsiteX0-161" fmla="*/ 0 w 522544"/>
                <a:gd name="connsiteY0-162" fmla="*/ 536613 h 536613"/>
                <a:gd name="connsiteX1-163" fmla="*/ 255588 w 522544"/>
                <a:gd name="connsiteY1-164" fmla="*/ 38 h 536613"/>
                <a:gd name="connsiteX2-165" fmla="*/ 522287 w 522544"/>
                <a:gd name="connsiteY2-166" fmla="*/ 536613 h 536613"/>
                <a:gd name="connsiteX3-167" fmla="*/ 0 w 522544"/>
                <a:gd name="connsiteY3-168" fmla="*/ 536613 h 536613"/>
                <a:gd name="connsiteX0-169" fmla="*/ 0 w 522693"/>
                <a:gd name="connsiteY0-170" fmla="*/ 536585 h 536585"/>
                <a:gd name="connsiteX1-171" fmla="*/ 255588 w 522693"/>
                <a:gd name="connsiteY1-172" fmla="*/ 10 h 536585"/>
                <a:gd name="connsiteX2-173" fmla="*/ 522287 w 522693"/>
                <a:gd name="connsiteY2-174" fmla="*/ 536585 h 536585"/>
                <a:gd name="connsiteX3-175" fmla="*/ 0 w 522693"/>
                <a:gd name="connsiteY3-176" fmla="*/ 536585 h 536585"/>
                <a:gd name="connsiteX0-177" fmla="*/ 0 w 522576"/>
                <a:gd name="connsiteY0-178" fmla="*/ 536613 h 536613"/>
                <a:gd name="connsiteX1-179" fmla="*/ 255588 w 522576"/>
                <a:gd name="connsiteY1-180" fmla="*/ 38 h 536613"/>
                <a:gd name="connsiteX2-181" fmla="*/ 522287 w 522576"/>
                <a:gd name="connsiteY2-182" fmla="*/ 536613 h 536613"/>
                <a:gd name="connsiteX3-183" fmla="*/ 0 w 522576"/>
                <a:gd name="connsiteY3-184" fmla="*/ 536613 h 536613"/>
                <a:gd name="connsiteX0-185" fmla="*/ 0 w 522576"/>
                <a:gd name="connsiteY0-186" fmla="*/ 536661 h 536661"/>
                <a:gd name="connsiteX1-187" fmla="*/ 255588 w 522576"/>
                <a:gd name="connsiteY1-188" fmla="*/ 86 h 536661"/>
                <a:gd name="connsiteX2-189" fmla="*/ 522287 w 522576"/>
                <a:gd name="connsiteY2-190" fmla="*/ 536661 h 536661"/>
                <a:gd name="connsiteX3-191" fmla="*/ 0 w 522576"/>
                <a:gd name="connsiteY3-192" fmla="*/ 536661 h 536661"/>
                <a:gd name="connsiteX0-193" fmla="*/ 0 w 522564"/>
                <a:gd name="connsiteY0-194" fmla="*/ 536613 h 536613"/>
                <a:gd name="connsiteX1-195" fmla="*/ 255588 w 522564"/>
                <a:gd name="connsiteY1-196" fmla="*/ 38 h 536613"/>
                <a:gd name="connsiteX2-197" fmla="*/ 522287 w 522564"/>
                <a:gd name="connsiteY2-198" fmla="*/ 536613 h 536613"/>
                <a:gd name="connsiteX3-199" fmla="*/ 0 w 522564"/>
                <a:gd name="connsiteY3-200" fmla="*/ 536613 h 536613"/>
                <a:gd name="connsiteX0-201" fmla="*/ 0 w 522564"/>
                <a:gd name="connsiteY0-202" fmla="*/ 536585 h 536585"/>
                <a:gd name="connsiteX1-203" fmla="*/ 255588 w 522564"/>
                <a:gd name="connsiteY1-204" fmla="*/ 10 h 536585"/>
                <a:gd name="connsiteX2-205" fmla="*/ 522287 w 522564"/>
                <a:gd name="connsiteY2-206" fmla="*/ 536585 h 536585"/>
                <a:gd name="connsiteX3-207" fmla="*/ 0 w 522564"/>
                <a:gd name="connsiteY3-208" fmla="*/ 536585 h 536585"/>
                <a:gd name="connsiteX0-209" fmla="*/ 0 w 522590"/>
                <a:gd name="connsiteY0-210" fmla="*/ 536585 h 536585"/>
                <a:gd name="connsiteX1-211" fmla="*/ 255588 w 522590"/>
                <a:gd name="connsiteY1-212" fmla="*/ 10 h 536585"/>
                <a:gd name="connsiteX2-213" fmla="*/ 522287 w 522590"/>
                <a:gd name="connsiteY2-214" fmla="*/ 536585 h 536585"/>
                <a:gd name="connsiteX3-215" fmla="*/ 0 w 522590"/>
                <a:gd name="connsiteY3-216" fmla="*/ 536585 h 5365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2590" h="536585">
                  <a:moveTo>
                    <a:pt x="0" y="536585"/>
                  </a:moveTo>
                  <a:cubicBezTo>
                    <a:pt x="3175" y="432868"/>
                    <a:pt x="27904" y="-2373"/>
                    <a:pt x="255588" y="10"/>
                  </a:cubicBezTo>
                  <a:cubicBezTo>
                    <a:pt x="483272" y="2393"/>
                    <a:pt x="526785" y="443981"/>
                    <a:pt x="522287" y="536585"/>
                  </a:cubicBezTo>
                  <a:lnTo>
                    <a:pt x="0" y="536585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7355298" y="2348178"/>
              <a:ext cx="3655219" cy="4052984"/>
            </a:xfrm>
            <a:custGeom>
              <a:avLst/>
              <a:gdLst>
                <a:gd name="connsiteX0" fmla="*/ 0 w 3655219"/>
                <a:gd name="connsiteY0" fmla="*/ 0 h 4052984"/>
                <a:gd name="connsiteX1" fmla="*/ 3439669 w 3655219"/>
                <a:gd name="connsiteY1" fmla="*/ 8245 h 4052984"/>
                <a:gd name="connsiteX2" fmla="*/ 3654454 w 3655219"/>
                <a:gd name="connsiteY2" fmla="*/ 310783 h 4052984"/>
                <a:gd name="connsiteX3" fmla="*/ 3655214 w 3655219"/>
                <a:gd name="connsiteY3" fmla="*/ 794188 h 4052984"/>
                <a:gd name="connsiteX4" fmla="*/ 3654692 w 3655219"/>
                <a:gd name="connsiteY4" fmla="*/ 1083605 h 4052984"/>
                <a:gd name="connsiteX5" fmla="*/ 3654674 w 3655219"/>
                <a:gd name="connsiteY5" fmla="*/ 1083575 h 4052984"/>
                <a:gd name="connsiteX6" fmla="*/ 3654365 w 3655219"/>
                <a:gd name="connsiteY6" fmla="*/ 1254216 h 4052984"/>
                <a:gd name="connsiteX7" fmla="*/ 3647527 w 3655219"/>
                <a:gd name="connsiteY7" fmla="*/ 2625942 h 4052984"/>
                <a:gd name="connsiteX8" fmla="*/ 3645907 w 3655219"/>
                <a:gd name="connsiteY8" fmla="*/ 3014099 h 4052984"/>
                <a:gd name="connsiteX9" fmla="*/ 3554781 w 3655219"/>
                <a:gd name="connsiteY9" fmla="*/ 3164094 h 4052984"/>
                <a:gd name="connsiteX10" fmla="*/ 1882979 w 3655219"/>
                <a:gd name="connsiteY10" fmla="*/ 4052984 h 4052984"/>
                <a:gd name="connsiteX11" fmla="*/ 327239 w 3655219"/>
                <a:gd name="connsiteY11" fmla="*/ 3319302 h 4052984"/>
                <a:gd name="connsiteX12" fmla="*/ 216529 w 3655219"/>
                <a:gd name="connsiteY12" fmla="*/ 3171251 h 4052984"/>
                <a:gd name="connsiteX13" fmla="*/ 215219 w 3655219"/>
                <a:gd name="connsiteY13" fmla="*/ 2260477 h 4052984"/>
                <a:gd name="connsiteX14" fmla="*/ 213287 w 3655219"/>
                <a:gd name="connsiteY14" fmla="*/ 916331 h 4052984"/>
                <a:gd name="connsiteX15" fmla="*/ 213274 w 3655219"/>
                <a:gd name="connsiteY15" fmla="*/ 916348 h 4052984"/>
                <a:gd name="connsiteX16" fmla="*/ 212621 w 3655219"/>
                <a:gd name="connsiteY16" fmla="*/ 462406 h 4052984"/>
                <a:gd name="connsiteX17" fmla="*/ 187048 w 3655219"/>
                <a:gd name="connsiteY17" fmla="*/ 233108 h 4052984"/>
                <a:gd name="connsiteX18" fmla="*/ 179096 w 3655219"/>
                <a:gd name="connsiteY18" fmla="*/ 210702 h 4052984"/>
                <a:gd name="connsiteX19" fmla="*/ 174348 w 3655219"/>
                <a:gd name="connsiteY19" fmla="*/ 191242 h 4052984"/>
                <a:gd name="connsiteX20" fmla="*/ 108822 w 3655219"/>
                <a:gd name="connsiteY20" fmla="*/ 56334 h 4052984"/>
                <a:gd name="connsiteX21" fmla="*/ 105440 w 3655219"/>
                <a:gd name="connsiteY21" fmla="*/ 52848 h 4052984"/>
                <a:gd name="connsiteX22" fmla="*/ 103086 w 3655219"/>
                <a:gd name="connsiteY22" fmla="*/ 49091 h 4052984"/>
                <a:gd name="connsiteX23" fmla="*/ 96431 w 3655219"/>
                <a:gd name="connsiteY23" fmla="*/ 43565 h 4052984"/>
                <a:gd name="connsiteX24" fmla="*/ 85642 w 3655219"/>
                <a:gd name="connsiteY24" fmla="*/ 32448 h 4052984"/>
                <a:gd name="connsiteX25" fmla="*/ 70788 w 3655219"/>
                <a:gd name="connsiteY25" fmla="*/ 22276 h 4052984"/>
                <a:gd name="connsiteX26" fmla="*/ 70474 w 3655219"/>
                <a:gd name="connsiteY26" fmla="*/ 22015 h 4052984"/>
                <a:gd name="connsiteX27" fmla="*/ 70308 w 3655219"/>
                <a:gd name="connsiteY27" fmla="*/ 21947 h 4052984"/>
                <a:gd name="connsiteX28" fmla="*/ 59399 w 3655219"/>
                <a:gd name="connsiteY28" fmla="*/ 14477 h 4052984"/>
                <a:gd name="connsiteX29" fmla="*/ 29925 w 3655219"/>
                <a:gd name="connsiteY29" fmla="*/ 3412 h 4052984"/>
                <a:gd name="connsiteX30" fmla="*/ 4357 w 3655219"/>
                <a:gd name="connsiteY30" fmla="*/ 947 h 40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55219" h="4052984">
                  <a:moveTo>
                    <a:pt x="0" y="0"/>
                  </a:moveTo>
                  <a:lnTo>
                    <a:pt x="3439669" y="8245"/>
                  </a:lnTo>
                  <a:cubicBezTo>
                    <a:pt x="3513507" y="26792"/>
                    <a:pt x="3653305" y="104436"/>
                    <a:pt x="3654454" y="310783"/>
                  </a:cubicBezTo>
                  <a:cubicBezTo>
                    <a:pt x="3655035" y="474740"/>
                    <a:pt x="3655259" y="635618"/>
                    <a:pt x="3655214" y="794188"/>
                  </a:cubicBezTo>
                  <a:lnTo>
                    <a:pt x="3654692" y="1083605"/>
                  </a:lnTo>
                  <a:lnTo>
                    <a:pt x="3654674" y="1083575"/>
                  </a:lnTo>
                  <a:lnTo>
                    <a:pt x="3654365" y="1254216"/>
                  </a:lnTo>
                  <a:cubicBezTo>
                    <a:pt x="3652890" y="1718384"/>
                    <a:pt x="3649806" y="2168700"/>
                    <a:pt x="3647527" y="2625942"/>
                  </a:cubicBezTo>
                  <a:lnTo>
                    <a:pt x="3645907" y="3014099"/>
                  </a:lnTo>
                  <a:lnTo>
                    <a:pt x="3554781" y="3164094"/>
                  </a:lnTo>
                  <a:cubicBezTo>
                    <a:pt x="3192469" y="3700387"/>
                    <a:pt x="2578901" y="4052984"/>
                    <a:pt x="1882979" y="4052984"/>
                  </a:cubicBezTo>
                  <a:cubicBezTo>
                    <a:pt x="1256650" y="4052984"/>
                    <a:pt x="697026" y="3767380"/>
                    <a:pt x="327239" y="3319302"/>
                  </a:cubicBezTo>
                  <a:lnTo>
                    <a:pt x="216529" y="3171251"/>
                  </a:lnTo>
                  <a:lnTo>
                    <a:pt x="215219" y="2260477"/>
                  </a:lnTo>
                  <a:lnTo>
                    <a:pt x="213287" y="916331"/>
                  </a:lnTo>
                  <a:lnTo>
                    <a:pt x="213274" y="916348"/>
                  </a:lnTo>
                  <a:lnTo>
                    <a:pt x="212621" y="462406"/>
                  </a:lnTo>
                  <a:cubicBezTo>
                    <a:pt x="214552" y="362910"/>
                    <a:pt x="203257" y="290389"/>
                    <a:pt x="187048" y="233108"/>
                  </a:cubicBezTo>
                  <a:lnTo>
                    <a:pt x="179096" y="210702"/>
                  </a:lnTo>
                  <a:lnTo>
                    <a:pt x="174348" y="191242"/>
                  </a:lnTo>
                  <a:cubicBezTo>
                    <a:pt x="159000" y="140176"/>
                    <a:pt x="137765" y="91686"/>
                    <a:pt x="108822" y="56334"/>
                  </a:cubicBezTo>
                  <a:lnTo>
                    <a:pt x="105440" y="52848"/>
                  </a:lnTo>
                  <a:lnTo>
                    <a:pt x="103086" y="49091"/>
                  </a:lnTo>
                  <a:lnTo>
                    <a:pt x="96431" y="43565"/>
                  </a:lnTo>
                  <a:lnTo>
                    <a:pt x="85642" y="32448"/>
                  </a:lnTo>
                  <a:lnTo>
                    <a:pt x="70788" y="22276"/>
                  </a:lnTo>
                  <a:lnTo>
                    <a:pt x="70474" y="22015"/>
                  </a:lnTo>
                  <a:lnTo>
                    <a:pt x="70308" y="21947"/>
                  </a:lnTo>
                  <a:lnTo>
                    <a:pt x="59399" y="14477"/>
                  </a:lnTo>
                  <a:cubicBezTo>
                    <a:pt x="50123" y="9583"/>
                    <a:pt x="40307" y="5840"/>
                    <a:pt x="29925" y="3412"/>
                  </a:cubicBezTo>
                  <a:lnTo>
                    <a:pt x="4357" y="94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80000">
                  <a:srgbClr val="FFFFFF">
                    <a:lumMod val="9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innerShdw blurRad="88900" dist="50800" dir="5400000">
                <a:prstClr val="black">
                  <a:alpha val="20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168" y="2754785"/>
              <a:ext cx="801010" cy="353746"/>
              <a:chOff x="5682881" y="1696510"/>
              <a:chExt cx="801010" cy="353746"/>
            </a:xfrm>
          </p:grpSpPr>
          <p:sp>
            <p:nvSpPr>
              <p:cNvPr id="36" name="星形: 五角 35"/>
              <p:cNvSpPr/>
              <p:nvPr/>
            </p:nvSpPr>
            <p:spPr>
              <a:xfrm>
                <a:off x="5949692" y="1696510"/>
                <a:ext cx="267388" cy="267388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7" name="星形: 五角 36"/>
              <p:cNvSpPr/>
              <p:nvPr/>
            </p:nvSpPr>
            <p:spPr>
              <a:xfrm>
                <a:off x="6281530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星形: 五角 37"/>
              <p:cNvSpPr/>
              <p:nvPr/>
            </p:nvSpPr>
            <p:spPr>
              <a:xfrm>
                <a:off x="5682881" y="1847895"/>
                <a:ext cx="202361" cy="202361"/>
              </a:xfrm>
              <a:prstGeom prst="star5">
                <a:avLst/>
              </a:prstGeom>
              <a:solidFill>
                <a:srgbClr val="DE352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阿里巴巴普惠体 3.0 55 Regular" panose="00020600040101010101" pitchFamily="18" charset="-122"/>
                  <a:ea typeface="阿里巴巴普惠体 3.0 55 Regular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 flipV="1">
            <a:off x="1404605" y="1289945"/>
            <a:ext cx="4744718" cy="411707"/>
            <a:chOff x="1500038" y="5877396"/>
            <a:chExt cx="7926885" cy="488798"/>
          </a:xfrm>
        </p:grpSpPr>
        <p:sp>
          <p:nvSpPr>
            <p:cNvPr id="44" name="矩形: 圆角 43"/>
            <p:cNvSpPr/>
            <p:nvPr/>
          </p:nvSpPr>
          <p:spPr>
            <a:xfrm>
              <a:off x="1500038" y="6260370"/>
              <a:ext cx="3288808" cy="10582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8000"/>
                </a:gs>
                <a:gs pos="100000">
                  <a:srgbClr val="FF80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670077" y="5877396"/>
              <a:ext cx="4756846" cy="1938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C00"/>
                </a:gs>
                <a:gs pos="80000">
                  <a:srgbClr val="FF0C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857885"/>
            <a:ext cx="5527675" cy="83947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362960"/>
            <a:ext cx="2477770" cy="180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6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fill="hold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60756c8c39972aea1056c9bff28a496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571500" y="1054735"/>
            <a:ext cx="3819525" cy="4004310"/>
          </a:xfrm>
          <a:prstGeom prst="rect">
            <a:avLst/>
          </a:prstGeom>
        </p:spPr>
      </p:pic>
      <p:pic>
        <p:nvPicPr>
          <p:cNvPr id="9" name="图片 8" descr="51miz-E1151181-0089790C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3626485"/>
            <a:ext cx="12192635" cy="3253105"/>
          </a:xfrm>
          <a:prstGeom prst="rect">
            <a:avLst/>
          </a:prstGeom>
        </p:spPr>
      </p:pic>
      <p:sp>
        <p:nvSpPr>
          <p:cNvPr id="11" name="矩形: 对角圆角 31"/>
          <p:cNvSpPr/>
          <p:nvPr>
            <p:custDataLst>
              <p:tags r:id="rId3"/>
            </p:custDataLst>
          </p:nvPr>
        </p:nvSpPr>
        <p:spPr>
          <a:xfrm>
            <a:off x="3126740" y="2181225"/>
            <a:ext cx="7787640" cy="3018790"/>
          </a:xfrm>
          <a:prstGeom prst="round2DiagRect">
            <a:avLst>
              <a:gd name="adj1" fmla="val 17588"/>
              <a:gd name="adj2" fmla="val 0"/>
            </a:avLst>
          </a:prstGeom>
          <a:gradFill>
            <a:gsLst>
              <a:gs pos="15000">
                <a:schemeClr val="bg1"/>
              </a:gs>
              <a:gs pos="71000">
                <a:srgbClr val="FEF2E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8100000" algn="tr" rotWithShape="0">
              <a:srgbClr val="C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" panose="00020600040101010101" charset="-122"/>
              <a:sym typeface="思源宋体 CN" panose="02020400000000000000" pitchFamily="18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03600" y="2501265"/>
            <a:ext cx="7186930" cy="21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Aft>
                <a:spcPts val="600"/>
              </a:spcAft>
              <a:defRPr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indent="0" algn="just" fontAlgn="auto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阿里巴巴普惠体 3.0 55 Regular" panose="00020600040101010101" pitchFamily="18" charset="-122"/>
                <a:sym typeface="+mn-ea"/>
              </a:rPr>
              <a:t>实施国家发展规划法，健全统一规划体系，充分调动全社会积极性主动性创造性，有力有序推进各项目标任务实施，确保党中央决策部署落到实处。形成统一规划体系合力。分类推进规划任务落实。强化政策协同保障。加强规划实施监测评估和监督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4" name="矩形: 圆角 4"/>
          <p:cNvSpPr/>
          <p:nvPr/>
        </p:nvSpPr>
        <p:spPr>
          <a:xfrm>
            <a:off x="3188970" y="1417320"/>
            <a:ext cx="7725410" cy="523240"/>
          </a:xfrm>
          <a:prstGeom prst="roundRect">
            <a:avLst/>
          </a:prstGeom>
          <a:gradFill>
            <a:gsLst>
              <a:gs pos="0">
                <a:srgbClr val="C00000"/>
              </a:gs>
              <a:gs pos="66000">
                <a:srgbClr val="EF0000"/>
              </a:gs>
            </a:gsLst>
            <a:lin ang="13500000" scaled="1"/>
          </a:gradFill>
          <a:ln>
            <a:noFill/>
          </a:ln>
          <a:effectLst>
            <a:outerShdw blurRad="190500" dist="190500" dir="2700000" algn="tl" rotWithShape="0">
              <a:srgbClr val="EF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chemeClr val="bg1"/>
                </a:solidFill>
                <a:latin typeface="+mn-ea"/>
                <a:sym typeface="+mn-ea"/>
              </a:rPr>
              <a:t>健全规划实施全周期推进机制</a:t>
            </a:r>
            <a:endParaRPr lang="zh-CN" altLang="en-US" sz="2400" b="1" dirty="0">
              <a:solidFill>
                <a:schemeClr val="bg1"/>
              </a:solidFill>
              <a:latin typeface="+mn-ea"/>
              <a:ea typeface="阿里巴巴普惠体 3.0 55 Regular" panose="00020600040101010101" pitchFamily="18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食物, 消防栓, 灯光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701040" y="4077970"/>
            <a:ext cx="3014980" cy="485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1080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EF2406"/>
              </a:gs>
            </a:gsLst>
            <a:lin ang="16200000" scaled="1"/>
            <a:tileRect/>
          </a:gra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pc="20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+mn-ea"/>
              </a:rPr>
              <a:t>主题教育专题培训课件</a:t>
            </a:r>
            <a:endParaRPr lang="zh-CN" altLang="en-US" spc="20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98320" y="5858041"/>
            <a:ext cx="2380501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3.0 55 Regular" panose="00020600040101010101" pitchFamily="18" charset="-122"/>
                <a:sym typeface="思源黑体 CN Light" panose="020B0300000000000000" pitchFamily="34" charset="-122"/>
              </a:rPr>
              <a:t>汇报人：</a:t>
            </a:r>
            <a:endParaRPr lang="zh-CN" altLang="en-US" sz="1600" kern="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思源黑体 CN Light" panose="020B03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290" y="2160270"/>
            <a:ext cx="76098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srgbClr val="C00000"/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国民经济和社会发展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  <a:p>
            <a:pPr algn="ctr">
              <a:defRPr/>
            </a:pPr>
            <a:r>
              <a:rPr lang="zh-CN" altLang="en-US" sz="5400" b="1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srgbClr val="C00000"/>
                  </a:outerShdw>
                </a:effectLst>
                <a:latin typeface="阿里巴巴普惠体 3.0 55 Regular" panose="00020600040101010101" pitchFamily="18" charset="-122"/>
                <a:ea typeface="阿里巴巴普惠体 3.0 55 Regular" panose="00020600040101010101" pitchFamily="18" charset="-122"/>
                <a:cs typeface="阿里巴巴普惠体 Medium" panose="00020600040101010101" pitchFamily="18" charset="-122"/>
                <a:sym typeface="+mn-ea"/>
              </a:rPr>
              <a:t>第十五个五年规划纲要</a:t>
            </a:r>
            <a:endParaRPr lang="zh-CN" altLang="en-US" sz="5400" b="1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srgbClr val="C00000"/>
                </a:outerShdw>
              </a:effectLst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5290" y="1517650"/>
            <a:ext cx="7466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加快构建高水平社会主义市场经济体制增强高质量发展动力</a:t>
            </a:r>
            <a:endParaRPr lang="zh-CN" altLang="en-US" sz="2000" kern="0" dirty="0">
              <a:solidFill>
                <a:schemeClr val="bg1"/>
              </a:solidFill>
              <a:latin typeface="阿里巴巴普惠体 3.0 55 Regular" panose="00020600040101010101" pitchFamily="18" charset="-122"/>
              <a:ea typeface="阿里巴巴普惠体 3.0 55 Regular" panose="00020600040101010101" pitchFamily="18" charset="-122"/>
              <a:cs typeface="阿里巴巴普惠体 3.0 55 Regular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0" grpId="0"/>
      <p:bldP spid="5" grpId="0"/>
      <p:bldP spid="1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1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PA" val="v5.2.9"/>
</p:tagLst>
</file>

<file path=ppt/tags/tag1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17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18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19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120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1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2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3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4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5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6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7.xml><?xml version="1.0" encoding="utf-8"?>
<p:tagLst xmlns:p="http://schemas.openxmlformats.org/presentationml/2006/main">
  <p:tag name="KSO_WM_DIAGRAM_VIRTUALLY_FRAME" val="{&quot;height&quot;:387.95,&quot;left&quot;:43.9,&quot;top&quot;:105.6,&quot;width&quot;:675.3}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8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49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0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1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2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7.xml><?xml version="1.0" encoding="utf-8"?>
<p:tagLst xmlns:p="http://schemas.openxmlformats.org/presentationml/2006/main">
  <p:tag name="ANIMSHAPE_LINK" val="16;17;18"/>
</p:tagLst>
</file>

<file path=ppt/tags/tag168.xml><?xml version="1.0" encoding="utf-8"?>
<p:tagLst xmlns:p="http://schemas.openxmlformats.org/presentationml/2006/main">
  <p:tag name="KSO_WM_DIAGRAM_VIRTUALLY_FRAME" val="{&quot;height&quot;:354.52244094488185,&quot;left&quot;:362.1446456692913,&quot;top&quot;:114.70921259842518,&quot;width&quot;:532.2304724409448}"/>
</p:tagLst>
</file>

<file path=ppt/tags/tag169.xml><?xml version="1.0" encoding="utf-8"?>
<p:tagLst xmlns:p="http://schemas.openxmlformats.org/presentationml/2006/main">
  <p:tag name="KSO_WM_DIAGRAM_VIRTUALLY_FRAME" val="{&quot;height&quot;:316.4,&quot;left&quot;:76.9,&quot;top&quot;:145.2,&quot;width&quot;:808.5}"/>
</p:tagLst>
</file>

<file path=ppt/tags/tag17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3.xml><?xml version="1.0" encoding="utf-8"?>
<p:tagLst xmlns:p="http://schemas.openxmlformats.org/presentationml/2006/main">
  <p:tag name="ANIMSHAPE_LINK" val="16;17;18"/>
</p:tagLst>
</file>

<file path=ppt/tags/tag1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8.xml><?xml version="1.0" encoding="utf-8"?>
<p:tagLst xmlns:p="http://schemas.openxmlformats.org/presentationml/2006/main">
  <p:tag name="KSO_WM_DIAGRAM_VIRTUALLY_FRAME" val="{&quot;height&quot;:354.52244094488185,&quot;left&quot;:362.1446456692913,&quot;top&quot;:114.70921259842518,&quot;width&quot;:532.2304724409448}"/>
</p:tagLst>
</file>

<file path=ppt/tags/tag179.xml><?xml version="1.0" encoding="utf-8"?>
<p:tagLst xmlns:p="http://schemas.openxmlformats.org/presentationml/2006/main">
  <p:tag name="KSO_WM_DIAGRAM_VIRTUALLY_FRAME" val="{&quot;height&quot;:316.4,&quot;left&quot;:76.9,&quot;top&quot;:145.2,&quot;width&quot;:808.5}"/>
</p:tagLst>
</file>

<file path=ppt/tags/tag18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1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8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89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190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1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2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1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7.xml><?xml version="1.0" encoding="utf-8"?>
<p:tagLst xmlns:p="http://schemas.openxmlformats.org/presentationml/2006/main">
  <p:tag name="ANIMSHAPE_LINK" val="16;17;18"/>
</p:tagLst>
</file>

<file path=ppt/tags/tag208.xml><?xml version="1.0" encoding="utf-8"?>
<p:tagLst xmlns:p="http://schemas.openxmlformats.org/presentationml/2006/main">
  <p:tag name="KSO_WM_DIAGRAM_VIRTUALLY_FRAME" val="{&quot;height&quot;:354.52244094488185,&quot;left&quot;:362.1446456692913,&quot;top&quot;:114.70921259842518,&quot;width&quot;:532.2304724409448}"/>
</p:tagLst>
</file>

<file path=ppt/tags/tag209.xml><?xml version="1.0" encoding="utf-8"?>
<p:tagLst xmlns:p="http://schemas.openxmlformats.org/presentationml/2006/main">
  <p:tag name="KSO_WM_DIAGRAM_VIRTUALLY_FRAME" val="{&quot;height&quot;:316.4,&quot;left&quot;:76.9,&quot;top&quot;:145.2,&quot;width&quot;:808.5}"/>
</p:tagLst>
</file>

<file path=ppt/tags/tag21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8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19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20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1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2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4.xml><?xml version="1.0" encoding="utf-8"?>
<p:tagLst xmlns:p="http://schemas.openxmlformats.org/presentationml/2006/main">
  <p:tag name="ANIMSHAPE_LINK" val="16;17;18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38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39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40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1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2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3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4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5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6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7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8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49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5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50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51.xml><?xml version="1.0" encoding="utf-8"?>
<p:tagLst xmlns:p="http://schemas.openxmlformats.org/presentationml/2006/main">
  <p:tag name="KSO_WM_DIAGRAM_VIRTUALLY_FRAME" val="{&quot;height&quot;:434.4,&quot;left&quot;:43.9,&quot;top&quot;:105.6,&quot;width&quot;:916.1}"/>
</p:tagLst>
</file>

<file path=ppt/tags/tag2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60.xml><?xml version="1.0" encoding="utf-8"?>
<p:tagLst xmlns:p="http://schemas.openxmlformats.org/presentationml/2006/main">
  <p:tag name="KSO_WM_DIAGRAM_VIRTUALLY_FRAME" val="{&quot;height&quot;:354.52244094488185,&quot;left&quot;:362.1446456692913,&quot;top&quot;:114.70921259842518,&quot;width&quot;:532.2304724409448}"/>
</p:tagLst>
</file>

<file path=ppt/tags/tag261.xml><?xml version="1.0" encoding="utf-8"?>
<p:tagLst xmlns:p="http://schemas.openxmlformats.org/presentationml/2006/main">
  <p:tag name="KSO_WM_DIAGRAM_VIRTUALLY_FRAME" val="{&quot;height&quot;:316.4,&quot;left&quot;:76.9,&quot;top&quot;:145.2,&quot;width&quot;:808.5}"/>
</p:tagLst>
</file>

<file path=ppt/tags/tag2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3.xml><?xml version="1.0" encoding="utf-8"?>
<p:tagLst xmlns:p="http://schemas.openxmlformats.org/presentationml/2006/main">
  <p:tag name="ANIMSHAPE_LINK" val="16;17;18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6.xml><?xml version="1.0" encoding="utf-8"?>
<p:tagLst xmlns:p="http://schemas.openxmlformats.org/presentationml/2006/main">
  <p:tag name="KSO_WM_DIAGRAM_VIRTUALLY_FRAME" val="{&quot;height&quot;:354.52244094488185,&quot;left&quot;:362.1446456692913,&quot;top&quot;:114.70921259842518,&quot;width&quot;:532.2304724409448}"/>
</p:tagLst>
</file>

<file path=ppt/tags/tag277.xml><?xml version="1.0" encoding="utf-8"?>
<p:tagLst xmlns:p="http://schemas.openxmlformats.org/presentationml/2006/main">
  <p:tag name="KSO_WM_DIAGRAM_VIRTUALLY_FRAME" val="{&quot;height&quot;:316.4,&quot;left&quot;:76.9,&quot;top&quot;:145.2,&quot;width&quot;:808.5}"/>
</p:tagLst>
</file>

<file path=ppt/tags/tag2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9.xml><?xml version="1.0" encoding="utf-8"?>
<p:tagLst xmlns:p="http://schemas.openxmlformats.org/presentationml/2006/main">
  <p:tag name="ANIMSHAPE_LINK" val="16;17;18"/>
</p:tagLst>
</file>

<file path=ppt/tags/tag28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6.xml><?xml version="1.0" encoding="utf-8"?>
<p:tagLst xmlns:p="http://schemas.openxmlformats.org/presentationml/2006/main">
  <p:tag name="ISLIDE.GUIDESSETTING" val="{&quot;Id&quot;:&quot;GuidesStyle_Narrow&quot;,&quot;Name&quot;:&quot;GuidesStyle_Narrow&quot;,&quot;Kind&quot;:0,&quot;OldGuidesSetting&quot;:{&quot;HeaderHeight&quot;:10.0,&quot;FooterHeight&quot;:5.0,&quot;SideMargin&quot;:2.5,&quot;TopMargin&quot;:0.0,&quot;BottomMargin&quot;:0.0,&quot;IntervalMargin&quot;:1.0}}"/>
  <p:tag name="commondata" val="eyJoZGlkIjoiN2IwYzgxNjI5ZmNiNGQxODFhNjdkOWRkMDY4YjlkMTAifQ=="/>
</p:tagLst>
</file>

<file path=ppt/tags/tag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30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1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2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3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4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5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6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7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8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39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4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40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41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42.xml><?xml version="1.0" encoding="utf-8"?>
<p:tagLst xmlns:p="http://schemas.openxmlformats.org/presentationml/2006/main">
  <p:tag name="KSO_WM_DIAGRAM_VIRTUALLY_FRAME" val="{&quot;height&quot;:437.6074803149606,&quot;left&quot;:242.89834645669288,&quot;top&quot;:54.44251968503937,&quot;width&quot;:717.1016535433071}"/>
</p:tagLst>
</file>

<file path=ppt/tags/tag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.xml><?xml version="1.0" encoding="utf-8"?>
<p:tagLst xmlns:p="http://schemas.openxmlformats.org/presentationml/2006/main">
  <p:tag name="KSO_WM_DIAGRAM_VIRTUALLY_FRAME" val="{&quot;height&quot;:340.18322834645664,&quot;left&quot;:331.957874015748,&quot;top&quot;:113.12685039370076,&quot;width&quot;:611.6754330708661}"/>
</p:tagLst>
</file>

<file path=ppt/tags/tag47.xml><?xml version="1.0" encoding="utf-8"?>
<p:tagLst xmlns:p="http://schemas.openxmlformats.org/presentationml/2006/main">
  <p:tag name="KSO_WM_DIAGRAM_VIRTUALLY_FRAME" val="{&quot;height&quot;:340.18322834645664,&quot;left&quot;:331.957874015748,&quot;top&quot;:113.12685039370076,&quot;width&quot;:611.6754330708661}"/>
</p:tagLst>
</file>

<file path=ppt/tags/tag48.xml><?xml version="1.0" encoding="utf-8"?>
<p:tagLst xmlns:p="http://schemas.openxmlformats.org/presentationml/2006/main">
  <p:tag name="PA" val="v5.2.9"/>
</p:tagLst>
</file>

<file path=ppt/tags/tag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50.xml><?xml version="1.0" encoding="utf-8"?>
<p:tagLst xmlns:p="http://schemas.openxmlformats.org/presentationml/2006/main">
  <p:tag name="KSO_WM_DIAGRAM_VIRTUALLY_FRAME" val="{&quot;height&quot;:340.18322834645664,&quot;left&quot;:331.957874015748,&quot;top&quot;:113.12685039370076,&quot;width&quot;:611.6754330708661}"/>
</p:tagLst>
</file>

<file path=ppt/tags/tag51.xml><?xml version="1.0" encoding="utf-8"?>
<p:tagLst xmlns:p="http://schemas.openxmlformats.org/presentationml/2006/main">
  <p:tag name="KSO_WM_DIAGRAM_VIRTUALLY_FRAME" val="{&quot;height&quot;:340.18322834645664,&quot;left&quot;:331.957874015748,&quot;top&quot;:113.12685039370076,&quot;width&quot;:611.6754330708661}"/>
</p:tagLst>
</file>

<file path=ppt/tags/tag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ANIMSHAPE_LINK" val="16;17;18"/>
</p:tagLst>
</file>

<file path=ppt/tags/tag57.xml><?xml version="1.0" encoding="utf-8"?>
<p:tagLst xmlns:p="http://schemas.openxmlformats.org/presentationml/2006/main">
  <p:tag name="KSO_WM_BEAUTIFY_FLAG" val=""/>
  <p:tag name="KSO_WM_DIAGRAM_VIRTUALLY_FRAME" val="{&quot;height&quot;:345.35,&quot;left&quot;:64.45,&quot;top&quot;:139.05,&quot;width&quot;:828.75}"/>
</p:tagLst>
</file>

<file path=ppt/tags/tag58.xml><?xml version="1.0" encoding="utf-8"?>
<p:tagLst xmlns:p="http://schemas.openxmlformats.org/presentationml/2006/main">
  <p:tag name="KSO_WM_DIAGRAM_VIRTUALLY_FRAME" val="{&quot;height&quot;:352.5,&quot;left&quot;:55.8,&quot;top&quot;:133.15,&quot;width&quot;:854.8}"/>
</p:tagLst>
</file>

<file path=ppt/tags/tag59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6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62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63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66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67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69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7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70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71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74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75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77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78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79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8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82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83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85.xml><?xml version="1.0" encoding="utf-8"?>
<p:tagLst xmlns:p="http://schemas.openxmlformats.org/presentationml/2006/main">
  <p:tag name="KSO_WM_BEAUTIFY_FLAG" val=""/>
  <p:tag name="KSO_WM_DIAGRAM_VIRTUALLY_FRAME" val="{&quot;height&quot;:230.55,&quot;left&quot;:107.9,&quot;top&quot;:254.25007874015745,&quot;width&quot;:568.85}"/>
</p:tagLst>
</file>

<file path=ppt/tags/tag86.xml><?xml version="1.0" encoding="utf-8"?>
<p:tagLst xmlns:p="http://schemas.openxmlformats.org/presentationml/2006/main">
  <p:tag name="KSO_WM_DIAGRAM_VIRTUALLY_FRAME" val="{&quot;height&quot;:230.55,&quot;left&quot;:107.9,&quot;top&quot;:254.25007874015745,&quot;width&quot;:568.85}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352.45748031496066,&quot;left&quot;:242.89834645669288,&quot;top&quot;:54.44251968503937,&quot;width&quot;:671.0016535433072}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PA" val="v5.2.9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DIAGRAM_VIRTUALLY_FRAME" val="{&quot;height&quot;:250.4,&quot;left&quot;:57.85,&quot;top&quot;:215.6,&quot;width&quot;:841.4}"/>
</p:tagLst>
</file>

<file path=ppt/tags/tag97.xml><?xml version="1.0" encoding="utf-8"?>
<p:tagLst xmlns:p="http://schemas.openxmlformats.org/presentationml/2006/main">
  <p:tag name="KSO_WM_DIAGRAM_VIRTUALLY_FRAME" val="{&quot;height&quot;:250.4,&quot;left&quot;:57.85,&quot;top&quot;:215.6,&quot;width&quot;:841.4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000C"/>
      </a:accent1>
      <a:accent2>
        <a:srgbClr val="EF8201"/>
      </a:accent2>
      <a:accent3>
        <a:srgbClr val="F9BD00"/>
      </a:accent3>
      <a:accent4>
        <a:srgbClr val="3197E9"/>
      </a:accent4>
      <a:accent5>
        <a:srgbClr val="66B775"/>
      </a:accent5>
      <a:accent6>
        <a:srgbClr val="B2B2B2"/>
      </a:accent6>
      <a:hlink>
        <a:srgbClr val="046EA4"/>
      </a:hlink>
      <a:folHlink>
        <a:srgbClr val="BFBFBF"/>
      </a:folHlink>
    </a:clrScheme>
    <a:fontScheme name="">
      <a:majorFont>
        <a:latin typeface="阿里巴巴普惠体 3.0 55 Regular"/>
        <a:ea typeface="阿里巴巴普惠体 3.0 55 Regular"/>
        <a:cs typeface=""/>
      </a:majorFont>
      <a:minorFont>
        <a:latin typeface="阿里巴巴普惠体 3.0 55 Regular"/>
        <a:ea typeface="阿里巴巴普惠体 3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11250</Words>
  <Application>WPS 演示</Application>
  <PresentationFormat>宽屏</PresentationFormat>
  <Paragraphs>722</Paragraphs>
  <Slides>95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22" baseType="lpstr">
      <vt:lpstr>Arial</vt:lpstr>
      <vt:lpstr>宋体</vt:lpstr>
      <vt:lpstr>Wingdings</vt:lpstr>
      <vt:lpstr>阿里巴巴普惠体 3.0 55 Regular</vt:lpstr>
      <vt:lpstr>阿里巴巴普惠体 Medium</vt:lpstr>
      <vt:lpstr>思源黑体 CN Light</vt:lpstr>
      <vt:lpstr>阿里巴巴普惠体</vt:lpstr>
      <vt:lpstr>Arial Black</vt:lpstr>
      <vt:lpstr>义启月亮体之上弦月</vt:lpstr>
      <vt:lpstr>Yu Gothic UI</vt:lpstr>
      <vt:lpstr>微软雅黑 Light</vt:lpstr>
      <vt:lpstr>Wingdings</vt:lpstr>
      <vt:lpstr>Calibri</vt:lpstr>
      <vt:lpstr>思源黑体 CN Regular</vt:lpstr>
      <vt:lpstr>思源黑体 CN Medium</vt:lpstr>
      <vt:lpstr>字魂105号-简雅黑</vt:lpstr>
      <vt:lpstr>Calibri</vt:lpstr>
      <vt:lpstr>微软雅黑</vt:lpstr>
      <vt:lpstr>Arial Unicode MS</vt:lpstr>
      <vt:lpstr>等线</vt:lpstr>
      <vt:lpstr>汉仪旗黑-55简</vt:lpstr>
      <vt:lpstr>黑体</vt:lpstr>
      <vt:lpstr>思源宋体 CN Heavy</vt:lpstr>
      <vt:lpstr>字魂206号-江汉手书</vt:lpstr>
      <vt:lpstr>演示镇魂行楷</vt:lpstr>
      <vt:lpstr>思源宋体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小吖頭</cp:lastModifiedBy>
  <cp:revision>107</cp:revision>
  <dcterms:created xsi:type="dcterms:W3CDTF">2026-03-16T02:27:00Z</dcterms:created>
  <dcterms:modified xsi:type="dcterms:W3CDTF">2026-03-16T12:13:02Z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D7C8FF765E20494AA88009EAE04B83B9_12</vt:lpwstr>
  </property>
  <property fmtid="{D5CDD505-2E9C-101B-9397-08002B2CF9AE}" pid="3" name="KSOProductBuildVer">
    <vt:lpwstr>2052-12.1.0.25225</vt:lpwstr>
  </property>
</Properties>
</file>