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72" r:id="rId2"/>
    <p:sldId id="288" r:id="rId3"/>
    <p:sldId id="289" r:id="rId4"/>
    <p:sldId id="343" r:id="rId5"/>
    <p:sldId id="344" r:id="rId6"/>
    <p:sldId id="345" r:id="rId7"/>
    <p:sldId id="350" r:id="rId8"/>
    <p:sldId id="353" r:id="rId9"/>
    <p:sldId id="351" r:id="rId10"/>
    <p:sldId id="346" r:id="rId11"/>
    <p:sldId id="352" r:id="rId12"/>
    <p:sldId id="349" r:id="rId13"/>
    <p:sldId id="362" r:id="rId14"/>
    <p:sldId id="359" r:id="rId15"/>
    <p:sldId id="360" r:id="rId16"/>
    <p:sldId id="361" r:id="rId17"/>
    <p:sldId id="355" r:id="rId18"/>
    <p:sldId id="354" r:id="rId19"/>
    <p:sldId id="356" r:id="rId20"/>
    <p:sldId id="357" r:id="rId21"/>
    <p:sldId id="358" r:id="rId22"/>
    <p:sldId id="287" r:id="rId23"/>
  </p:sldIdLst>
  <p:sldSz cx="9144000" cy="6858000" type="screen4x3"/>
  <p:notesSz cx="6858000" cy="9144000"/>
  <p:defaultTex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153"/>
    <a:srgbClr val="FBCE45"/>
    <a:srgbClr val="EE0F68"/>
    <a:srgbClr val="87BB3B"/>
    <a:srgbClr val="00CAF0"/>
    <a:srgbClr val="F4A03B"/>
    <a:srgbClr val="ED7D31"/>
    <a:srgbClr val="361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7" autoAdjust="0"/>
    <p:restoredTop sz="94444" autoAdjust="0"/>
  </p:normalViewPr>
  <p:slideViewPr>
    <p:cSldViewPr>
      <p:cViewPr varScale="1">
        <p:scale>
          <a:sx n="91" d="100"/>
          <a:sy n="91" d="100"/>
        </p:scale>
        <p:origin x="83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775C80-C7D2-43B4-BCD4-C4F399135DE5}" type="datetimeFigureOut">
              <a:rPr lang="zh-CN" altLang="en-US" smtClean="0"/>
              <a:t>2020/10/9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88E4F5-3F91-4650-82F8-9EABCFF16D0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3F76A-BA1F-46B7-B0A1-EE4F31F42EF9}" type="datetimeFigureOut">
              <a:rPr lang="en-US" smtClean="0"/>
              <a:t>10/9/2020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47B8C-5F1F-434B-B463-303C989C6154}" type="slidenum">
              <a:rPr lang="en-US" smtClean="0"/>
              <a:t>‹#›</a:t>
            </a:fld>
            <a:endParaRPr lang="en-US"/>
          </a:p>
        </p:txBody>
      </p:sp>
    </p:spTree>
  </p:cSld>
  <p:clrMap bg1="lt1" tx1="dk1" bg2="lt2" tx2="dk2" accent1="accent1" accent2="accent2" accent3="accent3" accent4="accent4" accent5="accent5" accent6="accent6" hlink="hlink" folHlink="folHlink"/>
  <p:hf hdr="0" dt="0"/>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965" algn="l" defTabSz="1218565" rtl="0" eaLnBrk="1" latinLnBrk="0" hangingPunct="1">
      <a:defRPr sz="1600" kern="1200">
        <a:solidFill>
          <a:schemeClr val="tx1"/>
        </a:solidFill>
        <a:latin typeface="+mn-lt"/>
        <a:ea typeface="+mn-ea"/>
        <a:cs typeface="+mn-cs"/>
      </a:defRPr>
    </a:lvl7pPr>
    <a:lvl8pPr marL="4266565" algn="l" defTabSz="1218565" rtl="0" eaLnBrk="1" latinLnBrk="0" hangingPunct="1">
      <a:defRPr sz="1600" kern="1200">
        <a:solidFill>
          <a:schemeClr val="tx1"/>
        </a:solidFill>
        <a:latin typeface="+mn-lt"/>
        <a:ea typeface="+mn-ea"/>
        <a:cs typeface="+mn-cs"/>
      </a:defRPr>
    </a:lvl8pPr>
    <a:lvl9pPr marL="487616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684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68563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15251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646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491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120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0641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5122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96396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9231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34658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21262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22</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3</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6887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6278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3657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7831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930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0267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CB17A9-80C7-45FA-983A-2D5DEF48BD12}" type="datetime1">
              <a:rPr lang="en-US" altLang="zh-CN" smtClean="0"/>
              <a:t>10/9/2020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7148A-0EB5-4665-8E52-8693826DB630}" type="datetime1">
              <a:rPr lang="en-US" altLang="zh-CN" smtClean="0"/>
              <a:t>10/9/2020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8"/>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8"/>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23F727-D7FE-4100-BB88-3DD9767AB09C}" type="datetime1">
              <a:rPr lang="en-US" altLang="zh-CN" smtClean="0"/>
              <a:t>10/9/2020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71C17-550D-40E2-89A8-5936DBFCA3D3}" type="datetime1">
              <a:rPr lang="en-US" altLang="zh-CN" smtClean="0"/>
              <a:t>10/9/2020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51CD14-93F9-404A-830D-AFB9B6183FB0}" type="datetime1">
              <a:rPr lang="en-US" altLang="zh-CN" smtClean="0"/>
              <a:t>10/9/2020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0B3ED-6A7B-4E68-B92C-97B1D0F2BBFE}" type="datetime1">
              <a:rPr lang="en-US" altLang="zh-CN" smtClean="0"/>
              <a:t>10/9/2020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5B5E03-3494-4EC9-AC38-4E75A9ADE7D2}" type="datetime1">
              <a:rPr lang="en-US" altLang="zh-CN" smtClean="0"/>
              <a:t>10/9/2020</a:t>
            </a:fld>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A11BD8-38D0-4F5C-8BA7-3A5C2C2A4419}" type="datetime1">
              <a:rPr lang="en-US" altLang="zh-CN" smtClean="0"/>
              <a:t>10/9/2020</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AC4AD-EFD7-477B-B207-738AA78E8C1E}" type="datetime1">
              <a:rPr lang="en-US" altLang="zh-CN" smtClean="0"/>
              <a:t>10/9/2020</a:t>
            </a:fld>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85E14F-3FCA-4A1C-A2D0-2631F76D0B71}" type="datetime1">
              <a:rPr lang="en-US" altLang="zh-CN" smtClean="0"/>
              <a:t>10/9/2020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2565" indent="0">
              <a:buNone/>
              <a:defRPr sz="2000"/>
            </a:lvl7pPr>
            <a:lvl8pPr marL="3199765" indent="0">
              <a:buNone/>
              <a:defRPr sz="2000"/>
            </a:lvl8pPr>
            <a:lvl9pPr marL="3656965" indent="0">
              <a:buNone/>
              <a:defRPr sz="20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65F41-B803-4CD9-AB03-92D3B94C17F8}" type="datetime1">
              <a:rPr lang="en-US" altLang="zh-CN" smtClean="0"/>
              <a:t>10/9/2020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1" tIns="45716" rIns="91431" bIns="45716"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fld id="{2125AF87-BD2B-4AFC-AF2A-13DDE7B290B9}" type="datetime1">
              <a:rPr lang="en-US" altLang="zh-CN" smtClean="0"/>
              <a:t>10/9/2020</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fld id="{672F1098-4237-41BC-960F-A352F6B7DA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mp.weixin.qq.com/s/w6zLluoFEo1TQ0-R377q_Q" TargetMode="Externa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bjnews.com.cn/opinion/2017/03/25/437797.html" TargetMode="External"/><Relationship Id="rId4" Type="http://schemas.openxmlformats.org/officeDocument/2006/relationships/hyperlink" Target="http://zqb.cyol.com/html/2016-05/11/nw.D110000zgqnb_20160511_1-02.htm" TargetMode="Externa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news.youth.cn/gn/201605/t20160512_7988106.htm"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hyperlink" Target="https://www.guancha.cn/society/2016_05_12_360065.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thepaper.cn/newsDetail_forward_1434705" TargetMode="External"/><Relationship Id="rId5" Type="http://schemas.openxmlformats.org/officeDocument/2006/relationships/hyperlink" Target="http://opinion.people.com.cn/n1/2016/0214/c1003-28121088.html" TargetMode="External"/><Relationship Id="rId4" Type="http://schemas.openxmlformats.org/officeDocument/2006/relationships/hyperlink" Target="https://www.thepaper.cn/newsDetail_forward_1431143" TargetMode="Externa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hyperlink" Target="https://www.guancha.cn/politics/2012_02_23_66437.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tv.cctv.com/2015/12/04/VIDE1449243483616335.s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2"/>
          <p:cNvSpPr txBox="1"/>
          <p:nvPr/>
        </p:nvSpPr>
        <p:spPr>
          <a:xfrm>
            <a:off x="1874391" y="2973708"/>
            <a:ext cx="5395218" cy="715572"/>
          </a:xfrm>
          <a:prstGeom prst="rect">
            <a:avLst/>
          </a:prstGeom>
          <a:noFill/>
        </p:spPr>
        <p:txBody>
          <a:bodyPr wrap="square" lIns="91431" tIns="45716" rIns="91431" bIns="45716" rtlCol="0">
            <a:spAutoFit/>
          </a:bodyPr>
          <a:lstStyle/>
          <a:p>
            <a:pPr algn="dist"/>
            <a:r>
              <a:rPr lang="zh-CN" altLang="en-US" sz="4050" b="1" dirty="0">
                <a:latin typeface="微软雅黑" panose="020B0503020204020204" pitchFamily="34" charset="-122"/>
                <a:ea typeface="微软雅黑" panose="020B0503020204020204" pitchFamily="34" charset="-122"/>
              </a:rPr>
              <a:t>当代新闻学十讲</a:t>
            </a:r>
          </a:p>
        </p:txBody>
      </p:sp>
      <p:sp>
        <p:nvSpPr>
          <p:cNvPr id="78" name="Parallelogram 77"/>
          <p:cNvSpPr/>
          <p:nvPr/>
        </p:nvSpPr>
        <p:spPr>
          <a:xfrm>
            <a:off x="539552"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79" name="Parallelogram 78"/>
          <p:cNvSpPr/>
          <p:nvPr/>
        </p:nvSpPr>
        <p:spPr>
          <a:xfrm rot="10800000">
            <a:off x="7884369"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chemeClr val="tx1"/>
              </a:solidFill>
            </a:endParaRPr>
          </a:p>
        </p:txBody>
      </p:sp>
      <p:sp>
        <p:nvSpPr>
          <p:cNvPr id="80" name="TextBox 13"/>
          <p:cNvSpPr txBox="1"/>
          <p:nvPr/>
        </p:nvSpPr>
        <p:spPr>
          <a:xfrm>
            <a:off x="2328296" y="4635915"/>
            <a:ext cx="5564682" cy="830989"/>
          </a:xfrm>
          <a:prstGeom prst="rect">
            <a:avLst/>
          </a:prstGeom>
          <a:noFill/>
        </p:spPr>
        <p:txBody>
          <a:bodyPr wrap="square" lIns="91431" tIns="45716" rIns="91431" bIns="45716" rtlCol="0">
            <a:spAutoFit/>
          </a:bodyPr>
          <a:lstStyle/>
          <a:p>
            <a:pPr algn="r">
              <a:lnSpc>
                <a:spcPct val="120000"/>
              </a:lnSpc>
            </a:pPr>
            <a:r>
              <a:rPr lang="zh-CN" altLang="en-US" sz="2000" dirty="0">
                <a:latin typeface="微软雅黑" panose="020B0503020204020204" pitchFamily="34" charset="-122"/>
                <a:ea typeface="微软雅黑" panose="020B0503020204020204" pitchFamily="34" charset="-122"/>
              </a:rPr>
              <a:t>上海财经大学人文学院经济新闻系  林晖</a:t>
            </a:r>
          </a:p>
          <a:p>
            <a:pPr algn="r">
              <a:lnSpc>
                <a:spcPct val="120000"/>
              </a:lnSpc>
            </a:pPr>
            <a:r>
              <a:rPr lang="en-US" altLang="zh-CN" sz="2000" dirty="0">
                <a:latin typeface="微软雅黑" panose="020B0503020204020204" pitchFamily="34" charset="-122"/>
                <a:ea typeface="微软雅黑" panose="020B0503020204020204" pitchFamily="34" charset="-122"/>
              </a:rPr>
              <a:t>linhui1919@163.com</a:t>
            </a:r>
          </a:p>
        </p:txBody>
      </p:sp>
      <p:grpSp>
        <p:nvGrpSpPr>
          <p:cNvPr id="24" name="Group 3"/>
          <p:cNvGrpSpPr/>
          <p:nvPr/>
        </p:nvGrpSpPr>
        <p:grpSpPr bwMode="auto">
          <a:xfrm>
            <a:off x="755580" y="1916836"/>
            <a:ext cx="7866063" cy="3146425"/>
            <a:chOff x="460" y="1187"/>
            <a:chExt cx="4955" cy="1982"/>
          </a:xfrm>
        </p:grpSpPr>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pic>
        <p:nvPicPr>
          <p:cNvPr id="139" name="图片 13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3D04A5C1-ABA8-4FE0-8433-82AE9B58AB12}"/>
              </a:ext>
            </a:extLst>
          </p:cNvPr>
          <p:cNvSpPr txBox="1"/>
          <p:nvPr/>
        </p:nvSpPr>
        <p:spPr>
          <a:xfrm>
            <a:off x="3290316" y="3320255"/>
            <a:ext cx="2855912" cy="2644827"/>
          </a:xfrm>
          <a:prstGeom prst="rect">
            <a:avLst/>
          </a:prstGeom>
          <a:noFill/>
        </p:spPr>
        <p:txBody>
          <a:bodyPr wrap="square" rtlCol="0">
            <a:spAutoFit/>
          </a:bodyPr>
          <a:lstStyle/>
          <a:p>
            <a:pPr algn="ctr">
              <a:lnSpc>
                <a:spcPct val="150000"/>
              </a:lnSpc>
            </a:pPr>
            <a:r>
              <a:rPr lang="zh-CN" altLang="en-US" sz="1400" dirty="0">
                <a:latin typeface="等线" panose="02010600030101010101" pitchFamily="2" charset="-122"/>
                <a:ea typeface="等线" panose="02010600030101010101" pitchFamily="2" charset="-122"/>
              </a:rPr>
              <a:t>快速引起舆论的强烈关注</a:t>
            </a:r>
            <a:endParaRPr lang="en-US" altLang="zh-CN" sz="1400" dirty="0">
              <a:latin typeface="等线" panose="02010600030101010101" pitchFamily="2" charset="-122"/>
              <a:ea typeface="等线" panose="02010600030101010101" pitchFamily="2" charset="-122"/>
            </a:endParaRPr>
          </a:p>
          <a:p>
            <a:pPr algn="ctr">
              <a:lnSpc>
                <a:spcPct val="150000"/>
              </a:lnSpc>
            </a:pPr>
            <a:r>
              <a:rPr lang="zh-CN" altLang="en-US" sz="1400" dirty="0">
                <a:latin typeface="等线" panose="02010600030101010101" pitchFamily="2" charset="-122"/>
                <a:ea typeface="等线" panose="02010600030101010101" pitchFamily="2" charset="-122"/>
              </a:rPr>
              <a:t>北京市公安局昌平分局通报案情</a:t>
            </a:r>
            <a:endParaRPr lang="en-US" altLang="zh-CN" sz="1400" dirty="0">
              <a:latin typeface="等线" panose="02010600030101010101" pitchFamily="2" charset="-122"/>
              <a:ea typeface="等线" panose="02010600030101010101" pitchFamily="2" charset="-122"/>
            </a:endParaRPr>
          </a:p>
          <a:p>
            <a:pPr algn="ctr">
              <a:lnSpc>
                <a:spcPct val="150000"/>
              </a:lnSpc>
            </a:pPr>
            <a:r>
              <a:rPr lang="zh-CN" altLang="en-US" sz="1400" dirty="0">
                <a:latin typeface="等线" panose="02010600030101010101" pitchFamily="2" charset="-122"/>
                <a:ea typeface="等线" panose="02010600030101010101" pitchFamily="2" charset="-122"/>
              </a:rPr>
              <a:t>未能服众</a:t>
            </a:r>
            <a:r>
              <a:rPr lang="en-US" altLang="zh-CN" sz="1400" dirty="0">
                <a:latin typeface="等线" panose="02010600030101010101" pitchFamily="2" charset="-122"/>
                <a:ea typeface="等线" panose="02010600030101010101" pitchFamily="2" charset="-122"/>
              </a:rPr>
              <a:t> </a:t>
            </a:r>
            <a:r>
              <a:rPr lang="zh-CN" altLang="en-US" sz="1400" dirty="0">
                <a:latin typeface="等线" panose="02010600030101010101" pitchFamily="2" charset="-122"/>
                <a:ea typeface="等线" panose="02010600030101010101" pitchFamily="2" charset="-122"/>
              </a:rPr>
              <a:t>网民热议“疑点”</a:t>
            </a:r>
            <a:endParaRPr lang="en-US" altLang="zh-CN" sz="1400" dirty="0">
              <a:latin typeface="等线" panose="02010600030101010101" pitchFamily="2" charset="-122"/>
              <a:ea typeface="等线" panose="02010600030101010101" pitchFamily="2" charset="-122"/>
            </a:endParaRPr>
          </a:p>
          <a:p>
            <a:pPr algn="ctr">
              <a:lnSpc>
                <a:spcPct val="150000"/>
              </a:lnSpc>
            </a:pPr>
            <a:r>
              <a:rPr lang="zh-CN" altLang="en-US" sz="1400" dirty="0">
                <a:latin typeface="等线" panose="02010600030101010101" pitchFamily="2" charset="-122"/>
                <a:ea typeface="等线" panose="02010600030101010101" pitchFamily="2" charset="-122"/>
              </a:rPr>
              <a:t>对真相严重失焦</a:t>
            </a:r>
            <a:endParaRPr lang="en-US" altLang="zh-CN" sz="1400" dirty="0">
              <a:latin typeface="等线" panose="02010600030101010101" pitchFamily="2" charset="-122"/>
              <a:ea typeface="等线" panose="02010600030101010101" pitchFamily="2" charset="-122"/>
            </a:endParaRPr>
          </a:p>
          <a:p>
            <a:pPr algn="ctr">
              <a:lnSpc>
                <a:spcPct val="150000"/>
              </a:lnSpc>
            </a:pPr>
            <a:endParaRPr lang="en-US" altLang="zh-CN" sz="1400" dirty="0">
              <a:latin typeface="等线" panose="02010600030101010101" pitchFamily="2" charset="-122"/>
              <a:ea typeface="等线" panose="02010600030101010101" pitchFamily="2" charset="-122"/>
            </a:endParaRPr>
          </a:p>
          <a:p>
            <a:pPr algn="ctr">
              <a:lnSpc>
                <a:spcPct val="150000"/>
              </a:lnSpc>
            </a:pPr>
            <a:r>
              <a:rPr lang="zh-CN" altLang="en-US" sz="1400" dirty="0">
                <a:latin typeface="等线" panose="02010600030101010101" pitchFamily="2" charset="-122"/>
                <a:ea typeface="等线" panose="02010600030101010101" pitchFamily="2" charset="-122"/>
              </a:rPr>
              <a:t>舆情呈现出“立场先行”的特点</a:t>
            </a:r>
            <a:endParaRPr lang="en-US" altLang="zh-CN" sz="1400" dirty="0">
              <a:latin typeface="等线" panose="02010600030101010101" pitchFamily="2" charset="-122"/>
              <a:ea typeface="等线" panose="02010600030101010101" pitchFamily="2" charset="-122"/>
            </a:endParaRPr>
          </a:p>
          <a:p>
            <a:pPr algn="ctr">
              <a:lnSpc>
                <a:spcPct val="150000"/>
              </a:lnSpc>
            </a:pPr>
            <a:r>
              <a:rPr lang="zh-CN" altLang="en-US" sz="1400" dirty="0">
                <a:latin typeface="等线" panose="02010600030101010101" pitchFamily="2" charset="-122"/>
                <a:ea typeface="等线" panose="02010600030101010101" pitchFamily="2" charset="-122"/>
              </a:rPr>
              <a:t>警民矛盾尖锐</a:t>
            </a:r>
            <a:endParaRPr lang="en-US" altLang="zh-CN" sz="1400" dirty="0">
              <a:latin typeface="等线" panose="02010600030101010101" pitchFamily="2" charset="-122"/>
              <a:ea typeface="等线" panose="02010600030101010101" pitchFamily="2" charset="-122"/>
            </a:endParaRPr>
          </a:p>
          <a:p>
            <a:pPr algn="ctr">
              <a:lnSpc>
                <a:spcPct val="150000"/>
              </a:lnSpc>
            </a:pPr>
            <a:endParaRPr lang="en-US" altLang="zh-CN" sz="1400" dirty="0">
              <a:latin typeface="等线" panose="02010600030101010101" pitchFamily="2" charset="-122"/>
              <a:ea typeface="等线" panose="02010600030101010101" pitchFamily="2" charset="-122"/>
            </a:endParaRPr>
          </a:p>
        </p:txBody>
      </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10</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案例：雷洋之死</a:t>
            </a:r>
          </a:p>
        </p:txBody>
      </p:sp>
      <p:pic>
        <p:nvPicPr>
          <p:cNvPr id="7" name="图片 6">
            <a:extLst>
              <a:ext uri="{FF2B5EF4-FFF2-40B4-BE49-F238E27FC236}">
                <a16:creationId xmlns:a16="http://schemas.microsoft.com/office/drawing/2014/main" id="{A00B99C0-A7A9-4575-8476-BC2F88F067B1}"/>
              </a:ext>
            </a:extLst>
          </p:cNvPr>
          <p:cNvPicPr>
            <a:picLocks noChangeAspect="1"/>
          </p:cNvPicPr>
          <p:nvPr/>
        </p:nvPicPr>
        <p:blipFill rotWithShape="1">
          <a:blip r:embed="rId4">
            <a:extLst>
              <a:ext uri="{28A0092B-C50C-407E-A947-70E740481C1C}">
                <a14:useLocalDpi xmlns:a14="http://schemas.microsoft.com/office/drawing/2010/main" val="0"/>
              </a:ext>
            </a:extLst>
          </a:blip>
          <a:srcRect t="853" r="3451" b="73823"/>
          <a:stretch/>
        </p:blipFill>
        <p:spPr>
          <a:xfrm>
            <a:off x="321777" y="1472549"/>
            <a:ext cx="2944727" cy="4183108"/>
          </a:xfrm>
          <a:prstGeom prst="rect">
            <a:avLst/>
          </a:prstGeom>
        </p:spPr>
      </p:pic>
      <p:pic>
        <p:nvPicPr>
          <p:cNvPr id="8" name="图片 7">
            <a:extLst>
              <a:ext uri="{FF2B5EF4-FFF2-40B4-BE49-F238E27FC236}">
                <a16:creationId xmlns:a16="http://schemas.microsoft.com/office/drawing/2014/main" id="{203D7CA3-7027-42B3-9229-BF93CFD29795}"/>
              </a:ext>
            </a:extLst>
          </p:cNvPr>
          <p:cNvPicPr>
            <a:picLocks noChangeAspect="1"/>
          </p:cNvPicPr>
          <p:nvPr/>
        </p:nvPicPr>
        <p:blipFill rotWithShape="1">
          <a:blip r:embed="rId4">
            <a:extLst>
              <a:ext uri="{28A0092B-C50C-407E-A947-70E740481C1C}">
                <a14:useLocalDpi xmlns:a14="http://schemas.microsoft.com/office/drawing/2010/main" val="0"/>
              </a:ext>
            </a:extLst>
          </a:blip>
          <a:srcRect t="41344" b="46785"/>
          <a:stretch/>
        </p:blipFill>
        <p:spPr>
          <a:xfrm>
            <a:off x="3251131" y="1468702"/>
            <a:ext cx="2889640" cy="1857833"/>
          </a:xfrm>
          <a:prstGeom prst="rect">
            <a:avLst/>
          </a:prstGeom>
        </p:spPr>
      </p:pic>
      <p:pic>
        <p:nvPicPr>
          <p:cNvPr id="13" name="图片 12">
            <a:extLst>
              <a:ext uri="{FF2B5EF4-FFF2-40B4-BE49-F238E27FC236}">
                <a16:creationId xmlns:a16="http://schemas.microsoft.com/office/drawing/2014/main" id="{6D0A61A3-E44F-46A8-BD61-3E6AB38F4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580" y="1474562"/>
            <a:ext cx="2947678" cy="3694423"/>
          </a:xfrm>
          <a:prstGeom prst="rect">
            <a:avLst/>
          </a:prstGeom>
        </p:spPr>
      </p:pic>
    </p:spTree>
    <p:extLst>
      <p:ext uri="{BB962C8B-B14F-4D97-AF65-F5344CB8AC3E}">
        <p14:creationId xmlns:p14="http://schemas.microsoft.com/office/powerpoint/2010/main" val="347614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11</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案例：雷洋之死</a:t>
            </a:r>
          </a:p>
        </p:txBody>
      </p:sp>
      <p:pic>
        <p:nvPicPr>
          <p:cNvPr id="2" name="图片 1">
            <a:extLst>
              <a:ext uri="{FF2B5EF4-FFF2-40B4-BE49-F238E27FC236}">
                <a16:creationId xmlns:a16="http://schemas.microsoft.com/office/drawing/2014/main" id="{F19D166A-A737-4B1C-93BB-BDC05B9682CB}"/>
              </a:ext>
            </a:extLst>
          </p:cNvPr>
          <p:cNvPicPr>
            <a:picLocks noChangeAspect="1"/>
          </p:cNvPicPr>
          <p:nvPr/>
        </p:nvPicPr>
        <p:blipFill rotWithShape="1">
          <a:blip r:embed="rId4"/>
          <a:srcRect r="9169"/>
          <a:stretch/>
        </p:blipFill>
        <p:spPr>
          <a:xfrm>
            <a:off x="324598" y="1475877"/>
            <a:ext cx="5142683" cy="805342"/>
          </a:xfrm>
          <a:prstGeom prst="rect">
            <a:avLst/>
          </a:prstGeom>
          <a:effectLst>
            <a:outerShdw blurRad="50800" dist="38100" algn="l" rotWithShape="0">
              <a:prstClr val="black">
                <a:alpha val="40000"/>
              </a:prstClr>
            </a:outerShdw>
          </a:effectLst>
        </p:spPr>
      </p:pic>
      <p:pic>
        <p:nvPicPr>
          <p:cNvPr id="3" name="图片 2">
            <a:extLst>
              <a:ext uri="{FF2B5EF4-FFF2-40B4-BE49-F238E27FC236}">
                <a16:creationId xmlns:a16="http://schemas.microsoft.com/office/drawing/2014/main" id="{ED699D5B-71F3-42BB-8AD9-6EBAEE8EA4F3}"/>
              </a:ext>
            </a:extLst>
          </p:cNvPr>
          <p:cNvPicPr>
            <a:picLocks noChangeAspect="1"/>
          </p:cNvPicPr>
          <p:nvPr/>
        </p:nvPicPr>
        <p:blipFill rotWithShape="1">
          <a:blip r:embed="rId5"/>
          <a:srcRect t="5804"/>
          <a:stretch/>
        </p:blipFill>
        <p:spPr>
          <a:xfrm>
            <a:off x="318249" y="2456553"/>
            <a:ext cx="5045046" cy="809245"/>
          </a:xfrm>
          <a:prstGeom prst="rect">
            <a:avLst/>
          </a:prstGeom>
          <a:effectLst>
            <a:outerShdw blurRad="50800" dist="38100" algn="l" rotWithShape="0">
              <a:prstClr val="black">
                <a:alpha val="40000"/>
              </a:prstClr>
            </a:outerShdw>
          </a:effectLst>
        </p:spPr>
      </p:pic>
      <p:pic>
        <p:nvPicPr>
          <p:cNvPr id="4" name="图片 3">
            <a:extLst>
              <a:ext uri="{FF2B5EF4-FFF2-40B4-BE49-F238E27FC236}">
                <a16:creationId xmlns:a16="http://schemas.microsoft.com/office/drawing/2014/main" id="{12AA9FE7-4DBA-44D8-965C-E5C3E2F69A72}"/>
              </a:ext>
            </a:extLst>
          </p:cNvPr>
          <p:cNvPicPr>
            <a:picLocks noChangeAspect="1"/>
          </p:cNvPicPr>
          <p:nvPr/>
        </p:nvPicPr>
        <p:blipFill>
          <a:blip r:embed="rId6"/>
          <a:stretch>
            <a:fillRect/>
          </a:stretch>
        </p:blipFill>
        <p:spPr>
          <a:xfrm>
            <a:off x="318249" y="3436347"/>
            <a:ext cx="4541783" cy="598467"/>
          </a:xfrm>
          <a:prstGeom prst="rect">
            <a:avLst/>
          </a:prstGeom>
          <a:effectLst>
            <a:outerShdw blurRad="50800" dist="38100" algn="l" rotWithShape="0">
              <a:prstClr val="black">
                <a:alpha val="40000"/>
              </a:prstClr>
            </a:outerShdw>
          </a:effectLst>
        </p:spPr>
      </p:pic>
      <p:pic>
        <p:nvPicPr>
          <p:cNvPr id="6" name="图片 5">
            <a:extLst>
              <a:ext uri="{FF2B5EF4-FFF2-40B4-BE49-F238E27FC236}">
                <a16:creationId xmlns:a16="http://schemas.microsoft.com/office/drawing/2014/main" id="{01D42FCE-6F12-49D3-A8FB-1A7BEBAC9330}"/>
              </a:ext>
            </a:extLst>
          </p:cNvPr>
          <p:cNvPicPr>
            <a:picLocks noChangeAspect="1"/>
          </p:cNvPicPr>
          <p:nvPr/>
        </p:nvPicPr>
        <p:blipFill>
          <a:blip r:embed="rId7"/>
          <a:stretch>
            <a:fillRect/>
          </a:stretch>
        </p:blipFill>
        <p:spPr>
          <a:xfrm>
            <a:off x="320605" y="4211257"/>
            <a:ext cx="4539427" cy="1074840"/>
          </a:xfrm>
          <a:prstGeom prst="rect">
            <a:avLst/>
          </a:prstGeom>
          <a:effectLst>
            <a:outerShdw blurRad="50800" dist="38100" algn="l" rotWithShape="0">
              <a:prstClr val="black">
                <a:alpha val="40000"/>
              </a:prstClr>
            </a:outerShdw>
          </a:effectLst>
        </p:spPr>
      </p:pic>
      <p:sp>
        <p:nvSpPr>
          <p:cNvPr id="9" name="文本框 8">
            <a:extLst>
              <a:ext uri="{FF2B5EF4-FFF2-40B4-BE49-F238E27FC236}">
                <a16:creationId xmlns:a16="http://schemas.microsoft.com/office/drawing/2014/main" id="{1952C5D2-B459-4925-B064-D235D60759B2}"/>
              </a:ext>
            </a:extLst>
          </p:cNvPr>
          <p:cNvSpPr txBox="1"/>
          <p:nvPr/>
        </p:nvSpPr>
        <p:spPr>
          <a:xfrm>
            <a:off x="6534078" y="2591335"/>
            <a:ext cx="2471738" cy="1675330"/>
          </a:xfrm>
          <a:prstGeom prst="rect">
            <a:avLst/>
          </a:prstGeom>
          <a:noFill/>
        </p:spPr>
        <p:txBody>
          <a:bodyPr wrap="square" rtlCol="0">
            <a:spAutoFit/>
          </a:bodyPr>
          <a:lstStyle/>
          <a:p>
            <a:pPr algn="ctr">
              <a:lnSpc>
                <a:spcPct val="150000"/>
              </a:lnSpc>
            </a:pPr>
            <a:r>
              <a:rPr lang="zh-CN" altLang="en-US" sz="1400" dirty="0">
                <a:latin typeface="等线" panose="02010600030101010101" pitchFamily="2" charset="-122"/>
                <a:ea typeface="等线" panose="02010600030101010101" pitchFamily="2" charset="-122"/>
              </a:rPr>
              <a:t>舆情高频热词包括：</a:t>
            </a:r>
            <a:endParaRPr lang="en-US" altLang="zh-CN" sz="1400" dirty="0">
              <a:latin typeface="等线" panose="02010600030101010101" pitchFamily="2" charset="-122"/>
              <a:ea typeface="等线" panose="02010600030101010101" pitchFamily="2" charset="-122"/>
            </a:endParaRPr>
          </a:p>
          <a:p>
            <a:pPr algn="ctr">
              <a:lnSpc>
                <a:spcPct val="150000"/>
              </a:lnSpc>
            </a:pPr>
            <a:r>
              <a:rPr lang="zh-CN" altLang="en-US" sz="1400" dirty="0">
                <a:latin typeface="等线" panose="02010600030101010101" pitchFamily="2" charset="-122"/>
                <a:ea typeface="等线" panose="02010600030101010101" pitchFamily="2" charset="-122"/>
              </a:rPr>
              <a:t>警方、人大、硕士、</a:t>
            </a:r>
            <a:endParaRPr lang="en-US" altLang="zh-CN" sz="1400" dirty="0">
              <a:latin typeface="等线" panose="02010600030101010101" pitchFamily="2" charset="-122"/>
              <a:ea typeface="等线" panose="02010600030101010101" pitchFamily="2" charset="-122"/>
            </a:endParaRPr>
          </a:p>
          <a:p>
            <a:pPr algn="ctr">
              <a:lnSpc>
                <a:spcPct val="150000"/>
              </a:lnSpc>
            </a:pPr>
            <a:r>
              <a:rPr lang="zh-CN" altLang="en-US" sz="1400" dirty="0">
                <a:latin typeface="等线" panose="02010600030101010101" pitchFamily="2" charset="-122"/>
                <a:ea typeface="等线" panose="02010600030101010101" pitchFamily="2" charset="-122"/>
              </a:rPr>
              <a:t>新爸爸、嫖娼</a:t>
            </a:r>
            <a:endParaRPr lang="en-US" altLang="zh-CN" sz="1400" dirty="0">
              <a:latin typeface="等线" panose="02010600030101010101" pitchFamily="2" charset="-122"/>
              <a:ea typeface="等线" panose="02010600030101010101" pitchFamily="2" charset="-122"/>
            </a:endParaRPr>
          </a:p>
          <a:p>
            <a:pPr algn="ctr">
              <a:lnSpc>
                <a:spcPct val="150000"/>
              </a:lnSpc>
            </a:pPr>
            <a:endParaRPr lang="en-US" altLang="zh-CN" sz="1400" dirty="0">
              <a:latin typeface="等线" panose="02010600030101010101" pitchFamily="2" charset="-122"/>
              <a:ea typeface="等线" panose="02010600030101010101" pitchFamily="2" charset="-122"/>
            </a:endParaRPr>
          </a:p>
          <a:p>
            <a:pPr algn="ctr">
              <a:lnSpc>
                <a:spcPct val="150000"/>
              </a:lnSpc>
            </a:pPr>
            <a:r>
              <a:rPr lang="zh-CN" altLang="en-US" sz="1400" dirty="0">
                <a:latin typeface="等线" panose="02010600030101010101" pitchFamily="2" charset="-122"/>
                <a:ea typeface="等线" panose="02010600030101010101" pitchFamily="2" charset="-122"/>
              </a:rPr>
              <a:t>新闻标题如出一辙</a:t>
            </a:r>
            <a:endParaRPr lang="en-US" altLang="zh-CN" sz="14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54777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12</a:t>
            </a:r>
          </a:p>
        </p:txBody>
      </p:sp>
      <p:sp>
        <p:nvSpPr>
          <p:cNvPr id="4" name="文本框 3">
            <a:extLst>
              <a:ext uri="{FF2B5EF4-FFF2-40B4-BE49-F238E27FC236}">
                <a16:creationId xmlns:a16="http://schemas.microsoft.com/office/drawing/2014/main" id="{763B4461-4485-42CC-A1F1-2577C1F5EC22}"/>
              </a:ext>
            </a:extLst>
          </p:cNvPr>
          <p:cNvSpPr txBox="1"/>
          <p:nvPr/>
        </p:nvSpPr>
        <p:spPr>
          <a:xfrm>
            <a:off x="323530" y="1456934"/>
            <a:ext cx="5184574" cy="4031873"/>
          </a:xfrm>
          <a:prstGeom prst="rect">
            <a:avLst/>
          </a:prstGeom>
          <a:noFill/>
        </p:spPr>
        <p:txBody>
          <a:bodyPr wrap="square">
            <a:spAutoFit/>
          </a:bodyPr>
          <a:lstStyle/>
          <a:p>
            <a:r>
              <a:rPr lang="en-US" altLang="zh-CN" sz="1600" b="1" i="0" dirty="0">
                <a:solidFill>
                  <a:srgbClr val="333333"/>
                </a:solidFill>
                <a:effectLst/>
                <a:latin typeface="等线" panose="02010600030101010101" pitchFamily="2" charset="-122"/>
                <a:ea typeface="等线" panose="02010600030101010101" pitchFamily="2" charset="-122"/>
              </a:rPr>
              <a:t>《</a:t>
            </a:r>
            <a:r>
              <a:rPr lang="zh-CN" altLang="en-US" sz="1600" b="1" i="0" dirty="0">
                <a:solidFill>
                  <a:srgbClr val="333333"/>
                </a:solidFill>
                <a:effectLst/>
                <a:latin typeface="等线" panose="02010600030101010101" pitchFamily="2" charset="-122"/>
                <a:ea typeface="等线" panose="02010600030101010101" pitchFamily="2" charset="-122"/>
              </a:rPr>
              <a:t>“涉嫖被抓身亡”：以公开守护公正</a:t>
            </a:r>
            <a:r>
              <a:rPr lang="en-US" altLang="zh-CN" sz="1600" b="1" i="0" dirty="0">
                <a:solidFill>
                  <a:srgbClr val="333333"/>
                </a:solidFill>
                <a:effectLst/>
                <a:latin typeface="等线" panose="02010600030101010101" pitchFamily="2" charset="-122"/>
                <a:ea typeface="等线" panose="02010600030101010101" pitchFamily="2" charset="-122"/>
              </a:rPr>
              <a:t>》</a:t>
            </a:r>
          </a:p>
          <a:p>
            <a:r>
              <a:rPr lang="zh-CN" altLang="en-US" sz="1600" dirty="0">
                <a:solidFill>
                  <a:srgbClr val="333333"/>
                </a:solidFill>
                <a:latin typeface="等线" panose="02010600030101010101" pitchFamily="2" charset="-122"/>
                <a:ea typeface="等线" panose="02010600030101010101" pitchFamily="2" charset="-122"/>
              </a:rPr>
              <a:t>人民日报 </a:t>
            </a:r>
            <a:r>
              <a:rPr lang="en-US" altLang="zh-CN" sz="1600" dirty="0">
                <a:solidFill>
                  <a:srgbClr val="333333"/>
                </a:solidFill>
                <a:latin typeface="等线" panose="02010600030101010101" pitchFamily="2" charset="-122"/>
                <a:ea typeface="等线" panose="02010600030101010101" pitchFamily="2" charset="-122"/>
              </a:rPr>
              <a:t>2016</a:t>
            </a:r>
            <a:r>
              <a:rPr lang="zh-CN" altLang="en-US" sz="1600" dirty="0">
                <a:solidFill>
                  <a:srgbClr val="333333"/>
                </a:solidFill>
                <a:latin typeface="等线" panose="02010600030101010101" pitchFamily="2" charset="-122"/>
                <a:ea typeface="等线" panose="02010600030101010101" pitchFamily="2" charset="-122"/>
              </a:rPr>
              <a:t>年</a:t>
            </a:r>
            <a:r>
              <a:rPr lang="en-US" altLang="zh-CN" sz="1600" dirty="0">
                <a:solidFill>
                  <a:srgbClr val="333333"/>
                </a:solidFill>
                <a:latin typeface="等线" panose="02010600030101010101" pitchFamily="2" charset="-122"/>
                <a:ea typeface="等线" panose="02010600030101010101" pitchFamily="2" charset="-122"/>
              </a:rPr>
              <a:t>5</a:t>
            </a:r>
            <a:r>
              <a:rPr lang="zh-CN" altLang="en-US" sz="1600" dirty="0">
                <a:solidFill>
                  <a:srgbClr val="333333"/>
                </a:solidFill>
                <a:latin typeface="等线" panose="02010600030101010101" pitchFamily="2" charset="-122"/>
                <a:ea typeface="等线" panose="02010600030101010101" pitchFamily="2" charset="-122"/>
              </a:rPr>
              <a:t>月</a:t>
            </a:r>
            <a:r>
              <a:rPr lang="en-US" altLang="zh-CN" sz="1600" dirty="0">
                <a:solidFill>
                  <a:srgbClr val="333333"/>
                </a:solidFill>
                <a:latin typeface="等线" panose="02010600030101010101" pitchFamily="2" charset="-122"/>
                <a:ea typeface="等线" panose="02010600030101010101" pitchFamily="2" charset="-122"/>
              </a:rPr>
              <a:t>10</a:t>
            </a:r>
            <a:r>
              <a:rPr lang="zh-CN" altLang="en-US" sz="1600" dirty="0">
                <a:solidFill>
                  <a:srgbClr val="333333"/>
                </a:solidFill>
                <a:latin typeface="等线" panose="02010600030101010101" pitchFamily="2" charset="-122"/>
                <a:ea typeface="等线" panose="02010600030101010101" pitchFamily="2" charset="-122"/>
              </a:rPr>
              <a:t>日</a:t>
            </a:r>
            <a:endParaRPr lang="en-US" altLang="zh-CN" sz="1600" dirty="0">
              <a:solidFill>
                <a:srgbClr val="333333"/>
              </a:solidFill>
              <a:latin typeface="等线" panose="02010600030101010101" pitchFamily="2" charset="-122"/>
              <a:ea typeface="等线" panose="02010600030101010101" pitchFamily="2" charset="-122"/>
            </a:endParaRPr>
          </a:p>
          <a:p>
            <a:r>
              <a:rPr lang="zh-CN" altLang="en-US" sz="1600" i="0" dirty="0">
                <a:solidFill>
                  <a:srgbClr val="333333"/>
                </a:solidFill>
                <a:effectLst/>
                <a:latin typeface="等线" panose="02010600030101010101" pitchFamily="2" charset="-122"/>
                <a:ea typeface="等线" panose="02010600030101010101" pitchFamily="2" charset="-122"/>
              </a:rPr>
              <a:t>阅读链接： </a:t>
            </a:r>
            <a:r>
              <a:rPr lang="en-US" altLang="zh-CN" sz="1600" dirty="0">
                <a:solidFill>
                  <a:srgbClr val="333333"/>
                </a:solidFill>
                <a:latin typeface="等线" panose="02010600030101010101" pitchFamily="2" charset="-122"/>
                <a:ea typeface="等线" panose="02010600030101010101" pitchFamily="2" charset="-122"/>
                <a:hlinkClick r:id="rId3"/>
              </a:rPr>
              <a:t>https://mp.weixin.qq.com/s/w6zLluoFEo1TQ0-R377q_Q</a:t>
            </a:r>
            <a:endParaRPr lang="en-US" altLang="zh-CN" sz="1600" dirty="0">
              <a:solidFill>
                <a:srgbClr val="333333"/>
              </a:solidFill>
              <a:latin typeface="等线" panose="02010600030101010101" pitchFamily="2" charset="-122"/>
              <a:ea typeface="等线" panose="02010600030101010101" pitchFamily="2" charset="-122"/>
            </a:endParaRPr>
          </a:p>
          <a:p>
            <a:endParaRPr lang="en-US" altLang="zh-CN" sz="1600" dirty="0">
              <a:solidFill>
                <a:srgbClr val="333333"/>
              </a:solidFill>
              <a:latin typeface="等线" panose="02010600030101010101" pitchFamily="2" charset="-122"/>
              <a:ea typeface="等线" panose="02010600030101010101" pitchFamily="2" charset="-122"/>
            </a:endParaRPr>
          </a:p>
          <a:p>
            <a:r>
              <a:rPr lang="en-US" altLang="zh-CN" sz="1600" b="1" dirty="0">
                <a:solidFill>
                  <a:srgbClr val="333333"/>
                </a:solidFill>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再快的新媒体也要给真相一点时间</a:t>
            </a:r>
            <a:r>
              <a:rPr lang="en-US" altLang="zh-CN" sz="1600" b="1" dirty="0">
                <a:solidFill>
                  <a:srgbClr val="333333"/>
                </a:solidFill>
                <a:latin typeface="等线" panose="02010600030101010101" pitchFamily="2" charset="-122"/>
                <a:ea typeface="等线" panose="02010600030101010101" pitchFamily="2" charset="-122"/>
              </a:rPr>
              <a:t>》 </a:t>
            </a:r>
          </a:p>
          <a:p>
            <a:r>
              <a:rPr lang="zh-CN" altLang="en-US" sz="1600" dirty="0">
                <a:solidFill>
                  <a:srgbClr val="333333"/>
                </a:solidFill>
                <a:latin typeface="等线" panose="02010600030101010101" pitchFamily="2" charset="-122"/>
                <a:ea typeface="等线" panose="02010600030101010101" pitchFamily="2" charset="-122"/>
              </a:rPr>
              <a:t>中国青年报 </a:t>
            </a:r>
            <a:r>
              <a:rPr lang="en-US" altLang="zh-CN" sz="1600" dirty="0">
                <a:solidFill>
                  <a:srgbClr val="333333"/>
                </a:solidFill>
                <a:latin typeface="等线" panose="02010600030101010101" pitchFamily="2" charset="-122"/>
                <a:ea typeface="等线" panose="02010600030101010101" pitchFamily="2" charset="-122"/>
              </a:rPr>
              <a:t>2016</a:t>
            </a:r>
            <a:r>
              <a:rPr lang="zh-CN" altLang="en-US" sz="1600" dirty="0">
                <a:solidFill>
                  <a:srgbClr val="333333"/>
                </a:solidFill>
                <a:latin typeface="等线" panose="02010600030101010101" pitchFamily="2" charset="-122"/>
                <a:ea typeface="等线" panose="02010600030101010101" pitchFamily="2" charset="-122"/>
              </a:rPr>
              <a:t>年</a:t>
            </a:r>
            <a:r>
              <a:rPr lang="en-US" altLang="zh-CN" sz="1600" dirty="0">
                <a:solidFill>
                  <a:srgbClr val="333333"/>
                </a:solidFill>
                <a:latin typeface="等线" panose="02010600030101010101" pitchFamily="2" charset="-122"/>
                <a:ea typeface="等线" panose="02010600030101010101" pitchFamily="2" charset="-122"/>
              </a:rPr>
              <a:t>5</a:t>
            </a:r>
            <a:r>
              <a:rPr lang="zh-CN" altLang="en-US" sz="1600" dirty="0">
                <a:solidFill>
                  <a:srgbClr val="333333"/>
                </a:solidFill>
                <a:latin typeface="等线" panose="02010600030101010101" pitchFamily="2" charset="-122"/>
                <a:ea typeface="等线" panose="02010600030101010101" pitchFamily="2" charset="-122"/>
              </a:rPr>
              <a:t>月</a:t>
            </a:r>
            <a:r>
              <a:rPr lang="en-US" altLang="zh-CN" sz="1600" dirty="0">
                <a:solidFill>
                  <a:srgbClr val="333333"/>
                </a:solidFill>
                <a:latin typeface="等线" panose="02010600030101010101" pitchFamily="2" charset="-122"/>
                <a:ea typeface="等线" panose="02010600030101010101" pitchFamily="2" charset="-122"/>
              </a:rPr>
              <a:t>11</a:t>
            </a:r>
            <a:r>
              <a:rPr lang="zh-CN" altLang="en-US" sz="1600" dirty="0">
                <a:solidFill>
                  <a:srgbClr val="333333"/>
                </a:solidFill>
                <a:latin typeface="等线" panose="02010600030101010101" pitchFamily="2" charset="-122"/>
                <a:ea typeface="等线" panose="02010600030101010101" pitchFamily="2" charset="-122"/>
              </a:rPr>
              <a:t>日</a:t>
            </a:r>
            <a:endParaRPr lang="en-US" altLang="zh-CN" sz="1600" dirty="0">
              <a:solidFill>
                <a:srgbClr val="333333"/>
              </a:solidFill>
              <a:latin typeface="等线" panose="02010600030101010101" pitchFamily="2" charset="-122"/>
              <a:ea typeface="等线" panose="02010600030101010101" pitchFamily="2" charset="-122"/>
            </a:endParaRPr>
          </a:p>
          <a:p>
            <a:r>
              <a:rPr lang="zh-CN" altLang="en-US" sz="1600" i="0" dirty="0">
                <a:solidFill>
                  <a:srgbClr val="333333"/>
                </a:solidFill>
                <a:effectLst/>
                <a:latin typeface="等线" panose="02010600030101010101" pitchFamily="2" charset="-122"/>
                <a:ea typeface="等线" panose="02010600030101010101" pitchFamily="2" charset="-122"/>
              </a:rPr>
              <a:t>阅读链接：</a:t>
            </a:r>
            <a:r>
              <a:rPr lang="en-US" altLang="zh-CN" sz="1600" i="0" dirty="0">
                <a:solidFill>
                  <a:srgbClr val="333333"/>
                </a:solidFill>
                <a:effectLst/>
                <a:latin typeface="等线" panose="02010600030101010101" pitchFamily="2" charset="-122"/>
                <a:ea typeface="等线" panose="02010600030101010101" pitchFamily="2" charset="-122"/>
                <a:hlinkClick r:id="rId4"/>
              </a:rPr>
              <a:t>http://zqb.cyol.com/html/2016-05/11/nw.D110000zgqnb_20160511_1-02.htm</a:t>
            </a:r>
            <a:endParaRPr lang="en-US" altLang="zh-CN" sz="1600" i="0" dirty="0">
              <a:solidFill>
                <a:srgbClr val="333333"/>
              </a:solidFill>
              <a:effectLst/>
              <a:latin typeface="等线" panose="02010600030101010101" pitchFamily="2" charset="-122"/>
              <a:ea typeface="等线" panose="02010600030101010101" pitchFamily="2" charset="-122"/>
            </a:endParaRPr>
          </a:p>
          <a:p>
            <a:endParaRPr lang="en-US" altLang="zh-CN" sz="1600" i="0" dirty="0">
              <a:solidFill>
                <a:srgbClr val="333333"/>
              </a:solidFill>
              <a:effectLst/>
              <a:latin typeface="等线" panose="02010600030101010101" pitchFamily="2" charset="-122"/>
              <a:ea typeface="等线" panose="02010600030101010101" pitchFamily="2" charset="-122"/>
            </a:endParaRPr>
          </a:p>
          <a:p>
            <a:r>
              <a:rPr lang="en-US" altLang="zh-CN" sz="1600" b="1" i="0" dirty="0">
                <a:solidFill>
                  <a:srgbClr val="333333"/>
                </a:solidFill>
                <a:effectLst/>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雷洋事件 真相几何？</a:t>
            </a:r>
            <a:r>
              <a:rPr lang="en-US" altLang="zh-CN" sz="1600" b="1" i="0" dirty="0">
                <a:solidFill>
                  <a:srgbClr val="333333"/>
                </a:solidFill>
                <a:effectLst/>
                <a:latin typeface="等线" panose="02010600030101010101" pitchFamily="2" charset="-122"/>
                <a:ea typeface="等线" panose="02010600030101010101" pitchFamily="2" charset="-122"/>
              </a:rPr>
              <a:t>》</a:t>
            </a:r>
          </a:p>
          <a:p>
            <a:r>
              <a:rPr lang="en-US" altLang="zh-CN" sz="1600" dirty="0">
                <a:solidFill>
                  <a:srgbClr val="333333"/>
                </a:solidFill>
                <a:latin typeface="等线" panose="02010600030101010101" pitchFamily="2" charset="-122"/>
                <a:ea typeface="等线" panose="02010600030101010101" pitchFamily="2" charset="-122"/>
              </a:rPr>
              <a:t>CCTV-4</a:t>
            </a:r>
            <a:r>
              <a:rPr lang="zh-CN" altLang="en-US" sz="1600" dirty="0">
                <a:solidFill>
                  <a:srgbClr val="333333"/>
                </a:solidFill>
                <a:latin typeface="等线" panose="02010600030101010101" pitchFamily="2" charset="-122"/>
                <a:ea typeface="等线" panose="02010600030101010101" pitchFamily="2" charset="-122"/>
              </a:rPr>
              <a:t> 中国舆论场 </a:t>
            </a:r>
            <a:r>
              <a:rPr lang="en-US" altLang="zh-CN" sz="1600" dirty="0">
                <a:solidFill>
                  <a:srgbClr val="333333"/>
                </a:solidFill>
                <a:latin typeface="等线" panose="02010600030101010101" pitchFamily="2" charset="-122"/>
                <a:ea typeface="等线" panose="02010600030101010101" pitchFamily="2" charset="-122"/>
              </a:rPr>
              <a:t>2016</a:t>
            </a:r>
            <a:r>
              <a:rPr lang="zh-CN" altLang="en-US" sz="1600" dirty="0">
                <a:solidFill>
                  <a:srgbClr val="333333"/>
                </a:solidFill>
                <a:latin typeface="等线" panose="02010600030101010101" pitchFamily="2" charset="-122"/>
                <a:ea typeface="等线" panose="02010600030101010101" pitchFamily="2" charset="-122"/>
              </a:rPr>
              <a:t>年</a:t>
            </a:r>
            <a:r>
              <a:rPr lang="en-US" altLang="zh-CN" sz="1600" dirty="0">
                <a:solidFill>
                  <a:srgbClr val="333333"/>
                </a:solidFill>
                <a:latin typeface="等线" panose="02010600030101010101" pitchFamily="2" charset="-122"/>
                <a:ea typeface="等线" panose="02010600030101010101" pitchFamily="2" charset="-122"/>
              </a:rPr>
              <a:t>5</a:t>
            </a:r>
            <a:r>
              <a:rPr lang="zh-CN" altLang="en-US" sz="1600" dirty="0">
                <a:solidFill>
                  <a:srgbClr val="333333"/>
                </a:solidFill>
                <a:latin typeface="等线" panose="02010600030101010101" pitchFamily="2" charset="-122"/>
                <a:ea typeface="等线" panose="02010600030101010101" pitchFamily="2" charset="-122"/>
              </a:rPr>
              <a:t>月</a:t>
            </a:r>
            <a:r>
              <a:rPr lang="en-US" altLang="zh-CN" sz="1600" dirty="0">
                <a:solidFill>
                  <a:srgbClr val="333333"/>
                </a:solidFill>
                <a:latin typeface="等线" panose="02010600030101010101" pitchFamily="2" charset="-122"/>
                <a:ea typeface="等线" panose="02010600030101010101" pitchFamily="2" charset="-122"/>
              </a:rPr>
              <a:t>16</a:t>
            </a:r>
            <a:r>
              <a:rPr lang="zh-CN" altLang="en-US" sz="1600" dirty="0">
                <a:solidFill>
                  <a:srgbClr val="333333"/>
                </a:solidFill>
                <a:latin typeface="等线" panose="02010600030101010101" pitchFamily="2" charset="-122"/>
                <a:ea typeface="等线" panose="02010600030101010101" pitchFamily="2" charset="-122"/>
              </a:rPr>
              <a:t>日</a:t>
            </a:r>
            <a:endParaRPr lang="en-US" altLang="zh-CN" sz="1600" i="0" dirty="0">
              <a:solidFill>
                <a:srgbClr val="333333"/>
              </a:solidFill>
              <a:effectLst/>
              <a:latin typeface="等线" panose="02010600030101010101" pitchFamily="2" charset="-122"/>
              <a:ea typeface="等线" panose="02010600030101010101" pitchFamily="2" charset="-122"/>
            </a:endParaRPr>
          </a:p>
          <a:p>
            <a:pPr algn="l"/>
            <a:r>
              <a:rPr lang="zh-CN" altLang="en-US" sz="1600" dirty="0">
                <a:solidFill>
                  <a:srgbClr val="333333"/>
                </a:solidFill>
                <a:latin typeface="等线" panose="02010600030101010101" pitchFamily="2" charset="-122"/>
                <a:ea typeface="等线" panose="02010600030101010101" pitchFamily="2" charset="-122"/>
              </a:rPr>
              <a:t>观看链接：</a:t>
            </a:r>
            <a:r>
              <a:rPr lang="en-US" altLang="zh-CN" sz="1600" dirty="0">
                <a:solidFill>
                  <a:srgbClr val="333333"/>
                </a:solidFill>
                <a:latin typeface="等线" panose="02010600030101010101" pitchFamily="2" charset="-122"/>
                <a:ea typeface="等线" panose="02010600030101010101" pitchFamily="2" charset="-122"/>
                <a:hlinkClick r:id="rId5"/>
              </a:rPr>
              <a:t>http://tv.cctv.com/2016/05/16/VIDEGCVoLN3WCpvuE8fPk8P9160516.shtml</a:t>
            </a:r>
            <a:endParaRPr lang="en-US" altLang="zh-CN" sz="1600" dirty="0">
              <a:solidFill>
                <a:srgbClr val="333333"/>
              </a:solidFill>
              <a:latin typeface="等线" panose="02010600030101010101" pitchFamily="2" charset="-122"/>
              <a:ea typeface="等线" panose="02010600030101010101" pitchFamily="2" charset="-122"/>
            </a:endParaRPr>
          </a:p>
          <a:p>
            <a:endParaRPr lang="en-US" altLang="zh-CN" sz="1600" i="0" dirty="0">
              <a:solidFill>
                <a:srgbClr val="333333"/>
              </a:solidFill>
              <a:effectLst/>
              <a:latin typeface="等线" panose="02010600030101010101" pitchFamily="2" charset="-122"/>
              <a:ea typeface="等线" panose="02010600030101010101" pitchFamily="2" charset="-122"/>
            </a:endParaRPr>
          </a:p>
        </p:txBody>
      </p:sp>
      <p:sp>
        <p:nvSpPr>
          <p:cNvPr id="2" name="Parallelogram 33">
            <a:extLst>
              <a:ext uri="{FF2B5EF4-FFF2-40B4-BE49-F238E27FC236}">
                <a16:creationId xmlns:a16="http://schemas.microsoft.com/office/drawing/2014/main" id="{4D291B2D-3600-415A-A219-CE156763331C}"/>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5" name="图片 4">
            <a:extLst>
              <a:ext uri="{FF2B5EF4-FFF2-40B4-BE49-F238E27FC236}">
                <a16:creationId xmlns:a16="http://schemas.microsoft.com/office/drawing/2014/main" id="{D6AE1CDD-D57B-4978-B76C-73AFADAE532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6" name="平行四边形 12">
            <a:extLst>
              <a:ext uri="{FF2B5EF4-FFF2-40B4-BE49-F238E27FC236}">
                <a16:creationId xmlns:a16="http://schemas.microsoft.com/office/drawing/2014/main" id="{FCB64335-3C03-4A19-B197-094F0C9D678A}"/>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7" name="平行四边形 13">
            <a:extLst>
              <a:ext uri="{FF2B5EF4-FFF2-40B4-BE49-F238E27FC236}">
                <a16:creationId xmlns:a16="http://schemas.microsoft.com/office/drawing/2014/main" id="{C7532961-D21B-4858-B18C-34B3ABEDCBCC}"/>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 name="文本框 28">
            <a:extLst>
              <a:ext uri="{FF2B5EF4-FFF2-40B4-BE49-F238E27FC236}">
                <a16:creationId xmlns:a16="http://schemas.microsoft.com/office/drawing/2014/main" id="{03FB0FA2-03A3-4E6C-9B8A-2A072F931DD4}"/>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案例：雷洋之死</a:t>
            </a:r>
          </a:p>
        </p:txBody>
      </p:sp>
      <p:pic>
        <p:nvPicPr>
          <p:cNvPr id="13" name="图片 12">
            <a:extLst>
              <a:ext uri="{FF2B5EF4-FFF2-40B4-BE49-F238E27FC236}">
                <a16:creationId xmlns:a16="http://schemas.microsoft.com/office/drawing/2014/main" id="{047571F7-8E5B-4B36-AD10-FE0D353AB8FD}"/>
              </a:ext>
            </a:extLst>
          </p:cNvPr>
          <p:cNvPicPr>
            <a:picLocks noChangeAspect="1"/>
          </p:cNvPicPr>
          <p:nvPr/>
        </p:nvPicPr>
        <p:blipFill rotWithShape="1">
          <a:blip r:embed="rId7"/>
          <a:srcRect l="2778" t="18677" r="17062" b="29592"/>
          <a:stretch/>
        </p:blipFill>
        <p:spPr>
          <a:xfrm>
            <a:off x="5648496" y="4675304"/>
            <a:ext cx="3264574" cy="1610053"/>
          </a:xfrm>
          <a:prstGeom prst="rect">
            <a:avLst/>
          </a:prstGeom>
        </p:spPr>
      </p:pic>
      <p:pic>
        <p:nvPicPr>
          <p:cNvPr id="15" name="图片 14">
            <a:extLst>
              <a:ext uri="{FF2B5EF4-FFF2-40B4-BE49-F238E27FC236}">
                <a16:creationId xmlns:a16="http://schemas.microsoft.com/office/drawing/2014/main" id="{36980C40-0F30-4835-A942-2A8E2FF382E4}"/>
              </a:ext>
            </a:extLst>
          </p:cNvPr>
          <p:cNvPicPr>
            <a:picLocks noChangeAspect="1"/>
          </p:cNvPicPr>
          <p:nvPr/>
        </p:nvPicPr>
        <p:blipFill rotWithShape="1">
          <a:blip r:embed="rId8"/>
          <a:srcRect l="3724"/>
          <a:stretch/>
        </p:blipFill>
        <p:spPr>
          <a:xfrm>
            <a:off x="5648496" y="2818949"/>
            <a:ext cx="3264574" cy="1836543"/>
          </a:xfrm>
          <a:prstGeom prst="rect">
            <a:avLst/>
          </a:prstGeom>
        </p:spPr>
      </p:pic>
      <p:pic>
        <p:nvPicPr>
          <p:cNvPr id="16" name="图片 15">
            <a:extLst>
              <a:ext uri="{FF2B5EF4-FFF2-40B4-BE49-F238E27FC236}">
                <a16:creationId xmlns:a16="http://schemas.microsoft.com/office/drawing/2014/main" id="{47EC1C88-5563-444A-B30E-658707436317}"/>
              </a:ext>
            </a:extLst>
          </p:cNvPr>
          <p:cNvPicPr>
            <a:picLocks noChangeAspect="1"/>
          </p:cNvPicPr>
          <p:nvPr/>
        </p:nvPicPr>
        <p:blipFill rotWithShape="1">
          <a:blip r:embed="rId9"/>
          <a:srcRect t="3299" b="4366"/>
          <a:stretch/>
        </p:blipFill>
        <p:spPr>
          <a:xfrm>
            <a:off x="5648496" y="1384101"/>
            <a:ext cx="3264574" cy="1415036"/>
          </a:xfrm>
          <a:prstGeom prst="rect">
            <a:avLst/>
          </a:prstGeom>
        </p:spPr>
      </p:pic>
      <p:sp>
        <p:nvSpPr>
          <p:cNvPr id="17" name="文本框 16">
            <a:extLst>
              <a:ext uri="{FF2B5EF4-FFF2-40B4-BE49-F238E27FC236}">
                <a16:creationId xmlns:a16="http://schemas.microsoft.com/office/drawing/2014/main" id="{E774E499-047E-4F13-A42E-1A052606ED00}"/>
              </a:ext>
            </a:extLst>
          </p:cNvPr>
          <p:cNvSpPr txBox="1"/>
          <p:nvPr/>
        </p:nvSpPr>
        <p:spPr>
          <a:xfrm>
            <a:off x="827585" y="5263706"/>
            <a:ext cx="4176463" cy="793487"/>
          </a:xfrm>
          <a:prstGeom prst="rect">
            <a:avLst/>
          </a:prstGeom>
          <a:noFill/>
        </p:spPr>
        <p:txBody>
          <a:bodyPr wrap="square" rtlCol="0">
            <a:spAutoFit/>
          </a:bodyPr>
          <a:lstStyle/>
          <a:p>
            <a:pPr algn="ctr">
              <a:lnSpc>
                <a:spcPct val="150000"/>
              </a:lnSpc>
            </a:pPr>
            <a:r>
              <a:rPr lang="zh-CN" altLang="en-US" sz="1600" dirty="0">
                <a:latin typeface="等线" panose="02010600030101010101" pitchFamily="2" charset="-122"/>
                <a:ea typeface="等线" panose="02010600030101010101" pitchFamily="2" charset="-122"/>
              </a:rPr>
              <a:t>当各种猜测和议论沸腾时</a:t>
            </a:r>
            <a:endParaRPr lang="en-US" altLang="zh-CN" sz="1600" dirty="0">
              <a:latin typeface="等线" panose="02010600030101010101" pitchFamily="2" charset="-122"/>
              <a:ea typeface="等线" panose="02010600030101010101" pitchFamily="2" charset="-122"/>
            </a:endParaRPr>
          </a:p>
          <a:p>
            <a:pPr algn="ctr">
              <a:lnSpc>
                <a:spcPct val="150000"/>
              </a:lnSpc>
            </a:pPr>
            <a:r>
              <a:rPr lang="zh-CN" altLang="en-US" sz="1600" dirty="0">
                <a:latin typeface="等线" panose="02010600030101010101" pitchFamily="2" charset="-122"/>
                <a:ea typeface="等线" panose="02010600030101010101" pitchFamily="2" charset="-122"/>
              </a:rPr>
              <a:t>严肃媒体始终关注事实真相</a:t>
            </a:r>
          </a:p>
        </p:txBody>
      </p:sp>
    </p:spTree>
    <p:extLst>
      <p:ext uri="{BB962C8B-B14F-4D97-AF65-F5344CB8AC3E}">
        <p14:creationId xmlns:p14="http://schemas.microsoft.com/office/powerpoint/2010/main" val="1075642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E774E499-047E-4F13-A42E-1A052606ED00}"/>
              </a:ext>
            </a:extLst>
          </p:cNvPr>
          <p:cNvSpPr txBox="1"/>
          <p:nvPr/>
        </p:nvSpPr>
        <p:spPr>
          <a:xfrm>
            <a:off x="897781" y="4525042"/>
            <a:ext cx="4176463" cy="1532151"/>
          </a:xfrm>
          <a:prstGeom prst="rect">
            <a:avLst/>
          </a:prstGeom>
          <a:noFill/>
        </p:spPr>
        <p:txBody>
          <a:bodyPr wrap="square" rtlCol="0">
            <a:spAutoFit/>
          </a:bodyPr>
          <a:lstStyle/>
          <a:p>
            <a:pPr algn="ctr">
              <a:lnSpc>
                <a:spcPct val="150000"/>
              </a:lnSpc>
            </a:pPr>
            <a:r>
              <a:rPr lang="zh-CN" altLang="en-US" sz="1600" dirty="0">
                <a:latin typeface="等线" panose="02010600030101010101" pitchFamily="2" charset="-122"/>
                <a:ea typeface="等线" panose="02010600030101010101" pitchFamily="2" charset="-122"/>
              </a:rPr>
              <a:t>新华社率先发声</a:t>
            </a:r>
            <a:endParaRPr lang="en-US" altLang="zh-CN" sz="1600" dirty="0">
              <a:latin typeface="等线" panose="02010600030101010101" pitchFamily="2" charset="-122"/>
              <a:ea typeface="等线" panose="02010600030101010101" pitchFamily="2" charset="-122"/>
            </a:endParaRPr>
          </a:p>
          <a:p>
            <a:pPr algn="ctr">
              <a:lnSpc>
                <a:spcPct val="150000"/>
              </a:lnSpc>
            </a:pPr>
            <a:r>
              <a:rPr lang="zh-CN" altLang="en-US" sz="1600" dirty="0">
                <a:latin typeface="等线" panose="02010600030101010101" pitchFamily="2" charset="-122"/>
                <a:ea typeface="等线" panose="02010600030101010101" pitchFamily="2" charset="-122"/>
              </a:rPr>
              <a:t>带领主流媒体将公众的关注点</a:t>
            </a:r>
            <a:endParaRPr lang="en-US" altLang="zh-CN" sz="1600" dirty="0">
              <a:latin typeface="等线" panose="02010600030101010101" pitchFamily="2" charset="-122"/>
              <a:ea typeface="等线" panose="02010600030101010101" pitchFamily="2" charset="-122"/>
            </a:endParaRPr>
          </a:p>
          <a:p>
            <a:pPr algn="ctr">
              <a:lnSpc>
                <a:spcPct val="150000"/>
              </a:lnSpc>
            </a:pPr>
            <a:r>
              <a:rPr lang="zh-CN" altLang="en-US" sz="1600" dirty="0">
                <a:latin typeface="等线" panose="02010600030101010101" pitchFamily="2" charset="-122"/>
                <a:ea typeface="等线" panose="02010600030101010101" pitchFamily="2" charset="-122"/>
              </a:rPr>
              <a:t>从雷洋的家庭、学历等隐私话题</a:t>
            </a:r>
            <a:endParaRPr lang="en-US" altLang="zh-CN" sz="1600" dirty="0">
              <a:latin typeface="等线" panose="02010600030101010101" pitchFamily="2" charset="-122"/>
              <a:ea typeface="等线" panose="02010600030101010101" pitchFamily="2" charset="-122"/>
            </a:endParaRPr>
          </a:p>
          <a:p>
            <a:pPr algn="ctr">
              <a:lnSpc>
                <a:spcPct val="150000"/>
              </a:lnSpc>
            </a:pPr>
            <a:r>
              <a:rPr lang="zh-CN" altLang="en-US" sz="1600" dirty="0">
                <a:latin typeface="等线" panose="02010600030101010101" pitchFamily="2" charset="-122"/>
                <a:ea typeface="等线" panose="02010600030101010101" pitchFamily="2" charset="-122"/>
              </a:rPr>
              <a:t>拉回严肃、理性的领域</a:t>
            </a:r>
          </a:p>
        </p:txBody>
      </p:sp>
      <p:sp>
        <p:nvSpPr>
          <p:cNvPr id="86" name="任意多边形 11"/>
          <p:cNvSpPr/>
          <p:nvPr/>
        </p:nvSpPr>
        <p:spPr>
          <a:xfrm>
            <a:off x="0" y="6354301"/>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08069" y="6354301"/>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65" name="灯片编号占位符 4"/>
          <p:cNvSpPr>
            <a:spLocks noGrp="1"/>
          </p:cNvSpPr>
          <p:nvPr>
            <p:ph type="sldNum" sz="quarter" idx="12"/>
          </p:nvPr>
        </p:nvSpPr>
        <p:spPr>
          <a:xfrm>
            <a:off x="6868322" y="6351823"/>
            <a:ext cx="2133600" cy="273844"/>
          </a:xfrm>
        </p:spPr>
        <p:txBody>
          <a:bodyPr/>
          <a:lstStyle/>
          <a:p>
            <a:r>
              <a:rPr lang="en-US" altLang="zh-CN" dirty="0">
                <a:solidFill>
                  <a:schemeClr val="bg1"/>
                </a:solidFill>
              </a:rPr>
              <a:t>12</a:t>
            </a:r>
          </a:p>
        </p:txBody>
      </p:sp>
      <p:sp>
        <p:nvSpPr>
          <p:cNvPr id="4" name="文本框 3">
            <a:extLst>
              <a:ext uri="{FF2B5EF4-FFF2-40B4-BE49-F238E27FC236}">
                <a16:creationId xmlns:a16="http://schemas.microsoft.com/office/drawing/2014/main" id="{763B4461-4485-42CC-A1F1-2577C1F5EC22}"/>
              </a:ext>
            </a:extLst>
          </p:cNvPr>
          <p:cNvSpPr txBox="1"/>
          <p:nvPr/>
        </p:nvSpPr>
        <p:spPr>
          <a:xfrm>
            <a:off x="323530" y="1456934"/>
            <a:ext cx="5184574" cy="3293209"/>
          </a:xfrm>
          <a:prstGeom prst="rect">
            <a:avLst/>
          </a:prstGeom>
          <a:noFill/>
        </p:spPr>
        <p:txBody>
          <a:bodyPr wrap="square">
            <a:spAutoFit/>
          </a:bodyPr>
          <a:lstStyle/>
          <a:p>
            <a:r>
              <a:rPr lang="en-US" altLang="zh-CN" sz="1600" b="1" dirty="0">
                <a:solidFill>
                  <a:srgbClr val="333333"/>
                </a:solidFill>
                <a:latin typeface="等线" panose="02010600030101010101" pitchFamily="2" charset="-122"/>
                <a:ea typeface="等线" panose="02010600030101010101" pitchFamily="2" charset="-122"/>
              </a:rPr>
              <a:t>《</a:t>
            </a:r>
            <a:r>
              <a:rPr lang="zh-CN" altLang="en-US" sz="1600" b="1" dirty="0">
                <a:solidFill>
                  <a:srgbClr val="333333"/>
                </a:solidFill>
                <a:latin typeface="等线" panose="02010600030101010101" pitchFamily="2" charset="-122"/>
                <a:ea typeface="等线" panose="02010600030101010101" pitchFamily="2" charset="-122"/>
              </a:rPr>
              <a:t>新华社评雷洋案：即便私德不检 也不能不明不白死去</a:t>
            </a:r>
            <a:r>
              <a:rPr lang="en-US" altLang="zh-CN" sz="1600" b="1" dirty="0">
                <a:solidFill>
                  <a:srgbClr val="333333"/>
                </a:solidFill>
                <a:latin typeface="等线" panose="02010600030101010101" pitchFamily="2" charset="-122"/>
                <a:ea typeface="等线" panose="02010600030101010101" pitchFamily="2" charset="-122"/>
              </a:rPr>
              <a:t>》</a:t>
            </a:r>
          </a:p>
          <a:p>
            <a:r>
              <a:rPr lang="zh-CN" altLang="en-US" sz="1600" dirty="0">
                <a:solidFill>
                  <a:srgbClr val="333333"/>
                </a:solidFill>
                <a:latin typeface="等线" panose="02010600030101010101" pitchFamily="2" charset="-122"/>
                <a:ea typeface="等线" panose="02010600030101010101" pitchFamily="2" charset="-122"/>
              </a:rPr>
              <a:t>中国青年网 </a:t>
            </a:r>
            <a:r>
              <a:rPr lang="en-US" altLang="zh-CN" sz="1600" dirty="0">
                <a:solidFill>
                  <a:srgbClr val="333333"/>
                </a:solidFill>
                <a:latin typeface="等线" panose="02010600030101010101" pitchFamily="2" charset="-122"/>
                <a:ea typeface="等线" panose="02010600030101010101" pitchFamily="2" charset="-122"/>
              </a:rPr>
              <a:t>2016</a:t>
            </a:r>
            <a:r>
              <a:rPr lang="zh-CN" altLang="en-US" sz="1600" dirty="0">
                <a:solidFill>
                  <a:srgbClr val="333333"/>
                </a:solidFill>
                <a:latin typeface="等线" panose="02010600030101010101" pitchFamily="2" charset="-122"/>
                <a:ea typeface="等线" panose="02010600030101010101" pitchFamily="2" charset="-122"/>
              </a:rPr>
              <a:t>年</a:t>
            </a:r>
            <a:r>
              <a:rPr lang="en-US" altLang="zh-CN" sz="1600" dirty="0">
                <a:solidFill>
                  <a:srgbClr val="333333"/>
                </a:solidFill>
                <a:latin typeface="等线" panose="02010600030101010101" pitchFamily="2" charset="-122"/>
                <a:ea typeface="等线" panose="02010600030101010101" pitchFamily="2" charset="-122"/>
              </a:rPr>
              <a:t>5</a:t>
            </a:r>
            <a:r>
              <a:rPr lang="zh-CN" altLang="en-US" sz="1600" dirty="0">
                <a:solidFill>
                  <a:srgbClr val="333333"/>
                </a:solidFill>
                <a:latin typeface="等线" panose="02010600030101010101" pitchFamily="2" charset="-122"/>
                <a:ea typeface="等线" panose="02010600030101010101" pitchFamily="2" charset="-122"/>
              </a:rPr>
              <a:t>月</a:t>
            </a:r>
            <a:r>
              <a:rPr lang="en-US" altLang="zh-CN" sz="1600" dirty="0">
                <a:solidFill>
                  <a:srgbClr val="333333"/>
                </a:solidFill>
                <a:latin typeface="等线" panose="02010600030101010101" pitchFamily="2" charset="-122"/>
                <a:ea typeface="等线" panose="02010600030101010101" pitchFamily="2" charset="-122"/>
              </a:rPr>
              <a:t>12</a:t>
            </a:r>
            <a:r>
              <a:rPr lang="zh-CN" altLang="en-US" sz="1600" dirty="0">
                <a:solidFill>
                  <a:srgbClr val="333333"/>
                </a:solidFill>
                <a:latin typeface="等线" panose="02010600030101010101" pitchFamily="2" charset="-122"/>
                <a:ea typeface="等线" panose="02010600030101010101" pitchFamily="2" charset="-122"/>
              </a:rPr>
              <a:t>日</a:t>
            </a:r>
            <a:endParaRPr lang="en-US" altLang="zh-CN" sz="1600" dirty="0">
              <a:solidFill>
                <a:srgbClr val="333333"/>
              </a:solidFill>
              <a:latin typeface="等线" panose="02010600030101010101" pitchFamily="2" charset="-122"/>
              <a:ea typeface="等线" panose="02010600030101010101" pitchFamily="2" charset="-122"/>
            </a:endParaRPr>
          </a:p>
          <a:p>
            <a:r>
              <a:rPr lang="zh-CN" altLang="en-US" sz="1600" i="0" dirty="0">
                <a:solidFill>
                  <a:srgbClr val="333333"/>
                </a:solidFill>
                <a:effectLst/>
                <a:latin typeface="等线" panose="02010600030101010101" pitchFamily="2" charset="-122"/>
                <a:ea typeface="等线" panose="02010600030101010101" pitchFamily="2" charset="-122"/>
              </a:rPr>
              <a:t>阅读链接： </a:t>
            </a:r>
            <a:r>
              <a:rPr lang="en-US" altLang="zh-CN" sz="1600" dirty="0">
                <a:solidFill>
                  <a:srgbClr val="333333"/>
                </a:solidFill>
                <a:latin typeface="等线" panose="02010600030101010101" pitchFamily="2" charset="-122"/>
                <a:ea typeface="等线" panose="02010600030101010101" pitchFamily="2" charset="-122"/>
                <a:hlinkClick r:id="rId3"/>
              </a:rPr>
              <a:t>http://news.youth.cn/gn/201605/t20160512_7988106.htm</a:t>
            </a:r>
            <a:endParaRPr lang="en-US" altLang="zh-CN" sz="1600" dirty="0">
              <a:solidFill>
                <a:srgbClr val="333333"/>
              </a:solidFill>
              <a:latin typeface="等线" panose="02010600030101010101" pitchFamily="2" charset="-122"/>
              <a:ea typeface="等线" panose="02010600030101010101" pitchFamily="2" charset="-122"/>
            </a:endParaRPr>
          </a:p>
          <a:p>
            <a:endParaRPr lang="en-US" altLang="zh-CN" sz="1600" dirty="0">
              <a:solidFill>
                <a:srgbClr val="333333"/>
              </a:solidFill>
              <a:latin typeface="等线" panose="02010600030101010101" pitchFamily="2" charset="-122"/>
              <a:ea typeface="等线" panose="02010600030101010101" pitchFamily="2" charset="-122"/>
            </a:endParaRPr>
          </a:p>
          <a:p>
            <a:r>
              <a:rPr lang="en-US" altLang="zh-CN" sz="1600" b="1" dirty="0">
                <a:solidFill>
                  <a:srgbClr val="333333"/>
                </a:solidFill>
                <a:latin typeface="等线" panose="02010600030101010101" pitchFamily="2" charset="-122"/>
                <a:ea typeface="等线" panose="02010600030101010101" pitchFamily="2" charset="-122"/>
              </a:rPr>
              <a:t>《</a:t>
            </a:r>
            <a:r>
              <a:rPr lang="zh-CN" altLang="en-US" sz="1600" b="1" dirty="0">
                <a:solidFill>
                  <a:srgbClr val="333333"/>
                </a:solidFill>
                <a:latin typeface="等线" panose="02010600030101010101" pitchFamily="2" charset="-122"/>
                <a:ea typeface="等线" panose="02010600030101010101" pitchFamily="2" charset="-122"/>
              </a:rPr>
              <a:t>新华社评警方通报雷洋案：把事情引向揭人隐私、道德审判方向</a:t>
            </a:r>
            <a:r>
              <a:rPr lang="en-US" altLang="zh-CN" sz="1600" b="1" dirty="0">
                <a:solidFill>
                  <a:srgbClr val="333333"/>
                </a:solidFill>
                <a:latin typeface="等线" panose="02010600030101010101" pitchFamily="2" charset="-122"/>
                <a:ea typeface="等线" panose="02010600030101010101" pitchFamily="2" charset="-122"/>
              </a:rPr>
              <a:t>》 </a:t>
            </a:r>
          </a:p>
          <a:p>
            <a:r>
              <a:rPr lang="zh-CN" altLang="en-US" sz="1600" dirty="0">
                <a:solidFill>
                  <a:srgbClr val="333333"/>
                </a:solidFill>
                <a:latin typeface="等线" panose="02010600030101010101" pitchFamily="2" charset="-122"/>
                <a:ea typeface="等线" panose="02010600030101010101" pitchFamily="2" charset="-122"/>
              </a:rPr>
              <a:t>观察者网 </a:t>
            </a:r>
            <a:r>
              <a:rPr lang="en-US" altLang="zh-CN" sz="1600" dirty="0">
                <a:solidFill>
                  <a:srgbClr val="333333"/>
                </a:solidFill>
                <a:latin typeface="等线" panose="02010600030101010101" pitchFamily="2" charset="-122"/>
                <a:ea typeface="等线" panose="02010600030101010101" pitchFamily="2" charset="-122"/>
              </a:rPr>
              <a:t>2016</a:t>
            </a:r>
            <a:r>
              <a:rPr lang="zh-CN" altLang="en-US" sz="1600" dirty="0">
                <a:solidFill>
                  <a:srgbClr val="333333"/>
                </a:solidFill>
                <a:latin typeface="等线" panose="02010600030101010101" pitchFamily="2" charset="-122"/>
                <a:ea typeface="等线" panose="02010600030101010101" pitchFamily="2" charset="-122"/>
              </a:rPr>
              <a:t>年</a:t>
            </a:r>
            <a:r>
              <a:rPr lang="en-US" altLang="zh-CN" sz="1600" dirty="0">
                <a:solidFill>
                  <a:srgbClr val="333333"/>
                </a:solidFill>
                <a:latin typeface="等线" panose="02010600030101010101" pitchFamily="2" charset="-122"/>
                <a:ea typeface="等线" panose="02010600030101010101" pitchFamily="2" charset="-122"/>
              </a:rPr>
              <a:t>5</a:t>
            </a:r>
            <a:r>
              <a:rPr lang="zh-CN" altLang="en-US" sz="1600" dirty="0">
                <a:solidFill>
                  <a:srgbClr val="333333"/>
                </a:solidFill>
                <a:latin typeface="等线" panose="02010600030101010101" pitchFamily="2" charset="-122"/>
                <a:ea typeface="等线" panose="02010600030101010101" pitchFamily="2" charset="-122"/>
              </a:rPr>
              <a:t>月</a:t>
            </a:r>
            <a:r>
              <a:rPr lang="en-US" altLang="zh-CN" sz="1600" dirty="0">
                <a:solidFill>
                  <a:srgbClr val="333333"/>
                </a:solidFill>
                <a:latin typeface="等线" panose="02010600030101010101" pitchFamily="2" charset="-122"/>
                <a:ea typeface="等线" panose="02010600030101010101" pitchFamily="2" charset="-122"/>
              </a:rPr>
              <a:t>12</a:t>
            </a:r>
            <a:r>
              <a:rPr lang="zh-CN" altLang="en-US" sz="1600" dirty="0">
                <a:solidFill>
                  <a:srgbClr val="333333"/>
                </a:solidFill>
                <a:latin typeface="等线" panose="02010600030101010101" pitchFamily="2" charset="-122"/>
                <a:ea typeface="等线" panose="02010600030101010101" pitchFamily="2" charset="-122"/>
              </a:rPr>
              <a:t>日</a:t>
            </a:r>
            <a:endParaRPr lang="en-US" altLang="zh-CN" sz="1600" dirty="0">
              <a:solidFill>
                <a:srgbClr val="333333"/>
              </a:solidFill>
              <a:latin typeface="等线" panose="02010600030101010101" pitchFamily="2" charset="-122"/>
              <a:ea typeface="等线" panose="02010600030101010101" pitchFamily="2" charset="-122"/>
            </a:endParaRPr>
          </a:p>
          <a:p>
            <a:r>
              <a:rPr lang="zh-CN" altLang="en-US" sz="1600" i="0" dirty="0">
                <a:solidFill>
                  <a:srgbClr val="333333"/>
                </a:solidFill>
                <a:effectLst/>
                <a:latin typeface="等线" panose="02010600030101010101" pitchFamily="2" charset="-122"/>
                <a:ea typeface="等线" panose="02010600030101010101" pitchFamily="2" charset="-122"/>
              </a:rPr>
              <a:t>阅读链接：</a:t>
            </a:r>
            <a:r>
              <a:rPr lang="en-US" altLang="zh-CN" sz="1600" i="0" dirty="0">
                <a:solidFill>
                  <a:srgbClr val="333333"/>
                </a:solidFill>
                <a:effectLst/>
                <a:latin typeface="等线" panose="02010600030101010101" pitchFamily="2" charset="-122"/>
                <a:ea typeface="等线" panose="02010600030101010101" pitchFamily="2" charset="-122"/>
                <a:hlinkClick r:id="rId4"/>
              </a:rPr>
              <a:t>https://www.guancha.cn/society/2016_05_12_360065.shtml</a:t>
            </a:r>
            <a:endParaRPr lang="en-US" altLang="zh-CN" sz="1600" i="0" dirty="0">
              <a:solidFill>
                <a:srgbClr val="333333"/>
              </a:solidFill>
              <a:effectLst/>
              <a:latin typeface="等线" panose="02010600030101010101" pitchFamily="2" charset="-122"/>
              <a:ea typeface="等线" panose="02010600030101010101" pitchFamily="2" charset="-122"/>
            </a:endParaRPr>
          </a:p>
          <a:p>
            <a:endParaRPr lang="en-US" altLang="zh-CN" sz="1600" i="0" dirty="0">
              <a:solidFill>
                <a:srgbClr val="333333"/>
              </a:solidFill>
              <a:effectLst/>
              <a:latin typeface="等线" panose="02010600030101010101" pitchFamily="2" charset="-122"/>
              <a:ea typeface="等线" panose="02010600030101010101" pitchFamily="2" charset="-122"/>
            </a:endParaRPr>
          </a:p>
        </p:txBody>
      </p:sp>
      <p:sp>
        <p:nvSpPr>
          <p:cNvPr id="2" name="Parallelogram 33">
            <a:extLst>
              <a:ext uri="{FF2B5EF4-FFF2-40B4-BE49-F238E27FC236}">
                <a16:creationId xmlns:a16="http://schemas.microsoft.com/office/drawing/2014/main" id="{4D291B2D-3600-415A-A219-CE156763331C}"/>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5" name="图片 4">
            <a:extLst>
              <a:ext uri="{FF2B5EF4-FFF2-40B4-BE49-F238E27FC236}">
                <a16:creationId xmlns:a16="http://schemas.microsoft.com/office/drawing/2014/main" id="{D6AE1CDD-D57B-4978-B76C-73AFADAE532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6" name="平行四边形 12">
            <a:extLst>
              <a:ext uri="{FF2B5EF4-FFF2-40B4-BE49-F238E27FC236}">
                <a16:creationId xmlns:a16="http://schemas.microsoft.com/office/drawing/2014/main" id="{FCB64335-3C03-4A19-B197-094F0C9D678A}"/>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7" name="平行四边形 13">
            <a:extLst>
              <a:ext uri="{FF2B5EF4-FFF2-40B4-BE49-F238E27FC236}">
                <a16:creationId xmlns:a16="http://schemas.microsoft.com/office/drawing/2014/main" id="{C7532961-D21B-4858-B18C-34B3ABEDCBCC}"/>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 name="文本框 28">
            <a:extLst>
              <a:ext uri="{FF2B5EF4-FFF2-40B4-BE49-F238E27FC236}">
                <a16:creationId xmlns:a16="http://schemas.microsoft.com/office/drawing/2014/main" id="{03FB0FA2-03A3-4E6C-9B8A-2A072F931DD4}"/>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案例：雷洋之死</a:t>
            </a:r>
          </a:p>
        </p:txBody>
      </p:sp>
      <p:pic>
        <p:nvPicPr>
          <p:cNvPr id="3" name="图片 2">
            <a:extLst>
              <a:ext uri="{FF2B5EF4-FFF2-40B4-BE49-F238E27FC236}">
                <a16:creationId xmlns:a16="http://schemas.microsoft.com/office/drawing/2014/main" id="{CD5F7B30-B54D-465B-9B92-2967F89711FF}"/>
              </a:ext>
            </a:extLst>
          </p:cNvPr>
          <p:cNvPicPr>
            <a:picLocks noChangeAspect="1"/>
          </p:cNvPicPr>
          <p:nvPr/>
        </p:nvPicPr>
        <p:blipFill>
          <a:blip r:embed="rId6"/>
          <a:stretch>
            <a:fillRect/>
          </a:stretch>
        </p:blipFill>
        <p:spPr>
          <a:xfrm>
            <a:off x="5648496" y="1417839"/>
            <a:ext cx="3353426" cy="1752614"/>
          </a:xfrm>
          <a:prstGeom prst="rect">
            <a:avLst/>
          </a:prstGeom>
        </p:spPr>
      </p:pic>
      <p:pic>
        <p:nvPicPr>
          <p:cNvPr id="10" name="图片 9">
            <a:extLst>
              <a:ext uri="{FF2B5EF4-FFF2-40B4-BE49-F238E27FC236}">
                <a16:creationId xmlns:a16="http://schemas.microsoft.com/office/drawing/2014/main" id="{4640D8D4-8882-4822-A089-47757CEA5B15}"/>
              </a:ext>
            </a:extLst>
          </p:cNvPr>
          <p:cNvPicPr>
            <a:picLocks noChangeAspect="1"/>
          </p:cNvPicPr>
          <p:nvPr/>
        </p:nvPicPr>
        <p:blipFill>
          <a:blip r:embed="rId7"/>
          <a:stretch>
            <a:fillRect/>
          </a:stretch>
        </p:blipFill>
        <p:spPr>
          <a:xfrm>
            <a:off x="5648496" y="3419183"/>
            <a:ext cx="3353426" cy="2070552"/>
          </a:xfrm>
          <a:prstGeom prst="rect">
            <a:avLst/>
          </a:prstGeom>
        </p:spPr>
      </p:pic>
    </p:spTree>
    <p:extLst>
      <p:ext uri="{BB962C8B-B14F-4D97-AF65-F5344CB8AC3E}">
        <p14:creationId xmlns:p14="http://schemas.microsoft.com/office/powerpoint/2010/main" val="411592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3D04A5C1-ABA8-4FE0-8433-82AE9B58AB12}"/>
              </a:ext>
            </a:extLst>
          </p:cNvPr>
          <p:cNvSpPr txBox="1"/>
          <p:nvPr/>
        </p:nvSpPr>
        <p:spPr>
          <a:xfrm>
            <a:off x="3288342" y="1428405"/>
            <a:ext cx="3583874" cy="337881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该帖在上海本地网络社区和微博上广为流传，引发网友热议；</a:t>
            </a:r>
            <a:endParaRPr lang="en-US" altLang="zh-CN" sz="1600" dirty="0">
              <a:latin typeface="等线" panose="02010600030101010101" pitchFamily="2" charset="-122"/>
              <a:ea typeface="等线" panose="02010600030101010101" pitchFamily="2" charset="-122"/>
            </a:endParaRPr>
          </a:p>
          <a:p>
            <a:pPr marL="285750" indent="-285750">
              <a:lnSpc>
                <a:spcPct val="150000"/>
              </a:lnSpc>
              <a:buFont typeface="Arial" panose="020B0604020202020204" pitchFamily="34" charset="0"/>
              <a:buChar char="•"/>
            </a:pP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财经网、</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华西都市报、</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成都商报、</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东方今报、</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重庆商报等诸多媒体微博转发，将舆论的热度推上了顶点；</a:t>
            </a:r>
            <a:endParaRPr lang="en-US" altLang="zh-CN" sz="1600" dirty="0">
              <a:latin typeface="等线" panose="02010600030101010101" pitchFamily="2" charset="-122"/>
              <a:ea typeface="等线" panose="02010600030101010101" pitchFamily="2" charset="-122"/>
            </a:endParaRPr>
          </a:p>
          <a:p>
            <a:pPr marL="285750" indent="-285750">
              <a:lnSpc>
                <a:spcPct val="150000"/>
              </a:lnSpc>
              <a:buFont typeface="Arial" panose="020B0604020202020204" pitchFamily="34" charset="0"/>
              <a:buChar char="•"/>
            </a:pPr>
            <a:r>
              <a:rPr lang="zh-CN" altLang="en-US" sz="1600" dirty="0">
                <a:latin typeface="等线" panose="02010600030101010101" pitchFamily="2" charset="-122"/>
                <a:ea typeface="等线" panose="02010600030101010101" pitchFamily="2" charset="-122"/>
              </a:rPr>
              <a:t>网友围绕城乡差异、贫富差异、地域冲突、观念矛盾等话题展开激烈的辩论，舆情倾向于情绪化的表达。</a:t>
            </a:r>
            <a:endParaRPr lang="en-US" altLang="zh-CN" sz="1600" dirty="0">
              <a:latin typeface="等线" panose="02010600030101010101" pitchFamily="2" charset="-122"/>
              <a:ea typeface="等线" panose="02010600030101010101" pitchFamily="2" charset="-122"/>
            </a:endParaRPr>
          </a:p>
        </p:txBody>
      </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14</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案例：上海女孩逃离江西农村</a:t>
            </a:r>
          </a:p>
        </p:txBody>
      </p:sp>
      <p:pic>
        <p:nvPicPr>
          <p:cNvPr id="3" name="图片 2">
            <a:extLst>
              <a:ext uri="{FF2B5EF4-FFF2-40B4-BE49-F238E27FC236}">
                <a16:creationId xmlns:a16="http://schemas.microsoft.com/office/drawing/2014/main" id="{C4BBD836-846A-4EDE-981A-3CB4B2CE5B7E}"/>
              </a:ext>
            </a:extLst>
          </p:cNvPr>
          <p:cNvPicPr>
            <a:picLocks noChangeAspect="1"/>
          </p:cNvPicPr>
          <p:nvPr/>
        </p:nvPicPr>
        <p:blipFill rotWithShape="1">
          <a:blip r:embed="rId4">
            <a:extLst>
              <a:ext uri="{28A0092B-C50C-407E-A947-70E740481C1C}">
                <a14:useLocalDpi xmlns:a14="http://schemas.microsoft.com/office/drawing/2010/main" val="0"/>
              </a:ext>
            </a:extLst>
          </a:blip>
          <a:srcRect t="2053" b="4284"/>
          <a:stretch/>
        </p:blipFill>
        <p:spPr>
          <a:xfrm>
            <a:off x="322383" y="1428405"/>
            <a:ext cx="2968641" cy="4284500"/>
          </a:xfrm>
          <a:prstGeom prst="rect">
            <a:avLst/>
          </a:prstGeom>
        </p:spPr>
      </p:pic>
      <p:sp>
        <p:nvSpPr>
          <p:cNvPr id="19" name="文本框 18">
            <a:extLst>
              <a:ext uri="{FF2B5EF4-FFF2-40B4-BE49-F238E27FC236}">
                <a16:creationId xmlns:a16="http://schemas.microsoft.com/office/drawing/2014/main" id="{1B9F4EA7-683B-4DC4-8945-C1EC46BB8238}"/>
              </a:ext>
            </a:extLst>
          </p:cNvPr>
          <p:cNvSpPr txBox="1"/>
          <p:nvPr/>
        </p:nvSpPr>
        <p:spPr>
          <a:xfrm>
            <a:off x="322385" y="6093296"/>
            <a:ext cx="8590686" cy="461665"/>
          </a:xfrm>
          <a:prstGeom prst="rect">
            <a:avLst/>
          </a:prstGeom>
          <a:noFill/>
        </p:spPr>
        <p:txBody>
          <a:bodyPr wrap="square">
            <a:spAutoFit/>
          </a:bodyPr>
          <a:lstStyle/>
          <a:p>
            <a:r>
              <a:rPr lang="zh-CN" altLang="en-US" sz="1200" dirty="0">
                <a:latin typeface="等线" panose="02010600030101010101" pitchFamily="2" charset="-122"/>
                <a:ea typeface="等线" panose="02010600030101010101" pitchFamily="2" charset="-122"/>
              </a:rPr>
              <a:t>王国华</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吴丹</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王戈</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闵晨</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魏程瑞</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框架理论视域下的虚假新闻传播研究</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基于“上海女孩逃离江西农村”事件的内容分析</a:t>
            </a:r>
            <a:r>
              <a:rPr lang="en-US" altLang="zh-CN" sz="1200" dirty="0">
                <a:latin typeface="等线" panose="02010600030101010101" pitchFamily="2" charset="-122"/>
                <a:ea typeface="等线" panose="02010600030101010101" pitchFamily="2" charset="-122"/>
              </a:rPr>
              <a:t>[J].</a:t>
            </a:r>
            <a:r>
              <a:rPr lang="zh-CN" altLang="en-US" sz="1200" dirty="0">
                <a:latin typeface="等线" panose="02010600030101010101" pitchFamily="2" charset="-122"/>
                <a:ea typeface="等线" panose="02010600030101010101" pitchFamily="2" charset="-122"/>
              </a:rPr>
              <a:t>情报杂志</a:t>
            </a:r>
            <a:r>
              <a:rPr lang="en-US" altLang="zh-CN" sz="1200" dirty="0">
                <a:latin typeface="等线" panose="02010600030101010101" pitchFamily="2" charset="-122"/>
                <a:ea typeface="等线" panose="02010600030101010101" pitchFamily="2" charset="-122"/>
              </a:rPr>
              <a:t>,2016(06):56-64.</a:t>
            </a:r>
            <a:endParaRPr lang="zh-CN" altLang="en-US" sz="12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120031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742B598-8552-44ED-BBDF-3BE998AB24F9}"/>
              </a:ext>
            </a:extLst>
          </p:cNvPr>
          <p:cNvPicPr>
            <a:picLocks noChangeAspect="1"/>
          </p:cNvPicPr>
          <p:nvPr/>
        </p:nvPicPr>
        <p:blipFill>
          <a:blip r:embed="rId3"/>
          <a:stretch>
            <a:fillRect/>
          </a:stretch>
        </p:blipFill>
        <p:spPr>
          <a:xfrm>
            <a:off x="5648495" y="1432276"/>
            <a:ext cx="3264575" cy="1156673"/>
          </a:xfrm>
          <a:prstGeom prst="rect">
            <a:avLst/>
          </a:prstGeom>
        </p:spPr>
      </p:pic>
      <p:sp>
        <p:nvSpPr>
          <p:cNvPr id="4" name="文本框 3">
            <a:extLst>
              <a:ext uri="{FF2B5EF4-FFF2-40B4-BE49-F238E27FC236}">
                <a16:creationId xmlns:a16="http://schemas.microsoft.com/office/drawing/2014/main" id="{73758AFB-B617-4F04-B557-5EF825FBE4D2}"/>
              </a:ext>
            </a:extLst>
          </p:cNvPr>
          <p:cNvSpPr txBox="1"/>
          <p:nvPr/>
        </p:nvSpPr>
        <p:spPr>
          <a:xfrm>
            <a:off x="323530" y="1456934"/>
            <a:ext cx="5182888" cy="4770537"/>
          </a:xfrm>
          <a:prstGeom prst="rect">
            <a:avLst/>
          </a:prstGeom>
          <a:noFill/>
        </p:spPr>
        <p:txBody>
          <a:bodyPr wrap="square">
            <a:spAutoFit/>
          </a:bodyPr>
          <a:lstStyle/>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网传上海女因一顿饭逃离江西农村男友家，网友称内容多处存疑</a:t>
            </a:r>
            <a:r>
              <a:rPr lang="en-US" altLang="zh-CN" sz="1600" b="1" dirty="0">
                <a:latin typeface="等线" panose="02010600030101010101" pitchFamily="2" charset="-122"/>
                <a:ea typeface="等线" panose="02010600030101010101" pitchFamily="2" charset="-122"/>
              </a:rPr>
              <a:t>》</a:t>
            </a:r>
          </a:p>
          <a:p>
            <a:r>
              <a:rPr lang="zh-CN" altLang="en-US" sz="1600" dirty="0">
                <a:solidFill>
                  <a:srgbClr val="333333"/>
                </a:solidFill>
                <a:latin typeface="等线" panose="02010600030101010101" pitchFamily="2" charset="-122"/>
                <a:ea typeface="等线" panose="02010600030101010101" pitchFamily="2" charset="-122"/>
              </a:rPr>
              <a:t>澎湃网 </a:t>
            </a:r>
            <a:r>
              <a:rPr lang="en-US" altLang="zh-CN" sz="1600" dirty="0">
                <a:solidFill>
                  <a:srgbClr val="333333"/>
                </a:solidFill>
                <a:latin typeface="等线" panose="02010600030101010101" pitchFamily="2" charset="-122"/>
                <a:ea typeface="等线" panose="02010600030101010101" pitchFamily="2" charset="-122"/>
              </a:rPr>
              <a:t>2016</a:t>
            </a:r>
            <a:r>
              <a:rPr lang="zh-CN" altLang="en-US" sz="1600" dirty="0">
                <a:solidFill>
                  <a:srgbClr val="333333"/>
                </a:solidFill>
                <a:latin typeface="等线" panose="02010600030101010101" pitchFamily="2" charset="-122"/>
                <a:ea typeface="等线" panose="02010600030101010101" pitchFamily="2" charset="-122"/>
              </a:rPr>
              <a:t>年</a:t>
            </a:r>
            <a:r>
              <a:rPr lang="en-US" altLang="zh-CN" sz="1600" dirty="0">
                <a:solidFill>
                  <a:srgbClr val="333333"/>
                </a:solidFill>
                <a:latin typeface="等线" panose="02010600030101010101" pitchFamily="2" charset="-122"/>
                <a:ea typeface="等线" panose="02010600030101010101" pitchFamily="2" charset="-122"/>
              </a:rPr>
              <a:t>2</a:t>
            </a:r>
            <a:r>
              <a:rPr lang="zh-CN" altLang="en-US" sz="1600" dirty="0">
                <a:solidFill>
                  <a:srgbClr val="333333"/>
                </a:solidFill>
                <a:latin typeface="等线" panose="02010600030101010101" pitchFamily="2" charset="-122"/>
                <a:ea typeface="等线" panose="02010600030101010101" pitchFamily="2" charset="-122"/>
              </a:rPr>
              <a:t>月</a:t>
            </a:r>
            <a:r>
              <a:rPr lang="en-US" altLang="zh-CN" sz="1600" dirty="0">
                <a:solidFill>
                  <a:srgbClr val="333333"/>
                </a:solidFill>
                <a:latin typeface="等线" panose="02010600030101010101" pitchFamily="2" charset="-122"/>
                <a:ea typeface="等线" panose="02010600030101010101" pitchFamily="2" charset="-122"/>
              </a:rPr>
              <a:t>12</a:t>
            </a:r>
            <a:r>
              <a:rPr lang="zh-CN" altLang="en-US" sz="1600" dirty="0">
                <a:solidFill>
                  <a:srgbClr val="333333"/>
                </a:solidFill>
                <a:latin typeface="等线" panose="02010600030101010101" pitchFamily="2" charset="-122"/>
                <a:ea typeface="等线" panose="02010600030101010101" pitchFamily="2" charset="-122"/>
              </a:rPr>
              <a:t>日</a:t>
            </a:r>
            <a:endParaRPr lang="en-US" altLang="zh-CN" sz="1600" dirty="0">
              <a:solidFill>
                <a:srgbClr val="333333"/>
              </a:solidFill>
              <a:latin typeface="等线" panose="02010600030101010101" pitchFamily="2" charset="-122"/>
              <a:ea typeface="等线" panose="02010600030101010101" pitchFamily="2" charset="-122"/>
            </a:endParaRPr>
          </a:p>
          <a:p>
            <a:r>
              <a:rPr lang="zh-CN" altLang="en-US" sz="1600" i="0" dirty="0">
                <a:solidFill>
                  <a:srgbClr val="333333"/>
                </a:solidFill>
                <a:effectLst/>
                <a:latin typeface="等线" panose="02010600030101010101" pitchFamily="2" charset="-122"/>
                <a:ea typeface="等线" panose="02010600030101010101" pitchFamily="2" charset="-122"/>
              </a:rPr>
              <a:t>阅读链接： </a:t>
            </a:r>
            <a:r>
              <a:rPr lang="en-US" altLang="zh-CN" sz="1600" dirty="0">
                <a:solidFill>
                  <a:srgbClr val="333333"/>
                </a:solidFill>
                <a:latin typeface="等线" panose="02010600030101010101" pitchFamily="2" charset="-122"/>
                <a:ea typeface="等线" panose="02010600030101010101" pitchFamily="2" charset="-122"/>
                <a:hlinkClick r:id="rId4"/>
              </a:rPr>
              <a:t>https://www.thepaper.cn/newsDetail_forward_1431143</a:t>
            </a:r>
            <a:endParaRPr lang="en-US" altLang="zh-CN" sz="1600" dirty="0">
              <a:solidFill>
                <a:srgbClr val="333333"/>
              </a:solidFill>
              <a:latin typeface="等线" panose="02010600030101010101" pitchFamily="2" charset="-122"/>
              <a:ea typeface="等线" panose="02010600030101010101" pitchFamily="2" charset="-122"/>
            </a:endParaRPr>
          </a:p>
          <a:p>
            <a:endParaRPr lang="en-US" altLang="zh-CN" sz="1600" dirty="0">
              <a:solidFill>
                <a:srgbClr val="333333"/>
              </a:solidFill>
              <a:latin typeface="等线" panose="02010600030101010101" pitchFamily="2" charset="-122"/>
              <a:ea typeface="等线" panose="02010600030101010101" pitchFamily="2" charset="-122"/>
            </a:endParaRPr>
          </a:p>
          <a:p>
            <a:r>
              <a:rPr lang="en-US" altLang="zh-CN" sz="1600" b="1" dirty="0">
                <a:latin typeface="等线" panose="02010600030101010101" pitchFamily="2" charset="-122"/>
                <a:ea typeface="等线" panose="02010600030101010101" pitchFamily="2" charset="-122"/>
              </a:rPr>
              <a:t>《</a:t>
            </a:r>
            <a:r>
              <a:rPr lang="zh-CN" altLang="en-US" sz="1600" b="1" dirty="0">
                <a:latin typeface="等线" panose="02010600030101010101" pitchFamily="2" charset="-122"/>
                <a:ea typeface="等线" panose="02010600030101010101" pitchFamily="2" charset="-122"/>
              </a:rPr>
              <a:t>农村，说声爱你太沉重</a:t>
            </a:r>
            <a:r>
              <a:rPr lang="en-US" altLang="zh-CN" sz="1600" b="1" dirty="0">
                <a:latin typeface="等线" panose="02010600030101010101" pitchFamily="2" charset="-122"/>
                <a:ea typeface="等线" panose="02010600030101010101" pitchFamily="2" charset="-122"/>
              </a:rPr>
              <a:t>》 </a:t>
            </a:r>
          </a:p>
          <a:p>
            <a:r>
              <a:rPr lang="zh-CN" altLang="en-US" sz="1600" dirty="0">
                <a:solidFill>
                  <a:srgbClr val="333333"/>
                </a:solidFill>
                <a:latin typeface="等线" panose="02010600030101010101" pitchFamily="2" charset="-122"/>
                <a:ea typeface="等线" panose="02010600030101010101" pitchFamily="2" charset="-122"/>
              </a:rPr>
              <a:t>人民日报 </a:t>
            </a:r>
            <a:r>
              <a:rPr lang="en-US" altLang="zh-CN" sz="1600" dirty="0">
                <a:solidFill>
                  <a:srgbClr val="333333"/>
                </a:solidFill>
                <a:latin typeface="等线" panose="02010600030101010101" pitchFamily="2" charset="-122"/>
                <a:ea typeface="等线" panose="02010600030101010101" pitchFamily="2" charset="-122"/>
              </a:rPr>
              <a:t>2016</a:t>
            </a:r>
            <a:r>
              <a:rPr lang="zh-CN" altLang="en-US" sz="1600" dirty="0">
                <a:solidFill>
                  <a:srgbClr val="333333"/>
                </a:solidFill>
                <a:latin typeface="等线" panose="02010600030101010101" pitchFamily="2" charset="-122"/>
                <a:ea typeface="等线" panose="02010600030101010101" pitchFamily="2" charset="-122"/>
              </a:rPr>
              <a:t>年</a:t>
            </a:r>
            <a:r>
              <a:rPr lang="en-US" altLang="zh-CN" sz="1600" dirty="0">
                <a:solidFill>
                  <a:srgbClr val="333333"/>
                </a:solidFill>
                <a:latin typeface="等线" panose="02010600030101010101" pitchFamily="2" charset="-122"/>
                <a:ea typeface="等线" panose="02010600030101010101" pitchFamily="2" charset="-122"/>
              </a:rPr>
              <a:t>2</a:t>
            </a:r>
            <a:r>
              <a:rPr lang="zh-CN" altLang="en-US" sz="1600" dirty="0">
                <a:solidFill>
                  <a:srgbClr val="333333"/>
                </a:solidFill>
                <a:latin typeface="等线" panose="02010600030101010101" pitchFamily="2" charset="-122"/>
                <a:ea typeface="等线" panose="02010600030101010101" pitchFamily="2" charset="-122"/>
              </a:rPr>
              <a:t>月</a:t>
            </a:r>
            <a:r>
              <a:rPr lang="en-US" altLang="zh-CN" sz="1600" dirty="0">
                <a:solidFill>
                  <a:srgbClr val="333333"/>
                </a:solidFill>
                <a:latin typeface="等线" panose="02010600030101010101" pitchFamily="2" charset="-122"/>
                <a:ea typeface="等线" panose="02010600030101010101" pitchFamily="2" charset="-122"/>
              </a:rPr>
              <a:t>14</a:t>
            </a:r>
            <a:r>
              <a:rPr lang="zh-CN" altLang="en-US" sz="1600" dirty="0">
                <a:solidFill>
                  <a:srgbClr val="333333"/>
                </a:solidFill>
                <a:latin typeface="等线" panose="02010600030101010101" pitchFamily="2" charset="-122"/>
                <a:ea typeface="等线" panose="02010600030101010101" pitchFamily="2" charset="-122"/>
              </a:rPr>
              <a:t>日</a:t>
            </a:r>
            <a:endParaRPr lang="en-US" altLang="zh-CN" sz="1600" dirty="0">
              <a:solidFill>
                <a:srgbClr val="333333"/>
              </a:solidFill>
              <a:latin typeface="等线" panose="02010600030101010101" pitchFamily="2" charset="-122"/>
              <a:ea typeface="等线" panose="02010600030101010101" pitchFamily="2" charset="-122"/>
            </a:endParaRPr>
          </a:p>
          <a:p>
            <a:r>
              <a:rPr lang="zh-CN" altLang="en-US" sz="1600" i="0" dirty="0">
                <a:solidFill>
                  <a:srgbClr val="333333"/>
                </a:solidFill>
                <a:effectLst/>
                <a:latin typeface="等线" panose="02010600030101010101" pitchFamily="2" charset="-122"/>
                <a:ea typeface="等线" panose="02010600030101010101" pitchFamily="2" charset="-122"/>
              </a:rPr>
              <a:t>阅读链接：</a:t>
            </a:r>
            <a:r>
              <a:rPr lang="en-US" altLang="zh-CN" sz="1600" i="0" dirty="0">
                <a:solidFill>
                  <a:srgbClr val="333333"/>
                </a:solidFill>
                <a:effectLst/>
                <a:latin typeface="等线" panose="02010600030101010101" pitchFamily="2" charset="-122"/>
                <a:ea typeface="等线" panose="02010600030101010101" pitchFamily="2" charset="-122"/>
                <a:hlinkClick r:id="rId5"/>
              </a:rPr>
              <a:t>http://opinion.people.com.cn/n1/2016/0214/c1003-28121088.html</a:t>
            </a:r>
            <a:endParaRPr lang="en-US" altLang="zh-CN" sz="1600" i="0" dirty="0">
              <a:solidFill>
                <a:srgbClr val="333333"/>
              </a:solidFill>
              <a:effectLst/>
              <a:latin typeface="等线" panose="02010600030101010101" pitchFamily="2" charset="-122"/>
              <a:ea typeface="等线" panose="02010600030101010101" pitchFamily="2" charset="-122"/>
            </a:endParaRPr>
          </a:p>
          <a:p>
            <a:endParaRPr lang="en-US" altLang="zh-CN" sz="1600" i="0" dirty="0">
              <a:solidFill>
                <a:srgbClr val="333333"/>
              </a:solidFill>
              <a:effectLst/>
              <a:latin typeface="等线" panose="02010600030101010101" pitchFamily="2" charset="-122"/>
              <a:ea typeface="等线" panose="02010600030101010101" pitchFamily="2" charset="-122"/>
            </a:endParaRPr>
          </a:p>
          <a:p>
            <a:r>
              <a:rPr lang="en-US" altLang="zh-CN" sz="1600" b="1" i="0" dirty="0">
                <a:solidFill>
                  <a:srgbClr val="333333"/>
                </a:solidFill>
                <a:effectLst/>
                <a:latin typeface="等线" panose="02010600030101010101" pitchFamily="2" charset="-122"/>
                <a:ea typeface="等线" panose="02010600030101010101" pitchFamily="2" charset="-122"/>
              </a:rPr>
              <a:t>《</a:t>
            </a:r>
            <a:r>
              <a:rPr lang="zh-CN" altLang="en-US" sz="1600" b="1" dirty="0">
                <a:solidFill>
                  <a:srgbClr val="333333"/>
                </a:solidFill>
                <a:latin typeface="等线" panose="02010600030101010101" pitchFamily="2" charset="-122"/>
                <a:ea typeface="等线" panose="02010600030101010101" pitchFamily="2" charset="-122"/>
              </a:rPr>
              <a:t>党报刊文：虚假网文“上海女孩逃离江西”为何搅动一池情绪？</a:t>
            </a:r>
            <a:r>
              <a:rPr lang="en-US" altLang="zh-CN" sz="1600" b="1" dirty="0">
                <a:solidFill>
                  <a:srgbClr val="333333"/>
                </a:solidFill>
                <a:latin typeface="等线" panose="02010600030101010101" pitchFamily="2" charset="-122"/>
                <a:ea typeface="等线" panose="02010600030101010101" pitchFamily="2" charset="-122"/>
              </a:rPr>
              <a:t>》</a:t>
            </a:r>
          </a:p>
          <a:p>
            <a:r>
              <a:rPr lang="zh-CN" altLang="en-US" sz="1600" dirty="0">
                <a:solidFill>
                  <a:srgbClr val="333333"/>
                </a:solidFill>
                <a:latin typeface="等线" panose="02010600030101010101" pitchFamily="2" charset="-122"/>
                <a:ea typeface="等线" panose="02010600030101010101" pitchFamily="2" charset="-122"/>
              </a:rPr>
              <a:t>澎湃网 </a:t>
            </a:r>
            <a:r>
              <a:rPr lang="en-US" altLang="zh-CN" sz="1600" dirty="0">
                <a:solidFill>
                  <a:srgbClr val="333333"/>
                </a:solidFill>
                <a:latin typeface="等线" panose="02010600030101010101" pitchFamily="2" charset="-122"/>
                <a:ea typeface="等线" panose="02010600030101010101" pitchFamily="2" charset="-122"/>
              </a:rPr>
              <a:t>2016</a:t>
            </a:r>
            <a:r>
              <a:rPr lang="zh-CN" altLang="en-US" sz="1600" dirty="0">
                <a:solidFill>
                  <a:srgbClr val="333333"/>
                </a:solidFill>
                <a:latin typeface="等线" panose="02010600030101010101" pitchFamily="2" charset="-122"/>
                <a:ea typeface="等线" panose="02010600030101010101" pitchFamily="2" charset="-122"/>
              </a:rPr>
              <a:t>年</a:t>
            </a:r>
            <a:r>
              <a:rPr lang="en-US" altLang="zh-CN" sz="1600" dirty="0">
                <a:solidFill>
                  <a:srgbClr val="333333"/>
                </a:solidFill>
                <a:latin typeface="等线" panose="02010600030101010101" pitchFamily="2" charset="-122"/>
                <a:ea typeface="等线" panose="02010600030101010101" pitchFamily="2" charset="-122"/>
              </a:rPr>
              <a:t>2</a:t>
            </a:r>
            <a:r>
              <a:rPr lang="zh-CN" altLang="en-US" sz="1600" dirty="0">
                <a:solidFill>
                  <a:srgbClr val="333333"/>
                </a:solidFill>
                <a:latin typeface="等线" panose="02010600030101010101" pitchFamily="2" charset="-122"/>
                <a:ea typeface="等线" panose="02010600030101010101" pitchFamily="2" charset="-122"/>
              </a:rPr>
              <a:t>月</a:t>
            </a:r>
            <a:r>
              <a:rPr lang="en-US" altLang="zh-CN" sz="1600" dirty="0">
                <a:solidFill>
                  <a:srgbClr val="333333"/>
                </a:solidFill>
                <a:latin typeface="等线" panose="02010600030101010101" pitchFamily="2" charset="-122"/>
                <a:ea typeface="等线" panose="02010600030101010101" pitchFamily="2" charset="-122"/>
              </a:rPr>
              <a:t>14</a:t>
            </a:r>
            <a:r>
              <a:rPr lang="zh-CN" altLang="en-US" sz="1600" dirty="0">
                <a:solidFill>
                  <a:srgbClr val="333333"/>
                </a:solidFill>
                <a:latin typeface="等线" panose="02010600030101010101" pitchFamily="2" charset="-122"/>
                <a:ea typeface="等线" panose="02010600030101010101" pitchFamily="2" charset="-122"/>
              </a:rPr>
              <a:t>日</a:t>
            </a:r>
            <a:endParaRPr lang="en-US" altLang="zh-CN" sz="1600" dirty="0">
              <a:solidFill>
                <a:srgbClr val="333333"/>
              </a:solidFill>
              <a:latin typeface="等线" panose="02010600030101010101" pitchFamily="2" charset="-122"/>
              <a:ea typeface="等线" panose="02010600030101010101" pitchFamily="2" charset="-122"/>
            </a:endParaRPr>
          </a:p>
          <a:p>
            <a:pPr algn="l"/>
            <a:r>
              <a:rPr lang="zh-CN" altLang="en-US" sz="1600" dirty="0">
                <a:solidFill>
                  <a:srgbClr val="333333"/>
                </a:solidFill>
                <a:latin typeface="等线" panose="02010600030101010101" pitchFamily="2" charset="-122"/>
                <a:ea typeface="等线" panose="02010600030101010101" pitchFamily="2" charset="-122"/>
              </a:rPr>
              <a:t>观看链接：</a:t>
            </a:r>
            <a:r>
              <a:rPr lang="en-US" altLang="zh-CN" sz="1600" dirty="0">
                <a:solidFill>
                  <a:srgbClr val="333333"/>
                </a:solidFill>
                <a:latin typeface="等线" panose="02010600030101010101" pitchFamily="2" charset="-122"/>
                <a:ea typeface="等线" panose="02010600030101010101" pitchFamily="2" charset="-122"/>
                <a:hlinkClick r:id="rId6"/>
              </a:rPr>
              <a:t>https://www.thepaper.cn/newsDetail_forward_1434705</a:t>
            </a:r>
            <a:endParaRPr lang="en-US" altLang="zh-CN" sz="1600" dirty="0">
              <a:solidFill>
                <a:srgbClr val="333333"/>
              </a:solidFill>
              <a:latin typeface="等线" panose="02010600030101010101" pitchFamily="2" charset="-122"/>
              <a:ea typeface="等线" panose="02010600030101010101" pitchFamily="2" charset="-122"/>
            </a:endParaRPr>
          </a:p>
          <a:p>
            <a:pPr algn="l"/>
            <a:endParaRPr lang="en-US" altLang="zh-CN" sz="1600" dirty="0">
              <a:solidFill>
                <a:srgbClr val="333333"/>
              </a:solidFill>
              <a:latin typeface="等线" panose="02010600030101010101" pitchFamily="2" charset="-122"/>
              <a:ea typeface="等线" panose="02010600030101010101" pitchFamily="2" charset="-122"/>
            </a:endParaRPr>
          </a:p>
          <a:p>
            <a:endParaRPr lang="en-US" altLang="zh-CN" sz="1600" i="0" dirty="0">
              <a:solidFill>
                <a:srgbClr val="333333"/>
              </a:solidFill>
              <a:effectLst/>
              <a:latin typeface="等线" panose="02010600030101010101" pitchFamily="2" charset="-122"/>
              <a:ea typeface="等线" panose="02010600030101010101" pitchFamily="2" charset="-122"/>
            </a:endParaRPr>
          </a:p>
        </p:txBody>
      </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15</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案例：上海女孩逃离江西农村</a:t>
            </a:r>
          </a:p>
        </p:txBody>
      </p:sp>
      <p:sp>
        <p:nvSpPr>
          <p:cNvPr id="19" name="文本框 18">
            <a:extLst>
              <a:ext uri="{FF2B5EF4-FFF2-40B4-BE49-F238E27FC236}">
                <a16:creationId xmlns:a16="http://schemas.microsoft.com/office/drawing/2014/main" id="{1B9F4EA7-683B-4DC4-8945-C1EC46BB8238}"/>
              </a:ext>
            </a:extLst>
          </p:cNvPr>
          <p:cNvSpPr txBox="1"/>
          <p:nvPr/>
        </p:nvSpPr>
        <p:spPr>
          <a:xfrm>
            <a:off x="322385" y="6093296"/>
            <a:ext cx="8590686" cy="461665"/>
          </a:xfrm>
          <a:prstGeom prst="rect">
            <a:avLst/>
          </a:prstGeom>
          <a:noFill/>
        </p:spPr>
        <p:txBody>
          <a:bodyPr wrap="square">
            <a:spAutoFit/>
          </a:bodyPr>
          <a:lstStyle/>
          <a:p>
            <a:r>
              <a:rPr lang="zh-CN" altLang="en-US" sz="1200" dirty="0">
                <a:latin typeface="等线" panose="02010600030101010101" pitchFamily="2" charset="-122"/>
                <a:ea typeface="等线" panose="02010600030101010101" pitchFamily="2" charset="-122"/>
              </a:rPr>
              <a:t>王国华</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吴丹</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王戈</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闵晨</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魏程瑞</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框架理论视域下的虚假新闻传播研究</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基于“上海女孩逃离江西农村”事件的内容分析</a:t>
            </a:r>
            <a:r>
              <a:rPr lang="en-US" altLang="zh-CN" sz="1200" dirty="0">
                <a:latin typeface="等线" panose="02010600030101010101" pitchFamily="2" charset="-122"/>
                <a:ea typeface="等线" panose="02010600030101010101" pitchFamily="2" charset="-122"/>
              </a:rPr>
              <a:t>[J].</a:t>
            </a:r>
            <a:r>
              <a:rPr lang="zh-CN" altLang="en-US" sz="1200" dirty="0">
                <a:latin typeface="等线" panose="02010600030101010101" pitchFamily="2" charset="-122"/>
                <a:ea typeface="等线" panose="02010600030101010101" pitchFamily="2" charset="-122"/>
              </a:rPr>
              <a:t>情报杂志</a:t>
            </a:r>
            <a:r>
              <a:rPr lang="en-US" altLang="zh-CN" sz="1200" dirty="0">
                <a:latin typeface="等线" panose="02010600030101010101" pitchFamily="2" charset="-122"/>
                <a:ea typeface="等线" panose="02010600030101010101" pitchFamily="2" charset="-122"/>
              </a:rPr>
              <a:t>,2016(06):56-64.</a:t>
            </a:r>
            <a:endParaRPr lang="zh-CN" altLang="en-US" sz="1200" dirty="0">
              <a:latin typeface="等线" panose="02010600030101010101" pitchFamily="2" charset="-122"/>
              <a:ea typeface="等线" panose="02010600030101010101" pitchFamily="2" charset="-122"/>
            </a:endParaRPr>
          </a:p>
        </p:txBody>
      </p:sp>
      <p:pic>
        <p:nvPicPr>
          <p:cNvPr id="7" name="图片 6">
            <a:extLst>
              <a:ext uri="{FF2B5EF4-FFF2-40B4-BE49-F238E27FC236}">
                <a16:creationId xmlns:a16="http://schemas.microsoft.com/office/drawing/2014/main" id="{B08FB793-9687-4F98-A47B-DF39F9D64775}"/>
              </a:ext>
            </a:extLst>
          </p:cNvPr>
          <p:cNvPicPr>
            <a:picLocks noChangeAspect="1"/>
          </p:cNvPicPr>
          <p:nvPr/>
        </p:nvPicPr>
        <p:blipFill>
          <a:blip r:embed="rId8"/>
          <a:stretch>
            <a:fillRect/>
          </a:stretch>
        </p:blipFill>
        <p:spPr>
          <a:xfrm>
            <a:off x="5648494" y="3309017"/>
            <a:ext cx="3357321" cy="1293646"/>
          </a:xfrm>
          <a:prstGeom prst="rect">
            <a:avLst/>
          </a:prstGeom>
        </p:spPr>
      </p:pic>
      <p:pic>
        <p:nvPicPr>
          <p:cNvPr id="8" name="图片 7">
            <a:extLst>
              <a:ext uri="{FF2B5EF4-FFF2-40B4-BE49-F238E27FC236}">
                <a16:creationId xmlns:a16="http://schemas.microsoft.com/office/drawing/2014/main" id="{2CD497FD-B239-4194-A4AA-C956B3BA4F9E}"/>
              </a:ext>
            </a:extLst>
          </p:cNvPr>
          <p:cNvPicPr>
            <a:picLocks noChangeAspect="1"/>
          </p:cNvPicPr>
          <p:nvPr/>
        </p:nvPicPr>
        <p:blipFill rotWithShape="1">
          <a:blip r:embed="rId9"/>
          <a:srcRect t="47868" b="1"/>
          <a:stretch/>
        </p:blipFill>
        <p:spPr>
          <a:xfrm>
            <a:off x="5648494" y="2612423"/>
            <a:ext cx="3264575" cy="607920"/>
          </a:xfrm>
          <a:prstGeom prst="rect">
            <a:avLst/>
          </a:prstGeom>
        </p:spPr>
      </p:pic>
      <p:sp>
        <p:nvSpPr>
          <p:cNvPr id="9" name="文本框 8">
            <a:extLst>
              <a:ext uri="{FF2B5EF4-FFF2-40B4-BE49-F238E27FC236}">
                <a16:creationId xmlns:a16="http://schemas.microsoft.com/office/drawing/2014/main" id="{1F5FE17A-936C-46CE-9EFE-0708F575727E}"/>
              </a:ext>
            </a:extLst>
          </p:cNvPr>
          <p:cNvSpPr txBox="1"/>
          <p:nvPr/>
        </p:nvSpPr>
        <p:spPr>
          <a:xfrm>
            <a:off x="5648494" y="4703017"/>
            <a:ext cx="3357321" cy="10290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400" dirty="0">
                <a:latin typeface="等线" panose="02010600030101010101" pitchFamily="2" charset="-122"/>
                <a:ea typeface="等线" panose="02010600030101010101" pitchFamily="2" charset="-122"/>
              </a:rPr>
              <a:t>相关部门展开调查；</a:t>
            </a:r>
            <a:endParaRPr lang="en-US" altLang="zh-CN" sz="1400" dirty="0">
              <a:latin typeface="等线" panose="02010600030101010101" pitchFamily="2" charset="-122"/>
              <a:ea typeface="等线" panose="02010600030101010101" pitchFamily="2" charset="-122"/>
            </a:endParaRPr>
          </a:p>
          <a:p>
            <a:pPr marL="285750" indent="-285750">
              <a:lnSpc>
                <a:spcPct val="150000"/>
              </a:lnSpc>
              <a:buFont typeface="Arial" panose="020B0604020202020204" pitchFamily="34" charset="0"/>
              <a:buChar char="•"/>
            </a:pPr>
            <a:r>
              <a:rPr lang="zh-CN" altLang="en-US" sz="1400" dirty="0">
                <a:latin typeface="等线" panose="02010600030101010101" pitchFamily="2" charset="-122"/>
                <a:ea typeface="等线" panose="02010600030101010101" pitchFamily="2" charset="-122"/>
              </a:rPr>
              <a:t>主流媒体传播调查结果，以可靠信源和强大的公信力消散谣言。</a:t>
            </a:r>
          </a:p>
        </p:txBody>
      </p:sp>
    </p:spTree>
    <p:extLst>
      <p:ext uri="{BB962C8B-B14F-4D97-AF65-F5344CB8AC3E}">
        <p14:creationId xmlns:p14="http://schemas.microsoft.com/office/powerpoint/2010/main" val="67405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16</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案例：上海女孩逃离江西农村</a:t>
            </a:r>
          </a:p>
        </p:txBody>
      </p:sp>
      <p:sp>
        <p:nvSpPr>
          <p:cNvPr id="19" name="文本框 18">
            <a:extLst>
              <a:ext uri="{FF2B5EF4-FFF2-40B4-BE49-F238E27FC236}">
                <a16:creationId xmlns:a16="http://schemas.microsoft.com/office/drawing/2014/main" id="{1B9F4EA7-683B-4DC4-8945-C1EC46BB8238}"/>
              </a:ext>
            </a:extLst>
          </p:cNvPr>
          <p:cNvSpPr txBox="1"/>
          <p:nvPr/>
        </p:nvSpPr>
        <p:spPr>
          <a:xfrm>
            <a:off x="322385" y="6093296"/>
            <a:ext cx="8590686" cy="461665"/>
          </a:xfrm>
          <a:prstGeom prst="rect">
            <a:avLst/>
          </a:prstGeom>
          <a:noFill/>
        </p:spPr>
        <p:txBody>
          <a:bodyPr wrap="square">
            <a:spAutoFit/>
          </a:bodyPr>
          <a:lstStyle/>
          <a:p>
            <a:r>
              <a:rPr lang="zh-CN" altLang="en-US" sz="1200" dirty="0">
                <a:latin typeface="等线" panose="02010600030101010101" pitchFamily="2" charset="-122"/>
                <a:ea typeface="等线" panose="02010600030101010101" pitchFamily="2" charset="-122"/>
              </a:rPr>
              <a:t>王国华</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吴丹</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王戈</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闵晨</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魏程瑞</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框架理论视域下的虚假新闻传播研究</a:t>
            </a:r>
            <a:r>
              <a:rPr lang="en-US" altLang="zh-CN" sz="1200" dirty="0">
                <a:latin typeface="等线" panose="02010600030101010101" pitchFamily="2" charset="-122"/>
                <a:ea typeface="等线" panose="02010600030101010101" pitchFamily="2" charset="-122"/>
              </a:rPr>
              <a:t>——</a:t>
            </a:r>
            <a:r>
              <a:rPr lang="zh-CN" altLang="en-US" sz="1200" dirty="0">
                <a:latin typeface="等线" panose="02010600030101010101" pitchFamily="2" charset="-122"/>
                <a:ea typeface="等线" panose="02010600030101010101" pitchFamily="2" charset="-122"/>
              </a:rPr>
              <a:t>基于“上海女孩逃离江西农村”事件的内容分析</a:t>
            </a:r>
            <a:r>
              <a:rPr lang="en-US" altLang="zh-CN" sz="1200" dirty="0">
                <a:latin typeface="等线" panose="02010600030101010101" pitchFamily="2" charset="-122"/>
                <a:ea typeface="等线" panose="02010600030101010101" pitchFamily="2" charset="-122"/>
              </a:rPr>
              <a:t>[J].</a:t>
            </a:r>
            <a:r>
              <a:rPr lang="zh-CN" altLang="en-US" sz="1200" dirty="0">
                <a:latin typeface="等线" panose="02010600030101010101" pitchFamily="2" charset="-122"/>
                <a:ea typeface="等线" panose="02010600030101010101" pitchFamily="2" charset="-122"/>
              </a:rPr>
              <a:t>情报杂志</a:t>
            </a:r>
            <a:r>
              <a:rPr lang="en-US" altLang="zh-CN" sz="1200" dirty="0">
                <a:latin typeface="等线" panose="02010600030101010101" pitchFamily="2" charset="-122"/>
                <a:ea typeface="等线" panose="02010600030101010101" pitchFamily="2" charset="-122"/>
              </a:rPr>
              <a:t>,2016(06):56-64.</a:t>
            </a:r>
            <a:endParaRPr lang="zh-CN" altLang="en-US" sz="1200" dirty="0">
              <a:latin typeface="等线" panose="02010600030101010101" pitchFamily="2" charset="-122"/>
              <a:ea typeface="等线" panose="02010600030101010101" pitchFamily="2" charset="-122"/>
            </a:endParaRPr>
          </a:p>
        </p:txBody>
      </p:sp>
      <p:pic>
        <p:nvPicPr>
          <p:cNvPr id="3" name="图片 2">
            <a:extLst>
              <a:ext uri="{FF2B5EF4-FFF2-40B4-BE49-F238E27FC236}">
                <a16:creationId xmlns:a16="http://schemas.microsoft.com/office/drawing/2014/main" id="{71035323-31E6-46CE-8BA9-4AE5A3DD2665}"/>
              </a:ext>
            </a:extLst>
          </p:cNvPr>
          <p:cNvPicPr>
            <a:picLocks noChangeAspect="1"/>
          </p:cNvPicPr>
          <p:nvPr/>
        </p:nvPicPr>
        <p:blipFill rotWithShape="1">
          <a:blip r:embed="rId4"/>
          <a:srcRect t="48429" r="894"/>
          <a:stretch/>
        </p:blipFill>
        <p:spPr>
          <a:xfrm>
            <a:off x="322385" y="1408905"/>
            <a:ext cx="4402153" cy="3150976"/>
          </a:xfrm>
          <a:prstGeom prst="rect">
            <a:avLst/>
          </a:prstGeom>
          <a:effectLst>
            <a:outerShdw blurRad="50800" dist="38100" dir="2700000" algn="tl" rotWithShape="0">
              <a:prstClr val="black">
                <a:alpha val="40000"/>
              </a:prstClr>
            </a:outerShdw>
          </a:effectLst>
        </p:spPr>
      </p:pic>
      <p:pic>
        <p:nvPicPr>
          <p:cNvPr id="6" name="图片 5">
            <a:extLst>
              <a:ext uri="{FF2B5EF4-FFF2-40B4-BE49-F238E27FC236}">
                <a16:creationId xmlns:a16="http://schemas.microsoft.com/office/drawing/2014/main" id="{00B53DDC-A161-49B2-998D-BC461205C3FD}"/>
              </a:ext>
            </a:extLst>
          </p:cNvPr>
          <p:cNvPicPr>
            <a:picLocks noChangeAspect="1"/>
          </p:cNvPicPr>
          <p:nvPr/>
        </p:nvPicPr>
        <p:blipFill rotWithShape="1">
          <a:blip r:embed="rId4"/>
          <a:srcRect r="894" b="80292"/>
          <a:stretch/>
        </p:blipFill>
        <p:spPr>
          <a:xfrm>
            <a:off x="4788024" y="1408905"/>
            <a:ext cx="4125046" cy="1128359"/>
          </a:xfrm>
          <a:prstGeom prst="rect">
            <a:avLst/>
          </a:prstGeom>
          <a:effectLst>
            <a:outerShdw blurRad="50800" dist="38100" dir="2700000" algn="tl" rotWithShape="0">
              <a:prstClr val="black">
                <a:alpha val="40000"/>
              </a:prstClr>
            </a:outerShdw>
          </a:effectLst>
        </p:spPr>
      </p:pic>
      <p:grpSp>
        <p:nvGrpSpPr>
          <p:cNvPr id="12" name="组合 11">
            <a:extLst>
              <a:ext uri="{FF2B5EF4-FFF2-40B4-BE49-F238E27FC236}">
                <a16:creationId xmlns:a16="http://schemas.microsoft.com/office/drawing/2014/main" id="{E98AFE08-5D10-4D0F-B370-236315AEE439}"/>
              </a:ext>
            </a:extLst>
          </p:cNvPr>
          <p:cNvGrpSpPr/>
          <p:nvPr/>
        </p:nvGrpSpPr>
        <p:grpSpPr>
          <a:xfrm>
            <a:off x="2456912" y="2684933"/>
            <a:ext cx="6456158" cy="2793526"/>
            <a:chOff x="1350902" y="4093515"/>
            <a:chExt cx="6442196" cy="2764485"/>
          </a:xfrm>
          <a:effectLst>
            <a:outerShdw blurRad="50800" dist="38100" dir="2700000" algn="tl" rotWithShape="0">
              <a:prstClr val="black">
                <a:alpha val="40000"/>
              </a:prstClr>
            </a:outerShdw>
          </a:effectLst>
        </p:grpSpPr>
        <p:pic>
          <p:nvPicPr>
            <p:cNvPr id="9" name="图片 8">
              <a:extLst>
                <a:ext uri="{FF2B5EF4-FFF2-40B4-BE49-F238E27FC236}">
                  <a16:creationId xmlns:a16="http://schemas.microsoft.com/office/drawing/2014/main" id="{FD90DE0E-116C-48AC-B531-C7C283A34703}"/>
                </a:ext>
              </a:extLst>
            </p:cNvPr>
            <p:cNvPicPr>
              <a:picLocks noChangeAspect="1"/>
            </p:cNvPicPr>
            <p:nvPr/>
          </p:nvPicPr>
          <p:blipFill rotWithShape="1">
            <a:blip r:embed="rId5"/>
            <a:srcRect t="67850"/>
            <a:stretch/>
          </p:blipFill>
          <p:spPr>
            <a:xfrm>
              <a:off x="1350902" y="4653136"/>
              <a:ext cx="6442196" cy="2204864"/>
            </a:xfrm>
            <a:prstGeom prst="rect">
              <a:avLst/>
            </a:prstGeom>
          </p:spPr>
        </p:pic>
        <p:pic>
          <p:nvPicPr>
            <p:cNvPr id="10" name="图片 9">
              <a:extLst>
                <a:ext uri="{FF2B5EF4-FFF2-40B4-BE49-F238E27FC236}">
                  <a16:creationId xmlns:a16="http://schemas.microsoft.com/office/drawing/2014/main" id="{FC4EE6D7-2F59-4C9F-8169-59D646874C07}"/>
                </a:ext>
              </a:extLst>
            </p:cNvPr>
            <p:cNvPicPr>
              <a:picLocks noChangeAspect="1"/>
            </p:cNvPicPr>
            <p:nvPr/>
          </p:nvPicPr>
          <p:blipFill rotWithShape="1">
            <a:blip r:embed="rId5"/>
            <a:srcRect t="3090" b="88806"/>
            <a:stretch/>
          </p:blipFill>
          <p:spPr>
            <a:xfrm>
              <a:off x="1350902" y="4093515"/>
              <a:ext cx="6442196" cy="555789"/>
            </a:xfrm>
            <a:prstGeom prst="rect">
              <a:avLst/>
            </a:prstGeom>
          </p:spPr>
        </p:pic>
      </p:grpSp>
    </p:spTree>
    <p:extLst>
      <p:ext uri="{BB962C8B-B14F-4D97-AF65-F5344CB8AC3E}">
        <p14:creationId xmlns:p14="http://schemas.microsoft.com/office/powerpoint/2010/main" val="254249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17</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1" y="672157"/>
            <a:ext cx="5790993"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慢报道、求真相：传统媒体的核心价值</a:t>
            </a:r>
          </a:p>
        </p:txBody>
      </p:sp>
      <p:sp>
        <p:nvSpPr>
          <p:cNvPr id="129" name="文本框 128">
            <a:extLst>
              <a:ext uri="{FF2B5EF4-FFF2-40B4-BE49-F238E27FC236}">
                <a16:creationId xmlns:a16="http://schemas.microsoft.com/office/drawing/2014/main" id="{754B0FEA-FB6F-470B-BEE7-E5C09A17018F}"/>
              </a:ext>
            </a:extLst>
          </p:cNvPr>
          <p:cNvSpPr txBox="1"/>
          <p:nvPr/>
        </p:nvSpPr>
        <p:spPr>
          <a:xfrm>
            <a:off x="323528" y="1481293"/>
            <a:ext cx="5473952" cy="3748142"/>
          </a:xfrm>
          <a:prstGeom prst="rect">
            <a:avLst/>
          </a:prstGeom>
          <a:noFill/>
        </p:spPr>
        <p:txBody>
          <a:bodyPr wrap="square" rtlCol="0">
            <a:spAutoFit/>
          </a:bodyPr>
          <a:lstStyle/>
          <a:p>
            <a:pPr>
              <a:lnSpc>
                <a:spcPct val="150000"/>
              </a:lnSpc>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在网络时代：</a:t>
            </a: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无限的是信息</a:t>
            </a: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有限的是受众的时间</a:t>
            </a: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有限的是时间</a:t>
            </a: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无限的是对内容质量的要求</a:t>
            </a: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有限的是注意力</a:t>
            </a: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无限的是对确定性信息或曰真相的追求</a:t>
            </a:r>
          </a:p>
        </p:txBody>
      </p:sp>
      <p:pic>
        <p:nvPicPr>
          <p:cNvPr id="2" name="图片 1">
            <a:extLst>
              <a:ext uri="{FF2B5EF4-FFF2-40B4-BE49-F238E27FC236}">
                <a16:creationId xmlns:a16="http://schemas.microsoft.com/office/drawing/2014/main" id="{187D0229-D9E7-49B8-8F5F-4636EBC5CAF0}"/>
              </a:ext>
            </a:extLst>
          </p:cNvPr>
          <p:cNvPicPr>
            <a:picLocks noChangeAspect="1"/>
          </p:cNvPicPr>
          <p:nvPr/>
        </p:nvPicPr>
        <p:blipFill rotWithShape="1">
          <a:blip r:embed="rId4"/>
          <a:srcRect l="2771" r="-1"/>
          <a:stretch/>
        </p:blipFill>
        <p:spPr>
          <a:xfrm>
            <a:off x="4644008" y="3074814"/>
            <a:ext cx="3631884" cy="910782"/>
          </a:xfrm>
          <a:prstGeom prst="rect">
            <a:avLst/>
          </a:prstGeom>
        </p:spPr>
      </p:pic>
      <p:pic>
        <p:nvPicPr>
          <p:cNvPr id="7" name="图片 6">
            <a:extLst>
              <a:ext uri="{FF2B5EF4-FFF2-40B4-BE49-F238E27FC236}">
                <a16:creationId xmlns:a16="http://schemas.microsoft.com/office/drawing/2014/main" id="{2A166430-D32C-46D9-A1D3-403DDFC96513}"/>
              </a:ext>
            </a:extLst>
          </p:cNvPr>
          <p:cNvPicPr>
            <a:picLocks noChangeAspect="1"/>
          </p:cNvPicPr>
          <p:nvPr/>
        </p:nvPicPr>
        <p:blipFill rotWithShape="1">
          <a:blip r:embed="rId5">
            <a:extLst>
              <a:ext uri="{28A0092B-C50C-407E-A947-70E740481C1C}">
                <a14:useLocalDpi xmlns:a14="http://schemas.microsoft.com/office/drawing/2010/main" val="0"/>
              </a:ext>
            </a:extLst>
          </a:blip>
          <a:srcRect t="11682" r="23646" b="77728"/>
          <a:stretch/>
        </p:blipFill>
        <p:spPr>
          <a:xfrm>
            <a:off x="4592730" y="2036398"/>
            <a:ext cx="3631884" cy="1091338"/>
          </a:xfrm>
          <a:prstGeom prst="rect">
            <a:avLst/>
          </a:prstGeom>
        </p:spPr>
      </p:pic>
      <p:sp>
        <p:nvSpPr>
          <p:cNvPr id="8" name="文本框 7">
            <a:extLst>
              <a:ext uri="{FF2B5EF4-FFF2-40B4-BE49-F238E27FC236}">
                <a16:creationId xmlns:a16="http://schemas.microsoft.com/office/drawing/2014/main" id="{A0867161-B4CB-4DA9-B791-6CF8574CE4C7}"/>
              </a:ext>
            </a:extLst>
          </p:cNvPr>
          <p:cNvSpPr txBox="1"/>
          <p:nvPr/>
        </p:nvSpPr>
        <p:spPr>
          <a:xfrm>
            <a:off x="4585960" y="4018557"/>
            <a:ext cx="3497521" cy="705834"/>
          </a:xfrm>
          <a:prstGeom prst="rect">
            <a:avLst/>
          </a:prstGeom>
          <a:noFill/>
        </p:spPr>
        <p:txBody>
          <a:bodyPr wrap="square" rtlCol="0">
            <a:spAutoFit/>
          </a:bodyPr>
          <a:lstStyle/>
          <a:p>
            <a:pPr algn="ctr">
              <a:lnSpc>
                <a:spcPct val="150000"/>
              </a:lnSpc>
            </a:pPr>
            <a:r>
              <a:rPr lang="zh-CN" altLang="en-US" sz="1400" dirty="0">
                <a:latin typeface="等线" panose="02010600030101010101" pitchFamily="2" charset="-122"/>
                <a:ea typeface="等线" panose="02010600030101010101" pitchFamily="2" charset="-122"/>
              </a:rPr>
              <a:t>重庆晚报旗下新媒体</a:t>
            </a:r>
            <a:endParaRPr lang="en-US" altLang="zh-CN" sz="1400" dirty="0">
              <a:latin typeface="等线" panose="02010600030101010101" pitchFamily="2" charset="-122"/>
              <a:ea typeface="等线" panose="02010600030101010101" pitchFamily="2" charset="-122"/>
            </a:endParaRPr>
          </a:p>
          <a:p>
            <a:pPr algn="ctr">
              <a:lnSpc>
                <a:spcPct val="150000"/>
              </a:lnSpc>
            </a:pPr>
            <a:r>
              <a:rPr lang="zh-CN" altLang="en-US" sz="1400" dirty="0">
                <a:latin typeface="等线" panose="02010600030101010101" pitchFamily="2" charset="-122"/>
                <a:ea typeface="等线" panose="02010600030101010101" pitchFamily="2" charset="-122"/>
              </a:rPr>
              <a:t>今日慢新闻</a:t>
            </a:r>
          </a:p>
        </p:txBody>
      </p:sp>
    </p:spTree>
    <p:extLst>
      <p:ext uri="{BB962C8B-B14F-4D97-AF65-F5344CB8AC3E}">
        <p14:creationId xmlns:p14="http://schemas.microsoft.com/office/powerpoint/2010/main" val="353611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文本框 128">
            <a:extLst>
              <a:ext uri="{FF2B5EF4-FFF2-40B4-BE49-F238E27FC236}">
                <a16:creationId xmlns:a16="http://schemas.microsoft.com/office/drawing/2014/main" id="{754B0FEA-FB6F-470B-BEE7-E5C09A17018F}"/>
              </a:ext>
            </a:extLst>
          </p:cNvPr>
          <p:cNvSpPr txBox="1"/>
          <p:nvPr/>
        </p:nvSpPr>
        <p:spPr>
          <a:xfrm>
            <a:off x="323528" y="1481293"/>
            <a:ext cx="8589542" cy="1998496"/>
          </a:xfrm>
          <a:prstGeom prst="rect">
            <a:avLst/>
          </a:prstGeom>
          <a:noFill/>
        </p:spPr>
        <p:txBody>
          <a:bodyPr wrap="square" rtlCol="0">
            <a:spAutoFit/>
          </a:bodyPr>
          <a:lstStyle/>
          <a:p>
            <a:pPr>
              <a:lnSpc>
                <a:spcPct val="150000"/>
              </a:lnSpc>
            </a:pPr>
            <a:r>
              <a:rPr kumimoji="1" lang="zh-CN" altLang="en-US" sz="14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从新闻操作而言，无论面向什么的读者，区别于网络的随意，传统媒体报道必须恪守三个底线：</a:t>
            </a:r>
            <a:endParaRPr kumimoji="1" lang="en-US" altLang="zh-CN" sz="14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r>
              <a:rPr kumimoji="1" lang="en-US" altLang="zh-CN" sz="14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1</a:t>
            </a:r>
            <a:r>
              <a:rPr kumimoji="1" lang="zh-CN" altLang="en-US" sz="14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、先有事实，后有报道</a:t>
            </a:r>
          </a:p>
          <a:p>
            <a:pPr marL="446088" indent="-180975">
              <a:lnSpc>
                <a:spcPct val="150000"/>
              </a:lnSpc>
              <a:buFont typeface="Arial" panose="020B0604020202020204" pitchFamily="34" charset="0"/>
              <a:buChar char="•"/>
            </a:pP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新闻首先是事实的报道，不能确保事实的可核对性就不足以成为报道。</a:t>
            </a:r>
            <a:endPar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marL="446088" indent="-180975">
              <a:lnSpc>
                <a:spcPct val="150000"/>
              </a:lnSpc>
              <a:buFont typeface="Arial" panose="020B0604020202020204" pitchFamily="34" charset="0"/>
              <a:buChar char="•"/>
            </a:pP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这个意义上，坚持用一线调查、用看得见的事实“说话”的记者是值得尊重的。</a:t>
            </a:r>
          </a:p>
          <a:p>
            <a:pPr marL="446088" indent="-180975">
              <a:lnSpc>
                <a:spcPct val="150000"/>
              </a:lnSpc>
              <a:buFont typeface="Arial" panose="020B0604020202020204" pitchFamily="34" charset="0"/>
              <a:buChar char="•"/>
            </a:pP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在富士康接连发生年轻员工跳楼事件后，</a:t>
            </a:r>
            <a:r>
              <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南方周末</a:t>
            </a:r>
            <a:r>
              <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派出实习记者刘志毅 “潜伏”富士康公司</a:t>
            </a:r>
            <a:r>
              <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28</a:t>
            </a: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天。</a:t>
            </a:r>
          </a:p>
          <a:p>
            <a:pPr marL="446088" indent="-180975">
              <a:lnSpc>
                <a:spcPct val="150000"/>
              </a:lnSpc>
              <a:buFont typeface="Arial" panose="020B0604020202020204" pitchFamily="34" charset="0"/>
              <a:buChar char="•"/>
            </a:pPr>
            <a:r>
              <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2015</a:t>
            </a: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年，解放日报特稿部记者再度“卧底”。</a:t>
            </a:r>
          </a:p>
        </p:txBody>
      </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18</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1" y="672157"/>
            <a:ext cx="5790993"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慢报道、求真相：传统媒体的核心价值</a:t>
            </a:r>
          </a:p>
        </p:txBody>
      </p:sp>
      <p:pic>
        <p:nvPicPr>
          <p:cNvPr id="9" name="图片 8">
            <a:extLst>
              <a:ext uri="{FF2B5EF4-FFF2-40B4-BE49-F238E27FC236}">
                <a16:creationId xmlns:a16="http://schemas.microsoft.com/office/drawing/2014/main" id="{A756EB0C-1AF9-49D4-AA60-6C8B35817A8E}"/>
              </a:ext>
            </a:extLst>
          </p:cNvPr>
          <p:cNvPicPr>
            <a:picLocks noChangeAspect="1"/>
          </p:cNvPicPr>
          <p:nvPr/>
        </p:nvPicPr>
        <p:blipFill>
          <a:blip r:embed="rId4"/>
          <a:stretch>
            <a:fillRect/>
          </a:stretch>
        </p:blipFill>
        <p:spPr>
          <a:xfrm>
            <a:off x="330232" y="3482145"/>
            <a:ext cx="4659211" cy="2168032"/>
          </a:xfrm>
          <a:prstGeom prst="rect">
            <a:avLst/>
          </a:prstGeom>
        </p:spPr>
      </p:pic>
      <p:pic>
        <p:nvPicPr>
          <p:cNvPr id="10" name="Picture 2">
            <a:extLst>
              <a:ext uri="{FF2B5EF4-FFF2-40B4-BE49-F238E27FC236}">
                <a16:creationId xmlns:a16="http://schemas.microsoft.com/office/drawing/2014/main" id="{65C4F8E4-1DDC-4CA8-B375-019C6D3C5B6A}"/>
              </a:ext>
            </a:extLst>
          </p:cNvPr>
          <p:cNvPicPr>
            <a:picLocks noChangeAspect="1" noChangeArrowheads="1"/>
          </p:cNvPicPr>
          <p:nvPr/>
        </p:nvPicPr>
        <p:blipFill rotWithShape="1">
          <a:blip r:embed="rId5" cstate="print"/>
          <a:srcRect l="11337" t="14569"/>
          <a:stretch>
            <a:fillRect/>
          </a:stretch>
        </p:blipFill>
        <p:spPr bwMode="auto">
          <a:xfrm>
            <a:off x="4967457" y="3482963"/>
            <a:ext cx="3349146" cy="2173649"/>
          </a:xfrm>
          <a:prstGeom prst="rect">
            <a:avLst/>
          </a:prstGeom>
          <a:noFill/>
          <a:ln w="9525">
            <a:noFill/>
            <a:miter lim="800000"/>
            <a:headEnd/>
            <a:tailEnd/>
          </a:ln>
        </p:spPr>
      </p:pic>
    </p:spTree>
    <p:extLst>
      <p:ext uri="{BB962C8B-B14F-4D97-AF65-F5344CB8AC3E}">
        <p14:creationId xmlns:p14="http://schemas.microsoft.com/office/powerpoint/2010/main" val="364972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文本框 128">
            <a:extLst>
              <a:ext uri="{FF2B5EF4-FFF2-40B4-BE49-F238E27FC236}">
                <a16:creationId xmlns:a16="http://schemas.microsoft.com/office/drawing/2014/main" id="{754B0FEA-FB6F-470B-BEE7-E5C09A17018F}"/>
              </a:ext>
            </a:extLst>
          </p:cNvPr>
          <p:cNvSpPr txBox="1"/>
          <p:nvPr/>
        </p:nvSpPr>
        <p:spPr>
          <a:xfrm>
            <a:off x="323528" y="1481293"/>
            <a:ext cx="8589542" cy="3978974"/>
          </a:xfrm>
          <a:prstGeom prst="rect">
            <a:avLst/>
          </a:prstGeom>
          <a:noFill/>
        </p:spPr>
        <p:txBody>
          <a:bodyPr wrap="square" rtlCol="0">
            <a:spAutoFit/>
          </a:bodyPr>
          <a:lstStyle/>
          <a:p>
            <a:pPr>
              <a:lnSpc>
                <a:spcPct val="150000"/>
              </a:lnSpc>
            </a:pPr>
            <a:r>
              <a:rPr kumimoji="1" lang="en-US" altLang="zh-CN" sz="14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2</a:t>
            </a:r>
            <a:r>
              <a:rPr kumimoji="1" lang="zh-CN" altLang="en-US" sz="14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、先有真相后有框架</a:t>
            </a:r>
          </a:p>
          <a:p>
            <a:pPr marL="446088" indent="-180975">
              <a:lnSpc>
                <a:spcPct val="150000"/>
              </a:lnSpc>
              <a:buFont typeface="Arial" panose="020B0604020202020204" pitchFamily="34" charset="0"/>
              <a:buChar char="•"/>
            </a:pP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距离事实最近却可能距离真相最远，是记者们时常用以自省的口头禅。</a:t>
            </a:r>
          </a:p>
          <a:p>
            <a:pPr marL="446088" indent="-180975">
              <a:lnSpc>
                <a:spcPct val="150000"/>
              </a:lnSpc>
              <a:buFont typeface="Arial" panose="020B0604020202020204" pitchFamily="34" charset="0"/>
              <a:buChar char="•"/>
            </a:pP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“有新闻专业主义自觉的媒体与记者，是不会简单地被网络情绪牵着走的，他忠于事实永远高过忠于网络民意。”</a:t>
            </a:r>
            <a:endPar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marL="446088" indent="-180975">
              <a:lnSpc>
                <a:spcPct val="150000"/>
              </a:lnSpc>
              <a:buFont typeface="Arial" panose="020B0604020202020204" pitchFamily="34" charset="0"/>
              <a:buChar char="•"/>
            </a:pP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与科学研究一样，记者带着还原真相的目的，不预设框架，不是根据自己的框架挑选事实，而是根据了解的事实调整甚至推翻预设的成见，尊重事实，报道事实，其次才是对事实的解释。只有这样写出的报道才能最大限度的逼近真相。我们不需要草草出台的报道，不需要简单迎合的评论，最需要的首先是事实，最重要的是真相。</a:t>
            </a:r>
          </a:p>
          <a:p>
            <a:pPr marL="446088" indent="-180975">
              <a:lnSpc>
                <a:spcPct val="150000"/>
              </a:lnSpc>
              <a:buFont typeface="Arial" panose="020B0604020202020204" pitchFamily="34" charset="0"/>
              <a:buChar char="•"/>
            </a:pP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在人人都可以发布新闻的网络时代，职业的新闻人和专业的新闻媒体，只有认真核对事实、顽强求索真相，才有存在的必要。</a:t>
            </a:r>
          </a:p>
          <a:p>
            <a:pPr marL="446088" indent="-180975">
              <a:lnSpc>
                <a:spcPct val="150000"/>
              </a:lnSpc>
              <a:buFont typeface="Arial" panose="020B0604020202020204" pitchFamily="34" charset="0"/>
              <a:buChar char="•"/>
            </a:pPr>
            <a:endPar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endPar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19</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1" y="672157"/>
            <a:ext cx="5790993"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慢报道、求真相：传统媒体的核心价值</a:t>
            </a:r>
          </a:p>
        </p:txBody>
      </p:sp>
    </p:spTree>
    <p:extLst>
      <p:ext uri="{BB962C8B-B14F-4D97-AF65-F5344CB8AC3E}">
        <p14:creationId xmlns:p14="http://schemas.microsoft.com/office/powerpoint/2010/main" val="252644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3"/>
          <p:cNvGrpSpPr/>
          <p:nvPr/>
        </p:nvGrpSpPr>
        <p:grpSpPr bwMode="auto">
          <a:xfrm>
            <a:off x="755580" y="1916836"/>
            <a:ext cx="7866063" cy="3146425"/>
            <a:chOff x="460" y="1187"/>
            <a:chExt cx="4955" cy="1982"/>
          </a:xfrm>
        </p:grpSpPr>
        <p:sp>
          <p:nvSpPr>
            <p:cNvPr id="142"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3"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4"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5"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6"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7"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8"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9"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0"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1"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2"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3"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4"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5"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6"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7"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8"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9"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0"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1"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2"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3"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4"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5"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6"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7"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8"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9"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0"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1"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2"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3"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4"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5"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6"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177"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8"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9"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0"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1"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2"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3"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4"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5"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6"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7"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8"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9"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0"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1"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2"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3"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4"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5"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6"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7"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8"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9"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0"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1"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2"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3"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4"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5"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6"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7"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8"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9"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0"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1"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2"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3"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4"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5"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6"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7"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8"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9"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0"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1"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2"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3"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4"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5"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6"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7"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8"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9"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0"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1"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2"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3"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4"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5"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6"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7"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8"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9"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0"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1"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2"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3"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4"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5"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6"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7"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8"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8" name="平行四边形 12"/>
          <p:cNvSpPr/>
          <p:nvPr/>
        </p:nvSpPr>
        <p:spPr>
          <a:xfrm>
            <a:off x="1027014" y="114528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9" name="平行四边形 13"/>
          <p:cNvSpPr/>
          <p:nvPr/>
        </p:nvSpPr>
        <p:spPr>
          <a:xfrm>
            <a:off x="179515" y="114528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grpSp>
        <p:nvGrpSpPr>
          <p:cNvPr id="119" name="组合 17"/>
          <p:cNvGrpSpPr/>
          <p:nvPr/>
        </p:nvGrpSpPr>
        <p:grpSpPr>
          <a:xfrm>
            <a:off x="1143324" y="2901432"/>
            <a:ext cx="730541" cy="632943"/>
            <a:chOff x="1691679" y="2324967"/>
            <a:chExt cx="730541" cy="759532"/>
          </a:xfrm>
        </p:grpSpPr>
        <p:sp>
          <p:nvSpPr>
            <p:cNvPr id="120" name="矩形​​ 3"/>
            <p:cNvSpPr/>
            <p:nvPr/>
          </p:nvSpPr>
          <p:spPr>
            <a:xfrm>
              <a:off x="1691679" y="2347388"/>
              <a:ext cx="730541" cy="737111"/>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1" name="TextBox 120"/>
            <p:cNvSpPr txBox="1">
              <a:spLocks noChangeArrowheads="1"/>
            </p:cNvSpPr>
            <p:nvPr/>
          </p:nvSpPr>
          <p:spPr bwMode="auto">
            <a:xfrm>
              <a:off x="1845165" y="2324967"/>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22" name="组合 20"/>
          <p:cNvGrpSpPr/>
          <p:nvPr/>
        </p:nvGrpSpPr>
        <p:grpSpPr>
          <a:xfrm>
            <a:off x="1143324" y="3556496"/>
            <a:ext cx="730541" cy="633987"/>
            <a:chOff x="1691679" y="3175961"/>
            <a:chExt cx="730541" cy="760784"/>
          </a:xfrm>
        </p:grpSpPr>
        <p:sp>
          <p:nvSpPr>
            <p:cNvPr id="123" name="矩形​​ 3"/>
            <p:cNvSpPr/>
            <p:nvPr/>
          </p:nvSpPr>
          <p:spPr>
            <a:xfrm>
              <a:off x="1691679" y="3198382"/>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4" name="TextBox 123"/>
            <p:cNvSpPr txBox="1">
              <a:spLocks noChangeArrowheads="1"/>
            </p:cNvSpPr>
            <p:nvPr/>
          </p:nvSpPr>
          <p:spPr bwMode="auto">
            <a:xfrm>
              <a:off x="1845165" y="3175961"/>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3</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25" name="组合 23"/>
          <p:cNvGrpSpPr/>
          <p:nvPr/>
        </p:nvGrpSpPr>
        <p:grpSpPr>
          <a:xfrm>
            <a:off x="1143324" y="4862975"/>
            <a:ext cx="713411" cy="584775"/>
            <a:chOff x="1684629" y="3970639"/>
            <a:chExt cx="713411" cy="701730"/>
          </a:xfrm>
        </p:grpSpPr>
        <p:sp>
          <p:nvSpPr>
            <p:cNvPr id="126" name="矩形​​ 8"/>
            <p:cNvSpPr/>
            <p:nvPr/>
          </p:nvSpPr>
          <p:spPr>
            <a:xfrm>
              <a:off x="1684629" y="3993061"/>
              <a:ext cx="713411" cy="624479"/>
            </a:xfrm>
            <a:prstGeom prst="rect">
              <a:avLst/>
            </a:pr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7" name="TextBox 21"/>
            <p:cNvSpPr txBox="1">
              <a:spLocks noChangeArrowheads="1"/>
            </p:cNvSpPr>
            <p:nvPr/>
          </p:nvSpPr>
          <p:spPr bwMode="auto">
            <a:xfrm>
              <a:off x="1845165" y="3970639"/>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5</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28" name="标题 24"/>
          <p:cNvSpPr txBox="1"/>
          <p:nvPr/>
        </p:nvSpPr>
        <p:spPr bwMode="auto">
          <a:xfrm>
            <a:off x="1252626" y="1268762"/>
            <a:ext cx="2162582" cy="99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zh-CN" altLang="en-US" sz="3600" b="1" dirty="0">
                <a:solidFill>
                  <a:schemeClr val="bg1">
                    <a:lumMod val="50000"/>
                  </a:schemeClr>
                </a:solidFill>
                <a:latin typeface="微软雅黑" panose="020B0503020204020204" pitchFamily="34" charset="-122"/>
                <a:ea typeface="微软雅黑" panose="020B0503020204020204" pitchFamily="34" charset="-122"/>
              </a:rPr>
              <a:t>目 录 </a:t>
            </a:r>
            <a:r>
              <a:rPr lang="en-US" altLang="zh-CN" sz="2400" b="1" dirty="0">
                <a:latin typeface="微软雅黑" panose="020B0503020204020204" pitchFamily="34" charset="-122"/>
                <a:ea typeface="微软雅黑" panose="020B0503020204020204" pitchFamily="34" charset="-122"/>
              </a:rPr>
              <a:t>ONTENTS</a:t>
            </a:r>
            <a:endParaRPr lang="zh-CN" altLang="en-US" sz="2400" b="1" dirty="0">
              <a:latin typeface="微软雅黑" panose="020B0503020204020204" pitchFamily="34" charset="-122"/>
              <a:ea typeface="微软雅黑" panose="020B0503020204020204" pitchFamily="34" charset="-122"/>
            </a:endParaRPr>
          </a:p>
        </p:txBody>
      </p:sp>
      <p:sp>
        <p:nvSpPr>
          <p:cNvPr id="129" name="矩形​​ 9"/>
          <p:cNvSpPr/>
          <p:nvPr/>
        </p:nvSpPr>
        <p:spPr>
          <a:xfrm>
            <a:off x="2187617" y="2302760"/>
            <a:ext cx="6002787" cy="520399"/>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0" name="矩形​​ 10"/>
          <p:cNvSpPr/>
          <p:nvPr/>
        </p:nvSpPr>
        <p:spPr>
          <a:xfrm>
            <a:off x="2187617" y="2957702"/>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1" name="矩形​​ 11"/>
          <p:cNvSpPr/>
          <p:nvPr/>
        </p:nvSpPr>
        <p:spPr>
          <a:xfrm>
            <a:off x="2187617" y="3613288"/>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2" name="矩形​​ 12"/>
          <p:cNvSpPr/>
          <p:nvPr/>
        </p:nvSpPr>
        <p:spPr>
          <a:xfrm>
            <a:off x="2187617" y="4883646"/>
            <a:ext cx="6002787" cy="520399"/>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3" name="TextBox 132"/>
          <p:cNvSpPr txBox="1"/>
          <p:nvPr/>
        </p:nvSpPr>
        <p:spPr>
          <a:xfrm>
            <a:off x="2416406" y="2360975"/>
            <a:ext cx="4035061"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导言 变的是媒体，不变的是新闻</a:t>
            </a:r>
          </a:p>
        </p:txBody>
      </p:sp>
      <p:sp>
        <p:nvSpPr>
          <p:cNvPr id="134" name="TextBox 133"/>
          <p:cNvSpPr txBox="1"/>
          <p:nvPr/>
        </p:nvSpPr>
        <p:spPr>
          <a:xfrm>
            <a:off x="2383213" y="3010156"/>
            <a:ext cx="4573670"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第一讲 当前中国新闻工作者的新挑战</a:t>
            </a:r>
          </a:p>
        </p:txBody>
      </p:sp>
      <p:sp>
        <p:nvSpPr>
          <p:cNvPr id="136" name="TextBox 135"/>
          <p:cNvSpPr txBox="1"/>
          <p:nvPr/>
        </p:nvSpPr>
        <p:spPr>
          <a:xfrm>
            <a:off x="2383213" y="4936097"/>
            <a:ext cx="5301433"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第四讲 新闻选择的关键在于记者的判断力</a:t>
            </a:r>
          </a:p>
        </p:txBody>
      </p:sp>
      <p:grpSp>
        <p:nvGrpSpPr>
          <p:cNvPr id="137" name="组合 14"/>
          <p:cNvGrpSpPr/>
          <p:nvPr/>
        </p:nvGrpSpPr>
        <p:grpSpPr>
          <a:xfrm>
            <a:off x="1143324" y="2240868"/>
            <a:ext cx="730541" cy="644178"/>
            <a:chOff x="1691679" y="1460493"/>
            <a:chExt cx="730541" cy="773013"/>
          </a:xfrm>
        </p:grpSpPr>
        <p:sp>
          <p:nvSpPr>
            <p:cNvPr id="138" name="矩形​​ 3"/>
            <p:cNvSpPr/>
            <p:nvPr/>
          </p:nvSpPr>
          <p:spPr>
            <a:xfrm>
              <a:off x="1691679" y="1495143"/>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139" name="TextBox 17"/>
            <p:cNvSpPr txBox="1">
              <a:spLocks noChangeArrowheads="1"/>
            </p:cNvSpPr>
            <p:nvPr/>
          </p:nvSpPr>
          <p:spPr bwMode="auto">
            <a:xfrm>
              <a:off x="1842320" y="1460493"/>
              <a:ext cx="412292" cy="70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40" name="标题 24"/>
          <p:cNvSpPr txBox="1"/>
          <p:nvPr/>
        </p:nvSpPr>
        <p:spPr bwMode="auto">
          <a:xfrm>
            <a:off x="575558" y="1400690"/>
            <a:ext cx="670711"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en-US" altLang="zh-CN" sz="8000" dirty="0">
                <a:latin typeface="微软雅黑" panose="020B0503020204020204" pitchFamily="34" charset="-122"/>
                <a:ea typeface="微软雅黑" panose="020B0503020204020204" pitchFamily="34" charset="-122"/>
              </a:rPr>
              <a:t>C</a:t>
            </a:r>
            <a:endParaRPr lang="zh-CN" altLang="en-US" sz="8000" dirty="0">
              <a:latin typeface="微软雅黑" panose="020B0503020204020204" pitchFamily="34" charset="-122"/>
              <a:ea typeface="微软雅黑" panose="020B0503020204020204" pitchFamily="34" charset="-122"/>
            </a:endParaRPr>
          </a:p>
        </p:txBody>
      </p:sp>
      <p:sp>
        <p:nvSpPr>
          <p:cNvPr id="250" name="灯片编号占位符 4"/>
          <p:cNvSpPr>
            <a:spLocks noGrp="1"/>
          </p:cNvSpPr>
          <p:nvPr>
            <p:ph type="sldNum" sz="quarter" idx="12"/>
          </p:nvPr>
        </p:nvSpPr>
        <p:spPr>
          <a:xfrm>
            <a:off x="6872216" y="5730778"/>
            <a:ext cx="2133600" cy="273844"/>
          </a:xfrm>
        </p:spPr>
        <p:txBody>
          <a:bodyPr/>
          <a:lstStyle/>
          <a:p>
            <a:r>
              <a:rPr lang="en-US" dirty="0">
                <a:solidFill>
                  <a:schemeClr val="bg1"/>
                </a:solidFill>
              </a:rPr>
              <a:t>2</a:t>
            </a:r>
          </a:p>
        </p:txBody>
      </p:sp>
      <p:grpSp>
        <p:nvGrpSpPr>
          <p:cNvPr id="255" name="组合 20"/>
          <p:cNvGrpSpPr/>
          <p:nvPr/>
        </p:nvGrpSpPr>
        <p:grpSpPr>
          <a:xfrm>
            <a:off x="1143324" y="4209736"/>
            <a:ext cx="730541" cy="633987"/>
            <a:chOff x="1691679" y="3175961"/>
            <a:chExt cx="730541" cy="760784"/>
          </a:xfrm>
        </p:grpSpPr>
        <p:sp>
          <p:nvSpPr>
            <p:cNvPr id="256" name="矩形​​ 3"/>
            <p:cNvSpPr/>
            <p:nvPr/>
          </p:nvSpPr>
          <p:spPr>
            <a:xfrm>
              <a:off x="1691679" y="3198382"/>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7" name="TextBox 123"/>
            <p:cNvSpPr txBox="1">
              <a:spLocks noChangeArrowheads="1"/>
            </p:cNvSpPr>
            <p:nvPr/>
          </p:nvSpPr>
          <p:spPr bwMode="auto">
            <a:xfrm>
              <a:off x="1845165" y="3175961"/>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258" name="矩形​​ 11"/>
          <p:cNvSpPr/>
          <p:nvPr/>
        </p:nvSpPr>
        <p:spPr>
          <a:xfrm>
            <a:off x="2179496" y="4266528"/>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260" name="TextBox 135"/>
          <p:cNvSpPr txBox="1"/>
          <p:nvPr/>
        </p:nvSpPr>
        <p:spPr>
          <a:xfrm>
            <a:off x="2383213" y="4309653"/>
            <a:ext cx="5570738"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第三讲 公共服务：新闻报道和新闻专业理念</a:t>
            </a:r>
          </a:p>
        </p:txBody>
      </p:sp>
      <p:sp>
        <p:nvSpPr>
          <p:cNvPr id="261" name="TextBox 135"/>
          <p:cNvSpPr txBox="1"/>
          <p:nvPr/>
        </p:nvSpPr>
        <p:spPr>
          <a:xfrm>
            <a:off x="2383213" y="3661870"/>
            <a:ext cx="3765756" cy="415490"/>
          </a:xfrm>
          <a:prstGeom prst="rect">
            <a:avLst/>
          </a:prstGeom>
          <a:noFill/>
        </p:spPr>
        <p:txBody>
          <a:bodyPr wrap="none" lIns="91431" tIns="45716" rIns="91431" bIns="45716">
            <a:spAutoFit/>
          </a:bodyPr>
          <a:lstStyle/>
          <a:p>
            <a:r>
              <a:rPr kumimoji="1" lang="zh-CN" altLang="en-US" sz="2100" b="1" dirty="0">
                <a:solidFill>
                  <a:srgbClr val="FF0000"/>
                </a:solidFill>
                <a:latin typeface="微软雅黑" panose="020B0503020204020204" pitchFamily="34" charset="-122"/>
                <a:ea typeface="微软雅黑" panose="020B0503020204020204" pitchFamily="34" charset="-122"/>
              </a:rPr>
              <a:t>第二讲 网络时代的“慢报道”</a:t>
            </a:r>
          </a:p>
        </p:txBody>
      </p:sp>
      <p:sp>
        <p:nvSpPr>
          <p:cNvPr id="249"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pic>
        <p:nvPicPr>
          <p:cNvPr id="251" name="图片 25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20</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1" y="672157"/>
            <a:ext cx="5790993"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慢报道、求真相：传统媒体的核心价值</a:t>
            </a:r>
          </a:p>
        </p:txBody>
      </p:sp>
      <p:sp>
        <p:nvSpPr>
          <p:cNvPr id="129" name="文本框 128">
            <a:extLst>
              <a:ext uri="{FF2B5EF4-FFF2-40B4-BE49-F238E27FC236}">
                <a16:creationId xmlns:a16="http://schemas.microsoft.com/office/drawing/2014/main" id="{754B0FEA-FB6F-470B-BEE7-E5C09A17018F}"/>
              </a:ext>
            </a:extLst>
          </p:cNvPr>
          <p:cNvSpPr txBox="1"/>
          <p:nvPr/>
        </p:nvSpPr>
        <p:spPr>
          <a:xfrm>
            <a:off x="323528" y="1481293"/>
            <a:ext cx="4543677" cy="4260654"/>
          </a:xfrm>
          <a:prstGeom prst="rect">
            <a:avLst/>
          </a:prstGeom>
          <a:noFill/>
        </p:spPr>
        <p:txBody>
          <a:bodyPr wrap="square" rtlCol="0">
            <a:spAutoFit/>
          </a:bodyPr>
          <a:lstStyle/>
          <a:p>
            <a:pPr>
              <a:lnSpc>
                <a:spcPct val="150000"/>
              </a:lnSpc>
            </a:pPr>
            <a:r>
              <a:rPr kumimoji="1" lang="en-US" altLang="zh-CN" sz="14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3</a:t>
            </a:r>
            <a:r>
              <a:rPr kumimoji="1" lang="zh-CN" altLang="en-US" sz="14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、先有专业范式，后有新闻报道</a:t>
            </a:r>
          </a:p>
          <a:p>
            <a:pPr marL="446088" indent="-180975">
              <a:lnSpc>
                <a:spcPct val="150000"/>
              </a:lnSpc>
              <a:buFont typeface="Arial" panose="020B0604020202020204" pitchFamily="34" charset="0"/>
              <a:buChar char="•"/>
            </a:pP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新闻专业的操作范式有两个构成要件：一是真实、准确、全面、客观、公正的专业理念；二是对所报道专业领域的专业知识的把握和敬畏。其中尤以第一点为最重要，坚持新闻的专业理念，即便对专业领域的把握有所欠缺，但审慎和客观的态度仍有可能最大程度避免报道的偏差。</a:t>
            </a:r>
            <a:endPar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marL="446088" indent="-180975">
              <a:lnSpc>
                <a:spcPct val="150000"/>
              </a:lnSpc>
              <a:buFont typeface="Arial" panose="020B0604020202020204" pitchFamily="34" charset="0"/>
              <a:buChar char="•"/>
            </a:pP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财经新闻周刊</a:t>
            </a:r>
            <a:r>
              <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新世纪</a:t>
            </a:r>
            <a:r>
              <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刊登的</a:t>
            </a:r>
            <a:r>
              <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奢侈动车</a:t>
            </a:r>
            <a:r>
              <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一文的依据主要来自记者辗转获得的南车采购目录，通过对照市场价，重点解读了动车两大类产品的采购价格，并试图追溯出高价背后的受益人。</a:t>
            </a:r>
            <a:endPar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marL="446088" indent="-180975">
              <a:lnSpc>
                <a:spcPct val="150000"/>
              </a:lnSpc>
              <a:buFont typeface="Arial" panose="020B0604020202020204" pitchFamily="34" charset="0"/>
              <a:buChar char="•"/>
            </a:pPr>
            <a:r>
              <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hlinkClick r:id="rId4"/>
              </a:rPr>
              <a:t>https://www.guancha.cn/politics/2012_02_23_66437.shtml</a:t>
            </a:r>
            <a:endParaRPr kumimoji="1" lang="en-US" altLang="zh-CN" sz="14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p:txBody>
      </p:sp>
      <p:pic>
        <p:nvPicPr>
          <p:cNvPr id="3" name="图片 2">
            <a:extLst>
              <a:ext uri="{FF2B5EF4-FFF2-40B4-BE49-F238E27FC236}">
                <a16:creationId xmlns:a16="http://schemas.microsoft.com/office/drawing/2014/main" id="{3370186D-1009-4AD4-BDC4-04DBF6CDA10F}"/>
              </a:ext>
            </a:extLst>
          </p:cNvPr>
          <p:cNvPicPr>
            <a:picLocks noChangeAspect="1"/>
          </p:cNvPicPr>
          <p:nvPr/>
        </p:nvPicPr>
        <p:blipFill rotWithShape="1">
          <a:blip r:embed="rId5">
            <a:extLst>
              <a:ext uri="{28A0092B-C50C-407E-A947-70E740481C1C}">
                <a14:useLocalDpi xmlns:a14="http://schemas.microsoft.com/office/drawing/2010/main" val="0"/>
              </a:ext>
            </a:extLst>
          </a:blip>
          <a:srcRect r="9584" b="1041"/>
          <a:stretch/>
        </p:blipFill>
        <p:spPr>
          <a:xfrm>
            <a:off x="5802243" y="1481293"/>
            <a:ext cx="3207753" cy="4147646"/>
          </a:xfrm>
          <a:prstGeom prst="rect">
            <a:avLst/>
          </a:prstGeom>
        </p:spPr>
      </p:pic>
    </p:spTree>
    <p:extLst>
      <p:ext uri="{BB962C8B-B14F-4D97-AF65-F5344CB8AC3E}">
        <p14:creationId xmlns:p14="http://schemas.microsoft.com/office/powerpoint/2010/main" val="167200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21</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1" y="672157"/>
            <a:ext cx="5790993"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慢报道、求真相：传统媒体的核心价值</a:t>
            </a:r>
          </a:p>
        </p:txBody>
      </p:sp>
      <p:sp>
        <p:nvSpPr>
          <p:cNvPr id="129" name="文本框 128">
            <a:extLst>
              <a:ext uri="{FF2B5EF4-FFF2-40B4-BE49-F238E27FC236}">
                <a16:creationId xmlns:a16="http://schemas.microsoft.com/office/drawing/2014/main" id="{754B0FEA-FB6F-470B-BEE7-E5C09A17018F}"/>
              </a:ext>
            </a:extLst>
          </p:cNvPr>
          <p:cNvSpPr txBox="1"/>
          <p:nvPr/>
        </p:nvSpPr>
        <p:spPr>
          <a:xfrm>
            <a:off x="326985" y="2931400"/>
            <a:ext cx="8294658" cy="1162819"/>
          </a:xfrm>
          <a:prstGeom prst="rect">
            <a:avLst/>
          </a:prstGeom>
          <a:noFill/>
        </p:spPr>
        <p:txBody>
          <a:bodyPr wrap="square" rtlCol="0">
            <a:spAutoFit/>
          </a:bodyPr>
          <a:lstStyle/>
          <a:p>
            <a:pPr algn="ctr">
              <a:lnSpc>
                <a:spcPct val="150000"/>
              </a:lnSpc>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“迟了总比错了好”的“慢报道”模式是网络时代传统媒体的竞争优势</a:t>
            </a: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gn="ctr">
              <a:lnSpc>
                <a:spcPct val="150000"/>
              </a:lnSpc>
            </a:pPr>
            <a:r>
              <a:rPr kumimoji="1" lang="zh-CN" altLang="en-US" sz="1600" b="1" dirty="0">
                <a:solidFill>
                  <a:srgbClr val="FF0000"/>
                </a:solidFill>
                <a:latin typeface="等线" panose="02010600030101010101" pitchFamily="2" charset="-122"/>
                <a:ea typeface="等线" panose="02010600030101010101" pitchFamily="2" charset="-122"/>
                <a:cs typeface="微软雅黑" panose="020B0503020204020204" pitchFamily="34" charset="-122"/>
              </a:rPr>
              <a:t>追求真相</a:t>
            </a: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的报道是新闻媒体的核心价值</a:t>
            </a: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algn="ctr">
              <a:lnSpc>
                <a:spcPct val="150000"/>
              </a:lnSpc>
            </a:pPr>
            <a:r>
              <a:rPr kumimoji="1" lang="zh-CN" altLang="en-US" sz="1600" b="1" dirty="0">
                <a:solidFill>
                  <a:srgbClr val="FF0000"/>
                </a:solidFill>
                <a:latin typeface="等线" panose="02010600030101010101" pitchFamily="2" charset="-122"/>
                <a:ea typeface="等线" panose="02010600030101010101" pitchFamily="2" charset="-122"/>
                <a:cs typeface="微软雅黑" panose="020B0503020204020204" pitchFamily="34" charset="-122"/>
              </a:rPr>
              <a:t>经过核对的、值得信任的报道</a:t>
            </a: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是职业新闻记者存在的理由</a:t>
            </a:r>
          </a:p>
        </p:txBody>
      </p:sp>
    </p:spTree>
    <p:extLst>
      <p:ext uri="{BB962C8B-B14F-4D97-AF65-F5344CB8AC3E}">
        <p14:creationId xmlns:p14="http://schemas.microsoft.com/office/powerpoint/2010/main" val="97444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D7E8E23-AC1B-4127-8204-7B5CB11E2874}"/>
              </a:ext>
            </a:extLst>
          </p:cNvPr>
          <p:cNvGrpSpPr/>
          <p:nvPr/>
        </p:nvGrpSpPr>
        <p:grpSpPr>
          <a:xfrm>
            <a:off x="539552" y="1340768"/>
            <a:ext cx="8082091" cy="3722493"/>
            <a:chOff x="539552" y="1340768"/>
            <a:chExt cx="8082091" cy="3722493"/>
          </a:xfrm>
        </p:grpSpPr>
        <p:sp>
          <p:nvSpPr>
            <p:cNvPr id="78" name="Parallelogram 77"/>
            <p:cNvSpPr/>
            <p:nvPr/>
          </p:nvSpPr>
          <p:spPr>
            <a:xfrm>
              <a:off x="539552"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79" name="Parallelogram 78"/>
            <p:cNvSpPr/>
            <p:nvPr/>
          </p:nvSpPr>
          <p:spPr>
            <a:xfrm rot="10800000">
              <a:off x="7884369"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chemeClr val="tx1"/>
                </a:solidFill>
              </a:endParaRPr>
            </a:p>
          </p:txBody>
        </p:sp>
        <p:grpSp>
          <p:nvGrpSpPr>
            <p:cNvPr id="2" name="Group 3"/>
            <p:cNvGrpSpPr/>
            <p:nvPr/>
          </p:nvGrpSpPr>
          <p:grpSpPr bwMode="auto">
            <a:xfrm>
              <a:off x="755580" y="1916836"/>
              <a:ext cx="7866063" cy="3146425"/>
              <a:chOff x="460" y="1187"/>
              <a:chExt cx="4955" cy="1982"/>
            </a:xfrm>
          </p:grpSpPr>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pic>
          <p:nvPicPr>
            <p:cNvPr id="140" name="图片 13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grpSp>
      <p:sp>
        <p:nvSpPr>
          <p:cNvPr id="138" name="TextBox 12">
            <a:extLst>
              <a:ext uri="{FF2B5EF4-FFF2-40B4-BE49-F238E27FC236}">
                <a16:creationId xmlns:a16="http://schemas.microsoft.com/office/drawing/2014/main" id="{6605921B-AF06-43FB-969F-202B74F4D9B2}"/>
              </a:ext>
            </a:extLst>
          </p:cNvPr>
          <p:cNvSpPr txBox="1"/>
          <p:nvPr/>
        </p:nvSpPr>
        <p:spPr>
          <a:xfrm>
            <a:off x="3601203" y="2982270"/>
            <a:ext cx="2035156" cy="707878"/>
          </a:xfrm>
          <a:prstGeom prst="rect">
            <a:avLst/>
          </a:prstGeom>
          <a:noFill/>
        </p:spPr>
        <p:txBody>
          <a:bodyPr wrap="square" lIns="91431" tIns="45716" rIns="91431" bIns="45716" rtlCol="0">
            <a:spAutoFit/>
          </a:bodyPr>
          <a:lstStyle/>
          <a:p>
            <a:pPr algn="ctr"/>
            <a:r>
              <a:rPr lang="zh-CN" altLang="en-US" sz="4000" b="1" dirty="0">
                <a:latin typeface="微软雅黑" panose="020B0503020204020204" pitchFamily="34" charset="-122"/>
                <a:ea typeface="微软雅黑" panose="020B0503020204020204" pitchFamily="34" charset="-122"/>
              </a:rPr>
              <a:t>谢  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
          <p:cNvGrpSpPr/>
          <p:nvPr/>
        </p:nvGrpSpPr>
        <p:grpSpPr bwMode="auto">
          <a:xfrm>
            <a:off x="755580" y="1916836"/>
            <a:ext cx="7866063" cy="3146425"/>
            <a:chOff x="460" y="1187"/>
            <a:chExt cx="4955" cy="1982"/>
          </a:xfrm>
          <a:solidFill>
            <a:schemeClr val="bg1">
              <a:lumMod val="95000"/>
            </a:schemeClr>
          </a:solidFill>
        </p:grpSpPr>
        <p:sp>
          <p:nvSpPr>
            <p:cNvPr id="36"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7"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8"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9"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0"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1"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2"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3"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4"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5"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6"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7"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8"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9"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0"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1"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2"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3"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4"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5"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6"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7"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7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0"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1"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3"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4"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5"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6"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7"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2"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5"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7"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1"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2"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3"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4"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5"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6"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7"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8"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9"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0"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1"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2"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3"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4"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5"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6"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7"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8"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9"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0"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1"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2"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3"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4"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grp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5"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grp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3</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网络时代的“慢报道”</a:t>
            </a:r>
          </a:p>
        </p:txBody>
      </p:sp>
      <p:pic>
        <p:nvPicPr>
          <p:cNvPr id="3" name="图片 2" descr="假报道.jpg">
            <a:extLst>
              <a:ext uri="{FF2B5EF4-FFF2-40B4-BE49-F238E27FC236}">
                <a16:creationId xmlns:a16="http://schemas.microsoft.com/office/drawing/2014/main" id="{09A6DED0-A3FB-4C7E-8FDA-255EE059F8A1}"/>
              </a:ext>
            </a:extLst>
          </p:cNvPr>
          <p:cNvPicPr>
            <a:picLocks noChangeAspect="1"/>
          </p:cNvPicPr>
          <p:nvPr/>
        </p:nvPicPr>
        <p:blipFill rotWithShape="1">
          <a:blip r:embed="rId4" cstate="print"/>
          <a:srcRect t="6819" b="5740"/>
          <a:stretch/>
        </p:blipFill>
        <p:spPr>
          <a:xfrm>
            <a:off x="4956105" y="1416259"/>
            <a:ext cx="2981325" cy="1832348"/>
          </a:xfrm>
          <a:prstGeom prst="rect">
            <a:avLst/>
          </a:prstGeom>
        </p:spPr>
      </p:pic>
      <p:pic>
        <p:nvPicPr>
          <p:cNvPr id="6" name="图片 5" descr="狗仔.jpg">
            <a:extLst>
              <a:ext uri="{FF2B5EF4-FFF2-40B4-BE49-F238E27FC236}">
                <a16:creationId xmlns:a16="http://schemas.microsoft.com/office/drawing/2014/main" id="{0CF88CC4-D7EF-4F7B-AAD2-5B311787FCD7}"/>
              </a:ext>
            </a:extLst>
          </p:cNvPr>
          <p:cNvPicPr>
            <a:picLocks noChangeAspect="1"/>
          </p:cNvPicPr>
          <p:nvPr/>
        </p:nvPicPr>
        <p:blipFill>
          <a:blip r:embed="rId5" cstate="print"/>
          <a:stretch>
            <a:fillRect/>
          </a:stretch>
        </p:blipFill>
        <p:spPr>
          <a:xfrm>
            <a:off x="4660050" y="3248607"/>
            <a:ext cx="3303574" cy="2480499"/>
          </a:xfrm>
          <a:prstGeom prst="rect">
            <a:avLst/>
          </a:prstGeom>
        </p:spPr>
      </p:pic>
      <p:pic>
        <p:nvPicPr>
          <p:cNvPr id="7" name="图片 6" descr="腾讯事实说.jpg">
            <a:extLst>
              <a:ext uri="{FF2B5EF4-FFF2-40B4-BE49-F238E27FC236}">
                <a16:creationId xmlns:a16="http://schemas.microsoft.com/office/drawing/2014/main" id="{A16CD877-E12A-4AD6-97BB-20DC1817FE6C}"/>
              </a:ext>
            </a:extLst>
          </p:cNvPr>
          <p:cNvPicPr>
            <a:picLocks noChangeAspect="1"/>
          </p:cNvPicPr>
          <p:nvPr/>
        </p:nvPicPr>
        <p:blipFill>
          <a:blip r:embed="rId6" cstate="print"/>
          <a:stretch>
            <a:fillRect/>
          </a:stretch>
        </p:blipFill>
        <p:spPr>
          <a:xfrm>
            <a:off x="317395" y="2305774"/>
            <a:ext cx="4655343" cy="3413918"/>
          </a:xfrm>
          <a:prstGeom prst="rect">
            <a:avLst/>
          </a:prstGeom>
        </p:spPr>
      </p:pic>
      <p:sp>
        <p:nvSpPr>
          <p:cNvPr id="130" name="文本框 129">
            <a:extLst>
              <a:ext uri="{FF2B5EF4-FFF2-40B4-BE49-F238E27FC236}">
                <a16:creationId xmlns:a16="http://schemas.microsoft.com/office/drawing/2014/main" id="{2C8FF72E-21D8-4AB8-B07F-31BD06726EA8}"/>
              </a:ext>
            </a:extLst>
          </p:cNvPr>
          <p:cNvSpPr txBox="1"/>
          <p:nvPr/>
        </p:nvSpPr>
        <p:spPr>
          <a:xfrm>
            <a:off x="323529" y="1513103"/>
            <a:ext cx="5232809" cy="793487"/>
          </a:xfrm>
          <a:prstGeom prst="rect">
            <a:avLst/>
          </a:prstGeom>
          <a:noFill/>
        </p:spPr>
        <p:txBody>
          <a:bodyPr wrap="square" rtlCol="0">
            <a:spAutoFit/>
          </a:bodyPr>
          <a:lstStyle/>
          <a:p>
            <a:pPr marL="257175" indent="-257175">
              <a:lnSpc>
                <a:spcPct val="150000"/>
              </a:lnSpc>
              <a:buFont typeface="Wingdings" panose="05000000000000000000" pitchFamily="2" charset="2"/>
              <a:buChar char="u"/>
            </a:pPr>
            <a:r>
              <a:rPr kumimoji="1" lang="zh-CN" altLang="en-US" sz="1600" dirty="0">
                <a:solidFill>
                  <a:srgbClr val="1B2153"/>
                </a:solidFill>
                <a:latin typeface="等线" panose="02010600030101010101" pitchFamily="2" charset="-122"/>
                <a:ea typeface="等线" panose="02010600030101010101" pitchFamily="2" charset="-122"/>
                <a:cs typeface="微软雅黑" panose="020B0503020204020204" pitchFamily="34" charset="-122"/>
              </a:rPr>
              <a:t>“迟了总比错了好”</a:t>
            </a:r>
            <a:r>
              <a:rPr kumimoji="1" lang="en-US" altLang="zh-CN" sz="1600" dirty="0">
                <a:solidFill>
                  <a:srgbClr val="1B2153"/>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600" dirty="0">
                <a:solidFill>
                  <a:srgbClr val="1B2153"/>
                </a:solidFill>
                <a:latin typeface="等线" panose="02010600030101010101" pitchFamily="2" charset="-122"/>
                <a:ea typeface="等线" panose="02010600030101010101" pitchFamily="2" charset="-122"/>
                <a:cs typeface="微软雅黑" panose="020B0503020204020204" pitchFamily="34" charset="-122"/>
              </a:rPr>
              <a:t>路透社</a:t>
            </a:r>
          </a:p>
          <a:p>
            <a:pPr marL="257175" indent="-257175">
              <a:lnSpc>
                <a:spcPct val="150000"/>
              </a:lnSpc>
              <a:buFont typeface="Wingdings" panose="05000000000000000000" pitchFamily="2" charset="2"/>
              <a:buChar char="u"/>
            </a:pPr>
            <a:r>
              <a:rPr kumimoji="1" lang="zh-CN" altLang="en-US" sz="1600" dirty="0">
                <a:solidFill>
                  <a:srgbClr val="1B2153"/>
                </a:solidFill>
                <a:latin typeface="等线" panose="02010600030101010101" pitchFamily="2" charset="-122"/>
                <a:ea typeface="等线" panose="02010600030101010101" pitchFamily="2" charset="-122"/>
                <a:cs typeface="微软雅黑" panose="020B0503020204020204" pitchFamily="34" charset="-122"/>
              </a:rPr>
              <a:t>报道事实是新闻媒体的核心价值所在</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文本框 119">
            <a:extLst>
              <a:ext uri="{FF2B5EF4-FFF2-40B4-BE49-F238E27FC236}">
                <a16:creationId xmlns:a16="http://schemas.microsoft.com/office/drawing/2014/main" id="{925405B6-EE6A-45BD-A3E5-3135B4438ECF}"/>
              </a:ext>
            </a:extLst>
          </p:cNvPr>
          <p:cNvSpPr txBox="1"/>
          <p:nvPr/>
        </p:nvSpPr>
        <p:spPr>
          <a:xfrm>
            <a:off x="323528" y="1481293"/>
            <a:ext cx="8589541" cy="3748142"/>
          </a:xfrm>
          <a:prstGeom prst="rect">
            <a:avLst/>
          </a:prstGeom>
          <a:noFill/>
        </p:spPr>
        <p:txBody>
          <a:bodyPr wrap="square" rtlCol="0">
            <a:spAutoFit/>
          </a:bodyPr>
          <a:lstStyle/>
          <a:p>
            <a:pPr marL="355600" indent="-355600">
              <a:lnSpc>
                <a:spcPct val="150000"/>
              </a:lnSpc>
              <a:buFont typeface="Wingdings" panose="05000000000000000000" pitchFamily="2" charset="2"/>
              <a:buChar char="u"/>
            </a:pP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2015</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年底，百年财经大报英国</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金融时报</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抢发欧洲央行利率决定，出现了震惊全球金融市场的“乌龙事件”：</a:t>
            </a:r>
          </a:p>
          <a:p>
            <a:pPr marL="355600" indent="-355600">
              <a:lnSpc>
                <a:spcPct val="150000"/>
              </a:lnSpc>
              <a:buFont typeface="Wingdings" panose="05000000000000000000" pitchFamily="2" charset="2"/>
              <a:buChar char="u"/>
            </a:pP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“周四</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(12</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月</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3</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日</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欧洲央行</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(ECB)</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利率决议公布数分钟之前，欧元</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美元却意外出现超过百点涨幅，而这可能是受到了一个‘乌龙’消息的影响”，“就在欧洲央行决议发布前的几分钟，英国金融时报提前走漏消息，说欧洲央行决议将是“按兵不动”，一时间市场投资者方寸大乱，然后几分钟之后，欧洲央行的正式决议却是一如预期降低准备金存款利率</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10</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个基点至负</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0.3%</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，但说出去的话已经无法收回，美元因此延续了雪崩式下跌的行情，就算欧洲央行行长德拉基此后宣布继续</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QE</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，也难以阻止市场上的这一出疯狂行情继续上演。</a:t>
            </a:r>
          </a:p>
          <a:p>
            <a:pPr marL="355600" indent="-355600">
              <a:lnSpc>
                <a:spcPct val="150000"/>
              </a:lnSpc>
              <a:buFont typeface="Wingdings" panose="05000000000000000000" pitchFamily="2" charset="2"/>
              <a:buChar char="u"/>
            </a:pP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链接材料：</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央视财经评论</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 20151204 </a:t>
            </a: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欧元瞬间暴涨 闹乌龙搅动谁的神经？</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 </a:t>
            </a:r>
            <a:r>
              <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hlinkClick r:id="rId3"/>
              </a:rPr>
              <a:t>http://tv.cctv.com/2015/12/04/VIDE1449243483616335.shtml</a:t>
            </a:r>
            <a:endPar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4</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网络时代的“慢报道”</a:t>
            </a:r>
          </a:p>
        </p:txBody>
      </p:sp>
    </p:spTree>
    <p:extLst>
      <p:ext uri="{BB962C8B-B14F-4D97-AF65-F5344CB8AC3E}">
        <p14:creationId xmlns:p14="http://schemas.microsoft.com/office/powerpoint/2010/main" val="178152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5</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网络时代的“慢报道”</a:t>
            </a:r>
          </a:p>
        </p:txBody>
      </p:sp>
      <p:sp>
        <p:nvSpPr>
          <p:cNvPr id="120" name="文本框 119">
            <a:extLst>
              <a:ext uri="{FF2B5EF4-FFF2-40B4-BE49-F238E27FC236}">
                <a16:creationId xmlns:a16="http://schemas.microsoft.com/office/drawing/2014/main" id="{925405B6-EE6A-45BD-A3E5-3135B4438ECF}"/>
              </a:ext>
            </a:extLst>
          </p:cNvPr>
          <p:cNvSpPr txBox="1"/>
          <p:nvPr/>
        </p:nvSpPr>
        <p:spPr>
          <a:xfrm>
            <a:off x="323529" y="1481293"/>
            <a:ext cx="3311918" cy="4117474"/>
          </a:xfrm>
          <a:prstGeom prst="rect">
            <a:avLst/>
          </a:prstGeom>
          <a:noFill/>
        </p:spPr>
        <p:txBody>
          <a:bodyPr wrap="square" rtlCol="0">
            <a:spAutoFit/>
          </a:bodyPr>
          <a:lstStyle/>
          <a:p>
            <a:pPr>
              <a:lnSpc>
                <a:spcPct val="150000"/>
              </a:lnSpc>
            </a:pPr>
            <a:r>
              <a:rPr kumimoji="1" lang="zh-CN" altLang="en-US" sz="1600" b="1" dirty="0">
                <a:solidFill>
                  <a:srgbClr val="1B2153"/>
                </a:solidFill>
                <a:latin typeface="等线" panose="02010600030101010101" pitchFamily="2" charset="-122"/>
                <a:ea typeface="等线" panose="02010600030101010101" pitchFamily="2" charset="-122"/>
                <a:cs typeface="微软雅黑" panose="020B0503020204020204" pitchFamily="34" charset="-122"/>
              </a:rPr>
              <a:t>我们的媒体怎么了？是什么让媒体人的专业信念如此混乱？</a:t>
            </a:r>
            <a:endParaRPr kumimoji="1" lang="en-US" altLang="zh-CN" sz="1600" b="1" dirty="0">
              <a:solidFill>
                <a:srgbClr val="1B2153"/>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网络崛起时代传播权力的个人化，使传统新闻媒体丧失了两大优势：首发报道权、独家新闻权。近年来，在网络的挤压下，一些媒体疲于应对，假新闻、煽情之风愈演愈烈。长此以往，传媒的公信力将荡然无存，职业记者将失去最大的竞争优势，网络时代的传统媒体正面临前所未有的信任危机。</a:t>
            </a:r>
          </a:p>
        </p:txBody>
      </p:sp>
      <p:pic>
        <p:nvPicPr>
          <p:cNvPr id="4" name="图片 3">
            <a:extLst>
              <a:ext uri="{FF2B5EF4-FFF2-40B4-BE49-F238E27FC236}">
                <a16:creationId xmlns:a16="http://schemas.microsoft.com/office/drawing/2014/main" id="{1CE0D204-516F-4550-BE43-54EA417724DE}"/>
              </a:ext>
            </a:extLst>
          </p:cNvPr>
          <p:cNvPicPr>
            <a:picLocks noChangeAspect="1"/>
          </p:cNvPicPr>
          <p:nvPr/>
        </p:nvPicPr>
        <p:blipFill rotWithShape="1">
          <a:blip r:embed="rId4">
            <a:extLst>
              <a:ext uri="{28A0092B-C50C-407E-A947-70E740481C1C}">
                <a14:useLocalDpi xmlns:a14="http://schemas.microsoft.com/office/drawing/2010/main" val="0"/>
              </a:ext>
            </a:extLst>
          </a:blip>
          <a:srcRect l="15386" r="14430"/>
          <a:stretch/>
        </p:blipFill>
        <p:spPr>
          <a:xfrm>
            <a:off x="3873572" y="1555699"/>
            <a:ext cx="5045848" cy="4046654"/>
          </a:xfrm>
          <a:prstGeom prst="rect">
            <a:avLst/>
          </a:prstGeom>
        </p:spPr>
      </p:pic>
    </p:spTree>
    <p:extLst>
      <p:ext uri="{BB962C8B-B14F-4D97-AF65-F5344CB8AC3E}">
        <p14:creationId xmlns:p14="http://schemas.microsoft.com/office/powerpoint/2010/main" val="424298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文本框 128">
            <a:extLst>
              <a:ext uri="{FF2B5EF4-FFF2-40B4-BE49-F238E27FC236}">
                <a16:creationId xmlns:a16="http://schemas.microsoft.com/office/drawing/2014/main" id="{754B0FEA-FB6F-470B-BEE7-E5C09A17018F}"/>
              </a:ext>
            </a:extLst>
          </p:cNvPr>
          <p:cNvSpPr txBox="1"/>
          <p:nvPr/>
        </p:nvSpPr>
        <p:spPr>
          <a:xfrm>
            <a:off x="323528" y="1481293"/>
            <a:ext cx="8589542" cy="4117474"/>
          </a:xfrm>
          <a:prstGeom prst="rect">
            <a:avLst/>
          </a:prstGeom>
          <a:noFill/>
        </p:spPr>
        <p:txBody>
          <a:bodyPr wrap="square" rtlCol="0">
            <a:spAutoFit/>
          </a:bodyPr>
          <a:lstStyle/>
          <a:p>
            <a:pPr>
              <a:lnSpc>
                <a:spcPct val="150000"/>
              </a:lnSpc>
            </a:pPr>
            <a:r>
              <a:rPr kumimoji="1" lang="zh-CN" altLang="en-US"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rPr>
              <a:t>综合近年来大量的报道实例，传统媒体在与网络竞争中的错误理念和表现主要存在三方面：</a:t>
            </a:r>
            <a:endParaRPr kumimoji="1" lang="en-US" altLang="zh-CN" sz="1600" dirty="0">
              <a:solidFill>
                <a:schemeClr val="tx1">
                  <a:lumMod val="75000"/>
                  <a:lumOff val="25000"/>
                </a:schemeClr>
              </a:solidFill>
              <a:latin typeface="等线" panose="02010600030101010101" pitchFamily="2" charset="-122"/>
              <a:ea typeface="等线" panose="02010600030101010101" pitchFamily="2" charset="-122"/>
              <a:cs typeface="微软雅黑" panose="020B0503020204020204" pitchFamily="34" charset="-122"/>
            </a:endParaRPr>
          </a:p>
          <a:p>
            <a:pPr>
              <a:lnSpc>
                <a:spcPct val="150000"/>
              </a:lnSpc>
            </a:pPr>
            <a:r>
              <a:rPr kumimoji="1" lang="zh-CN" altLang="en-US" sz="16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一、“报得快”比“报得对”重要？</a:t>
            </a:r>
            <a:endParaRPr kumimoji="1" lang="en-US" altLang="zh-CN" sz="16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marL="628650" indent="-182563">
              <a:lnSpc>
                <a:spcPct val="150000"/>
              </a:lnSpc>
              <a:buFont typeface="Arial" panose="020B0604020202020204" pitchFamily="34" charset="0"/>
              <a:buChar char="•"/>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新闻工作者首先要对真实负责”，发表经过核对的信息、所有的新闻要素都有明确的可供核对的来源，是所有新闻专业教科书中的常识。为什么这么多的主流媒体纷纷失误？一个字：抢！抢首发权、抢独家新闻，似乎只有轰动的吸引眼球的新闻才是出路！果真如此吗？</a:t>
            </a:r>
          </a:p>
          <a:p>
            <a:pPr marL="628650" indent="-182563">
              <a:lnSpc>
                <a:spcPct val="150000"/>
              </a:lnSpc>
              <a:buFont typeface="Arial" panose="020B0604020202020204" pitchFamily="34" charset="0"/>
              <a:buChar char="•"/>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人们为什么需要新闻？是为了解自然界和社会的最新变化，“求生存、图发展”，以趋利避害。如果新闻是假的，传播新闻的专业媒体就失去了存在的必要。人人可以发新闻的网络时代，为什么还要新闻媒体？因为他们负责提供事实，并因此而对公众负责。</a:t>
            </a: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marL="628650" indent="-182563">
              <a:lnSpc>
                <a:spcPct val="150000"/>
              </a:lnSpc>
              <a:buFont typeface="Arial" panose="020B0604020202020204" pitchFamily="34" charset="0"/>
              <a:buChar char="•"/>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真实是新闻的生命，准确性永远是第一位的</a:t>
            </a:r>
          </a:p>
          <a:p>
            <a:pPr marL="628650" indent="-182563">
              <a:lnSpc>
                <a:spcPct val="150000"/>
              </a:lnSpc>
              <a:buFont typeface="Arial" panose="020B0604020202020204" pitchFamily="34" charset="0"/>
              <a:buChar char="•"/>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It’s better to be late than wrong.</a:t>
            </a: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a:t>
            </a: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p:txBody>
      </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6</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压力下的生存与迷失方向的竞争</a:t>
            </a:r>
          </a:p>
        </p:txBody>
      </p:sp>
    </p:spTree>
    <p:extLst>
      <p:ext uri="{BB962C8B-B14F-4D97-AF65-F5344CB8AC3E}">
        <p14:creationId xmlns:p14="http://schemas.microsoft.com/office/powerpoint/2010/main" val="283435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7</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压力下的生存与迷失方向的竞争</a:t>
            </a:r>
          </a:p>
        </p:txBody>
      </p:sp>
      <p:sp>
        <p:nvSpPr>
          <p:cNvPr id="129" name="文本框 128">
            <a:extLst>
              <a:ext uri="{FF2B5EF4-FFF2-40B4-BE49-F238E27FC236}">
                <a16:creationId xmlns:a16="http://schemas.microsoft.com/office/drawing/2014/main" id="{754B0FEA-FB6F-470B-BEE7-E5C09A17018F}"/>
              </a:ext>
            </a:extLst>
          </p:cNvPr>
          <p:cNvSpPr txBox="1"/>
          <p:nvPr/>
        </p:nvSpPr>
        <p:spPr>
          <a:xfrm>
            <a:off x="323528" y="1481293"/>
            <a:ext cx="8589542" cy="2270814"/>
          </a:xfrm>
          <a:prstGeom prst="rect">
            <a:avLst/>
          </a:prstGeom>
          <a:noFill/>
        </p:spPr>
        <p:txBody>
          <a:bodyPr wrap="square" rtlCol="0">
            <a:spAutoFit/>
          </a:bodyPr>
          <a:lstStyle/>
          <a:p>
            <a:pPr>
              <a:lnSpc>
                <a:spcPct val="150000"/>
              </a:lnSpc>
            </a:pPr>
            <a:r>
              <a:rPr kumimoji="1" lang="zh-CN" altLang="en-US" sz="16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二、框架比事实重要？</a:t>
            </a:r>
          </a:p>
          <a:p>
            <a:pPr marL="628650" indent="-182563">
              <a:lnSpc>
                <a:spcPct val="150000"/>
              </a:lnSpc>
              <a:buFont typeface="Arial" panose="020B0604020202020204" pitchFamily="34" charset="0"/>
              <a:buChar char="•"/>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在以往的媒介社会理论中，人们认为“社会建构是指大众媒介以某种方式定义和阐释事件、个人、价值、想法，并赋予其意义和优先性，进而建立起个人眼中的现实图景”。也就是说，大众传媒可以用议程设置功能建构社会问题，也可以建构人们对社会的认知。</a:t>
            </a:r>
            <a:endPar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endParaRPr>
          </a:p>
          <a:p>
            <a:pPr marL="628650" indent="-182563">
              <a:lnSpc>
                <a:spcPct val="150000"/>
              </a:lnSpc>
              <a:buFont typeface="Arial" panose="020B0604020202020204" pitchFamily="34" charset="0"/>
              <a:buChar char="•"/>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但在网络风行的今天，我们遗憾地发现，越来越多的报道被网络框架所左右，记者甚至恐惧背离网络舆情而遭到网民的追缴。</a:t>
            </a:r>
          </a:p>
        </p:txBody>
      </p:sp>
    </p:spTree>
    <p:extLst>
      <p:ext uri="{BB962C8B-B14F-4D97-AF65-F5344CB8AC3E}">
        <p14:creationId xmlns:p14="http://schemas.microsoft.com/office/powerpoint/2010/main" val="3820977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8</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压力下的生存与迷失方向的竞争</a:t>
            </a:r>
          </a:p>
        </p:txBody>
      </p:sp>
      <p:sp>
        <p:nvSpPr>
          <p:cNvPr id="129" name="文本框 128">
            <a:extLst>
              <a:ext uri="{FF2B5EF4-FFF2-40B4-BE49-F238E27FC236}">
                <a16:creationId xmlns:a16="http://schemas.microsoft.com/office/drawing/2014/main" id="{754B0FEA-FB6F-470B-BEE7-E5C09A17018F}"/>
              </a:ext>
            </a:extLst>
          </p:cNvPr>
          <p:cNvSpPr txBox="1"/>
          <p:nvPr/>
        </p:nvSpPr>
        <p:spPr>
          <a:xfrm>
            <a:off x="323528" y="1481293"/>
            <a:ext cx="8589542" cy="3378810"/>
          </a:xfrm>
          <a:prstGeom prst="rect">
            <a:avLst/>
          </a:prstGeom>
          <a:noFill/>
        </p:spPr>
        <p:txBody>
          <a:bodyPr wrap="square" rtlCol="0">
            <a:spAutoFit/>
          </a:bodyPr>
          <a:lstStyle/>
          <a:p>
            <a:pPr>
              <a:lnSpc>
                <a:spcPct val="150000"/>
              </a:lnSpc>
            </a:pPr>
            <a:r>
              <a:rPr kumimoji="1" lang="zh-CN" altLang="en-US" sz="16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二、框架比事实重要？</a:t>
            </a:r>
          </a:p>
          <a:p>
            <a:pPr marL="628650" indent="-182563">
              <a:lnSpc>
                <a:spcPct val="150000"/>
              </a:lnSpc>
              <a:buFont typeface="Arial" panose="020B0604020202020204" pitchFamily="34" charset="0"/>
              <a:buChar char="•"/>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a:t>
            </a:r>
            <a:r>
              <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2010</a:t>
            </a: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年</a:t>
            </a:r>
            <a:r>
              <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10</a:t>
            </a: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月</a:t>
            </a:r>
            <a:r>
              <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16</a:t>
            </a: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日夜</a:t>
            </a:r>
            <a:r>
              <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21</a:t>
            </a: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时</a:t>
            </a:r>
            <a:r>
              <a:rPr kumimoji="1" lang="en-US" altLang="zh-CN"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30</a:t>
            </a: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分许，李刚的儿子李启铭开一辆黑色的迈腾在河北大学新校区生活区内撞到了两个女生，被保安和学生拦下后，在场者均清楚听到，李启铭说：‘我爸是李刚。’” 一句“我爸是李刚”迅速蹿红网络，网民们用“图片、戏仿、摇滚、民谣等方式挖掘‘我爸是李刚’的戏剧性，淋漓尽致地发泄了对目前的‘官二代’特权的强烈不满，呈现出目前严重的官民冲突现实。”但更值得深思的是，这种网络快语很快从网络流行语变成了媒体报道的标题和关键词，网络框架主宰了传统媒体的报道主题，网络狂欢演变成了媒体的鼓噪，只有极少数的媒体人还记得：“到底发生了什么？事实究竟怎样？”而发现真相是需要时间的。</a:t>
            </a:r>
          </a:p>
        </p:txBody>
      </p:sp>
    </p:spTree>
    <p:extLst>
      <p:ext uri="{BB962C8B-B14F-4D97-AF65-F5344CB8AC3E}">
        <p14:creationId xmlns:p14="http://schemas.microsoft.com/office/powerpoint/2010/main" val="238459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9</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4697206"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压力下的生存与迷失方向的竞争</a:t>
            </a:r>
          </a:p>
        </p:txBody>
      </p:sp>
      <p:sp>
        <p:nvSpPr>
          <p:cNvPr id="129" name="文本框 128">
            <a:extLst>
              <a:ext uri="{FF2B5EF4-FFF2-40B4-BE49-F238E27FC236}">
                <a16:creationId xmlns:a16="http://schemas.microsoft.com/office/drawing/2014/main" id="{754B0FEA-FB6F-470B-BEE7-E5C09A17018F}"/>
              </a:ext>
            </a:extLst>
          </p:cNvPr>
          <p:cNvSpPr txBox="1"/>
          <p:nvPr/>
        </p:nvSpPr>
        <p:spPr>
          <a:xfrm>
            <a:off x="323528" y="1481293"/>
            <a:ext cx="8589542" cy="3378810"/>
          </a:xfrm>
          <a:prstGeom prst="rect">
            <a:avLst/>
          </a:prstGeom>
          <a:noFill/>
        </p:spPr>
        <p:txBody>
          <a:bodyPr wrap="square" rtlCol="0">
            <a:spAutoFit/>
          </a:bodyPr>
          <a:lstStyle/>
          <a:p>
            <a:pPr>
              <a:lnSpc>
                <a:spcPct val="150000"/>
              </a:lnSpc>
            </a:pPr>
            <a:r>
              <a:rPr kumimoji="1" lang="zh-CN" altLang="en-US" sz="16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三、</a:t>
            </a:r>
            <a:r>
              <a:rPr kumimoji="1" lang="zh-CN" altLang="zh-CN" sz="16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轰动性比专业性重要</a:t>
            </a:r>
            <a:r>
              <a:rPr kumimoji="1" lang="zh-CN" altLang="en-US" sz="1600" b="1"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a:t>
            </a:r>
          </a:p>
          <a:p>
            <a:pPr marL="628650" indent="-182563">
              <a:lnSpc>
                <a:spcPct val="150000"/>
              </a:lnSpc>
              <a:buFont typeface="Arial" panose="020B0604020202020204" pitchFamily="34" charset="0"/>
              <a:buChar char="•"/>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由于政策原因，多数商业网站没有独立的新闻采编权而只能转载传统媒体的报道，编辑工作主要是制作标题、删减以及综合报道等。在媒体数千条新闻中要吸引网民、提高点击率换取广告，最便捷的方式是制作一个使人“惊叫”的标题， “标题党”成为流行的网络写作习惯。曾几何时，这种“语不惊人死不休的用语习惯也蔓延到了传统媒体。</a:t>
            </a:r>
          </a:p>
          <a:p>
            <a:pPr marL="628650" indent="-182563">
              <a:lnSpc>
                <a:spcPct val="150000"/>
              </a:lnSpc>
              <a:buFont typeface="Arial" panose="020B0604020202020204" pitchFamily="34" charset="0"/>
              <a:buChar char="•"/>
            </a:pPr>
            <a:r>
              <a:rPr kumimoji="1" lang="zh-CN" altLang="en-US" sz="1600" dirty="0">
                <a:solidFill>
                  <a:schemeClr val="tx1">
                    <a:lumMod val="65000"/>
                    <a:lumOff val="35000"/>
                  </a:schemeClr>
                </a:solidFill>
                <a:latin typeface="等线" panose="02010600030101010101" pitchFamily="2" charset="-122"/>
                <a:ea typeface="等线" panose="02010600030101010101" pitchFamily="2" charset="-122"/>
                <a:cs typeface="微软雅黑" panose="020B0503020204020204" pitchFamily="34" charset="-122"/>
              </a:rPr>
              <a:t>公信力是专业媒体的真正优势。网络传播的便利加剧了信息来源的复杂性，也加大了负面信息扩散的效果，如果传统媒体在与网络的融合与竞争中亦步亦趋跟着网络走，避己之长，放弃严谨的新闻专业理念，只顾赚取眼球，不但不能占据先机，反而会失去更多受众的信任。</a:t>
            </a:r>
          </a:p>
        </p:txBody>
      </p:sp>
    </p:spTree>
    <p:extLst>
      <p:ext uri="{BB962C8B-B14F-4D97-AF65-F5344CB8AC3E}">
        <p14:creationId xmlns:p14="http://schemas.microsoft.com/office/powerpoint/2010/main" val="2973066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2411</Words>
  <Application>Microsoft Office PowerPoint</Application>
  <PresentationFormat>全屏显示(4:3)</PresentationFormat>
  <Paragraphs>183</Paragraphs>
  <Slides>22</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Arial Unicode MS</vt:lpstr>
      <vt:lpstr>等线</vt:lpstr>
      <vt:lpstr>微软雅黑</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Jabil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lil326</dc:creator>
  <cp:lastModifiedBy>angel_laq@126.com</cp:lastModifiedBy>
  <cp:revision>146</cp:revision>
  <dcterms:created xsi:type="dcterms:W3CDTF">2014-03-20T05:05:00Z</dcterms:created>
  <dcterms:modified xsi:type="dcterms:W3CDTF">2020-10-09T04:01:53Z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2052-11.1.0.9926</vt:lpwstr>
  </property>
</Properties>
</file>