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72" r:id="rId2"/>
    <p:sldId id="288" r:id="rId3"/>
    <p:sldId id="359" r:id="rId4"/>
    <p:sldId id="289" r:id="rId5"/>
    <p:sldId id="378" r:id="rId6"/>
    <p:sldId id="361" r:id="rId7"/>
    <p:sldId id="363" r:id="rId8"/>
    <p:sldId id="364" r:id="rId9"/>
    <p:sldId id="365" r:id="rId10"/>
    <p:sldId id="366" r:id="rId11"/>
    <p:sldId id="367" r:id="rId12"/>
    <p:sldId id="383" r:id="rId13"/>
    <p:sldId id="384" r:id="rId14"/>
    <p:sldId id="385" r:id="rId15"/>
    <p:sldId id="386" r:id="rId16"/>
    <p:sldId id="387" r:id="rId17"/>
    <p:sldId id="368" r:id="rId18"/>
    <p:sldId id="369" r:id="rId19"/>
    <p:sldId id="370" r:id="rId20"/>
    <p:sldId id="371" r:id="rId21"/>
    <p:sldId id="372" r:id="rId22"/>
    <p:sldId id="373" r:id="rId23"/>
    <p:sldId id="374" r:id="rId24"/>
    <p:sldId id="375" r:id="rId25"/>
    <p:sldId id="376" r:id="rId26"/>
    <p:sldId id="377" r:id="rId27"/>
    <p:sldId id="380" r:id="rId28"/>
    <p:sldId id="287" r:id="rId29"/>
  </p:sldIdLst>
  <p:sldSz cx="9144000" cy="6858000" type="screen4x3"/>
  <p:notesSz cx="6858000" cy="9144000"/>
  <p:defaultTex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_laq@126.com" initials="a" lastIdx="1" clrIdx="0">
    <p:extLst>
      <p:ext uri="{19B8F6BF-5375-455C-9EA6-DF929625EA0E}">
        <p15:presenceInfo xmlns:p15="http://schemas.microsoft.com/office/powerpoint/2012/main" userId="0d901d0f153b29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1B2153"/>
    <a:srgbClr val="FBCE45"/>
    <a:srgbClr val="EE0F68"/>
    <a:srgbClr val="87BB3B"/>
    <a:srgbClr val="00CAF0"/>
    <a:srgbClr val="F4A03B"/>
    <a:srgbClr val="361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0" autoAdjust="0"/>
    <p:restoredTop sz="94444" autoAdjust="0"/>
  </p:normalViewPr>
  <p:slideViewPr>
    <p:cSldViewPr>
      <p:cViewPr>
        <p:scale>
          <a:sx n="91" d="100"/>
          <a:sy n="91" d="100"/>
        </p:scale>
        <p:origin x="92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775C80-C7D2-43B4-BCD4-C4F399135DE5}" type="datetimeFigureOut">
              <a:rPr lang="zh-CN" altLang="en-US" smtClean="0"/>
              <a:t>2020/10/9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88E4F5-3F91-4650-82F8-9EABCFF16D0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3F76A-BA1F-46B7-B0A1-EE4F31F42EF9}" type="datetimeFigureOut">
              <a:rPr lang="en-US" smtClean="0"/>
              <a:t>10/9/2020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47B8C-5F1F-434B-B463-303C989C6154}" type="slidenum">
              <a:rPr lang="en-US" smtClean="0"/>
              <a:t>‹#›</a:t>
            </a:fld>
            <a:endParaRPr lang="en-US"/>
          </a:p>
        </p:txBody>
      </p:sp>
    </p:spTree>
  </p:cSld>
  <p:clrMap bg1="lt1" tx1="dk1" bg2="lt2" tx2="dk2" accent1="accent1" accent2="accent2" accent3="accent3" accent4="accent4" accent5="accent5" accent6="accent6" hlink="hlink" folHlink="folHlink"/>
  <p:hf hdr="0" dt="0"/>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7365" algn="l" defTabSz="1218565" rtl="0" eaLnBrk="1" latinLnBrk="0" hangingPunct="1">
      <a:defRPr sz="1600" kern="1200">
        <a:solidFill>
          <a:schemeClr val="tx1"/>
        </a:solidFill>
        <a:latin typeface="+mn-lt"/>
        <a:ea typeface="+mn-ea"/>
        <a:cs typeface="+mn-cs"/>
      </a:defRPr>
    </a:lvl6pPr>
    <a:lvl7pPr marL="3656965" algn="l" defTabSz="1218565" rtl="0" eaLnBrk="1" latinLnBrk="0" hangingPunct="1">
      <a:defRPr sz="1600" kern="1200">
        <a:solidFill>
          <a:schemeClr val="tx1"/>
        </a:solidFill>
        <a:latin typeface="+mn-lt"/>
        <a:ea typeface="+mn-ea"/>
        <a:cs typeface="+mn-cs"/>
      </a:defRPr>
    </a:lvl7pPr>
    <a:lvl8pPr marL="4266565" algn="l" defTabSz="1218565" rtl="0" eaLnBrk="1" latinLnBrk="0" hangingPunct="1">
      <a:defRPr sz="1600" kern="1200">
        <a:solidFill>
          <a:schemeClr val="tx1"/>
        </a:solidFill>
        <a:latin typeface="+mn-lt"/>
        <a:ea typeface="+mn-ea"/>
        <a:cs typeface="+mn-cs"/>
      </a:defRPr>
    </a:lvl8pPr>
    <a:lvl9pPr marL="4876165"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10</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307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11</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63754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12</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085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31736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99634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800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3385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09611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93890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693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20</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06027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21</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60877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22</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20096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29701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99999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23709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10406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90142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28</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2311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4</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733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2081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8297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036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60876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CB17A9-80C7-45FA-983A-2D5DEF48BD12}" type="datetime1">
              <a:rPr lang="en-US" altLang="zh-CN" smtClean="0"/>
              <a:t>10/9/2020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7148A-0EB5-4665-8E52-8693826DB630}" type="datetime1">
              <a:rPr lang="en-US" altLang="zh-CN" smtClean="0"/>
              <a:t>10/9/2020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8"/>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8"/>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23F727-D7FE-4100-BB88-3DD9767AB09C}" type="datetime1">
              <a:rPr lang="en-US" altLang="zh-CN" smtClean="0"/>
              <a:t>10/9/2020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71C17-550D-40E2-89A8-5936DBFCA3D3}" type="datetime1">
              <a:rPr lang="en-US" altLang="zh-CN" smtClean="0"/>
              <a:t>10/9/2020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51CD14-93F9-404A-830D-AFB9B6183FB0}" type="datetime1">
              <a:rPr lang="en-US" altLang="zh-CN" smtClean="0"/>
              <a:t>10/9/2020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0B3ED-6A7B-4E68-B92C-97B1D0F2BBFE}" type="datetime1">
              <a:rPr lang="en-US" altLang="zh-CN" smtClean="0"/>
              <a:t>10/9/2020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5B5E03-3494-4EC9-AC38-4E75A9ADE7D2}" type="datetime1">
              <a:rPr lang="en-US" altLang="zh-CN" smtClean="0"/>
              <a:t>10/9/2020</a:t>
            </a:fld>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A11BD8-38D0-4F5C-8BA7-3A5C2C2A4419}" type="datetime1">
              <a:rPr lang="en-US" altLang="zh-CN" smtClean="0"/>
              <a:t>10/9/2020</a:t>
            </a:fld>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AC4AD-EFD7-477B-B207-738AA78E8C1E}" type="datetime1">
              <a:rPr lang="en-US" altLang="zh-CN" smtClean="0"/>
              <a:t>10/9/2020</a:t>
            </a:fld>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85E14F-3FCA-4A1C-A2D0-2631F76D0B71}" type="datetime1">
              <a:rPr lang="en-US" altLang="zh-CN" smtClean="0"/>
              <a:t>10/9/2020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2565" indent="0">
              <a:buNone/>
              <a:defRPr sz="2000"/>
            </a:lvl7pPr>
            <a:lvl8pPr marL="3199765" indent="0">
              <a:buNone/>
              <a:defRPr sz="2000"/>
            </a:lvl8pPr>
            <a:lvl9pPr marL="3656965" indent="0">
              <a:buNone/>
              <a:defRPr sz="20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65F41-B803-4CD9-AB03-92D3B94C17F8}" type="datetime1">
              <a:rPr lang="en-US" altLang="zh-CN" smtClean="0"/>
              <a:t>10/9/2020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1" tIns="45716" rIns="91431" bIns="45716"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31" tIns="45716" rIns="91431"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fld id="{2125AF87-BD2B-4AFC-AF2A-13DDE7B290B9}" type="datetime1">
              <a:rPr lang="en-US" altLang="zh-CN" smtClean="0"/>
              <a:t>10/9/2020</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r>
              <a:rPr lang="en-US"/>
              <a:t>1</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fld id="{672F1098-4237-41BC-960F-A352F6B7DA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6.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s://news.qq.com/a/20141130/002166.htm?pgv_ref=aio2012&amp;ptlang=2052" TargetMode="External"/><Relationship Id="rId5"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news.163.com/13/1126/07/9EJFIRVK00014AED.html"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hyperlink" Target="https://www.thepaper.cn/newsDetail_forward_1258976"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hzw.eastday.com/shzw/G/20131202/u1ai119720.html" TargetMode="External"/><Relationship Id="rId5" Type="http://schemas.openxmlformats.org/officeDocument/2006/relationships/hyperlink" Target="http://sh.eastday.com/eastday/shnews/m/20131202/u1a7806044.html" TargetMode="Externa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dooo.cc/2012/05/96.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sohu.com/a/107908358_114984"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china.caixin.com/2012-04-06/100376534.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2"/>
          <p:cNvSpPr txBox="1"/>
          <p:nvPr/>
        </p:nvSpPr>
        <p:spPr>
          <a:xfrm>
            <a:off x="1874391" y="2973708"/>
            <a:ext cx="5395218" cy="715572"/>
          </a:xfrm>
          <a:prstGeom prst="rect">
            <a:avLst/>
          </a:prstGeom>
          <a:noFill/>
        </p:spPr>
        <p:txBody>
          <a:bodyPr wrap="square" lIns="91431" tIns="45716" rIns="91431" bIns="45716" rtlCol="0">
            <a:spAutoFit/>
          </a:bodyPr>
          <a:lstStyle/>
          <a:p>
            <a:pPr algn="dist"/>
            <a:r>
              <a:rPr lang="zh-CN" altLang="en-US" sz="4050" b="1" dirty="0">
                <a:latin typeface="微软雅黑" panose="020B0503020204020204" pitchFamily="34" charset="-122"/>
                <a:ea typeface="微软雅黑" panose="020B0503020204020204" pitchFamily="34" charset="-122"/>
              </a:rPr>
              <a:t>当代新闻学十讲</a:t>
            </a:r>
          </a:p>
        </p:txBody>
      </p:sp>
      <p:sp>
        <p:nvSpPr>
          <p:cNvPr id="78" name="Parallelogram 77"/>
          <p:cNvSpPr/>
          <p:nvPr/>
        </p:nvSpPr>
        <p:spPr>
          <a:xfrm>
            <a:off x="539552"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79" name="Parallelogram 78"/>
          <p:cNvSpPr/>
          <p:nvPr/>
        </p:nvSpPr>
        <p:spPr>
          <a:xfrm rot="10800000">
            <a:off x="7884369"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chemeClr val="tx1"/>
              </a:solidFill>
            </a:endParaRPr>
          </a:p>
        </p:txBody>
      </p:sp>
      <p:sp>
        <p:nvSpPr>
          <p:cNvPr id="80" name="TextBox 13"/>
          <p:cNvSpPr txBox="1"/>
          <p:nvPr/>
        </p:nvSpPr>
        <p:spPr>
          <a:xfrm>
            <a:off x="2328296" y="4635915"/>
            <a:ext cx="5564682" cy="830989"/>
          </a:xfrm>
          <a:prstGeom prst="rect">
            <a:avLst/>
          </a:prstGeom>
          <a:noFill/>
        </p:spPr>
        <p:txBody>
          <a:bodyPr wrap="square" lIns="91431" tIns="45716" rIns="91431" bIns="45716" rtlCol="0">
            <a:spAutoFit/>
          </a:bodyPr>
          <a:lstStyle/>
          <a:p>
            <a:pPr algn="r">
              <a:lnSpc>
                <a:spcPct val="120000"/>
              </a:lnSpc>
            </a:pPr>
            <a:r>
              <a:rPr lang="zh-CN" altLang="en-US" sz="2000" dirty="0">
                <a:latin typeface="微软雅黑" panose="020B0503020204020204" pitchFamily="34" charset="-122"/>
                <a:ea typeface="微软雅黑" panose="020B0503020204020204" pitchFamily="34" charset="-122"/>
              </a:rPr>
              <a:t>上海财经大学人文学院经济新闻系  林晖</a:t>
            </a:r>
          </a:p>
          <a:p>
            <a:pPr algn="r">
              <a:lnSpc>
                <a:spcPct val="120000"/>
              </a:lnSpc>
            </a:pPr>
            <a:r>
              <a:rPr lang="en-US" altLang="zh-CN" sz="2000" dirty="0">
                <a:latin typeface="微软雅黑" panose="020B0503020204020204" pitchFamily="34" charset="-122"/>
                <a:ea typeface="微软雅黑" panose="020B0503020204020204" pitchFamily="34" charset="-122"/>
              </a:rPr>
              <a:t>linhui1919@163.com</a:t>
            </a:r>
          </a:p>
        </p:txBody>
      </p:sp>
      <p:grpSp>
        <p:nvGrpSpPr>
          <p:cNvPr id="24" name="Group 3"/>
          <p:cNvGrpSpPr/>
          <p:nvPr/>
        </p:nvGrpSpPr>
        <p:grpSpPr bwMode="auto">
          <a:xfrm>
            <a:off x="755580" y="1916836"/>
            <a:ext cx="7866063" cy="3146425"/>
            <a:chOff x="460" y="1187"/>
            <a:chExt cx="4955" cy="1982"/>
          </a:xfrm>
        </p:grpSpPr>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pic>
        <p:nvPicPr>
          <p:cNvPr id="139" name="图片 13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10</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3748142"/>
          </a:xfrm>
          <a:prstGeom prst="rect">
            <a:avLst/>
          </a:prstGeom>
          <a:noFill/>
        </p:spPr>
        <p:txBody>
          <a:bodyPr wrap="square" rtlCol="0">
            <a:spAutoFit/>
          </a:bodyPr>
          <a:lstStyle/>
          <a:p>
            <a:pPr indent="446088">
              <a:lnSpc>
                <a:spcPct val="150000"/>
              </a:lnSpc>
            </a:pPr>
            <a:r>
              <a:rPr lang="zh-CN" altLang="en-US" sz="1600" b="1" dirty="0">
                <a:solidFill>
                  <a:srgbClr val="FF0000"/>
                </a:solidFill>
                <a:latin typeface="等线" panose="02010600030101010101" pitchFamily="2" charset="-122"/>
                <a:ea typeface="等线" panose="02010600030101010101" pitchFamily="2" charset="-122"/>
              </a:rPr>
              <a:t>首先要政治过硬，坚守主流意识形态底线。</a:t>
            </a:r>
            <a:endParaRPr lang="en-US" altLang="zh-CN" sz="1600" b="1" dirty="0">
              <a:solidFill>
                <a:srgbClr val="FF0000"/>
              </a:solidFill>
              <a:latin typeface="等线" panose="02010600030101010101" pitchFamily="2" charset="-122"/>
              <a:ea typeface="等线" panose="02010600030101010101" pitchFamily="2" charset="-122"/>
            </a:endParaRPr>
          </a:p>
          <a:p>
            <a:pPr indent="446088">
              <a:lnSpc>
                <a:spcPct val="150000"/>
              </a:lnSpc>
            </a:pPr>
            <a:r>
              <a:rPr lang="zh-CN" altLang="en-US" sz="1600" dirty="0">
                <a:latin typeface="等线" panose="02010600030101010101" pitchFamily="2" charset="-122"/>
                <a:ea typeface="等线" panose="02010600030101010101" pitchFamily="2" charset="-122"/>
              </a:rPr>
              <a:t>中国已经有超过</a:t>
            </a:r>
            <a:r>
              <a:rPr lang="en-US" altLang="zh-CN" sz="1600" dirty="0">
                <a:latin typeface="等线" panose="02010600030101010101" pitchFamily="2" charset="-122"/>
                <a:ea typeface="等线" panose="02010600030101010101" pitchFamily="2" charset="-122"/>
              </a:rPr>
              <a:t>6</a:t>
            </a:r>
            <a:r>
              <a:rPr lang="zh-CN" altLang="en-US" sz="1600" dirty="0">
                <a:latin typeface="等线" panose="02010600030101010101" pitchFamily="2" charset="-122"/>
                <a:ea typeface="等线" panose="02010600030101010101" pitchFamily="2" charset="-122"/>
              </a:rPr>
              <a:t>亿的网民，社会转型期恰逢网络崛起是对中国社会的考验。网络的全球化、个人化、隐匿性等特征，使得人类思想表达获得了前所未有的自由。普通人可以通过网络参与社会决策，干预现实进程，也对既有的以主流意识形态为核心的社会整合方式形成了极大的挑战。各种思潮在网络上滋生，映射在现实中形成了非主流的多元意识形态。转型期中国独特的社会矛盾和问题，也为多元意识形态的传播和较量提供了土壤。左中右甚至各种极左、极右思潮同时存在，都在拼命争夺自己的信仰者。</a:t>
            </a:r>
            <a:endParaRPr lang="en-US" altLang="zh-CN" sz="1600" dirty="0">
              <a:latin typeface="等线" panose="02010600030101010101" pitchFamily="2" charset="-122"/>
              <a:ea typeface="等线" panose="02010600030101010101" pitchFamily="2" charset="-122"/>
            </a:endParaRPr>
          </a:p>
          <a:p>
            <a:pPr indent="446088">
              <a:lnSpc>
                <a:spcPct val="150000"/>
              </a:lnSpc>
            </a:pPr>
            <a:r>
              <a:rPr lang="zh-CN" altLang="en-US" sz="1600" dirty="0">
                <a:latin typeface="等线" panose="02010600030101010101" pitchFamily="2" charset="-122"/>
                <a:ea typeface="等线" panose="02010600030101010101" pitchFamily="2" charset="-122"/>
              </a:rPr>
              <a:t>在这种纷繁复杂的意识形态斗争中，党报工作者在事关国家前途和命运的大是大非的路线之争中，要站稳立场，绝不人云亦云；不但要有“大河奔流”的感叹，更要有“八面来风任凭百鸟啼”的定力。</a:t>
            </a:r>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5541498" cy="415490"/>
          </a:xfrm>
          <a:prstGeom prst="rect">
            <a:avLst/>
          </a:prstGeom>
          <a:noFill/>
        </p:spPr>
        <p:txBody>
          <a:bodyPr wrap="square" lIns="91431" tIns="45716" rIns="91431" bIns="45716" rtlCol="0">
            <a:spAutoFit/>
          </a:bodyPr>
          <a:lstStyle/>
          <a:p>
            <a:pPr eaLnBrk="1" fontAlgn="base" hangingPunct="1">
              <a:lnSpc>
                <a:spcPct val="100000"/>
              </a:lnSpc>
              <a:spcBef>
                <a:spcPct val="0"/>
              </a:spcBef>
              <a:spcAft>
                <a:spcPct val="0"/>
              </a:spcAft>
              <a:buFontTx/>
              <a:buNone/>
            </a:pPr>
            <a:r>
              <a:rPr lang="zh-CN" altLang="en-US" sz="2100" dirty="0">
                <a:latin typeface="微软雅黑" panose="020B0503020204020204" pitchFamily="34" charset="-122"/>
                <a:ea typeface="微软雅黑" panose="020B0503020204020204" pitchFamily="34" charset="-122"/>
              </a:rPr>
              <a:t>一、社会责任</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新闻专业理念的核心</a:t>
            </a:r>
          </a:p>
        </p:txBody>
      </p:sp>
    </p:spTree>
    <p:extLst>
      <p:ext uri="{BB962C8B-B14F-4D97-AF65-F5344CB8AC3E}">
        <p14:creationId xmlns:p14="http://schemas.microsoft.com/office/powerpoint/2010/main" val="178777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11</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3009478"/>
          </a:xfrm>
          <a:prstGeom prst="rect">
            <a:avLst/>
          </a:prstGeom>
          <a:noFill/>
        </p:spPr>
        <p:txBody>
          <a:bodyPr wrap="square" rtlCol="0">
            <a:spAutoFit/>
          </a:bodyPr>
          <a:lstStyle/>
          <a:p>
            <a:pPr indent="446088">
              <a:lnSpc>
                <a:spcPct val="150000"/>
              </a:lnSpc>
            </a:pPr>
            <a:r>
              <a:rPr lang="zh-CN" altLang="en-US" sz="1600" b="1" dirty="0">
                <a:solidFill>
                  <a:srgbClr val="FF0000"/>
                </a:solidFill>
                <a:latin typeface="等线" panose="02010600030101010101" pitchFamily="2" charset="-122"/>
                <a:ea typeface="等线" panose="02010600030101010101" pitchFamily="2" charset="-122"/>
              </a:rPr>
              <a:t>其次要敢于碰硬，与人民站在一起。</a:t>
            </a:r>
            <a:endParaRPr lang="en-US" altLang="zh-CN" sz="1600" b="1" dirty="0">
              <a:solidFill>
                <a:srgbClr val="FF0000"/>
              </a:solidFill>
              <a:latin typeface="等线" panose="02010600030101010101" pitchFamily="2" charset="-122"/>
              <a:ea typeface="等线" panose="02010600030101010101" pitchFamily="2" charset="-122"/>
            </a:endParaRPr>
          </a:p>
          <a:p>
            <a:pPr indent="446088">
              <a:lnSpc>
                <a:spcPct val="150000"/>
              </a:lnSpc>
            </a:pPr>
            <a:r>
              <a:rPr lang="zh-CN" altLang="en-US" sz="1600" dirty="0">
                <a:latin typeface="等线" panose="02010600030101010101" pitchFamily="2" charset="-122"/>
                <a:ea typeface="等线" panose="02010600030101010101" pitchFamily="2" charset="-122"/>
              </a:rPr>
              <a:t>群众才是党报的力量之源。“为读者写作”是所有报纸的信条，“为人民办报”永远是党报必传之统。这不仅要求党报有敢于“老虎苍蝇一起打”的魄力，更要求党报全体采编人员树立对真相的追求，对群众的敬畏。在相对稳定的体制内，不少记者满足于打打电话、拿拿通稿，为节省采编成本，有的报社甚至不鼓励记者到现场采访。这样的报纸被群众指责“根本不是新闻纸”。不站在事实的面前，就一定会站在群众的后面。“只有发生在大街上的才是真实的”，主流媒体只有采写来自现场的一手报道，才能和形形色色的网络传言</a:t>
            </a:r>
            <a:r>
              <a:rPr lang="en-US" altLang="zh-CN" sz="1600" dirty="0">
                <a:latin typeface="等线" panose="02010600030101010101" pitchFamily="2" charset="-122"/>
                <a:ea typeface="等线" panose="02010600030101010101" pitchFamily="2" charset="-122"/>
              </a:rPr>
              <a:t>PK</a:t>
            </a:r>
            <a:r>
              <a:rPr lang="zh-CN" altLang="en-US" sz="1600" dirty="0">
                <a:latin typeface="等线" panose="02010600030101010101" pitchFamily="2" charset="-122"/>
                <a:ea typeface="等线" panose="02010600030101010101" pitchFamily="2" charset="-122"/>
              </a:rPr>
              <a:t>，树立自己“用事实说话”的权威。走向现场，是党报取信于民、立威于世的唯一源泉。</a:t>
            </a:r>
            <a:endParaRPr lang="en-US" altLang="zh-CN" sz="1600" dirty="0">
              <a:latin typeface="等线" panose="02010600030101010101" pitchFamily="2" charset="-122"/>
              <a:ea typeface="等线" panose="02010600030101010101" pitchFamily="2" charset="-122"/>
            </a:endParaRPr>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5541498" cy="415490"/>
          </a:xfrm>
          <a:prstGeom prst="rect">
            <a:avLst/>
          </a:prstGeom>
          <a:noFill/>
        </p:spPr>
        <p:txBody>
          <a:bodyPr wrap="square" lIns="91431" tIns="45716" rIns="91431" bIns="45716" rtlCol="0">
            <a:spAutoFit/>
          </a:bodyPr>
          <a:lstStyle/>
          <a:p>
            <a:pPr eaLnBrk="1" fontAlgn="base" hangingPunct="1">
              <a:lnSpc>
                <a:spcPct val="100000"/>
              </a:lnSpc>
              <a:spcBef>
                <a:spcPct val="0"/>
              </a:spcBef>
              <a:spcAft>
                <a:spcPct val="0"/>
              </a:spcAft>
              <a:buFontTx/>
              <a:buNone/>
            </a:pPr>
            <a:r>
              <a:rPr lang="zh-CN" altLang="en-US" sz="2100" dirty="0">
                <a:latin typeface="微软雅黑" panose="020B0503020204020204" pitchFamily="34" charset="-122"/>
                <a:ea typeface="微软雅黑" panose="020B0503020204020204" pitchFamily="34" charset="-122"/>
              </a:rPr>
              <a:t>一、社会责任</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新闻专业理念的核心</a:t>
            </a:r>
          </a:p>
        </p:txBody>
      </p:sp>
    </p:spTree>
    <p:extLst>
      <p:ext uri="{BB962C8B-B14F-4D97-AF65-F5344CB8AC3E}">
        <p14:creationId xmlns:p14="http://schemas.microsoft.com/office/powerpoint/2010/main" val="228472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12</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4117474"/>
          </a:xfrm>
          <a:prstGeom prst="rect">
            <a:avLst/>
          </a:prstGeom>
          <a:noFill/>
        </p:spPr>
        <p:txBody>
          <a:bodyPr wrap="square" rtlCol="0">
            <a:spAutoFit/>
          </a:bodyPr>
          <a:lstStyle/>
          <a:p>
            <a:pPr>
              <a:lnSpc>
                <a:spcPct val="150000"/>
              </a:lnSpc>
            </a:pPr>
            <a:r>
              <a:rPr lang="zh-CN" altLang="en-US" sz="1600" b="1" dirty="0">
                <a:latin typeface="等线" panose="02010600030101010101" pitchFamily="2" charset="-122"/>
                <a:ea typeface="等线" panose="02010600030101010101" pitchFamily="2" charset="-122"/>
              </a:rPr>
              <a:t>事件回顾：</a:t>
            </a:r>
            <a:endParaRPr lang="en-US" altLang="zh-CN" sz="1600" b="1" dirty="0">
              <a:latin typeface="等线" panose="02010600030101010101" pitchFamily="2" charset="-122"/>
              <a:ea typeface="等线" panose="02010600030101010101" pitchFamily="2" charset="-122"/>
            </a:endParaRPr>
          </a:p>
          <a:p>
            <a:pPr marL="342900" indent="-342900">
              <a:lnSpc>
                <a:spcPct val="150000"/>
              </a:lnSpc>
              <a:buFont typeface="+mj-ea"/>
              <a:buAutoNum type="circleNumDbPlain"/>
            </a:pPr>
            <a:r>
              <a:rPr lang="en-US" altLang="zh-CN" sz="1600" dirty="0">
                <a:latin typeface="等线" panose="02010600030101010101" pitchFamily="2" charset="-122"/>
                <a:ea typeface="等线" panose="02010600030101010101" pitchFamily="2" charset="-122"/>
              </a:rPr>
              <a:t>1996 </a:t>
            </a:r>
            <a:r>
              <a:rPr lang="zh-CN" altLang="en-US" sz="1600" dirty="0">
                <a:latin typeface="等线" panose="02010600030101010101" pitchFamily="2" charset="-122"/>
                <a:ea typeface="等线" panose="02010600030101010101" pitchFamily="2" charset="-122"/>
              </a:rPr>
              <a:t>年 </a:t>
            </a:r>
            <a:r>
              <a:rPr lang="en-US" altLang="zh-CN" sz="1600" dirty="0">
                <a:latin typeface="等线" panose="02010600030101010101" pitchFamily="2" charset="-122"/>
                <a:ea typeface="等线" panose="02010600030101010101" pitchFamily="2" charset="-122"/>
              </a:rPr>
              <a:t>4 </a:t>
            </a:r>
            <a:r>
              <a:rPr lang="zh-CN" altLang="en-US" sz="1600" dirty="0">
                <a:latin typeface="等线" panose="02010600030101010101" pitchFamily="2" charset="-122"/>
                <a:ea typeface="等线" panose="02010600030101010101" pitchFamily="2" charset="-122"/>
              </a:rPr>
              <a:t>月 </a:t>
            </a:r>
            <a:r>
              <a:rPr lang="en-US" altLang="zh-CN" sz="1600" dirty="0">
                <a:latin typeface="等线" panose="02010600030101010101" pitchFamily="2" charset="-122"/>
                <a:ea typeface="等线" panose="02010600030101010101" pitchFamily="2" charset="-122"/>
              </a:rPr>
              <a:t>9 </a:t>
            </a:r>
            <a:r>
              <a:rPr lang="zh-CN" altLang="en-US" sz="1600" dirty="0">
                <a:latin typeface="等线" panose="02010600030101010101" pitchFamily="2" charset="-122"/>
                <a:ea typeface="等线" panose="02010600030101010101" pitchFamily="2" charset="-122"/>
              </a:rPr>
              <a:t>日，内蒙古自治区呼和浩特市第一毛纺织厂宿舍旁的女厕内发生一起强奸杀人案。呼格吉勒图（第一毛纺厂职工子女）在窥探女厕所时发现女尸并报案，随后却被警方当作流氓杀人犯逮捕，</a:t>
            </a:r>
            <a:r>
              <a:rPr lang="en-US" altLang="zh-CN" sz="1600" dirty="0">
                <a:latin typeface="等线" panose="02010600030101010101" pitchFamily="2" charset="-122"/>
                <a:ea typeface="等线" panose="02010600030101010101" pitchFamily="2" charset="-122"/>
              </a:rPr>
              <a:t>62</a:t>
            </a:r>
            <a:r>
              <a:rPr lang="zh-CN" altLang="en-US" sz="1600" dirty="0">
                <a:latin typeface="等线" panose="02010600030101010101" pitchFamily="2" charset="-122"/>
                <a:ea typeface="等线" panose="02010600030101010101" pitchFamily="2" charset="-122"/>
              </a:rPr>
              <a:t>天后执行枪决。</a:t>
            </a:r>
            <a:endParaRPr lang="en-US" altLang="zh-CN" sz="1600" dirty="0">
              <a:latin typeface="等线" panose="02010600030101010101" pitchFamily="2" charset="-122"/>
              <a:ea typeface="等线" panose="02010600030101010101" pitchFamily="2" charset="-122"/>
            </a:endParaRPr>
          </a:p>
          <a:p>
            <a:pPr marL="342900" indent="-342900">
              <a:lnSpc>
                <a:spcPct val="150000"/>
              </a:lnSpc>
              <a:buFont typeface="+mj-ea"/>
              <a:buAutoNum type="circleNumDbPlain"/>
            </a:pPr>
            <a:r>
              <a:rPr lang="en-US" altLang="zh-CN" sz="1600" dirty="0">
                <a:latin typeface="等线" panose="02010600030101010101" pitchFamily="2" charset="-122"/>
                <a:ea typeface="等线" panose="02010600030101010101" pitchFamily="2" charset="-122"/>
              </a:rPr>
              <a:t>2005 </a:t>
            </a:r>
            <a:r>
              <a:rPr lang="zh-CN" altLang="en-US" sz="1600" dirty="0">
                <a:latin typeface="等线" panose="02010600030101010101" pitchFamily="2" charset="-122"/>
                <a:ea typeface="等线" panose="02010600030101010101" pitchFamily="2" charset="-122"/>
              </a:rPr>
              <a:t>年，内蒙古系列强奸杀人案嫌犯赵志红落网，其交代的多起案件中，包括 </a:t>
            </a:r>
            <a:r>
              <a:rPr lang="en-US" altLang="zh-CN" sz="1600" dirty="0">
                <a:latin typeface="等线" panose="02010600030101010101" pitchFamily="2" charset="-122"/>
                <a:ea typeface="等线" panose="02010600030101010101" pitchFamily="2" charset="-122"/>
              </a:rPr>
              <a:t>"4 · 9" </a:t>
            </a:r>
            <a:r>
              <a:rPr lang="zh-CN" altLang="en-US" sz="1600" dirty="0">
                <a:latin typeface="等线" panose="02010600030101010101" pitchFamily="2" charset="-122"/>
                <a:ea typeface="等线" panose="02010600030101010101" pitchFamily="2" charset="-122"/>
              </a:rPr>
              <a:t>女尸案，因 </a:t>
            </a:r>
            <a:r>
              <a:rPr lang="en-US" altLang="zh-CN" sz="1600" dirty="0">
                <a:latin typeface="等线" panose="02010600030101010101" pitchFamily="2" charset="-122"/>
                <a:ea typeface="等线" panose="02010600030101010101" pitchFamily="2" charset="-122"/>
              </a:rPr>
              <a:t>" </a:t>
            </a:r>
            <a:r>
              <a:rPr lang="zh-CN" altLang="en-US" sz="1600" dirty="0">
                <a:latin typeface="等线" panose="02010600030101010101" pitchFamily="2" charset="-122"/>
                <a:ea typeface="等线" panose="02010600030101010101" pitchFamily="2" charset="-122"/>
              </a:rPr>
              <a:t>一案两凶 </a:t>
            </a:r>
            <a:r>
              <a:rPr lang="en-US" altLang="zh-CN" sz="1600" dirty="0">
                <a:latin typeface="等线" panose="02010600030101010101" pitchFamily="2" charset="-122"/>
                <a:ea typeface="等线" panose="02010600030101010101" pitchFamily="2" charset="-122"/>
              </a:rPr>
              <a:t>" </a:t>
            </a:r>
            <a:r>
              <a:rPr lang="zh-CN" altLang="en-US" sz="1600" dirty="0">
                <a:latin typeface="等线" panose="02010600030101010101" pitchFamily="2" charset="-122"/>
                <a:ea typeface="等线" panose="02010600030101010101" pitchFamily="2" charset="-122"/>
              </a:rPr>
              <a:t>从而引发媒体和社会的广泛关注。</a:t>
            </a:r>
            <a:endParaRPr lang="en-US" altLang="zh-CN" sz="1600" dirty="0">
              <a:latin typeface="等线" panose="02010600030101010101" pitchFamily="2" charset="-122"/>
              <a:ea typeface="等线" panose="02010600030101010101" pitchFamily="2" charset="-122"/>
            </a:endParaRPr>
          </a:p>
          <a:p>
            <a:pPr marL="342900" indent="-342900">
              <a:lnSpc>
                <a:spcPct val="150000"/>
              </a:lnSpc>
              <a:buFont typeface="+mj-ea"/>
              <a:buAutoNum type="circleNumDbPlain"/>
            </a:pPr>
            <a:r>
              <a:rPr lang="zh-CN" altLang="en-US" sz="1600" dirty="0">
                <a:latin typeface="等线" panose="02010600030101010101" pitchFamily="2" charset="-122"/>
                <a:ea typeface="等线" panose="02010600030101010101" pitchFamily="2" charset="-122"/>
              </a:rPr>
              <a:t>呼格吉勒图父母得知这一情况后，向公安局和律师事务所寻求帮助，无果。经人指点，辗转找到新华社内蒙古分社，</a:t>
            </a:r>
            <a:r>
              <a:rPr lang="zh-CN" altLang="en-US" sz="1600" b="1" dirty="0">
                <a:solidFill>
                  <a:srgbClr val="FF0000"/>
                </a:solidFill>
                <a:latin typeface="等线" panose="02010600030101010101" pitchFamily="2" charset="-122"/>
                <a:ea typeface="等线" panose="02010600030101010101" pitchFamily="2" charset="-122"/>
              </a:rPr>
              <a:t>汤计作为分管政法口的记者接待了他们，并开始了为他们长达九年的“呐喊”。</a:t>
            </a:r>
            <a:endParaRPr lang="en-US" altLang="zh-CN" sz="1600" b="1" dirty="0">
              <a:solidFill>
                <a:srgbClr val="FF0000"/>
              </a:solidFill>
              <a:latin typeface="等线" panose="02010600030101010101" pitchFamily="2" charset="-122"/>
              <a:ea typeface="等线" panose="02010600030101010101" pitchFamily="2" charset="-122"/>
            </a:endParaRPr>
          </a:p>
          <a:p>
            <a:pPr marL="342900" indent="-342900">
              <a:lnSpc>
                <a:spcPct val="150000"/>
              </a:lnSpc>
              <a:buFont typeface="+mj-ea"/>
              <a:buAutoNum type="circleNumDbPlain"/>
            </a:pPr>
            <a:r>
              <a:rPr lang="zh-CN" altLang="en-US" sz="1600" dirty="0">
                <a:latin typeface="等线" panose="02010600030101010101" pitchFamily="2" charset="-122"/>
                <a:ea typeface="等线" panose="02010600030101010101" pitchFamily="2" charset="-122"/>
              </a:rPr>
              <a:t>经最高人民法院核准，</a:t>
            </a:r>
            <a:r>
              <a:rPr lang="en-US" altLang="zh-CN" sz="1600" dirty="0">
                <a:latin typeface="等线" panose="02010600030101010101" pitchFamily="2" charset="-122"/>
                <a:ea typeface="等线" panose="02010600030101010101" pitchFamily="2" charset="-122"/>
              </a:rPr>
              <a:t>2019 </a:t>
            </a:r>
            <a:r>
              <a:rPr lang="zh-CN" altLang="en-US" sz="1600" dirty="0">
                <a:latin typeface="等线" panose="02010600030101010101" pitchFamily="2" charset="-122"/>
                <a:ea typeface="等线" panose="02010600030101010101" pitchFamily="2" charset="-122"/>
              </a:rPr>
              <a:t>年 </a:t>
            </a:r>
            <a:r>
              <a:rPr lang="en-US" altLang="zh-CN" sz="1600" dirty="0">
                <a:latin typeface="等线" panose="02010600030101010101" pitchFamily="2" charset="-122"/>
                <a:ea typeface="等线" panose="02010600030101010101" pitchFamily="2" charset="-122"/>
              </a:rPr>
              <a:t>7 </a:t>
            </a:r>
            <a:r>
              <a:rPr lang="zh-CN" altLang="en-US" sz="1600" dirty="0">
                <a:latin typeface="等线" panose="02010600030101010101" pitchFamily="2" charset="-122"/>
                <a:ea typeface="等线" panose="02010600030101010101" pitchFamily="2" charset="-122"/>
              </a:rPr>
              <a:t>月 </a:t>
            </a:r>
            <a:r>
              <a:rPr lang="en-US" altLang="zh-CN" sz="1600" dirty="0">
                <a:latin typeface="等线" panose="02010600030101010101" pitchFamily="2" charset="-122"/>
                <a:ea typeface="等线" panose="02010600030101010101" pitchFamily="2" charset="-122"/>
              </a:rPr>
              <a:t>30 </a:t>
            </a:r>
            <a:r>
              <a:rPr lang="zh-CN" altLang="en-US" sz="1600" dirty="0">
                <a:latin typeface="等线" panose="02010600030101010101" pitchFamily="2" charset="-122"/>
                <a:ea typeface="等线" panose="02010600030101010101" pitchFamily="2" charset="-122"/>
              </a:rPr>
              <a:t>日上午，内蒙古自治区呼和浩特市中级人民法院遵照最高人民法院院长签发的执行死刑命令，对罪犯赵志红执行死刑。</a:t>
            </a:r>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5541498" cy="415490"/>
          </a:xfrm>
          <a:prstGeom prst="rect">
            <a:avLst/>
          </a:prstGeom>
          <a:noFill/>
        </p:spPr>
        <p:txBody>
          <a:bodyPr wrap="square" lIns="91431" tIns="45716" rIns="91431" bIns="45716" rtlCol="0">
            <a:spAutoFit/>
          </a:bodyPr>
          <a:lstStyle/>
          <a:p>
            <a:pPr eaLnBrk="1" fontAlgn="base" hangingPunct="1">
              <a:lnSpc>
                <a:spcPct val="100000"/>
              </a:lnSpc>
              <a:spcBef>
                <a:spcPct val="0"/>
              </a:spcBef>
              <a:spcAft>
                <a:spcPct val="0"/>
              </a:spcAft>
              <a:buFontTx/>
              <a:buNone/>
            </a:pPr>
            <a:r>
              <a:rPr lang="zh-CN" altLang="en-US" sz="2100" dirty="0">
                <a:latin typeface="微软雅黑" panose="020B0503020204020204" pitchFamily="34" charset="-122"/>
                <a:ea typeface="微软雅黑" panose="020B0503020204020204" pitchFamily="34" charset="-122"/>
              </a:rPr>
              <a:t>案例：呼格案</a:t>
            </a:r>
          </a:p>
        </p:txBody>
      </p:sp>
    </p:spTree>
    <p:extLst>
      <p:ext uri="{BB962C8B-B14F-4D97-AF65-F5344CB8AC3E}">
        <p14:creationId xmlns:p14="http://schemas.microsoft.com/office/powerpoint/2010/main" val="948239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13</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5541498" cy="415490"/>
          </a:xfrm>
          <a:prstGeom prst="rect">
            <a:avLst/>
          </a:prstGeom>
          <a:noFill/>
        </p:spPr>
        <p:txBody>
          <a:bodyPr wrap="square" lIns="91431" tIns="45716" rIns="91431" bIns="45716" rtlCol="0">
            <a:spAutoFit/>
          </a:bodyPr>
          <a:lstStyle/>
          <a:p>
            <a:pPr eaLnBrk="1" fontAlgn="base" hangingPunct="1">
              <a:lnSpc>
                <a:spcPct val="100000"/>
              </a:lnSpc>
              <a:spcBef>
                <a:spcPct val="0"/>
              </a:spcBef>
              <a:spcAft>
                <a:spcPct val="0"/>
              </a:spcAft>
              <a:buFontTx/>
              <a:buNone/>
            </a:pPr>
            <a:r>
              <a:rPr lang="zh-CN" altLang="en-US" sz="2100" dirty="0">
                <a:latin typeface="微软雅黑" panose="020B0503020204020204" pitchFamily="34" charset="-122"/>
                <a:ea typeface="微软雅黑" panose="020B0503020204020204" pitchFamily="34" charset="-122"/>
              </a:rPr>
              <a:t>案例：呼格案</a:t>
            </a:r>
          </a:p>
        </p:txBody>
      </p:sp>
      <p:sp>
        <p:nvSpPr>
          <p:cNvPr id="4" name="文本框 3">
            <a:extLst>
              <a:ext uri="{FF2B5EF4-FFF2-40B4-BE49-F238E27FC236}">
                <a16:creationId xmlns:a16="http://schemas.microsoft.com/office/drawing/2014/main" id="{2D8596AE-F584-4ECB-BE4A-8A0E34B8D0A6}"/>
              </a:ext>
            </a:extLst>
          </p:cNvPr>
          <p:cNvSpPr txBox="1"/>
          <p:nvPr/>
        </p:nvSpPr>
        <p:spPr>
          <a:xfrm>
            <a:off x="323530" y="1514279"/>
            <a:ext cx="8589540" cy="3009478"/>
          </a:xfrm>
          <a:prstGeom prst="rect">
            <a:avLst/>
          </a:prstGeom>
          <a:noFill/>
        </p:spPr>
        <p:txBody>
          <a:bodyPr wrap="square" rtlCol="0">
            <a:spAutoFit/>
          </a:bodyPr>
          <a:lstStyle/>
          <a:p>
            <a:pPr>
              <a:lnSpc>
                <a:spcPct val="150000"/>
              </a:lnSpc>
            </a:pPr>
            <a:r>
              <a:rPr lang="en-US" altLang="zh-CN" sz="1600" dirty="0">
                <a:latin typeface="等线" panose="02010600030101010101" pitchFamily="2" charset="-122"/>
                <a:ea typeface="等线" panose="02010600030101010101" pitchFamily="2" charset="-122"/>
              </a:rPr>
              <a:t>2005</a:t>
            </a:r>
            <a:r>
              <a:rPr lang="zh-CN" altLang="en-US" sz="1600" dirty="0">
                <a:latin typeface="等线" panose="02010600030101010101" pitchFamily="2" charset="-122"/>
                <a:ea typeface="等线" panose="02010600030101010101" pitchFamily="2" charset="-122"/>
              </a:rPr>
              <a:t>年到</a:t>
            </a:r>
            <a:r>
              <a:rPr lang="en-US" altLang="zh-CN" sz="1600" dirty="0">
                <a:latin typeface="等线" panose="02010600030101010101" pitchFamily="2" charset="-122"/>
                <a:ea typeface="等线" panose="02010600030101010101" pitchFamily="2" charset="-122"/>
              </a:rPr>
              <a:t>2014</a:t>
            </a:r>
            <a:r>
              <a:rPr lang="zh-CN" altLang="en-US" sz="1600" dirty="0">
                <a:latin typeface="等线" panose="02010600030101010101" pitchFamily="2" charset="-122"/>
                <a:ea typeface="等线" panose="02010600030101010101" pitchFamily="2" charset="-122"/>
              </a:rPr>
              <a:t>年，汤计为呼格案发了</a:t>
            </a:r>
            <a:r>
              <a:rPr lang="en-US" altLang="zh-CN" sz="1600" dirty="0">
                <a:latin typeface="等线" panose="02010600030101010101" pitchFamily="2" charset="-122"/>
                <a:ea typeface="等线" panose="02010600030101010101" pitchFamily="2" charset="-122"/>
              </a:rPr>
              <a:t>5</a:t>
            </a:r>
            <a:r>
              <a:rPr lang="zh-CN" altLang="en-US" sz="1600" dirty="0">
                <a:latin typeface="等线" panose="02010600030101010101" pitchFamily="2" charset="-122"/>
                <a:ea typeface="等线" panose="02010600030101010101" pitchFamily="2" charset="-122"/>
              </a:rPr>
              <a:t>篇内参，一直呼吁再审呼格吉勒图案，不仅将呼格吉勒图案由幕后推向前台，而且一再推动此案进程。</a:t>
            </a:r>
          </a:p>
          <a:p>
            <a:pPr>
              <a:lnSpc>
                <a:spcPct val="150000"/>
              </a:lnSpc>
            </a:pPr>
            <a:r>
              <a:rPr lang="zh-CN" altLang="en-US" sz="1600" dirty="0">
                <a:latin typeface="等线" panose="02010600030101010101" pitchFamily="2" charset="-122"/>
                <a:ea typeface="等线" panose="02010600030101010101" pitchFamily="2" charset="-122"/>
              </a:rPr>
              <a:t>一、背景：汤计接触呼格父母了解案情，并接触专案组初步了解案情。</a:t>
            </a:r>
            <a:endParaRPr lang="en-US" altLang="zh-CN" sz="1600" dirty="0">
              <a:latin typeface="等线" panose="02010600030101010101" pitchFamily="2" charset="-122"/>
              <a:ea typeface="等线" panose="02010600030101010101" pitchFamily="2" charset="-122"/>
            </a:endParaRPr>
          </a:p>
          <a:p>
            <a:pPr marL="641350" indent="-285750">
              <a:lnSpc>
                <a:spcPct val="150000"/>
              </a:lnSpc>
              <a:buFont typeface="Arial" panose="020B0604020202020204" pitchFamily="34" charset="0"/>
              <a:buChar char="•"/>
            </a:pPr>
            <a:r>
              <a:rPr lang="en-US" altLang="zh-CN" sz="1600" dirty="0">
                <a:latin typeface="等线" panose="02010600030101010101" pitchFamily="2" charset="-122"/>
                <a:ea typeface="等线" panose="02010600030101010101" pitchFamily="2" charset="-122"/>
              </a:rPr>
              <a:t>2005</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11</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23</a:t>
            </a:r>
            <a:r>
              <a:rPr lang="zh-CN" altLang="en-US" sz="1600" dirty="0">
                <a:latin typeface="等线" panose="02010600030101010101" pitchFamily="2" charset="-122"/>
                <a:ea typeface="等线" panose="02010600030101010101" pitchFamily="2" charset="-122"/>
              </a:rPr>
              <a:t>日，发表</a:t>
            </a:r>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内蒙古一死刑犯父母呼吁警方尽快澄清十年前冤案</a:t>
            </a:r>
            <a:r>
              <a:rPr lang="en-US" altLang="zh-CN" sz="1600" b="1"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，这篇报道披露虽然自治区公安厅已经成立“</a:t>
            </a:r>
            <a:r>
              <a:rPr lang="en-US" altLang="zh-CN" sz="1600" dirty="0">
                <a:latin typeface="等线" panose="02010600030101010101" pitchFamily="2" charset="-122"/>
                <a:ea typeface="等线" panose="02010600030101010101" pitchFamily="2" charset="-122"/>
              </a:rPr>
              <a:t>4·09”</a:t>
            </a:r>
            <a:r>
              <a:rPr lang="zh-CN" altLang="en-US" sz="1600" dirty="0">
                <a:latin typeface="等线" panose="02010600030101010101" pitchFamily="2" charset="-122"/>
                <a:ea typeface="等线" panose="02010600030101010101" pitchFamily="2" charset="-122"/>
              </a:rPr>
              <a:t>专案组，专门复核呼格案，但当时呼市公安局个别领导表示不愿再翻这起陈年旧案，阻力很大。</a:t>
            </a:r>
            <a:endParaRPr lang="en-US" altLang="zh-CN" sz="1600" dirty="0">
              <a:latin typeface="等线" panose="02010600030101010101" pitchFamily="2" charset="-122"/>
              <a:ea typeface="等线" panose="02010600030101010101" pitchFamily="2" charset="-122"/>
            </a:endParaRPr>
          </a:p>
          <a:p>
            <a:pPr marL="641350" indent="-2857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引起了中央有关领导的高度关注，要求内蒙古自治区政法委组成案件复核组，全面了解当年的“</a:t>
            </a:r>
            <a:r>
              <a:rPr lang="en-US" altLang="zh-CN" sz="1600" dirty="0">
                <a:latin typeface="等线" panose="02010600030101010101" pitchFamily="2" charset="-122"/>
                <a:ea typeface="等线" panose="02010600030101010101" pitchFamily="2" charset="-122"/>
              </a:rPr>
              <a:t>4·09”</a:t>
            </a:r>
            <a:r>
              <a:rPr lang="zh-CN" altLang="en-US" sz="1600" dirty="0">
                <a:latin typeface="等线" panose="02010600030101010101" pitchFamily="2" charset="-122"/>
                <a:ea typeface="等线" panose="02010600030101010101" pitchFamily="2" charset="-122"/>
              </a:rPr>
              <a:t>案件侦破审理情况。</a:t>
            </a:r>
            <a:endParaRPr lang="en-US" altLang="zh-CN" sz="16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421395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14</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5541498" cy="415490"/>
          </a:xfrm>
          <a:prstGeom prst="rect">
            <a:avLst/>
          </a:prstGeom>
          <a:noFill/>
        </p:spPr>
        <p:txBody>
          <a:bodyPr wrap="square" lIns="91431" tIns="45716" rIns="91431" bIns="45716" rtlCol="0">
            <a:spAutoFit/>
          </a:bodyPr>
          <a:lstStyle/>
          <a:p>
            <a:pPr eaLnBrk="1" fontAlgn="base" hangingPunct="1">
              <a:lnSpc>
                <a:spcPct val="100000"/>
              </a:lnSpc>
              <a:spcBef>
                <a:spcPct val="0"/>
              </a:spcBef>
              <a:spcAft>
                <a:spcPct val="0"/>
              </a:spcAft>
              <a:buFontTx/>
              <a:buNone/>
            </a:pPr>
            <a:r>
              <a:rPr lang="zh-CN" altLang="en-US" sz="2100" dirty="0">
                <a:latin typeface="微软雅黑" panose="020B0503020204020204" pitchFamily="34" charset="-122"/>
                <a:ea typeface="微软雅黑" panose="020B0503020204020204" pitchFamily="34" charset="-122"/>
              </a:rPr>
              <a:t>案例：呼格案</a:t>
            </a:r>
          </a:p>
        </p:txBody>
      </p:sp>
      <p:sp>
        <p:nvSpPr>
          <p:cNvPr id="4" name="文本框 3">
            <a:extLst>
              <a:ext uri="{FF2B5EF4-FFF2-40B4-BE49-F238E27FC236}">
                <a16:creationId xmlns:a16="http://schemas.microsoft.com/office/drawing/2014/main" id="{2D8596AE-F584-4ECB-BE4A-8A0E34B8D0A6}"/>
              </a:ext>
            </a:extLst>
          </p:cNvPr>
          <p:cNvSpPr txBox="1"/>
          <p:nvPr/>
        </p:nvSpPr>
        <p:spPr>
          <a:xfrm>
            <a:off x="323530" y="1514279"/>
            <a:ext cx="8589540" cy="2640146"/>
          </a:xfrm>
          <a:prstGeom prst="rect">
            <a:avLst/>
          </a:prstGeom>
          <a:noFill/>
        </p:spPr>
        <p:txBody>
          <a:bodyPr wrap="square" rtlCol="0">
            <a:spAutoFit/>
          </a:bodyPr>
          <a:lstStyle/>
          <a:p>
            <a:pPr>
              <a:lnSpc>
                <a:spcPct val="150000"/>
              </a:lnSpc>
            </a:pPr>
            <a:r>
              <a:rPr lang="en-US" altLang="zh-CN" sz="1600" dirty="0">
                <a:latin typeface="等线" panose="02010600030101010101" pitchFamily="2" charset="-122"/>
                <a:ea typeface="等线" panose="02010600030101010101" pitchFamily="2" charset="-122"/>
              </a:rPr>
              <a:t>2005</a:t>
            </a:r>
            <a:r>
              <a:rPr lang="zh-CN" altLang="en-US" sz="1600" dirty="0">
                <a:latin typeface="等线" panose="02010600030101010101" pitchFamily="2" charset="-122"/>
                <a:ea typeface="等线" panose="02010600030101010101" pitchFamily="2" charset="-122"/>
              </a:rPr>
              <a:t>年到</a:t>
            </a:r>
            <a:r>
              <a:rPr lang="en-US" altLang="zh-CN" sz="1600" dirty="0">
                <a:latin typeface="等线" panose="02010600030101010101" pitchFamily="2" charset="-122"/>
                <a:ea typeface="等线" panose="02010600030101010101" pitchFamily="2" charset="-122"/>
              </a:rPr>
              <a:t>2014</a:t>
            </a:r>
            <a:r>
              <a:rPr lang="zh-CN" altLang="en-US" sz="1600" dirty="0">
                <a:latin typeface="等线" panose="02010600030101010101" pitchFamily="2" charset="-122"/>
                <a:ea typeface="等线" panose="02010600030101010101" pitchFamily="2" charset="-122"/>
              </a:rPr>
              <a:t>年，汤计为呼格案发了</a:t>
            </a:r>
            <a:r>
              <a:rPr lang="en-US" altLang="zh-CN" sz="1600" dirty="0">
                <a:latin typeface="等线" panose="02010600030101010101" pitchFamily="2" charset="-122"/>
                <a:ea typeface="等线" panose="02010600030101010101" pitchFamily="2" charset="-122"/>
              </a:rPr>
              <a:t>5</a:t>
            </a:r>
            <a:r>
              <a:rPr lang="zh-CN" altLang="en-US" sz="1600" dirty="0">
                <a:latin typeface="等线" panose="02010600030101010101" pitchFamily="2" charset="-122"/>
                <a:ea typeface="等线" panose="02010600030101010101" pitchFamily="2" charset="-122"/>
              </a:rPr>
              <a:t>篇内参，一直呼吁再审呼格吉勒图案，不仅将呼格吉勒图案由幕后推向前台，而且一再推动此案进程。</a:t>
            </a:r>
          </a:p>
          <a:p>
            <a:pPr>
              <a:lnSpc>
                <a:spcPct val="150000"/>
              </a:lnSpc>
            </a:pPr>
            <a:r>
              <a:rPr lang="zh-CN" altLang="en-US" sz="1600" dirty="0">
                <a:latin typeface="等线" panose="02010600030101010101" pitchFamily="2" charset="-122"/>
                <a:ea typeface="等线" panose="02010600030101010101" pitchFamily="2" charset="-122"/>
              </a:rPr>
              <a:t>二和三、背景：</a:t>
            </a:r>
            <a:r>
              <a:rPr lang="en-US" altLang="zh-CN" sz="1600" dirty="0">
                <a:latin typeface="等线" panose="02010600030101010101" pitchFamily="2" charset="-122"/>
                <a:ea typeface="等线" panose="02010600030101010101" pitchFamily="2" charset="-122"/>
              </a:rPr>
              <a:t>2006</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11</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28</a:t>
            </a:r>
            <a:r>
              <a:rPr lang="zh-CN" altLang="en-US" sz="1600" dirty="0">
                <a:latin typeface="等线" panose="02010600030101010101" pitchFamily="2" charset="-122"/>
                <a:ea typeface="等线" panose="02010600030101010101" pitchFamily="2" charset="-122"/>
              </a:rPr>
              <a:t>日，赵志红案不公开审理，</a:t>
            </a:r>
            <a:r>
              <a:rPr lang="en-US" altLang="zh-CN" sz="1600" dirty="0">
                <a:latin typeface="等线" panose="02010600030101010101" pitchFamily="2" charset="-122"/>
                <a:ea typeface="等线" panose="02010600030101010101" pitchFamily="2" charset="-122"/>
              </a:rPr>
              <a:t>10</a:t>
            </a:r>
            <a:r>
              <a:rPr lang="zh-CN" altLang="en-US" sz="1600" dirty="0">
                <a:latin typeface="等线" panose="02010600030101010101" pitchFamily="2" charset="-122"/>
                <a:ea typeface="等线" panose="02010600030101010101" pitchFamily="2" charset="-122"/>
              </a:rPr>
              <a:t>条命案只起诉</a:t>
            </a:r>
            <a:r>
              <a:rPr lang="en-US" altLang="zh-CN" sz="1600" dirty="0">
                <a:latin typeface="等线" panose="02010600030101010101" pitchFamily="2" charset="-122"/>
                <a:ea typeface="等线" panose="02010600030101010101" pitchFamily="2" charset="-122"/>
              </a:rPr>
              <a:t>9</a:t>
            </a:r>
            <a:r>
              <a:rPr lang="zh-CN" altLang="en-US" sz="1600" dirty="0">
                <a:latin typeface="等线" panose="02010600030101010101" pitchFamily="2" charset="-122"/>
                <a:ea typeface="等线" panose="02010600030101010101" pitchFamily="2" charset="-122"/>
              </a:rPr>
              <a:t>条，呼格案未起诉。</a:t>
            </a:r>
            <a:endParaRPr lang="en-US" altLang="zh-CN" sz="1600" dirty="0">
              <a:latin typeface="等线" panose="02010600030101010101" pitchFamily="2" charset="-122"/>
              <a:ea typeface="等线" panose="02010600030101010101" pitchFamily="2" charset="-122"/>
            </a:endParaRPr>
          </a:p>
          <a:p>
            <a:pPr marL="1165225" indent="-271463">
              <a:lnSpc>
                <a:spcPct val="150000"/>
              </a:lnSpc>
              <a:buFont typeface="Arial" panose="020B0604020202020204" pitchFamily="34" charset="0"/>
              <a:buChar char="•"/>
            </a:pPr>
            <a:r>
              <a:rPr lang="en-US" altLang="zh-CN" sz="1600" dirty="0">
                <a:latin typeface="等线" panose="02010600030101010101" pitchFamily="2" charset="-122"/>
                <a:ea typeface="等线" panose="02010600030101010101" pitchFamily="2" charset="-122"/>
              </a:rPr>
              <a:t>2006</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12</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8</a:t>
            </a:r>
            <a:r>
              <a:rPr lang="zh-CN" altLang="en-US" sz="1600" dirty="0">
                <a:latin typeface="等线" panose="02010600030101010101" pitchFamily="2" charset="-122"/>
                <a:ea typeface="等线" panose="02010600030101010101" pitchFamily="2" charset="-122"/>
              </a:rPr>
              <a:t>日，发表</a:t>
            </a:r>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呼市“系列杀人案”尚有一起命案未起诉让人质疑</a:t>
            </a:r>
            <a:r>
              <a:rPr lang="en-US" altLang="zh-CN" sz="1600" b="1" dirty="0">
                <a:latin typeface="等线" panose="02010600030101010101" pitchFamily="2" charset="-122"/>
                <a:ea typeface="等线" panose="02010600030101010101" pitchFamily="2" charset="-122"/>
              </a:rPr>
              <a:t>》</a:t>
            </a:r>
          </a:p>
          <a:p>
            <a:pPr marL="1165225" indent="-271463">
              <a:lnSpc>
                <a:spcPct val="150000"/>
              </a:lnSpc>
              <a:buFont typeface="Arial" panose="020B0604020202020204" pitchFamily="34" charset="0"/>
              <a:buChar char="•"/>
            </a:pPr>
            <a:r>
              <a:rPr lang="en-US" altLang="zh-CN" sz="1600" dirty="0">
                <a:latin typeface="等线" panose="02010600030101010101" pitchFamily="2" charset="-122"/>
                <a:ea typeface="等线" panose="02010600030101010101" pitchFamily="2" charset="-122"/>
              </a:rPr>
              <a:t>2006</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12</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20</a:t>
            </a:r>
            <a:r>
              <a:rPr lang="zh-CN" altLang="en-US" sz="1600" dirty="0">
                <a:latin typeface="等线" panose="02010600030101010101" pitchFamily="2" charset="-122"/>
                <a:ea typeface="等线" panose="02010600030101010101" pitchFamily="2" charset="-122"/>
              </a:rPr>
              <a:t>日，加急情况反映</a:t>
            </a:r>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杀人狂魔”赵志红从狱中递出“偿命”申请</a:t>
            </a:r>
            <a:r>
              <a:rPr lang="en-US" altLang="zh-CN" sz="1600" b="1" dirty="0">
                <a:latin typeface="等线" panose="02010600030101010101" pitchFamily="2" charset="-122"/>
                <a:ea typeface="等线" panose="02010600030101010101" pitchFamily="2" charset="-122"/>
              </a:rPr>
              <a:t>》</a:t>
            </a:r>
          </a:p>
          <a:p>
            <a:pPr marL="1165225" indent="-271463">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在中央领导、最高检和最高法领导的关注下，“赵志红”系列杀人案被“暂时休庭”。呼格案的关键“证人”被保住了。</a:t>
            </a:r>
            <a:endParaRPr lang="en-US" altLang="zh-CN" sz="16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33752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15</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5541498" cy="415490"/>
          </a:xfrm>
          <a:prstGeom prst="rect">
            <a:avLst/>
          </a:prstGeom>
          <a:noFill/>
        </p:spPr>
        <p:txBody>
          <a:bodyPr wrap="square" lIns="91431" tIns="45716" rIns="91431" bIns="45716" rtlCol="0">
            <a:spAutoFit/>
          </a:bodyPr>
          <a:lstStyle/>
          <a:p>
            <a:pPr eaLnBrk="1" fontAlgn="base" hangingPunct="1">
              <a:lnSpc>
                <a:spcPct val="100000"/>
              </a:lnSpc>
              <a:spcBef>
                <a:spcPct val="0"/>
              </a:spcBef>
              <a:spcAft>
                <a:spcPct val="0"/>
              </a:spcAft>
              <a:buFontTx/>
              <a:buNone/>
            </a:pPr>
            <a:r>
              <a:rPr lang="zh-CN" altLang="en-US" sz="2100" dirty="0">
                <a:latin typeface="微软雅黑" panose="020B0503020204020204" pitchFamily="34" charset="-122"/>
                <a:ea typeface="微软雅黑" panose="020B0503020204020204" pitchFamily="34" charset="-122"/>
              </a:rPr>
              <a:t>案例：呼格案</a:t>
            </a:r>
          </a:p>
        </p:txBody>
      </p:sp>
      <p:sp>
        <p:nvSpPr>
          <p:cNvPr id="4" name="文本框 3">
            <a:extLst>
              <a:ext uri="{FF2B5EF4-FFF2-40B4-BE49-F238E27FC236}">
                <a16:creationId xmlns:a16="http://schemas.microsoft.com/office/drawing/2014/main" id="{2D8596AE-F584-4ECB-BE4A-8A0E34B8D0A6}"/>
              </a:ext>
            </a:extLst>
          </p:cNvPr>
          <p:cNvSpPr txBox="1"/>
          <p:nvPr/>
        </p:nvSpPr>
        <p:spPr>
          <a:xfrm>
            <a:off x="323530" y="1514279"/>
            <a:ext cx="8589540" cy="3748142"/>
          </a:xfrm>
          <a:prstGeom prst="rect">
            <a:avLst/>
          </a:prstGeom>
          <a:noFill/>
        </p:spPr>
        <p:txBody>
          <a:bodyPr wrap="square" rtlCol="0">
            <a:spAutoFit/>
          </a:bodyPr>
          <a:lstStyle/>
          <a:p>
            <a:pPr>
              <a:lnSpc>
                <a:spcPct val="150000"/>
              </a:lnSpc>
            </a:pPr>
            <a:r>
              <a:rPr lang="en-US" altLang="zh-CN" sz="1600" dirty="0">
                <a:latin typeface="等线" panose="02010600030101010101" pitchFamily="2" charset="-122"/>
                <a:ea typeface="等线" panose="02010600030101010101" pitchFamily="2" charset="-122"/>
              </a:rPr>
              <a:t>2005</a:t>
            </a:r>
            <a:r>
              <a:rPr lang="zh-CN" altLang="en-US" sz="1600" dirty="0">
                <a:latin typeface="等线" panose="02010600030101010101" pitchFamily="2" charset="-122"/>
                <a:ea typeface="等线" panose="02010600030101010101" pitchFamily="2" charset="-122"/>
              </a:rPr>
              <a:t>年到</a:t>
            </a:r>
            <a:r>
              <a:rPr lang="en-US" altLang="zh-CN" sz="1600" dirty="0">
                <a:latin typeface="等线" panose="02010600030101010101" pitchFamily="2" charset="-122"/>
                <a:ea typeface="等线" panose="02010600030101010101" pitchFamily="2" charset="-122"/>
              </a:rPr>
              <a:t>2014</a:t>
            </a:r>
            <a:r>
              <a:rPr lang="zh-CN" altLang="en-US" sz="1600" dirty="0">
                <a:latin typeface="等线" panose="02010600030101010101" pitchFamily="2" charset="-122"/>
                <a:ea typeface="等线" panose="02010600030101010101" pitchFamily="2" charset="-122"/>
              </a:rPr>
              <a:t>年，汤计为呼格案发了</a:t>
            </a:r>
            <a:r>
              <a:rPr lang="en-US" altLang="zh-CN" sz="1600" dirty="0">
                <a:latin typeface="等线" panose="02010600030101010101" pitchFamily="2" charset="-122"/>
                <a:ea typeface="等线" panose="02010600030101010101" pitchFamily="2" charset="-122"/>
              </a:rPr>
              <a:t>5</a:t>
            </a:r>
            <a:r>
              <a:rPr lang="zh-CN" altLang="en-US" sz="1600" dirty="0">
                <a:latin typeface="等线" panose="02010600030101010101" pitchFamily="2" charset="-122"/>
                <a:ea typeface="等线" panose="02010600030101010101" pitchFamily="2" charset="-122"/>
              </a:rPr>
              <a:t>篇内参，一直呼吁再审呼格吉勒图案，不仅将呼格吉勒图案由幕后推向前台，而且一再推动此案进程。</a:t>
            </a:r>
          </a:p>
          <a:p>
            <a:pPr>
              <a:lnSpc>
                <a:spcPct val="150000"/>
              </a:lnSpc>
            </a:pPr>
            <a:r>
              <a:rPr lang="zh-CN" altLang="en-US" sz="1600" dirty="0">
                <a:latin typeface="等线" panose="02010600030101010101" pitchFamily="2" charset="-122"/>
                <a:ea typeface="等线" panose="02010600030101010101" pitchFamily="2" charset="-122"/>
              </a:rPr>
              <a:t>四、背景：呼市中院称，仅有赵志红的口供，没有犯罪物证，不能认定真凶就是赵志红，那也就不存在呼格吉勒图案的错判问题。</a:t>
            </a:r>
            <a:endParaRPr lang="en-US" altLang="zh-CN" sz="1600" dirty="0">
              <a:latin typeface="等线" panose="02010600030101010101" pitchFamily="2" charset="-122"/>
              <a:ea typeface="等线" panose="02010600030101010101" pitchFamily="2" charset="-122"/>
            </a:endParaRPr>
          </a:p>
          <a:p>
            <a:pPr marL="641350" indent="-285750">
              <a:lnSpc>
                <a:spcPct val="150000"/>
              </a:lnSpc>
              <a:buFont typeface="Arial" panose="020B0604020202020204" pitchFamily="34" charset="0"/>
              <a:buChar char="•"/>
            </a:pPr>
            <a:r>
              <a:rPr lang="en-US" altLang="zh-CN" sz="1600" dirty="0">
                <a:latin typeface="等线" panose="02010600030101010101" pitchFamily="2" charset="-122"/>
                <a:ea typeface="等线" panose="02010600030101010101" pitchFamily="2" charset="-122"/>
              </a:rPr>
              <a:t>2007</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11</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28</a:t>
            </a:r>
            <a:r>
              <a:rPr lang="zh-CN" altLang="en-US" sz="1600" dirty="0">
                <a:latin typeface="等线" panose="02010600030101010101" pitchFamily="2" charset="-122"/>
                <a:ea typeface="等线" panose="02010600030101010101" pitchFamily="2" charset="-122"/>
              </a:rPr>
              <a:t>日，</a:t>
            </a:r>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内蒙古法律界人士建议跨省区异地审理呼格吉勒图案件</a:t>
            </a:r>
            <a:r>
              <a:rPr lang="en-US" altLang="zh-CN" sz="1600" b="1" dirty="0">
                <a:latin typeface="等线" panose="02010600030101010101" pitchFamily="2" charset="-122"/>
                <a:ea typeface="等线" panose="02010600030101010101" pitchFamily="2" charset="-122"/>
              </a:rPr>
              <a:t>》</a:t>
            </a:r>
          </a:p>
          <a:p>
            <a:pPr marL="641350" indent="-2857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这篇报道受到最高法院领导关注，派人到内蒙古调阅了呼格案的案卷</a:t>
            </a:r>
            <a:endParaRPr lang="en-US" altLang="zh-CN" sz="1600" dirty="0">
              <a:latin typeface="等线" panose="02010600030101010101" pitchFamily="2" charset="-122"/>
              <a:ea typeface="等线" panose="02010600030101010101" pitchFamily="2" charset="-122"/>
            </a:endParaRPr>
          </a:p>
          <a:p>
            <a:pPr>
              <a:lnSpc>
                <a:spcPct val="150000"/>
              </a:lnSpc>
            </a:pPr>
            <a:r>
              <a:rPr lang="zh-CN" altLang="en-US" sz="1600" dirty="0">
                <a:latin typeface="等线" panose="02010600030101010101" pitchFamily="2" charset="-122"/>
                <a:ea typeface="等线" panose="02010600030101010101" pitchFamily="2" charset="-122"/>
              </a:rPr>
              <a:t>五、背景：胡毅峰上任内蒙古高院院长，积极推动呼格案复查。</a:t>
            </a:r>
            <a:endParaRPr lang="en-US" altLang="zh-CN" sz="1600" dirty="0">
              <a:latin typeface="等线" panose="02010600030101010101" pitchFamily="2" charset="-122"/>
              <a:ea typeface="等线" panose="02010600030101010101" pitchFamily="2" charset="-122"/>
            </a:endParaRPr>
          </a:p>
          <a:p>
            <a:pPr marL="641350" indent="-2857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 </a:t>
            </a:r>
            <a:r>
              <a:rPr lang="en-US" altLang="zh-CN" sz="1600" dirty="0">
                <a:latin typeface="等线" panose="02010600030101010101" pitchFamily="2" charset="-122"/>
                <a:ea typeface="等线" panose="02010600030101010101" pitchFamily="2" charset="-122"/>
              </a:rPr>
              <a:t>2011</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5</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5</a:t>
            </a:r>
            <a:r>
              <a:rPr lang="zh-CN" altLang="en-US" sz="1600" dirty="0">
                <a:latin typeface="等线" panose="02010600030101010101" pitchFamily="2" charset="-122"/>
                <a:ea typeface="等线" panose="02010600030101010101" pitchFamily="2" charset="-122"/>
              </a:rPr>
              <a:t>日，</a:t>
            </a:r>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呼格吉勒图冤死案复核</a:t>
            </a:r>
            <a:r>
              <a:rPr lang="en-US" altLang="zh-CN" sz="1600" b="1" dirty="0">
                <a:latin typeface="等线" panose="02010600030101010101" pitchFamily="2" charset="-122"/>
                <a:ea typeface="等线" panose="02010600030101010101" pitchFamily="2" charset="-122"/>
              </a:rPr>
              <a:t>6</a:t>
            </a:r>
            <a:r>
              <a:rPr lang="zh-CN" altLang="en-US" sz="1600" b="1" dirty="0">
                <a:latin typeface="等线" panose="02010600030101010101" pitchFamily="2" charset="-122"/>
                <a:ea typeface="等线" panose="02010600030101010101" pitchFamily="2" charset="-122"/>
              </a:rPr>
              <a:t>年陷入僵局，网民企盼让真凶早日伏法</a:t>
            </a:r>
            <a:r>
              <a:rPr lang="en-US" altLang="zh-CN" sz="1600" b="1" dirty="0">
                <a:latin typeface="等线" panose="02010600030101010101" pitchFamily="2" charset="-122"/>
                <a:ea typeface="等线" panose="02010600030101010101" pitchFamily="2" charset="-122"/>
              </a:rPr>
              <a:t>》</a:t>
            </a:r>
          </a:p>
          <a:p>
            <a:pPr marL="641350" indent="-2857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推动最高院领导关注，自治区高院再次组成复查组展开秘密复查，经过一年多内查外调和多方取证，复查组认定呼格案原审判决证据不实，符合立案再审条件。</a:t>
            </a:r>
            <a:endParaRPr lang="en-US" altLang="zh-CN" sz="16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67721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16</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5541498" cy="415490"/>
          </a:xfrm>
          <a:prstGeom prst="rect">
            <a:avLst/>
          </a:prstGeom>
          <a:noFill/>
        </p:spPr>
        <p:txBody>
          <a:bodyPr wrap="square" lIns="91431" tIns="45716" rIns="91431" bIns="45716" rtlCol="0">
            <a:spAutoFit/>
          </a:bodyPr>
          <a:lstStyle/>
          <a:p>
            <a:pPr eaLnBrk="1" fontAlgn="base" hangingPunct="1">
              <a:lnSpc>
                <a:spcPct val="100000"/>
              </a:lnSpc>
              <a:spcBef>
                <a:spcPct val="0"/>
              </a:spcBef>
              <a:spcAft>
                <a:spcPct val="0"/>
              </a:spcAft>
              <a:buFontTx/>
              <a:buNone/>
            </a:pPr>
            <a:r>
              <a:rPr lang="zh-CN" altLang="en-US" sz="2100" dirty="0">
                <a:latin typeface="微软雅黑" panose="020B0503020204020204" pitchFamily="34" charset="-122"/>
                <a:ea typeface="微软雅黑" panose="020B0503020204020204" pitchFamily="34" charset="-122"/>
              </a:rPr>
              <a:t>案例：呼格案</a:t>
            </a:r>
          </a:p>
        </p:txBody>
      </p:sp>
      <p:pic>
        <p:nvPicPr>
          <p:cNvPr id="3" name="图片 2">
            <a:extLst>
              <a:ext uri="{FF2B5EF4-FFF2-40B4-BE49-F238E27FC236}">
                <a16:creationId xmlns:a16="http://schemas.microsoft.com/office/drawing/2014/main" id="{84971098-73C9-424A-ADC1-A48F81FE84C8}"/>
              </a:ext>
            </a:extLst>
          </p:cNvPr>
          <p:cNvPicPr>
            <a:picLocks noChangeAspect="1"/>
          </p:cNvPicPr>
          <p:nvPr/>
        </p:nvPicPr>
        <p:blipFill>
          <a:blip r:embed="rId5"/>
          <a:stretch>
            <a:fillRect/>
          </a:stretch>
        </p:blipFill>
        <p:spPr>
          <a:xfrm>
            <a:off x="5605609" y="1456934"/>
            <a:ext cx="3307461" cy="2208983"/>
          </a:xfrm>
          <a:prstGeom prst="rect">
            <a:avLst/>
          </a:prstGeom>
        </p:spPr>
      </p:pic>
      <p:sp>
        <p:nvSpPr>
          <p:cNvPr id="6" name="文本框 5">
            <a:extLst>
              <a:ext uri="{FF2B5EF4-FFF2-40B4-BE49-F238E27FC236}">
                <a16:creationId xmlns:a16="http://schemas.microsoft.com/office/drawing/2014/main" id="{89F73032-E0C9-4063-A06E-7AC1E03B3D53}"/>
              </a:ext>
            </a:extLst>
          </p:cNvPr>
          <p:cNvSpPr txBox="1"/>
          <p:nvPr/>
        </p:nvSpPr>
        <p:spPr>
          <a:xfrm>
            <a:off x="323530" y="1456934"/>
            <a:ext cx="5184574" cy="2062103"/>
          </a:xfrm>
          <a:prstGeom prst="rect">
            <a:avLst/>
          </a:prstGeom>
          <a:noFill/>
        </p:spPr>
        <p:txBody>
          <a:bodyPr wrap="square">
            <a:spAutoFit/>
          </a:bodyPr>
          <a:lstStyle/>
          <a:p>
            <a:r>
              <a:rPr lang="en-US" altLang="zh-CN" sz="1600" b="1" dirty="0">
                <a:solidFill>
                  <a:srgbClr val="333333"/>
                </a:solidFill>
                <a:latin typeface="等线" panose="02010600030101010101" pitchFamily="2" charset="-122"/>
                <a:ea typeface="等线" panose="02010600030101010101" pitchFamily="2" charset="-122"/>
              </a:rPr>
              <a:t>《</a:t>
            </a:r>
            <a:r>
              <a:rPr lang="zh-CN" altLang="en-US" sz="1600" b="1" dirty="0">
                <a:solidFill>
                  <a:srgbClr val="333333"/>
                </a:solidFill>
                <a:latin typeface="等线" panose="02010600030101010101" pitchFamily="2" charset="-122"/>
                <a:ea typeface="等线" panose="02010600030101010101" pitchFamily="2" charset="-122"/>
              </a:rPr>
              <a:t>内蒙古冤杀案内参记者：案件再审阻碍来自法院</a:t>
            </a:r>
            <a:r>
              <a:rPr lang="en-US" altLang="zh-CN" sz="1600" b="1" dirty="0">
                <a:solidFill>
                  <a:srgbClr val="333333"/>
                </a:solidFill>
                <a:latin typeface="等线" panose="02010600030101010101" pitchFamily="2" charset="-122"/>
                <a:ea typeface="等线" panose="02010600030101010101" pitchFamily="2" charset="-122"/>
              </a:rPr>
              <a:t>》</a:t>
            </a:r>
          </a:p>
          <a:p>
            <a:r>
              <a:rPr lang="zh-CN" altLang="en-US" sz="1600" dirty="0">
                <a:solidFill>
                  <a:srgbClr val="333333"/>
                </a:solidFill>
                <a:latin typeface="等线" panose="02010600030101010101" pitchFamily="2" charset="-122"/>
                <a:ea typeface="等线" panose="02010600030101010101" pitchFamily="2" charset="-122"/>
              </a:rPr>
              <a:t>新京报微博 </a:t>
            </a:r>
            <a:r>
              <a:rPr lang="en-US" altLang="zh-CN" sz="1600" dirty="0">
                <a:solidFill>
                  <a:srgbClr val="333333"/>
                </a:solidFill>
                <a:latin typeface="等线" panose="02010600030101010101" pitchFamily="2" charset="-122"/>
                <a:ea typeface="等线" panose="02010600030101010101" pitchFamily="2" charset="-122"/>
              </a:rPr>
              <a:t>2014</a:t>
            </a:r>
            <a:r>
              <a:rPr lang="zh-CN" altLang="en-US" sz="1600" dirty="0">
                <a:solidFill>
                  <a:srgbClr val="333333"/>
                </a:solidFill>
                <a:latin typeface="等线" panose="02010600030101010101" pitchFamily="2" charset="-122"/>
                <a:ea typeface="等线" panose="02010600030101010101" pitchFamily="2" charset="-122"/>
              </a:rPr>
              <a:t>年</a:t>
            </a:r>
            <a:r>
              <a:rPr lang="en-US" altLang="zh-CN" sz="1600" dirty="0">
                <a:solidFill>
                  <a:srgbClr val="333333"/>
                </a:solidFill>
                <a:latin typeface="等线" panose="02010600030101010101" pitchFamily="2" charset="-122"/>
                <a:ea typeface="等线" panose="02010600030101010101" pitchFamily="2" charset="-122"/>
              </a:rPr>
              <a:t>11</a:t>
            </a:r>
            <a:r>
              <a:rPr lang="zh-CN" altLang="en-US" sz="1600" dirty="0">
                <a:solidFill>
                  <a:srgbClr val="333333"/>
                </a:solidFill>
                <a:latin typeface="等线" panose="02010600030101010101" pitchFamily="2" charset="-122"/>
                <a:ea typeface="等线" panose="02010600030101010101" pitchFamily="2" charset="-122"/>
              </a:rPr>
              <a:t>月</a:t>
            </a:r>
            <a:r>
              <a:rPr lang="en-US" altLang="zh-CN" sz="1600" dirty="0">
                <a:solidFill>
                  <a:srgbClr val="333333"/>
                </a:solidFill>
                <a:latin typeface="等线" panose="02010600030101010101" pitchFamily="2" charset="-122"/>
                <a:ea typeface="等线" panose="02010600030101010101" pitchFamily="2" charset="-122"/>
              </a:rPr>
              <a:t>30</a:t>
            </a:r>
            <a:r>
              <a:rPr lang="zh-CN" altLang="en-US" sz="1600" dirty="0">
                <a:solidFill>
                  <a:srgbClr val="333333"/>
                </a:solidFill>
                <a:latin typeface="等线" panose="02010600030101010101" pitchFamily="2" charset="-122"/>
                <a:ea typeface="等线" panose="02010600030101010101" pitchFamily="2" charset="-122"/>
              </a:rPr>
              <a:t>日</a:t>
            </a:r>
            <a:endParaRPr lang="en-US" altLang="zh-CN" sz="1600" dirty="0">
              <a:solidFill>
                <a:srgbClr val="333333"/>
              </a:solidFill>
              <a:latin typeface="等线" panose="02010600030101010101" pitchFamily="2" charset="-122"/>
              <a:ea typeface="等线" panose="02010600030101010101" pitchFamily="2" charset="-122"/>
            </a:endParaRPr>
          </a:p>
          <a:p>
            <a:r>
              <a:rPr lang="zh-CN" altLang="en-US" sz="1600" i="0" dirty="0">
                <a:solidFill>
                  <a:srgbClr val="333333"/>
                </a:solidFill>
                <a:effectLst/>
                <a:latin typeface="等线" panose="02010600030101010101" pitchFamily="2" charset="-122"/>
                <a:ea typeface="等线" panose="02010600030101010101" pitchFamily="2" charset="-122"/>
              </a:rPr>
              <a:t>阅读链接： </a:t>
            </a:r>
            <a:r>
              <a:rPr lang="en-US" altLang="zh-CN" sz="1600" dirty="0">
                <a:solidFill>
                  <a:srgbClr val="333333"/>
                </a:solidFill>
                <a:latin typeface="等线" panose="02010600030101010101" pitchFamily="2" charset="-122"/>
                <a:ea typeface="等线" panose="02010600030101010101" pitchFamily="2" charset="-122"/>
                <a:hlinkClick r:id="rId6"/>
              </a:rPr>
              <a:t>https://news.qq.com/a/20141130/002166.htm?pgv_ref=aio2012&amp;ptlang=2052</a:t>
            </a:r>
            <a:endParaRPr lang="en-US" altLang="zh-CN" sz="1600" dirty="0">
              <a:solidFill>
                <a:srgbClr val="333333"/>
              </a:solidFill>
              <a:latin typeface="等线" panose="02010600030101010101" pitchFamily="2" charset="-122"/>
              <a:ea typeface="等线" panose="02010600030101010101" pitchFamily="2" charset="-122"/>
            </a:endParaRPr>
          </a:p>
          <a:p>
            <a:endParaRPr lang="en-US" altLang="zh-CN" sz="1600" dirty="0">
              <a:solidFill>
                <a:srgbClr val="333333"/>
              </a:solidFill>
              <a:latin typeface="等线" panose="02010600030101010101" pitchFamily="2" charset="-122"/>
              <a:ea typeface="等线" panose="02010600030101010101" pitchFamily="2" charset="-122"/>
            </a:endParaRPr>
          </a:p>
          <a:p>
            <a:r>
              <a:rPr lang="zh-CN" altLang="en-US" sz="1600" b="1" dirty="0">
                <a:solidFill>
                  <a:srgbClr val="333333"/>
                </a:solidFill>
                <a:latin typeface="等线" panose="02010600030101010101" pitchFamily="2" charset="-122"/>
                <a:ea typeface="等线" panose="02010600030101010101" pitchFamily="2" charset="-122"/>
              </a:rPr>
              <a:t>张丽娜</a:t>
            </a:r>
            <a:r>
              <a:rPr lang="en-US" altLang="zh-CN" sz="1600" b="1" dirty="0">
                <a:solidFill>
                  <a:srgbClr val="333333"/>
                </a:solidFill>
                <a:latin typeface="等线" panose="02010600030101010101" pitchFamily="2" charset="-122"/>
                <a:ea typeface="等线" panose="02010600030101010101" pitchFamily="2" charset="-122"/>
              </a:rPr>
              <a:t>. </a:t>
            </a:r>
            <a:r>
              <a:rPr lang="zh-CN" altLang="en-US" sz="1600" b="1" dirty="0">
                <a:latin typeface="等线" panose="02010600030101010101" pitchFamily="2" charset="-122"/>
                <a:ea typeface="等线" panose="02010600030101010101" pitchFamily="2" charset="-122"/>
              </a:rPr>
              <a:t>我的同事，呼格案报道者、新华社记者汤计素描</a:t>
            </a:r>
            <a:r>
              <a:rPr lang="en-US" altLang="zh-CN" sz="1600" b="1" dirty="0">
                <a:latin typeface="等线" panose="02010600030101010101" pitchFamily="2" charset="-122"/>
                <a:ea typeface="等线" panose="02010600030101010101" pitchFamily="2" charset="-122"/>
              </a:rPr>
              <a:t>[J]</a:t>
            </a:r>
            <a:r>
              <a:rPr lang="en-US" altLang="zh-CN" sz="1600" b="1" dirty="0">
                <a:solidFill>
                  <a:srgbClr val="333333"/>
                </a:solidFill>
                <a:latin typeface="等线" panose="02010600030101010101" pitchFamily="2" charset="-122"/>
                <a:ea typeface="等线" panose="02010600030101010101" pitchFamily="2" charset="-122"/>
              </a:rPr>
              <a:t> .</a:t>
            </a:r>
            <a:r>
              <a:rPr lang="zh-CN" altLang="en-US" sz="1600" b="1" dirty="0">
                <a:solidFill>
                  <a:srgbClr val="333333"/>
                </a:solidFill>
                <a:latin typeface="等线" panose="02010600030101010101" pitchFamily="2" charset="-122"/>
                <a:ea typeface="等线" panose="02010600030101010101" pitchFamily="2" charset="-122"/>
              </a:rPr>
              <a:t>中国记者</a:t>
            </a:r>
            <a:r>
              <a:rPr lang="en-US" altLang="zh-CN" sz="1600" b="1" dirty="0">
                <a:solidFill>
                  <a:srgbClr val="333333"/>
                </a:solidFill>
                <a:latin typeface="等线" panose="02010600030101010101" pitchFamily="2" charset="-122"/>
                <a:ea typeface="等线" panose="02010600030101010101" pitchFamily="2" charset="-122"/>
              </a:rPr>
              <a:t>,2015(01):74-76.</a:t>
            </a:r>
          </a:p>
        </p:txBody>
      </p:sp>
      <p:pic>
        <p:nvPicPr>
          <p:cNvPr id="8" name="图片 7">
            <a:extLst>
              <a:ext uri="{FF2B5EF4-FFF2-40B4-BE49-F238E27FC236}">
                <a16:creationId xmlns:a16="http://schemas.microsoft.com/office/drawing/2014/main" id="{61501829-EA20-4F16-B668-DA3FE9ADE057}"/>
              </a:ext>
            </a:extLst>
          </p:cNvPr>
          <p:cNvPicPr>
            <a:picLocks noChangeAspect="1"/>
          </p:cNvPicPr>
          <p:nvPr/>
        </p:nvPicPr>
        <p:blipFill rotWithShape="1">
          <a:blip r:embed="rId7"/>
          <a:srcRect b="32828"/>
          <a:stretch/>
        </p:blipFill>
        <p:spPr>
          <a:xfrm>
            <a:off x="5605608" y="3816890"/>
            <a:ext cx="3307461" cy="1584176"/>
          </a:xfrm>
          <a:prstGeom prst="rect">
            <a:avLst/>
          </a:prstGeom>
        </p:spPr>
      </p:pic>
      <p:graphicFrame>
        <p:nvGraphicFramePr>
          <p:cNvPr id="9" name="对象 8">
            <a:extLst>
              <a:ext uri="{FF2B5EF4-FFF2-40B4-BE49-F238E27FC236}">
                <a16:creationId xmlns:a16="http://schemas.microsoft.com/office/drawing/2014/main" id="{E90455C0-3450-4462-9691-A159D4525F56}"/>
              </a:ext>
            </a:extLst>
          </p:cNvPr>
          <p:cNvGraphicFramePr>
            <a:graphicFrameLocks noChangeAspect="1"/>
          </p:cNvGraphicFramePr>
          <p:nvPr>
            <p:extLst>
              <p:ext uri="{D42A27DB-BD31-4B8C-83A1-F6EECF244321}">
                <p14:modId xmlns:p14="http://schemas.microsoft.com/office/powerpoint/2010/main" val="2247840039"/>
              </p:ext>
            </p:extLst>
          </p:nvPr>
        </p:nvGraphicFramePr>
        <p:xfrm>
          <a:off x="-108520" y="3559084"/>
          <a:ext cx="2016224" cy="1736193"/>
        </p:xfrm>
        <a:graphic>
          <a:graphicData uri="http://schemas.openxmlformats.org/presentationml/2006/ole">
            <mc:AlternateContent xmlns:mc="http://schemas.openxmlformats.org/markup-compatibility/2006">
              <mc:Choice xmlns:v="urn:schemas-microsoft-com:vml" Requires="v">
                <p:oleObj spid="_x0000_s3077" name="Acrobat Document" showAsIcon="1" r:id="rId8" imgW="914400" imgH="787320" progId="AcroExch.Document.7">
                  <p:embed/>
                </p:oleObj>
              </mc:Choice>
              <mc:Fallback>
                <p:oleObj name="Acrobat Document" showAsIcon="1" r:id="rId8" imgW="914400" imgH="787320" progId="AcroExch.Document.7">
                  <p:embed/>
                  <p:pic>
                    <p:nvPicPr>
                      <p:cNvPr id="0" name=""/>
                      <p:cNvPicPr/>
                      <p:nvPr/>
                    </p:nvPicPr>
                    <p:blipFill>
                      <a:blip r:embed="rId9"/>
                      <a:stretch>
                        <a:fillRect/>
                      </a:stretch>
                    </p:blipFill>
                    <p:spPr>
                      <a:xfrm>
                        <a:off x="-108520" y="3559084"/>
                        <a:ext cx="2016224" cy="1736193"/>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id="{BBF39B67-9D4A-44AA-A69A-26444D65D36C}"/>
              </a:ext>
            </a:extLst>
          </p:cNvPr>
          <p:cNvSpPr txBox="1"/>
          <p:nvPr/>
        </p:nvSpPr>
        <p:spPr>
          <a:xfrm>
            <a:off x="214530" y="4235384"/>
            <a:ext cx="1305124" cy="400110"/>
          </a:xfrm>
          <a:prstGeom prst="rect">
            <a:avLst/>
          </a:prstGeom>
          <a:solidFill>
            <a:schemeClr val="bg1"/>
          </a:solidFill>
        </p:spPr>
        <p:txBody>
          <a:bodyPr wrap="square" rtlCol="0">
            <a:spAutoFit/>
          </a:bodyPr>
          <a:lstStyle/>
          <a:p>
            <a:pPr algn="ctr"/>
            <a:r>
              <a:rPr lang="zh-CN" altLang="en-US" sz="1000" dirty="0">
                <a:latin typeface="等线" panose="02010600030101010101" pitchFamily="2" charset="-122"/>
                <a:ea typeface="等线" panose="02010600030101010101" pitchFamily="2" charset="-122"/>
              </a:rPr>
              <a:t>双击查看</a:t>
            </a:r>
            <a:endParaRPr lang="en-US" altLang="zh-CN" sz="1000" dirty="0">
              <a:latin typeface="等线" panose="02010600030101010101" pitchFamily="2" charset="-122"/>
              <a:ea typeface="等线" panose="02010600030101010101" pitchFamily="2" charset="-122"/>
            </a:endParaRPr>
          </a:p>
          <a:p>
            <a:pPr algn="ctr"/>
            <a:r>
              <a:rPr lang="zh-CN" altLang="en-US" sz="1000" dirty="0">
                <a:latin typeface="等线" panose="02010600030101010101" pitchFamily="2" charset="-122"/>
                <a:ea typeface="等线" panose="02010600030101010101" pitchFamily="2" charset="-122"/>
              </a:rPr>
              <a:t>全文</a:t>
            </a:r>
          </a:p>
        </p:txBody>
      </p:sp>
    </p:spTree>
    <p:extLst>
      <p:ext uri="{BB962C8B-B14F-4D97-AF65-F5344CB8AC3E}">
        <p14:creationId xmlns:p14="http://schemas.microsoft.com/office/powerpoint/2010/main" val="85028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17</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1901483"/>
          </a:xfrm>
          <a:prstGeom prst="rect">
            <a:avLst/>
          </a:prstGeom>
          <a:noFill/>
        </p:spPr>
        <p:txBody>
          <a:bodyPr wrap="square" rtlCol="0">
            <a:spAutoFit/>
          </a:bodyPr>
          <a:lstStyle/>
          <a:p>
            <a:pPr indent="446088">
              <a:lnSpc>
                <a:spcPct val="150000"/>
              </a:lnSpc>
            </a:pPr>
            <a:r>
              <a:rPr lang="zh-CN" altLang="en-US" sz="1600" b="1" dirty="0">
                <a:solidFill>
                  <a:srgbClr val="FF0000"/>
                </a:solidFill>
                <a:latin typeface="等线" panose="02010600030101010101" pitchFamily="2" charset="-122"/>
                <a:ea typeface="等线" panose="02010600030101010101" pitchFamily="2" charset="-122"/>
              </a:rPr>
              <a:t>最后要业务过硬，学习至上。</a:t>
            </a:r>
            <a:endParaRPr lang="en-US" altLang="zh-CN" sz="1600" b="1" dirty="0">
              <a:solidFill>
                <a:srgbClr val="FF0000"/>
              </a:solidFill>
              <a:latin typeface="等线" panose="02010600030101010101" pitchFamily="2" charset="-122"/>
              <a:ea typeface="等线" panose="02010600030101010101" pitchFamily="2" charset="-122"/>
            </a:endParaRPr>
          </a:p>
          <a:p>
            <a:pPr indent="446088">
              <a:lnSpc>
                <a:spcPct val="150000"/>
              </a:lnSpc>
            </a:pPr>
            <a:r>
              <a:rPr lang="zh-CN" altLang="en-US" sz="1600" dirty="0">
                <a:latin typeface="等线" panose="02010600030101010101" pitchFamily="2" charset="-122"/>
                <a:ea typeface="等线" panose="02010600030101010101" pitchFamily="2" charset="-122"/>
              </a:rPr>
              <a:t>党报历来拥有一支业务素质非常过硬的队伍，人才济济。但面临社会变革和技术冲击，党报迫切需要引入新的人才，确立新的激励和奖惩机制。面临层出不穷的新问题、新技术、新概念、新思想、新政策，更需要树立学习型组织的风气。从采编到经营，全体人员都要孜孜不倦，补充新知识，克服惰性，在这场议程和话语的争夺中，力避能力不足的风险。</a:t>
            </a:r>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5541498" cy="415490"/>
          </a:xfrm>
          <a:prstGeom prst="rect">
            <a:avLst/>
          </a:prstGeom>
          <a:noFill/>
        </p:spPr>
        <p:txBody>
          <a:bodyPr wrap="square" lIns="91431" tIns="45716" rIns="91431" bIns="45716" rtlCol="0">
            <a:spAutoFit/>
          </a:bodyPr>
          <a:lstStyle/>
          <a:p>
            <a:pPr eaLnBrk="1" fontAlgn="base" hangingPunct="1">
              <a:lnSpc>
                <a:spcPct val="100000"/>
              </a:lnSpc>
              <a:spcBef>
                <a:spcPct val="0"/>
              </a:spcBef>
              <a:spcAft>
                <a:spcPct val="0"/>
              </a:spcAft>
              <a:buFontTx/>
              <a:buNone/>
            </a:pPr>
            <a:r>
              <a:rPr lang="zh-CN" altLang="en-US" sz="2100" dirty="0">
                <a:latin typeface="微软雅黑" panose="020B0503020204020204" pitchFamily="34" charset="-122"/>
                <a:ea typeface="微软雅黑" panose="020B0503020204020204" pitchFamily="34" charset="-122"/>
              </a:rPr>
              <a:t>一、社会责任</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新闻专业理念的核心</a:t>
            </a:r>
          </a:p>
        </p:txBody>
      </p:sp>
    </p:spTree>
    <p:extLst>
      <p:ext uri="{BB962C8B-B14F-4D97-AF65-F5344CB8AC3E}">
        <p14:creationId xmlns:p14="http://schemas.microsoft.com/office/powerpoint/2010/main" val="152672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18</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4117474"/>
          </a:xfrm>
          <a:prstGeom prst="rect">
            <a:avLst/>
          </a:prstGeom>
          <a:noFill/>
        </p:spPr>
        <p:txBody>
          <a:bodyPr wrap="square" rtlCol="0">
            <a:spAutoFit/>
          </a:bodyPr>
          <a:lstStyle/>
          <a:p>
            <a:pPr>
              <a:lnSpc>
                <a:spcPct val="150000"/>
              </a:lnSpc>
              <a:spcBef>
                <a:spcPts val="600"/>
              </a:spcBef>
              <a:buClr>
                <a:srgbClr val="B13F9A"/>
              </a:buClr>
              <a:buSzPct val="73000"/>
              <a:defRPr/>
            </a:pPr>
            <a:r>
              <a:rPr lang="zh-CN" altLang="en-US" sz="1600" dirty="0">
                <a:solidFill>
                  <a:prstClr val="black"/>
                </a:solidFill>
                <a:latin typeface="等线" panose="02010600030101010101" pitchFamily="2" charset="-122"/>
                <a:ea typeface="等线" panose="02010600030101010101" pitchFamily="2" charset="-122"/>
              </a:rPr>
              <a:t>记者落笔需要目中有人，也就是说要眼里心里有群众，媒体和受众的关系是另一个对新闻报道具有指导意义的思想。</a:t>
            </a:r>
            <a:endParaRPr lang="en-US" altLang="zh-CN" sz="1600" dirty="0">
              <a:solidFill>
                <a:prstClr val="black"/>
              </a:solidFill>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p"/>
            </a:pPr>
            <a:r>
              <a:rPr lang="zh-CN" altLang="en-US" sz="1600" b="1" dirty="0">
                <a:latin typeface="等线" panose="02010600030101010101" pitchFamily="2" charset="-122"/>
                <a:ea typeface="等线" panose="02010600030101010101" pitchFamily="2" charset="-122"/>
              </a:rPr>
              <a:t>尊重受众的权利</a:t>
            </a:r>
            <a:endParaRPr lang="en-US" altLang="zh-CN" sz="1600" b="1" dirty="0">
              <a:latin typeface="等线" panose="02010600030101010101" pitchFamily="2" charset="-122"/>
              <a:ea typeface="等线" panose="02010600030101010101" pitchFamily="2" charset="-122"/>
            </a:endParaRPr>
          </a:p>
          <a:p>
            <a:pPr marL="550863" indent="-195263">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传媒业必须明白，受众首先是公民，他们有被告知的权利。</a:t>
            </a:r>
            <a:endParaRPr lang="en-US" altLang="zh-CN" sz="1600" dirty="0">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p"/>
            </a:pPr>
            <a:r>
              <a:rPr lang="zh-CN" altLang="en-US" sz="1600" b="1" dirty="0">
                <a:latin typeface="等线" panose="02010600030101010101" pitchFamily="2" charset="-122"/>
                <a:ea typeface="等线" panose="02010600030101010101" pitchFamily="2" charset="-122"/>
              </a:rPr>
              <a:t>尊重受众的人格</a:t>
            </a:r>
            <a:endParaRPr lang="en-US" altLang="zh-CN" sz="1600" b="1" dirty="0">
              <a:latin typeface="等线" panose="02010600030101010101" pitchFamily="2" charset="-122"/>
              <a:ea typeface="等线" panose="02010600030101010101" pitchFamily="2" charset="-122"/>
            </a:endParaRPr>
          </a:p>
          <a:p>
            <a:pPr marL="550863" indent="-195263">
              <a:lnSpc>
                <a:spcPct val="150000"/>
              </a:lnSpc>
              <a:buFont typeface="Arial" panose="020B0604020202020204" pitchFamily="34" charset="0"/>
              <a:buChar char="•"/>
            </a:pPr>
            <a:r>
              <a:rPr lang="zh-CN" altLang="en-US" sz="1600" dirty="0">
                <a:solidFill>
                  <a:prstClr val="black"/>
                </a:solidFill>
                <a:latin typeface="等线" panose="02010600030101010101" pitchFamily="2" charset="-122"/>
                <a:ea typeface="等线" panose="02010600030101010101" pitchFamily="2" charset="-122"/>
              </a:rPr>
              <a:t>公众的人格尊严不受侵犯，这包括尊重他们的隐私权、尊重他们的选择（选择工作、信仰、居住地等等），尊重他们的形象。受众当然会说错话、做错事，也会说蠢话、做蠢事，可以善意地批评，但永远不能训斥他们，羞辱他们。</a:t>
            </a:r>
            <a:endParaRPr lang="en-US" altLang="zh-CN" sz="1600" dirty="0">
              <a:latin typeface="等线" panose="02010600030101010101" pitchFamily="2" charset="-122"/>
              <a:ea typeface="等线" panose="02010600030101010101" pitchFamily="2" charset="-122"/>
            </a:endParaRPr>
          </a:p>
          <a:p>
            <a:pPr marL="285750" indent="-285750">
              <a:lnSpc>
                <a:spcPct val="150000"/>
              </a:lnSpc>
              <a:buFont typeface="Wingdings" panose="05000000000000000000" pitchFamily="2" charset="2"/>
              <a:buChar char="p"/>
            </a:pPr>
            <a:r>
              <a:rPr lang="zh-CN" altLang="en-US" sz="1600" b="1" dirty="0">
                <a:latin typeface="等线" panose="02010600030101010101" pitchFamily="2" charset="-122"/>
                <a:ea typeface="等线" panose="02010600030101010101" pitchFamily="2" charset="-122"/>
              </a:rPr>
              <a:t>尊重受众的情感</a:t>
            </a:r>
            <a:endParaRPr lang="en-US" altLang="zh-CN" sz="1600" b="1" dirty="0">
              <a:latin typeface="等线" panose="02010600030101010101" pitchFamily="2" charset="-122"/>
              <a:ea typeface="等线" panose="02010600030101010101" pitchFamily="2" charset="-122"/>
            </a:endParaRPr>
          </a:p>
          <a:p>
            <a:pPr marL="550863" indent="-195263">
              <a:lnSpc>
                <a:spcPct val="150000"/>
              </a:lnSpc>
              <a:buFont typeface="Arial" panose="020B0604020202020204" pitchFamily="34" charset="0"/>
              <a:buChar char="•"/>
            </a:pPr>
            <a:r>
              <a:rPr lang="zh-CN" altLang="en-US" sz="1600" dirty="0">
                <a:solidFill>
                  <a:prstClr val="black"/>
                </a:solidFill>
                <a:latin typeface="等线" panose="02010600030101010101" pitchFamily="2" charset="-122"/>
                <a:ea typeface="等线" panose="02010600030101010101" pitchFamily="2" charset="-122"/>
              </a:rPr>
              <a:t>感情体现在新闻报道对受众的人文关爱上，体现在对受众感受的理解，同时，也体现在新闻报道的许多细微之处。</a:t>
            </a:r>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6022934" cy="415490"/>
          </a:xfrm>
          <a:prstGeom prst="rect">
            <a:avLst/>
          </a:prstGeom>
          <a:noFill/>
        </p:spPr>
        <p:txBody>
          <a:bodyPr wrap="square" lIns="91431" tIns="45716" rIns="91431" bIns="45716" rtlCol="0">
            <a:spAutoFit/>
          </a:bodyPr>
          <a:lstStyle/>
          <a:p>
            <a:pPr fontAlgn="base">
              <a:spcBef>
                <a:spcPct val="0"/>
              </a:spcBef>
              <a:spcAft>
                <a:spcPct val="0"/>
              </a:spcAft>
            </a:pPr>
            <a:r>
              <a:rPr lang="zh-CN" altLang="en-US" sz="2100" dirty="0">
                <a:latin typeface="微软雅黑" panose="020B0503020204020204" pitchFamily="34" charset="-122"/>
                <a:ea typeface="微软雅黑" panose="020B0503020204020204" pitchFamily="34" charset="-122"/>
              </a:rPr>
              <a:t>二、 尊重受众</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新闻专业理念要求的工作态度</a:t>
            </a:r>
            <a:endParaRPr lang="en-US" altLang="zh-CN" sz="2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83568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19</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6022934" cy="415490"/>
          </a:xfrm>
          <a:prstGeom prst="rect">
            <a:avLst/>
          </a:prstGeom>
          <a:noFill/>
        </p:spPr>
        <p:txBody>
          <a:bodyPr wrap="square" lIns="91431" tIns="45716" rIns="91431" bIns="45716" rtlCol="0">
            <a:spAutoFit/>
          </a:bodyPr>
          <a:lstStyle/>
          <a:p>
            <a:pPr fontAlgn="base">
              <a:spcBef>
                <a:spcPct val="0"/>
              </a:spcBef>
              <a:spcAft>
                <a:spcPct val="0"/>
              </a:spcAft>
            </a:pPr>
            <a:r>
              <a:rPr lang="zh-CN" altLang="en-US" sz="2100" dirty="0">
                <a:latin typeface="微软雅黑" panose="020B0503020204020204" pitchFamily="34" charset="-122"/>
                <a:ea typeface="微软雅黑" panose="020B0503020204020204" pitchFamily="34" charset="-122"/>
              </a:rPr>
              <a:t>二、 尊重受众</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新闻专业理念要求的工作态度</a:t>
            </a:r>
            <a:endParaRPr lang="en-US" altLang="zh-CN" sz="2100"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B040F3AB-C7A5-4E1D-B09F-7D90855BB6F2}"/>
              </a:ext>
            </a:extLst>
          </p:cNvPr>
          <p:cNvPicPr>
            <a:picLocks noChangeAspect="1"/>
          </p:cNvPicPr>
          <p:nvPr/>
        </p:nvPicPr>
        <p:blipFill>
          <a:blip r:embed="rId4"/>
          <a:stretch>
            <a:fillRect/>
          </a:stretch>
        </p:blipFill>
        <p:spPr>
          <a:xfrm>
            <a:off x="323529" y="1476730"/>
            <a:ext cx="3744415" cy="4192572"/>
          </a:xfrm>
          <a:prstGeom prst="rect">
            <a:avLst/>
          </a:prstGeom>
        </p:spPr>
      </p:pic>
      <p:sp>
        <p:nvSpPr>
          <p:cNvPr id="6" name="文本框 5">
            <a:extLst>
              <a:ext uri="{FF2B5EF4-FFF2-40B4-BE49-F238E27FC236}">
                <a16:creationId xmlns:a16="http://schemas.microsoft.com/office/drawing/2014/main" id="{5DA166C4-AB9A-4C95-A3CB-A6949ECECA63}"/>
              </a:ext>
            </a:extLst>
          </p:cNvPr>
          <p:cNvSpPr txBox="1"/>
          <p:nvPr/>
        </p:nvSpPr>
        <p:spPr>
          <a:xfrm>
            <a:off x="4067944" y="1541269"/>
            <a:ext cx="4845126" cy="4078039"/>
          </a:xfrm>
          <a:prstGeom prst="rect">
            <a:avLst/>
          </a:prstGeom>
          <a:noFill/>
        </p:spPr>
        <p:txBody>
          <a:bodyPr wrap="square">
            <a:spAutoFit/>
          </a:bodyPr>
          <a:lstStyle/>
          <a:p>
            <a:r>
              <a:rPr lang="en-US" altLang="zh-CN" sz="1400" b="1" dirty="0">
                <a:latin typeface="等线" panose="02010600030101010101" pitchFamily="2" charset="-122"/>
                <a:ea typeface="等线" panose="02010600030101010101" pitchFamily="2" charset="-122"/>
              </a:rPr>
              <a:t>《</a:t>
            </a:r>
            <a:r>
              <a:rPr lang="zh-CN" altLang="en-US" sz="1400" b="1" dirty="0">
                <a:latin typeface="等线" panose="02010600030101010101" pitchFamily="2" charset="-122"/>
                <a:ea typeface="等线" panose="02010600030101010101" pitchFamily="2" charset="-122"/>
              </a:rPr>
              <a:t>彭浦夜市占道严重“逼走”公交车 </a:t>
            </a:r>
            <a:r>
              <a:rPr lang="en-US" altLang="zh-CN" sz="1400" b="1" dirty="0">
                <a:latin typeface="等线" panose="02010600030101010101" pitchFamily="2" charset="-122"/>
                <a:ea typeface="等线" panose="02010600030101010101" pitchFamily="2" charset="-122"/>
              </a:rPr>
              <a:t>8</a:t>
            </a:r>
            <a:r>
              <a:rPr lang="zh-CN" altLang="en-US" sz="1400" b="1" dirty="0">
                <a:latin typeface="等线" panose="02010600030101010101" pitchFamily="2" charset="-122"/>
                <a:ea typeface="等线" panose="02010600030101010101" pitchFamily="2" charset="-122"/>
              </a:rPr>
              <a:t>条线路被迫晚间绕道</a:t>
            </a:r>
            <a:r>
              <a:rPr lang="en-US" altLang="zh-CN" sz="1400" b="1" dirty="0">
                <a:latin typeface="等线" panose="02010600030101010101" pitchFamily="2" charset="-122"/>
                <a:ea typeface="等线" panose="02010600030101010101" pitchFamily="2" charset="-122"/>
              </a:rPr>
              <a:t>》</a:t>
            </a:r>
          </a:p>
          <a:p>
            <a:r>
              <a:rPr lang="zh-CN" altLang="en-US" sz="1400" dirty="0">
                <a:latin typeface="等线" panose="02010600030101010101" pitchFamily="2" charset="-122"/>
                <a:ea typeface="等线" panose="02010600030101010101" pitchFamily="2" charset="-122"/>
              </a:rPr>
              <a:t>东方早报 </a:t>
            </a:r>
            <a:r>
              <a:rPr lang="en-US" altLang="zh-CN" sz="1400" dirty="0">
                <a:latin typeface="等线" panose="02010600030101010101" pitchFamily="2" charset="-122"/>
                <a:ea typeface="等线" panose="02010600030101010101" pitchFamily="2" charset="-122"/>
              </a:rPr>
              <a:t>2013</a:t>
            </a:r>
            <a:r>
              <a:rPr lang="zh-CN" altLang="en-US" sz="1400" dirty="0">
                <a:latin typeface="等线" panose="02010600030101010101" pitchFamily="2" charset="-122"/>
                <a:ea typeface="等线" panose="02010600030101010101" pitchFamily="2" charset="-122"/>
              </a:rPr>
              <a:t>年</a:t>
            </a:r>
            <a:r>
              <a:rPr lang="en-US" altLang="zh-CN" sz="1400" dirty="0">
                <a:latin typeface="等线" panose="02010600030101010101" pitchFamily="2" charset="-122"/>
                <a:ea typeface="等线" panose="02010600030101010101" pitchFamily="2" charset="-122"/>
              </a:rPr>
              <a:t>11</a:t>
            </a:r>
            <a:r>
              <a:rPr lang="zh-CN" altLang="en-US" sz="1400" dirty="0">
                <a:latin typeface="等线" panose="02010600030101010101" pitchFamily="2" charset="-122"/>
                <a:ea typeface="等线" panose="02010600030101010101" pitchFamily="2" charset="-122"/>
              </a:rPr>
              <a:t>月</a:t>
            </a:r>
            <a:r>
              <a:rPr lang="en-US" altLang="zh-CN" sz="1400" dirty="0">
                <a:latin typeface="等线" panose="02010600030101010101" pitchFamily="2" charset="-122"/>
                <a:ea typeface="等线" panose="02010600030101010101" pitchFamily="2" charset="-122"/>
              </a:rPr>
              <a:t>26</a:t>
            </a:r>
            <a:r>
              <a:rPr lang="zh-CN" altLang="en-US" sz="1400" dirty="0">
                <a:latin typeface="等线" panose="02010600030101010101" pitchFamily="2" charset="-122"/>
                <a:ea typeface="等线" panose="02010600030101010101" pitchFamily="2" charset="-122"/>
              </a:rPr>
              <a:t>日</a:t>
            </a:r>
            <a:endParaRPr lang="en-US" altLang="zh-CN" sz="1400" dirty="0">
              <a:latin typeface="等线" panose="02010600030101010101" pitchFamily="2" charset="-122"/>
              <a:ea typeface="等线" panose="02010600030101010101" pitchFamily="2" charset="-122"/>
            </a:endParaRPr>
          </a:p>
          <a:p>
            <a:r>
              <a:rPr lang="zh-CN" altLang="en-US" sz="1400" dirty="0">
                <a:latin typeface="等线" panose="02010600030101010101" pitchFamily="2" charset="-122"/>
                <a:ea typeface="等线" panose="02010600030101010101" pitchFamily="2" charset="-122"/>
              </a:rPr>
              <a:t>阅读链接：</a:t>
            </a:r>
            <a:r>
              <a:rPr lang="en-US" altLang="zh-CN" sz="1400" dirty="0">
                <a:latin typeface="等线" panose="02010600030101010101" pitchFamily="2" charset="-122"/>
                <a:ea typeface="等线" panose="02010600030101010101" pitchFamily="2" charset="-122"/>
              </a:rPr>
              <a:t> </a:t>
            </a:r>
            <a:r>
              <a:rPr lang="en-US" altLang="zh-CN" sz="1400" dirty="0">
                <a:latin typeface="等线" panose="02010600030101010101" pitchFamily="2" charset="-122"/>
                <a:ea typeface="等线" panose="02010600030101010101" pitchFamily="2" charset="-122"/>
                <a:hlinkClick r:id="rId5"/>
              </a:rPr>
              <a:t>http://news.163.com/13/1126/07/9EJFIRVK00014AED.html</a:t>
            </a:r>
            <a:endParaRPr lang="en-US" altLang="zh-CN" sz="1400" b="1" dirty="0">
              <a:latin typeface="等线" panose="02010600030101010101" pitchFamily="2" charset="-122"/>
              <a:ea typeface="等线" panose="02010600030101010101" pitchFamily="2" charset="-122"/>
            </a:endParaRPr>
          </a:p>
          <a:p>
            <a:pPr eaLnBrk="0" fontAlgn="base" hangingPunct="0">
              <a:spcBef>
                <a:spcPct val="50000"/>
              </a:spcBef>
              <a:spcAft>
                <a:spcPct val="0"/>
              </a:spcAft>
            </a:pPr>
            <a:r>
              <a:rPr lang="en-US" altLang="zh-CN" sz="1400" b="1" dirty="0">
                <a:latin typeface="等线" panose="02010600030101010101" pitchFamily="2" charset="-122"/>
                <a:ea typeface="等线" panose="02010600030101010101" pitchFamily="2" charset="-122"/>
              </a:rPr>
              <a:t>《</a:t>
            </a:r>
            <a:r>
              <a:rPr lang="zh-CN" altLang="en-US" sz="1400" b="1" dirty="0">
                <a:solidFill>
                  <a:srgbClr val="4C4C4C"/>
                </a:solidFill>
                <a:latin typeface="等线" panose="02010600030101010101" pitchFamily="2" charset="-122"/>
                <a:ea typeface="等线" panose="02010600030101010101" pitchFamily="2" charset="-122"/>
                <a:cs typeface="+mj-cs"/>
              </a:rPr>
              <a:t>彭浦夜市将被彻底取缔 夜间绕道的</a:t>
            </a:r>
            <a:r>
              <a:rPr lang="en-US" altLang="zh-CN" sz="1400" b="1" dirty="0">
                <a:solidFill>
                  <a:srgbClr val="4C4C4C"/>
                </a:solidFill>
                <a:latin typeface="等线" panose="02010600030101010101" pitchFamily="2" charset="-122"/>
                <a:ea typeface="等线" panose="02010600030101010101" pitchFamily="2" charset="-122"/>
                <a:cs typeface="+mj-cs"/>
              </a:rPr>
              <a:t>8</a:t>
            </a:r>
            <a:r>
              <a:rPr lang="zh-CN" altLang="en-US" sz="1400" b="1" dirty="0">
                <a:solidFill>
                  <a:srgbClr val="4C4C4C"/>
                </a:solidFill>
                <a:latin typeface="等线" panose="02010600030101010101" pitchFamily="2" charset="-122"/>
                <a:ea typeface="等线" panose="02010600030101010101" pitchFamily="2" charset="-122"/>
                <a:cs typeface="+mj-cs"/>
              </a:rPr>
              <a:t>条公交线今起恢复原路运营</a:t>
            </a:r>
            <a:r>
              <a:rPr lang="en-US" altLang="zh-CN" sz="1400" b="1" dirty="0">
                <a:latin typeface="等线" panose="02010600030101010101" pitchFamily="2" charset="-122"/>
                <a:ea typeface="等线" panose="02010600030101010101" pitchFamily="2" charset="-122"/>
              </a:rPr>
              <a:t>》</a:t>
            </a:r>
          </a:p>
          <a:p>
            <a:r>
              <a:rPr lang="zh-CN" altLang="en-US" sz="1400" dirty="0">
                <a:latin typeface="等线" panose="02010600030101010101" pitchFamily="2" charset="-122"/>
                <a:ea typeface="等线" panose="02010600030101010101" pitchFamily="2" charset="-122"/>
              </a:rPr>
              <a:t>新闻晨报 </a:t>
            </a:r>
            <a:r>
              <a:rPr lang="en-US" altLang="zh-CN" sz="1400" dirty="0">
                <a:latin typeface="等线" panose="02010600030101010101" pitchFamily="2" charset="-122"/>
                <a:ea typeface="等线" panose="02010600030101010101" pitchFamily="2" charset="-122"/>
              </a:rPr>
              <a:t>2013</a:t>
            </a:r>
            <a:r>
              <a:rPr lang="zh-CN" altLang="en-US" sz="1400" dirty="0">
                <a:latin typeface="等线" panose="02010600030101010101" pitchFamily="2" charset="-122"/>
                <a:ea typeface="等线" panose="02010600030101010101" pitchFamily="2" charset="-122"/>
              </a:rPr>
              <a:t>年</a:t>
            </a:r>
            <a:r>
              <a:rPr lang="en-US" altLang="zh-CN" sz="1400" dirty="0">
                <a:latin typeface="等线" panose="02010600030101010101" pitchFamily="2" charset="-122"/>
                <a:ea typeface="等线" panose="02010600030101010101" pitchFamily="2" charset="-122"/>
              </a:rPr>
              <a:t>11</a:t>
            </a:r>
            <a:r>
              <a:rPr lang="zh-CN" altLang="en-US" sz="1400" dirty="0">
                <a:latin typeface="等线" panose="02010600030101010101" pitchFamily="2" charset="-122"/>
                <a:ea typeface="等线" panose="02010600030101010101" pitchFamily="2" charset="-122"/>
              </a:rPr>
              <a:t>月</a:t>
            </a:r>
            <a:r>
              <a:rPr lang="en-US" altLang="zh-CN" sz="1400" dirty="0">
                <a:latin typeface="等线" panose="02010600030101010101" pitchFamily="2" charset="-122"/>
                <a:ea typeface="等线" panose="02010600030101010101" pitchFamily="2" charset="-122"/>
              </a:rPr>
              <a:t>29</a:t>
            </a:r>
            <a:r>
              <a:rPr lang="zh-CN" altLang="en-US" sz="1400" dirty="0">
                <a:latin typeface="等线" panose="02010600030101010101" pitchFamily="2" charset="-122"/>
                <a:ea typeface="等线" panose="02010600030101010101" pitchFamily="2" charset="-122"/>
              </a:rPr>
              <a:t>日</a:t>
            </a:r>
            <a:endParaRPr lang="en-US" altLang="zh-CN" sz="1400" dirty="0">
              <a:latin typeface="等线" panose="02010600030101010101" pitchFamily="2" charset="-122"/>
              <a:ea typeface="等线" panose="02010600030101010101" pitchFamily="2" charset="-122"/>
            </a:endParaRPr>
          </a:p>
          <a:p>
            <a:pPr indent="355600"/>
            <a:r>
              <a:rPr lang="zh-CN" altLang="en-US" sz="1400" dirty="0">
                <a:latin typeface="楷体" panose="02010609060101010101" pitchFamily="49" charset="-122"/>
                <a:ea typeface="楷体" panose="02010609060101010101" pitchFamily="49" charset="-122"/>
              </a:rPr>
              <a:t>彭浦夜市“两乱”现象引起工商、食药监等相关部门高度重视。闸北区相关人士昨天透露，彭浦夜市是非法无证市场，将坚决取缔。昨日，临汾路已设置了隔离栏，巴士五汽的</a:t>
            </a:r>
            <a:r>
              <a:rPr lang="en-US" altLang="zh-CN" sz="1400" dirty="0">
                <a:latin typeface="楷体" panose="02010609060101010101" pitchFamily="49" charset="-122"/>
                <a:ea typeface="楷体" panose="02010609060101010101" pitchFamily="49" charset="-122"/>
              </a:rPr>
              <a:t>8</a:t>
            </a:r>
            <a:r>
              <a:rPr lang="zh-CN" altLang="en-US" sz="1400" dirty="0">
                <a:latin typeface="楷体" panose="02010609060101010101" pitchFamily="49" charset="-122"/>
                <a:ea typeface="楷体" panose="02010609060101010101" pitchFamily="49" charset="-122"/>
              </a:rPr>
              <a:t>条绕道公交今起也将恢复原路运营。</a:t>
            </a:r>
            <a:endParaRPr lang="en-US" altLang="zh-CN" sz="1400" dirty="0">
              <a:latin typeface="楷体" panose="02010609060101010101" pitchFamily="49" charset="-122"/>
              <a:ea typeface="楷体" panose="02010609060101010101" pitchFamily="49" charset="-122"/>
            </a:endParaRPr>
          </a:p>
          <a:p>
            <a:pPr indent="355600"/>
            <a:r>
              <a:rPr lang="zh-CN" altLang="en-US" sz="1400" dirty="0">
                <a:latin typeface="楷体" panose="02010609060101010101" pitchFamily="49" charset="-122"/>
                <a:ea typeface="楷体" panose="02010609060101010101" pitchFamily="49" charset="-122"/>
              </a:rPr>
              <a:t>据悉，彭浦夜市被频频曝光后，闸北区相关领导多次实地了解情况，听取周边居民、单位的意见建议。深入调查后了解到，夜市脏乱差，影响正常交通，钢瓶液化气存在严重安全隐患，且夜市严重扰民，周边居民要求取缔夜市的呼声极高。</a:t>
            </a:r>
            <a:endParaRPr lang="en-US" altLang="zh-CN" sz="1400" dirty="0">
              <a:latin typeface="楷体" panose="02010609060101010101" pitchFamily="49" charset="-122"/>
              <a:ea typeface="楷体" panose="02010609060101010101" pitchFamily="49" charset="-122"/>
            </a:endParaRPr>
          </a:p>
          <a:p>
            <a:pPr indent="355600"/>
            <a:r>
              <a:rPr lang="zh-CN" altLang="en-US" sz="1400" dirty="0">
                <a:latin typeface="楷体" panose="02010609060101010101" pitchFamily="49" charset="-122"/>
                <a:ea typeface="楷体" panose="02010609060101010101" pitchFamily="49" charset="-122"/>
              </a:rPr>
              <a:t>闸北区相关人士表示，未来相当长的一段时间里，相关部门将严防死守，防止夜市死灰复燃。</a:t>
            </a:r>
            <a:endParaRPr lang="en-US" altLang="zh-CN" sz="1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6378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3"/>
          <p:cNvGrpSpPr/>
          <p:nvPr/>
        </p:nvGrpSpPr>
        <p:grpSpPr bwMode="auto">
          <a:xfrm>
            <a:off x="755580" y="1916836"/>
            <a:ext cx="7866063" cy="3146425"/>
            <a:chOff x="460" y="1187"/>
            <a:chExt cx="4955" cy="1982"/>
          </a:xfrm>
        </p:grpSpPr>
        <p:sp>
          <p:nvSpPr>
            <p:cNvPr id="142"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3"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4"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5"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6"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7"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8"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9"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0"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1"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2"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3"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4"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5"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6"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7"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8"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9"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0"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1"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2"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3"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4"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5"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6"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7"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8"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9"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0"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1"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2"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3"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4"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5"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6"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177"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8"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9"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0"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1"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2"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3"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4"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5"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6"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7"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8"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9"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0"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1"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2"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3"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4"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5"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6"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7"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8"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9"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0"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1"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2"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3"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4"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5"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6"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7"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8"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9"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0"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1"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2"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3"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4"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5"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6"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7"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8"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9"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0"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1"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2"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3"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4"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5"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6"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7"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8"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9"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0"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1"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2"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3"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4"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5"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6"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7"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8"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9"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0"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1"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2"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3"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4"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5"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6"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7"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8"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8" name="平行四边形 12"/>
          <p:cNvSpPr/>
          <p:nvPr/>
        </p:nvSpPr>
        <p:spPr>
          <a:xfrm>
            <a:off x="1027014" y="114528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9" name="平行四边形 13"/>
          <p:cNvSpPr/>
          <p:nvPr/>
        </p:nvSpPr>
        <p:spPr>
          <a:xfrm>
            <a:off x="179515" y="114528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grpSp>
        <p:nvGrpSpPr>
          <p:cNvPr id="119" name="组合 17"/>
          <p:cNvGrpSpPr/>
          <p:nvPr/>
        </p:nvGrpSpPr>
        <p:grpSpPr>
          <a:xfrm>
            <a:off x="1143324" y="2901432"/>
            <a:ext cx="730541" cy="632943"/>
            <a:chOff x="1691679" y="2324967"/>
            <a:chExt cx="730541" cy="759532"/>
          </a:xfrm>
        </p:grpSpPr>
        <p:sp>
          <p:nvSpPr>
            <p:cNvPr id="120" name="矩形​​ 3"/>
            <p:cNvSpPr/>
            <p:nvPr/>
          </p:nvSpPr>
          <p:spPr>
            <a:xfrm>
              <a:off x="1691679" y="2347388"/>
              <a:ext cx="730541" cy="737111"/>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21" name="TextBox 120"/>
            <p:cNvSpPr txBox="1">
              <a:spLocks noChangeArrowheads="1"/>
            </p:cNvSpPr>
            <p:nvPr/>
          </p:nvSpPr>
          <p:spPr bwMode="auto">
            <a:xfrm>
              <a:off x="1845165" y="2324967"/>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22" name="组合 20"/>
          <p:cNvGrpSpPr/>
          <p:nvPr/>
        </p:nvGrpSpPr>
        <p:grpSpPr>
          <a:xfrm>
            <a:off x="1143324" y="3556496"/>
            <a:ext cx="730541" cy="633987"/>
            <a:chOff x="1691679" y="3175961"/>
            <a:chExt cx="730541" cy="760784"/>
          </a:xfrm>
        </p:grpSpPr>
        <p:sp>
          <p:nvSpPr>
            <p:cNvPr id="123" name="矩形​​ 3"/>
            <p:cNvSpPr/>
            <p:nvPr/>
          </p:nvSpPr>
          <p:spPr>
            <a:xfrm>
              <a:off x="1691679" y="3198382"/>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24" name="TextBox 123"/>
            <p:cNvSpPr txBox="1">
              <a:spLocks noChangeArrowheads="1"/>
            </p:cNvSpPr>
            <p:nvPr/>
          </p:nvSpPr>
          <p:spPr bwMode="auto">
            <a:xfrm>
              <a:off x="1845165" y="3175961"/>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3</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25" name="组合 23"/>
          <p:cNvGrpSpPr/>
          <p:nvPr/>
        </p:nvGrpSpPr>
        <p:grpSpPr>
          <a:xfrm>
            <a:off x="1143324" y="4862975"/>
            <a:ext cx="713411" cy="584775"/>
            <a:chOff x="1684629" y="3970639"/>
            <a:chExt cx="713411" cy="701730"/>
          </a:xfrm>
        </p:grpSpPr>
        <p:sp>
          <p:nvSpPr>
            <p:cNvPr id="126" name="矩形​​ 8"/>
            <p:cNvSpPr/>
            <p:nvPr/>
          </p:nvSpPr>
          <p:spPr>
            <a:xfrm>
              <a:off x="1684629" y="3993061"/>
              <a:ext cx="713411" cy="624479"/>
            </a:xfrm>
            <a:prstGeom prst="rect">
              <a:avLst/>
            </a:pr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27" name="TextBox 21"/>
            <p:cNvSpPr txBox="1">
              <a:spLocks noChangeArrowheads="1"/>
            </p:cNvSpPr>
            <p:nvPr/>
          </p:nvSpPr>
          <p:spPr bwMode="auto">
            <a:xfrm>
              <a:off x="1845165" y="3970639"/>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5</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28" name="标题 24"/>
          <p:cNvSpPr txBox="1"/>
          <p:nvPr/>
        </p:nvSpPr>
        <p:spPr bwMode="auto">
          <a:xfrm>
            <a:off x="1252626" y="1268762"/>
            <a:ext cx="2162582" cy="99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zh-CN" altLang="en-US" sz="3600" b="1" dirty="0">
                <a:solidFill>
                  <a:schemeClr val="bg1">
                    <a:lumMod val="50000"/>
                  </a:schemeClr>
                </a:solidFill>
                <a:latin typeface="微软雅黑" panose="020B0503020204020204" pitchFamily="34" charset="-122"/>
                <a:ea typeface="微软雅黑" panose="020B0503020204020204" pitchFamily="34" charset="-122"/>
              </a:rPr>
              <a:t>目 录 </a:t>
            </a:r>
            <a:r>
              <a:rPr lang="en-US" altLang="zh-CN" sz="2400" b="1" dirty="0">
                <a:latin typeface="微软雅黑" panose="020B0503020204020204" pitchFamily="34" charset="-122"/>
                <a:ea typeface="微软雅黑" panose="020B0503020204020204" pitchFamily="34" charset="-122"/>
              </a:rPr>
              <a:t>ONTENTS</a:t>
            </a:r>
            <a:endParaRPr lang="zh-CN" altLang="en-US" sz="2400" b="1" dirty="0">
              <a:latin typeface="微软雅黑" panose="020B0503020204020204" pitchFamily="34" charset="-122"/>
              <a:ea typeface="微软雅黑" panose="020B0503020204020204" pitchFamily="34" charset="-122"/>
            </a:endParaRPr>
          </a:p>
        </p:txBody>
      </p:sp>
      <p:sp>
        <p:nvSpPr>
          <p:cNvPr id="129" name="矩形​​ 9"/>
          <p:cNvSpPr/>
          <p:nvPr/>
        </p:nvSpPr>
        <p:spPr>
          <a:xfrm>
            <a:off x="2187617" y="2302760"/>
            <a:ext cx="6002787" cy="520399"/>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0" name="矩形​​ 10"/>
          <p:cNvSpPr/>
          <p:nvPr/>
        </p:nvSpPr>
        <p:spPr>
          <a:xfrm>
            <a:off x="2187617" y="2957702"/>
            <a:ext cx="6002787" cy="520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1" name="矩形​​ 11"/>
          <p:cNvSpPr/>
          <p:nvPr/>
        </p:nvSpPr>
        <p:spPr>
          <a:xfrm>
            <a:off x="2187617" y="3613288"/>
            <a:ext cx="6002787" cy="520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2" name="矩形​​ 12"/>
          <p:cNvSpPr/>
          <p:nvPr/>
        </p:nvSpPr>
        <p:spPr>
          <a:xfrm>
            <a:off x="2187617" y="4883646"/>
            <a:ext cx="6002787" cy="520399"/>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3" name="TextBox 132"/>
          <p:cNvSpPr txBox="1"/>
          <p:nvPr/>
        </p:nvSpPr>
        <p:spPr>
          <a:xfrm>
            <a:off x="2416406" y="2360975"/>
            <a:ext cx="4035061"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导言 变的是媒体，不变的是新闻</a:t>
            </a:r>
          </a:p>
        </p:txBody>
      </p:sp>
      <p:sp>
        <p:nvSpPr>
          <p:cNvPr id="134" name="TextBox 133"/>
          <p:cNvSpPr txBox="1"/>
          <p:nvPr/>
        </p:nvSpPr>
        <p:spPr>
          <a:xfrm>
            <a:off x="2383213" y="3010156"/>
            <a:ext cx="4573670"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第一讲 当前中国新闻工作者的新挑战</a:t>
            </a:r>
          </a:p>
        </p:txBody>
      </p:sp>
      <p:sp>
        <p:nvSpPr>
          <p:cNvPr id="136" name="TextBox 135"/>
          <p:cNvSpPr txBox="1"/>
          <p:nvPr/>
        </p:nvSpPr>
        <p:spPr>
          <a:xfrm>
            <a:off x="2383213" y="4936097"/>
            <a:ext cx="5301433"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第四讲 新闻选择的关键在于记者的判断力</a:t>
            </a:r>
          </a:p>
        </p:txBody>
      </p:sp>
      <p:grpSp>
        <p:nvGrpSpPr>
          <p:cNvPr id="137" name="组合 14"/>
          <p:cNvGrpSpPr/>
          <p:nvPr/>
        </p:nvGrpSpPr>
        <p:grpSpPr>
          <a:xfrm>
            <a:off x="1143324" y="2240868"/>
            <a:ext cx="730541" cy="644178"/>
            <a:chOff x="1691679" y="1460493"/>
            <a:chExt cx="730541" cy="773013"/>
          </a:xfrm>
        </p:grpSpPr>
        <p:sp>
          <p:nvSpPr>
            <p:cNvPr id="138" name="矩形​​ 3"/>
            <p:cNvSpPr/>
            <p:nvPr/>
          </p:nvSpPr>
          <p:spPr>
            <a:xfrm>
              <a:off x="1691679" y="1495143"/>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139" name="TextBox 17"/>
            <p:cNvSpPr txBox="1">
              <a:spLocks noChangeArrowheads="1"/>
            </p:cNvSpPr>
            <p:nvPr/>
          </p:nvSpPr>
          <p:spPr bwMode="auto">
            <a:xfrm>
              <a:off x="1842320" y="1460493"/>
              <a:ext cx="412292" cy="70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40" name="标题 24"/>
          <p:cNvSpPr txBox="1"/>
          <p:nvPr/>
        </p:nvSpPr>
        <p:spPr bwMode="auto">
          <a:xfrm>
            <a:off x="575558" y="1400690"/>
            <a:ext cx="670711"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en-US" altLang="zh-CN" sz="8000" dirty="0">
                <a:latin typeface="微软雅黑" panose="020B0503020204020204" pitchFamily="34" charset="-122"/>
                <a:ea typeface="微软雅黑" panose="020B0503020204020204" pitchFamily="34" charset="-122"/>
              </a:rPr>
              <a:t>C</a:t>
            </a:r>
            <a:endParaRPr lang="zh-CN" altLang="en-US" sz="8000" dirty="0">
              <a:latin typeface="微软雅黑" panose="020B0503020204020204" pitchFamily="34" charset="-122"/>
              <a:ea typeface="微软雅黑" panose="020B0503020204020204" pitchFamily="34" charset="-122"/>
            </a:endParaRPr>
          </a:p>
        </p:txBody>
      </p:sp>
      <p:sp>
        <p:nvSpPr>
          <p:cNvPr id="250" name="灯片编号占位符 4"/>
          <p:cNvSpPr>
            <a:spLocks noGrp="1"/>
          </p:cNvSpPr>
          <p:nvPr>
            <p:ph type="sldNum" sz="quarter" idx="12"/>
          </p:nvPr>
        </p:nvSpPr>
        <p:spPr>
          <a:xfrm>
            <a:off x="6872216" y="5730778"/>
            <a:ext cx="2133600" cy="273844"/>
          </a:xfrm>
        </p:spPr>
        <p:txBody>
          <a:bodyPr/>
          <a:lstStyle/>
          <a:p>
            <a:r>
              <a:rPr lang="en-US" dirty="0">
                <a:solidFill>
                  <a:schemeClr val="bg1"/>
                </a:solidFill>
              </a:rPr>
              <a:t>2</a:t>
            </a:r>
          </a:p>
        </p:txBody>
      </p:sp>
      <p:grpSp>
        <p:nvGrpSpPr>
          <p:cNvPr id="255" name="组合 20"/>
          <p:cNvGrpSpPr/>
          <p:nvPr/>
        </p:nvGrpSpPr>
        <p:grpSpPr>
          <a:xfrm>
            <a:off x="1143324" y="4209736"/>
            <a:ext cx="730541" cy="633987"/>
            <a:chOff x="1691679" y="3175961"/>
            <a:chExt cx="730541" cy="760784"/>
          </a:xfrm>
        </p:grpSpPr>
        <p:sp>
          <p:nvSpPr>
            <p:cNvPr id="256" name="矩形​​ 3"/>
            <p:cNvSpPr/>
            <p:nvPr/>
          </p:nvSpPr>
          <p:spPr>
            <a:xfrm>
              <a:off x="1691679" y="3198382"/>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57" name="TextBox 123"/>
            <p:cNvSpPr txBox="1">
              <a:spLocks noChangeArrowheads="1"/>
            </p:cNvSpPr>
            <p:nvPr/>
          </p:nvSpPr>
          <p:spPr bwMode="auto">
            <a:xfrm>
              <a:off x="1845165" y="3175961"/>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258" name="矩形​​ 11"/>
          <p:cNvSpPr/>
          <p:nvPr/>
        </p:nvSpPr>
        <p:spPr>
          <a:xfrm>
            <a:off x="2179496" y="4266528"/>
            <a:ext cx="6002787" cy="520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260" name="TextBox 135"/>
          <p:cNvSpPr txBox="1"/>
          <p:nvPr/>
        </p:nvSpPr>
        <p:spPr>
          <a:xfrm>
            <a:off x="2383213" y="4309653"/>
            <a:ext cx="5570738" cy="415490"/>
          </a:xfrm>
          <a:prstGeom prst="rect">
            <a:avLst/>
          </a:prstGeom>
          <a:noFill/>
        </p:spPr>
        <p:txBody>
          <a:bodyPr wrap="none" lIns="91431" tIns="45716" rIns="91431" bIns="45716">
            <a:spAutoFit/>
          </a:bodyPr>
          <a:lstStyle/>
          <a:p>
            <a:r>
              <a:rPr kumimoji="1" lang="zh-CN" altLang="en-US" sz="2100" b="1" dirty="0">
                <a:solidFill>
                  <a:srgbClr val="FF0000"/>
                </a:solidFill>
                <a:latin typeface="微软雅黑" panose="020B0503020204020204" pitchFamily="34" charset="-122"/>
                <a:ea typeface="微软雅黑" panose="020B0503020204020204" pitchFamily="34" charset="-122"/>
              </a:rPr>
              <a:t>第三讲 公共服务：新闻报道和新闻专业理念</a:t>
            </a:r>
          </a:p>
        </p:txBody>
      </p:sp>
      <p:sp>
        <p:nvSpPr>
          <p:cNvPr id="261" name="TextBox 135"/>
          <p:cNvSpPr txBox="1"/>
          <p:nvPr/>
        </p:nvSpPr>
        <p:spPr>
          <a:xfrm>
            <a:off x="2383213" y="3661870"/>
            <a:ext cx="3765756"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第二讲 网络时代的“慢报道”</a:t>
            </a:r>
          </a:p>
        </p:txBody>
      </p:sp>
      <p:sp>
        <p:nvSpPr>
          <p:cNvPr id="249"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pic>
        <p:nvPicPr>
          <p:cNvPr id="251" name="图片 25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20</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6022934" cy="415490"/>
          </a:xfrm>
          <a:prstGeom prst="rect">
            <a:avLst/>
          </a:prstGeom>
          <a:noFill/>
        </p:spPr>
        <p:txBody>
          <a:bodyPr wrap="square" lIns="91431" tIns="45716" rIns="91431" bIns="45716" rtlCol="0">
            <a:spAutoFit/>
          </a:bodyPr>
          <a:lstStyle/>
          <a:p>
            <a:pPr fontAlgn="base">
              <a:spcBef>
                <a:spcPct val="0"/>
              </a:spcBef>
              <a:spcAft>
                <a:spcPct val="0"/>
              </a:spcAft>
            </a:pPr>
            <a:r>
              <a:rPr lang="zh-CN" altLang="en-US" sz="2100" dirty="0">
                <a:latin typeface="微软雅黑" panose="020B0503020204020204" pitchFamily="34" charset="-122"/>
                <a:ea typeface="微软雅黑" panose="020B0503020204020204" pitchFamily="34" charset="-122"/>
              </a:rPr>
              <a:t>二、 尊重受众</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新闻专业理念要求的工作态度</a:t>
            </a:r>
            <a:endParaRPr lang="en-US" altLang="zh-CN" sz="21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4081B15A-CE56-4F4E-80B2-19C8FF1FA3F6}"/>
              </a:ext>
            </a:extLst>
          </p:cNvPr>
          <p:cNvPicPr>
            <a:picLocks noChangeAspect="1"/>
          </p:cNvPicPr>
          <p:nvPr/>
        </p:nvPicPr>
        <p:blipFill rotWithShape="1">
          <a:blip r:embed="rId4"/>
          <a:srcRect r="8379"/>
          <a:stretch/>
        </p:blipFill>
        <p:spPr>
          <a:xfrm>
            <a:off x="5319416" y="4229435"/>
            <a:ext cx="3593654" cy="1414995"/>
          </a:xfrm>
          <a:prstGeom prst="rect">
            <a:avLst/>
          </a:prstGeom>
        </p:spPr>
      </p:pic>
      <p:sp>
        <p:nvSpPr>
          <p:cNvPr id="14" name="文本框 13">
            <a:extLst>
              <a:ext uri="{FF2B5EF4-FFF2-40B4-BE49-F238E27FC236}">
                <a16:creationId xmlns:a16="http://schemas.microsoft.com/office/drawing/2014/main" id="{1920526A-EA31-4C41-8090-F19300FD5370}"/>
              </a:ext>
            </a:extLst>
          </p:cNvPr>
          <p:cNvSpPr txBox="1"/>
          <p:nvPr/>
        </p:nvSpPr>
        <p:spPr>
          <a:xfrm>
            <a:off x="323530" y="1534643"/>
            <a:ext cx="4968550" cy="4278094"/>
          </a:xfrm>
          <a:prstGeom prst="rect">
            <a:avLst/>
          </a:prstGeom>
          <a:noFill/>
        </p:spPr>
        <p:txBody>
          <a:bodyPr wrap="square">
            <a:spAutoFit/>
          </a:bodyPr>
          <a:lstStyle/>
          <a:p>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彭浦夜市逼走公交追踪 夜市摊贩昨夜对峙取缔执法</a:t>
            </a:r>
            <a:r>
              <a:rPr lang="en-US" altLang="zh-CN" sz="1600" b="1" dirty="0">
                <a:latin typeface="等线" panose="02010600030101010101" pitchFamily="2" charset="-122"/>
                <a:ea typeface="等线" panose="02010600030101010101" pitchFamily="2" charset="-122"/>
              </a:rPr>
              <a:t>》</a:t>
            </a:r>
          </a:p>
          <a:p>
            <a:r>
              <a:rPr lang="zh-CN" altLang="en-US" sz="1600" dirty="0">
                <a:latin typeface="等线" panose="02010600030101010101" pitchFamily="2" charset="-122"/>
                <a:ea typeface="等线" panose="02010600030101010101" pitchFamily="2" charset="-122"/>
              </a:rPr>
              <a:t>东方网 </a:t>
            </a:r>
            <a:r>
              <a:rPr lang="en-US" altLang="zh-CN" sz="1600" dirty="0">
                <a:latin typeface="等线" panose="02010600030101010101" pitchFamily="2" charset="-122"/>
                <a:ea typeface="等线" panose="02010600030101010101" pitchFamily="2" charset="-122"/>
              </a:rPr>
              <a:t>2013</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12</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2</a:t>
            </a:r>
            <a:r>
              <a:rPr lang="zh-CN" altLang="en-US" sz="1600" dirty="0">
                <a:latin typeface="等线" panose="02010600030101010101" pitchFamily="2" charset="-122"/>
                <a:ea typeface="等线" panose="02010600030101010101" pitchFamily="2" charset="-122"/>
              </a:rPr>
              <a:t>日</a:t>
            </a:r>
            <a:endParaRPr lang="en-US" altLang="zh-CN" sz="1600" dirty="0">
              <a:latin typeface="等线" panose="02010600030101010101" pitchFamily="2" charset="-122"/>
              <a:ea typeface="等线" panose="02010600030101010101" pitchFamily="2" charset="-122"/>
            </a:endParaRPr>
          </a:p>
          <a:p>
            <a:r>
              <a:rPr lang="zh-CN" altLang="en-US" sz="1600" dirty="0">
                <a:latin typeface="等线" panose="02010600030101010101" pitchFamily="2" charset="-122"/>
                <a:ea typeface="等线" panose="02010600030101010101" pitchFamily="2" charset="-122"/>
              </a:rPr>
              <a:t>阅读链接：</a:t>
            </a:r>
            <a:r>
              <a:rPr lang="en-US" altLang="zh-CN" sz="1600" dirty="0">
                <a:latin typeface="等线" panose="02010600030101010101" pitchFamily="2" charset="-122"/>
                <a:ea typeface="等线" panose="02010600030101010101" pitchFamily="2" charset="-122"/>
                <a:hlinkClick r:id="rId5"/>
              </a:rPr>
              <a:t>http://sh.eastday.com/eastday/shnews/m/20131202/u1a7806044.html</a:t>
            </a:r>
            <a:endParaRPr lang="en-US" altLang="zh-CN" sz="1600" dirty="0">
              <a:latin typeface="等线" panose="02010600030101010101" pitchFamily="2" charset="-122"/>
              <a:ea typeface="等线" panose="02010600030101010101" pitchFamily="2" charset="-122"/>
            </a:endParaRPr>
          </a:p>
          <a:p>
            <a:endParaRPr lang="en-US" altLang="zh-CN" sz="1600" b="1" dirty="0">
              <a:latin typeface="等线" panose="02010600030101010101" pitchFamily="2" charset="-122"/>
              <a:ea typeface="等线" panose="02010600030101010101" pitchFamily="2" charset="-122"/>
            </a:endParaRPr>
          </a:p>
          <a:p>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彭浦严控夜市回潮 街道将帮助因生活困难摆摊居民</a:t>
            </a:r>
            <a:r>
              <a:rPr lang="en-US" altLang="zh-CN" sz="1600" b="1" dirty="0">
                <a:latin typeface="等线" panose="02010600030101010101" pitchFamily="2" charset="-122"/>
                <a:ea typeface="等线" panose="02010600030101010101" pitchFamily="2" charset="-122"/>
              </a:rPr>
              <a:t>》</a:t>
            </a:r>
          </a:p>
          <a:p>
            <a:r>
              <a:rPr lang="zh-CN" altLang="en-US" sz="1600" dirty="0">
                <a:latin typeface="等线" panose="02010600030101010101" pitchFamily="2" charset="-122"/>
                <a:ea typeface="等线" panose="02010600030101010101" pitchFamily="2" charset="-122"/>
              </a:rPr>
              <a:t>解放日报 </a:t>
            </a:r>
            <a:r>
              <a:rPr lang="en-US" altLang="zh-CN" sz="1600" dirty="0">
                <a:latin typeface="等线" panose="02010600030101010101" pitchFamily="2" charset="-122"/>
                <a:ea typeface="等线" panose="02010600030101010101" pitchFamily="2" charset="-122"/>
              </a:rPr>
              <a:t>2013</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12</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2</a:t>
            </a:r>
            <a:r>
              <a:rPr lang="zh-CN" altLang="en-US" sz="1600" dirty="0">
                <a:latin typeface="等线" panose="02010600030101010101" pitchFamily="2" charset="-122"/>
                <a:ea typeface="等线" panose="02010600030101010101" pitchFamily="2" charset="-122"/>
              </a:rPr>
              <a:t>日</a:t>
            </a:r>
            <a:endParaRPr lang="en-US" altLang="zh-CN" sz="1600" dirty="0">
              <a:latin typeface="等线" panose="02010600030101010101" pitchFamily="2" charset="-122"/>
              <a:ea typeface="等线" panose="02010600030101010101" pitchFamily="2" charset="-122"/>
            </a:endParaRPr>
          </a:p>
          <a:p>
            <a:r>
              <a:rPr lang="zh-CN" altLang="en-US" sz="1600" dirty="0">
                <a:latin typeface="等线" panose="02010600030101010101" pitchFamily="2" charset="-122"/>
                <a:ea typeface="等线" panose="02010600030101010101" pitchFamily="2" charset="-122"/>
              </a:rPr>
              <a:t>阅读链接：</a:t>
            </a:r>
            <a:r>
              <a:rPr lang="en-US" altLang="zh-CN" sz="1600" dirty="0">
                <a:latin typeface="等线" panose="02010600030101010101" pitchFamily="2" charset="-122"/>
                <a:ea typeface="等线" panose="02010600030101010101" pitchFamily="2" charset="-122"/>
              </a:rPr>
              <a:t> </a:t>
            </a:r>
            <a:r>
              <a:rPr lang="en-US" altLang="zh-CN" sz="1600" dirty="0">
                <a:latin typeface="等线" panose="02010600030101010101" pitchFamily="2" charset="-122"/>
                <a:ea typeface="等线" panose="02010600030101010101" pitchFamily="2" charset="-122"/>
                <a:hlinkClick r:id="rId6"/>
              </a:rPr>
              <a:t>http://shzw.eastday.com/shzw/G/20131202/u1ai119720.html</a:t>
            </a:r>
            <a:endParaRPr lang="en-US" altLang="zh-CN" sz="1600" dirty="0">
              <a:latin typeface="等线" panose="02010600030101010101" pitchFamily="2" charset="-122"/>
              <a:ea typeface="等线" panose="02010600030101010101" pitchFamily="2" charset="-122"/>
            </a:endParaRPr>
          </a:p>
          <a:p>
            <a:endParaRPr lang="en-US" altLang="zh-CN" sz="1600" b="1" dirty="0">
              <a:latin typeface="等线" panose="02010600030101010101" pitchFamily="2" charset="-122"/>
              <a:ea typeface="等线" panose="02010600030101010101" pitchFamily="2" charset="-122"/>
            </a:endParaRPr>
          </a:p>
          <a:p>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上海彭浦夜市上百摊主被“招安</a:t>
            </a:r>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，转战商业广场重起炉灶</a:t>
            </a:r>
            <a:r>
              <a:rPr lang="en-US" altLang="zh-CN" sz="1600" b="1" dirty="0">
                <a:latin typeface="等线" panose="02010600030101010101" pitchFamily="2" charset="-122"/>
                <a:ea typeface="等线" panose="02010600030101010101" pitchFamily="2" charset="-122"/>
              </a:rPr>
              <a:t>》</a:t>
            </a:r>
          </a:p>
          <a:p>
            <a:r>
              <a:rPr lang="zh-CN" altLang="en-US" sz="1600" dirty="0">
                <a:latin typeface="等线" panose="02010600030101010101" pitchFamily="2" charset="-122"/>
                <a:ea typeface="等线" panose="02010600030101010101" pitchFamily="2" charset="-122"/>
              </a:rPr>
              <a:t>澎湃新闻 </a:t>
            </a:r>
            <a:r>
              <a:rPr lang="en-US" altLang="zh-CN" sz="1600" dirty="0">
                <a:latin typeface="等线" panose="02010600030101010101" pitchFamily="2" charset="-122"/>
                <a:ea typeface="等线" panose="02010600030101010101" pitchFamily="2" charset="-122"/>
              </a:rPr>
              <a:t>2014</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7</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30</a:t>
            </a:r>
            <a:r>
              <a:rPr lang="zh-CN" altLang="en-US" sz="1600" dirty="0">
                <a:latin typeface="等线" panose="02010600030101010101" pitchFamily="2" charset="-122"/>
                <a:ea typeface="等线" panose="02010600030101010101" pitchFamily="2" charset="-122"/>
              </a:rPr>
              <a:t>日</a:t>
            </a:r>
            <a:endParaRPr lang="en-US" altLang="zh-CN" sz="1600" dirty="0">
              <a:latin typeface="等线" panose="02010600030101010101" pitchFamily="2" charset="-122"/>
              <a:ea typeface="等线" panose="02010600030101010101" pitchFamily="2" charset="-122"/>
            </a:endParaRPr>
          </a:p>
          <a:p>
            <a:r>
              <a:rPr lang="zh-CN" altLang="en-US" sz="1600" dirty="0">
                <a:latin typeface="等线" panose="02010600030101010101" pitchFamily="2" charset="-122"/>
                <a:ea typeface="等线" panose="02010600030101010101" pitchFamily="2" charset="-122"/>
              </a:rPr>
              <a:t>阅读链接：</a:t>
            </a:r>
            <a:r>
              <a:rPr lang="en-US" altLang="zh-CN" sz="1600" dirty="0">
                <a:latin typeface="等线" panose="02010600030101010101" pitchFamily="2" charset="-122"/>
                <a:ea typeface="等线" panose="02010600030101010101" pitchFamily="2" charset="-122"/>
                <a:hlinkClick r:id="rId7"/>
              </a:rPr>
              <a:t>https://www.thepaper.cn/newsDetail_forward_1258976</a:t>
            </a:r>
            <a:endParaRPr lang="zh-CN" altLang="en-US" sz="1600" dirty="0">
              <a:latin typeface="等线" panose="02010600030101010101" pitchFamily="2" charset="-122"/>
              <a:ea typeface="等线" panose="02010600030101010101" pitchFamily="2" charset="-122"/>
            </a:endParaRPr>
          </a:p>
        </p:txBody>
      </p:sp>
      <p:pic>
        <p:nvPicPr>
          <p:cNvPr id="8" name="图片 7">
            <a:extLst>
              <a:ext uri="{FF2B5EF4-FFF2-40B4-BE49-F238E27FC236}">
                <a16:creationId xmlns:a16="http://schemas.microsoft.com/office/drawing/2014/main" id="{E520FA8E-EB90-4F09-AFF8-40C520963981}"/>
              </a:ext>
            </a:extLst>
          </p:cNvPr>
          <p:cNvPicPr>
            <a:picLocks noChangeAspect="1"/>
          </p:cNvPicPr>
          <p:nvPr/>
        </p:nvPicPr>
        <p:blipFill>
          <a:blip r:embed="rId8"/>
          <a:stretch>
            <a:fillRect/>
          </a:stretch>
        </p:blipFill>
        <p:spPr>
          <a:xfrm>
            <a:off x="5319415" y="2343927"/>
            <a:ext cx="3593654" cy="1754382"/>
          </a:xfrm>
          <a:prstGeom prst="rect">
            <a:avLst/>
          </a:prstGeom>
        </p:spPr>
      </p:pic>
    </p:spTree>
    <p:extLst>
      <p:ext uri="{BB962C8B-B14F-4D97-AF65-F5344CB8AC3E}">
        <p14:creationId xmlns:p14="http://schemas.microsoft.com/office/powerpoint/2010/main" val="139131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21</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3748014"/>
          </a:xfrm>
          <a:prstGeom prst="rect">
            <a:avLst/>
          </a:prstGeom>
          <a:noFill/>
        </p:spPr>
        <p:txBody>
          <a:bodyPr wrap="square" rtlCol="0">
            <a:spAutoFit/>
          </a:bodyPr>
          <a:lstStyle/>
          <a:p>
            <a:pPr algn="just" eaLnBrk="1" fontAlgn="base" hangingPunct="1">
              <a:lnSpc>
                <a:spcPct val="150000"/>
              </a:lnSpc>
              <a:buFontTx/>
              <a:buNone/>
            </a:pPr>
            <a:r>
              <a:rPr lang="zh-CN" altLang="en-US" sz="1600" dirty="0">
                <a:solidFill>
                  <a:prstClr val="black"/>
                </a:solidFill>
                <a:latin typeface="等线" panose="02010600030101010101" pitchFamily="2" charset="-122"/>
                <a:ea typeface="等线" panose="02010600030101010101" pitchFamily="2" charset="-122"/>
              </a:rPr>
              <a:t>真实、全面、客观、公正是新闻专业理念对新闻报道提出的基本要求。一切新技术的运用，一切写作技能技巧的运用，都是为了更好达到这个基本要求。离开新闻报道的真实、全面、客观、公正而单说写作的技能技巧，都是背离新闻专业的基本原则的。</a:t>
            </a:r>
            <a:endParaRPr lang="en-US" altLang="zh-CN" sz="1600" dirty="0">
              <a:solidFill>
                <a:prstClr val="black"/>
              </a:solidFill>
              <a:latin typeface="等线" panose="02010600030101010101" pitchFamily="2" charset="-122"/>
              <a:ea typeface="等线" panose="02010600030101010101" pitchFamily="2" charset="-122"/>
            </a:endParaRPr>
          </a:p>
          <a:p>
            <a:pPr marL="285750" indent="-285750">
              <a:lnSpc>
                <a:spcPct val="150000"/>
              </a:lnSpc>
              <a:buSzPct val="73000"/>
              <a:buFont typeface="Wingdings" panose="05000000000000000000" pitchFamily="2" charset="2"/>
              <a:buChar char="p"/>
              <a:defRPr/>
            </a:pPr>
            <a:r>
              <a:rPr lang="zh-CN" altLang="en-US" sz="1600" b="1" dirty="0">
                <a:solidFill>
                  <a:srgbClr val="FF0000"/>
                </a:solidFill>
                <a:latin typeface="等线" panose="02010600030101010101" pitchFamily="2" charset="-122"/>
                <a:ea typeface="等线" panose="02010600030101010101" pitchFamily="2" charset="-122"/>
              </a:rPr>
              <a:t>真实</a:t>
            </a:r>
            <a:endParaRPr lang="en-US" altLang="zh-CN" sz="1600" dirty="0">
              <a:solidFill>
                <a:prstClr val="black"/>
              </a:solidFill>
              <a:latin typeface="等线" panose="02010600030101010101" pitchFamily="2" charset="-122"/>
              <a:ea typeface="等线" panose="02010600030101010101" pitchFamily="2" charset="-122"/>
            </a:endParaRP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真实是</a:t>
            </a:r>
            <a:r>
              <a:rPr lang="zh-CN" altLang="en-US" sz="1600" b="1" dirty="0">
                <a:solidFill>
                  <a:srgbClr val="ED7D31"/>
                </a:solidFill>
                <a:latin typeface="等线" panose="02010600030101010101" pitchFamily="2" charset="-122"/>
                <a:ea typeface="等线" panose="02010600030101010101" pitchFamily="2" charset="-122"/>
              </a:rPr>
              <a:t>新闻报道的最低标准和最高追求</a:t>
            </a:r>
            <a:endParaRPr lang="en-US" altLang="zh-CN" sz="1600" b="1" dirty="0">
              <a:solidFill>
                <a:srgbClr val="ED7D31"/>
              </a:solidFill>
              <a:latin typeface="等线" panose="02010600030101010101" pitchFamily="2" charset="-122"/>
              <a:ea typeface="等线" panose="02010600030101010101" pitchFamily="2" charset="-122"/>
            </a:endParaRP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所谓最低标准是指新闻报道不要失实，新闻的五要素：时间（</a:t>
            </a:r>
            <a:r>
              <a:rPr lang="en-US" altLang="zh-CN" sz="1600" dirty="0">
                <a:solidFill>
                  <a:prstClr val="black"/>
                </a:solidFill>
                <a:latin typeface="等线" panose="02010600030101010101" pitchFamily="2" charset="-122"/>
                <a:ea typeface="等线" panose="02010600030101010101" pitchFamily="2" charset="-122"/>
              </a:rPr>
              <a:t>when</a:t>
            </a:r>
            <a:r>
              <a:rPr lang="zh-CN" altLang="en-US" sz="1600" dirty="0">
                <a:solidFill>
                  <a:prstClr val="black"/>
                </a:solidFill>
                <a:latin typeface="等线" panose="02010600030101010101" pitchFamily="2" charset="-122"/>
                <a:ea typeface="等线" panose="02010600030101010101" pitchFamily="2" charset="-122"/>
              </a:rPr>
              <a:t>）、地点（</a:t>
            </a:r>
            <a:r>
              <a:rPr lang="en-US" altLang="zh-CN" sz="1600" dirty="0">
                <a:solidFill>
                  <a:prstClr val="black"/>
                </a:solidFill>
                <a:latin typeface="等线" panose="02010600030101010101" pitchFamily="2" charset="-122"/>
                <a:ea typeface="等线" panose="02010600030101010101" pitchFamily="2" charset="-122"/>
              </a:rPr>
              <a:t>where</a:t>
            </a:r>
            <a:r>
              <a:rPr lang="zh-CN" altLang="en-US" sz="1600" dirty="0">
                <a:solidFill>
                  <a:prstClr val="black"/>
                </a:solidFill>
                <a:latin typeface="等线" panose="02010600030101010101" pitchFamily="2" charset="-122"/>
                <a:ea typeface="等线" panose="02010600030101010101" pitchFamily="2" charset="-122"/>
              </a:rPr>
              <a:t>）、人物（</a:t>
            </a:r>
            <a:r>
              <a:rPr lang="en-US" altLang="zh-CN" sz="1600" dirty="0">
                <a:solidFill>
                  <a:prstClr val="black"/>
                </a:solidFill>
                <a:latin typeface="等线" panose="02010600030101010101" pitchFamily="2" charset="-122"/>
                <a:ea typeface="等线" panose="02010600030101010101" pitchFamily="2" charset="-122"/>
              </a:rPr>
              <a:t>who</a:t>
            </a:r>
            <a:r>
              <a:rPr lang="zh-CN" altLang="en-US" sz="1600" dirty="0">
                <a:solidFill>
                  <a:prstClr val="black"/>
                </a:solidFill>
                <a:latin typeface="等线" panose="02010600030101010101" pitchFamily="2" charset="-122"/>
                <a:ea typeface="等线" panose="02010600030101010101" pitchFamily="2" charset="-122"/>
              </a:rPr>
              <a:t>）、事情（</a:t>
            </a:r>
            <a:r>
              <a:rPr lang="en-US" altLang="zh-CN" sz="1600" dirty="0">
                <a:solidFill>
                  <a:prstClr val="black"/>
                </a:solidFill>
                <a:latin typeface="等线" panose="02010600030101010101" pitchFamily="2" charset="-122"/>
                <a:ea typeface="等线" panose="02010600030101010101" pitchFamily="2" charset="-122"/>
              </a:rPr>
              <a:t>what</a:t>
            </a:r>
            <a:r>
              <a:rPr lang="zh-CN" altLang="en-US" sz="1600" dirty="0">
                <a:solidFill>
                  <a:prstClr val="black"/>
                </a:solidFill>
                <a:latin typeface="等线" panose="02010600030101010101" pitchFamily="2" charset="-122"/>
                <a:ea typeface="等线" panose="02010600030101010101" pitchFamily="2" charset="-122"/>
              </a:rPr>
              <a:t>）、原因（</a:t>
            </a:r>
            <a:r>
              <a:rPr lang="en-US" altLang="zh-CN" sz="1600" dirty="0">
                <a:solidFill>
                  <a:prstClr val="black"/>
                </a:solidFill>
                <a:latin typeface="等线" panose="02010600030101010101" pitchFamily="2" charset="-122"/>
                <a:ea typeface="等线" panose="02010600030101010101" pitchFamily="2" charset="-122"/>
              </a:rPr>
              <a:t>why</a:t>
            </a:r>
            <a:r>
              <a:rPr lang="zh-CN" altLang="en-US" sz="1600" dirty="0">
                <a:solidFill>
                  <a:prstClr val="black"/>
                </a:solidFill>
                <a:latin typeface="等线" panose="02010600030101010101" pitchFamily="2" charset="-122"/>
                <a:ea typeface="等线" panose="02010600030101010101" pitchFamily="2" charset="-122"/>
              </a:rPr>
              <a:t>）都经得起核对。</a:t>
            </a:r>
            <a:endParaRPr lang="en-US" altLang="zh-CN" sz="1600" dirty="0">
              <a:solidFill>
                <a:prstClr val="black"/>
              </a:solidFill>
              <a:latin typeface="等线" panose="02010600030101010101" pitchFamily="2" charset="-122"/>
              <a:ea typeface="等线" panose="02010600030101010101" pitchFamily="2" charset="-122"/>
            </a:endParaRP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所谓最高追求是指报道要揭示事实的真相，准确是真实的保证。</a:t>
            </a:r>
            <a:endParaRPr lang="en-US" altLang="zh-CN" sz="1600" dirty="0">
              <a:solidFill>
                <a:prstClr val="black"/>
              </a:solidFill>
              <a:latin typeface="等线" panose="02010600030101010101" pitchFamily="2" charset="-122"/>
              <a:ea typeface="等线" panose="02010600030101010101" pitchFamily="2" charset="-122"/>
            </a:endParaRPr>
          </a:p>
          <a:p>
            <a:pPr marL="628650" indent="-273050">
              <a:lnSpc>
                <a:spcPct val="150000"/>
              </a:lnSpc>
              <a:buSzPct val="73000"/>
              <a:buFont typeface="Arial" panose="020B0604020202020204" pitchFamily="34" charset="0"/>
              <a:buChar char="•"/>
              <a:defRPr/>
            </a:pPr>
            <a:r>
              <a:rPr lang="en-US" altLang="zh-CN" sz="1600" i="1" dirty="0"/>
              <a:t>The BBC’s Editorial Values </a:t>
            </a:r>
            <a:r>
              <a:rPr lang="en-US" altLang="zh-CN" sz="1600" dirty="0"/>
              <a:t>Section3</a:t>
            </a:r>
            <a:r>
              <a:rPr lang="zh-CN" altLang="en-US" sz="1600" dirty="0"/>
              <a:t>：</a:t>
            </a:r>
            <a:r>
              <a:rPr lang="zh-CN" altLang="zh-CN" sz="1600" dirty="0"/>
              <a:t>In news and current affairs content, achieving due accuracy is more important than speed.</a:t>
            </a:r>
            <a:endParaRPr lang="zh-CN" altLang="en-US" sz="1600" dirty="0">
              <a:solidFill>
                <a:prstClr val="black"/>
              </a:solidFill>
              <a:latin typeface="等线" panose="02010600030101010101" pitchFamily="2" charset="-122"/>
              <a:ea typeface="等线" panose="02010600030101010101" pitchFamily="2" charset="-122"/>
            </a:endParaRPr>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6022934" cy="415490"/>
          </a:xfrm>
          <a:prstGeom prst="rect">
            <a:avLst/>
          </a:prstGeom>
          <a:noFill/>
        </p:spPr>
        <p:txBody>
          <a:bodyPr wrap="square" lIns="91431" tIns="45716" rIns="91431" bIns="45716" rtlCol="0">
            <a:spAutoFit/>
          </a:bodyPr>
          <a:lstStyle/>
          <a:p>
            <a:pPr fontAlgn="base">
              <a:spcBef>
                <a:spcPct val="0"/>
              </a:spcBef>
              <a:spcAft>
                <a:spcPct val="0"/>
              </a:spcAft>
            </a:pPr>
            <a:r>
              <a:rPr lang="zh-CN" altLang="en-US" sz="2100" dirty="0">
                <a:latin typeface="微软雅黑" panose="020B0503020204020204" pitchFamily="34" charset="-122"/>
                <a:ea typeface="微软雅黑" panose="020B0503020204020204" pitchFamily="34" charset="-122"/>
              </a:rPr>
              <a:t>三、真实、全面、客观、公正</a:t>
            </a:r>
            <a:endParaRPr lang="en-US" altLang="zh-CN" sz="2100" dirty="0">
              <a:latin typeface="微软雅黑" panose="020B0503020204020204" pitchFamily="34" charset="-122"/>
              <a:ea typeface="微软雅黑" panose="020B0503020204020204" pitchFamily="34" charset="-122"/>
            </a:endParaRPr>
          </a:p>
        </p:txBody>
      </p:sp>
      <p:graphicFrame>
        <p:nvGraphicFramePr>
          <p:cNvPr id="3" name="对象 2">
            <a:extLst>
              <a:ext uri="{FF2B5EF4-FFF2-40B4-BE49-F238E27FC236}">
                <a16:creationId xmlns:a16="http://schemas.microsoft.com/office/drawing/2014/main" id="{9C702AA7-DBCB-4A4C-936A-764921E0FDC5}"/>
              </a:ext>
            </a:extLst>
          </p:cNvPr>
          <p:cNvGraphicFramePr>
            <a:graphicFrameLocks noChangeAspect="1"/>
          </p:cNvGraphicFramePr>
          <p:nvPr>
            <p:extLst>
              <p:ext uri="{D42A27DB-BD31-4B8C-83A1-F6EECF244321}">
                <p14:modId xmlns:p14="http://schemas.microsoft.com/office/powerpoint/2010/main" val="2907603367"/>
              </p:ext>
            </p:extLst>
          </p:nvPr>
        </p:nvGraphicFramePr>
        <p:xfrm>
          <a:off x="8042221" y="4578385"/>
          <a:ext cx="914400" cy="787400"/>
        </p:xfrm>
        <a:graphic>
          <a:graphicData uri="http://schemas.openxmlformats.org/presentationml/2006/ole">
            <mc:AlternateContent xmlns:mc="http://schemas.openxmlformats.org/markup-compatibility/2006">
              <mc:Choice xmlns:v="urn:schemas-microsoft-com:vml" Requires="v">
                <p:oleObj spid="_x0000_s1048" name="Document" showAsIcon="1" r:id="rId5" imgW="914400" imgH="787320" progId="Word.Document.8">
                  <p:embed/>
                </p:oleObj>
              </mc:Choice>
              <mc:Fallback>
                <p:oleObj name="Document" showAsIcon="1" r:id="rId5" imgW="914400" imgH="787320" progId="Word.Document.8">
                  <p:embed/>
                  <p:pic>
                    <p:nvPicPr>
                      <p:cNvPr id="0" name=""/>
                      <p:cNvPicPr/>
                      <p:nvPr/>
                    </p:nvPicPr>
                    <p:blipFill>
                      <a:blip r:embed="rId6"/>
                      <a:stretch>
                        <a:fillRect/>
                      </a:stretch>
                    </p:blipFill>
                    <p:spPr>
                      <a:xfrm>
                        <a:off x="8042221" y="4578385"/>
                        <a:ext cx="914400" cy="787400"/>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id="{9BFA19A9-EE3A-4BC4-A126-9096E5BCB2B2}"/>
              </a:ext>
            </a:extLst>
          </p:cNvPr>
          <p:cNvSpPr txBox="1"/>
          <p:nvPr/>
        </p:nvSpPr>
        <p:spPr>
          <a:xfrm>
            <a:off x="7833967" y="4876461"/>
            <a:ext cx="1305124" cy="707886"/>
          </a:xfrm>
          <a:prstGeom prst="rect">
            <a:avLst/>
          </a:prstGeom>
          <a:solidFill>
            <a:schemeClr val="bg1"/>
          </a:solidFill>
        </p:spPr>
        <p:txBody>
          <a:bodyPr wrap="square" rtlCol="0">
            <a:spAutoFit/>
          </a:bodyPr>
          <a:lstStyle/>
          <a:p>
            <a:pPr algn="ctr"/>
            <a:r>
              <a:rPr lang="en-US" altLang="zh-CN" sz="1000" i="1" dirty="0">
                <a:latin typeface="等线" panose="02010600030101010101" pitchFamily="2" charset="-122"/>
                <a:ea typeface="等线" panose="02010600030101010101" pitchFamily="2" charset="-122"/>
              </a:rPr>
              <a:t>The BBC’s Editorial </a:t>
            </a:r>
          </a:p>
          <a:p>
            <a:pPr algn="ctr"/>
            <a:r>
              <a:rPr lang="en-US" altLang="zh-CN" sz="1000" i="1" dirty="0">
                <a:latin typeface="等线" panose="02010600030101010101" pitchFamily="2" charset="-122"/>
                <a:ea typeface="等线" panose="02010600030101010101" pitchFamily="2" charset="-122"/>
              </a:rPr>
              <a:t>Values </a:t>
            </a:r>
            <a:r>
              <a:rPr lang="en-US" altLang="zh-CN" sz="1000" dirty="0">
                <a:latin typeface="等线" panose="02010600030101010101" pitchFamily="2" charset="-122"/>
                <a:ea typeface="等线" panose="02010600030101010101" pitchFamily="2" charset="-122"/>
              </a:rPr>
              <a:t>Section3</a:t>
            </a:r>
            <a:endParaRPr lang="zh-CN" altLang="en-US" sz="1000" dirty="0">
              <a:latin typeface="等线" panose="02010600030101010101" pitchFamily="2" charset="-122"/>
              <a:ea typeface="等线" panose="02010600030101010101" pitchFamily="2" charset="-122"/>
            </a:endParaRPr>
          </a:p>
          <a:p>
            <a:pPr algn="ctr"/>
            <a:r>
              <a:rPr lang="zh-CN" altLang="en-US" sz="1000" dirty="0">
                <a:latin typeface="等线" panose="02010600030101010101" pitchFamily="2" charset="-122"/>
                <a:ea typeface="等线" panose="02010600030101010101" pitchFamily="2" charset="-122"/>
              </a:rPr>
              <a:t>全文翻译</a:t>
            </a:r>
            <a:endParaRPr lang="en-US" altLang="zh-CN" sz="1000" dirty="0">
              <a:latin typeface="等线" panose="02010600030101010101" pitchFamily="2" charset="-122"/>
              <a:ea typeface="等线" panose="02010600030101010101" pitchFamily="2" charset="-122"/>
            </a:endParaRPr>
          </a:p>
          <a:p>
            <a:pPr algn="ctr"/>
            <a:r>
              <a:rPr lang="zh-CN" altLang="en-US" sz="1000" dirty="0">
                <a:latin typeface="等线" panose="02010600030101010101" pitchFamily="2" charset="-122"/>
                <a:ea typeface="等线" panose="02010600030101010101" pitchFamily="2" charset="-122"/>
              </a:rPr>
              <a:t>双击查看</a:t>
            </a:r>
          </a:p>
        </p:txBody>
      </p:sp>
    </p:spTree>
    <p:extLst>
      <p:ext uri="{BB962C8B-B14F-4D97-AF65-F5344CB8AC3E}">
        <p14:creationId xmlns:p14="http://schemas.microsoft.com/office/powerpoint/2010/main" val="885382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22</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3748142"/>
          </a:xfrm>
          <a:prstGeom prst="rect">
            <a:avLst/>
          </a:prstGeom>
          <a:noFill/>
        </p:spPr>
        <p:txBody>
          <a:bodyPr wrap="square" rtlCol="0">
            <a:spAutoFit/>
          </a:bodyPr>
          <a:lstStyle/>
          <a:p>
            <a:pPr marL="355600" indent="-355600">
              <a:lnSpc>
                <a:spcPct val="150000"/>
              </a:lnSpc>
              <a:spcBef>
                <a:spcPts val="600"/>
              </a:spcBef>
              <a:buSzPct val="73000"/>
              <a:buFont typeface="Wingdings" panose="05000000000000000000" pitchFamily="2" charset="2"/>
              <a:buChar char="p"/>
              <a:defRPr/>
            </a:pPr>
            <a:r>
              <a:rPr lang="zh-CN" altLang="en-US" sz="1600" b="1" dirty="0">
                <a:solidFill>
                  <a:srgbClr val="FF0000"/>
                </a:solidFill>
                <a:latin typeface="等线" panose="02010600030101010101" pitchFamily="2" charset="-122"/>
                <a:ea typeface="等线" panose="02010600030101010101" pitchFamily="2" charset="-122"/>
              </a:rPr>
              <a:t>全面</a:t>
            </a:r>
            <a:endParaRPr lang="en-US" altLang="zh-CN" sz="1600" b="1" dirty="0">
              <a:solidFill>
                <a:srgbClr val="FF0000"/>
              </a:solidFill>
              <a:latin typeface="等线" panose="02010600030101010101" pitchFamily="2" charset="-122"/>
              <a:ea typeface="等线" panose="02010600030101010101" pitchFamily="2" charset="-122"/>
            </a:endParaRP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全面对于新闻报道就是</a:t>
            </a:r>
            <a:r>
              <a:rPr lang="zh-CN" altLang="en-US" sz="1600" b="1" dirty="0">
                <a:solidFill>
                  <a:srgbClr val="ED7D31"/>
                </a:solidFill>
                <a:latin typeface="等线" panose="02010600030101010101" pitchFamily="2" charset="-122"/>
                <a:ea typeface="等线" panose="02010600030101010101" pitchFamily="2" charset="-122"/>
              </a:rPr>
              <a:t>要求新闻的完整</a:t>
            </a:r>
            <a:r>
              <a:rPr lang="zh-CN" altLang="en-US" sz="1600" dirty="0">
                <a:solidFill>
                  <a:prstClr val="black"/>
                </a:solidFill>
                <a:latin typeface="等线" panose="02010600030101010101" pitchFamily="2" charset="-122"/>
                <a:ea typeface="等线" panose="02010600030101010101" pitchFamily="2" charset="-122"/>
              </a:rPr>
              <a:t>，即构成该新闻的主要事实不能缺失，因为只有完整的报道读者才能明白，才能理解，才能不被误导。</a:t>
            </a: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每一个事实都由许多事实元素构成的，比如事实发生的地点、时间、人物、经过、原因、结果；每一个事实都有其来龙去脉，新闻报道当然不能记流水账，事无巨细都写，但来龙去脉中有些节点，关系到这一事情的性质、意义，这是决不能缺少的。但现实的复杂性让新闻人追求全面的努力常常面临挑战。</a:t>
            </a: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对于新闻报道而言，报道一个事实不易，想要揭示事实的真相更难。“对于一个孤立事实的报道，无论它本身如何准确，也可能具有误导性，到头来就是不真实的。”“可信地报道事实已经不够了，现在必须报道关于事实的真相。”</a:t>
            </a:r>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6022934" cy="415490"/>
          </a:xfrm>
          <a:prstGeom prst="rect">
            <a:avLst/>
          </a:prstGeom>
          <a:noFill/>
        </p:spPr>
        <p:txBody>
          <a:bodyPr wrap="square" lIns="91431" tIns="45716" rIns="91431" bIns="45716" rtlCol="0">
            <a:spAutoFit/>
          </a:bodyPr>
          <a:lstStyle/>
          <a:p>
            <a:pPr fontAlgn="base">
              <a:spcBef>
                <a:spcPct val="0"/>
              </a:spcBef>
              <a:spcAft>
                <a:spcPct val="0"/>
              </a:spcAft>
            </a:pPr>
            <a:r>
              <a:rPr lang="zh-CN" altLang="en-US" sz="2100" dirty="0">
                <a:latin typeface="微软雅黑" panose="020B0503020204020204" pitchFamily="34" charset="-122"/>
                <a:ea typeface="微软雅黑" panose="020B0503020204020204" pitchFamily="34" charset="-122"/>
              </a:rPr>
              <a:t>三、真实、全面、客观、公正</a:t>
            </a:r>
            <a:endParaRPr lang="en-US" altLang="zh-CN" sz="2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60510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23</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30" name="文本框 129">
            <a:extLst>
              <a:ext uri="{FF2B5EF4-FFF2-40B4-BE49-F238E27FC236}">
                <a16:creationId xmlns:a16="http://schemas.microsoft.com/office/drawing/2014/main" id="{2C8FF72E-21D8-4AB8-B07F-31BD06726EA8}"/>
              </a:ext>
            </a:extLst>
          </p:cNvPr>
          <p:cNvSpPr txBox="1"/>
          <p:nvPr/>
        </p:nvSpPr>
        <p:spPr>
          <a:xfrm>
            <a:off x="277230" y="1484784"/>
            <a:ext cx="4942842" cy="1609095"/>
          </a:xfrm>
          <a:prstGeom prst="rect">
            <a:avLst/>
          </a:prstGeom>
          <a:noFill/>
        </p:spPr>
        <p:txBody>
          <a:bodyPr wrap="square" rtlCol="0">
            <a:spAutoFit/>
          </a:bodyPr>
          <a:lstStyle/>
          <a:p>
            <a:pPr marL="355600" indent="-355600">
              <a:lnSpc>
                <a:spcPct val="150000"/>
              </a:lnSpc>
              <a:spcBef>
                <a:spcPts val="600"/>
              </a:spcBef>
              <a:buSzPct val="73000"/>
              <a:buFont typeface="Wingdings" panose="05000000000000000000" pitchFamily="2" charset="2"/>
              <a:buChar char="p"/>
              <a:defRPr/>
            </a:pPr>
            <a:r>
              <a:rPr lang="zh-CN" altLang="en-US" sz="1600" dirty="0">
                <a:latin typeface="等线" panose="02010600030101010101" pitchFamily="2" charset="-122"/>
                <a:ea typeface="等线" panose="02010600030101010101" pitchFamily="2" charset="-122"/>
              </a:rPr>
              <a:t>课堂思考并讨论：</a:t>
            </a:r>
            <a:endParaRPr lang="en-US" altLang="zh-CN" sz="1600" dirty="0">
              <a:latin typeface="等线" panose="02010600030101010101" pitchFamily="2" charset="-122"/>
              <a:ea typeface="等线" panose="02010600030101010101" pitchFamily="2" charset="-122"/>
            </a:endParaRPr>
          </a:p>
          <a:p>
            <a:pPr marL="628650" indent="-273050">
              <a:lnSpc>
                <a:spcPct val="150000"/>
              </a:lnSpc>
              <a:buFont typeface="Arial" panose="020B0604020202020204" pitchFamily="34" charset="0"/>
              <a:buChar char="•"/>
            </a:pPr>
            <a:r>
              <a:rPr lang="zh-CN" altLang="en-US" sz="1600" dirty="0">
                <a:solidFill>
                  <a:prstClr val="black"/>
                </a:solidFill>
                <a:latin typeface="等线" panose="02010600030101010101" pitchFamily="2" charset="-122"/>
                <a:ea typeface="等线" panose="02010600030101010101" pitchFamily="2" charset="-122"/>
              </a:rPr>
              <a:t>如何做到真实？请举例。</a:t>
            </a:r>
          </a:p>
          <a:p>
            <a:pPr marL="628650" indent="-273050">
              <a:lnSpc>
                <a:spcPct val="150000"/>
              </a:lnSpc>
              <a:buFont typeface="Arial" panose="020B0604020202020204" pitchFamily="34" charset="0"/>
              <a:buChar char="•"/>
            </a:pPr>
            <a:r>
              <a:rPr lang="zh-CN" altLang="en-US" sz="1600" dirty="0">
                <a:solidFill>
                  <a:prstClr val="black"/>
                </a:solidFill>
                <a:latin typeface="等线" panose="02010600030101010101" pitchFamily="2" charset="-122"/>
                <a:ea typeface="等线" panose="02010600030101010101" pitchFamily="2" charset="-122"/>
              </a:rPr>
              <a:t>如何理解真实和全面的关系？请举例。</a:t>
            </a:r>
          </a:p>
          <a:p>
            <a:pPr marL="355600" indent="-355600">
              <a:lnSpc>
                <a:spcPct val="150000"/>
              </a:lnSpc>
              <a:spcBef>
                <a:spcPts val="600"/>
              </a:spcBef>
              <a:buSzPct val="73000"/>
              <a:buFont typeface="Wingdings" panose="05000000000000000000" pitchFamily="2" charset="2"/>
              <a:buChar char="p"/>
              <a:defRPr/>
            </a:pPr>
            <a:endParaRPr lang="en-US" altLang="zh-CN" sz="1600" b="1" dirty="0">
              <a:solidFill>
                <a:srgbClr val="FF0000"/>
              </a:solidFill>
              <a:latin typeface="等线" panose="02010600030101010101" pitchFamily="2" charset="-122"/>
              <a:ea typeface="等线" panose="02010600030101010101" pitchFamily="2" charset="-122"/>
            </a:endParaRPr>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6022934" cy="415490"/>
          </a:xfrm>
          <a:prstGeom prst="rect">
            <a:avLst/>
          </a:prstGeom>
          <a:noFill/>
        </p:spPr>
        <p:txBody>
          <a:bodyPr wrap="square" lIns="91431" tIns="45716" rIns="91431" bIns="45716" rtlCol="0">
            <a:spAutoFit/>
          </a:bodyPr>
          <a:lstStyle/>
          <a:p>
            <a:pPr fontAlgn="base">
              <a:spcBef>
                <a:spcPct val="0"/>
              </a:spcBef>
              <a:spcAft>
                <a:spcPct val="0"/>
              </a:spcAft>
            </a:pPr>
            <a:r>
              <a:rPr lang="zh-CN" altLang="en-US" sz="2100" dirty="0">
                <a:latin typeface="微软雅黑" panose="020B0503020204020204" pitchFamily="34" charset="-122"/>
                <a:ea typeface="微软雅黑" panose="020B0503020204020204" pitchFamily="34" charset="-122"/>
              </a:rPr>
              <a:t>三、真实、全面、客观、公正</a:t>
            </a:r>
            <a:endParaRPr lang="en-US" altLang="zh-CN" sz="2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351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24</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4122154"/>
          </a:xfrm>
          <a:prstGeom prst="rect">
            <a:avLst/>
          </a:prstGeom>
          <a:noFill/>
        </p:spPr>
        <p:txBody>
          <a:bodyPr wrap="square" rtlCol="0">
            <a:spAutoFit/>
          </a:bodyPr>
          <a:lstStyle/>
          <a:p>
            <a:pPr marL="355600" indent="-355600">
              <a:lnSpc>
                <a:spcPct val="150000"/>
              </a:lnSpc>
              <a:spcBef>
                <a:spcPts val="600"/>
              </a:spcBef>
              <a:buSzPct val="73000"/>
              <a:buFont typeface="Wingdings" panose="05000000000000000000" pitchFamily="2" charset="2"/>
              <a:buChar char="p"/>
              <a:defRPr/>
            </a:pPr>
            <a:r>
              <a:rPr lang="zh-CN" altLang="en-US" sz="1600" b="1" dirty="0">
                <a:solidFill>
                  <a:srgbClr val="FF0000"/>
                </a:solidFill>
                <a:latin typeface="等线" panose="02010600030101010101" pitchFamily="2" charset="-122"/>
                <a:ea typeface="等线" panose="02010600030101010101" pitchFamily="2" charset="-122"/>
              </a:rPr>
              <a:t>客观</a:t>
            </a:r>
            <a:endParaRPr lang="en-US" altLang="zh-CN" sz="1600" b="1" dirty="0">
              <a:solidFill>
                <a:srgbClr val="FF0000"/>
              </a:solidFill>
              <a:latin typeface="等线" panose="02010600030101010101" pitchFamily="2" charset="-122"/>
              <a:ea typeface="等线" panose="02010600030101010101" pitchFamily="2" charset="-122"/>
            </a:endParaRP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客观性是新闻工作的职业追求，“到</a:t>
            </a:r>
            <a:r>
              <a:rPr lang="en-US" altLang="zh-CN" sz="1600" dirty="0">
                <a:solidFill>
                  <a:prstClr val="black"/>
                </a:solidFill>
                <a:latin typeface="等线" panose="02010600030101010101" pitchFamily="2" charset="-122"/>
                <a:ea typeface="等线" panose="02010600030101010101" pitchFamily="2" charset="-122"/>
              </a:rPr>
              <a:t>20</a:t>
            </a:r>
            <a:r>
              <a:rPr lang="zh-CN" altLang="en-US" sz="1600" dirty="0">
                <a:solidFill>
                  <a:prstClr val="black"/>
                </a:solidFill>
                <a:latin typeface="等线" panose="02010600030101010101" pitchFamily="2" charset="-122"/>
                <a:ea typeface="等线" panose="02010600030101010101" pitchFamily="2" charset="-122"/>
              </a:rPr>
              <a:t>世纪中期，客观性理论已经达到公认的真理的地步”。在世界各国，</a:t>
            </a:r>
            <a:r>
              <a:rPr lang="zh-CN" altLang="en-US" sz="1600" b="1" dirty="0">
                <a:solidFill>
                  <a:srgbClr val="ED7D31"/>
                </a:solidFill>
                <a:latin typeface="等线" panose="02010600030101010101" pitchFamily="2" charset="-122"/>
                <a:ea typeface="等线" panose="02010600030101010101" pitchFamily="2" charset="-122"/>
              </a:rPr>
              <a:t>客观性是新闻专业理念的核心概念</a:t>
            </a:r>
            <a:r>
              <a:rPr lang="zh-CN" altLang="en-US" sz="1600" dirty="0">
                <a:solidFill>
                  <a:prstClr val="black"/>
                </a:solidFill>
                <a:latin typeface="等线" panose="02010600030101010101" pitchFamily="2" charset="-122"/>
                <a:ea typeface="等线" panose="02010600030101010101" pitchFamily="2" charset="-122"/>
              </a:rPr>
              <a:t>。</a:t>
            </a:r>
            <a:endParaRPr lang="en-US" altLang="zh-CN" sz="1600" dirty="0">
              <a:solidFill>
                <a:prstClr val="black"/>
              </a:solidFill>
              <a:latin typeface="等线" panose="02010600030101010101" pitchFamily="2" charset="-122"/>
              <a:ea typeface="等线" panose="02010600030101010101" pitchFamily="2" charset="-122"/>
            </a:endParaRP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客观性理论对新闻报道的要求</a:t>
            </a:r>
            <a:r>
              <a:rPr lang="en-US" altLang="zh-CN" sz="1600" dirty="0">
                <a:solidFill>
                  <a:prstClr val="black"/>
                </a:solidFill>
                <a:latin typeface="等线" panose="02010600030101010101" pitchFamily="2" charset="-122"/>
                <a:ea typeface="等线" panose="02010600030101010101" pitchFamily="2" charset="-122"/>
              </a:rPr>
              <a:t>:</a:t>
            </a:r>
          </a:p>
          <a:p>
            <a:pPr marL="809625" indent="-180975">
              <a:lnSpc>
                <a:spcPct val="150000"/>
              </a:lnSpc>
              <a:buSzPct val="73000"/>
              <a:buFont typeface="Wingdings" panose="05000000000000000000" pitchFamily="2" charset="2"/>
              <a:buChar char="Ø"/>
              <a:defRPr/>
            </a:pPr>
            <a:r>
              <a:rPr lang="zh-CN" altLang="en-US" sz="1400" b="1" dirty="0">
                <a:solidFill>
                  <a:prstClr val="black"/>
                </a:solidFill>
                <a:latin typeface="等线" panose="02010600030101010101" pitchFamily="2" charset="-122"/>
                <a:ea typeface="等线" panose="02010600030101010101" pitchFamily="2" charset="-122"/>
              </a:rPr>
              <a:t>强调新闻报道纪录事实</a:t>
            </a:r>
          </a:p>
          <a:p>
            <a:pPr marL="809625" indent="-180975">
              <a:lnSpc>
                <a:spcPct val="150000"/>
              </a:lnSpc>
              <a:buSzPct val="73000"/>
              <a:buFont typeface="Wingdings" panose="05000000000000000000" pitchFamily="2" charset="2"/>
              <a:buChar char="Ø"/>
              <a:defRPr/>
            </a:pPr>
            <a:r>
              <a:rPr lang="zh-CN" altLang="en-US" sz="1400" b="1" dirty="0">
                <a:solidFill>
                  <a:prstClr val="black"/>
                </a:solidFill>
                <a:latin typeface="等线" panose="02010600030101010101" pitchFamily="2" charset="-122"/>
                <a:ea typeface="等线" panose="02010600030101010101" pitchFamily="2" charset="-122"/>
              </a:rPr>
              <a:t>强调新闻中记者要将事实与意见分开</a:t>
            </a:r>
            <a:r>
              <a:rPr lang="zh-CN" altLang="en-US" sz="1400" dirty="0">
                <a:solidFill>
                  <a:prstClr val="black"/>
                </a:solidFill>
                <a:latin typeface="等线" panose="02010600030101010101" pitchFamily="2" charset="-122"/>
                <a:ea typeface="等线" panose="02010600030101010101" pitchFamily="2" charset="-122"/>
              </a:rPr>
              <a:t>：新闻是事实的报道，不应以主观意见代替客观事实，更不应因主观意见而影响如实反映事实，为此，记者要将事实与议论分开，在报道中只记录事实，不发表或不明确发表意见，持相对中立态度。</a:t>
            </a:r>
            <a:endParaRPr lang="en-US" altLang="zh-CN" sz="1400" dirty="0">
              <a:solidFill>
                <a:prstClr val="black"/>
              </a:solidFill>
              <a:latin typeface="等线" panose="02010600030101010101" pitchFamily="2" charset="-122"/>
              <a:ea typeface="等线" panose="02010600030101010101" pitchFamily="2" charset="-122"/>
            </a:endParaRPr>
          </a:p>
          <a:p>
            <a:pPr marL="809625" indent="-180975">
              <a:lnSpc>
                <a:spcPct val="150000"/>
              </a:lnSpc>
              <a:buSzPct val="73000"/>
              <a:buFont typeface="Wingdings" panose="05000000000000000000" pitchFamily="2" charset="2"/>
              <a:buChar char="Ø"/>
              <a:defRPr/>
            </a:pPr>
            <a:r>
              <a:rPr lang="zh-CN" altLang="en-US" sz="1400" b="1" dirty="0">
                <a:solidFill>
                  <a:prstClr val="black"/>
                </a:solidFill>
                <a:latin typeface="等线" panose="02010600030101010101" pitchFamily="2" charset="-122"/>
                <a:ea typeface="等线" panose="02010600030101010101" pitchFamily="2" charset="-122"/>
              </a:rPr>
              <a:t>强调平衡原则</a:t>
            </a:r>
            <a:r>
              <a:rPr lang="zh-CN" altLang="en-US" sz="1400" dirty="0">
                <a:solidFill>
                  <a:prstClr val="black"/>
                </a:solidFill>
                <a:latin typeface="等线" panose="02010600030101010101" pitchFamily="2" charset="-122"/>
                <a:ea typeface="等线" panose="02010600030101010101" pitchFamily="2" charset="-122"/>
              </a:rPr>
              <a:t>：客观事物总是复杂的，为了避免记者因主观意识而有意、无意地在选择、表现事实时歪曲真相，或因时间所限而有所疏漏，主张同一家媒体在报道同一新闻事件时，能同时容纳多种不同的、甚至是相反的解释，使它们相互印证、相互补充、相互纠正，也给受众以充分的了解、判断的机会。</a:t>
            </a:r>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6022934" cy="415490"/>
          </a:xfrm>
          <a:prstGeom prst="rect">
            <a:avLst/>
          </a:prstGeom>
          <a:noFill/>
        </p:spPr>
        <p:txBody>
          <a:bodyPr wrap="square" lIns="91431" tIns="45716" rIns="91431" bIns="45716" rtlCol="0">
            <a:spAutoFit/>
          </a:bodyPr>
          <a:lstStyle/>
          <a:p>
            <a:pPr fontAlgn="base">
              <a:spcBef>
                <a:spcPct val="0"/>
              </a:spcBef>
              <a:spcAft>
                <a:spcPct val="0"/>
              </a:spcAft>
            </a:pPr>
            <a:r>
              <a:rPr lang="zh-CN" altLang="en-US" sz="2100" dirty="0">
                <a:latin typeface="微软雅黑" panose="020B0503020204020204" pitchFamily="34" charset="-122"/>
                <a:ea typeface="微软雅黑" panose="020B0503020204020204" pitchFamily="34" charset="-122"/>
              </a:rPr>
              <a:t>三、真实、全面、客观、公正</a:t>
            </a:r>
            <a:endParaRPr lang="en-US" altLang="zh-CN" sz="2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735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25</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4117474"/>
          </a:xfrm>
          <a:prstGeom prst="rect">
            <a:avLst/>
          </a:prstGeom>
          <a:noFill/>
        </p:spPr>
        <p:txBody>
          <a:bodyPr wrap="square" rtlCol="0">
            <a:spAutoFit/>
          </a:bodyPr>
          <a:lstStyle/>
          <a:p>
            <a:pPr marL="355600" indent="-355600">
              <a:lnSpc>
                <a:spcPct val="150000"/>
              </a:lnSpc>
              <a:spcBef>
                <a:spcPts val="600"/>
              </a:spcBef>
              <a:buSzPct val="73000"/>
              <a:buFont typeface="Wingdings" panose="05000000000000000000" pitchFamily="2" charset="2"/>
              <a:buChar char="p"/>
              <a:defRPr/>
            </a:pPr>
            <a:r>
              <a:rPr lang="zh-CN" altLang="en-US" sz="1600" b="1" dirty="0">
                <a:solidFill>
                  <a:srgbClr val="FF0000"/>
                </a:solidFill>
                <a:latin typeface="等线" panose="02010600030101010101" pitchFamily="2" charset="-122"/>
                <a:ea typeface="等线" panose="02010600030101010101" pitchFamily="2" charset="-122"/>
              </a:rPr>
              <a:t>公正</a:t>
            </a:r>
            <a:endParaRPr lang="en-US" altLang="zh-CN" sz="1600" b="1" dirty="0">
              <a:solidFill>
                <a:srgbClr val="FF0000"/>
              </a:solidFill>
              <a:latin typeface="等线" panose="02010600030101010101" pitchFamily="2" charset="-122"/>
              <a:ea typeface="等线" panose="02010600030101010101" pitchFamily="2" charset="-122"/>
            </a:endParaRP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公正对新闻报道的要求，主要是</a:t>
            </a:r>
            <a:r>
              <a:rPr lang="zh-CN" altLang="en-US" sz="1600" b="1" dirty="0">
                <a:solidFill>
                  <a:srgbClr val="ED7D31"/>
                </a:solidFill>
                <a:latin typeface="等线" panose="02010600030101010101" pitchFamily="2" charset="-122"/>
                <a:ea typeface="等线" panose="02010600030101010101" pitchFamily="2" charset="-122"/>
              </a:rPr>
              <a:t>尊重公众的表达权</a:t>
            </a:r>
            <a:r>
              <a:rPr lang="zh-CN" altLang="en-US" sz="1600" dirty="0">
                <a:solidFill>
                  <a:prstClr val="black"/>
                </a:solidFill>
                <a:latin typeface="等线" panose="02010600030101010101" pitchFamily="2" charset="-122"/>
                <a:ea typeface="等线" panose="02010600030101010101" pitchFamily="2" charset="-122"/>
              </a:rPr>
              <a:t>，只要在法律允许的范围之内，应该允许有不同见解甚至反对意见甚至错误见解的公开表达。对于记者编辑来说，“我可以不同意你的意见，但我不能剥夺你公开发表意见的权利”。</a:t>
            </a:r>
            <a:endParaRPr lang="en-US" altLang="zh-CN" sz="1600" dirty="0">
              <a:solidFill>
                <a:prstClr val="black"/>
              </a:solidFill>
              <a:latin typeface="等线" panose="02010600030101010101" pitchFamily="2" charset="-122"/>
              <a:ea typeface="等线" panose="02010600030101010101" pitchFamily="2" charset="-122"/>
            </a:endParaRP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到后来，在新闻报道中发展成</a:t>
            </a:r>
            <a:r>
              <a:rPr lang="zh-CN" altLang="en-US" sz="1600" b="1" dirty="0">
                <a:solidFill>
                  <a:srgbClr val="ED7D31"/>
                </a:solidFill>
                <a:latin typeface="等线" panose="02010600030101010101" pitchFamily="2" charset="-122"/>
                <a:ea typeface="等线" panose="02010600030101010101" pitchFamily="2" charset="-122"/>
              </a:rPr>
              <a:t>平衡原则</a:t>
            </a:r>
            <a:r>
              <a:rPr lang="zh-CN" altLang="en-US" sz="1600" dirty="0">
                <a:solidFill>
                  <a:prstClr val="black"/>
                </a:solidFill>
                <a:latin typeface="等线" panose="02010600030101010101" pitchFamily="2" charset="-122"/>
                <a:ea typeface="等线" panose="02010600030101010101" pitchFamily="2" charset="-122"/>
              </a:rPr>
              <a:t>，正如美国学者梅尔文</a:t>
            </a:r>
            <a:r>
              <a:rPr lang="en-US" altLang="zh-CN" sz="1600" dirty="0">
                <a:solidFill>
                  <a:prstClr val="black"/>
                </a:solidFill>
                <a:latin typeface="等线" panose="02010600030101010101" pitchFamily="2" charset="-122"/>
                <a:ea typeface="等线" panose="02010600030101010101" pitchFamily="2" charset="-122"/>
              </a:rPr>
              <a:t>•</a:t>
            </a:r>
            <a:r>
              <a:rPr lang="zh-CN" altLang="en-US" sz="1600" dirty="0">
                <a:solidFill>
                  <a:prstClr val="black"/>
                </a:solidFill>
                <a:latin typeface="等线" panose="02010600030101010101" pitchFamily="2" charset="-122"/>
                <a:ea typeface="等线" panose="02010600030101010101" pitchFamily="2" charset="-122"/>
              </a:rPr>
              <a:t>门彻所说：“平衡是一条道地的信条。对于需要公正对待的事情应当使用同样的情理。假如候选人</a:t>
            </a:r>
            <a:r>
              <a:rPr lang="en-US" altLang="zh-CN" sz="1600" dirty="0">
                <a:solidFill>
                  <a:prstClr val="black"/>
                </a:solidFill>
                <a:latin typeface="等线" panose="02010600030101010101" pitchFamily="2" charset="-122"/>
                <a:ea typeface="等线" panose="02010600030101010101" pitchFamily="2" charset="-122"/>
              </a:rPr>
              <a:t>A</a:t>
            </a:r>
            <a:r>
              <a:rPr lang="zh-CN" altLang="en-US" sz="1600" dirty="0">
                <a:solidFill>
                  <a:prstClr val="black"/>
                </a:solidFill>
                <a:latin typeface="等线" panose="02010600030101010101" pitchFamily="2" charset="-122"/>
                <a:ea typeface="等线" panose="02010600030101010101" pitchFamily="2" charset="-122"/>
              </a:rPr>
              <a:t>对他的对手</a:t>
            </a:r>
            <a:r>
              <a:rPr lang="en-US" altLang="zh-CN" sz="1600" dirty="0">
                <a:solidFill>
                  <a:prstClr val="black"/>
                </a:solidFill>
                <a:latin typeface="等线" panose="02010600030101010101" pitchFamily="2" charset="-122"/>
                <a:ea typeface="等线" panose="02010600030101010101" pitchFamily="2" charset="-122"/>
              </a:rPr>
              <a:t>B</a:t>
            </a:r>
            <a:r>
              <a:rPr lang="zh-CN" altLang="en-US" sz="1600" dirty="0">
                <a:solidFill>
                  <a:prstClr val="black"/>
                </a:solidFill>
                <a:latin typeface="等线" panose="02010600030101010101" pitchFamily="2" charset="-122"/>
                <a:ea typeface="等线" panose="02010600030101010101" pitchFamily="2" charset="-122"/>
              </a:rPr>
              <a:t>提出一个严重的指责，那么公正就要求记者找到</a:t>
            </a:r>
            <a:r>
              <a:rPr lang="en-US" altLang="zh-CN" sz="1600" dirty="0">
                <a:solidFill>
                  <a:prstClr val="black"/>
                </a:solidFill>
                <a:latin typeface="等线" panose="02010600030101010101" pitchFamily="2" charset="-122"/>
                <a:ea typeface="等线" panose="02010600030101010101" pitchFamily="2" charset="-122"/>
              </a:rPr>
              <a:t>B</a:t>
            </a:r>
            <a:r>
              <a:rPr lang="zh-CN" altLang="en-US" sz="1600" dirty="0">
                <a:solidFill>
                  <a:prstClr val="black"/>
                </a:solidFill>
                <a:latin typeface="等线" panose="02010600030101010101" pitchFamily="2" charset="-122"/>
                <a:ea typeface="等线" panose="02010600030101010101" pitchFamily="2" charset="-122"/>
              </a:rPr>
              <a:t>，询问他的答复，受到控告的指责的人应当永远有说话的机会，而且他们回答应该是及时的。”</a:t>
            </a:r>
            <a:endParaRPr lang="en-US" altLang="zh-CN" sz="1600" dirty="0">
              <a:solidFill>
                <a:prstClr val="black"/>
              </a:solidFill>
              <a:latin typeface="等线" panose="02010600030101010101" pitchFamily="2" charset="-122"/>
              <a:ea typeface="等线" panose="02010600030101010101" pitchFamily="2" charset="-122"/>
            </a:endParaRP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再后来，平衡原则成为客观性报道的一个具体操作要求。所以，在世界各国包括中国在内，在新闻报道的要求中一般都把客观公正相提并论。现在，世界上大多数国家把公正原则主要运用在评论上。</a:t>
            </a:r>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6022934" cy="415490"/>
          </a:xfrm>
          <a:prstGeom prst="rect">
            <a:avLst/>
          </a:prstGeom>
          <a:noFill/>
        </p:spPr>
        <p:txBody>
          <a:bodyPr wrap="square" lIns="91431" tIns="45716" rIns="91431" bIns="45716" rtlCol="0">
            <a:spAutoFit/>
          </a:bodyPr>
          <a:lstStyle/>
          <a:p>
            <a:pPr fontAlgn="base">
              <a:spcBef>
                <a:spcPct val="0"/>
              </a:spcBef>
              <a:spcAft>
                <a:spcPct val="0"/>
              </a:spcAft>
            </a:pPr>
            <a:r>
              <a:rPr lang="zh-CN" altLang="en-US" sz="2100" dirty="0">
                <a:latin typeface="微软雅黑" panose="020B0503020204020204" pitchFamily="34" charset="-122"/>
                <a:ea typeface="微软雅黑" panose="020B0503020204020204" pitchFamily="34" charset="-122"/>
              </a:rPr>
              <a:t>三、真实、全面、客观、公正</a:t>
            </a:r>
            <a:endParaRPr lang="en-US" altLang="zh-CN" sz="2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86078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26</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3825086"/>
          </a:xfrm>
          <a:prstGeom prst="rect">
            <a:avLst/>
          </a:prstGeom>
          <a:noFill/>
        </p:spPr>
        <p:txBody>
          <a:bodyPr wrap="square" rtlCol="0">
            <a:spAutoFit/>
          </a:bodyPr>
          <a:lstStyle/>
          <a:p>
            <a:pPr marL="355600" indent="-355600">
              <a:lnSpc>
                <a:spcPct val="150000"/>
              </a:lnSpc>
              <a:spcBef>
                <a:spcPts val="600"/>
              </a:spcBef>
              <a:buSzPct val="73000"/>
              <a:buFont typeface="Wingdings" panose="05000000000000000000" pitchFamily="2" charset="2"/>
              <a:buChar char="p"/>
              <a:defRPr/>
            </a:pPr>
            <a:r>
              <a:rPr lang="zh-CN" altLang="en-US" sz="1600" b="1" dirty="0">
                <a:solidFill>
                  <a:srgbClr val="FF0000"/>
                </a:solidFill>
                <a:latin typeface="等线" panose="02010600030101010101" pitchFamily="2" charset="-122"/>
                <a:ea typeface="等线" panose="02010600030101010101" pitchFamily="2" charset="-122"/>
              </a:rPr>
              <a:t>公正</a:t>
            </a:r>
            <a:endParaRPr lang="en-US" altLang="zh-CN" sz="1600" b="1" dirty="0">
              <a:solidFill>
                <a:srgbClr val="FF0000"/>
              </a:solidFill>
              <a:latin typeface="等线" panose="02010600030101010101" pitchFamily="2" charset="-122"/>
              <a:ea typeface="等线" panose="02010600030101010101" pitchFamily="2" charset="-122"/>
            </a:endParaRP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在人人都可以发布新闻的“全民麦克风”时代，职业的新闻人和专业的新闻媒体，只有认真核对事实、平衡报道，顽强求索真相，才有存在的必要，才是真正捍卫公平与正义。</a:t>
            </a: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公正对新闻报道另一个要求没有消失，那就是：</a:t>
            </a:r>
            <a:r>
              <a:rPr lang="zh-CN" altLang="en-US" sz="1600" b="1" dirty="0">
                <a:solidFill>
                  <a:srgbClr val="ED7D31"/>
                </a:solidFill>
                <a:latin typeface="等线" panose="02010600030101010101" pitchFamily="2" charset="-122"/>
                <a:ea typeface="等线" panose="02010600030101010101" pitchFamily="2" charset="-122"/>
              </a:rPr>
              <a:t>必须公开更正新闻报道中的错误或失实之处</a:t>
            </a:r>
            <a:r>
              <a:rPr lang="zh-CN" altLang="en-US" sz="1600" dirty="0">
                <a:solidFill>
                  <a:prstClr val="black"/>
                </a:solidFill>
                <a:latin typeface="等线" panose="02010600030101010101" pitchFamily="2" charset="-122"/>
                <a:ea typeface="等线" panose="02010600030101010101" pitchFamily="2" charset="-122"/>
              </a:rPr>
              <a:t>。美国在</a:t>
            </a:r>
            <a:r>
              <a:rPr lang="en-US" altLang="zh-CN" sz="1600" dirty="0">
                <a:solidFill>
                  <a:prstClr val="black"/>
                </a:solidFill>
                <a:latin typeface="等线" panose="02010600030101010101" pitchFamily="2" charset="-122"/>
                <a:ea typeface="等线" panose="02010600030101010101" pitchFamily="2" charset="-122"/>
              </a:rPr>
              <a:t>1923</a:t>
            </a:r>
            <a:r>
              <a:rPr lang="zh-CN" altLang="en-US" sz="1600" dirty="0">
                <a:solidFill>
                  <a:prstClr val="black"/>
                </a:solidFill>
                <a:latin typeface="等线" panose="02010600030101010101" pitchFamily="2" charset="-122"/>
                <a:ea typeface="等线" panose="02010600030101010101" pitchFamily="2" charset="-122"/>
              </a:rPr>
              <a:t>年</a:t>
            </a:r>
            <a:r>
              <a:rPr lang="en-US" altLang="zh-CN" sz="1600" dirty="0">
                <a:solidFill>
                  <a:prstClr val="black"/>
                </a:solidFill>
                <a:latin typeface="等线" panose="02010600030101010101" pitchFamily="2" charset="-122"/>
                <a:ea typeface="等线" panose="02010600030101010101" pitchFamily="2" charset="-122"/>
              </a:rPr>
              <a:t>《</a:t>
            </a:r>
            <a:r>
              <a:rPr lang="zh-CN" altLang="en-US" sz="1600" dirty="0">
                <a:solidFill>
                  <a:prstClr val="black"/>
                </a:solidFill>
                <a:latin typeface="等线" panose="02010600030101010101" pitchFamily="2" charset="-122"/>
                <a:ea typeface="等线" panose="02010600030101010101" pitchFamily="2" charset="-122"/>
              </a:rPr>
              <a:t>新闻规约</a:t>
            </a:r>
            <a:r>
              <a:rPr lang="en-US" altLang="zh-CN" sz="1600" dirty="0">
                <a:solidFill>
                  <a:prstClr val="black"/>
                </a:solidFill>
                <a:latin typeface="等线" panose="02010600030101010101" pitchFamily="2" charset="-122"/>
                <a:ea typeface="等线" panose="02010600030101010101" pitchFamily="2" charset="-122"/>
              </a:rPr>
              <a:t>》</a:t>
            </a:r>
            <a:r>
              <a:rPr lang="zh-CN" altLang="en-US" sz="1600" dirty="0">
                <a:solidFill>
                  <a:prstClr val="black"/>
                </a:solidFill>
                <a:latin typeface="等线" panose="02010600030101010101" pitchFamily="2" charset="-122"/>
                <a:ea typeface="等线" panose="02010600030101010101" pitchFamily="2" charset="-122"/>
              </a:rPr>
              <a:t>第</a:t>
            </a:r>
            <a:r>
              <a:rPr lang="en-US" altLang="zh-CN" sz="1600" dirty="0">
                <a:solidFill>
                  <a:prstClr val="black"/>
                </a:solidFill>
                <a:latin typeface="等线" panose="02010600030101010101" pitchFamily="2" charset="-122"/>
                <a:ea typeface="等线" panose="02010600030101010101" pitchFamily="2" charset="-122"/>
              </a:rPr>
              <a:t>6</a:t>
            </a:r>
            <a:r>
              <a:rPr lang="zh-CN" altLang="en-US" sz="1600" dirty="0">
                <a:solidFill>
                  <a:prstClr val="black"/>
                </a:solidFill>
                <a:latin typeface="等线" panose="02010600030101010101" pitchFamily="2" charset="-122"/>
                <a:ea typeface="等线" panose="02010600030101010101" pitchFamily="2" charset="-122"/>
              </a:rPr>
              <a:t>条“公正”条款下规定：报纸对自己严重的事实错误或意见错误，不管来源如何，应作迅速完全的改正。这是它的特权，也是它的责任。</a:t>
            </a:r>
          </a:p>
          <a:p>
            <a:pPr marL="628650" indent="-273050">
              <a:lnSpc>
                <a:spcPct val="150000"/>
              </a:lnSpc>
              <a:buSzPct val="73000"/>
              <a:buFont typeface="Arial" panose="020B0604020202020204" pitchFamily="34" charset="0"/>
              <a:buChar char="•"/>
              <a:defRPr/>
            </a:pPr>
            <a:r>
              <a:rPr lang="zh-CN" altLang="en-US" sz="1600" dirty="0">
                <a:solidFill>
                  <a:prstClr val="black"/>
                </a:solidFill>
                <a:latin typeface="等线" panose="02010600030101010101" pitchFamily="2" charset="-122"/>
                <a:ea typeface="等线" panose="02010600030101010101" pitchFamily="2" charset="-122"/>
              </a:rPr>
              <a:t>有错必纠，学会向受众道歉，媒体千万别把自己看成是永远正确的上帝，这应该在中国传媒业中推广。在法律允许的范围内，有不同意见甚至反对意见公开表达，即使他们的结论是错的，对中国的改革、发展也是有益的。</a:t>
            </a:r>
          </a:p>
          <a:p>
            <a:pPr>
              <a:lnSpc>
                <a:spcPct val="150000"/>
              </a:lnSpc>
              <a:spcBef>
                <a:spcPts val="600"/>
              </a:spcBef>
              <a:buSzPct val="73000"/>
              <a:defRPr/>
            </a:pPr>
            <a:endParaRPr lang="en-US" altLang="zh-CN" sz="1600" b="1" dirty="0">
              <a:solidFill>
                <a:srgbClr val="FF0000"/>
              </a:solidFill>
              <a:latin typeface="等线" panose="02010600030101010101" pitchFamily="2" charset="-122"/>
              <a:ea typeface="等线" panose="02010600030101010101" pitchFamily="2" charset="-122"/>
            </a:endParaRPr>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6022934" cy="415490"/>
          </a:xfrm>
          <a:prstGeom prst="rect">
            <a:avLst/>
          </a:prstGeom>
          <a:noFill/>
        </p:spPr>
        <p:txBody>
          <a:bodyPr wrap="square" lIns="91431" tIns="45716" rIns="91431" bIns="45716" rtlCol="0">
            <a:spAutoFit/>
          </a:bodyPr>
          <a:lstStyle/>
          <a:p>
            <a:pPr fontAlgn="base">
              <a:spcBef>
                <a:spcPct val="0"/>
              </a:spcBef>
              <a:spcAft>
                <a:spcPct val="0"/>
              </a:spcAft>
            </a:pPr>
            <a:r>
              <a:rPr lang="zh-CN" altLang="en-US" sz="2100" dirty="0">
                <a:latin typeface="微软雅黑" panose="020B0503020204020204" pitchFamily="34" charset="-122"/>
                <a:ea typeface="微软雅黑" panose="020B0503020204020204" pitchFamily="34" charset="-122"/>
              </a:rPr>
              <a:t>三、真实、全面、客观、公正</a:t>
            </a:r>
            <a:endParaRPr lang="en-US" altLang="zh-CN" sz="2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9849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27</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2" name="文本框 28">
            <a:extLst>
              <a:ext uri="{FF2B5EF4-FFF2-40B4-BE49-F238E27FC236}">
                <a16:creationId xmlns:a16="http://schemas.microsoft.com/office/drawing/2014/main" id="{5BB99786-6CC9-4607-B158-B73A7C05EBA2}"/>
              </a:ext>
            </a:extLst>
          </p:cNvPr>
          <p:cNvSpPr txBox="1"/>
          <p:nvPr/>
        </p:nvSpPr>
        <p:spPr>
          <a:xfrm>
            <a:off x="1197112" y="672157"/>
            <a:ext cx="6022934" cy="415490"/>
          </a:xfrm>
          <a:prstGeom prst="rect">
            <a:avLst/>
          </a:prstGeom>
          <a:noFill/>
        </p:spPr>
        <p:txBody>
          <a:bodyPr wrap="square" lIns="91431" tIns="45716" rIns="91431" bIns="45716" rtlCol="0">
            <a:spAutoFit/>
          </a:bodyPr>
          <a:lstStyle/>
          <a:p>
            <a:pPr fontAlgn="base">
              <a:spcBef>
                <a:spcPct val="0"/>
              </a:spcBef>
              <a:spcAft>
                <a:spcPct val="0"/>
              </a:spcAft>
            </a:pPr>
            <a:r>
              <a:rPr lang="zh-CN" altLang="en-US" sz="2100" dirty="0">
                <a:latin typeface="微软雅黑" panose="020B0503020204020204" pitchFamily="34" charset="-122"/>
                <a:ea typeface="微软雅黑" panose="020B0503020204020204" pitchFamily="34" charset="-122"/>
              </a:rPr>
              <a:t>三、真实、全面、客观、公正</a:t>
            </a:r>
            <a:endParaRPr lang="en-US" altLang="zh-CN" sz="2100"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C2A8F62D-6535-45AF-A155-B01F2E37CF47}"/>
              </a:ext>
            </a:extLst>
          </p:cNvPr>
          <p:cNvPicPr>
            <a:picLocks noChangeAspect="1"/>
          </p:cNvPicPr>
          <p:nvPr/>
        </p:nvPicPr>
        <p:blipFill>
          <a:blip r:embed="rId4"/>
          <a:stretch>
            <a:fillRect/>
          </a:stretch>
        </p:blipFill>
        <p:spPr>
          <a:xfrm>
            <a:off x="323529" y="3109036"/>
            <a:ext cx="4392487" cy="1062034"/>
          </a:xfrm>
          <a:prstGeom prst="rect">
            <a:avLst/>
          </a:prstGeom>
          <a:effectLst>
            <a:outerShdw blurRad="50800" dist="38100" dir="2700000" algn="tl" rotWithShape="0">
              <a:prstClr val="black">
                <a:alpha val="40000"/>
              </a:prstClr>
            </a:outerShdw>
          </a:effectLst>
        </p:spPr>
      </p:pic>
      <p:pic>
        <p:nvPicPr>
          <p:cNvPr id="4" name="图片 3">
            <a:extLst>
              <a:ext uri="{FF2B5EF4-FFF2-40B4-BE49-F238E27FC236}">
                <a16:creationId xmlns:a16="http://schemas.microsoft.com/office/drawing/2014/main" id="{5BD0E9C5-64F9-462F-9086-F4AAAFA4B43D}"/>
              </a:ext>
            </a:extLst>
          </p:cNvPr>
          <p:cNvPicPr>
            <a:picLocks noChangeAspect="1"/>
          </p:cNvPicPr>
          <p:nvPr/>
        </p:nvPicPr>
        <p:blipFill>
          <a:blip r:embed="rId5"/>
          <a:stretch>
            <a:fillRect/>
          </a:stretch>
        </p:blipFill>
        <p:spPr>
          <a:xfrm>
            <a:off x="4865846" y="2342831"/>
            <a:ext cx="4047224" cy="3315950"/>
          </a:xfrm>
          <a:prstGeom prst="rect">
            <a:avLst/>
          </a:prstGeom>
          <a:effectLst>
            <a:outerShdw blurRad="50800" dist="38100" dir="2700000" algn="tl" rotWithShape="0">
              <a:prstClr val="black">
                <a:alpha val="40000"/>
              </a:prstClr>
            </a:outerShdw>
          </a:effectLst>
        </p:spPr>
      </p:pic>
      <p:grpSp>
        <p:nvGrpSpPr>
          <p:cNvPr id="12" name="组合 11">
            <a:extLst>
              <a:ext uri="{FF2B5EF4-FFF2-40B4-BE49-F238E27FC236}">
                <a16:creationId xmlns:a16="http://schemas.microsoft.com/office/drawing/2014/main" id="{AE68234A-B40D-4348-9673-06AE1128B43C}"/>
              </a:ext>
            </a:extLst>
          </p:cNvPr>
          <p:cNvGrpSpPr/>
          <p:nvPr/>
        </p:nvGrpSpPr>
        <p:grpSpPr>
          <a:xfrm>
            <a:off x="324611" y="1606839"/>
            <a:ext cx="6335621" cy="593476"/>
            <a:chOff x="404141" y="4523823"/>
            <a:chExt cx="7809303" cy="731520"/>
          </a:xfrm>
          <a:effectLst>
            <a:outerShdw blurRad="50800" dist="38100" dir="2700000" algn="tl" rotWithShape="0">
              <a:prstClr val="black">
                <a:alpha val="40000"/>
              </a:prstClr>
            </a:outerShdw>
          </a:effectLst>
        </p:grpSpPr>
        <p:pic>
          <p:nvPicPr>
            <p:cNvPr id="21" name="图片 20">
              <a:extLst>
                <a:ext uri="{FF2B5EF4-FFF2-40B4-BE49-F238E27FC236}">
                  <a16:creationId xmlns:a16="http://schemas.microsoft.com/office/drawing/2014/main" id="{4977CD3C-3375-467F-99A2-087DDA6172DE}"/>
                </a:ext>
              </a:extLst>
            </p:cNvPr>
            <p:cNvPicPr>
              <a:picLocks noChangeAspect="1"/>
            </p:cNvPicPr>
            <p:nvPr/>
          </p:nvPicPr>
          <p:blipFill rotWithShape="1">
            <a:blip r:embed="rId6"/>
            <a:srcRect l="27427"/>
            <a:stretch/>
          </p:blipFill>
          <p:spPr>
            <a:xfrm>
              <a:off x="1577330" y="4523823"/>
              <a:ext cx="6636114" cy="731520"/>
            </a:xfrm>
            <a:prstGeom prst="rect">
              <a:avLst/>
            </a:prstGeom>
          </p:spPr>
        </p:pic>
        <p:pic>
          <p:nvPicPr>
            <p:cNvPr id="22" name="图片 21">
              <a:extLst>
                <a:ext uri="{FF2B5EF4-FFF2-40B4-BE49-F238E27FC236}">
                  <a16:creationId xmlns:a16="http://schemas.microsoft.com/office/drawing/2014/main" id="{CEFE662B-85A3-439C-923E-0AF6CD2ED79D}"/>
                </a:ext>
              </a:extLst>
            </p:cNvPr>
            <p:cNvPicPr>
              <a:picLocks noChangeAspect="1"/>
            </p:cNvPicPr>
            <p:nvPr/>
          </p:nvPicPr>
          <p:blipFill rotWithShape="1">
            <a:blip r:embed="rId6"/>
            <a:srcRect r="87182"/>
            <a:stretch/>
          </p:blipFill>
          <p:spPr>
            <a:xfrm>
              <a:off x="404141" y="4523823"/>
              <a:ext cx="1172025" cy="731520"/>
            </a:xfrm>
            <a:prstGeom prst="rect">
              <a:avLst/>
            </a:prstGeom>
          </p:spPr>
        </p:pic>
      </p:grpSp>
      <p:grpSp>
        <p:nvGrpSpPr>
          <p:cNvPr id="15" name="组合 14">
            <a:extLst>
              <a:ext uri="{FF2B5EF4-FFF2-40B4-BE49-F238E27FC236}">
                <a16:creationId xmlns:a16="http://schemas.microsoft.com/office/drawing/2014/main" id="{1C108945-A064-4D8C-9CE2-DFDF85220D29}"/>
              </a:ext>
            </a:extLst>
          </p:cNvPr>
          <p:cNvGrpSpPr/>
          <p:nvPr/>
        </p:nvGrpSpPr>
        <p:grpSpPr>
          <a:xfrm>
            <a:off x="323529" y="2342831"/>
            <a:ext cx="4392487" cy="605135"/>
            <a:chOff x="323528" y="2313622"/>
            <a:chExt cx="5323635" cy="733415"/>
          </a:xfrm>
          <a:effectLst>
            <a:outerShdw blurRad="50800" dist="38100" dir="2700000" algn="tl" rotWithShape="0">
              <a:prstClr val="black">
                <a:alpha val="40000"/>
              </a:prstClr>
            </a:outerShdw>
          </a:effectLst>
        </p:grpSpPr>
        <p:pic>
          <p:nvPicPr>
            <p:cNvPr id="6" name="图片 5">
              <a:extLst>
                <a:ext uri="{FF2B5EF4-FFF2-40B4-BE49-F238E27FC236}">
                  <a16:creationId xmlns:a16="http://schemas.microsoft.com/office/drawing/2014/main" id="{831ECDC0-2BCC-462D-90B1-B84DAF2CF57D}"/>
                </a:ext>
              </a:extLst>
            </p:cNvPr>
            <p:cNvPicPr>
              <a:picLocks noChangeAspect="1"/>
            </p:cNvPicPr>
            <p:nvPr/>
          </p:nvPicPr>
          <p:blipFill rotWithShape="1">
            <a:blip r:embed="rId7"/>
            <a:srcRect r="85437"/>
            <a:stretch/>
          </p:blipFill>
          <p:spPr>
            <a:xfrm>
              <a:off x="323528" y="2313622"/>
              <a:ext cx="1153734" cy="731520"/>
            </a:xfrm>
            <a:prstGeom prst="rect">
              <a:avLst/>
            </a:prstGeom>
          </p:spPr>
        </p:pic>
        <p:pic>
          <p:nvPicPr>
            <p:cNvPr id="7" name="图片 6">
              <a:extLst>
                <a:ext uri="{FF2B5EF4-FFF2-40B4-BE49-F238E27FC236}">
                  <a16:creationId xmlns:a16="http://schemas.microsoft.com/office/drawing/2014/main" id="{BE0DC4B5-8798-4212-8756-288D9AB6CB0D}"/>
                </a:ext>
              </a:extLst>
            </p:cNvPr>
            <p:cNvPicPr>
              <a:picLocks noChangeAspect="1"/>
            </p:cNvPicPr>
            <p:nvPr/>
          </p:nvPicPr>
          <p:blipFill rotWithShape="1">
            <a:blip r:embed="rId7"/>
            <a:srcRect l="47503" r="-1"/>
            <a:stretch/>
          </p:blipFill>
          <p:spPr>
            <a:xfrm>
              <a:off x="1477262" y="2313622"/>
              <a:ext cx="4169901" cy="733415"/>
            </a:xfrm>
            <a:prstGeom prst="rect">
              <a:avLst/>
            </a:prstGeom>
          </p:spPr>
        </p:pic>
      </p:grpSp>
      <p:cxnSp>
        <p:nvCxnSpPr>
          <p:cNvPr id="26" name="直接连接符 25">
            <a:extLst>
              <a:ext uri="{FF2B5EF4-FFF2-40B4-BE49-F238E27FC236}">
                <a16:creationId xmlns:a16="http://schemas.microsoft.com/office/drawing/2014/main" id="{62BA331D-E94E-40EF-A97C-2ED4387EAB8E}"/>
              </a:ext>
            </a:extLst>
          </p:cNvPr>
          <p:cNvCxnSpPr>
            <a:cxnSpLocks/>
          </p:cNvCxnSpPr>
          <p:nvPr/>
        </p:nvCxnSpPr>
        <p:spPr>
          <a:xfrm>
            <a:off x="3059944" y="2165356"/>
            <a:ext cx="100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A036B6F-BA9F-43DD-8FA0-33599E50B0CD}"/>
              </a:ext>
            </a:extLst>
          </p:cNvPr>
          <p:cNvCxnSpPr>
            <a:cxnSpLocks/>
          </p:cNvCxnSpPr>
          <p:nvPr/>
        </p:nvCxnSpPr>
        <p:spPr>
          <a:xfrm>
            <a:off x="2051944" y="2924944"/>
            <a:ext cx="100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54246078-EEA4-420D-8F69-DEAAB2080DAB}"/>
              </a:ext>
            </a:extLst>
          </p:cNvPr>
          <p:cNvCxnSpPr>
            <a:cxnSpLocks/>
          </p:cNvCxnSpPr>
          <p:nvPr/>
        </p:nvCxnSpPr>
        <p:spPr>
          <a:xfrm>
            <a:off x="323528" y="4149080"/>
            <a:ext cx="68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182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D7E8E23-AC1B-4127-8204-7B5CB11E2874}"/>
              </a:ext>
            </a:extLst>
          </p:cNvPr>
          <p:cNvGrpSpPr/>
          <p:nvPr/>
        </p:nvGrpSpPr>
        <p:grpSpPr>
          <a:xfrm>
            <a:off x="539552" y="1340768"/>
            <a:ext cx="8082091" cy="3722493"/>
            <a:chOff x="539552" y="1340768"/>
            <a:chExt cx="8082091" cy="3722493"/>
          </a:xfrm>
        </p:grpSpPr>
        <p:sp>
          <p:nvSpPr>
            <p:cNvPr id="78" name="Parallelogram 77"/>
            <p:cNvSpPr/>
            <p:nvPr/>
          </p:nvSpPr>
          <p:spPr>
            <a:xfrm>
              <a:off x="539552"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79" name="Parallelogram 78"/>
            <p:cNvSpPr/>
            <p:nvPr/>
          </p:nvSpPr>
          <p:spPr>
            <a:xfrm rot="10800000">
              <a:off x="7884369"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chemeClr val="tx1"/>
                </a:solidFill>
              </a:endParaRPr>
            </a:p>
          </p:txBody>
        </p:sp>
        <p:grpSp>
          <p:nvGrpSpPr>
            <p:cNvPr id="2" name="Group 3"/>
            <p:cNvGrpSpPr/>
            <p:nvPr/>
          </p:nvGrpSpPr>
          <p:grpSpPr bwMode="auto">
            <a:xfrm>
              <a:off x="755580" y="1916836"/>
              <a:ext cx="7866063" cy="3146425"/>
              <a:chOff x="460" y="1187"/>
              <a:chExt cx="4955" cy="1982"/>
            </a:xfrm>
          </p:grpSpPr>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pic>
          <p:nvPicPr>
            <p:cNvPr id="140" name="图片 13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grpSp>
      <p:sp>
        <p:nvSpPr>
          <p:cNvPr id="138" name="TextBox 12">
            <a:extLst>
              <a:ext uri="{FF2B5EF4-FFF2-40B4-BE49-F238E27FC236}">
                <a16:creationId xmlns:a16="http://schemas.microsoft.com/office/drawing/2014/main" id="{6605921B-AF06-43FB-969F-202B74F4D9B2}"/>
              </a:ext>
            </a:extLst>
          </p:cNvPr>
          <p:cNvSpPr txBox="1"/>
          <p:nvPr/>
        </p:nvSpPr>
        <p:spPr>
          <a:xfrm>
            <a:off x="3601203" y="2982270"/>
            <a:ext cx="2035156" cy="707878"/>
          </a:xfrm>
          <a:prstGeom prst="rect">
            <a:avLst/>
          </a:prstGeom>
          <a:noFill/>
        </p:spPr>
        <p:txBody>
          <a:bodyPr wrap="square" lIns="91431" tIns="45716" rIns="91431" bIns="45716" rtlCol="0">
            <a:spAutoFit/>
          </a:bodyPr>
          <a:lstStyle/>
          <a:p>
            <a:pPr algn="ctr"/>
            <a:r>
              <a:rPr lang="zh-CN" altLang="en-US" sz="4000" b="1" dirty="0">
                <a:latin typeface="微软雅黑" panose="020B0503020204020204" pitchFamily="34" charset="-122"/>
                <a:ea typeface="微软雅黑" panose="020B0503020204020204" pitchFamily="34" charset="-122"/>
              </a:rPr>
              <a:t>谢  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3</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秦朔：我们都是价值观的囚徒</a:t>
            </a:r>
          </a:p>
        </p:txBody>
      </p:sp>
      <p:pic>
        <p:nvPicPr>
          <p:cNvPr id="2" name="Picture 5">
            <a:extLst>
              <a:ext uri="{FF2B5EF4-FFF2-40B4-BE49-F238E27FC236}">
                <a16:creationId xmlns:a16="http://schemas.microsoft.com/office/drawing/2014/main" id="{07976DAB-B63E-4B72-923F-DAA4A08616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02" t="4501" r="40036"/>
          <a:stretch/>
        </p:blipFill>
        <p:spPr bwMode="auto">
          <a:xfrm>
            <a:off x="323529" y="1447260"/>
            <a:ext cx="4896543" cy="420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文本框 15">
            <a:extLst>
              <a:ext uri="{FF2B5EF4-FFF2-40B4-BE49-F238E27FC236}">
                <a16:creationId xmlns:a16="http://schemas.microsoft.com/office/drawing/2014/main" id="{88D74DC5-CF57-4501-8C96-2C7D9C0B9C94}"/>
              </a:ext>
            </a:extLst>
          </p:cNvPr>
          <p:cNvSpPr txBox="1"/>
          <p:nvPr/>
        </p:nvSpPr>
        <p:spPr>
          <a:xfrm>
            <a:off x="5292080" y="1481337"/>
            <a:ext cx="3620990" cy="4256999"/>
          </a:xfrm>
          <a:prstGeom prst="rect">
            <a:avLst/>
          </a:prstGeom>
          <a:noFill/>
        </p:spPr>
        <p:txBody>
          <a:bodyPr wrap="square">
            <a:spAutoFit/>
          </a:bodyPr>
          <a:lstStyle/>
          <a:p>
            <a:pPr>
              <a:lnSpc>
                <a:spcPct val="150000"/>
              </a:lnSpc>
            </a:pPr>
            <a:r>
              <a:rPr lang="zh-CN" altLang="en-US" sz="1400" dirty="0">
                <a:latin typeface="等线" panose="02010600030101010101" pitchFamily="2" charset="-122"/>
                <a:ea typeface="等线" panose="02010600030101010101" pitchFamily="2" charset="-122"/>
              </a:rPr>
              <a:t>过去十年，我最看重的价值，尽力去维护的，可能还是尊严。我不希望因为妥协，因为要做一些内心里可能不愿做的事，就降低我们在外界心目中的价值。希望我们永远都不要看低自己，并且尽最大的努力去捍卫媒体的尊严。</a:t>
            </a:r>
            <a:endParaRPr lang="en-US" altLang="zh-CN" sz="1400" dirty="0">
              <a:latin typeface="等线" panose="02010600030101010101" pitchFamily="2" charset="-122"/>
              <a:ea typeface="等线" panose="02010600030101010101" pitchFamily="2" charset="-122"/>
            </a:endParaRPr>
          </a:p>
          <a:p>
            <a:pPr>
              <a:lnSpc>
                <a:spcPct val="150000"/>
              </a:lnSpc>
            </a:pPr>
            <a:r>
              <a:rPr lang="zh-CN" altLang="en-US" sz="1400" dirty="0">
                <a:latin typeface="等线" panose="02010600030101010101" pitchFamily="2" charset="-122"/>
                <a:ea typeface="等线" panose="02010600030101010101" pitchFamily="2" charset="-122"/>
              </a:rPr>
              <a:t>既然我们最终服从的根本就不是总编辑的权力，而是一个价值观，为什么不尽我的努力去维护它呢？</a:t>
            </a:r>
            <a:endParaRPr lang="en-US" altLang="zh-CN" sz="1400" dirty="0">
              <a:latin typeface="等线" panose="02010600030101010101" pitchFamily="2" charset="-122"/>
              <a:ea typeface="等线" panose="02010600030101010101" pitchFamily="2" charset="-122"/>
            </a:endParaRPr>
          </a:p>
          <a:p>
            <a:pPr>
              <a:lnSpc>
                <a:spcPct val="150000"/>
              </a:lnSpc>
            </a:pPr>
            <a:r>
              <a:rPr lang="zh-CN" altLang="en-US" sz="1400" dirty="0">
                <a:latin typeface="等线" panose="02010600030101010101" pitchFamily="2" charset="-122"/>
                <a:ea typeface="等线" panose="02010600030101010101" pitchFamily="2" charset="-122"/>
              </a:rPr>
              <a:t>过去的十年也是媒体生态剧变的十年，我们的未来唯有去转型。但无论怎么转型、创造、创新，我想尊严和价值观，可能是我们要在一起永永远远遵守的。</a:t>
            </a:r>
            <a:endParaRPr lang="en-US" altLang="zh-CN" sz="14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3824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4</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新闻业是基于“公共服务”的一项专业</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4117474"/>
          </a:xfrm>
          <a:prstGeom prst="rect">
            <a:avLst/>
          </a:prstGeom>
          <a:noFill/>
        </p:spPr>
        <p:txBody>
          <a:bodyPr wrap="square" rtlCol="0">
            <a:spAutoFit/>
          </a:bodyPr>
          <a:lstStyle/>
          <a:p>
            <a:pPr indent="355600">
              <a:lnSpc>
                <a:spcPct val="150000"/>
              </a:lnSpc>
            </a:pPr>
            <a:r>
              <a:rPr lang="zh-CN" altLang="en-US" sz="1600" dirty="0">
                <a:latin typeface="等线" panose="02010600030101010101" pitchFamily="2" charset="-122"/>
                <a:ea typeface="等线" panose="02010600030101010101" pitchFamily="2" charset="-122"/>
              </a:rPr>
              <a:t>即使是在互联网席卷世界的今天，即使是很多人惊呼新闻经历着从“作品”到“产品”的时代，即使是在新闻界争议编辑、记者是否需要转型为产品经理的角色定位的今天。</a:t>
            </a:r>
            <a:endParaRPr lang="en-US" altLang="zh-CN" sz="1600" dirty="0">
              <a:latin typeface="等线" panose="02010600030101010101" pitchFamily="2" charset="-122"/>
              <a:ea typeface="等线" panose="02010600030101010101" pitchFamily="2" charset="-122"/>
            </a:endParaRPr>
          </a:p>
          <a:p>
            <a:pPr indent="355600">
              <a:lnSpc>
                <a:spcPct val="150000"/>
              </a:lnSpc>
            </a:pPr>
            <a:r>
              <a:rPr lang="zh-CN" altLang="en-US" sz="1600" dirty="0">
                <a:latin typeface="等线" panose="02010600030101010101" pitchFamily="2" charset="-122"/>
                <a:ea typeface="等线" panose="02010600030101010101" pitchFamily="2" charset="-122"/>
              </a:rPr>
              <a:t>新闻业仍然是为社会总系统的有效运作提供信息支持；通过协调、整合社会各个子系统以保持整个社会的平衡，从而保持社会稳定；正是新闻媒体将价值观、行为规范一代又一代地在社会成员中传递下来，从而使各社会成员在共同经验的基础上凝聚起来。</a:t>
            </a:r>
          </a:p>
          <a:p>
            <a:pPr indent="355600">
              <a:lnSpc>
                <a:spcPct val="150000"/>
              </a:lnSpc>
            </a:pPr>
            <a:r>
              <a:rPr lang="zh-CN" altLang="en-US" sz="1600" dirty="0">
                <a:latin typeface="等线" panose="02010600030101010101" pitchFamily="2" charset="-122"/>
                <a:ea typeface="等线" panose="02010600030101010101" pitchFamily="2" charset="-122"/>
              </a:rPr>
              <a:t>作为一项“公共服务”的事业，就必须有与之相匹配的新闻专业理念作为从业人员的指导思想。新闻专业理念，在某种意义上就是我们新闻报道的原则。</a:t>
            </a:r>
            <a:endParaRPr lang="en-US" altLang="zh-CN" sz="1600" dirty="0">
              <a:latin typeface="等线" panose="02010600030101010101" pitchFamily="2" charset="-122"/>
              <a:ea typeface="等线" panose="02010600030101010101" pitchFamily="2" charset="-122"/>
            </a:endParaRPr>
          </a:p>
          <a:p>
            <a:pPr indent="355600">
              <a:lnSpc>
                <a:spcPct val="150000"/>
              </a:lnSpc>
            </a:pPr>
            <a:r>
              <a:rPr lang="zh-CN" altLang="en-US" sz="1600" dirty="0">
                <a:latin typeface="等线" panose="02010600030101010101" pitchFamily="2" charset="-122"/>
                <a:ea typeface="等线" panose="02010600030101010101" pitchFamily="2" charset="-122"/>
              </a:rPr>
              <a:t>习近平总书记提出的</a:t>
            </a:r>
            <a:r>
              <a:rPr lang="zh-CN" altLang="en-US" sz="1600" b="1" dirty="0">
                <a:solidFill>
                  <a:srgbClr val="FF0000"/>
                </a:solidFill>
                <a:latin typeface="等线" panose="02010600030101010101" pitchFamily="2" charset="-122"/>
                <a:ea typeface="等线" panose="02010600030101010101" pitchFamily="2" charset="-122"/>
              </a:rPr>
              <a:t>“高举旗帜、引领导向，围绕中心、服务大局，团结人民、鼓舞士气，成风化人、凝心聚力，澄清谬误、明辨是非，联接中外、沟通世界”</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这</a:t>
            </a:r>
            <a:r>
              <a:rPr lang="en-US" altLang="zh-CN" sz="1600" dirty="0">
                <a:latin typeface="等线" panose="02010600030101010101" pitchFamily="2" charset="-122"/>
                <a:ea typeface="等线" panose="02010600030101010101" pitchFamily="2" charset="-122"/>
              </a:rPr>
              <a:t>48</a:t>
            </a:r>
            <a:r>
              <a:rPr lang="zh-CN" altLang="en-US" sz="1600" dirty="0">
                <a:latin typeface="等线" panose="02010600030101010101" pitchFamily="2" charset="-122"/>
                <a:ea typeface="等线" panose="02010600030101010101" pitchFamily="2" charset="-122"/>
              </a:rPr>
              <a:t>个字，概括了在新的时代条件下，党的新闻舆论工作的职责和使命，这就把新的时代环境和党的新闻工作者不变的责任深深联系在一起。</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5</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新闻业是基于“公共服务”的一项专业</a:t>
            </a:r>
          </a:p>
        </p:txBody>
      </p:sp>
      <p:grpSp>
        <p:nvGrpSpPr>
          <p:cNvPr id="6" name="组合 5">
            <a:extLst>
              <a:ext uri="{FF2B5EF4-FFF2-40B4-BE49-F238E27FC236}">
                <a16:creationId xmlns:a16="http://schemas.microsoft.com/office/drawing/2014/main" id="{56F429F4-C8A2-4FD7-94EA-B83D0CD23C3B}"/>
              </a:ext>
            </a:extLst>
          </p:cNvPr>
          <p:cNvGrpSpPr/>
          <p:nvPr/>
        </p:nvGrpSpPr>
        <p:grpSpPr>
          <a:xfrm>
            <a:off x="323529" y="1432276"/>
            <a:ext cx="6984775" cy="4258448"/>
            <a:chOff x="323529" y="1432276"/>
            <a:chExt cx="6984775" cy="4258448"/>
          </a:xfrm>
        </p:grpSpPr>
        <p:grpSp>
          <p:nvGrpSpPr>
            <p:cNvPr id="4" name="组合 3">
              <a:extLst>
                <a:ext uri="{FF2B5EF4-FFF2-40B4-BE49-F238E27FC236}">
                  <a16:creationId xmlns:a16="http://schemas.microsoft.com/office/drawing/2014/main" id="{ACB05160-5983-4F1C-B577-7EF1E10BAF53}"/>
                </a:ext>
              </a:extLst>
            </p:cNvPr>
            <p:cNvGrpSpPr/>
            <p:nvPr/>
          </p:nvGrpSpPr>
          <p:grpSpPr>
            <a:xfrm>
              <a:off x="323529" y="1432276"/>
              <a:ext cx="6984775" cy="4258448"/>
              <a:chOff x="323529" y="1432276"/>
              <a:chExt cx="5760639" cy="3512122"/>
            </a:xfrm>
          </p:grpSpPr>
          <p:pic>
            <p:nvPicPr>
              <p:cNvPr id="2" name="图片 1">
                <a:extLst>
                  <a:ext uri="{FF2B5EF4-FFF2-40B4-BE49-F238E27FC236}">
                    <a16:creationId xmlns:a16="http://schemas.microsoft.com/office/drawing/2014/main" id="{D9B9387E-5909-4AC1-8720-6FE3118ED46B}"/>
                  </a:ext>
                </a:extLst>
              </p:cNvPr>
              <p:cNvPicPr>
                <a:picLocks noChangeAspect="1"/>
              </p:cNvPicPr>
              <p:nvPr/>
            </p:nvPicPr>
            <p:blipFill rotWithShape="1">
              <a:blip r:embed="rId4"/>
              <a:srcRect b="86547"/>
              <a:stretch/>
            </p:blipFill>
            <p:spPr>
              <a:xfrm>
                <a:off x="323529" y="1432276"/>
                <a:ext cx="5760639" cy="772588"/>
              </a:xfrm>
              <a:prstGeom prst="rect">
                <a:avLst/>
              </a:prstGeom>
            </p:spPr>
          </p:pic>
          <p:pic>
            <p:nvPicPr>
              <p:cNvPr id="3" name="图片 2">
                <a:extLst>
                  <a:ext uri="{FF2B5EF4-FFF2-40B4-BE49-F238E27FC236}">
                    <a16:creationId xmlns:a16="http://schemas.microsoft.com/office/drawing/2014/main" id="{FFEA71C1-5529-4881-88C1-7B3229E8F745}"/>
                  </a:ext>
                </a:extLst>
              </p:cNvPr>
              <p:cNvPicPr>
                <a:picLocks noChangeAspect="1"/>
              </p:cNvPicPr>
              <p:nvPr/>
            </p:nvPicPr>
            <p:blipFill rotWithShape="1">
              <a:blip r:embed="rId4"/>
              <a:srcRect t="27294" b="25850"/>
              <a:stretch/>
            </p:blipFill>
            <p:spPr>
              <a:xfrm>
                <a:off x="323529" y="2253640"/>
                <a:ext cx="5760639" cy="2690758"/>
              </a:xfrm>
              <a:prstGeom prst="rect">
                <a:avLst/>
              </a:prstGeom>
            </p:spPr>
          </p:pic>
        </p:grpSp>
        <p:cxnSp>
          <p:nvCxnSpPr>
            <p:cNvPr id="15" name="直接连接符 14">
              <a:extLst>
                <a:ext uri="{FF2B5EF4-FFF2-40B4-BE49-F238E27FC236}">
                  <a16:creationId xmlns:a16="http://schemas.microsoft.com/office/drawing/2014/main" id="{E2B8E00B-D852-4791-9E43-3A4E4D23B71C}"/>
                </a:ext>
              </a:extLst>
            </p:cNvPr>
            <p:cNvCxnSpPr>
              <a:cxnSpLocks/>
            </p:cNvCxnSpPr>
            <p:nvPr/>
          </p:nvCxnSpPr>
          <p:spPr>
            <a:xfrm>
              <a:off x="936304" y="4509120"/>
              <a:ext cx="626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8574D19B-AD9B-4CDC-A185-2A9C40865BA9}"/>
                </a:ext>
              </a:extLst>
            </p:cNvPr>
            <p:cNvCxnSpPr>
              <a:cxnSpLocks/>
            </p:cNvCxnSpPr>
            <p:nvPr/>
          </p:nvCxnSpPr>
          <p:spPr>
            <a:xfrm>
              <a:off x="323529" y="4797152"/>
              <a:ext cx="687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2A0F578D-79CD-44C7-89AC-E68AC9BD22B1}"/>
                </a:ext>
              </a:extLst>
            </p:cNvPr>
            <p:cNvCxnSpPr>
              <a:cxnSpLocks/>
            </p:cNvCxnSpPr>
            <p:nvPr/>
          </p:nvCxnSpPr>
          <p:spPr>
            <a:xfrm>
              <a:off x="323529" y="5085184"/>
              <a:ext cx="345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207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6</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pPr eaLnBrk="1" fontAlgn="base" hangingPunct="1">
              <a:lnSpc>
                <a:spcPct val="100000"/>
              </a:lnSpc>
              <a:spcBef>
                <a:spcPct val="0"/>
              </a:spcBef>
              <a:spcAft>
                <a:spcPct val="0"/>
              </a:spcAft>
              <a:buFontTx/>
              <a:buNone/>
            </a:pPr>
            <a:r>
              <a:rPr lang="zh-CN" altLang="en-US" sz="2100" dirty="0">
                <a:latin typeface="微软雅黑" panose="020B0503020204020204" pitchFamily="34" charset="-122"/>
                <a:ea typeface="微软雅黑" panose="020B0503020204020204" pitchFamily="34" charset="-122"/>
              </a:rPr>
              <a:t>一、社会责任</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新闻专业理念的核心</a:t>
            </a:r>
          </a:p>
        </p:txBody>
      </p:sp>
      <p:sp>
        <p:nvSpPr>
          <p:cNvPr id="12" name="文本框 11">
            <a:extLst>
              <a:ext uri="{FF2B5EF4-FFF2-40B4-BE49-F238E27FC236}">
                <a16:creationId xmlns:a16="http://schemas.microsoft.com/office/drawing/2014/main" id="{33FA20A4-B8F0-466D-8055-03591ACDE005}"/>
              </a:ext>
            </a:extLst>
          </p:cNvPr>
          <p:cNvSpPr txBox="1"/>
          <p:nvPr/>
        </p:nvSpPr>
        <p:spPr>
          <a:xfrm>
            <a:off x="323529" y="1510986"/>
            <a:ext cx="2952327" cy="4117474"/>
          </a:xfrm>
          <a:prstGeom prst="rect">
            <a:avLst/>
          </a:prstGeom>
          <a:noFill/>
        </p:spPr>
        <p:txBody>
          <a:bodyPr wrap="square">
            <a:spAutoFit/>
          </a:bodyPr>
          <a:lstStyle/>
          <a:p>
            <a:pPr>
              <a:lnSpc>
                <a:spcPct val="150000"/>
              </a:lnSpc>
              <a:buClr>
                <a:srgbClr val="B13F9A"/>
              </a:buClr>
              <a:buSzPct val="73000"/>
              <a:defRPr/>
            </a:pPr>
            <a:r>
              <a:rPr lang="zh-CN" altLang="en-US" sz="1600" dirty="0">
                <a:solidFill>
                  <a:prstClr val="black"/>
                </a:solidFill>
                <a:latin typeface="等线" panose="02010600030101010101" pitchFamily="2" charset="-122"/>
                <a:ea typeface="等线" panose="02010600030101010101" pitchFamily="2" charset="-122"/>
              </a:rPr>
              <a:t>社会责任，这是新闻专业理念的核心。缺乏社会责任，新闻的一切操作方法都将变味，新闻报道都会变调。</a:t>
            </a:r>
          </a:p>
          <a:p>
            <a:pPr>
              <a:lnSpc>
                <a:spcPct val="150000"/>
              </a:lnSpc>
              <a:buClr>
                <a:srgbClr val="B13F9A"/>
              </a:buClr>
              <a:buSzPct val="73000"/>
              <a:defRPr/>
            </a:pPr>
            <a:r>
              <a:rPr lang="zh-CN" altLang="en-US" sz="1600" dirty="0">
                <a:solidFill>
                  <a:prstClr val="black"/>
                </a:solidFill>
                <a:latin typeface="等线" panose="02010600030101010101" pitchFamily="2" charset="-122"/>
                <a:ea typeface="等线" panose="02010600030101010101" pitchFamily="2" charset="-122"/>
              </a:rPr>
              <a:t>在中国，对党、对人民负责、</a:t>
            </a:r>
            <a:r>
              <a:rPr lang="zh-CN" altLang="en-US" sz="1600" b="1" dirty="0">
                <a:solidFill>
                  <a:srgbClr val="FF0000"/>
                </a:solidFill>
                <a:latin typeface="等线" panose="02010600030101010101" pitchFamily="2" charset="-122"/>
                <a:ea typeface="等线" panose="02010600030101010101" pitchFamily="2" charset="-122"/>
              </a:rPr>
              <a:t>把党和人民利益当作媒体的最高利益</a:t>
            </a:r>
            <a:r>
              <a:rPr lang="zh-CN" altLang="en-US" sz="1600" dirty="0">
                <a:solidFill>
                  <a:prstClr val="black"/>
                </a:solidFill>
                <a:latin typeface="等线" panose="02010600030101010101" pitchFamily="2" charset="-122"/>
                <a:ea typeface="等线" panose="02010600030101010101" pitchFamily="2" charset="-122"/>
              </a:rPr>
              <a:t>，这是新闻媒体社会责任的集中体现。尤其在当前，在商业化浪潮席卷全球传媒业，同时也冲击着中国传媒业的今天，这一点显得尤为重要。</a:t>
            </a:r>
          </a:p>
        </p:txBody>
      </p:sp>
      <p:sp>
        <p:nvSpPr>
          <p:cNvPr id="4" name="矩形 3">
            <a:extLst>
              <a:ext uri="{FF2B5EF4-FFF2-40B4-BE49-F238E27FC236}">
                <a16:creationId xmlns:a16="http://schemas.microsoft.com/office/drawing/2014/main" id="{8C3C6FFD-714E-4554-8D9F-0280F9C21D18}"/>
              </a:ext>
            </a:extLst>
          </p:cNvPr>
          <p:cNvSpPr/>
          <p:nvPr/>
        </p:nvSpPr>
        <p:spPr>
          <a:xfrm>
            <a:off x="3779460" y="4221088"/>
            <a:ext cx="4999718" cy="1352165"/>
          </a:xfrm>
          <a:prstGeom prst="rect">
            <a:avLst/>
          </a:prstGeom>
        </p:spPr>
        <p:txBody>
          <a:bodyPr wrap="square">
            <a:spAutoFit/>
          </a:bodyPr>
          <a:lstStyle/>
          <a:p>
            <a:pPr algn="just">
              <a:lnSpc>
                <a:spcPct val="150000"/>
              </a:lnSpc>
            </a:pPr>
            <a:r>
              <a:rPr lang="en-US" altLang="zh-CN" sz="1400" dirty="0">
                <a:latin typeface="等线" panose="02010600030101010101" pitchFamily="2" charset="-122"/>
                <a:ea typeface="等线" panose="02010600030101010101" pitchFamily="2" charset="-122"/>
              </a:rPr>
              <a:t>2012</a:t>
            </a:r>
            <a:r>
              <a:rPr lang="zh-CN" altLang="en-US" sz="1400" dirty="0">
                <a:latin typeface="等线" panose="02010600030101010101" pitchFamily="2" charset="-122"/>
                <a:ea typeface="等线" panose="02010600030101010101" pitchFamily="2" charset="-122"/>
              </a:rPr>
              <a:t>年</a:t>
            </a:r>
            <a:r>
              <a:rPr lang="en-US" altLang="zh-CN" sz="1400" dirty="0">
                <a:latin typeface="等线" panose="02010600030101010101" pitchFamily="2" charset="-122"/>
                <a:ea typeface="等线" panose="02010600030101010101" pitchFamily="2" charset="-122"/>
              </a:rPr>
              <a:t>4</a:t>
            </a:r>
            <a:r>
              <a:rPr lang="zh-CN" altLang="en-US" sz="1400" dirty="0">
                <a:latin typeface="等线" panose="02010600030101010101" pitchFamily="2" charset="-122"/>
                <a:ea typeface="等线" panose="02010600030101010101" pitchFamily="2" charset="-122"/>
              </a:rPr>
              <a:t>月</a:t>
            </a:r>
            <a:r>
              <a:rPr lang="en-US" altLang="zh-CN" sz="1400" dirty="0">
                <a:latin typeface="等线" panose="02010600030101010101" pitchFamily="2" charset="-122"/>
                <a:ea typeface="等线" panose="02010600030101010101" pitchFamily="2" charset="-122"/>
              </a:rPr>
              <a:t>3</a:t>
            </a:r>
            <a:r>
              <a:rPr lang="zh-CN" altLang="en-US" sz="1400" dirty="0">
                <a:latin typeface="等线" panose="02010600030101010101" pitchFamily="2" charset="-122"/>
                <a:ea typeface="等线" panose="02010600030101010101" pitchFamily="2" charset="-122"/>
              </a:rPr>
              <a:t>日，</a:t>
            </a:r>
            <a:r>
              <a:rPr lang="en-US" altLang="zh-CN" sz="1400" dirty="0">
                <a:latin typeface="等线" panose="02010600030101010101" pitchFamily="2" charset="-122"/>
                <a:ea typeface="等线" panose="02010600030101010101" pitchFamily="2" charset="-122"/>
              </a:rPr>
              <a:t>《</a:t>
            </a:r>
            <a:r>
              <a:rPr lang="zh-CN" altLang="en-US" sz="1400" dirty="0">
                <a:latin typeface="等线" panose="02010600030101010101" pitchFamily="2" charset="-122"/>
                <a:ea typeface="等线" panose="02010600030101010101" pitchFamily="2" charset="-122"/>
              </a:rPr>
              <a:t>纽约时报</a:t>
            </a:r>
            <a:r>
              <a:rPr lang="en-US" altLang="zh-CN" sz="1400" dirty="0">
                <a:latin typeface="等线" panose="02010600030101010101" pitchFamily="2" charset="-122"/>
                <a:ea typeface="等线" panose="02010600030101010101" pitchFamily="2" charset="-122"/>
              </a:rPr>
              <a:t>》</a:t>
            </a:r>
            <a:r>
              <a:rPr lang="zh-CN" altLang="en-US" sz="1400" dirty="0">
                <a:latin typeface="等线" panose="02010600030101010101" pitchFamily="2" charset="-122"/>
                <a:ea typeface="等线" panose="02010600030101010101" pitchFamily="2" charset="-122"/>
              </a:rPr>
              <a:t>网站以“</a:t>
            </a:r>
            <a:r>
              <a:rPr lang="en-US" altLang="zh-CN" sz="1400" dirty="0">
                <a:latin typeface="等线" panose="02010600030101010101" pitchFamily="2" charset="-122"/>
                <a:ea typeface="等线" panose="02010600030101010101" pitchFamily="2" charset="-122"/>
              </a:rPr>
              <a:t>In China Press, Best Coverage Cash Can Buy”</a:t>
            </a:r>
            <a:r>
              <a:rPr lang="zh-CN" altLang="en-US" sz="1400" dirty="0">
                <a:latin typeface="等线" panose="02010600030101010101" pitchFamily="2" charset="-122"/>
                <a:ea typeface="等线" panose="02010600030101010101" pitchFamily="2" charset="-122"/>
              </a:rPr>
              <a:t> 为题刊载文章，特别指出了国内财经媒体在商业报道中收取费用（包括广告费、版面费等）的现象。</a:t>
            </a:r>
            <a:endParaRPr lang="en-US" altLang="zh-CN" sz="1400" dirty="0">
              <a:latin typeface="等线" panose="02010600030101010101" pitchFamily="2" charset="-122"/>
              <a:ea typeface="等线" panose="02010600030101010101" pitchFamily="2" charset="-122"/>
            </a:endParaRPr>
          </a:p>
          <a:p>
            <a:pPr algn="just">
              <a:lnSpc>
                <a:spcPct val="150000"/>
              </a:lnSpc>
            </a:pPr>
            <a:r>
              <a:rPr lang="zh-CN" altLang="en-US" sz="1400" dirty="0">
                <a:latin typeface="等线" panose="02010600030101010101" pitchFamily="2" charset="-122"/>
                <a:ea typeface="等线" panose="02010600030101010101" pitchFamily="2" charset="-122"/>
              </a:rPr>
              <a:t>阅读链接：</a:t>
            </a:r>
            <a:r>
              <a:rPr lang="en-US" altLang="zh-CN" sz="1400" dirty="0">
                <a:latin typeface="等线" panose="02010600030101010101" pitchFamily="2" charset="-122"/>
                <a:ea typeface="等线" panose="02010600030101010101" pitchFamily="2" charset="-122"/>
                <a:hlinkClick r:id="rId4"/>
              </a:rPr>
              <a:t>http://www.dooo.cc/2012/05/96.shtml</a:t>
            </a:r>
            <a:r>
              <a:rPr lang="zh-CN" altLang="en-US" sz="1400" dirty="0">
                <a:latin typeface="等线" panose="02010600030101010101" pitchFamily="2" charset="-122"/>
                <a:ea typeface="等线" panose="02010600030101010101" pitchFamily="2" charset="-122"/>
              </a:rPr>
              <a:t>。</a:t>
            </a:r>
          </a:p>
        </p:txBody>
      </p:sp>
      <p:pic>
        <p:nvPicPr>
          <p:cNvPr id="2" name="Picture 2">
            <a:extLst>
              <a:ext uri="{FF2B5EF4-FFF2-40B4-BE49-F238E27FC236}">
                <a16:creationId xmlns:a16="http://schemas.microsoft.com/office/drawing/2014/main" id="{7D0354D2-D2AE-4208-A2C4-B8AA0C78C1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8640"/>
          <a:stretch/>
        </p:blipFill>
        <p:spPr bwMode="auto">
          <a:xfrm>
            <a:off x="4048033" y="1525578"/>
            <a:ext cx="4471429"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99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7</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pPr eaLnBrk="1" fontAlgn="base" hangingPunct="1">
              <a:lnSpc>
                <a:spcPct val="100000"/>
              </a:lnSpc>
              <a:spcBef>
                <a:spcPct val="0"/>
              </a:spcBef>
              <a:spcAft>
                <a:spcPct val="0"/>
              </a:spcAft>
              <a:buFontTx/>
              <a:buNone/>
            </a:pPr>
            <a:r>
              <a:rPr lang="zh-CN" altLang="en-US" sz="2100" dirty="0">
                <a:latin typeface="微软雅黑" panose="020B0503020204020204" pitchFamily="34" charset="-122"/>
                <a:ea typeface="微软雅黑" panose="020B0503020204020204" pitchFamily="34" charset="-122"/>
              </a:rPr>
              <a:t>一、社会责任</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新闻专业理念的核心</a:t>
            </a:r>
          </a:p>
        </p:txBody>
      </p:sp>
      <p:sp>
        <p:nvSpPr>
          <p:cNvPr id="8" name="文本框 7">
            <a:extLst>
              <a:ext uri="{FF2B5EF4-FFF2-40B4-BE49-F238E27FC236}">
                <a16:creationId xmlns:a16="http://schemas.microsoft.com/office/drawing/2014/main" id="{F3111C12-B57F-415D-96C2-F6BF8C32443C}"/>
              </a:ext>
            </a:extLst>
          </p:cNvPr>
          <p:cNvSpPr txBox="1"/>
          <p:nvPr/>
        </p:nvSpPr>
        <p:spPr>
          <a:xfrm>
            <a:off x="323529" y="3023537"/>
            <a:ext cx="6048672" cy="307777"/>
          </a:xfrm>
          <a:prstGeom prst="rect">
            <a:avLst/>
          </a:prstGeom>
          <a:noFill/>
        </p:spPr>
        <p:txBody>
          <a:bodyPr wrap="square">
            <a:spAutoFit/>
          </a:bodyPr>
          <a:lstStyle/>
          <a:p>
            <a:pPr>
              <a:buClr>
                <a:srgbClr val="B13F9A"/>
              </a:buClr>
              <a:buSzPct val="73000"/>
              <a:defRPr/>
            </a:pPr>
            <a:r>
              <a:rPr lang="zh-CN" altLang="en-US" sz="1400" dirty="0">
                <a:solidFill>
                  <a:prstClr val="black"/>
                </a:solidFill>
                <a:latin typeface="等线" panose="02010600030101010101" pitchFamily="2" charset="-122"/>
                <a:ea typeface="等线" panose="02010600030101010101" pitchFamily="2" charset="-122"/>
              </a:rPr>
              <a:t>阅读链接：</a:t>
            </a:r>
            <a:r>
              <a:rPr lang="en-US" altLang="zh-CN" sz="1400" dirty="0">
                <a:latin typeface="等线" panose="02010600030101010101" pitchFamily="2" charset="-122"/>
                <a:ea typeface="等线" panose="02010600030101010101" pitchFamily="2" charset="-122"/>
                <a:hlinkClick r:id="rId4">
                  <a:extLst>
                    <a:ext uri="{A12FA001-AC4F-418D-AE19-62706E023703}">
                      <ahyp:hlinkClr xmlns:ahyp="http://schemas.microsoft.com/office/drawing/2018/hyperlinkcolor" val="tx"/>
                    </a:ext>
                  </a:extLst>
                </a:hlinkClick>
              </a:rPr>
              <a:t>http://china.caixin.com/2012-04-06/100376534.html</a:t>
            </a:r>
            <a:endParaRPr lang="en-US" altLang="zh-CN" sz="1400" dirty="0">
              <a:latin typeface="等线" panose="02010600030101010101" pitchFamily="2" charset="-122"/>
              <a:ea typeface="等线" panose="02010600030101010101" pitchFamily="2" charset="-122"/>
            </a:endParaRPr>
          </a:p>
        </p:txBody>
      </p:sp>
      <p:pic>
        <p:nvPicPr>
          <p:cNvPr id="3" name="图片 2">
            <a:extLst>
              <a:ext uri="{FF2B5EF4-FFF2-40B4-BE49-F238E27FC236}">
                <a16:creationId xmlns:a16="http://schemas.microsoft.com/office/drawing/2014/main" id="{76B043BF-926D-4561-B371-9EB7393D0FBA}"/>
              </a:ext>
            </a:extLst>
          </p:cNvPr>
          <p:cNvPicPr>
            <a:picLocks noChangeAspect="1"/>
          </p:cNvPicPr>
          <p:nvPr/>
        </p:nvPicPr>
        <p:blipFill rotWithShape="1">
          <a:blip r:embed="rId5"/>
          <a:srcRect t="8839" b="8813"/>
          <a:stretch/>
        </p:blipFill>
        <p:spPr>
          <a:xfrm>
            <a:off x="323529" y="1510395"/>
            <a:ext cx="7200799" cy="1441666"/>
          </a:xfrm>
          <a:prstGeom prst="rect">
            <a:avLst/>
          </a:prstGeom>
        </p:spPr>
      </p:pic>
      <p:pic>
        <p:nvPicPr>
          <p:cNvPr id="4" name="图片 3">
            <a:extLst>
              <a:ext uri="{FF2B5EF4-FFF2-40B4-BE49-F238E27FC236}">
                <a16:creationId xmlns:a16="http://schemas.microsoft.com/office/drawing/2014/main" id="{75C97FBD-F6FF-4B67-93A8-0686F2CCC843}"/>
              </a:ext>
            </a:extLst>
          </p:cNvPr>
          <p:cNvPicPr>
            <a:picLocks noChangeAspect="1"/>
          </p:cNvPicPr>
          <p:nvPr/>
        </p:nvPicPr>
        <p:blipFill rotWithShape="1">
          <a:blip r:embed="rId6"/>
          <a:srcRect t="2290"/>
          <a:stretch/>
        </p:blipFill>
        <p:spPr>
          <a:xfrm>
            <a:off x="323529" y="3399013"/>
            <a:ext cx="5400599" cy="1676867"/>
          </a:xfrm>
          <a:prstGeom prst="rect">
            <a:avLst/>
          </a:prstGeom>
        </p:spPr>
      </p:pic>
      <p:sp>
        <p:nvSpPr>
          <p:cNvPr id="6" name="文本框 5">
            <a:extLst>
              <a:ext uri="{FF2B5EF4-FFF2-40B4-BE49-F238E27FC236}">
                <a16:creationId xmlns:a16="http://schemas.microsoft.com/office/drawing/2014/main" id="{25B5D5A1-1B59-41FA-8FDC-863181D67FD5}"/>
              </a:ext>
            </a:extLst>
          </p:cNvPr>
          <p:cNvSpPr txBox="1"/>
          <p:nvPr/>
        </p:nvSpPr>
        <p:spPr>
          <a:xfrm>
            <a:off x="323529" y="5167503"/>
            <a:ext cx="6048672" cy="307777"/>
          </a:xfrm>
          <a:prstGeom prst="rect">
            <a:avLst/>
          </a:prstGeom>
          <a:noFill/>
        </p:spPr>
        <p:txBody>
          <a:bodyPr wrap="square">
            <a:spAutoFit/>
          </a:bodyPr>
          <a:lstStyle/>
          <a:p>
            <a:pPr>
              <a:buClr>
                <a:srgbClr val="B13F9A"/>
              </a:buClr>
              <a:buSzPct val="73000"/>
              <a:defRPr/>
            </a:pPr>
            <a:r>
              <a:rPr lang="zh-CN" altLang="en-US" sz="1400" dirty="0">
                <a:solidFill>
                  <a:prstClr val="black"/>
                </a:solidFill>
                <a:latin typeface="等线" panose="02010600030101010101" pitchFamily="2" charset="-122"/>
                <a:ea typeface="等线" panose="02010600030101010101" pitchFamily="2" charset="-122"/>
              </a:rPr>
              <a:t>阅读链接：</a:t>
            </a:r>
            <a:r>
              <a:rPr lang="en-US" altLang="zh-CN" sz="1400" dirty="0">
                <a:latin typeface="等线" panose="02010600030101010101" pitchFamily="2" charset="-122"/>
                <a:ea typeface="等线" panose="02010600030101010101" pitchFamily="2" charset="-122"/>
                <a:hlinkClick r:id="rId7"/>
              </a:rPr>
              <a:t>https://www.sohu.com/a/107908358_114984</a:t>
            </a:r>
            <a:endParaRPr lang="en-US" altLang="zh-CN" sz="14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14805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8</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pPr eaLnBrk="1" fontAlgn="base" hangingPunct="1">
              <a:lnSpc>
                <a:spcPct val="100000"/>
              </a:lnSpc>
              <a:spcBef>
                <a:spcPct val="0"/>
              </a:spcBef>
              <a:spcAft>
                <a:spcPct val="0"/>
              </a:spcAft>
              <a:buFontTx/>
              <a:buNone/>
            </a:pPr>
            <a:r>
              <a:rPr lang="zh-CN" altLang="en-US" sz="2100" dirty="0">
                <a:latin typeface="微软雅黑" panose="020B0503020204020204" pitchFamily="34" charset="-122"/>
                <a:ea typeface="微软雅黑" panose="020B0503020204020204" pitchFamily="34" charset="-122"/>
              </a:rPr>
              <a:t>一、社会责任</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新闻专业理念的核心</a:t>
            </a:r>
          </a:p>
        </p:txBody>
      </p:sp>
      <p:pic>
        <p:nvPicPr>
          <p:cNvPr id="2" name="图片 1">
            <a:extLst>
              <a:ext uri="{FF2B5EF4-FFF2-40B4-BE49-F238E27FC236}">
                <a16:creationId xmlns:a16="http://schemas.microsoft.com/office/drawing/2014/main" id="{2410CA50-D306-4C9F-96FF-A3426CF63B07}"/>
              </a:ext>
            </a:extLst>
          </p:cNvPr>
          <p:cNvPicPr>
            <a:picLocks noChangeAspect="1"/>
          </p:cNvPicPr>
          <p:nvPr/>
        </p:nvPicPr>
        <p:blipFill>
          <a:blip r:embed="rId4"/>
          <a:stretch>
            <a:fillRect/>
          </a:stretch>
        </p:blipFill>
        <p:spPr>
          <a:xfrm>
            <a:off x="323528" y="1479926"/>
            <a:ext cx="5472608" cy="4193479"/>
          </a:xfrm>
          <a:prstGeom prst="rect">
            <a:avLst/>
          </a:prstGeom>
        </p:spPr>
      </p:pic>
      <p:pic>
        <p:nvPicPr>
          <p:cNvPr id="6" name="图片 5">
            <a:extLst>
              <a:ext uri="{FF2B5EF4-FFF2-40B4-BE49-F238E27FC236}">
                <a16:creationId xmlns:a16="http://schemas.microsoft.com/office/drawing/2014/main" id="{D74496EF-5E22-41DA-8355-5CCDF8FC74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432" y="1479926"/>
            <a:ext cx="2979638" cy="1895050"/>
          </a:xfrm>
          <a:prstGeom prst="rect">
            <a:avLst/>
          </a:prstGeom>
        </p:spPr>
      </p:pic>
      <p:sp>
        <p:nvSpPr>
          <p:cNvPr id="7" name="矩形 6">
            <a:extLst>
              <a:ext uri="{FF2B5EF4-FFF2-40B4-BE49-F238E27FC236}">
                <a16:creationId xmlns:a16="http://schemas.microsoft.com/office/drawing/2014/main" id="{F73572C8-B8A4-46DA-B9C1-D7DA1AEA20CF}"/>
              </a:ext>
            </a:extLst>
          </p:cNvPr>
          <p:cNvSpPr/>
          <p:nvPr/>
        </p:nvSpPr>
        <p:spPr>
          <a:xfrm>
            <a:off x="5933432" y="3434076"/>
            <a:ext cx="2979638" cy="382669"/>
          </a:xfrm>
          <a:prstGeom prst="rect">
            <a:avLst/>
          </a:prstGeom>
        </p:spPr>
        <p:txBody>
          <a:bodyPr wrap="square">
            <a:spAutoFit/>
          </a:bodyPr>
          <a:lstStyle/>
          <a:p>
            <a:pPr algn="just">
              <a:lnSpc>
                <a:spcPct val="150000"/>
              </a:lnSpc>
            </a:pPr>
            <a:endParaRPr lang="zh-CN" altLang="en-US" sz="1400" dirty="0">
              <a:latin typeface="等线" panose="02010600030101010101" pitchFamily="2" charset="-122"/>
              <a:ea typeface="等线" panose="02010600030101010101" pitchFamily="2" charset="-122"/>
            </a:endParaRPr>
          </a:p>
        </p:txBody>
      </p:sp>
      <p:sp>
        <p:nvSpPr>
          <p:cNvPr id="18" name="文本框 17">
            <a:extLst>
              <a:ext uri="{FF2B5EF4-FFF2-40B4-BE49-F238E27FC236}">
                <a16:creationId xmlns:a16="http://schemas.microsoft.com/office/drawing/2014/main" id="{ABE4DD5A-3BF0-419B-B7C5-567194C18F42}"/>
              </a:ext>
            </a:extLst>
          </p:cNvPr>
          <p:cNvSpPr txBox="1"/>
          <p:nvPr/>
        </p:nvSpPr>
        <p:spPr>
          <a:xfrm>
            <a:off x="6045519" y="3439990"/>
            <a:ext cx="2755463" cy="1029000"/>
          </a:xfrm>
          <a:prstGeom prst="rect">
            <a:avLst/>
          </a:prstGeom>
          <a:noFill/>
        </p:spPr>
        <p:txBody>
          <a:bodyPr wrap="square">
            <a:spAutoFit/>
          </a:bodyPr>
          <a:lstStyle/>
          <a:p>
            <a:pPr algn="ctr">
              <a:lnSpc>
                <a:spcPct val="150000"/>
              </a:lnSpc>
            </a:pPr>
            <a:r>
              <a:rPr lang="zh-CN" altLang="en-US" sz="1400" dirty="0">
                <a:latin typeface="等线" panose="02010600030101010101" pitchFamily="2" charset="-122"/>
                <a:ea typeface="等线" panose="02010600030101010101" pitchFamily="2" charset="-122"/>
              </a:rPr>
              <a:t>铁肩担道义 妙手著文章</a:t>
            </a:r>
            <a:endParaRPr lang="en-US" altLang="zh-CN" sz="1400" dirty="0">
              <a:latin typeface="等线" panose="02010600030101010101" pitchFamily="2" charset="-122"/>
              <a:ea typeface="等线" panose="02010600030101010101" pitchFamily="2" charset="-122"/>
            </a:endParaRPr>
          </a:p>
          <a:p>
            <a:pPr algn="ctr">
              <a:lnSpc>
                <a:spcPct val="150000"/>
              </a:lnSpc>
            </a:pPr>
            <a:r>
              <a:rPr lang="zh-CN" altLang="en-US" sz="1400" dirty="0">
                <a:latin typeface="等线" panose="02010600030101010101" pitchFamily="2" charset="-122"/>
                <a:ea typeface="等线" panose="02010600030101010101" pitchFamily="2" charset="-122"/>
              </a:rPr>
              <a:t>康文磊为</a:t>
            </a:r>
            <a:r>
              <a:rPr lang="en-US" altLang="zh-CN" sz="1400" dirty="0">
                <a:latin typeface="等线" panose="02010600030101010101" pitchFamily="2" charset="-122"/>
                <a:ea typeface="等线" panose="02010600030101010101" pitchFamily="2" charset="-122"/>
              </a:rPr>
              <a:t>《</a:t>
            </a:r>
            <a:r>
              <a:rPr lang="zh-CN" altLang="en-US" sz="1400" dirty="0">
                <a:latin typeface="等线" panose="02010600030101010101" pitchFamily="2" charset="-122"/>
                <a:ea typeface="等线" panose="02010600030101010101" pitchFamily="2" charset="-122"/>
              </a:rPr>
              <a:t>牙克石报</a:t>
            </a:r>
            <a:r>
              <a:rPr lang="en-US" altLang="zh-CN" sz="1400" dirty="0">
                <a:latin typeface="等线" panose="02010600030101010101" pitchFamily="2" charset="-122"/>
                <a:ea typeface="等线" panose="02010600030101010101" pitchFamily="2" charset="-122"/>
              </a:rPr>
              <a:t>》</a:t>
            </a:r>
          </a:p>
          <a:p>
            <a:pPr algn="ctr">
              <a:lnSpc>
                <a:spcPct val="150000"/>
              </a:lnSpc>
            </a:pPr>
            <a:r>
              <a:rPr lang="zh-CN" altLang="en-US" sz="1400" dirty="0">
                <a:latin typeface="等线" panose="02010600030101010101" pitchFamily="2" charset="-122"/>
                <a:ea typeface="等线" panose="02010600030101010101" pitchFamily="2" charset="-122"/>
              </a:rPr>
              <a:t>记者节特刊题词</a:t>
            </a:r>
          </a:p>
        </p:txBody>
      </p:sp>
    </p:spTree>
    <p:extLst>
      <p:ext uri="{BB962C8B-B14F-4D97-AF65-F5344CB8AC3E}">
        <p14:creationId xmlns:p14="http://schemas.microsoft.com/office/powerpoint/2010/main" val="3903386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9</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pPr eaLnBrk="1" fontAlgn="base" hangingPunct="1">
              <a:lnSpc>
                <a:spcPct val="100000"/>
              </a:lnSpc>
              <a:spcBef>
                <a:spcPct val="0"/>
              </a:spcBef>
              <a:spcAft>
                <a:spcPct val="0"/>
              </a:spcAft>
              <a:buFontTx/>
              <a:buNone/>
            </a:pPr>
            <a:r>
              <a:rPr lang="zh-CN" altLang="en-US" sz="2100" dirty="0">
                <a:latin typeface="微软雅黑" panose="020B0503020204020204" pitchFamily="34" charset="-122"/>
                <a:ea typeface="微软雅黑" panose="020B0503020204020204" pitchFamily="34" charset="-122"/>
              </a:rPr>
              <a:t>一、社会责任</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新闻专业理念的核心</a:t>
            </a:r>
          </a:p>
        </p:txBody>
      </p:sp>
      <p:pic>
        <p:nvPicPr>
          <p:cNvPr id="14" name="Picture 2">
            <a:extLst>
              <a:ext uri="{FF2B5EF4-FFF2-40B4-BE49-F238E27FC236}">
                <a16:creationId xmlns:a16="http://schemas.microsoft.com/office/drawing/2014/main" id="{7E6F9FE1-6589-4666-9E97-C57DEFF1168C}"/>
              </a:ext>
            </a:extLst>
          </p:cNvPr>
          <p:cNvPicPr>
            <a:picLocks noChangeAspect="1" noChangeArrowheads="1"/>
          </p:cNvPicPr>
          <p:nvPr/>
        </p:nvPicPr>
        <p:blipFill rotWithShape="1">
          <a:blip r:embed="rId4" cstate="print"/>
          <a:srcRect l="7338"/>
          <a:stretch/>
        </p:blipFill>
        <p:spPr bwMode="auto">
          <a:xfrm>
            <a:off x="323528" y="1484784"/>
            <a:ext cx="5976663" cy="4176464"/>
          </a:xfrm>
          <a:prstGeom prst="rect">
            <a:avLst/>
          </a:prstGeom>
          <a:noFill/>
          <a:ln w="9525">
            <a:noFill/>
            <a:miter lim="800000"/>
            <a:headEnd/>
            <a:tailEnd/>
          </a:ln>
        </p:spPr>
      </p:pic>
      <p:pic>
        <p:nvPicPr>
          <p:cNvPr id="15" name="Picture 2">
            <a:extLst>
              <a:ext uri="{FF2B5EF4-FFF2-40B4-BE49-F238E27FC236}">
                <a16:creationId xmlns:a16="http://schemas.microsoft.com/office/drawing/2014/main" id="{C1BE31E9-8CA2-4027-A08F-C26ECC63BC47}"/>
              </a:ext>
            </a:extLst>
          </p:cNvPr>
          <p:cNvPicPr>
            <a:picLocks noChangeAspect="1" noChangeArrowheads="1"/>
          </p:cNvPicPr>
          <p:nvPr/>
        </p:nvPicPr>
        <p:blipFill rotWithShape="1">
          <a:blip r:embed="rId5" cstate="print"/>
          <a:srcRect l="3301" t="625" r="3583" b="38488"/>
          <a:stretch/>
        </p:blipFill>
        <p:spPr bwMode="auto">
          <a:xfrm>
            <a:off x="4665615" y="1480912"/>
            <a:ext cx="4154857" cy="2275627"/>
          </a:xfrm>
          <a:prstGeom prst="rect">
            <a:avLst/>
          </a:prstGeom>
          <a:noFill/>
          <a:ln w="9525">
            <a:noFill/>
            <a:miter lim="800000"/>
            <a:headEnd/>
            <a:tailEnd/>
          </a:ln>
        </p:spPr>
      </p:pic>
      <p:pic>
        <p:nvPicPr>
          <p:cNvPr id="16" name="Picture 2">
            <a:extLst>
              <a:ext uri="{FF2B5EF4-FFF2-40B4-BE49-F238E27FC236}">
                <a16:creationId xmlns:a16="http://schemas.microsoft.com/office/drawing/2014/main" id="{20B0C2D9-73CD-46F3-AF3B-52999776A37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97" t="2080" r="41635" b="55945"/>
          <a:stretch/>
        </p:blipFill>
        <p:spPr bwMode="auto">
          <a:xfrm>
            <a:off x="4665615" y="3707411"/>
            <a:ext cx="4157633" cy="195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6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TotalTime>
  <Words>3645</Words>
  <Application>Microsoft Office PowerPoint</Application>
  <PresentationFormat>全屏显示(4:3)</PresentationFormat>
  <Paragraphs>203</Paragraphs>
  <Slides>28</Slides>
  <Notes>28</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28</vt:i4>
      </vt:variant>
    </vt:vector>
  </HeadingPairs>
  <TitlesOfParts>
    <vt:vector size="38" baseType="lpstr">
      <vt:lpstr>Arial Unicode MS</vt:lpstr>
      <vt:lpstr>等线</vt:lpstr>
      <vt:lpstr>楷体</vt:lpstr>
      <vt:lpstr>微软雅黑</vt:lpstr>
      <vt:lpstr>Arial</vt:lpstr>
      <vt:lpstr>Calibri</vt:lpstr>
      <vt:lpstr>Wingdings</vt:lpstr>
      <vt:lpstr>Office Theme</vt:lpstr>
      <vt:lpstr>Document</vt:lpstr>
      <vt:lpstr>Adobe Acrobat 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Jabil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lil326</dc:creator>
  <cp:lastModifiedBy>angel_laq@126.com</cp:lastModifiedBy>
  <cp:revision>171</cp:revision>
  <dcterms:created xsi:type="dcterms:W3CDTF">2014-03-20T05:05:00Z</dcterms:created>
  <dcterms:modified xsi:type="dcterms:W3CDTF">2020-10-09T07:15:48Z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2052-11.1.0.9926</vt:lpwstr>
  </property>
</Properties>
</file>