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72" r:id="rId2"/>
    <p:sldId id="288" r:id="rId3"/>
    <p:sldId id="359" r:id="rId4"/>
    <p:sldId id="289" r:id="rId5"/>
    <p:sldId id="362" r:id="rId6"/>
    <p:sldId id="363" r:id="rId7"/>
    <p:sldId id="364" r:id="rId8"/>
    <p:sldId id="365" r:id="rId9"/>
    <p:sldId id="366" r:id="rId10"/>
    <p:sldId id="367" r:id="rId11"/>
    <p:sldId id="368" r:id="rId12"/>
    <p:sldId id="369" r:id="rId13"/>
    <p:sldId id="370" r:id="rId14"/>
    <p:sldId id="371" r:id="rId15"/>
    <p:sldId id="372" r:id="rId16"/>
    <p:sldId id="360" r:id="rId17"/>
    <p:sldId id="373" r:id="rId18"/>
    <p:sldId id="383" r:id="rId19"/>
    <p:sldId id="384" r:id="rId20"/>
    <p:sldId id="361" r:id="rId21"/>
    <p:sldId id="375" r:id="rId22"/>
    <p:sldId id="376" r:id="rId23"/>
    <p:sldId id="377" r:id="rId24"/>
    <p:sldId id="380" r:id="rId25"/>
    <p:sldId id="378" r:id="rId26"/>
    <p:sldId id="287" r:id="rId27"/>
  </p:sldIdLst>
  <p:sldSz cx="9144000" cy="6858000" type="screen4x3"/>
  <p:notesSz cx="6858000" cy="9144000"/>
  <p:defaultTex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_laq@126.com" initials="a" lastIdx="2" clrIdx="0">
    <p:extLst>
      <p:ext uri="{19B8F6BF-5375-455C-9EA6-DF929625EA0E}">
        <p15:presenceInfo xmlns:p15="http://schemas.microsoft.com/office/powerpoint/2012/main" userId="0d901d0f153b29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1B2153"/>
    <a:srgbClr val="FBCE45"/>
    <a:srgbClr val="EE0F68"/>
    <a:srgbClr val="87BB3B"/>
    <a:srgbClr val="00CAF0"/>
    <a:srgbClr val="F4A03B"/>
    <a:srgbClr val="361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9" autoAdjust="0"/>
    <p:restoredTop sz="94444" autoAdjust="0"/>
  </p:normalViewPr>
  <p:slideViewPr>
    <p:cSldViewPr>
      <p:cViewPr varScale="1">
        <p:scale>
          <a:sx n="91" d="100"/>
          <a:sy n="91" d="100"/>
        </p:scale>
        <p:origin x="92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775C80-C7D2-43B4-BCD4-C4F399135DE5}" type="datetimeFigureOut">
              <a:rPr lang="zh-CN" altLang="en-US" smtClean="0"/>
              <a:t>2020/10/10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88E4F5-3F91-4650-82F8-9EABCFF16D0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3F76A-BA1F-46B7-B0A1-EE4F31F42EF9}" type="datetimeFigureOut">
              <a:rPr lang="en-US" smtClean="0"/>
              <a:t>10/10/2020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47B8C-5F1F-434B-B463-303C989C6154}" type="slidenum">
              <a:rPr lang="en-US" smtClean="0"/>
              <a:t>‹#›</a:t>
            </a:fld>
            <a:endParaRPr lang="en-US"/>
          </a:p>
        </p:txBody>
      </p:sp>
    </p:spTree>
  </p:cSld>
  <p:clrMap bg1="lt1" tx1="dk1" bg2="lt2" tx2="dk2" accent1="accent1" accent2="accent2" accent3="accent3" accent4="accent4" accent5="accent5" accent6="accent6" hlink="hlink" folHlink="folHlink"/>
  <p:hf hdr="0" dt="0"/>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7365" algn="l" defTabSz="1218565" rtl="0" eaLnBrk="1" latinLnBrk="0" hangingPunct="1">
      <a:defRPr sz="1600" kern="1200">
        <a:solidFill>
          <a:schemeClr val="tx1"/>
        </a:solidFill>
        <a:latin typeface="+mn-lt"/>
        <a:ea typeface="+mn-ea"/>
        <a:cs typeface="+mn-cs"/>
      </a:defRPr>
    </a:lvl6pPr>
    <a:lvl7pPr marL="3656965" algn="l" defTabSz="1218565" rtl="0" eaLnBrk="1" latinLnBrk="0" hangingPunct="1">
      <a:defRPr sz="1600" kern="1200">
        <a:solidFill>
          <a:schemeClr val="tx1"/>
        </a:solidFill>
        <a:latin typeface="+mn-lt"/>
        <a:ea typeface="+mn-ea"/>
        <a:cs typeface="+mn-cs"/>
      </a:defRPr>
    </a:lvl7pPr>
    <a:lvl8pPr marL="4266565" algn="l" defTabSz="1218565" rtl="0" eaLnBrk="1" latinLnBrk="0" hangingPunct="1">
      <a:defRPr sz="1600" kern="1200">
        <a:solidFill>
          <a:schemeClr val="tx1"/>
        </a:solidFill>
        <a:latin typeface="+mn-lt"/>
        <a:ea typeface="+mn-ea"/>
        <a:cs typeface="+mn-cs"/>
      </a:defRPr>
    </a:lvl8pPr>
    <a:lvl9pPr marL="4876165"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10</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62897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11</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525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12</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6431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13</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4583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14</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97088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48649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16</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1990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17</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48151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18</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25094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19</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3481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20</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8243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21</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4038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22</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27695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23</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89422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24</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81800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0864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26</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3</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2311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4</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009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6</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3357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7</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305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8</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9459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9</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6218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CB17A9-80C7-45FA-983A-2D5DEF48BD12}" type="datetime1">
              <a:rPr lang="en-US" altLang="zh-CN" smtClean="0"/>
              <a:t>10/10/2020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7148A-0EB5-4665-8E52-8693826DB630}" type="datetime1">
              <a:rPr lang="en-US" altLang="zh-CN" smtClean="0"/>
              <a:t>10/10/2020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8"/>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8"/>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23F727-D7FE-4100-BB88-3DD9767AB09C}" type="datetime1">
              <a:rPr lang="en-US" altLang="zh-CN" smtClean="0"/>
              <a:t>10/10/2020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671C17-550D-40E2-89A8-5936DBFCA3D3}" type="datetime1">
              <a:rPr lang="en-US" altLang="zh-CN" smtClean="0"/>
              <a:t>10/10/2020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51CD14-93F9-404A-830D-AFB9B6183FB0}" type="datetime1">
              <a:rPr lang="en-US" altLang="zh-CN" smtClean="0"/>
              <a:t>10/10/2020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0B3ED-6A7B-4E68-B92C-97B1D0F2BBFE}" type="datetime1">
              <a:rPr lang="en-US" altLang="zh-CN" smtClean="0"/>
              <a:t>10/10/2020</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5B5E03-3494-4EC9-AC38-4E75A9ADE7D2}" type="datetime1">
              <a:rPr lang="en-US" altLang="zh-CN" smtClean="0"/>
              <a:t>10/10/2020</a:t>
            </a:fld>
            <a:endParaRPr lang="en-US"/>
          </a:p>
        </p:txBody>
      </p:sp>
      <p:sp>
        <p:nvSpPr>
          <p:cNvPr id="8" name="Footer Placeholder 7"/>
          <p:cNvSpPr>
            <a:spLocks noGrp="1"/>
          </p:cNvSpPr>
          <p:nvPr>
            <p:ph type="ftr" sz="quarter" idx="11"/>
          </p:nvPr>
        </p:nvSpPr>
        <p:spPr/>
        <p:txBody>
          <a:bodyPr/>
          <a:lstStyle/>
          <a:p>
            <a:r>
              <a:rPr lang="en-US"/>
              <a:t>1</a:t>
            </a:r>
          </a:p>
        </p:txBody>
      </p:sp>
      <p:sp>
        <p:nvSpPr>
          <p:cNvPr id="9" name="Slide Number Placeholder 8"/>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A11BD8-38D0-4F5C-8BA7-3A5C2C2A4419}" type="datetime1">
              <a:rPr lang="en-US" altLang="zh-CN" smtClean="0"/>
              <a:t>10/10/2020</a:t>
            </a:fld>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AC4AD-EFD7-477B-B207-738AA78E8C1E}" type="datetime1">
              <a:rPr lang="en-US" altLang="zh-CN" smtClean="0"/>
              <a:t>10/10/2020</a:t>
            </a:fld>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85E14F-3FCA-4A1C-A2D0-2631F76D0B71}" type="datetime1">
              <a:rPr lang="en-US" altLang="zh-CN" smtClean="0"/>
              <a:t>10/10/2020</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2565" indent="0">
              <a:buNone/>
              <a:defRPr sz="2000"/>
            </a:lvl7pPr>
            <a:lvl8pPr marL="3199765" indent="0">
              <a:buNone/>
              <a:defRPr sz="2000"/>
            </a:lvl8pPr>
            <a:lvl9pPr marL="3656965" indent="0">
              <a:buNone/>
              <a:defRPr sz="2000"/>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65F41-B803-4CD9-AB03-92D3B94C17F8}" type="datetime1">
              <a:rPr lang="en-US" altLang="zh-CN" smtClean="0"/>
              <a:t>10/10/2020</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1" tIns="45716" rIns="91431" bIns="45716"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31" tIns="45716" rIns="91431"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31" tIns="45716" rIns="91431" bIns="45716" rtlCol="0" anchor="ctr"/>
          <a:lstStyle>
            <a:lvl1pPr algn="l">
              <a:defRPr sz="1200">
                <a:solidFill>
                  <a:schemeClr val="tx1">
                    <a:tint val="75000"/>
                  </a:schemeClr>
                </a:solidFill>
              </a:defRPr>
            </a:lvl1pPr>
          </a:lstStyle>
          <a:p>
            <a:fld id="{2125AF87-BD2B-4AFC-AF2A-13DDE7B290B9}" type="datetime1">
              <a:rPr lang="en-US" altLang="zh-CN" smtClean="0"/>
              <a:t>10/10/2020</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31" tIns="45716" rIns="91431" bIns="45716" rtlCol="0" anchor="ctr"/>
          <a:lstStyle>
            <a:lvl1pPr algn="ctr">
              <a:defRPr sz="1200">
                <a:solidFill>
                  <a:schemeClr val="tx1">
                    <a:tint val="75000"/>
                  </a:schemeClr>
                </a:solidFill>
              </a:defRPr>
            </a:lvl1pPr>
          </a:lstStyle>
          <a:p>
            <a:r>
              <a:rPr lang="en-US"/>
              <a:t>1</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31" tIns="45716" rIns="91431" bIns="45716" rtlCol="0" anchor="ctr"/>
          <a:lstStyle>
            <a:lvl1pPr algn="r">
              <a:defRPr sz="1200">
                <a:solidFill>
                  <a:schemeClr val="tx1">
                    <a:tint val="75000"/>
                  </a:schemeClr>
                </a:solidFill>
              </a:defRPr>
            </a:lvl1pPr>
          </a:lstStyle>
          <a:p>
            <a:fld id="{672F1098-4237-41BC-960F-A352F6B7DA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hyperlink" Target="http://news.cctv.com/2020/05/28/ARTItn3O3vRq9kpa5Ia2flZk200528.shtml" TargetMode="External"/><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hyperlink" Target="https://people.cctv.com/2020/09/21/ARTIJfpX2j9qqUkJ6xBuvOUw200921.shtml?spm=C38482.PEbwoCRG76wM.S94701.4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new.qq.com/omn/20190805/20190805A0R7F200.html" TargetMode="External"/><Relationship Id="rId5" Type="http://schemas.openxmlformats.org/officeDocument/2006/relationships/hyperlink" Target="http://www.infzm.com/contents/155246" TargetMode="External"/><Relationship Id="rId4" Type="http://schemas.openxmlformats.org/officeDocument/2006/relationships/hyperlink" Target="https://baijiahao.baidu.com/s?id=1645809482736373136&amp;wfr=spider&amp;for=pc" TargetMode="External"/><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s://baijiahao.baidu.com/s?id=1645158478397383631&amp;wfr=spider&amp;for=pc" TargetMode="External"/><Relationship Id="rId4" Type="http://schemas.openxmlformats.org/officeDocument/2006/relationships/hyperlink" Target="https://baijiahao.baidu.com/s?id=1671690564511562981&amp;wfr=spider&amp;for=pc" TargetMode="Externa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zj.zjol.com.cn/news/582781.html" TargetMode="External"/><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baijiahao.baidu.com/s?id=1667996170579834304&amp;wfr=spider&amp;for=pc" TargetMode="External"/><Relationship Id="rId4" Type="http://schemas.openxmlformats.org/officeDocument/2006/relationships/hyperlink" Target="https://baijiahao.baidu.com/s?id=1667311805221618804&amp;wfr=spider&amp;for=pc" TargetMode="External"/><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kaixian.tv/gd/2014/0305/2819243.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2"/>
          <p:cNvSpPr txBox="1"/>
          <p:nvPr/>
        </p:nvSpPr>
        <p:spPr>
          <a:xfrm>
            <a:off x="1874391" y="2973708"/>
            <a:ext cx="5395218" cy="715572"/>
          </a:xfrm>
          <a:prstGeom prst="rect">
            <a:avLst/>
          </a:prstGeom>
          <a:noFill/>
        </p:spPr>
        <p:txBody>
          <a:bodyPr wrap="square" lIns="91431" tIns="45716" rIns="91431" bIns="45716" rtlCol="0">
            <a:spAutoFit/>
          </a:bodyPr>
          <a:lstStyle/>
          <a:p>
            <a:pPr algn="dist"/>
            <a:r>
              <a:rPr lang="zh-CN" altLang="en-US" sz="4050" b="1" dirty="0">
                <a:latin typeface="微软雅黑" panose="020B0503020204020204" pitchFamily="34" charset="-122"/>
                <a:ea typeface="微软雅黑" panose="020B0503020204020204" pitchFamily="34" charset="-122"/>
              </a:rPr>
              <a:t>当代新闻学十讲</a:t>
            </a:r>
          </a:p>
        </p:txBody>
      </p:sp>
      <p:sp>
        <p:nvSpPr>
          <p:cNvPr id="78" name="Parallelogram 77"/>
          <p:cNvSpPr/>
          <p:nvPr/>
        </p:nvSpPr>
        <p:spPr>
          <a:xfrm>
            <a:off x="539552"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79" name="Parallelogram 78"/>
          <p:cNvSpPr/>
          <p:nvPr/>
        </p:nvSpPr>
        <p:spPr>
          <a:xfrm rot="10800000">
            <a:off x="7884369"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chemeClr val="tx1"/>
              </a:solidFill>
            </a:endParaRPr>
          </a:p>
        </p:txBody>
      </p:sp>
      <p:sp>
        <p:nvSpPr>
          <p:cNvPr id="80" name="TextBox 13"/>
          <p:cNvSpPr txBox="1"/>
          <p:nvPr/>
        </p:nvSpPr>
        <p:spPr>
          <a:xfrm>
            <a:off x="2328296" y="4635915"/>
            <a:ext cx="5564682" cy="830989"/>
          </a:xfrm>
          <a:prstGeom prst="rect">
            <a:avLst/>
          </a:prstGeom>
          <a:noFill/>
        </p:spPr>
        <p:txBody>
          <a:bodyPr wrap="square" lIns="91431" tIns="45716" rIns="91431" bIns="45716" rtlCol="0">
            <a:spAutoFit/>
          </a:bodyPr>
          <a:lstStyle/>
          <a:p>
            <a:pPr algn="r">
              <a:lnSpc>
                <a:spcPct val="120000"/>
              </a:lnSpc>
            </a:pPr>
            <a:r>
              <a:rPr lang="zh-CN" altLang="en-US" sz="2000" dirty="0">
                <a:latin typeface="微软雅黑" panose="020B0503020204020204" pitchFamily="34" charset="-122"/>
                <a:ea typeface="微软雅黑" panose="020B0503020204020204" pitchFamily="34" charset="-122"/>
              </a:rPr>
              <a:t>上海财经大学人文学院经济新闻系  林晖</a:t>
            </a:r>
          </a:p>
          <a:p>
            <a:pPr algn="r">
              <a:lnSpc>
                <a:spcPct val="120000"/>
              </a:lnSpc>
            </a:pPr>
            <a:r>
              <a:rPr lang="en-US" altLang="zh-CN" sz="2000" dirty="0">
                <a:latin typeface="微软雅黑" panose="020B0503020204020204" pitchFamily="34" charset="-122"/>
                <a:ea typeface="微软雅黑" panose="020B0503020204020204" pitchFamily="34" charset="-122"/>
              </a:rPr>
              <a:t>linhui1919@163.com</a:t>
            </a:r>
          </a:p>
        </p:txBody>
      </p:sp>
      <p:grpSp>
        <p:nvGrpSpPr>
          <p:cNvPr id="24" name="Group 3"/>
          <p:cNvGrpSpPr/>
          <p:nvPr/>
        </p:nvGrpSpPr>
        <p:grpSpPr bwMode="auto">
          <a:xfrm>
            <a:off x="755580" y="1916836"/>
            <a:ext cx="7866063" cy="3146425"/>
            <a:chOff x="460" y="1187"/>
            <a:chExt cx="4955" cy="1982"/>
          </a:xfrm>
        </p:grpSpPr>
        <p:sp>
          <p:nvSpPr>
            <p:cNvPr id="25"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7"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8"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9"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0"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1"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2"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3"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4"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5"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6"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8"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9"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0"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1"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2"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3"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4"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5"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6"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7"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8"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9"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0"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a:solidFill>
                  <a:srgbClr val="BCB5AC"/>
                </a:solidFill>
              </a:endParaRPr>
            </a:p>
          </p:txBody>
        </p:sp>
        <p:sp>
          <p:nvSpPr>
            <p:cNvPr id="61"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2"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3"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4"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5"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6"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7"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8"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9"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0"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1"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2"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3"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4"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5"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6"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7"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2"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grpSp>
      <p:pic>
        <p:nvPicPr>
          <p:cNvPr id="139" name="图片 13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300192" y="1340768"/>
            <a:ext cx="2158206" cy="5438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10</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课堂思考和讨论</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793487"/>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1600" dirty="0">
                <a:latin typeface="等线" panose="02010600030101010101" pitchFamily="2" charset="-122"/>
                <a:ea typeface="等线" panose="02010600030101010101" pitchFamily="2" charset="-122"/>
              </a:rPr>
              <a:t>案例四：不同报纸的同日（</a:t>
            </a:r>
            <a:r>
              <a:rPr lang="en-US" altLang="zh-CN" sz="1600" dirty="0">
                <a:latin typeface="等线" panose="02010600030101010101" pitchFamily="2" charset="-122"/>
                <a:ea typeface="等线" panose="02010600030101010101" pitchFamily="2" charset="-122"/>
              </a:rPr>
              <a:t>2020</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9</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30</a:t>
            </a:r>
            <a:r>
              <a:rPr lang="zh-CN" altLang="en-US" sz="1600" dirty="0">
                <a:latin typeface="等线" panose="02010600030101010101" pitchFamily="2" charset="-122"/>
                <a:ea typeface="等线" panose="02010600030101010101" pitchFamily="2" charset="-122"/>
              </a:rPr>
              <a:t>日）版面比较</a:t>
            </a:r>
            <a:endParaRPr lang="en-US" altLang="zh-CN" sz="1600" dirty="0">
              <a:latin typeface="等线" panose="02010600030101010101" pitchFamily="2" charset="-122"/>
              <a:ea typeface="等线" panose="02010600030101010101" pitchFamily="2" charset="-122"/>
            </a:endParaRPr>
          </a:p>
          <a:p>
            <a:pPr marL="1074738">
              <a:lnSpc>
                <a:spcPct val="150000"/>
              </a:lnSpc>
            </a:pPr>
            <a:r>
              <a:rPr lang="zh-CN" altLang="en-US" sz="1600" dirty="0">
                <a:latin typeface="等线" panose="02010600030101010101" pitchFamily="2" charset="-122"/>
                <a:ea typeface="等线" panose="02010600030101010101" pitchFamily="2" charset="-122"/>
              </a:rPr>
              <a:t>人民日报、解放日报、新闻晨报、新京报、第一财经日报、</a:t>
            </a:r>
            <a:r>
              <a:rPr lang="en-US" altLang="zh-CN" sz="1600" dirty="0">
                <a:latin typeface="等线" panose="02010600030101010101" pitchFamily="2" charset="-122"/>
                <a:ea typeface="等线" panose="02010600030101010101" pitchFamily="2" charset="-122"/>
              </a:rPr>
              <a:t>21</a:t>
            </a:r>
            <a:r>
              <a:rPr lang="zh-CN" altLang="en-US" sz="1600" dirty="0">
                <a:latin typeface="等线" panose="02010600030101010101" pitchFamily="2" charset="-122"/>
                <a:ea typeface="等线" panose="02010600030101010101" pitchFamily="2" charset="-122"/>
              </a:rPr>
              <a:t>世纪经济报道</a:t>
            </a:r>
            <a:endParaRPr lang="en-US" altLang="zh-CN" sz="16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95937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11</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课堂思考和讨论</a:t>
            </a:r>
          </a:p>
        </p:txBody>
      </p:sp>
      <p:sp>
        <p:nvSpPr>
          <p:cNvPr id="4" name="文本框 3">
            <a:extLst>
              <a:ext uri="{FF2B5EF4-FFF2-40B4-BE49-F238E27FC236}">
                <a16:creationId xmlns:a16="http://schemas.microsoft.com/office/drawing/2014/main" id="{78136C38-AFCF-4922-AA22-1ED72F669678}"/>
              </a:ext>
            </a:extLst>
          </p:cNvPr>
          <p:cNvSpPr txBox="1"/>
          <p:nvPr/>
        </p:nvSpPr>
        <p:spPr>
          <a:xfrm>
            <a:off x="8063780" y="2970482"/>
            <a:ext cx="553998" cy="917035"/>
          </a:xfrm>
          <a:prstGeom prst="rect">
            <a:avLst/>
          </a:prstGeom>
          <a:noFill/>
        </p:spPr>
        <p:txBody>
          <a:bodyPr vert="eaVert" wrap="square" rtlCol="0">
            <a:spAutoFit/>
          </a:bodyPr>
          <a:lstStyle/>
          <a:p>
            <a:pPr algn="ctr">
              <a:lnSpc>
                <a:spcPct val="150000"/>
              </a:lnSpc>
            </a:pPr>
            <a:r>
              <a:rPr lang="zh-CN" altLang="en-US" sz="1600" spc="600" dirty="0">
                <a:latin typeface="等线" panose="02010600030101010101" pitchFamily="2" charset="-122"/>
                <a:ea typeface="等线" panose="02010600030101010101" pitchFamily="2" charset="-122"/>
              </a:rPr>
              <a:t>党报</a:t>
            </a:r>
          </a:p>
        </p:txBody>
      </p:sp>
      <p:pic>
        <p:nvPicPr>
          <p:cNvPr id="6" name="图片 5">
            <a:extLst>
              <a:ext uri="{FF2B5EF4-FFF2-40B4-BE49-F238E27FC236}">
                <a16:creationId xmlns:a16="http://schemas.microsoft.com/office/drawing/2014/main" id="{0E8E78E1-AC32-46D2-AFC8-4694EDD7463D}"/>
              </a:ext>
            </a:extLst>
          </p:cNvPr>
          <p:cNvPicPr>
            <a:picLocks noChangeAspect="1"/>
          </p:cNvPicPr>
          <p:nvPr/>
        </p:nvPicPr>
        <p:blipFill>
          <a:blip r:embed="rId4"/>
          <a:stretch>
            <a:fillRect/>
          </a:stretch>
        </p:blipFill>
        <p:spPr>
          <a:xfrm>
            <a:off x="321555" y="1428523"/>
            <a:ext cx="3536537" cy="5071675"/>
          </a:xfrm>
          <a:prstGeom prst="rect">
            <a:avLst/>
          </a:prstGeom>
        </p:spPr>
      </p:pic>
      <p:pic>
        <p:nvPicPr>
          <p:cNvPr id="7" name="图片 6">
            <a:extLst>
              <a:ext uri="{FF2B5EF4-FFF2-40B4-BE49-F238E27FC236}">
                <a16:creationId xmlns:a16="http://schemas.microsoft.com/office/drawing/2014/main" id="{5A3F2317-97AF-4A56-A358-E5A0AA7F145D}"/>
              </a:ext>
            </a:extLst>
          </p:cNvPr>
          <p:cNvPicPr>
            <a:picLocks noChangeAspect="1"/>
          </p:cNvPicPr>
          <p:nvPr/>
        </p:nvPicPr>
        <p:blipFill>
          <a:blip r:embed="rId5"/>
          <a:stretch>
            <a:fillRect/>
          </a:stretch>
        </p:blipFill>
        <p:spPr>
          <a:xfrm>
            <a:off x="3995863" y="1428522"/>
            <a:ext cx="3482047" cy="5071676"/>
          </a:xfrm>
          <a:prstGeom prst="rect">
            <a:avLst/>
          </a:prstGeom>
        </p:spPr>
      </p:pic>
    </p:spTree>
    <p:extLst>
      <p:ext uri="{BB962C8B-B14F-4D97-AF65-F5344CB8AC3E}">
        <p14:creationId xmlns:p14="http://schemas.microsoft.com/office/powerpoint/2010/main" val="382872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12</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课堂思考和讨论</a:t>
            </a:r>
          </a:p>
        </p:txBody>
      </p:sp>
      <p:sp>
        <p:nvSpPr>
          <p:cNvPr id="4" name="文本框 3">
            <a:extLst>
              <a:ext uri="{FF2B5EF4-FFF2-40B4-BE49-F238E27FC236}">
                <a16:creationId xmlns:a16="http://schemas.microsoft.com/office/drawing/2014/main" id="{78136C38-AFCF-4922-AA22-1ED72F669678}"/>
              </a:ext>
            </a:extLst>
          </p:cNvPr>
          <p:cNvSpPr txBox="1"/>
          <p:nvPr/>
        </p:nvSpPr>
        <p:spPr>
          <a:xfrm>
            <a:off x="8067545" y="2659681"/>
            <a:ext cx="553998" cy="1538638"/>
          </a:xfrm>
          <a:prstGeom prst="rect">
            <a:avLst/>
          </a:prstGeom>
          <a:noFill/>
        </p:spPr>
        <p:txBody>
          <a:bodyPr vert="eaVert" wrap="square" rtlCol="0">
            <a:spAutoFit/>
          </a:bodyPr>
          <a:lstStyle/>
          <a:p>
            <a:pPr algn="ctr">
              <a:lnSpc>
                <a:spcPct val="150000"/>
              </a:lnSpc>
            </a:pPr>
            <a:r>
              <a:rPr lang="zh-CN" altLang="en-US" sz="1600" spc="600" dirty="0">
                <a:latin typeface="等线" panose="02010600030101010101" pitchFamily="2" charset="-122"/>
                <a:ea typeface="等线" panose="02010600030101010101" pitchFamily="2" charset="-122"/>
              </a:rPr>
              <a:t>都市报</a:t>
            </a:r>
          </a:p>
        </p:txBody>
      </p:sp>
      <p:pic>
        <p:nvPicPr>
          <p:cNvPr id="3" name="图片 2">
            <a:extLst>
              <a:ext uri="{FF2B5EF4-FFF2-40B4-BE49-F238E27FC236}">
                <a16:creationId xmlns:a16="http://schemas.microsoft.com/office/drawing/2014/main" id="{A75F76AC-DB85-4602-9E5B-31D3DB642CE0}"/>
              </a:ext>
            </a:extLst>
          </p:cNvPr>
          <p:cNvPicPr>
            <a:picLocks noChangeAspect="1"/>
          </p:cNvPicPr>
          <p:nvPr/>
        </p:nvPicPr>
        <p:blipFill rotWithShape="1">
          <a:blip r:embed="rId4"/>
          <a:srcRect b="1355"/>
          <a:stretch/>
        </p:blipFill>
        <p:spPr>
          <a:xfrm>
            <a:off x="323529" y="1418299"/>
            <a:ext cx="3560415" cy="5091177"/>
          </a:xfrm>
          <a:prstGeom prst="rect">
            <a:avLst/>
          </a:prstGeom>
        </p:spPr>
      </p:pic>
      <p:pic>
        <p:nvPicPr>
          <p:cNvPr id="7" name="图片 6">
            <a:extLst>
              <a:ext uri="{FF2B5EF4-FFF2-40B4-BE49-F238E27FC236}">
                <a16:creationId xmlns:a16="http://schemas.microsoft.com/office/drawing/2014/main" id="{2BFE8E5C-6BE2-4073-96F5-6505BB476492}"/>
              </a:ext>
            </a:extLst>
          </p:cNvPr>
          <p:cNvPicPr>
            <a:picLocks noChangeAspect="1"/>
          </p:cNvPicPr>
          <p:nvPr/>
        </p:nvPicPr>
        <p:blipFill>
          <a:blip r:embed="rId5"/>
          <a:stretch>
            <a:fillRect/>
          </a:stretch>
        </p:blipFill>
        <p:spPr>
          <a:xfrm>
            <a:off x="3995864" y="1428523"/>
            <a:ext cx="3442672" cy="5071676"/>
          </a:xfrm>
          <a:prstGeom prst="rect">
            <a:avLst/>
          </a:prstGeom>
        </p:spPr>
      </p:pic>
    </p:spTree>
    <p:extLst>
      <p:ext uri="{BB962C8B-B14F-4D97-AF65-F5344CB8AC3E}">
        <p14:creationId xmlns:p14="http://schemas.microsoft.com/office/powerpoint/2010/main" val="2886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13</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课堂思考和讨论</a:t>
            </a:r>
          </a:p>
        </p:txBody>
      </p:sp>
      <p:sp>
        <p:nvSpPr>
          <p:cNvPr id="4" name="文本框 3">
            <a:extLst>
              <a:ext uri="{FF2B5EF4-FFF2-40B4-BE49-F238E27FC236}">
                <a16:creationId xmlns:a16="http://schemas.microsoft.com/office/drawing/2014/main" id="{78136C38-AFCF-4922-AA22-1ED72F669678}"/>
              </a:ext>
            </a:extLst>
          </p:cNvPr>
          <p:cNvSpPr txBox="1"/>
          <p:nvPr/>
        </p:nvSpPr>
        <p:spPr>
          <a:xfrm>
            <a:off x="8067545" y="2154509"/>
            <a:ext cx="553998" cy="2548981"/>
          </a:xfrm>
          <a:prstGeom prst="rect">
            <a:avLst/>
          </a:prstGeom>
          <a:noFill/>
        </p:spPr>
        <p:txBody>
          <a:bodyPr vert="eaVert" wrap="square" rtlCol="0">
            <a:spAutoFit/>
          </a:bodyPr>
          <a:lstStyle/>
          <a:p>
            <a:pPr algn="ctr">
              <a:lnSpc>
                <a:spcPct val="150000"/>
              </a:lnSpc>
            </a:pPr>
            <a:r>
              <a:rPr lang="zh-CN" altLang="en-US" sz="1600" spc="600" dirty="0">
                <a:latin typeface="等线" panose="02010600030101010101" pitchFamily="2" charset="-122"/>
                <a:ea typeface="等线" panose="02010600030101010101" pitchFamily="2" charset="-122"/>
              </a:rPr>
              <a:t>专业类财经报纸</a:t>
            </a:r>
          </a:p>
        </p:txBody>
      </p:sp>
      <p:pic>
        <p:nvPicPr>
          <p:cNvPr id="2" name="图片 1">
            <a:extLst>
              <a:ext uri="{FF2B5EF4-FFF2-40B4-BE49-F238E27FC236}">
                <a16:creationId xmlns:a16="http://schemas.microsoft.com/office/drawing/2014/main" id="{95AAA762-C1E4-4E17-A8F2-F8D1B3FD8C0B}"/>
              </a:ext>
            </a:extLst>
          </p:cNvPr>
          <p:cNvPicPr>
            <a:picLocks noChangeAspect="1"/>
          </p:cNvPicPr>
          <p:nvPr/>
        </p:nvPicPr>
        <p:blipFill rotWithShape="1">
          <a:blip r:embed="rId4"/>
          <a:srcRect l="2405" r="3036"/>
          <a:stretch/>
        </p:blipFill>
        <p:spPr>
          <a:xfrm>
            <a:off x="321555" y="1432276"/>
            <a:ext cx="3560415" cy="5160816"/>
          </a:xfrm>
          <a:prstGeom prst="rect">
            <a:avLst/>
          </a:prstGeom>
        </p:spPr>
      </p:pic>
      <p:pic>
        <p:nvPicPr>
          <p:cNvPr id="7" name="图片 6">
            <a:extLst>
              <a:ext uri="{FF2B5EF4-FFF2-40B4-BE49-F238E27FC236}">
                <a16:creationId xmlns:a16="http://schemas.microsoft.com/office/drawing/2014/main" id="{A80E8899-3038-444D-A807-9AD383309DB6}"/>
              </a:ext>
            </a:extLst>
          </p:cNvPr>
          <p:cNvPicPr>
            <a:picLocks noChangeAspect="1"/>
          </p:cNvPicPr>
          <p:nvPr/>
        </p:nvPicPr>
        <p:blipFill>
          <a:blip r:embed="rId5"/>
          <a:stretch>
            <a:fillRect/>
          </a:stretch>
        </p:blipFill>
        <p:spPr>
          <a:xfrm>
            <a:off x="3967861" y="1432276"/>
            <a:ext cx="3385763" cy="5162400"/>
          </a:xfrm>
          <a:prstGeom prst="rect">
            <a:avLst/>
          </a:prstGeom>
        </p:spPr>
      </p:pic>
    </p:spTree>
    <p:extLst>
      <p:ext uri="{BB962C8B-B14F-4D97-AF65-F5344CB8AC3E}">
        <p14:creationId xmlns:p14="http://schemas.microsoft.com/office/powerpoint/2010/main" val="204837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14</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新闻价值</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4032446" cy="2640146"/>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1600" b="1" dirty="0">
                <a:solidFill>
                  <a:srgbClr val="FF0000"/>
                </a:solidFill>
                <a:latin typeface="等线" panose="02010600030101010101" pitchFamily="2" charset="-122"/>
                <a:ea typeface="等线" panose="02010600030101010101" pitchFamily="2" charset="-122"/>
              </a:rPr>
              <a:t>人情味</a:t>
            </a:r>
            <a:endParaRPr lang="en-US" altLang="zh-CN" sz="1600" b="1" dirty="0">
              <a:solidFill>
                <a:srgbClr val="FF0000"/>
              </a:solidFill>
              <a:latin typeface="等线" panose="02010600030101010101" pitchFamily="2" charset="-122"/>
              <a:ea typeface="等线" panose="02010600030101010101" pitchFamily="2" charset="-122"/>
            </a:endParaRPr>
          </a:p>
          <a:p>
            <a:pPr marL="628650" indent="-2730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凡是能撩动受众喜怒哀乐情感的新闻都具有人情味，这类新闻尽管与受众没有利益上的关系，但却是受众很关注的。这包括着令人神往的风土人情，回绕荡肠的悲欢离合，妙趣横生的人与动物故事。</a:t>
            </a:r>
          </a:p>
        </p:txBody>
      </p:sp>
      <p:sp>
        <p:nvSpPr>
          <p:cNvPr id="3" name="文本框 2">
            <a:extLst>
              <a:ext uri="{FF2B5EF4-FFF2-40B4-BE49-F238E27FC236}">
                <a16:creationId xmlns:a16="http://schemas.microsoft.com/office/drawing/2014/main" id="{4DF9EB55-6036-4746-A6D6-7C1B8F489413}"/>
              </a:ext>
            </a:extLst>
          </p:cNvPr>
          <p:cNvSpPr txBox="1"/>
          <p:nvPr/>
        </p:nvSpPr>
        <p:spPr>
          <a:xfrm>
            <a:off x="4355976" y="3101399"/>
            <a:ext cx="4557094" cy="738664"/>
          </a:xfrm>
          <a:prstGeom prst="rect">
            <a:avLst/>
          </a:prstGeom>
          <a:noFill/>
        </p:spPr>
        <p:txBody>
          <a:bodyPr wrap="square">
            <a:spAutoFit/>
          </a:bodyPr>
          <a:lstStyle/>
          <a:p>
            <a:pPr algn="l"/>
            <a:r>
              <a:rPr lang="en-US" altLang="zh-CN" sz="1400" dirty="0">
                <a:solidFill>
                  <a:srgbClr val="333333"/>
                </a:solidFill>
                <a:latin typeface="-apple-system-font"/>
                <a:hlinkClick r:id="rId4"/>
              </a:rPr>
              <a:t>https://people.cctv.com/2020/09/21/ARTIJfpX2j9qqUkJ6xBuvOUw200921.shtml?spm=C38482.PEbwoCRG76wM.S94701.43</a:t>
            </a:r>
            <a:endParaRPr lang="en-US" altLang="zh-CN" sz="1400" dirty="0">
              <a:solidFill>
                <a:srgbClr val="333333"/>
              </a:solidFill>
              <a:latin typeface="-apple-system-font"/>
            </a:endParaRPr>
          </a:p>
        </p:txBody>
      </p:sp>
      <p:pic>
        <p:nvPicPr>
          <p:cNvPr id="6" name="图片 5">
            <a:extLst>
              <a:ext uri="{FF2B5EF4-FFF2-40B4-BE49-F238E27FC236}">
                <a16:creationId xmlns:a16="http://schemas.microsoft.com/office/drawing/2014/main" id="{F0004DC0-204D-4F48-877E-C9BD299B839B}"/>
              </a:ext>
            </a:extLst>
          </p:cNvPr>
          <p:cNvPicPr>
            <a:picLocks noChangeAspect="1"/>
          </p:cNvPicPr>
          <p:nvPr/>
        </p:nvPicPr>
        <p:blipFill>
          <a:blip r:embed="rId5"/>
          <a:stretch>
            <a:fillRect/>
          </a:stretch>
        </p:blipFill>
        <p:spPr>
          <a:xfrm>
            <a:off x="4355976" y="1618295"/>
            <a:ext cx="4557094" cy="1449779"/>
          </a:xfrm>
          <a:prstGeom prst="rect">
            <a:avLst/>
          </a:prstGeom>
          <a:effectLst>
            <a:outerShdw blurRad="50800" dist="38100" dir="2700000" algn="tl" rotWithShape="0">
              <a:prstClr val="black">
                <a:alpha val="40000"/>
              </a:prstClr>
            </a:outerShdw>
          </a:effectLst>
        </p:spPr>
      </p:pic>
      <p:pic>
        <p:nvPicPr>
          <p:cNvPr id="2" name="图片 1">
            <a:extLst>
              <a:ext uri="{FF2B5EF4-FFF2-40B4-BE49-F238E27FC236}">
                <a16:creationId xmlns:a16="http://schemas.microsoft.com/office/drawing/2014/main" id="{7D7EFA1D-5FA1-42D1-BCE4-ED22636D6D64}"/>
              </a:ext>
            </a:extLst>
          </p:cNvPr>
          <p:cNvPicPr>
            <a:picLocks noChangeAspect="1"/>
          </p:cNvPicPr>
          <p:nvPr/>
        </p:nvPicPr>
        <p:blipFill rotWithShape="1">
          <a:blip r:embed="rId6"/>
          <a:srcRect t="6015"/>
          <a:stretch/>
        </p:blipFill>
        <p:spPr>
          <a:xfrm>
            <a:off x="4355976" y="1623749"/>
            <a:ext cx="4553186" cy="1336219"/>
          </a:xfrm>
          <a:prstGeom prst="rect">
            <a:avLst/>
          </a:prstGeom>
        </p:spPr>
      </p:pic>
      <p:pic>
        <p:nvPicPr>
          <p:cNvPr id="9" name="图片 8">
            <a:extLst>
              <a:ext uri="{FF2B5EF4-FFF2-40B4-BE49-F238E27FC236}">
                <a16:creationId xmlns:a16="http://schemas.microsoft.com/office/drawing/2014/main" id="{358AA12B-EEEB-42CE-B752-852F0CB6BE72}"/>
              </a:ext>
            </a:extLst>
          </p:cNvPr>
          <p:cNvPicPr>
            <a:picLocks noChangeAspect="1"/>
          </p:cNvPicPr>
          <p:nvPr/>
        </p:nvPicPr>
        <p:blipFill rotWithShape="1">
          <a:blip r:embed="rId7"/>
          <a:srcRect r="1643"/>
          <a:stretch/>
        </p:blipFill>
        <p:spPr>
          <a:xfrm>
            <a:off x="4359884" y="3818071"/>
            <a:ext cx="4553404" cy="1416180"/>
          </a:xfrm>
          <a:prstGeom prst="rect">
            <a:avLst/>
          </a:prstGeom>
          <a:effectLst>
            <a:outerShdw blurRad="50800" dist="38100" dir="2700000" algn="tl" rotWithShape="0">
              <a:prstClr val="black">
                <a:alpha val="40000"/>
              </a:prstClr>
            </a:outerShdw>
          </a:effectLst>
        </p:spPr>
      </p:pic>
      <p:sp>
        <p:nvSpPr>
          <p:cNvPr id="10" name="文本框 9">
            <a:extLst>
              <a:ext uri="{FF2B5EF4-FFF2-40B4-BE49-F238E27FC236}">
                <a16:creationId xmlns:a16="http://schemas.microsoft.com/office/drawing/2014/main" id="{AF8ADD99-3EE1-4C35-A9AF-1AD99A7EA984}"/>
              </a:ext>
            </a:extLst>
          </p:cNvPr>
          <p:cNvSpPr txBox="1"/>
          <p:nvPr/>
        </p:nvSpPr>
        <p:spPr>
          <a:xfrm>
            <a:off x="4355976" y="5217856"/>
            <a:ext cx="4553186" cy="523220"/>
          </a:xfrm>
          <a:prstGeom prst="rect">
            <a:avLst/>
          </a:prstGeom>
          <a:noFill/>
        </p:spPr>
        <p:txBody>
          <a:bodyPr wrap="square">
            <a:spAutoFit/>
          </a:bodyPr>
          <a:lstStyle/>
          <a:p>
            <a:pPr algn="l"/>
            <a:r>
              <a:rPr lang="en-US" altLang="zh-CN" sz="1400" dirty="0">
                <a:solidFill>
                  <a:srgbClr val="333333"/>
                </a:solidFill>
                <a:latin typeface="-apple-system-font"/>
                <a:hlinkClick r:id="rId8"/>
              </a:rPr>
              <a:t>http://news.cctv.com/2020/05/28/ARTItn3O3vRq9kpa5Ia2flZk200528.shtml</a:t>
            </a:r>
            <a:endParaRPr lang="en-US" altLang="zh-CN" sz="1400" dirty="0">
              <a:solidFill>
                <a:srgbClr val="333333"/>
              </a:solidFill>
              <a:latin typeface="-apple-system-font"/>
            </a:endParaRPr>
          </a:p>
        </p:txBody>
      </p:sp>
    </p:spTree>
    <p:extLst>
      <p:ext uri="{BB962C8B-B14F-4D97-AF65-F5344CB8AC3E}">
        <p14:creationId xmlns:p14="http://schemas.microsoft.com/office/powerpoint/2010/main" val="740958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15</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新闻价值对于新闻写作具有举足轻重的作用</a:t>
            </a:r>
            <a:endParaRPr lang="en-US" altLang="zh-CN" sz="21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A4C1C17D-3D85-4B38-B612-1A4CFB9C5246}"/>
              </a:ext>
            </a:extLst>
          </p:cNvPr>
          <p:cNvSpPr txBox="1"/>
          <p:nvPr/>
        </p:nvSpPr>
        <p:spPr>
          <a:xfrm>
            <a:off x="323530" y="1514279"/>
            <a:ext cx="8589540" cy="3748142"/>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1600" dirty="0">
                <a:latin typeface="等线" panose="02010600030101010101" pitchFamily="2" charset="-122"/>
                <a:ea typeface="等线" panose="02010600030101010101" pitchFamily="2" charset="-122"/>
              </a:rPr>
              <a:t>标题制作</a:t>
            </a:r>
            <a:endParaRPr lang="en-US" altLang="zh-CN" sz="1600" dirty="0">
              <a:latin typeface="等线" panose="02010600030101010101" pitchFamily="2" charset="-122"/>
              <a:ea typeface="等线" panose="02010600030101010101" pitchFamily="2" charset="-122"/>
            </a:endParaRPr>
          </a:p>
          <a:p>
            <a:pPr marL="628650" indent="-2730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要把最具新闻价值的事实放在标题上，让受众过目不忘</a:t>
            </a:r>
            <a:endParaRPr lang="en-US" altLang="zh-CN" sz="1600" dirty="0">
              <a:latin typeface="等线" panose="02010600030101010101" pitchFamily="2" charset="-122"/>
              <a:ea typeface="等线" panose="02010600030101010101" pitchFamily="2" charset="-122"/>
            </a:endParaRPr>
          </a:p>
          <a:p>
            <a:pPr marL="285750" indent="-285750">
              <a:lnSpc>
                <a:spcPct val="150000"/>
              </a:lnSpc>
              <a:buFont typeface="Wingdings" panose="05000000000000000000" pitchFamily="2" charset="2"/>
              <a:buChar char="p"/>
            </a:pPr>
            <a:r>
              <a:rPr lang="zh-CN" altLang="en-US" sz="1600" dirty="0">
                <a:latin typeface="等线" panose="02010600030101010101" pitchFamily="2" charset="-122"/>
                <a:ea typeface="等线" panose="02010600030101010101" pitchFamily="2" charset="-122"/>
              </a:rPr>
              <a:t>导语写作</a:t>
            </a:r>
            <a:endParaRPr lang="en-US" altLang="zh-CN" sz="1600" dirty="0">
              <a:latin typeface="等线" panose="02010600030101010101" pitchFamily="2" charset="-122"/>
              <a:ea typeface="等线" panose="02010600030101010101" pitchFamily="2" charset="-122"/>
            </a:endParaRPr>
          </a:p>
          <a:p>
            <a:pPr marL="628650" indent="-2730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 要把最具新闻价值的事实要总放在导语里，吸引受众读下去</a:t>
            </a:r>
            <a:endParaRPr lang="en-US" altLang="zh-CN" sz="1600" dirty="0">
              <a:latin typeface="等线" panose="02010600030101010101" pitchFamily="2" charset="-122"/>
              <a:ea typeface="等线" panose="02010600030101010101" pitchFamily="2" charset="-122"/>
            </a:endParaRPr>
          </a:p>
          <a:p>
            <a:pPr marL="285750" indent="-285750">
              <a:lnSpc>
                <a:spcPct val="150000"/>
              </a:lnSpc>
              <a:buFont typeface="Wingdings" panose="05000000000000000000" pitchFamily="2" charset="2"/>
              <a:buChar char="p"/>
            </a:pPr>
            <a:r>
              <a:rPr lang="zh-CN" altLang="en-US" sz="1600" dirty="0">
                <a:latin typeface="等线" panose="02010600030101010101" pitchFamily="2" charset="-122"/>
                <a:ea typeface="等线" panose="02010600030101010101" pitchFamily="2" charset="-122"/>
              </a:rPr>
              <a:t>内容安排</a:t>
            </a:r>
            <a:endParaRPr lang="en-US" altLang="zh-CN" sz="1600" dirty="0">
              <a:latin typeface="等线" panose="02010600030101010101" pitchFamily="2" charset="-122"/>
              <a:ea typeface="等线" panose="02010600030101010101" pitchFamily="2" charset="-122"/>
            </a:endParaRPr>
          </a:p>
          <a:p>
            <a:pPr marL="628650" indent="-2730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 要按照新闻价值的大小要安排内容的主次</a:t>
            </a:r>
            <a:endParaRPr lang="en-US" altLang="zh-CN" sz="1600" dirty="0">
              <a:latin typeface="等线" panose="02010600030101010101" pitchFamily="2" charset="-122"/>
              <a:ea typeface="等线" panose="02010600030101010101" pitchFamily="2" charset="-122"/>
            </a:endParaRPr>
          </a:p>
          <a:p>
            <a:pPr marL="285750" indent="-285750">
              <a:lnSpc>
                <a:spcPct val="150000"/>
              </a:lnSpc>
              <a:buFont typeface="Wingdings" panose="05000000000000000000" pitchFamily="2" charset="2"/>
              <a:buChar char="p"/>
            </a:pPr>
            <a:r>
              <a:rPr lang="zh-CN" altLang="en-US" sz="1600" dirty="0">
                <a:latin typeface="等线" panose="02010600030101010101" pitchFamily="2" charset="-122"/>
                <a:ea typeface="等线" panose="02010600030101010101" pitchFamily="2" charset="-122"/>
              </a:rPr>
              <a:t>语言</a:t>
            </a:r>
            <a:endParaRPr lang="en-US" altLang="zh-CN" sz="1600" dirty="0">
              <a:latin typeface="等线" panose="02010600030101010101" pitchFamily="2" charset="-122"/>
              <a:ea typeface="等线" panose="02010600030101010101" pitchFamily="2" charset="-122"/>
            </a:endParaRPr>
          </a:p>
          <a:p>
            <a:pPr marL="628650" indent="-2730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 要按照不同的新闻价值运用不同的语言风格：</a:t>
            </a:r>
            <a:endParaRPr lang="en-US" altLang="zh-CN" sz="1600" dirty="0">
              <a:latin typeface="等线" panose="02010600030101010101" pitchFamily="2" charset="-122"/>
              <a:ea typeface="等线" panose="02010600030101010101" pitchFamily="2" charset="-122"/>
            </a:endParaRPr>
          </a:p>
          <a:p>
            <a:pPr marL="984250" indent="-265113">
              <a:lnSpc>
                <a:spcPct val="150000"/>
              </a:lnSpc>
              <a:buFont typeface="Wingdings" panose="05000000000000000000" pitchFamily="2" charset="2"/>
              <a:buChar char="Ø"/>
            </a:pPr>
            <a:r>
              <a:rPr lang="zh-CN" altLang="en-US" sz="1600" dirty="0">
                <a:latin typeface="等线" panose="02010600030101010101" pitchFamily="2" charset="-122"/>
                <a:ea typeface="等线" panose="02010600030101010101" pitchFamily="2" charset="-122"/>
              </a:rPr>
              <a:t>重要性的新闻</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精确语言</a:t>
            </a:r>
            <a:endParaRPr lang="en-US" altLang="zh-CN" sz="1600" dirty="0">
              <a:latin typeface="等线" panose="02010600030101010101" pitchFamily="2" charset="-122"/>
              <a:ea typeface="等线" panose="02010600030101010101" pitchFamily="2" charset="-122"/>
            </a:endParaRPr>
          </a:p>
          <a:p>
            <a:pPr marL="984250" indent="-265113">
              <a:lnSpc>
                <a:spcPct val="150000"/>
              </a:lnSpc>
              <a:buFont typeface="Wingdings" panose="05000000000000000000" pitchFamily="2" charset="2"/>
              <a:buChar char="Ø"/>
            </a:pPr>
            <a:r>
              <a:rPr lang="zh-CN" altLang="en-US" sz="1600" dirty="0">
                <a:latin typeface="等线" panose="02010600030101010101" pitchFamily="2" charset="-122"/>
                <a:ea typeface="等线" panose="02010600030101010101" pitchFamily="2" charset="-122"/>
              </a:rPr>
              <a:t>富有人情味的新闻</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模糊语言</a:t>
            </a:r>
          </a:p>
        </p:txBody>
      </p:sp>
    </p:spTree>
    <p:extLst>
      <p:ext uri="{BB962C8B-B14F-4D97-AF65-F5344CB8AC3E}">
        <p14:creationId xmlns:p14="http://schemas.microsoft.com/office/powerpoint/2010/main" val="609716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16</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新闻的价值判断</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4108817"/>
          </a:xfrm>
          <a:prstGeom prst="rect">
            <a:avLst/>
          </a:prstGeom>
          <a:noFill/>
        </p:spPr>
        <p:txBody>
          <a:bodyPr wrap="square" rtlCol="0">
            <a:spAutoFit/>
          </a:bodyPr>
          <a:lstStyle/>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新闻价值是一种中性的判断，这种判断只关心受众是不是愿意、喜欢读（看、听）这条新闻，而并不关注这些新闻事件社会效果是好还是坏，是利好消息还是利空消息。对新闻事件作好与坏的判断，涉及到新闻的价值判断。</a:t>
            </a:r>
            <a:endParaRPr lang="en-US" altLang="zh-CN" sz="1600" dirty="0">
              <a:latin typeface="等线" panose="02010600030101010101" pitchFamily="2" charset="-122"/>
              <a:ea typeface="等线" panose="02010600030101010101" pitchFamily="2" charset="-122"/>
            </a:endParaRPr>
          </a:p>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新闻的价值判断，从其指向来看有</a:t>
            </a:r>
            <a:r>
              <a:rPr lang="en-US" altLang="zh-CN" sz="1600" dirty="0">
                <a:latin typeface="等线" panose="02010600030101010101" pitchFamily="2" charset="-122"/>
                <a:ea typeface="等线" panose="02010600030101010101" pitchFamily="2" charset="-122"/>
              </a:rPr>
              <a:t>5</a:t>
            </a:r>
            <a:r>
              <a:rPr lang="zh-CN" altLang="en-US" sz="1600" dirty="0">
                <a:latin typeface="等线" panose="02010600030101010101" pitchFamily="2" charset="-122"/>
                <a:ea typeface="等线" panose="02010600030101010101" pitchFamily="2" charset="-122"/>
              </a:rPr>
              <a:t>个层面：</a:t>
            </a:r>
            <a:endParaRPr lang="en-US" altLang="zh-CN" sz="1600" dirty="0">
              <a:latin typeface="等线" panose="02010600030101010101" pitchFamily="2" charset="-122"/>
              <a:ea typeface="等线" panose="02010600030101010101" pitchFamily="2" charset="-122"/>
            </a:endParaRPr>
          </a:p>
          <a:p>
            <a:pPr marL="719138" indent="-273050">
              <a:lnSpc>
                <a:spcPct val="150000"/>
              </a:lnSpc>
              <a:buSzPct val="73000"/>
              <a:buFont typeface="Wingdings" panose="05000000000000000000" pitchFamily="2" charset="2"/>
              <a:buChar char="p"/>
              <a:defRPr/>
            </a:pPr>
            <a:r>
              <a:rPr lang="zh-CN" altLang="en-US" sz="1600" b="1" dirty="0">
                <a:latin typeface="等线" panose="02010600030101010101" pitchFamily="2" charset="-122"/>
                <a:ea typeface="等线" panose="02010600030101010101" pitchFamily="2" charset="-122"/>
              </a:rPr>
              <a:t>新闻的利益判断</a:t>
            </a:r>
            <a:endParaRPr lang="en-US" altLang="zh-CN" sz="1600" b="1" dirty="0">
              <a:latin typeface="等线" panose="02010600030101010101" pitchFamily="2" charset="-122"/>
              <a:ea typeface="等线" panose="02010600030101010101" pitchFamily="2" charset="-122"/>
            </a:endParaRPr>
          </a:p>
          <a:p>
            <a:pPr marL="984250" indent="-265113">
              <a:lnSpc>
                <a:spcPct val="150000"/>
              </a:lnSpc>
              <a:buSzPct val="73000"/>
              <a:buFont typeface="Arial" panose="020B0604020202020204" pitchFamily="34" charset="0"/>
              <a:buChar char="•"/>
              <a:defRPr/>
            </a:pPr>
            <a:r>
              <a:rPr lang="zh-CN" altLang="en-US" sz="1600" dirty="0">
                <a:latin typeface="等线" panose="02010600030101010101" pitchFamily="2" charset="-122"/>
                <a:ea typeface="等线" panose="02010600030101010101" pitchFamily="2" charset="-122"/>
              </a:rPr>
              <a:t>新闻对方方面面带来的利害关系，利或弊、得或失是利益判断的核心问题。</a:t>
            </a:r>
          </a:p>
          <a:p>
            <a:pPr marL="719138" indent="-273050">
              <a:lnSpc>
                <a:spcPct val="150000"/>
              </a:lnSpc>
              <a:buSzPct val="73000"/>
              <a:buFont typeface="Wingdings" panose="05000000000000000000" pitchFamily="2" charset="2"/>
              <a:buChar char="p"/>
              <a:defRPr/>
            </a:pPr>
            <a:r>
              <a:rPr lang="zh-CN" altLang="en-US" sz="1600" b="1" dirty="0">
                <a:latin typeface="等线" panose="02010600030101010101" pitchFamily="2" charset="-122"/>
                <a:ea typeface="等线" panose="02010600030101010101" pitchFamily="2" charset="-122"/>
              </a:rPr>
              <a:t>新闻的性质判断</a:t>
            </a:r>
            <a:endParaRPr lang="en-US" altLang="zh-CN" sz="1600" b="1" dirty="0">
              <a:latin typeface="等线" panose="02010600030101010101" pitchFamily="2" charset="-122"/>
              <a:ea typeface="等线" panose="02010600030101010101" pitchFamily="2" charset="-122"/>
            </a:endParaRPr>
          </a:p>
          <a:p>
            <a:pPr marL="984250" indent="-265113">
              <a:lnSpc>
                <a:spcPct val="150000"/>
              </a:lnSpc>
              <a:buSzPct val="73000"/>
              <a:buFont typeface="Arial" panose="020B0604020202020204" pitchFamily="34" charset="0"/>
              <a:buChar char="•"/>
              <a:defRPr/>
            </a:pPr>
            <a:r>
              <a:rPr lang="zh-CN" altLang="en-US" sz="1600" dirty="0">
                <a:latin typeface="等线" panose="02010600030101010101" pitchFamily="2" charset="-122"/>
                <a:ea typeface="等线" panose="02010600030101010101" pitchFamily="2" charset="-122"/>
              </a:rPr>
              <a:t>新闻事件的本质：是或非、成或败、对或错、好或坏、罪或非罪、正面或负面、积极或消极、先进或落后等等，都是性质判断所要回答的关键所在。</a:t>
            </a:r>
            <a:endParaRPr lang="en-US" altLang="zh-CN" sz="1600" dirty="0">
              <a:latin typeface="等线" panose="02010600030101010101" pitchFamily="2" charset="-122"/>
              <a:ea typeface="等线" panose="02010600030101010101" pitchFamily="2" charset="-122"/>
            </a:endParaRPr>
          </a:p>
          <a:p>
            <a:pPr marL="719137">
              <a:lnSpc>
                <a:spcPct val="150000"/>
              </a:lnSpc>
              <a:buClr>
                <a:srgbClr val="B13F9A"/>
              </a:buClr>
              <a:buSzPct val="73000"/>
              <a:defRPr/>
            </a:pPr>
            <a:endParaRPr lang="zh-CN" altLang="en-US" sz="1600" dirty="0">
              <a:latin typeface="等线" panose="02010600030101010101" pitchFamily="2" charset="-122"/>
              <a:ea typeface="等线" panose="02010600030101010101" pitchFamily="2" charset="-122"/>
            </a:endParaRPr>
          </a:p>
          <a:p>
            <a:pPr>
              <a:spcBef>
                <a:spcPts val="600"/>
              </a:spcBef>
              <a:buClr>
                <a:srgbClr val="B13F9A"/>
              </a:buClr>
              <a:buSzPct val="73000"/>
              <a:defRPr/>
            </a:pPr>
            <a:endParaRPr lang="zh-CN" altLang="en-US" sz="16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8743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17</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新闻的价值判断</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4478149"/>
          </a:xfrm>
          <a:prstGeom prst="rect">
            <a:avLst/>
          </a:prstGeom>
          <a:noFill/>
        </p:spPr>
        <p:txBody>
          <a:bodyPr wrap="square" rtlCol="0">
            <a:spAutoFit/>
          </a:bodyPr>
          <a:lstStyle/>
          <a:p>
            <a:pPr marL="719138" indent="-273050">
              <a:lnSpc>
                <a:spcPct val="150000"/>
              </a:lnSpc>
              <a:buSzPct val="73000"/>
              <a:buFont typeface="Wingdings" panose="05000000000000000000" pitchFamily="2" charset="2"/>
              <a:buChar char="p"/>
              <a:defRPr/>
            </a:pPr>
            <a:r>
              <a:rPr lang="zh-CN" altLang="en-US" sz="1600" b="1" dirty="0">
                <a:latin typeface="等线" panose="02010600030101010101" pitchFamily="2" charset="-122"/>
                <a:ea typeface="等线" panose="02010600030101010101" pitchFamily="2" charset="-122"/>
              </a:rPr>
              <a:t>新闻的态势判断</a:t>
            </a:r>
            <a:endParaRPr lang="en-US" altLang="zh-CN" sz="1600" b="1" dirty="0">
              <a:latin typeface="等线" panose="02010600030101010101" pitchFamily="2" charset="-122"/>
              <a:ea typeface="等线" panose="02010600030101010101" pitchFamily="2" charset="-122"/>
            </a:endParaRPr>
          </a:p>
          <a:p>
            <a:pPr marL="984250" indent="-265113">
              <a:lnSpc>
                <a:spcPct val="150000"/>
              </a:lnSpc>
              <a:buSzPct val="73000"/>
              <a:buFont typeface="Arial" panose="020B0604020202020204" pitchFamily="34" charset="0"/>
              <a:buChar char="•"/>
              <a:defRPr/>
            </a:pPr>
            <a:r>
              <a:rPr lang="zh-CN" altLang="en-US" sz="1600" dirty="0">
                <a:latin typeface="等线" panose="02010600030101010101" pitchFamily="2" charset="-122"/>
                <a:ea typeface="等线" panose="02010600030101010101" pitchFamily="2" charset="-122"/>
              </a:rPr>
              <a:t>大到国际国内形势，小到每项商品的价格态势，都有态势判断。</a:t>
            </a:r>
            <a:endParaRPr lang="en-US" altLang="zh-CN" sz="1600" dirty="0">
              <a:latin typeface="等线" panose="02010600030101010101" pitchFamily="2" charset="-122"/>
              <a:ea typeface="等线" panose="02010600030101010101" pitchFamily="2" charset="-122"/>
            </a:endParaRPr>
          </a:p>
          <a:p>
            <a:pPr marL="984250" indent="-265113">
              <a:lnSpc>
                <a:spcPct val="150000"/>
              </a:lnSpc>
              <a:buSzPct val="73000"/>
              <a:buFont typeface="Arial" panose="020B0604020202020204" pitchFamily="34" charset="0"/>
              <a:buChar char="•"/>
              <a:defRPr/>
            </a:pPr>
            <a:r>
              <a:rPr lang="zh-CN" altLang="en-US" sz="1600" dirty="0">
                <a:latin typeface="等线" panose="02010600030101010101" pitchFamily="2" charset="-122"/>
                <a:ea typeface="等线" panose="02010600030101010101" pitchFamily="2" charset="-122"/>
              </a:rPr>
              <a:t>顺或逆、进或退、高或低、升或降，是态势判断所要面对的问题。</a:t>
            </a:r>
            <a:endParaRPr lang="en-US" altLang="zh-CN" sz="1600" dirty="0">
              <a:latin typeface="等线" panose="02010600030101010101" pitchFamily="2" charset="-122"/>
              <a:ea typeface="等线" panose="02010600030101010101" pitchFamily="2" charset="-122"/>
            </a:endParaRPr>
          </a:p>
          <a:p>
            <a:pPr marL="719138" indent="-273050">
              <a:lnSpc>
                <a:spcPct val="150000"/>
              </a:lnSpc>
              <a:buSzPct val="73000"/>
              <a:buFont typeface="Wingdings" panose="05000000000000000000" pitchFamily="2" charset="2"/>
              <a:buChar char="p"/>
              <a:defRPr/>
            </a:pPr>
            <a:r>
              <a:rPr lang="zh-CN" altLang="en-US" sz="1600" b="1" dirty="0">
                <a:latin typeface="等线" panose="02010600030101010101" pitchFamily="2" charset="-122"/>
                <a:ea typeface="等线" panose="02010600030101010101" pitchFamily="2" charset="-122"/>
              </a:rPr>
              <a:t>新闻的意识形态判断</a:t>
            </a:r>
            <a:endParaRPr lang="en-US" altLang="zh-CN" sz="1600" b="1" dirty="0">
              <a:latin typeface="等线" panose="02010600030101010101" pitchFamily="2" charset="-122"/>
              <a:ea typeface="等线" panose="02010600030101010101" pitchFamily="2" charset="-122"/>
            </a:endParaRPr>
          </a:p>
          <a:p>
            <a:pPr marL="984250" indent="-265113">
              <a:lnSpc>
                <a:spcPct val="150000"/>
              </a:lnSpc>
              <a:buSzPct val="73000"/>
              <a:buFont typeface="Arial" panose="020B0604020202020204" pitchFamily="34" charset="0"/>
              <a:buChar char="•"/>
              <a:defRPr/>
            </a:pPr>
            <a:r>
              <a:rPr lang="zh-CN" altLang="en-US" sz="1600" dirty="0">
                <a:latin typeface="等线" panose="02010600030101010101" pitchFamily="2" charset="-122"/>
                <a:ea typeface="等线" panose="02010600030101010101" pitchFamily="2" charset="-122"/>
              </a:rPr>
              <a:t>这是新闻中精神层面上的问题，优秀或腐朽、精华或糟柏，有益或有害或无害，光荣或耻辱、文明或愚昧等等，这是意识形态判断经常遇到的关键点。</a:t>
            </a:r>
            <a:endParaRPr lang="zh-CN" altLang="en-US" sz="1600" spc="300" dirty="0">
              <a:solidFill>
                <a:prstClr val="black">
                  <a:lumMod val="75000"/>
                  <a:lumOff val="25000"/>
                </a:prstClr>
              </a:solidFill>
              <a:latin typeface="微软雅黑" panose="020B0503020204020204" pitchFamily="34" charset="-122"/>
              <a:ea typeface="微软雅黑" panose="020B0503020204020204" pitchFamily="34" charset="-122"/>
            </a:endParaRPr>
          </a:p>
          <a:p>
            <a:pPr marL="719138" indent="-273050">
              <a:lnSpc>
                <a:spcPct val="150000"/>
              </a:lnSpc>
              <a:buSzPct val="73000"/>
              <a:buFont typeface="Wingdings" panose="05000000000000000000" pitchFamily="2" charset="2"/>
              <a:buChar char="p"/>
              <a:defRPr/>
            </a:pPr>
            <a:r>
              <a:rPr lang="zh-CN" altLang="en-US" sz="1600" b="1" dirty="0">
                <a:latin typeface="等线" panose="02010600030101010101" pitchFamily="2" charset="-122"/>
                <a:ea typeface="等线" panose="02010600030101010101" pitchFamily="2" charset="-122"/>
              </a:rPr>
              <a:t>新闻的意义判断</a:t>
            </a:r>
            <a:endParaRPr lang="en-US" altLang="zh-CN" sz="1600" b="1" dirty="0">
              <a:latin typeface="等线" panose="02010600030101010101" pitchFamily="2" charset="-122"/>
              <a:ea typeface="等线" panose="02010600030101010101" pitchFamily="2" charset="-122"/>
            </a:endParaRPr>
          </a:p>
          <a:p>
            <a:pPr marL="984250" indent="-265113">
              <a:lnSpc>
                <a:spcPct val="150000"/>
              </a:lnSpc>
              <a:buSzPct val="73000"/>
              <a:buFont typeface="Arial" panose="020B0604020202020204" pitchFamily="34" charset="0"/>
              <a:buChar char="•"/>
              <a:defRPr/>
            </a:pPr>
            <a:r>
              <a:rPr lang="zh-CN" altLang="en-US" sz="1600" dirty="0">
                <a:latin typeface="等线" panose="02010600030101010101" pitchFamily="2" charset="-122"/>
                <a:ea typeface="等线" panose="02010600030101010101" pitchFamily="2" charset="-122"/>
              </a:rPr>
              <a:t>新闻对方方面面带来的影响，有或无、大或小、强或弱、真相或假象、长期或短期、全局或局部等等，这是意义判断不能回避的诸多问题。</a:t>
            </a:r>
          </a:p>
          <a:p>
            <a:pPr marL="719137">
              <a:lnSpc>
                <a:spcPct val="150000"/>
              </a:lnSpc>
              <a:buSzPct val="73000"/>
              <a:defRPr/>
            </a:pPr>
            <a:endParaRPr lang="en-US" altLang="zh-CN" sz="1600" dirty="0">
              <a:latin typeface="等线" panose="02010600030101010101" pitchFamily="2" charset="-122"/>
              <a:ea typeface="等线" panose="02010600030101010101" pitchFamily="2" charset="-122"/>
            </a:endParaRPr>
          </a:p>
          <a:p>
            <a:pPr marL="719137">
              <a:lnSpc>
                <a:spcPct val="150000"/>
              </a:lnSpc>
              <a:buClr>
                <a:srgbClr val="B13F9A"/>
              </a:buClr>
              <a:buSzPct val="73000"/>
              <a:defRPr/>
            </a:pPr>
            <a:endParaRPr lang="zh-CN" altLang="en-US" sz="1600" dirty="0">
              <a:latin typeface="等线" panose="02010600030101010101" pitchFamily="2" charset="-122"/>
              <a:ea typeface="等线" panose="02010600030101010101" pitchFamily="2" charset="-122"/>
            </a:endParaRPr>
          </a:p>
          <a:p>
            <a:pPr>
              <a:spcBef>
                <a:spcPts val="600"/>
              </a:spcBef>
              <a:buClr>
                <a:srgbClr val="B13F9A"/>
              </a:buClr>
              <a:buSzPct val="73000"/>
              <a:defRPr/>
            </a:pPr>
            <a:endParaRPr lang="zh-CN" altLang="en-US" sz="16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039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18</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案例：对人民币汇率变动的新闻报道</a:t>
            </a:r>
          </a:p>
        </p:txBody>
      </p:sp>
      <p:sp>
        <p:nvSpPr>
          <p:cNvPr id="2" name="文本框 1">
            <a:extLst>
              <a:ext uri="{FF2B5EF4-FFF2-40B4-BE49-F238E27FC236}">
                <a16:creationId xmlns:a16="http://schemas.microsoft.com/office/drawing/2014/main" id="{00C5B580-85C5-49FF-8E9B-234E92F4FFB8}"/>
              </a:ext>
            </a:extLst>
          </p:cNvPr>
          <p:cNvSpPr txBox="1"/>
          <p:nvPr/>
        </p:nvSpPr>
        <p:spPr>
          <a:xfrm>
            <a:off x="323530" y="1534643"/>
            <a:ext cx="4968550" cy="4031873"/>
          </a:xfrm>
          <a:prstGeom prst="rect">
            <a:avLst/>
          </a:prstGeom>
          <a:noFill/>
        </p:spPr>
        <p:txBody>
          <a:bodyPr wrap="square">
            <a:spAutoFit/>
          </a:bodyPr>
          <a:lstStyle/>
          <a:p>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人民币破</a:t>
            </a:r>
            <a:r>
              <a:rPr lang="en-US" altLang="zh-CN" sz="1600" b="1" dirty="0">
                <a:latin typeface="等线" panose="02010600030101010101" pitchFamily="2" charset="-122"/>
                <a:ea typeface="等线" panose="02010600030101010101" pitchFamily="2" charset="-122"/>
              </a:rPr>
              <a:t>7</a:t>
            </a:r>
            <a:r>
              <a:rPr lang="zh-CN" altLang="en-US" sz="1600" b="1" dirty="0">
                <a:latin typeface="等线" panose="02010600030101010101" pitchFamily="2" charset="-122"/>
                <a:ea typeface="等线" panose="02010600030101010101" pitchFamily="2" charset="-122"/>
              </a:rPr>
              <a:t>不敢出境游了？教你如何换汇最省钱</a:t>
            </a:r>
            <a:r>
              <a:rPr lang="en-US" altLang="zh-CN" sz="1600" b="1" dirty="0">
                <a:latin typeface="等线" panose="02010600030101010101" pitchFamily="2" charset="-122"/>
                <a:ea typeface="等线" panose="02010600030101010101" pitchFamily="2" charset="-122"/>
              </a:rPr>
              <a:t>》</a:t>
            </a:r>
          </a:p>
          <a:p>
            <a:r>
              <a:rPr lang="zh-CN" altLang="en-US" sz="1600" dirty="0">
                <a:latin typeface="等线" panose="02010600030101010101" pitchFamily="2" charset="-122"/>
                <a:ea typeface="等线" panose="02010600030101010101" pitchFamily="2" charset="-122"/>
              </a:rPr>
              <a:t>新京报 </a:t>
            </a:r>
            <a:r>
              <a:rPr lang="en-US" altLang="zh-CN" sz="1600" dirty="0">
                <a:latin typeface="等线" panose="02010600030101010101" pitchFamily="2" charset="-122"/>
                <a:ea typeface="等线" panose="02010600030101010101" pitchFamily="2" charset="-122"/>
              </a:rPr>
              <a:t>2019</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9</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27</a:t>
            </a:r>
            <a:r>
              <a:rPr lang="zh-CN" altLang="en-US" sz="1600" dirty="0">
                <a:latin typeface="等线" panose="02010600030101010101" pitchFamily="2" charset="-122"/>
                <a:ea typeface="等线" panose="02010600030101010101" pitchFamily="2" charset="-122"/>
              </a:rPr>
              <a:t>日</a:t>
            </a:r>
            <a:endParaRPr lang="en-US" altLang="zh-CN" sz="1600" dirty="0">
              <a:latin typeface="等线" panose="02010600030101010101" pitchFamily="2" charset="-122"/>
              <a:ea typeface="等线" panose="02010600030101010101" pitchFamily="2" charset="-122"/>
            </a:endParaRPr>
          </a:p>
          <a:p>
            <a:r>
              <a:rPr lang="zh-CN" altLang="en-US" sz="1600" dirty="0">
                <a:latin typeface="等线" panose="02010600030101010101" pitchFamily="2" charset="-122"/>
                <a:ea typeface="等线" panose="02010600030101010101" pitchFamily="2" charset="-122"/>
              </a:rPr>
              <a:t>阅读链接：</a:t>
            </a:r>
            <a:r>
              <a:rPr lang="en-US" altLang="zh-CN" sz="1600" dirty="0">
                <a:latin typeface="等线" panose="02010600030101010101" pitchFamily="2" charset="-122"/>
                <a:ea typeface="等线" panose="02010600030101010101" pitchFamily="2" charset="-122"/>
              </a:rPr>
              <a:t> </a:t>
            </a:r>
            <a:r>
              <a:rPr lang="en-US" altLang="zh-CN" sz="1600" dirty="0">
                <a:latin typeface="等线" panose="02010600030101010101" pitchFamily="2" charset="-122"/>
                <a:ea typeface="等线" panose="02010600030101010101" pitchFamily="2" charset="-122"/>
                <a:hlinkClick r:id="rId4"/>
              </a:rPr>
              <a:t>https://baijiahao.baidu.com/s?id=1645809482736373136&amp;wfr=spider&amp;for=pc</a:t>
            </a:r>
            <a:endParaRPr lang="en-US" altLang="zh-CN" sz="1600" dirty="0">
              <a:latin typeface="等线" panose="02010600030101010101" pitchFamily="2" charset="-122"/>
              <a:ea typeface="等线" panose="02010600030101010101" pitchFamily="2" charset="-122"/>
            </a:endParaRPr>
          </a:p>
          <a:p>
            <a:endParaRPr lang="en-US" altLang="zh-CN" sz="1600" b="1" dirty="0">
              <a:latin typeface="等线" panose="02010600030101010101" pitchFamily="2" charset="-122"/>
              <a:ea typeface="等线" panose="02010600030101010101" pitchFamily="2" charset="-122"/>
            </a:endParaRPr>
          </a:p>
          <a:p>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人民币汇率破</a:t>
            </a:r>
            <a:r>
              <a:rPr lang="en-US" altLang="zh-CN" sz="1600" b="1" dirty="0">
                <a:latin typeface="等线" panose="02010600030101010101" pitchFamily="2" charset="-122"/>
                <a:ea typeface="等线" panose="02010600030101010101" pitchFamily="2" charset="-122"/>
              </a:rPr>
              <a:t>7</a:t>
            </a:r>
            <a:r>
              <a:rPr lang="zh-CN" altLang="en-US" sz="1600" b="1" dirty="0">
                <a:latin typeface="等线" panose="02010600030101010101" pitchFamily="2" charset="-122"/>
                <a:ea typeface="等线" panose="02010600030101010101" pitchFamily="2" charset="-122"/>
              </a:rPr>
              <a:t>，如何影响你的“钱袋子”？</a:t>
            </a:r>
            <a:r>
              <a:rPr lang="en-US" altLang="zh-CN" sz="1600" b="1" dirty="0">
                <a:latin typeface="等线" panose="02010600030101010101" pitchFamily="2" charset="-122"/>
                <a:ea typeface="等线" panose="02010600030101010101" pitchFamily="2" charset="-122"/>
              </a:rPr>
              <a:t>》</a:t>
            </a:r>
          </a:p>
          <a:p>
            <a:r>
              <a:rPr lang="zh-CN" altLang="en-US" sz="1600" dirty="0">
                <a:latin typeface="等线" panose="02010600030101010101" pitchFamily="2" charset="-122"/>
                <a:ea typeface="等线" panose="02010600030101010101" pitchFamily="2" charset="-122"/>
              </a:rPr>
              <a:t>央视财经 </a:t>
            </a:r>
            <a:r>
              <a:rPr lang="en-US" altLang="zh-CN" sz="1600" dirty="0">
                <a:latin typeface="等线" panose="02010600030101010101" pitchFamily="2" charset="-122"/>
                <a:ea typeface="等线" panose="02010600030101010101" pitchFamily="2" charset="-122"/>
              </a:rPr>
              <a:t>2019</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8</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5</a:t>
            </a:r>
            <a:r>
              <a:rPr lang="zh-CN" altLang="en-US" sz="1600" dirty="0">
                <a:latin typeface="等线" panose="02010600030101010101" pitchFamily="2" charset="-122"/>
                <a:ea typeface="等线" panose="02010600030101010101" pitchFamily="2" charset="-122"/>
              </a:rPr>
              <a:t>日</a:t>
            </a:r>
            <a:endParaRPr lang="en-US" altLang="zh-CN" sz="1600" b="1" dirty="0">
              <a:latin typeface="等线" panose="02010600030101010101" pitchFamily="2" charset="-122"/>
              <a:ea typeface="等线" panose="02010600030101010101" pitchFamily="2" charset="-122"/>
            </a:endParaRPr>
          </a:p>
          <a:p>
            <a:r>
              <a:rPr lang="zh-CN" altLang="en-US" sz="1600" dirty="0">
                <a:latin typeface="等线" panose="02010600030101010101" pitchFamily="2" charset="-122"/>
                <a:ea typeface="等线" panose="02010600030101010101" pitchFamily="2" charset="-122"/>
              </a:rPr>
              <a:t>阅读链接：</a:t>
            </a:r>
            <a:r>
              <a:rPr lang="en-US" altLang="zh-CN" sz="1600" dirty="0">
                <a:latin typeface="等线" panose="02010600030101010101" pitchFamily="2" charset="-122"/>
                <a:ea typeface="等线" panose="02010600030101010101" pitchFamily="2" charset="-122"/>
                <a:hlinkClick r:id="rId5"/>
              </a:rPr>
              <a:t>http://www.infzm.com/contents/155246</a:t>
            </a:r>
            <a:endParaRPr lang="en-US" altLang="zh-CN" sz="1600" dirty="0">
              <a:latin typeface="等线" panose="02010600030101010101" pitchFamily="2" charset="-122"/>
              <a:ea typeface="等线" panose="02010600030101010101" pitchFamily="2" charset="-122"/>
            </a:endParaRPr>
          </a:p>
          <a:p>
            <a:endParaRPr lang="en-US" altLang="zh-CN" sz="1600" dirty="0">
              <a:latin typeface="等线" panose="02010600030101010101" pitchFamily="2" charset="-122"/>
              <a:ea typeface="等线" panose="02010600030101010101" pitchFamily="2" charset="-122"/>
            </a:endParaRPr>
          </a:p>
          <a:p>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人民币“破</a:t>
            </a:r>
            <a:r>
              <a:rPr lang="en-US" altLang="zh-CN" sz="1600" b="1" dirty="0">
                <a:latin typeface="等线" panose="02010600030101010101" pitchFamily="2" charset="-122"/>
                <a:ea typeface="等线" panose="02010600030101010101" pitchFamily="2" charset="-122"/>
              </a:rPr>
              <a:t>7”</a:t>
            </a:r>
            <a:r>
              <a:rPr lang="zh-CN" altLang="en-US" sz="1600" b="1" dirty="0">
                <a:latin typeface="等线" panose="02010600030101010101" pitchFamily="2" charset="-122"/>
                <a:ea typeface="等线" panose="02010600030101010101" pitchFamily="2" charset="-122"/>
              </a:rPr>
              <a:t>，留学、旅游、购物会有哪些变化？</a:t>
            </a:r>
            <a:r>
              <a:rPr lang="en-US" altLang="zh-CN" sz="1600" b="1" dirty="0">
                <a:latin typeface="等线" panose="02010600030101010101" pitchFamily="2" charset="-122"/>
                <a:ea typeface="等线" panose="02010600030101010101" pitchFamily="2" charset="-122"/>
              </a:rPr>
              <a:t>》</a:t>
            </a:r>
          </a:p>
          <a:p>
            <a:r>
              <a:rPr lang="zh-CN" altLang="en-US" sz="1600" dirty="0">
                <a:latin typeface="等线" panose="02010600030101010101" pitchFamily="2" charset="-122"/>
                <a:ea typeface="等线" panose="02010600030101010101" pitchFamily="2" charset="-122"/>
              </a:rPr>
              <a:t>上游新闻 </a:t>
            </a:r>
            <a:r>
              <a:rPr lang="en-US" altLang="zh-CN" sz="1600" dirty="0">
                <a:latin typeface="等线" panose="02010600030101010101" pitchFamily="2" charset="-122"/>
                <a:ea typeface="等线" panose="02010600030101010101" pitchFamily="2" charset="-122"/>
              </a:rPr>
              <a:t>2019</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8</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5</a:t>
            </a:r>
            <a:r>
              <a:rPr lang="zh-CN" altLang="en-US" sz="1600" dirty="0">
                <a:latin typeface="等线" panose="02010600030101010101" pitchFamily="2" charset="-122"/>
                <a:ea typeface="等线" panose="02010600030101010101" pitchFamily="2" charset="-122"/>
              </a:rPr>
              <a:t>日</a:t>
            </a:r>
            <a:endParaRPr lang="en-US" altLang="zh-CN" sz="1600" dirty="0">
              <a:latin typeface="等线" panose="02010600030101010101" pitchFamily="2" charset="-122"/>
              <a:ea typeface="等线" panose="02010600030101010101" pitchFamily="2" charset="-122"/>
            </a:endParaRPr>
          </a:p>
          <a:p>
            <a:r>
              <a:rPr lang="zh-CN" altLang="en-US" sz="1600" dirty="0">
                <a:latin typeface="等线" panose="02010600030101010101" pitchFamily="2" charset="-122"/>
                <a:ea typeface="等线" panose="02010600030101010101" pitchFamily="2" charset="-122"/>
              </a:rPr>
              <a:t>阅读链接：</a:t>
            </a:r>
            <a:endParaRPr lang="en-US" altLang="zh-CN" sz="1600" dirty="0">
              <a:latin typeface="等线" panose="02010600030101010101" pitchFamily="2" charset="-122"/>
              <a:ea typeface="等线" panose="02010600030101010101" pitchFamily="2" charset="-122"/>
            </a:endParaRPr>
          </a:p>
          <a:p>
            <a:r>
              <a:rPr lang="en-US" altLang="zh-CN" sz="1600" dirty="0">
                <a:latin typeface="等线" panose="02010600030101010101" pitchFamily="2" charset="-122"/>
                <a:ea typeface="等线" panose="02010600030101010101" pitchFamily="2" charset="-122"/>
                <a:hlinkClick r:id="rId6"/>
              </a:rPr>
              <a:t>https://new.qq.com/omn/20190805/20190805A0R7F200.html</a:t>
            </a:r>
            <a:endParaRPr lang="en-US" altLang="zh-CN" sz="1600" dirty="0">
              <a:latin typeface="等线" panose="02010600030101010101" pitchFamily="2" charset="-122"/>
              <a:ea typeface="等线" panose="02010600030101010101" pitchFamily="2" charset="-122"/>
            </a:endParaRPr>
          </a:p>
          <a:p>
            <a:endParaRPr lang="en-US" altLang="zh-CN" sz="1600" dirty="0">
              <a:latin typeface="等线" panose="02010600030101010101" pitchFamily="2" charset="-122"/>
              <a:ea typeface="等线" panose="02010600030101010101" pitchFamily="2" charset="-122"/>
            </a:endParaRPr>
          </a:p>
        </p:txBody>
      </p:sp>
      <p:pic>
        <p:nvPicPr>
          <p:cNvPr id="6" name="图片 5">
            <a:extLst>
              <a:ext uri="{FF2B5EF4-FFF2-40B4-BE49-F238E27FC236}">
                <a16:creationId xmlns:a16="http://schemas.microsoft.com/office/drawing/2014/main" id="{C2B9D89F-975D-4425-BD28-BD6F23FA64BD}"/>
              </a:ext>
            </a:extLst>
          </p:cNvPr>
          <p:cNvPicPr>
            <a:picLocks noChangeAspect="1"/>
          </p:cNvPicPr>
          <p:nvPr/>
        </p:nvPicPr>
        <p:blipFill>
          <a:blip r:embed="rId7"/>
          <a:stretch>
            <a:fillRect/>
          </a:stretch>
        </p:blipFill>
        <p:spPr>
          <a:xfrm>
            <a:off x="5292080" y="1534643"/>
            <a:ext cx="3622964" cy="538905"/>
          </a:xfrm>
          <a:prstGeom prst="rect">
            <a:avLst/>
          </a:prstGeom>
        </p:spPr>
      </p:pic>
      <p:pic>
        <p:nvPicPr>
          <p:cNvPr id="4" name="图片 3">
            <a:extLst>
              <a:ext uri="{FF2B5EF4-FFF2-40B4-BE49-F238E27FC236}">
                <a16:creationId xmlns:a16="http://schemas.microsoft.com/office/drawing/2014/main" id="{47E99DCE-667E-45B0-A12B-026AEB9829DB}"/>
              </a:ext>
            </a:extLst>
          </p:cNvPr>
          <p:cNvPicPr>
            <a:picLocks noChangeAspect="1"/>
          </p:cNvPicPr>
          <p:nvPr/>
        </p:nvPicPr>
        <p:blipFill rotWithShape="1">
          <a:blip r:embed="rId8"/>
          <a:srcRect b="43263"/>
          <a:stretch/>
        </p:blipFill>
        <p:spPr>
          <a:xfrm>
            <a:off x="5292077" y="3631537"/>
            <a:ext cx="3621600" cy="1618459"/>
          </a:xfrm>
          <a:prstGeom prst="rect">
            <a:avLst/>
          </a:prstGeom>
        </p:spPr>
      </p:pic>
      <p:pic>
        <p:nvPicPr>
          <p:cNvPr id="7" name="图片 6">
            <a:extLst>
              <a:ext uri="{FF2B5EF4-FFF2-40B4-BE49-F238E27FC236}">
                <a16:creationId xmlns:a16="http://schemas.microsoft.com/office/drawing/2014/main" id="{80A7E764-A1A4-4491-ADC2-CCF4A0BB7AEA}"/>
              </a:ext>
            </a:extLst>
          </p:cNvPr>
          <p:cNvPicPr>
            <a:picLocks noChangeAspect="1"/>
          </p:cNvPicPr>
          <p:nvPr/>
        </p:nvPicPr>
        <p:blipFill rotWithShape="1">
          <a:blip r:embed="rId9"/>
          <a:srcRect r="8621" b="31183"/>
          <a:stretch/>
        </p:blipFill>
        <p:spPr>
          <a:xfrm>
            <a:off x="5292077" y="2283725"/>
            <a:ext cx="3621600" cy="1181072"/>
          </a:xfrm>
          <a:prstGeom prst="rect">
            <a:avLst/>
          </a:prstGeom>
        </p:spPr>
      </p:pic>
    </p:spTree>
    <p:extLst>
      <p:ext uri="{BB962C8B-B14F-4D97-AF65-F5344CB8AC3E}">
        <p14:creationId xmlns:p14="http://schemas.microsoft.com/office/powerpoint/2010/main" val="3911119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19</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案例：对人民币汇率变动的新闻报道</a:t>
            </a:r>
          </a:p>
        </p:txBody>
      </p:sp>
      <p:sp>
        <p:nvSpPr>
          <p:cNvPr id="2" name="文本框 1">
            <a:extLst>
              <a:ext uri="{FF2B5EF4-FFF2-40B4-BE49-F238E27FC236}">
                <a16:creationId xmlns:a16="http://schemas.microsoft.com/office/drawing/2014/main" id="{00C5B580-85C5-49FF-8E9B-234E92F4FFB8}"/>
              </a:ext>
            </a:extLst>
          </p:cNvPr>
          <p:cNvSpPr txBox="1"/>
          <p:nvPr/>
        </p:nvSpPr>
        <p:spPr>
          <a:xfrm>
            <a:off x="323530" y="1534643"/>
            <a:ext cx="4752526" cy="2308324"/>
          </a:xfrm>
          <a:prstGeom prst="rect">
            <a:avLst/>
          </a:prstGeom>
          <a:noFill/>
        </p:spPr>
        <p:txBody>
          <a:bodyPr wrap="square">
            <a:spAutoFit/>
          </a:bodyPr>
          <a:lstStyle/>
          <a:p>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一度升破“</a:t>
            </a:r>
            <a:r>
              <a:rPr lang="en-US" altLang="zh-CN" sz="1600" b="1" dirty="0">
                <a:latin typeface="等线" panose="02010600030101010101" pitchFamily="2" charset="-122"/>
                <a:ea typeface="等线" panose="02010600030101010101" pitchFamily="2" charset="-122"/>
              </a:rPr>
              <a:t>7”</a:t>
            </a:r>
            <a:r>
              <a:rPr lang="zh-CN" altLang="en-US" sz="1600" b="1" dirty="0">
                <a:latin typeface="等线" panose="02010600030101010101" pitchFamily="2" charset="-122"/>
                <a:ea typeface="等线" panose="02010600030101010101" pitchFamily="2" charset="-122"/>
              </a:rPr>
              <a:t>关口 人民币越来越“香”了</a:t>
            </a:r>
            <a:r>
              <a:rPr lang="en-US" altLang="zh-CN" sz="1600" b="1" dirty="0">
                <a:latin typeface="等线" panose="02010600030101010101" pitchFamily="2" charset="-122"/>
                <a:ea typeface="等线" panose="02010600030101010101" pitchFamily="2" charset="-122"/>
              </a:rPr>
              <a:t>》</a:t>
            </a:r>
          </a:p>
          <a:p>
            <a:r>
              <a:rPr lang="zh-CN" altLang="en-US" sz="1600" dirty="0">
                <a:latin typeface="等线" panose="02010600030101010101" pitchFamily="2" charset="-122"/>
                <a:ea typeface="等线" panose="02010600030101010101" pitchFamily="2" charset="-122"/>
              </a:rPr>
              <a:t>中国经济网 </a:t>
            </a:r>
            <a:r>
              <a:rPr lang="en-US" altLang="zh-CN" sz="1600" dirty="0">
                <a:latin typeface="等线" panose="02010600030101010101" pitchFamily="2" charset="-122"/>
                <a:ea typeface="等线" panose="02010600030101010101" pitchFamily="2" charset="-122"/>
              </a:rPr>
              <a:t>2020</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7</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9</a:t>
            </a:r>
            <a:r>
              <a:rPr lang="zh-CN" altLang="en-US" sz="1600" dirty="0">
                <a:latin typeface="等线" panose="02010600030101010101" pitchFamily="2" charset="-122"/>
                <a:ea typeface="等线" panose="02010600030101010101" pitchFamily="2" charset="-122"/>
              </a:rPr>
              <a:t>日</a:t>
            </a:r>
            <a:r>
              <a:rPr lang="en-US" altLang="zh-CN" sz="1600" dirty="0">
                <a:latin typeface="等线" panose="02010600030101010101" pitchFamily="2" charset="-122"/>
                <a:ea typeface="等线" panose="02010600030101010101" pitchFamily="2" charset="-122"/>
              </a:rPr>
              <a:t> </a:t>
            </a:r>
            <a:r>
              <a:rPr lang="zh-CN" altLang="en-US" sz="1600" dirty="0">
                <a:latin typeface="等线" panose="02010600030101010101" pitchFamily="2" charset="-122"/>
                <a:ea typeface="等线" panose="02010600030101010101" pitchFamily="2" charset="-122"/>
              </a:rPr>
              <a:t>阅读链接：</a:t>
            </a:r>
            <a:r>
              <a:rPr lang="en-US" altLang="zh-CN" sz="1600" dirty="0">
                <a:latin typeface="等线" panose="02010600030101010101" pitchFamily="2" charset="-122"/>
                <a:ea typeface="等线" panose="02010600030101010101" pitchFamily="2" charset="-122"/>
              </a:rPr>
              <a:t> </a:t>
            </a:r>
            <a:r>
              <a:rPr lang="en-US" altLang="zh-CN" sz="1600" dirty="0">
                <a:latin typeface="等线" panose="02010600030101010101" pitchFamily="2" charset="-122"/>
                <a:ea typeface="等线" panose="02010600030101010101" pitchFamily="2" charset="-122"/>
                <a:hlinkClick r:id="rId4"/>
              </a:rPr>
              <a:t>https://baijiahao.baidu.com/s?id=1671690564511562981&amp;wfr=spider&amp;for=pc</a:t>
            </a:r>
            <a:endParaRPr lang="en-US" altLang="zh-CN" sz="1600" dirty="0">
              <a:latin typeface="等线" panose="02010600030101010101" pitchFamily="2" charset="-122"/>
              <a:ea typeface="等线" panose="02010600030101010101" pitchFamily="2" charset="-122"/>
            </a:endParaRPr>
          </a:p>
          <a:p>
            <a:endParaRPr lang="en-US" altLang="zh-CN" sz="1600" b="1" dirty="0">
              <a:latin typeface="等线" panose="02010600030101010101" pitchFamily="2" charset="-122"/>
              <a:ea typeface="等线" panose="02010600030101010101" pitchFamily="2" charset="-122"/>
            </a:endParaRPr>
          </a:p>
          <a:p>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人民币破</a:t>
            </a:r>
            <a:r>
              <a:rPr lang="en-US" altLang="zh-CN" sz="1600" b="1" dirty="0">
                <a:latin typeface="等线" panose="02010600030101010101" pitchFamily="2" charset="-122"/>
                <a:ea typeface="等线" panose="02010600030101010101" pitchFamily="2" charset="-122"/>
              </a:rPr>
              <a:t>7</a:t>
            </a:r>
            <a:r>
              <a:rPr lang="zh-CN" altLang="en-US" sz="1600" b="1" dirty="0">
                <a:latin typeface="等线" panose="02010600030101010101" pitchFamily="2" charset="-122"/>
                <a:ea typeface="等线" panose="02010600030101010101" pitchFamily="2" charset="-122"/>
              </a:rPr>
              <a:t>，还是全球最稳定货币吗？</a:t>
            </a:r>
            <a:r>
              <a:rPr lang="en-US" altLang="zh-CN" sz="1600" b="1" dirty="0">
                <a:latin typeface="等线" panose="02010600030101010101" pitchFamily="2" charset="-122"/>
                <a:ea typeface="等线" panose="02010600030101010101" pitchFamily="2" charset="-122"/>
              </a:rPr>
              <a:t>》</a:t>
            </a:r>
          </a:p>
          <a:p>
            <a:r>
              <a:rPr lang="zh-CN" altLang="en-US" sz="1600" dirty="0">
                <a:latin typeface="等线" panose="02010600030101010101" pitchFamily="2" charset="-122"/>
                <a:ea typeface="等线" panose="02010600030101010101" pitchFamily="2" charset="-122"/>
              </a:rPr>
              <a:t>人民网 </a:t>
            </a:r>
            <a:r>
              <a:rPr lang="en-US" altLang="zh-CN" sz="1600" dirty="0">
                <a:latin typeface="等线" panose="02010600030101010101" pitchFamily="2" charset="-122"/>
                <a:ea typeface="等线" panose="02010600030101010101" pitchFamily="2" charset="-122"/>
              </a:rPr>
              <a:t>2019</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9</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20</a:t>
            </a:r>
            <a:r>
              <a:rPr lang="zh-CN" altLang="en-US" sz="1600" dirty="0">
                <a:latin typeface="等线" panose="02010600030101010101" pitchFamily="2" charset="-122"/>
                <a:ea typeface="等线" panose="02010600030101010101" pitchFamily="2" charset="-122"/>
              </a:rPr>
              <a:t>日 阅读链接：</a:t>
            </a:r>
            <a:endParaRPr lang="en-US" altLang="zh-CN" sz="1600" dirty="0">
              <a:latin typeface="等线" panose="02010600030101010101" pitchFamily="2" charset="-122"/>
              <a:ea typeface="等线" panose="02010600030101010101" pitchFamily="2" charset="-122"/>
            </a:endParaRPr>
          </a:p>
          <a:p>
            <a:r>
              <a:rPr lang="en-US" altLang="zh-CN" sz="1600" dirty="0">
                <a:latin typeface="等线" panose="02010600030101010101" pitchFamily="2" charset="-122"/>
                <a:ea typeface="等线" panose="02010600030101010101" pitchFamily="2" charset="-122"/>
                <a:hlinkClick r:id="rId5"/>
              </a:rPr>
              <a:t>https://baijiahao.baidu.com/s?id=1645158478397383631&amp;wfr=spider&amp;for=pc</a:t>
            </a:r>
            <a:endParaRPr lang="en-US" altLang="zh-CN" sz="1600" dirty="0">
              <a:latin typeface="等线" panose="02010600030101010101" pitchFamily="2" charset="-122"/>
              <a:ea typeface="等线" panose="02010600030101010101" pitchFamily="2" charset="-122"/>
            </a:endParaRPr>
          </a:p>
        </p:txBody>
      </p:sp>
      <p:grpSp>
        <p:nvGrpSpPr>
          <p:cNvPr id="10" name="组合 9">
            <a:extLst>
              <a:ext uri="{FF2B5EF4-FFF2-40B4-BE49-F238E27FC236}">
                <a16:creationId xmlns:a16="http://schemas.microsoft.com/office/drawing/2014/main" id="{368AF3AE-2549-4B9A-A0C8-1BFA1878B425}"/>
              </a:ext>
            </a:extLst>
          </p:cNvPr>
          <p:cNvGrpSpPr/>
          <p:nvPr/>
        </p:nvGrpSpPr>
        <p:grpSpPr>
          <a:xfrm>
            <a:off x="5292080" y="1530501"/>
            <a:ext cx="3620990" cy="3629877"/>
            <a:chOff x="5292080" y="1530501"/>
            <a:chExt cx="3620990" cy="3629877"/>
          </a:xfrm>
          <a:effectLst>
            <a:outerShdw blurRad="50800" dist="38100" dir="2700000" algn="tl" rotWithShape="0">
              <a:prstClr val="black">
                <a:alpha val="40000"/>
              </a:prstClr>
            </a:outerShdw>
          </a:effectLst>
        </p:grpSpPr>
        <p:pic>
          <p:nvPicPr>
            <p:cNvPr id="7" name="图片 6">
              <a:extLst>
                <a:ext uri="{FF2B5EF4-FFF2-40B4-BE49-F238E27FC236}">
                  <a16:creationId xmlns:a16="http://schemas.microsoft.com/office/drawing/2014/main" id="{0B11CB23-A671-47D3-9133-74C867C1C0C1}"/>
                </a:ext>
              </a:extLst>
            </p:cNvPr>
            <p:cNvPicPr>
              <a:picLocks noChangeAspect="1"/>
            </p:cNvPicPr>
            <p:nvPr/>
          </p:nvPicPr>
          <p:blipFill rotWithShape="1">
            <a:blip r:embed="rId6"/>
            <a:srcRect b="6431"/>
            <a:stretch/>
          </p:blipFill>
          <p:spPr>
            <a:xfrm>
              <a:off x="5292080" y="1530501"/>
              <a:ext cx="3620990" cy="647599"/>
            </a:xfrm>
            <a:prstGeom prst="rect">
              <a:avLst/>
            </a:prstGeom>
          </p:spPr>
        </p:pic>
        <p:pic>
          <p:nvPicPr>
            <p:cNvPr id="8" name="图片 7">
              <a:extLst>
                <a:ext uri="{FF2B5EF4-FFF2-40B4-BE49-F238E27FC236}">
                  <a16:creationId xmlns:a16="http://schemas.microsoft.com/office/drawing/2014/main" id="{2A1416D2-5AB1-4BE3-A65E-4D33C821AA53}"/>
                </a:ext>
              </a:extLst>
            </p:cNvPr>
            <p:cNvPicPr>
              <a:picLocks noChangeAspect="1"/>
            </p:cNvPicPr>
            <p:nvPr/>
          </p:nvPicPr>
          <p:blipFill>
            <a:blip r:embed="rId7"/>
            <a:stretch>
              <a:fillRect/>
            </a:stretch>
          </p:blipFill>
          <p:spPr>
            <a:xfrm>
              <a:off x="5292080" y="2172067"/>
              <a:ext cx="3620990" cy="2988311"/>
            </a:xfrm>
            <a:prstGeom prst="rect">
              <a:avLst/>
            </a:prstGeom>
          </p:spPr>
        </p:pic>
      </p:grpSp>
      <p:grpSp>
        <p:nvGrpSpPr>
          <p:cNvPr id="13" name="组合 12">
            <a:extLst>
              <a:ext uri="{FF2B5EF4-FFF2-40B4-BE49-F238E27FC236}">
                <a16:creationId xmlns:a16="http://schemas.microsoft.com/office/drawing/2014/main" id="{42E031D3-EAB1-45FE-B599-EAC2704329DD}"/>
              </a:ext>
            </a:extLst>
          </p:cNvPr>
          <p:cNvGrpSpPr/>
          <p:nvPr/>
        </p:nvGrpSpPr>
        <p:grpSpPr>
          <a:xfrm>
            <a:off x="415622" y="3891545"/>
            <a:ext cx="4660434" cy="2779243"/>
            <a:chOff x="415622" y="3891545"/>
            <a:chExt cx="4660434" cy="2779243"/>
          </a:xfrm>
          <a:effectLst>
            <a:outerShdw blurRad="50800" dist="38100" dir="2700000" algn="tl" rotWithShape="0">
              <a:prstClr val="black">
                <a:alpha val="40000"/>
              </a:prstClr>
            </a:outerShdw>
          </a:effectLst>
        </p:grpSpPr>
        <p:pic>
          <p:nvPicPr>
            <p:cNvPr id="11" name="图片 10">
              <a:extLst>
                <a:ext uri="{FF2B5EF4-FFF2-40B4-BE49-F238E27FC236}">
                  <a16:creationId xmlns:a16="http://schemas.microsoft.com/office/drawing/2014/main" id="{C5B4F01B-EA0C-4F6E-B08E-6433E3A5D5B3}"/>
                </a:ext>
              </a:extLst>
            </p:cNvPr>
            <p:cNvPicPr>
              <a:picLocks noChangeAspect="1"/>
            </p:cNvPicPr>
            <p:nvPr/>
          </p:nvPicPr>
          <p:blipFill>
            <a:blip r:embed="rId8"/>
            <a:stretch>
              <a:fillRect/>
            </a:stretch>
          </p:blipFill>
          <p:spPr>
            <a:xfrm>
              <a:off x="415622" y="3891545"/>
              <a:ext cx="4660434" cy="762815"/>
            </a:xfrm>
            <a:prstGeom prst="rect">
              <a:avLst/>
            </a:prstGeom>
          </p:spPr>
        </p:pic>
        <p:pic>
          <p:nvPicPr>
            <p:cNvPr id="12" name="图片 11">
              <a:extLst>
                <a:ext uri="{FF2B5EF4-FFF2-40B4-BE49-F238E27FC236}">
                  <a16:creationId xmlns:a16="http://schemas.microsoft.com/office/drawing/2014/main" id="{FF68ECDA-74A2-43F8-A68C-ADCCA933DB34}"/>
                </a:ext>
              </a:extLst>
            </p:cNvPr>
            <p:cNvPicPr>
              <a:picLocks noChangeAspect="1"/>
            </p:cNvPicPr>
            <p:nvPr/>
          </p:nvPicPr>
          <p:blipFill>
            <a:blip r:embed="rId9"/>
            <a:stretch>
              <a:fillRect/>
            </a:stretch>
          </p:blipFill>
          <p:spPr>
            <a:xfrm>
              <a:off x="415622" y="4649209"/>
              <a:ext cx="4660434" cy="2021579"/>
            </a:xfrm>
            <a:prstGeom prst="rect">
              <a:avLst/>
            </a:prstGeom>
          </p:spPr>
        </p:pic>
      </p:grpSp>
    </p:spTree>
    <p:extLst>
      <p:ext uri="{BB962C8B-B14F-4D97-AF65-F5344CB8AC3E}">
        <p14:creationId xmlns:p14="http://schemas.microsoft.com/office/powerpoint/2010/main" val="105815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3"/>
          <p:cNvGrpSpPr/>
          <p:nvPr/>
        </p:nvGrpSpPr>
        <p:grpSpPr bwMode="auto">
          <a:xfrm>
            <a:off x="755580" y="1916836"/>
            <a:ext cx="7866063" cy="3146425"/>
            <a:chOff x="460" y="1187"/>
            <a:chExt cx="4955" cy="1982"/>
          </a:xfrm>
        </p:grpSpPr>
        <p:sp>
          <p:nvSpPr>
            <p:cNvPr id="142"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3"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4"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5"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6"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7"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8"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9"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0"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1"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2"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3"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4"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5"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6"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7"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8"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9"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0"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1"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2"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3"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4"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5"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6"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7"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8"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9"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0"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1"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2"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3"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4"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5"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6"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a:solidFill>
                  <a:srgbClr val="BCB5AC"/>
                </a:solidFill>
              </a:endParaRPr>
            </a:p>
          </p:txBody>
        </p:sp>
        <p:sp>
          <p:nvSpPr>
            <p:cNvPr id="177"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8"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9"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0"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1"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2"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3"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4"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5"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6"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7"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8"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9"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0"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1"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2"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3"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4"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5"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6"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7"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8"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9"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0"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1"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2"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3"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4"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5"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6"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7"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8"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9"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0"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1"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2"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3"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4"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5"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6"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7"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8"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9"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0"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1"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2"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3"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4"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5"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6"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7"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8"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9"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0"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1"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2"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3"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4"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5"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6"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7"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8"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9"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0"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1"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2"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3"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4"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5"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6"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7"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8"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grpSp>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8" name="平行四边形 12"/>
          <p:cNvSpPr/>
          <p:nvPr/>
        </p:nvSpPr>
        <p:spPr>
          <a:xfrm>
            <a:off x="1027014" y="114528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9" name="平行四边形 13"/>
          <p:cNvSpPr/>
          <p:nvPr/>
        </p:nvSpPr>
        <p:spPr>
          <a:xfrm>
            <a:off x="179515" y="114528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grpSp>
        <p:nvGrpSpPr>
          <p:cNvPr id="119" name="组合 17"/>
          <p:cNvGrpSpPr/>
          <p:nvPr/>
        </p:nvGrpSpPr>
        <p:grpSpPr>
          <a:xfrm>
            <a:off x="1143324" y="2901432"/>
            <a:ext cx="730541" cy="632943"/>
            <a:chOff x="1691679" y="2324967"/>
            <a:chExt cx="730541" cy="759532"/>
          </a:xfrm>
        </p:grpSpPr>
        <p:sp>
          <p:nvSpPr>
            <p:cNvPr id="120" name="矩形​​ 3"/>
            <p:cNvSpPr/>
            <p:nvPr/>
          </p:nvSpPr>
          <p:spPr>
            <a:xfrm>
              <a:off x="1691679" y="2347388"/>
              <a:ext cx="730541" cy="737111"/>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21" name="TextBox 120"/>
            <p:cNvSpPr txBox="1">
              <a:spLocks noChangeArrowheads="1"/>
            </p:cNvSpPr>
            <p:nvPr/>
          </p:nvSpPr>
          <p:spPr bwMode="auto">
            <a:xfrm>
              <a:off x="1845165" y="2324967"/>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22" name="组合 20"/>
          <p:cNvGrpSpPr/>
          <p:nvPr/>
        </p:nvGrpSpPr>
        <p:grpSpPr>
          <a:xfrm>
            <a:off x="1143324" y="3556496"/>
            <a:ext cx="730541" cy="633987"/>
            <a:chOff x="1691679" y="3175961"/>
            <a:chExt cx="730541" cy="760784"/>
          </a:xfrm>
        </p:grpSpPr>
        <p:sp>
          <p:nvSpPr>
            <p:cNvPr id="123" name="矩形​​ 3"/>
            <p:cNvSpPr/>
            <p:nvPr/>
          </p:nvSpPr>
          <p:spPr>
            <a:xfrm>
              <a:off x="1691679" y="3198382"/>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24" name="TextBox 123"/>
            <p:cNvSpPr txBox="1">
              <a:spLocks noChangeArrowheads="1"/>
            </p:cNvSpPr>
            <p:nvPr/>
          </p:nvSpPr>
          <p:spPr bwMode="auto">
            <a:xfrm>
              <a:off x="1845165" y="3175961"/>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3</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25" name="组合 23"/>
          <p:cNvGrpSpPr/>
          <p:nvPr/>
        </p:nvGrpSpPr>
        <p:grpSpPr>
          <a:xfrm>
            <a:off x="1143324" y="4862975"/>
            <a:ext cx="713411" cy="584775"/>
            <a:chOff x="1684629" y="3970639"/>
            <a:chExt cx="713411" cy="701730"/>
          </a:xfrm>
        </p:grpSpPr>
        <p:sp>
          <p:nvSpPr>
            <p:cNvPr id="126" name="矩形​​ 8"/>
            <p:cNvSpPr/>
            <p:nvPr/>
          </p:nvSpPr>
          <p:spPr>
            <a:xfrm>
              <a:off x="1684629" y="3993061"/>
              <a:ext cx="713411" cy="624479"/>
            </a:xfrm>
            <a:prstGeom prst="rect">
              <a:avLst/>
            </a:pr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27" name="TextBox 21"/>
            <p:cNvSpPr txBox="1">
              <a:spLocks noChangeArrowheads="1"/>
            </p:cNvSpPr>
            <p:nvPr/>
          </p:nvSpPr>
          <p:spPr bwMode="auto">
            <a:xfrm>
              <a:off x="1845165" y="3970639"/>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5</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28" name="标题 24"/>
          <p:cNvSpPr txBox="1"/>
          <p:nvPr/>
        </p:nvSpPr>
        <p:spPr bwMode="auto">
          <a:xfrm>
            <a:off x="1252626" y="1268762"/>
            <a:ext cx="2162582" cy="99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zh-CN" altLang="en-US" sz="3600" b="1" dirty="0">
                <a:solidFill>
                  <a:schemeClr val="bg1">
                    <a:lumMod val="50000"/>
                  </a:schemeClr>
                </a:solidFill>
                <a:latin typeface="微软雅黑" panose="020B0503020204020204" pitchFamily="34" charset="-122"/>
                <a:ea typeface="微软雅黑" panose="020B0503020204020204" pitchFamily="34" charset="-122"/>
              </a:rPr>
              <a:t>目 录 </a:t>
            </a:r>
            <a:r>
              <a:rPr lang="en-US" altLang="zh-CN" sz="2400" b="1" dirty="0">
                <a:latin typeface="微软雅黑" panose="020B0503020204020204" pitchFamily="34" charset="-122"/>
                <a:ea typeface="微软雅黑" panose="020B0503020204020204" pitchFamily="34" charset="-122"/>
              </a:rPr>
              <a:t>ONTENTS</a:t>
            </a:r>
            <a:endParaRPr lang="zh-CN" altLang="en-US" sz="2400" b="1" dirty="0">
              <a:latin typeface="微软雅黑" panose="020B0503020204020204" pitchFamily="34" charset="-122"/>
              <a:ea typeface="微软雅黑" panose="020B0503020204020204" pitchFamily="34" charset="-122"/>
            </a:endParaRPr>
          </a:p>
        </p:txBody>
      </p:sp>
      <p:sp>
        <p:nvSpPr>
          <p:cNvPr id="129" name="矩形​​ 9"/>
          <p:cNvSpPr/>
          <p:nvPr/>
        </p:nvSpPr>
        <p:spPr>
          <a:xfrm>
            <a:off x="2187617" y="2302760"/>
            <a:ext cx="6002787" cy="520399"/>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130" name="矩形​​ 10"/>
          <p:cNvSpPr/>
          <p:nvPr/>
        </p:nvSpPr>
        <p:spPr>
          <a:xfrm>
            <a:off x="2187617" y="2957702"/>
            <a:ext cx="6002787" cy="520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131" name="矩形​​ 11"/>
          <p:cNvSpPr/>
          <p:nvPr/>
        </p:nvSpPr>
        <p:spPr>
          <a:xfrm>
            <a:off x="2187617" y="3613288"/>
            <a:ext cx="6002787" cy="520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132" name="矩形​​ 12"/>
          <p:cNvSpPr/>
          <p:nvPr/>
        </p:nvSpPr>
        <p:spPr>
          <a:xfrm>
            <a:off x="2187617" y="4883646"/>
            <a:ext cx="6002787" cy="520399"/>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133" name="TextBox 132"/>
          <p:cNvSpPr txBox="1"/>
          <p:nvPr/>
        </p:nvSpPr>
        <p:spPr>
          <a:xfrm>
            <a:off x="2416406" y="2360975"/>
            <a:ext cx="4035061"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导言 变的是媒体，不变的是新闻</a:t>
            </a:r>
          </a:p>
        </p:txBody>
      </p:sp>
      <p:sp>
        <p:nvSpPr>
          <p:cNvPr id="134" name="TextBox 133"/>
          <p:cNvSpPr txBox="1"/>
          <p:nvPr/>
        </p:nvSpPr>
        <p:spPr>
          <a:xfrm>
            <a:off x="2383213" y="3010156"/>
            <a:ext cx="4573670"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第一讲 当前中国新闻工作者的新挑战</a:t>
            </a:r>
          </a:p>
        </p:txBody>
      </p:sp>
      <p:sp>
        <p:nvSpPr>
          <p:cNvPr id="136" name="TextBox 135"/>
          <p:cNvSpPr txBox="1"/>
          <p:nvPr/>
        </p:nvSpPr>
        <p:spPr>
          <a:xfrm>
            <a:off x="2383213" y="4936097"/>
            <a:ext cx="5301433" cy="415490"/>
          </a:xfrm>
          <a:prstGeom prst="rect">
            <a:avLst/>
          </a:prstGeom>
          <a:noFill/>
        </p:spPr>
        <p:txBody>
          <a:bodyPr wrap="none" lIns="91431" tIns="45716" rIns="91431" bIns="45716">
            <a:spAutoFit/>
          </a:bodyPr>
          <a:lstStyle/>
          <a:p>
            <a:r>
              <a:rPr kumimoji="1" lang="zh-CN" altLang="en-US" sz="2100" b="1" dirty="0">
                <a:solidFill>
                  <a:srgbClr val="FF0000"/>
                </a:solidFill>
                <a:latin typeface="微软雅黑" panose="020B0503020204020204" pitchFamily="34" charset="-122"/>
                <a:ea typeface="微软雅黑" panose="020B0503020204020204" pitchFamily="34" charset="-122"/>
              </a:rPr>
              <a:t>第四讲 新闻选择的关键在于记者的判断力</a:t>
            </a:r>
          </a:p>
        </p:txBody>
      </p:sp>
      <p:grpSp>
        <p:nvGrpSpPr>
          <p:cNvPr id="137" name="组合 14"/>
          <p:cNvGrpSpPr/>
          <p:nvPr/>
        </p:nvGrpSpPr>
        <p:grpSpPr>
          <a:xfrm>
            <a:off x="1143324" y="2240868"/>
            <a:ext cx="730541" cy="644178"/>
            <a:chOff x="1691679" y="1460493"/>
            <a:chExt cx="730541" cy="773013"/>
          </a:xfrm>
        </p:grpSpPr>
        <p:sp>
          <p:nvSpPr>
            <p:cNvPr id="138" name="矩形​​ 3"/>
            <p:cNvSpPr/>
            <p:nvPr/>
          </p:nvSpPr>
          <p:spPr>
            <a:xfrm>
              <a:off x="1691679" y="1495143"/>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sp>
          <p:nvSpPr>
            <p:cNvPr id="139" name="TextBox 17"/>
            <p:cNvSpPr txBox="1">
              <a:spLocks noChangeArrowheads="1"/>
            </p:cNvSpPr>
            <p:nvPr/>
          </p:nvSpPr>
          <p:spPr bwMode="auto">
            <a:xfrm>
              <a:off x="1842320" y="1460493"/>
              <a:ext cx="412292" cy="70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40" name="标题 24"/>
          <p:cNvSpPr txBox="1"/>
          <p:nvPr/>
        </p:nvSpPr>
        <p:spPr bwMode="auto">
          <a:xfrm>
            <a:off x="575558" y="1400690"/>
            <a:ext cx="670711"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en-US" altLang="zh-CN" sz="8000" dirty="0">
                <a:latin typeface="微软雅黑" panose="020B0503020204020204" pitchFamily="34" charset="-122"/>
                <a:ea typeface="微软雅黑" panose="020B0503020204020204" pitchFamily="34" charset="-122"/>
              </a:rPr>
              <a:t>C</a:t>
            </a:r>
            <a:endParaRPr lang="zh-CN" altLang="en-US" sz="8000" dirty="0">
              <a:latin typeface="微软雅黑" panose="020B0503020204020204" pitchFamily="34" charset="-122"/>
              <a:ea typeface="微软雅黑" panose="020B0503020204020204" pitchFamily="34" charset="-122"/>
            </a:endParaRPr>
          </a:p>
        </p:txBody>
      </p:sp>
      <p:sp>
        <p:nvSpPr>
          <p:cNvPr id="250" name="灯片编号占位符 4"/>
          <p:cNvSpPr>
            <a:spLocks noGrp="1"/>
          </p:cNvSpPr>
          <p:nvPr>
            <p:ph type="sldNum" sz="quarter" idx="12"/>
          </p:nvPr>
        </p:nvSpPr>
        <p:spPr>
          <a:xfrm>
            <a:off x="6872216" y="5730778"/>
            <a:ext cx="2133600" cy="273844"/>
          </a:xfrm>
        </p:spPr>
        <p:txBody>
          <a:bodyPr/>
          <a:lstStyle/>
          <a:p>
            <a:r>
              <a:rPr lang="en-US" dirty="0">
                <a:solidFill>
                  <a:schemeClr val="bg1"/>
                </a:solidFill>
              </a:rPr>
              <a:t>2</a:t>
            </a:r>
          </a:p>
        </p:txBody>
      </p:sp>
      <p:grpSp>
        <p:nvGrpSpPr>
          <p:cNvPr id="255" name="组合 20"/>
          <p:cNvGrpSpPr/>
          <p:nvPr/>
        </p:nvGrpSpPr>
        <p:grpSpPr>
          <a:xfrm>
            <a:off x="1143324" y="4209736"/>
            <a:ext cx="730541" cy="633987"/>
            <a:chOff x="1691679" y="3175961"/>
            <a:chExt cx="730541" cy="760784"/>
          </a:xfrm>
        </p:grpSpPr>
        <p:sp>
          <p:nvSpPr>
            <p:cNvPr id="256" name="矩形​​ 3"/>
            <p:cNvSpPr/>
            <p:nvPr/>
          </p:nvSpPr>
          <p:spPr>
            <a:xfrm>
              <a:off x="1691679" y="3198382"/>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57" name="TextBox 123"/>
            <p:cNvSpPr txBox="1">
              <a:spLocks noChangeArrowheads="1"/>
            </p:cNvSpPr>
            <p:nvPr/>
          </p:nvSpPr>
          <p:spPr bwMode="auto">
            <a:xfrm>
              <a:off x="1845165" y="3175961"/>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258" name="矩形​​ 11"/>
          <p:cNvSpPr/>
          <p:nvPr/>
        </p:nvSpPr>
        <p:spPr>
          <a:xfrm>
            <a:off x="2179496" y="4266528"/>
            <a:ext cx="6002787" cy="520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260" name="TextBox 135"/>
          <p:cNvSpPr txBox="1"/>
          <p:nvPr/>
        </p:nvSpPr>
        <p:spPr>
          <a:xfrm>
            <a:off x="2383213" y="4309653"/>
            <a:ext cx="5570738"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第三讲 公共服务：新闻报道和新闻专业理念</a:t>
            </a:r>
          </a:p>
        </p:txBody>
      </p:sp>
      <p:sp>
        <p:nvSpPr>
          <p:cNvPr id="261" name="TextBox 135"/>
          <p:cNvSpPr txBox="1"/>
          <p:nvPr/>
        </p:nvSpPr>
        <p:spPr>
          <a:xfrm>
            <a:off x="2383213" y="3661870"/>
            <a:ext cx="3765756"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第二讲 网络时代的“慢报道”</a:t>
            </a:r>
          </a:p>
        </p:txBody>
      </p:sp>
      <p:sp>
        <p:nvSpPr>
          <p:cNvPr id="249"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pic>
        <p:nvPicPr>
          <p:cNvPr id="251" name="图片 25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300192" y="1340768"/>
            <a:ext cx="2158206" cy="5438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20</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媒体价值判断</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4719678" cy="793487"/>
          </a:xfrm>
          <a:prstGeom prst="rect">
            <a:avLst/>
          </a:prstGeom>
          <a:noFill/>
        </p:spPr>
        <p:txBody>
          <a:bodyPr wrap="square" rtlCol="0">
            <a:spAutoFit/>
          </a:bodyPr>
          <a:lstStyle/>
          <a:p>
            <a:pPr indent="446088" fontAlgn="base">
              <a:lnSpc>
                <a:spcPct val="150000"/>
              </a:lnSpc>
              <a:spcBef>
                <a:spcPct val="0"/>
              </a:spcBef>
              <a:spcAft>
                <a:spcPct val="0"/>
              </a:spcAft>
              <a:buFontTx/>
              <a:buNone/>
            </a:pPr>
            <a:r>
              <a:rPr lang="zh-CN" altLang="en-US" sz="1600" dirty="0">
                <a:latin typeface="等线" panose="02010600030101010101" pitchFamily="2" charset="-122"/>
                <a:ea typeface="等线" panose="02010600030101010101" pitchFamily="2" charset="-122"/>
              </a:rPr>
              <a:t>媒体的价值判断是媒体编辑方针和新闻价值、新闻的价值等一系列判断在各个媒体中的具体运用。</a:t>
            </a:r>
            <a:endParaRPr lang="en-US" altLang="zh-CN" sz="1600" dirty="0">
              <a:latin typeface="等线" panose="02010600030101010101" pitchFamily="2" charset="-122"/>
              <a:ea typeface="等线" panose="02010600030101010101" pitchFamily="2" charset="-122"/>
            </a:endParaRPr>
          </a:p>
        </p:txBody>
      </p:sp>
      <p:pic>
        <p:nvPicPr>
          <p:cNvPr id="2" name="图片 1">
            <a:extLst>
              <a:ext uri="{FF2B5EF4-FFF2-40B4-BE49-F238E27FC236}">
                <a16:creationId xmlns:a16="http://schemas.microsoft.com/office/drawing/2014/main" id="{8549E73E-9B80-4532-B00B-353F52AC19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763" y="2330737"/>
            <a:ext cx="2893212" cy="3003154"/>
          </a:xfrm>
          <a:prstGeom prst="rect">
            <a:avLst/>
          </a:prstGeom>
        </p:spPr>
      </p:pic>
      <p:sp>
        <p:nvSpPr>
          <p:cNvPr id="14" name="文本框 13">
            <a:extLst>
              <a:ext uri="{FF2B5EF4-FFF2-40B4-BE49-F238E27FC236}">
                <a16:creationId xmlns:a16="http://schemas.microsoft.com/office/drawing/2014/main" id="{9C2AE8C8-0E2F-4C9B-A927-17DEB6B72FD2}"/>
              </a:ext>
            </a:extLst>
          </p:cNvPr>
          <p:cNvSpPr txBox="1"/>
          <p:nvPr/>
        </p:nvSpPr>
        <p:spPr>
          <a:xfrm>
            <a:off x="4427984" y="3066238"/>
            <a:ext cx="3844499" cy="1532151"/>
          </a:xfrm>
          <a:prstGeom prst="rect">
            <a:avLst/>
          </a:prstGeom>
          <a:noFill/>
        </p:spPr>
        <p:txBody>
          <a:bodyPr wrap="square">
            <a:spAutoFit/>
          </a:bodyPr>
          <a:lstStyle/>
          <a:p>
            <a:pPr marL="265113" indent="-265113" fontAlgn="base">
              <a:lnSpc>
                <a:spcPct val="150000"/>
              </a:lnSpc>
              <a:spcBef>
                <a:spcPct val="0"/>
              </a:spcBef>
              <a:spcAft>
                <a:spcPct val="0"/>
              </a:spcAft>
              <a:buFontTx/>
              <a:buNone/>
            </a:pPr>
            <a:r>
              <a:rPr lang="zh-CN" altLang="en-US" sz="1600" dirty="0">
                <a:latin typeface="等线" panose="02010600030101010101" pitchFamily="2" charset="-122"/>
                <a:ea typeface="等线" panose="02010600030101010101" pitchFamily="2" charset="-122"/>
              </a:rPr>
              <a:t>课堂思考和讨论：</a:t>
            </a:r>
            <a:endParaRPr lang="en-US" altLang="zh-CN" sz="1600" dirty="0">
              <a:latin typeface="等线" panose="02010600030101010101" pitchFamily="2" charset="-122"/>
              <a:ea typeface="等线" panose="02010600030101010101" pitchFamily="2" charset="-122"/>
            </a:endParaRPr>
          </a:p>
          <a:p>
            <a:pPr marL="265113" indent="-265113" fontAlgn="base">
              <a:lnSpc>
                <a:spcPct val="150000"/>
              </a:lnSpc>
              <a:spcBef>
                <a:spcPct val="0"/>
              </a:spcBef>
              <a:spcAft>
                <a:spcPct val="0"/>
              </a:spcAft>
              <a:buFont typeface="Wingdings" panose="05000000000000000000" pitchFamily="2" charset="2"/>
              <a:buChar char="p"/>
            </a:pPr>
            <a:r>
              <a:rPr lang="zh-CN" altLang="en-US" sz="1600" dirty="0">
                <a:latin typeface="等线" panose="02010600030101010101" pitchFamily="2" charset="-122"/>
                <a:ea typeface="等线" panose="02010600030101010101" pitchFamily="2" charset="-122"/>
              </a:rPr>
              <a:t>媒体传播什么价值观？</a:t>
            </a:r>
            <a:endParaRPr lang="en-US" altLang="zh-CN" sz="1600" dirty="0">
              <a:latin typeface="等线" panose="02010600030101010101" pitchFamily="2" charset="-122"/>
              <a:ea typeface="等线" panose="02010600030101010101" pitchFamily="2" charset="-122"/>
            </a:endParaRPr>
          </a:p>
          <a:p>
            <a:pPr marL="265113" indent="-265113" fontAlgn="base">
              <a:lnSpc>
                <a:spcPct val="150000"/>
              </a:lnSpc>
              <a:spcBef>
                <a:spcPct val="0"/>
              </a:spcBef>
              <a:spcAft>
                <a:spcPct val="0"/>
              </a:spcAft>
              <a:buFont typeface="Wingdings" panose="05000000000000000000" pitchFamily="2" charset="2"/>
              <a:buChar char="p"/>
            </a:pPr>
            <a:r>
              <a:rPr lang="zh-CN" altLang="en-US" sz="1600" dirty="0">
                <a:latin typeface="等线" panose="02010600030101010101" pitchFamily="2" charset="-122"/>
                <a:ea typeface="等线" panose="02010600030101010101" pitchFamily="2" charset="-122"/>
              </a:rPr>
              <a:t>文化产品是特殊的精神产品</a:t>
            </a:r>
            <a:endParaRPr lang="en-US" altLang="zh-CN" sz="1600" dirty="0">
              <a:latin typeface="等线" panose="02010600030101010101" pitchFamily="2" charset="-122"/>
              <a:ea typeface="等线" panose="02010600030101010101" pitchFamily="2" charset="-122"/>
            </a:endParaRPr>
          </a:p>
          <a:p>
            <a:pPr marL="265113" indent="-265113" fontAlgn="base">
              <a:lnSpc>
                <a:spcPct val="150000"/>
              </a:lnSpc>
              <a:spcBef>
                <a:spcPct val="0"/>
              </a:spcBef>
              <a:spcAft>
                <a:spcPct val="0"/>
              </a:spcAft>
              <a:buFont typeface="Wingdings" panose="05000000000000000000" pitchFamily="2" charset="2"/>
              <a:buChar char="p"/>
            </a:pPr>
            <a:r>
              <a:rPr lang="zh-CN" altLang="en-US" sz="1600" dirty="0">
                <a:latin typeface="等线" panose="02010600030101010101" pitchFamily="2" charset="-122"/>
                <a:ea typeface="等线" panose="02010600030101010101" pitchFamily="2" charset="-122"/>
              </a:rPr>
              <a:t>建构认知，雕塑灵魂，评判是非</a:t>
            </a:r>
            <a:endParaRPr lang="en-US" altLang="zh-CN" sz="16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224472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21</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3378810"/>
          </a:xfrm>
          <a:prstGeom prst="rect">
            <a:avLst/>
          </a:prstGeom>
          <a:noFill/>
        </p:spPr>
        <p:txBody>
          <a:bodyPr wrap="square" rtlCol="0">
            <a:spAutoFit/>
          </a:bodyPr>
          <a:lstStyle/>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记者和编辑的判断主要有三层：</a:t>
            </a:r>
            <a:r>
              <a:rPr lang="zh-CN" altLang="en-US" sz="1600" b="1" dirty="0">
                <a:solidFill>
                  <a:srgbClr val="FF0000"/>
                </a:solidFill>
                <a:latin typeface="等线" panose="02010600030101010101" pitchFamily="2" charset="-122"/>
                <a:ea typeface="等线" panose="02010600030101010101" pitchFamily="2" charset="-122"/>
              </a:rPr>
              <a:t>新闻价值判断是第一层</a:t>
            </a:r>
            <a:r>
              <a:rPr lang="zh-CN" altLang="en-US" sz="1600" dirty="0">
                <a:latin typeface="等线" panose="02010600030101010101" pitchFamily="2" charset="-122"/>
                <a:ea typeface="等线" panose="02010600030101010101" pitchFamily="2" charset="-122"/>
              </a:rPr>
              <a:t>，仅仅涉及是否引起受众兴趣、引起多大的兴趣；</a:t>
            </a:r>
            <a:r>
              <a:rPr lang="zh-CN" altLang="en-US" sz="1600" b="1" dirty="0">
                <a:solidFill>
                  <a:srgbClr val="FF0000"/>
                </a:solidFill>
                <a:latin typeface="等线" panose="02010600030101010101" pitchFamily="2" charset="-122"/>
                <a:ea typeface="等线" panose="02010600030101010101" pitchFamily="2" charset="-122"/>
              </a:rPr>
              <a:t>新闻的价值判断是第二层</a:t>
            </a:r>
            <a:r>
              <a:rPr lang="zh-CN" altLang="en-US" sz="1600" dirty="0">
                <a:latin typeface="等线" panose="02010600030101010101" pitchFamily="2" charset="-122"/>
                <a:ea typeface="等线" panose="02010600030101010101" pitchFamily="2" charset="-122"/>
              </a:rPr>
              <a:t>，需要较深入地考量新闻对社会的正面或负面影响等；而</a:t>
            </a:r>
            <a:r>
              <a:rPr lang="zh-CN" altLang="en-US" sz="1600" b="1" dirty="0">
                <a:solidFill>
                  <a:srgbClr val="FF0000"/>
                </a:solidFill>
                <a:latin typeface="等线" panose="02010600030101010101" pitchFamily="2" charset="-122"/>
                <a:ea typeface="等线" panose="02010600030101010101" pitchFamily="2" charset="-122"/>
              </a:rPr>
              <a:t>媒体的价值判断则是最后一层</a:t>
            </a:r>
            <a:r>
              <a:rPr lang="zh-CN" altLang="en-US" sz="1600" dirty="0">
                <a:latin typeface="等线" panose="02010600030101010101" pitchFamily="2" charset="-122"/>
                <a:ea typeface="等线" panose="02010600030101010101" pitchFamily="2" charset="-122"/>
              </a:rPr>
              <a:t>，也是最复杂的一层，既要根据不同类型的媒体（依据功能定位、受众定位等确定）的编辑方针，同时结合新闻价值和新闻的价值综合考量，对新闻事件是否报道、如何报道、重点在哪里、从什么角度报道等做出判断。</a:t>
            </a:r>
            <a:endParaRPr lang="en-US" altLang="zh-CN" sz="1600" dirty="0">
              <a:latin typeface="等线" panose="02010600030101010101" pitchFamily="2" charset="-122"/>
              <a:ea typeface="等线" panose="02010600030101010101" pitchFamily="2" charset="-122"/>
            </a:endParaRPr>
          </a:p>
          <a:p>
            <a:pPr indent="446088">
              <a:lnSpc>
                <a:spcPct val="150000"/>
              </a:lnSpc>
              <a:buClr>
                <a:srgbClr val="B13F9A"/>
              </a:buClr>
              <a:buSzPct val="73000"/>
              <a:defRPr/>
            </a:pPr>
            <a:r>
              <a:rPr lang="zh-CN" altLang="en-US" sz="1600" b="1" dirty="0">
                <a:solidFill>
                  <a:srgbClr val="FF0000"/>
                </a:solidFill>
                <a:latin typeface="等线" panose="02010600030101010101" pitchFamily="2" charset="-122"/>
                <a:ea typeface="等线" panose="02010600030101010101" pitchFamily="2" charset="-122"/>
              </a:rPr>
              <a:t>这样三层就构成了新闻报道和写作的关键</a:t>
            </a:r>
            <a:r>
              <a:rPr lang="en-US" altLang="zh-CN" sz="1600" b="1" dirty="0">
                <a:solidFill>
                  <a:srgbClr val="FF0000"/>
                </a:solidFill>
                <a:latin typeface="等线" panose="02010600030101010101" pitchFamily="2" charset="-122"/>
                <a:ea typeface="等线" panose="02010600030101010101" pitchFamily="2" charset="-122"/>
              </a:rPr>
              <a:t>——</a:t>
            </a:r>
            <a:r>
              <a:rPr lang="zh-CN" altLang="en-US" sz="1600" b="1" dirty="0">
                <a:solidFill>
                  <a:srgbClr val="FF0000"/>
                </a:solidFill>
                <a:latin typeface="等线" panose="02010600030101010101" pitchFamily="2" charset="-122"/>
                <a:ea typeface="等线" panose="02010600030101010101" pitchFamily="2" charset="-122"/>
              </a:rPr>
              <a:t>新闻判断。</a:t>
            </a:r>
          </a:p>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新闻判断是一个综合运用各种知识、经验的极为复杂的过程，判断新闻的能力也是记者水平高低的标志。不断地了解受众，了解自己</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自己的知识结构、理论、政策水平，了解自己所在媒体。只有这样，才能不断提高对新闻的判断力。</a:t>
            </a:r>
          </a:p>
        </p:txBody>
      </p:sp>
      <p:sp>
        <p:nvSpPr>
          <p:cNvPr id="2" name="文本框 28">
            <a:extLst>
              <a:ext uri="{FF2B5EF4-FFF2-40B4-BE49-F238E27FC236}">
                <a16:creationId xmlns:a16="http://schemas.microsoft.com/office/drawing/2014/main" id="{13AB2E8F-52FB-4AF1-8553-7705DF060D69}"/>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新闻判断</a:t>
            </a:r>
          </a:p>
        </p:txBody>
      </p:sp>
    </p:spTree>
    <p:extLst>
      <p:ext uri="{BB962C8B-B14F-4D97-AF65-F5344CB8AC3E}">
        <p14:creationId xmlns:p14="http://schemas.microsoft.com/office/powerpoint/2010/main" val="624518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22</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2" name="文本框 28">
            <a:extLst>
              <a:ext uri="{FF2B5EF4-FFF2-40B4-BE49-F238E27FC236}">
                <a16:creationId xmlns:a16="http://schemas.microsoft.com/office/drawing/2014/main" id="{13AB2E8F-52FB-4AF1-8553-7705DF060D69}"/>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新闻判断</a:t>
            </a:r>
          </a:p>
        </p:txBody>
      </p:sp>
      <p:pic>
        <p:nvPicPr>
          <p:cNvPr id="3" name="图片 2">
            <a:extLst>
              <a:ext uri="{FF2B5EF4-FFF2-40B4-BE49-F238E27FC236}">
                <a16:creationId xmlns:a16="http://schemas.microsoft.com/office/drawing/2014/main" id="{00DCF171-339C-4701-B599-E65BA383ECF0}"/>
              </a:ext>
            </a:extLst>
          </p:cNvPr>
          <p:cNvPicPr>
            <a:picLocks noChangeAspect="1"/>
          </p:cNvPicPr>
          <p:nvPr/>
        </p:nvPicPr>
        <p:blipFill rotWithShape="1">
          <a:blip r:embed="rId4"/>
          <a:srcRect b="3063"/>
          <a:stretch/>
        </p:blipFill>
        <p:spPr>
          <a:xfrm>
            <a:off x="323528" y="1470457"/>
            <a:ext cx="8352928" cy="4249300"/>
          </a:xfrm>
          <a:prstGeom prst="rect">
            <a:avLst/>
          </a:prstGeom>
        </p:spPr>
      </p:pic>
    </p:spTree>
    <p:extLst>
      <p:ext uri="{BB962C8B-B14F-4D97-AF65-F5344CB8AC3E}">
        <p14:creationId xmlns:p14="http://schemas.microsoft.com/office/powerpoint/2010/main" val="2854889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A8DBDD93-0127-4F7B-8903-193BDD8B40A7}"/>
              </a:ext>
            </a:extLst>
          </p:cNvPr>
          <p:cNvPicPr>
            <a:picLocks noChangeAspect="1"/>
          </p:cNvPicPr>
          <p:nvPr/>
        </p:nvPicPr>
        <p:blipFill rotWithShape="1">
          <a:blip r:embed="rId3"/>
          <a:srcRect t="1259" b="38039"/>
          <a:stretch/>
        </p:blipFill>
        <p:spPr>
          <a:xfrm>
            <a:off x="323528" y="1472743"/>
            <a:ext cx="8801285" cy="4238535"/>
          </a:xfrm>
          <a:prstGeom prst="rect">
            <a:avLst/>
          </a:prstGeom>
        </p:spPr>
      </p:pic>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23</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2" name="文本框 28">
            <a:extLst>
              <a:ext uri="{FF2B5EF4-FFF2-40B4-BE49-F238E27FC236}">
                <a16:creationId xmlns:a16="http://schemas.microsoft.com/office/drawing/2014/main" id="{13AB2E8F-52FB-4AF1-8553-7705DF060D69}"/>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新闻判断</a:t>
            </a:r>
          </a:p>
        </p:txBody>
      </p:sp>
    </p:spTree>
    <p:extLst>
      <p:ext uri="{BB962C8B-B14F-4D97-AF65-F5344CB8AC3E}">
        <p14:creationId xmlns:p14="http://schemas.microsoft.com/office/powerpoint/2010/main" val="3978490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24</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2" name="文本框 28">
            <a:extLst>
              <a:ext uri="{FF2B5EF4-FFF2-40B4-BE49-F238E27FC236}">
                <a16:creationId xmlns:a16="http://schemas.microsoft.com/office/drawing/2014/main" id="{13AB2E8F-52FB-4AF1-8553-7705DF060D69}"/>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新闻判断</a:t>
            </a:r>
          </a:p>
        </p:txBody>
      </p:sp>
      <p:pic>
        <p:nvPicPr>
          <p:cNvPr id="8" name="图片 7">
            <a:extLst>
              <a:ext uri="{FF2B5EF4-FFF2-40B4-BE49-F238E27FC236}">
                <a16:creationId xmlns:a16="http://schemas.microsoft.com/office/drawing/2014/main" id="{E1CA278B-7A04-418B-A09C-A4DE5EE1BC7A}"/>
              </a:ext>
            </a:extLst>
          </p:cNvPr>
          <p:cNvPicPr>
            <a:picLocks noChangeAspect="1"/>
          </p:cNvPicPr>
          <p:nvPr/>
        </p:nvPicPr>
        <p:blipFill rotWithShape="1">
          <a:blip r:embed="rId4"/>
          <a:srcRect t="1340" b="32468"/>
          <a:stretch/>
        </p:blipFill>
        <p:spPr>
          <a:xfrm>
            <a:off x="323528" y="1472686"/>
            <a:ext cx="8712968" cy="4234121"/>
          </a:xfrm>
          <a:prstGeom prst="rect">
            <a:avLst/>
          </a:prstGeom>
        </p:spPr>
      </p:pic>
    </p:spTree>
    <p:extLst>
      <p:ext uri="{BB962C8B-B14F-4D97-AF65-F5344CB8AC3E}">
        <p14:creationId xmlns:p14="http://schemas.microsoft.com/office/powerpoint/2010/main" val="4072464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BCC45946-D29F-4DF3-A68C-24A108028C17}"/>
              </a:ext>
            </a:extLst>
          </p:cNvPr>
          <p:cNvSpPr txBox="1"/>
          <p:nvPr/>
        </p:nvSpPr>
        <p:spPr>
          <a:xfrm>
            <a:off x="323530" y="1534643"/>
            <a:ext cx="4968550" cy="4278094"/>
          </a:xfrm>
          <a:prstGeom prst="rect">
            <a:avLst/>
          </a:prstGeom>
          <a:noFill/>
        </p:spPr>
        <p:txBody>
          <a:bodyPr wrap="square">
            <a:spAutoFit/>
          </a:bodyPr>
          <a:lstStyle/>
          <a:p>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外资正在撤离中国？背后的真相其实是这样</a:t>
            </a:r>
            <a:r>
              <a:rPr lang="en-US" altLang="zh-CN" sz="1600" b="1" dirty="0">
                <a:latin typeface="等线" panose="02010600030101010101" pitchFamily="2" charset="-122"/>
                <a:ea typeface="等线" panose="02010600030101010101" pitchFamily="2" charset="-122"/>
              </a:rPr>
              <a:t>》</a:t>
            </a:r>
          </a:p>
          <a:p>
            <a:r>
              <a:rPr lang="zh-CN" altLang="en-US" sz="1600" dirty="0">
                <a:latin typeface="等线" panose="02010600030101010101" pitchFamily="2" charset="-122"/>
                <a:ea typeface="等线" panose="02010600030101010101" pitchFamily="2" charset="-122"/>
              </a:rPr>
              <a:t>国际在线 </a:t>
            </a:r>
            <a:r>
              <a:rPr lang="en-US" altLang="zh-CN" sz="1600" dirty="0">
                <a:latin typeface="等线" panose="02010600030101010101" pitchFamily="2" charset="-122"/>
                <a:ea typeface="等线" panose="02010600030101010101" pitchFamily="2" charset="-122"/>
              </a:rPr>
              <a:t>2017</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3</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14</a:t>
            </a:r>
            <a:r>
              <a:rPr lang="zh-CN" altLang="en-US" sz="1600" dirty="0">
                <a:latin typeface="等线" panose="02010600030101010101" pitchFamily="2" charset="-122"/>
                <a:ea typeface="等线" panose="02010600030101010101" pitchFamily="2" charset="-122"/>
              </a:rPr>
              <a:t>日</a:t>
            </a:r>
            <a:endParaRPr lang="en-US" altLang="zh-CN" sz="1600" dirty="0">
              <a:latin typeface="等线" panose="02010600030101010101" pitchFamily="2" charset="-122"/>
              <a:ea typeface="等线" panose="02010600030101010101" pitchFamily="2" charset="-122"/>
            </a:endParaRPr>
          </a:p>
          <a:p>
            <a:r>
              <a:rPr lang="zh-CN" altLang="en-US" sz="1600" dirty="0">
                <a:latin typeface="等线" panose="02010600030101010101" pitchFamily="2" charset="-122"/>
                <a:ea typeface="等线" panose="02010600030101010101" pitchFamily="2" charset="-122"/>
              </a:rPr>
              <a:t>阅读链接：</a:t>
            </a:r>
            <a:r>
              <a:rPr lang="en-US" altLang="zh-CN" sz="1600" dirty="0">
                <a:latin typeface="等线" panose="02010600030101010101" pitchFamily="2" charset="-122"/>
                <a:ea typeface="等线" panose="02010600030101010101" pitchFamily="2" charset="-122"/>
              </a:rPr>
              <a:t> </a:t>
            </a:r>
            <a:r>
              <a:rPr lang="en-US" altLang="zh-CN" sz="1600" dirty="0">
                <a:latin typeface="等线" panose="02010600030101010101" pitchFamily="2" charset="-122"/>
                <a:ea typeface="等线" panose="02010600030101010101" pitchFamily="2" charset="-122"/>
                <a:hlinkClick r:id="rId3"/>
              </a:rPr>
              <a:t>https://zj.zjol.com.cn/news/582781.html</a:t>
            </a:r>
            <a:endParaRPr lang="en-US" altLang="zh-CN" sz="1600" dirty="0">
              <a:latin typeface="等线" panose="02010600030101010101" pitchFamily="2" charset="-122"/>
              <a:ea typeface="等线" panose="02010600030101010101" pitchFamily="2" charset="-122"/>
            </a:endParaRPr>
          </a:p>
          <a:p>
            <a:endParaRPr lang="en-US" altLang="zh-CN" sz="1600" b="1" dirty="0">
              <a:latin typeface="等线" panose="02010600030101010101" pitchFamily="2" charset="-122"/>
              <a:ea typeface="等线" panose="02010600030101010101" pitchFamily="2" charset="-122"/>
            </a:endParaRPr>
          </a:p>
          <a:p>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 “尽管疫情对在华外资企业造成影响，但并不存在大规模外资撤离的情况”</a:t>
            </a:r>
            <a:r>
              <a:rPr lang="en-US" altLang="zh-CN" sz="1600" b="1" dirty="0">
                <a:latin typeface="等线" panose="02010600030101010101" pitchFamily="2" charset="-122"/>
                <a:ea typeface="等线" panose="02010600030101010101" pitchFamily="2" charset="-122"/>
              </a:rPr>
              <a:t>》</a:t>
            </a:r>
          </a:p>
          <a:p>
            <a:r>
              <a:rPr lang="zh-CN" altLang="en-US" sz="1600" dirty="0">
                <a:latin typeface="等线" panose="02010600030101010101" pitchFamily="2" charset="-122"/>
                <a:ea typeface="等线" panose="02010600030101010101" pitchFamily="2" charset="-122"/>
              </a:rPr>
              <a:t>新民晚报 </a:t>
            </a:r>
            <a:r>
              <a:rPr lang="en-US" altLang="zh-CN" sz="1600" dirty="0">
                <a:latin typeface="等线" panose="02010600030101010101" pitchFamily="2" charset="-122"/>
                <a:ea typeface="等线" panose="02010600030101010101" pitchFamily="2" charset="-122"/>
              </a:rPr>
              <a:t>2020</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5</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21</a:t>
            </a:r>
            <a:r>
              <a:rPr lang="zh-CN" altLang="en-US" sz="1600" dirty="0">
                <a:latin typeface="等线" panose="02010600030101010101" pitchFamily="2" charset="-122"/>
                <a:ea typeface="等线" panose="02010600030101010101" pitchFamily="2" charset="-122"/>
              </a:rPr>
              <a:t>日</a:t>
            </a:r>
            <a:endParaRPr lang="en-US" altLang="zh-CN" sz="1600" dirty="0">
              <a:latin typeface="等线" panose="02010600030101010101" pitchFamily="2" charset="-122"/>
              <a:ea typeface="等线" panose="02010600030101010101" pitchFamily="2" charset="-122"/>
            </a:endParaRPr>
          </a:p>
          <a:p>
            <a:r>
              <a:rPr lang="zh-CN" altLang="en-US" sz="1600" dirty="0">
                <a:latin typeface="等线" panose="02010600030101010101" pitchFamily="2" charset="-122"/>
                <a:ea typeface="等线" panose="02010600030101010101" pitchFamily="2" charset="-122"/>
              </a:rPr>
              <a:t>阅读链接：</a:t>
            </a:r>
            <a:r>
              <a:rPr lang="en-US" altLang="zh-CN" sz="1600" dirty="0">
                <a:latin typeface="等线" panose="02010600030101010101" pitchFamily="2" charset="-122"/>
                <a:ea typeface="等线" panose="02010600030101010101" pitchFamily="2" charset="-122"/>
              </a:rPr>
              <a:t> </a:t>
            </a:r>
            <a:r>
              <a:rPr lang="en-US" altLang="zh-CN" sz="1600" dirty="0">
                <a:latin typeface="等线" panose="02010600030101010101" pitchFamily="2" charset="-122"/>
                <a:ea typeface="等线" panose="02010600030101010101" pitchFamily="2" charset="-122"/>
                <a:hlinkClick r:id="rId4"/>
              </a:rPr>
              <a:t>https://baijiahao.baidu.com/s?id=1667311805221618804&amp;wfr=spider&amp;for=pc</a:t>
            </a:r>
            <a:endParaRPr lang="en-US" altLang="zh-CN" sz="1600" dirty="0">
              <a:latin typeface="等线" panose="02010600030101010101" pitchFamily="2" charset="-122"/>
              <a:ea typeface="等线" panose="02010600030101010101" pitchFamily="2" charset="-122"/>
            </a:endParaRPr>
          </a:p>
          <a:p>
            <a:endParaRPr lang="en-US" altLang="zh-CN" sz="1600" b="1" dirty="0">
              <a:latin typeface="等线" panose="02010600030101010101" pitchFamily="2" charset="-122"/>
              <a:ea typeface="等线" panose="02010600030101010101" pitchFamily="2" charset="-122"/>
            </a:endParaRPr>
          </a:p>
          <a:p>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黄奇帆发出警告：如果外资企业撤出中国，等于丢弃</a:t>
            </a:r>
            <a:r>
              <a:rPr lang="en-US" altLang="zh-CN" sz="1600" b="1" dirty="0">
                <a:latin typeface="等线" panose="02010600030101010101" pitchFamily="2" charset="-122"/>
                <a:ea typeface="等线" panose="02010600030101010101" pitchFamily="2" charset="-122"/>
              </a:rPr>
              <a:t>70%</a:t>
            </a:r>
            <a:r>
              <a:rPr lang="zh-CN" altLang="en-US" sz="1600" b="1" dirty="0">
                <a:latin typeface="等线" panose="02010600030101010101" pitchFamily="2" charset="-122"/>
                <a:ea typeface="等线" panose="02010600030101010101" pitchFamily="2" charset="-122"/>
              </a:rPr>
              <a:t>市场份额</a:t>
            </a:r>
            <a:r>
              <a:rPr lang="en-US" altLang="zh-CN" sz="1600" b="1" dirty="0">
                <a:latin typeface="等线" panose="02010600030101010101" pitchFamily="2" charset="-122"/>
                <a:ea typeface="等线" panose="02010600030101010101" pitchFamily="2" charset="-122"/>
              </a:rPr>
              <a:t>》</a:t>
            </a:r>
          </a:p>
          <a:p>
            <a:r>
              <a:rPr lang="zh-CN" altLang="en-US" sz="1600" dirty="0">
                <a:latin typeface="等线" panose="02010600030101010101" pitchFamily="2" charset="-122"/>
                <a:ea typeface="等线" panose="02010600030101010101" pitchFamily="2" charset="-122"/>
              </a:rPr>
              <a:t>钛媒体 </a:t>
            </a:r>
            <a:r>
              <a:rPr lang="en-US" altLang="zh-CN" sz="1600" dirty="0">
                <a:latin typeface="等线" panose="02010600030101010101" pitchFamily="2" charset="-122"/>
                <a:ea typeface="等线" panose="02010600030101010101" pitchFamily="2" charset="-122"/>
              </a:rPr>
              <a:t>2020</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5</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29</a:t>
            </a:r>
            <a:r>
              <a:rPr lang="zh-CN" altLang="en-US" sz="1600" dirty="0">
                <a:latin typeface="等线" panose="02010600030101010101" pitchFamily="2" charset="-122"/>
                <a:ea typeface="等线" panose="02010600030101010101" pitchFamily="2" charset="-122"/>
              </a:rPr>
              <a:t>日</a:t>
            </a:r>
            <a:endParaRPr lang="en-US" altLang="zh-CN" sz="1600" dirty="0">
              <a:latin typeface="等线" panose="02010600030101010101" pitchFamily="2" charset="-122"/>
              <a:ea typeface="等线" panose="02010600030101010101" pitchFamily="2" charset="-122"/>
            </a:endParaRPr>
          </a:p>
          <a:p>
            <a:r>
              <a:rPr lang="zh-CN" altLang="en-US" sz="1600" dirty="0">
                <a:latin typeface="等线" panose="02010600030101010101" pitchFamily="2" charset="-122"/>
                <a:ea typeface="等线" panose="02010600030101010101" pitchFamily="2" charset="-122"/>
              </a:rPr>
              <a:t>阅读链接：</a:t>
            </a:r>
            <a:r>
              <a:rPr lang="en-US" altLang="zh-CN" sz="1600" dirty="0">
                <a:latin typeface="等线" panose="02010600030101010101" pitchFamily="2" charset="-122"/>
                <a:ea typeface="等线" panose="02010600030101010101" pitchFamily="2" charset="-122"/>
              </a:rPr>
              <a:t> </a:t>
            </a:r>
            <a:r>
              <a:rPr lang="en-US" altLang="zh-CN" sz="1600" dirty="0">
                <a:latin typeface="等线" panose="02010600030101010101" pitchFamily="2" charset="-122"/>
                <a:ea typeface="等线" panose="02010600030101010101" pitchFamily="2" charset="-122"/>
                <a:hlinkClick r:id="rId5"/>
              </a:rPr>
              <a:t>https://baijiahao.baidu.com/s?id=1667996170579834304&amp;wfr=spider&amp;for=pc</a:t>
            </a:r>
            <a:endParaRPr lang="en-US" altLang="zh-CN" sz="1600" dirty="0">
              <a:latin typeface="等线" panose="02010600030101010101" pitchFamily="2" charset="-122"/>
              <a:ea typeface="等线" panose="02010600030101010101" pitchFamily="2" charset="-122"/>
            </a:endParaRPr>
          </a:p>
        </p:txBody>
      </p:sp>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25</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2" name="文本框 28">
            <a:extLst>
              <a:ext uri="{FF2B5EF4-FFF2-40B4-BE49-F238E27FC236}">
                <a16:creationId xmlns:a16="http://schemas.microsoft.com/office/drawing/2014/main" id="{13AB2E8F-52FB-4AF1-8553-7705DF060D69}"/>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新闻判断</a:t>
            </a:r>
          </a:p>
        </p:txBody>
      </p:sp>
      <p:pic>
        <p:nvPicPr>
          <p:cNvPr id="3" name="图片 2">
            <a:extLst>
              <a:ext uri="{FF2B5EF4-FFF2-40B4-BE49-F238E27FC236}">
                <a16:creationId xmlns:a16="http://schemas.microsoft.com/office/drawing/2014/main" id="{D2137289-4A12-4DE4-8635-EAA01B05A5BC}"/>
              </a:ext>
            </a:extLst>
          </p:cNvPr>
          <p:cNvPicPr>
            <a:picLocks noChangeAspect="1"/>
          </p:cNvPicPr>
          <p:nvPr/>
        </p:nvPicPr>
        <p:blipFill rotWithShape="1">
          <a:blip r:embed="rId7"/>
          <a:srcRect l="-58" t="1063" r="58" b="54584"/>
          <a:stretch/>
        </p:blipFill>
        <p:spPr>
          <a:xfrm>
            <a:off x="5220071" y="1605268"/>
            <a:ext cx="3692994" cy="1087753"/>
          </a:xfrm>
          <a:prstGeom prst="rect">
            <a:avLst/>
          </a:prstGeom>
          <a:effectLst>
            <a:outerShdw blurRad="50800" dist="38100" dir="2700000" algn="tl" rotWithShape="0">
              <a:prstClr val="black">
                <a:alpha val="40000"/>
              </a:prstClr>
            </a:outerShdw>
          </a:effectLst>
        </p:spPr>
      </p:pic>
      <p:pic>
        <p:nvPicPr>
          <p:cNvPr id="9" name="图片 8">
            <a:extLst>
              <a:ext uri="{FF2B5EF4-FFF2-40B4-BE49-F238E27FC236}">
                <a16:creationId xmlns:a16="http://schemas.microsoft.com/office/drawing/2014/main" id="{BAE984A8-CA4C-477E-8F07-AF96A9449481}"/>
              </a:ext>
            </a:extLst>
          </p:cNvPr>
          <p:cNvPicPr>
            <a:picLocks noChangeAspect="1"/>
          </p:cNvPicPr>
          <p:nvPr/>
        </p:nvPicPr>
        <p:blipFill>
          <a:blip r:embed="rId8"/>
          <a:stretch>
            <a:fillRect/>
          </a:stretch>
        </p:blipFill>
        <p:spPr>
          <a:xfrm>
            <a:off x="5220071" y="4299541"/>
            <a:ext cx="3692996" cy="733690"/>
          </a:xfrm>
          <a:prstGeom prst="rect">
            <a:avLst/>
          </a:prstGeom>
          <a:effectLst>
            <a:outerShdw blurRad="50800" dist="38100" dir="2700000" algn="tl" rotWithShape="0">
              <a:prstClr val="black">
                <a:alpha val="40000"/>
              </a:prstClr>
            </a:outerShdw>
          </a:effectLst>
        </p:spPr>
      </p:pic>
      <p:pic>
        <p:nvPicPr>
          <p:cNvPr id="11" name="图片 10">
            <a:extLst>
              <a:ext uri="{FF2B5EF4-FFF2-40B4-BE49-F238E27FC236}">
                <a16:creationId xmlns:a16="http://schemas.microsoft.com/office/drawing/2014/main" id="{4D2DF3B2-D91E-4384-AB7D-2E5775635E59}"/>
              </a:ext>
            </a:extLst>
          </p:cNvPr>
          <p:cNvPicPr>
            <a:picLocks noChangeAspect="1"/>
          </p:cNvPicPr>
          <p:nvPr/>
        </p:nvPicPr>
        <p:blipFill>
          <a:blip r:embed="rId9"/>
          <a:stretch>
            <a:fillRect/>
          </a:stretch>
        </p:blipFill>
        <p:spPr>
          <a:xfrm>
            <a:off x="5220071" y="3014526"/>
            <a:ext cx="3692995" cy="9635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14257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3D7E8E23-AC1B-4127-8204-7B5CB11E2874}"/>
              </a:ext>
            </a:extLst>
          </p:cNvPr>
          <p:cNvGrpSpPr/>
          <p:nvPr/>
        </p:nvGrpSpPr>
        <p:grpSpPr>
          <a:xfrm>
            <a:off x="539552" y="1340768"/>
            <a:ext cx="8082091" cy="3722493"/>
            <a:chOff x="539552" y="1340768"/>
            <a:chExt cx="8082091" cy="3722493"/>
          </a:xfrm>
        </p:grpSpPr>
        <p:sp>
          <p:nvSpPr>
            <p:cNvPr id="78" name="Parallelogram 77"/>
            <p:cNvSpPr/>
            <p:nvPr/>
          </p:nvSpPr>
          <p:spPr>
            <a:xfrm>
              <a:off x="539552"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79" name="Parallelogram 78"/>
            <p:cNvSpPr/>
            <p:nvPr/>
          </p:nvSpPr>
          <p:spPr>
            <a:xfrm rot="10800000">
              <a:off x="7884369"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chemeClr val="tx1"/>
                </a:solidFill>
              </a:endParaRPr>
            </a:p>
          </p:txBody>
        </p:sp>
        <p:grpSp>
          <p:nvGrpSpPr>
            <p:cNvPr id="2" name="Group 3"/>
            <p:cNvGrpSpPr/>
            <p:nvPr/>
          </p:nvGrpSpPr>
          <p:grpSpPr bwMode="auto">
            <a:xfrm>
              <a:off x="755580" y="1916836"/>
              <a:ext cx="7866063" cy="3146425"/>
              <a:chOff x="460" y="1187"/>
              <a:chExt cx="4955" cy="1982"/>
            </a:xfrm>
          </p:grpSpPr>
          <p:sp>
            <p:nvSpPr>
              <p:cNvPr id="13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5"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7"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8"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9"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0"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1"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2"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3"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4"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5"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6"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8"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9"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0"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1"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2"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3"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4"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5"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6"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7"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8"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9"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0"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a:solidFill>
                    <a:srgbClr val="BCB5AC"/>
                  </a:solidFill>
                </a:endParaRPr>
              </a:p>
            </p:txBody>
          </p:sp>
          <p:sp>
            <p:nvSpPr>
              <p:cNvPr id="61"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2"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3"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4"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5"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6"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7"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8"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9"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0"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1"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2"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3"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4"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5"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6"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7"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2"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grpSp>
        <p:pic>
          <p:nvPicPr>
            <p:cNvPr id="140" name="图片 13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300192" y="1340768"/>
              <a:ext cx="2158206" cy="543860"/>
            </a:xfrm>
            <a:prstGeom prst="rect">
              <a:avLst/>
            </a:prstGeom>
          </p:spPr>
        </p:pic>
      </p:grpSp>
      <p:sp>
        <p:nvSpPr>
          <p:cNvPr id="138" name="TextBox 12">
            <a:extLst>
              <a:ext uri="{FF2B5EF4-FFF2-40B4-BE49-F238E27FC236}">
                <a16:creationId xmlns:a16="http://schemas.microsoft.com/office/drawing/2014/main" id="{6605921B-AF06-43FB-969F-202B74F4D9B2}"/>
              </a:ext>
            </a:extLst>
          </p:cNvPr>
          <p:cNvSpPr txBox="1"/>
          <p:nvPr/>
        </p:nvSpPr>
        <p:spPr>
          <a:xfrm>
            <a:off x="3601203" y="2982270"/>
            <a:ext cx="2035156" cy="707878"/>
          </a:xfrm>
          <a:prstGeom prst="rect">
            <a:avLst/>
          </a:prstGeom>
          <a:noFill/>
        </p:spPr>
        <p:txBody>
          <a:bodyPr wrap="square" lIns="91431" tIns="45716" rIns="91431" bIns="45716" rtlCol="0">
            <a:spAutoFit/>
          </a:bodyPr>
          <a:lstStyle/>
          <a:p>
            <a:pPr algn="ctr"/>
            <a:r>
              <a:rPr lang="zh-CN" altLang="en-US" sz="4000" b="1" dirty="0">
                <a:latin typeface="微软雅黑" panose="020B0503020204020204" pitchFamily="34" charset="-122"/>
                <a:ea typeface="微软雅黑" panose="020B0503020204020204" pitchFamily="34" charset="-122"/>
              </a:rPr>
              <a:t>谢  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3</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新闻选择的关键在于记者的判断力</a:t>
            </a:r>
            <a:endParaRPr lang="en-US" altLang="zh-CN" sz="21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A4C1C17D-3D85-4B38-B612-1A4CFB9C5246}"/>
              </a:ext>
            </a:extLst>
          </p:cNvPr>
          <p:cNvSpPr txBox="1"/>
          <p:nvPr/>
        </p:nvSpPr>
        <p:spPr>
          <a:xfrm>
            <a:off x="323530" y="1514279"/>
            <a:ext cx="8589540" cy="4117474"/>
          </a:xfrm>
          <a:prstGeom prst="rect">
            <a:avLst/>
          </a:prstGeom>
          <a:noFill/>
        </p:spPr>
        <p:txBody>
          <a:bodyPr wrap="square" rtlCol="0">
            <a:spAutoFit/>
          </a:bodyPr>
          <a:lstStyle/>
          <a:p>
            <a:pPr indent="446088">
              <a:lnSpc>
                <a:spcPct val="150000"/>
              </a:lnSpc>
            </a:pPr>
            <a:r>
              <a:rPr lang="zh-CN" altLang="en-US" sz="1600" dirty="0">
                <a:latin typeface="等线" panose="02010600030101010101" pitchFamily="2" charset="-122"/>
                <a:ea typeface="等线" panose="02010600030101010101" pitchFamily="2" charset="-122"/>
              </a:rPr>
              <a:t>新闻的本质是真实与新鲜，新闻是新近发生的事实的报道，这就注定新闻记者只能选择事实而不能像作家一样去虚构或者创造。</a:t>
            </a:r>
            <a:endParaRPr lang="en-US" altLang="zh-CN" sz="1600" dirty="0">
              <a:latin typeface="等线" panose="02010600030101010101" pitchFamily="2" charset="-122"/>
              <a:ea typeface="等线" panose="02010600030101010101" pitchFamily="2" charset="-122"/>
            </a:endParaRPr>
          </a:p>
          <a:p>
            <a:pPr indent="446088">
              <a:lnSpc>
                <a:spcPct val="150000"/>
              </a:lnSpc>
            </a:pPr>
            <a:r>
              <a:rPr lang="zh-CN" altLang="en-US" sz="1600" dirty="0">
                <a:latin typeface="等线" panose="02010600030101010101" pitchFamily="2" charset="-122"/>
                <a:ea typeface="等线" panose="02010600030101010101" pitchFamily="2" charset="-122"/>
              </a:rPr>
              <a:t>记者从事新闻报道首先遇到的问题是报道什么，写什么。写作，当然要有写作水平、写作技巧。但新闻写作和文学创作的一大区别就在于：文学创作反对题材决定论，而新闻写作恰恰就是题材决定。如果新闻报道的内容没有意义，不能引起受众的广泛兴趣，再好的写作水平也无济于事。“选择事实是新闻工作具有决定性意义的一环。如果说文学的基本任务是调动各种艺术手段来塑造具有鲜明个性的艺术形象，那么新闻的基本任务就是在大千世界每日每时变动的无穷事实中挑选事实。文学是语言的艺术，新闻学是挑选事实的艺术。新闻工作者必须把注意力集中在选择事实上。”</a:t>
            </a:r>
            <a:endParaRPr lang="en-US" altLang="zh-CN" sz="1600" dirty="0">
              <a:latin typeface="等线" panose="02010600030101010101" pitchFamily="2" charset="-122"/>
              <a:ea typeface="等线" panose="02010600030101010101" pitchFamily="2" charset="-122"/>
            </a:endParaRPr>
          </a:p>
          <a:p>
            <a:pPr indent="446088">
              <a:lnSpc>
                <a:spcPct val="150000"/>
              </a:lnSpc>
            </a:pPr>
            <a:r>
              <a:rPr lang="zh-CN" altLang="en-US" sz="1600" b="1" dirty="0">
                <a:solidFill>
                  <a:srgbClr val="FF0000"/>
                </a:solidFill>
                <a:latin typeface="等线" panose="02010600030101010101" pitchFamily="2" charset="-122"/>
                <a:ea typeface="等线" panose="02010600030101010101" pitchFamily="2" charset="-122"/>
              </a:rPr>
              <a:t>要选择事实，关键就是记者的判断力</a:t>
            </a:r>
            <a:r>
              <a:rPr lang="en-US" altLang="zh-CN" sz="1600" b="1" dirty="0">
                <a:solidFill>
                  <a:srgbClr val="FF0000"/>
                </a:solidFill>
                <a:latin typeface="等线" panose="02010600030101010101" pitchFamily="2" charset="-122"/>
                <a:ea typeface="等线" panose="02010600030101010101" pitchFamily="2" charset="-122"/>
              </a:rPr>
              <a:t>——</a:t>
            </a:r>
            <a:r>
              <a:rPr lang="zh-CN" altLang="en-US" sz="1600" b="1" dirty="0">
                <a:solidFill>
                  <a:srgbClr val="FF0000"/>
                </a:solidFill>
                <a:latin typeface="等线" panose="02010600030101010101" pitchFamily="2" charset="-122"/>
                <a:ea typeface="等线" panose="02010600030101010101" pitchFamily="2" charset="-122"/>
              </a:rPr>
              <a:t>判断每一个事实能不能广为传播，以及值不值得传播。</a:t>
            </a:r>
          </a:p>
        </p:txBody>
      </p:sp>
    </p:spTree>
    <p:extLst>
      <p:ext uri="{BB962C8B-B14F-4D97-AF65-F5344CB8AC3E}">
        <p14:creationId xmlns:p14="http://schemas.microsoft.com/office/powerpoint/2010/main" val="33824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4</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新闻价值</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3024334" cy="3748142"/>
          </a:xfrm>
          <a:prstGeom prst="rect">
            <a:avLst/>
          </a:prstGeom>
          <a:noFill/>
        </p:spPr>
        <p:txBody>
          <a:bodyPr wrap="square" rtlCol="0">
            <a:spAutoFit/>
          </a:bodyPr>
          <a:lstStyle/>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对于商业性媒体来说，新闻的受众数量即报纸的发行量、电视的收视率、电台的收听率，则是它们的命门所在。</a:t>
            </a:r>
          </a:p>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而决定新闻受众数量的主要因素就是新闻价值。</a:t>
            </a:r>
            <a:r>
              <a:rPr lang="zh-CN" altLang="en-US" sz="1600" b="1" dirty="0">
                <a:solidFill>
                  <a:srgbClr val="FF0000"/>
                </a:solidFill>
                <a:latin typeface="等线" panose="02010600030101010101" pitchFamily="2" charset="-122"/>
                <a:ea typeface="等线" panose="02010600030101010101" pitchFamily="2" charset="-122"/>
              </a:rPr>
              <a:t>新闻价值就是事实本身包含的能引起受众广泛兴趣的素质。新闻价值由时间性、重要性、显著性、接近性和人情味构成。</a:t>
            </a:r>
          </a:p>
        </p:txBody>
      </p:sp>
      <p:pic>
        <p:nvPicPr>
          <p:cNvPr id="2" name="图片 1">
            <a:extLst>
              <a:ext uri="{FF2B5EF4-FFF2-40B4-BE49-F238E27FC236}">
                <a16:creationId xmlns:a16="http://schemas.microsoft.com/office/drawing/2014/main" id="{389956C8-FEF5-4DD8-9FF8-84056B58B02D}"/>
              </a:ext>
            </a:extLst>
          </p:cNvPr>
          <p:cNvPicPr>
            <a:picLocks noChangeAspect="1"/>
          </p:cNvPicPr>
          <p:nvPr/>
        </p:nvPicPr>
        <p:blipFill>
          <a:blip r:embed="rId4"/>
          <a:stretch>
            <a:fillRect/>
          </a:stretch>
        </p:blipFill>
        <p:spPr>
          <a:xfrm>
            <a:off x="3264694" y="1670987"/>
            <a:ext cx="5640332" cy="1091272"/>
          </a:xfrm>
          <a:prstGeom prst="rect">
            <a:avLst/>
          </a:prstGeom>
          <a:effectLst>
            <a:outerShdw blurRad="50800" dist="38100" dir="2700000" algn="tl" rotWithShape="0">
              <a:prstClr val="black">
                <a:alpha val="40000"/>
              </a:prstClr>
            </a:outerShdw>
          </a:effectLst>
        </p:spPr>
      </p:pic>
      <p:pic>
        <p:nvPicPr>
          <p:cNvPr id="3" name="图片 2">
            <a:extLst>
              <a:ext uri="{FF2B5EF4-FFF2-40B4-BE49-F238E27FC236}">
                <a16:creationId xmlns:a16="http://schemas.microsoft.com/office/drawing/2014/main" id="{DF4373AC-32B4-409B-A09D-3CA1844B7FCA}"/>
              </a:ext>
            </a:extLst>
          </p:cNvPr>
          <p:cNvPicPr>
            <a:picLocks noChangeAspect="1"/>
          </p:cNvPicPr>
          <p:nvPr/>
        </p:nvPicPr>
        <p:blipFill>
          <a:blip r:embed="rId5"/>
          <a:stretch>
            <a:fillRect/>
          </a:stretch>
        </p:blipFill>
        <p:spPr>
          <a:xfrm>
            <a:off x="3264694" y="2878048"/>
            <a:ext cx="5640332" cy="1565900"/>
          </a:xfrm>
          <a:prstGeom prst="rect">
            <a:avLst/>
          </a:prstGeom>
          <a:effectLst>
            <a:outerShdw blurRad="50800" dist="38100" dir="2700000" algn="tl" rotWithShape="0">
              <a:prstClr val="black">
                <a:alpha val="40000"/>
              </a:prstClr>
            </a:outerShdw>
          </a:effectLst>
        </p:spPr>
      </p:pic>
      <p:pic>
        <p:nvPicPr>
          <p:cNvPr id="4" name="图片 3">
            <a:extLst>
              <a:ext uri="{FF2B5EF4-FFF2-40B4-BE49-F238E27FC236}">
                <a16:creationId xmlns:a16="http://schemas.microsoft.com/office/drawing/2014/main" id="{18278750-DAD2-42E9-907E-A6F39465FA80}"/>
              </a:ext>
            </a:extLst>
          </p:cNvPr>
          <p:cNvPicPr>
            <a:picLocks noChangeAspect="1"/>
          </p:cNvPicPr>
          <p:nvPr/>
        </p:nvPicPr>
        <p:blipFill>
          <a:blip r:embed="rId6"/>
          <a:stretch>
            <a:fillRect/>
          </a:stretch>
        </p:blipFill>
        <p:spPr>
          <a:xfrm>
            <a:off x="3250457" y="4559737"/>
            <a:ext cx="5648376" cy="1004156"/>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5</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新闻价值</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3003515"/>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1600" b="1" dirty="0">
                <a:solidFill>
                  <a:srgbClr val="FF0000"/>
                </a:solidFill>
                <a:latin typeface="等线" panose="02010600030101010101" pitchFamily="2" charset="-122"/>
                <a:ea typeface="等线" panose="02010600030101010101" pitchFamily="2" charset="-122"/>
              </a:rPr>
              <a:t>时间性</a:t>
            </a:r>
            <a:endParaRPr lang="en-US" altLang="zh-CN" sz="1600" b="1" dirty="0">
              <a:solidFill>
                <a:srgbClr val="FF0000"/>
              </a:solidFill>
              <a:latin typeface="等线" panose="02010600030101010101" pitchFamily="2" charset="-122"/>
              <a:ea typeface="等线" panose="02010600030101010101" pitchFamily="2" charset="-122"/>
            </a:endParaRPr>
          </a:p>
          <a:p>
            <a:pPr marL="628650" indent="-2730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讲究时间性</a:t>
            </a:r>
            <a:endParaRPr lang="en-US" altLang="zh-CN" sz="1600" dirty="0">
              <a:latin typeface="等线" panose="02010600030101010101" pitchFamily="2" charset="-122"/>
              <a:ea typeface="等线" panose="02010600030101010101" pitchFamily="2" charset="-122"/>
            </a:endParaRPr>
          </a:p>
          <a:p>
            <a:pPr marL="628650">
              <a:lnSpc>
                <a:spcPct val="150000"/>
              </a:lnSpc>
            </a:pPr>
            <a:r>
              <a:rPr lang="zh-CN" altLang="en-US" sz="1600" dirty="0">
                <a:latin typeface="等线" panose="02010600030101010101" pitchFamily="2" charset="-122"/>
                <a:ea typeface="等线" panose="02010600030101010101" pitchFamily="2" charset="-122"/>
              </a:rPr>
              <a:t>新闻要新，既然是新闻，时间性（时效性）必是新闻价值要素之一，新闻报道的时间性指的是事实变动的时间与公开传播的时间差。</a:t>
            </a:r>
            <a:endParaRPr lang="en-US" altLang="zh-CN" sz="1600" dirty="0">
              <a:latin typeface="等线" panose="02010600030101010101" pitchFamily="2" charset="-122"/>
              <a:ea typeface="等线" panose="02010600030101010101" pitchFamily="2" charset="-122"/>
            </a:endParaRPr>
          </a:p>
          <a:p>
            <a:pPr marL="628650" indent="-2730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注重运用新闻由头保证时效</a:t>
            </a:r>
            <a:endParaRPr lang="en-US" altLang="zh-CN" sz="1600" dirty="0">
              <a:latin typeface="等线" panose="02010600030101010101" pitchFamily="2" charset="-122"/>
              <a:ea typeface="等线" panose="02010600030101010101" pitchFamily="2" charset="-122"/>
            </a:endParaRPr>
          </a:p>
          <a:p>
            <a:pPr marL="628650">
              <a:lnSpc>
                <a:spcPct val="150000"/>
              </a:lnSpc>
            </a:pPr>
            <a:r>
              <a:rPr lang="zh-CN" altLang="en-US" sz="1600" dirty="0">
                <a:latin typeface="等线" panose="02010600030101010101" pitchFamily="2" charset="-122"/>
                <a:ea typeface="等线" panose="02010600030101010101" pitchFamily="2" charset="-122"/>
              </a:rPr>
              <a:t>为了保证新闻的新鲜感，通常在新闻开头的导语中都会直接突出时间点，如“今天</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、“今天上午”等，在重大事件（如地震、海啸、卫星发射）中甚至要求明确到几点几分，是新闻由头的主要根据。</a:t>
            </a:r>
          </a:p>
        </p:txBody>
      </p:sp>
    </p:spTree>
    <p:extLst>
      <p:ext uri="{BB962C8B-B14F-4D97-AF65-F5344CB8AC3E}">
        <p14:creationId xmlns:p14="http://schemas.microsoft.com/office/powerpoint/2010/main" val="115412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6</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新闻价值</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29" y="1514279"/>
            <a:ext cx="3888433" cy="3748142"/>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1600" b="1" dirty="0">
                <a:solidFill>
                  <a:srgbClr val="FF0000"/>
                </a:solidFill>
                <a:latin typeface="等线" panose="02010600030101010101" pitchFamily="2" charset="-122"/>
                <a:ea typeface="等线" panose="02010600030101010101" pitchFamily="2" charset="-122"/>
              </a:rPr>
              <a:t>重要性</a:t>
            </a:r>
            <a:endParaRPr lang="en-US" altLang="zh-CN" sz="1600" b="1" dirty="0">
              <a:solidFill>
                <a:srgbClr val="FF0000"/>
              </a:solidFill>
              <a:latin typeface="等线" panose="02010600030101010101" pitchFamily="2" charset="-122"/>
              <a:ea typeface="等线" panose="02010600030101010101" pitchFamily="2" charset="-122"/>
            </a:endParaRPr>
          </a:p>
          <a:p>
            <a:pPr marL="628650" indent="-2730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重要是指与国计民生相关的新闻。这类新闻影响国计民生的力度、深度、广度、速度与新闻价值的大小成正比。</a:t>
            </a:r>
          </a:p>
          <a:p>
            <a:pPr marL="628650" indent="-2730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人们了解新闻当然有多种多样的目的，但了解与人们切身利益相关的任何变动永远是人们接触新闻媒体的首要原因。所以，重要性是新闻价值中的核心。</a:t>
            </a:r>
          </a:p>
        </p:txBody>
      </p:sp>
      <p:pic>
        <p:nvPicPr>
          <p:cNvPr id="6" name="图片 5">
            <a:extLst>
              <a:ext uri="{FF2B5EF4-FFF2-40B4-BE49-F238E27FC236}">
                <a16:creationId xmlns:a16="http://schemas.microsoft.com/office/drawing/2014/main" id="{63BAFDA5-9AFD-4F24-9541-03F9014A7BB9}"/>
              </a:ext>
            </a:extLst>
          </p:cNvPr>
          <p:cNvPicPr>
            <a:picLocks noChangeAspect="1"/>
          </p:cNvPicPr>
          <p:nvPr/>
        </p:nvPicPr>
        <p:blipFill>
          <a:blip r:embed="rId4"/>
          <a:stretch>
            <a:fillRect/>
          </a:stretch>
        </p:blipFill>
        <p:spPr>
          <a:xfrm>
            <a:off x="4355976" y="1619276"/>
            <a:ext cx="4553096" cy="884391"/>
          </a:xfrm>
          <a:prstGeom prst="rect">
            <a:avLst/>
          </a:prstGeom>
          <a:effectLst>
            <a:outerShdw blurRad="50800" dist="38100" dir="2700000" algn="tl" rotWithShape="0">
              <a:prstClr val="black">
                <a:alpha val="40000"/>
              </a:prstClr>
            </a:outerShdw>
          </a:effectLst>
        </p:spPr>
      </p:pic>
      <p:pic>
        <p:nvPicPr>
          <p:cNvPr id="8" name="图片 7">
            <a:extLst>
              <a:ext uri="{FF2B5EF4-FFF2-40B4-BE49-F238E27FC236}">
                <a16:creationId xmlns:a16="http://schemas.microsoft.com/office/drawing/2014/main" id="{0503DC94-B466-446D-AAE5-49311C400ECD}"/>
              </a:ext>
            </a:extLst>
          </p:cNvPr>
          <p:cNvPicPr>
            <a:picLocks noChangeAspect="1"/>
          </p:cNvPicPr>
          <p:nvPr/>
        </p:nvPicPr>
        <p:blipFill>
          <a:blip r:embed="rId5"/>
          <a:stretch>
            <a:fillRect/>
          </a:stretch>
        </p:blipFill>
        <p:spPr>
          <a:xfrm>
            <a:off x="4355976" y="3031397"/>
            <a:ext cx="4553096" cy="818902"/>
          </a:xfrm>
          <a:prstGeom prst="rect">
            <a:avLst/>
          </a:prstGeom>
          <a:effectLst>
            <a:outerShdw blurRad="50800" dist="38100" dir="2700000" algn="tl" rotWithShape="0">
              <a:prstClr val="black">
                <a:alpha val="40000"/>
              </a:prstClr>
            </a:outerShdw>
          </a:effectLst>
        </p:spPr>
      </p:pic>
      <p:pic>
        <p:nvPicPr>
          <p:cNvPr id="9" name="图片 8">
            <a:extLst>
              <a:ext uri="{FF2B5EF4-FFF2-40B4-BE49-F238E27FC236}">
                <a16:creationId xmlns:a16="http://schemas.microsoft.com/office/drawing/2014/main" id="{F275A6E5-1750-449C-AED1-30B826F4B8FC}"/>
              </a:ext>
            </a:extLst>
          </p:cNvPr>
          <p:cNvPicPr>
            <a:picLocks noChangeAspect="1"/>
          </p:cNvPicPr>
          <p:nvPr/>
        </p:nvPicPr>
        <p:blipFill>
          <a:blip r:embed="rId6"/>
          <a:stretch>
            <a:fillRect/>
          </a:stretch>
        </p:blipFill>
        <p:spPr>
          <a:xfrm>
            <a:off x="4355976" y="4378030"/>
            <a:ext cx="4560349" cy="8843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467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7</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新闻价值</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4032446" cy="2640146"/>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1600" b="1" dirty="0">
                <a:solidFill>
                  <a:srgbClr val="FF0000"/>
                </a:solidFill>
                <a:latin typeface="等线" panose="02010600030101010101" pitchFamily="2" charset="-122"/>
                <a:ea typeface="等线" panose="02010600030101010101" pitchFamily="2" charset="-122"/>
              </a:rPr>
              <a:t>显著性</a:t>
            </a:r>
            <a:endParaRPr lang="en-US" altLang="zh-CN" sz="1600" b="1" dirty="0">
              <a:solidFill>
                <a:srgbClr val="FF0000"/>
              </a:solidFill>
              <a:latin typeface="等线" panose="02010600030101010101" pitchFamily="2" charset="-122"/>
              <a:ea typeface="等线" panose="02010600030101010101" pitchFamily="2" charset="-122"/>
            </a:endParaRPr>
          </a:p>
          <a:p>
            <a:pPr marL="628650" indent="-2730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显著性是指所涉及的报道对象的知名度，主要是新闻主角的知名度。</a:t>
            </a:r>
            <a:endParaRPr lang="en-US" altLang="zh-CN" sz="1600" dirty="0">
              <a:latin typeface="等线" panose="02010600030101010101" pitchFamily="2" charset="-122"/>
              <a:ea typeface="等线" panose="02010600030101010101" pitchFamily="2" charset="-122"/>
            </a:endParaRPr>
          </a:p>
          <a:p>
            <a:pPr marL="628650" indent="-2730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西方有两个报道公式，所谓“不平凡的人”即指名人：</a:t>
            </a:r>
          </a:p>
          <a:p>
            <a:pPr marL="893763" indent="-265113">
              <a:lnSpc>
                <a:spcPct val="150000"/>
              </a:lnSpc>
              <a:buFont typeface="Wingdings" panose="05000000000000000000" pitchFamily="2" charset="2"/>
              <a:buChar char="Ø"/>
            </a:pPr>
            <a:r>
              <a:rPr lang="zh-CN" altLang="en-US" sz="1600" dirty="0">
                <a:latin typeface="等线" panose="02010600030101010101" pitchFamily="2" charset="-122"/>
                <a:ea typeface="等线" panose="02010600030101010101" pitchFamily="2" charset="-122"/>
              </a:rPr>
              <a:t>不平凡的人</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平凡的事</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新闻</a:t>
            </a:r>
            <a:endParaRPr lang="en-US" altLang="zh-CN" sz="1600" dirty="0">
              <a:latin typeface="等线" panose="02010600030101010101" pitchFamily="2" charset="-122"/>
              <a:ea typeface="等线" panose="02010600030101010101" pitchFamily="2" charset="-122"/>
            </a:endParaRPr>
          </a:p>
          <a:p>
            <a:pPr marL="893763" indent="-265113">
              <a:lnSpc>
                <a:spcPct val="150000"/>
              </a:lnSpc>
              <a:buFont typeface="Wingdings" panose="05000000000000000000" pitchFamily="2" charset="2"/>
              <a:buChar char="Ø"/>
            </a:pPr>
            <a:r>
              <a:rPr lang="zh-CN" altLang="en-US" sz="1600" dirty="0">
                <a:latin typeface="等线" panose="02010600030101010101" pitchFamily="2" charset="-122"/>
                <a:ea typeface="等线" panose="02010600030101010101" pitchFamily="2" charset="-122"/>
              </a:rPr>
              <a:t>平凡的人</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不平凡的事</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新闻</a:t>
            </a:r>
            <a:endParaRPr lang="en-US" altLang="zh-CN" sz="1600" dirty="0">
              <a:latin typeface="等线" panose="02010600030101010101" pitchFamily="2" charset="-122"/>
              <a:ea typeface="等线" panose="02010600030101010101" pitchFamily="2" charset="-122"/>
            </a:endParaRPr>
          </a:p>
        </p:txBody>
      </p:sp>
      <p:pic>
        <p:nvPicPr>
          <p:cNvPr id="2" name="图片 1">
            <a:extLst>
              <a:ext uri="{FF2B5EF4-FFF2-40B4-BE49-F238E27FC236}">
                <a16:creationId xmlns:a16="http://schemas.microsoft.com/office/drawing/2014/main" id="{473F6B2E-56D5-4661-B980-010E9C4D21C0}"/>
              </a:ext>
            </a:extLst>
          </p:cNvPr>
          <p:cNvPicPr>
            <a:picLocks noChangeAspect="1"/>
          </p:cNvPicPr>
          <p:nvPr/>
        </p:nvPicPr>
        <p:blipFill>
          <a:blip r:embed="rId4"/>
          <a:stretch>
            <a:fillRect/>
          </a:stretch>
        </p:blipFill>
        <p:spPr>
          <a:xfrm>
            <a:off x="4355976" y="2534982"/>
            <a:ext cx="4528223" cy="3009777"/>
          </a:xfrm>
          <a:prstGeom prst="rect">
            <a:avLst/>
          </a:prstGeom>
          <a:effectLst>
            <a:outerShdw blurRad="50800" dist="38100" dir="2700000" algn="tl" rotWithShape="0">
              <a:prstClr val="black">
                <a:alpha val="40000"/>
              </a:prstClr>
            </a:outerShdw>
          </a:effectLst>
        </p:spPr>
      </p:pic>
      <p:pic>
        <p:nvPicPr>
          <p:cNvPr id="3" name="图片 2">
            <a:extLst>
              <a:ext uri="{FF2B5EF4-FFF2-40B4-BE49-F238E27FC236}">
                <a16:creationId xmlns:a16="http://schemas.microsoft.com/office/drawing/2014/main" id="{88C7D93A-F95E-460F-8FD5-22C95EBD5196}"/>
              </a:ext>
            </a:extLst>
          </p:cNvPr>
          <p:cNvPicPr>
            <a:picLocks noChangeAspect="1"/>
          </p:cNvPicPr>
          <p:nvPr/>
        </p:nvPicPr>
        <p:blipFill rotWithShape="1">
          <a:blip r:embed="rId5"/>
          <a:srcRect t="15164" b="23057"/>
          <a:stretch/>
        </p:blipFill>
        <p:spPr>
          <a:xfrm>
            <a:off x="4355976" y="1618295"/>
            <a:ext cx="4557094" cy="7929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042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8</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新闻价值</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4032446" cy="3742178"/>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1600" b="1" dirty="0">
                <a:solidFill>
                  <a:srgbClr val="FF0000"/>
                </a:solidFill>
                <a:latin typeface="等线" panose="02010600030101010101" pitchFamily="2" charset="-122"/>
                <a:ea typeface="等线" panose="02010600030101010101" pitchFamily="2" charset="-122"/>
              </a:rPr>
              <a:t>接近性</a:t>
            </a:r>
            <a:endParaRPr lang="en-US" altLang="zh-CN" sz="1600" b="1" dirty="0">
              <a:solidFill>
                <a:srgbClr val="FF0000"/>
              </a:solidFill>
              <a:latin typeface="等线" panose="02010600030101010101" pitchFamily="2" charset="-122"/>
              <a:ea typeface="等线" panose="02010600030101010101" pitchFamily="2" charset="-122"/>
            </a:endParaRPr>
          </a:p>
          <a:p>
            <a:pPr marL="628650" indent="-2730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接近性一般指新闻发生地与受众在地理上接近的程度。</a:t>
            </a:r>
            <a:endParaRPr lang="en-US" altLang="zh-CN" sz="1600" dirty="0">
              <a:latin typeface="等线" panose="02010600030101010101" pitchFamily="2" charset="-122"/>
              <a:ea typeface="等线" panose="02010600030101010101" pitchFamily="2" charset="-122"/>
            </a:endParaRPr>
          </a:p>
          <a:p>
            <a:pPr marL="628650" indent="-2730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与受众的生活、工作地点越是接近的地方所发生的新闻越令这批受众关注，这里人们经常说的“身边发生的故事”。在世界任何国家和地区，地方性媒体总是以地方新闻为主，因为地方新闻是地方媒体的受众最关心的。</a:t>
            </a:r>
          </a:p>
        </p:txBody>
      </p:sp>
      <p:pic>
        <p:nvPicPr>
          <p:cNvPr id="4" name="图片 3">
            <a:extLst>
              <a:ext uri="{FF2B5EF4-FFF2-40B4-BE49-F238E27FC236}">
                <a16:creationId xmlns:a16="http://schemas.microsoft.com/office/drawing/2014/main" id="{C92E067B-F096-4437-ABA6-3EFA593D0FB1}"/>
              </a:ext>
            </a:extLst>
          </p:cNvPr>
          <p:cNvPicPr>
            <a:picLocks noChangeAspect="1"/>
          </p:cNvPicPr>
          <p:nvPr/>
        </p:nvPicPr>
        <p:blipFill>
          <a:blip r:embed="rId4"/>
          <a:stretch>
            <a:fillRect/>
          </a:stretch>
        </p:blipFill>
        <p:spPr>
          <a:xfrm>
            <a:off x="4355976" y="1618295"/>
            <a:ext cx="4557094" cy="1449779"/>
          </a:xfrm>
          <a:prstGeom prst="rect">
            <a:avLst/>
          </a:prstGeom>
          <a:effectLst>
            <a:outerShdw blurRad="50800" dist="38100" dir="2700000" algn="tl" rotWithShape="0">
              <a:prstClr val="black">
                <a:alpha val="40000"/>
              </a:prstClr>
            </a:outerShdw>
          </a:effectLst>
        </p:spPr>
      </p:pic>
      <p:pic>
        <p:nvPicPr>
          <p:cNvPr id="8" name="图片 7">
            <a:extLst>
              <a:ext uri="{FF2B5EF4-FFF2-40B4-BE49-F238E27FC236}">
                <a16:creationId xmlns:a16="http://schemas.microsoft.com/office/drawing/2014/main" id="{9CC5E6C5-5BB8-4F3C-8500-9EF05900FF9B}"/>
              </a:ext>
            </a:extLst>
          </p:cNvPr>
          <p:cNvPicPr>
            <a:picLocks noChangeAspect="1"/>
          </p:cNvPicPr>
          <p:nvPr/>
        </p:nvPicPr>
        <p:blipFill rotWithShape="1">
          <a:blip r:embed="rId5"/>
          <a:srcRect t="1399" b="49934"/>
          <a:stretch/>
        </p:blipFill>
        <p:spPr>
          <a:xfrm>
            <a:off x="4355976" y="3178474"/>
            <a:ext cx="4557094" cy="22076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08929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9</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课堂思考和讨论</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1901483"/>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1600" dirty="0">
                <a:latin typeface="等线" panose="02010600030101010101" pitchFamily="2" charset="-122"/>
                <a:ea typeface="等线" panose="02010600030101010101" pitchFamily="2" charset="-122"/>
              </a:rPr>
              <a:t>案例一：“一带一路”的接近性体现在哪里？</a:t>
            </a:r>
            <a:endParaRPr lang="en-US" altLang="zh-CN" sz="1600" dirty="0">
              <a:latin typeface="等线" panose="02010600030101010101" pitchFamily="2" charset="-122"/>
              <a:ea typeface="等线" panose="02010600030101010101" pitchFamily="2" charset="-122"/>
            </a:endParaRPr>
          </a:p>
          <a:p>
            <a:pPr marL="285750" indent="-285750">
              <a:lnSpc>
                <a:spcPct val="150000"/>
              </a:lnSpc>
              <a:buFont typeface="Wingdings" panose="05000000000000000000" pitchFamily="2" charset="2"/>
              <a:buChar char="p"/>
            </a:pPr>
            <a:r>
              <a:rPr lang="zh-CN" altLang="en-US" sz="1600" dirty="0">
                <a:latin typeface="等线" panose="02010600030101010101" pitchFamily="2" charset="-122"/>
                <a:ea typeface="等线" panose="02010600030101010101" pitchFamily="2" charset="-122"/>
              </a:rPr>
              <a:t>案例二：</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为乌克兰调整投资</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东方早报 </a:t>
            </a:r>
            <a:r>
              <a:rPr lang="en-US" altLang="zh-CN" sz="1600" dirty="0">
                <a:latin typeface="等线" panose="02010600030101010101" pitchFamily="2" charset="-122"/>
                <a:ea typeface="等线" panose="02010600030101010101" pitchFamily="2" charset="-122"/>
              </a:rPr>
              <a:t>2014</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3</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5</a:t>
            </a:r>
            <a:r>
              <a:rPr lang="zh-CN" altLang="en-US" sz="1600" dirty="0">
                <a:latin typeface="等线" panose="02010600030101010101" pitchFamily="2" charset="-122"/>
                <a:ea typeface="等线" panose="02010600030101010101" pitchFamily="2" charset="-122"/>
              </a:rPr>
              <a:t>日</a:t>
            </a:r>
            <a:endParaRPr lang="en-US" altLang="zh-CN" sz="1600" dirty="0">
              <a:latin typeface="等线" panose="02010600030101010101" pitchFamily="2" charset="-122"/>
              <a:ea typeface="等线" panose="02010600030101010101" pitchFamily="2" charset="-122"/>
            </a:endParaRPr>
          </a:p>
          <a:p>
            <a:pPr marL="1074738" indent="90488">
              <a:lnSpc>
                <a:spcPct val="150000"/>
              </a:lnSpc>
            </a:pPr>
            <a:r>
              <a:rPr lang="zh-CN" altLang="en-US" sz="1600" dirty="0">
                <a:latin typeface="等线" panose="02010600030101010101" pitchFamily="2" charset="-122"/>
                <a:ea typeface="等线" panose="02010600030101010101" pitchFamily="2" charset="-122"/>
              </a:rPr>
              <a:t>阅读链接：</a:t>
            </a:r>
            <a:r>
              <a:rPr lang="en-US" altLang="zh-CN" sz="1600" dirty="0">
                <a:latin typeface="等线" panose="02010600030101010101" pitchFamily="2" charset="-122"/>
                <a:ea typeface="等线" panose="02010600030101010101" pitchFamily="2" charset="-122"/>
              </a:rPr>
              <a:t> </a:t>
            </a:r>
            <a:r>
              <a:rPr lang="en-US" altLang="zh-CN" sz="1600" dirty="0">
                <a:latin typeface="等线" panose="02010600030101010101" pitchFamily="2" charset="-122"/>
                <a:ea typeface="等线" panose="02010600030101010101" pitchFamily="2" charset="-122"/>
                <a:hlinkClick r:id="rId4"/>
              </a:rPr>
              <a:t>http://www.kaixian.tv/gd/2014/0305/2819243.html</a:t>
            </a:r>
            <a:endParaRPr lang="en-US" altLang="zh-CN" sz="1600" dirty="0">
              <a:latin typeface="等线" panose="02010600030101010101" pitchFamily="2" charset="-122"/>
              <a:ea typeface="等线" panose="02010600030101010101" pitchFamily="2" charset="-122"/>
            </a:endParaRPr>
          </a:p>
          <a:p>
            <a:pPr marL="285750" indent="-285750">
              <a:lnSpc>
                <a:spcPct val="150000"/>
              </a:lnSpc>
              <a:buFont typeface="Wingdings" panose="05000000000000000000" pitchFamily="2" charset="2"/>
              <a:buChar char="p"/>
            </a:pPr>
            <a:r>
              <a:rPr lang="zh-CN" altLang="en-US" sz="1600" dirty="0">
                <a:latin typeface="等线" panose="02010600030101010101" pitchFamily="2" charset="-122"/>
                <a:ea typeface="等线" panose="02010600030101010101" pitchFamily="2" charset="-122"/>
              </a:rPr>
              <a:t>案例三：华尔街见闻</a:t>
            </a:r>
            <a:endParaRPr lang="en-US" altLang="zh-CN" sz="1600" dirty="0">
              <a:latin typeface="等线" panose="02010600030101010101" pitchFamily="2" charset="-122"/>
              <a:ea typeface="等线" panose="02010600030101010101" pitchFamily="2" charset="-122"/>
            </a:endParaRPr>
          </a:p>
          <a:p>
            <a:pPr marL="1074738" indent="90488">
              <a:lnSpc>
                <a:spcPct val="150000"/>
              </a:lnSpc>
            </a:pPr>
            <a:endParaRPr lang="zh-CN" altLang="en-US" sz="1600" dirty="0">
              <a:latin typeface="等线" panose="02010600030101010101" pitchFamily="2" charset="-122"/>
              <a:ea typeface="等线" panose="02010600030101010101" pitchFamily="2" charset="-122"/>
            </a:endParaRPr>
          </a:p>
        </p:txBody>
      </p:sp>
      <p:pic>
        <p:nvPicPr>
          <p:cNvPr id="2" name="图片 1">
            <a:extLst>
              <a:ext uri="{FF2B5EF4-FFF2-40B4-BE49-F238E27FC236}">
                <a16:creationId xmlns:a16="http://schemas.microsoft.com/office/drawing/2014/main" id="{0ABAACBF-32BC-4E9F-96C6-1AC0432BE213}"/>
              </a:ext>
            </a:extLst>
          </p:cNvPr>
          <p:cNvPicPr>
            <a:picLocks noChangeAspect="1"/>
          </p:cNvPicPr>
          <p:nvPr/>
        </p:nvPicPr>
        <p:blipFill rotWithShape="1">
          <a:blip r:embed="rId5"/>
          <a:srcRect t="3110"/>
          <a:stretch/>
        </p:blipFill>
        <p:spPr>
          <a:xfrm>
            <a:off x="525894" y="3140967"/>
            <a:ext cx="3238828" cy="2591049"/>
          </a:xfrm>
          <a:prstGeom prst="rect">
            <a:avLst/>
          </a:prstGeom>
        </p:spPr>
      </p:pic>
      <p:pic>
        <p:nvPicPr>
          <p:cNvPr id="6" name="图片 5">
            <a:extLst>
              <a:ext uri="{FF2B5EF4-FFF2-40B4-BE49-F238E27FC236}">
                <a16:creationId xmlns:a16="http://schemas.microsoft.com/office/drawing/2014/main" id="{2BB3277C-25D7-4DC3-A3A4-362CEE21A707}"/>
              </a:ext>
            </a:extLst>
          </p:cNvPr>
          <p:cNvPicPr>
            <a:picLocks noChangeAspect="1"/>
          </p:cNvPicPr>
          <p:nvPr/>
        </p:nvPicPr>
        <p:blipFill rotWithShape="1">
          <a:blip r:embed="rId6"/>
          <a:srcRect l="6923" t="8428" r="7155"/>
          <a:stretch/>
        </p:blipFill>
        <p:spPr>
          <a:xfrm>
            <a:off x="3913588" y="3136387"/>
            <a:ext cx="4704518" cy="2590519"/>
          </a:xfrm>
          <a:prstGeom prst="rect">
            <a:avLst/>
          </a:prstGeom>
        </p:spPr>
      </p:pic>
    </p:spTree>
    <p:extLst>
      <p:ext uri="{BB962C8B-B14F-4D97-AF65-F5344CB8AC3E}">
        <p14:creationId xmlns:p14="http://schemas.microsoft.com/office/powerpoint/2010/main" val="4143899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TotalTime>
  <Words>1959</Words>
  <Application>Microsoft Office PowerPoint</Application>
  <PresentationFormat>全屏显示(4:3)</PresentationFormat>
  <Paragraphs>184</Paragraphs>
  <Slides>26</Slides>
  <Notes>26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-apple-system-font</vt:lpstr>
      <vt:lpstr>Arial Unicode MS</vt:lpstr>
      <vt:lpstr>等线</vt:lpstr>
      <vt:lpstr>微软雅黑</vt:lpstr>
      <vt:lpstr>Arial</vt:lpstr>
      <vt:lpstr>Calibri</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Jabil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lil326</dc:creator>
  <cp:lastModifiedBy>angel_laq@126.com</cp:lastModifiedBy>
  <cp:revision>200</cp:revision>
  <dcterms:created xsi:type="dcterms:W3CDTF">2014-03-20T05:05:00Z</dcterms:created>
  <dcterms:modified xsi:type="dcterms:W3CDTF">2020-10-10T10:52:46Z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2052-11.1.0.9926</vt:lpwstr>
  </property>
</Properties>
</file>