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72" r:id="rId2"/>
    <p:sldId id="288" r:id="rId3"/>
    <p:sldId id="359" r:id="rId4"/>
    <p:sldId id="383" r:id="rId5"/>
    <p:sldId id="388" r:id="rId6"/>
    <p:sldId id="381" r:id="rId7"/>
    <p:sldId id="389" r:id="rId8"/>
    <p:sldId id="390" r:id="rId9"/>
    <p:sldId id="382" r:id="rId10"/>
    <p:sldId id="391" r:id="rId11"/>
    <p:sldId id="289" r:id="rId12"/>
    <p:sldId id="394" r:id="rId13"/>
    <p:sldId id="398" r:id="rId14"/>
    <p:sldId id="399" r:id="rId15"/>
    <p:sldId id="392" r:id="rId16"/>
    <p:sldId id="362" r:id="rId17"/>
    <p:sldId id="396" r:id="rId18"/>
    <p:sldId id="395" r:id="rId19"/>
    <p:sldId id="363" r:id="rId20"/>
    <p:sldId id="393" r:id="rId21"/>
    <p:sldId id="364" r:id="rId22"/>
    <p:sldId id="287" r:id="rId23"/>
  </p:sldIdLst>
  <p:sldSz cx="9144000" cy="6858000" type="screen4x3"/>
  <p:notesSz cx="6858000" cy="9144000"/>
  <p:defaultTextStyle>
    <a:defPPr>
      <a:defRPr lang="en-US"/>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_laq@126.com" initials="a" lastIdx="3" clrIdx="0">
    <p:extLst>
      <p:ext uri="{19B8F6BF-5375-455C-9EA6-DF929625EA0E}">
        <p15:presenceInfo xmlns:p15="http://schemas.microsoft.com/office/powerpoint/2012/main" userId="0d901d0f153b29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1B2153"/>
    <a:srgbClr val="FBCE45"/>
    <a:srgbClr val="EE0F68"/>
    <a:srgbClr val="87BB3B"/>
    <a:srgbClr val="00CAF0"/>
    <a:srgbClr val="F4A03B"/>
    <a:srgbClr val="361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9" autoAdjust="0"/>
    <p:restoredTop sz="94444" autoAdjust="0"/>
  </p:normalViewPr>
  <p:slideViewPr>
    <p:cSldViewPr>
      <p:cViewPr varScale="1">
        <p:scale>
          <a:sx n="91" d="100"/>
          <a:sy n="91" d="100"/>
        </p:scale>
        <p:origin x="924"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775C80-C7D2-43B4-BCD4-C4F399135DE5}" type="datetimeFigureOut">
              <a:rPr lang="zh-CN" altLang="en-US" smtClean="0"/>
              <a:t>2020/10/10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88E4F5-3F91-4650-82F8-9EABCFF16D0E}"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3F76A-BA1F-46B7-B0A1-EE4F31F42EF9}" type="datetimeFigureOut">
              <a:rPr lang="en-US" smtClean="0"/>
              <a:t>10/10/2020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47B8C-5F1F-434B-B463-303C989C6154}" type="slidenum">
              <a:rPr lang="en-US" smtClean="0"/>
              <a:t>‹#›</a:t>
            </a:fld>
            <a:endParaRPr lang="en-US"/>
          </a:p>
        </p:txBody>
      </p:sp>
    </p:spTree>
  </p:cSld>
  <p:clrMap bg1="lt1" tx1="dk1" bg2="lt2" tx2="dk2" accent1="accent1" accent2="accent2" accent3="accent3" accent4="accent4" accent5="accent5" accent6="accent6" hlink="hlink" folHlink="folHlink"/>
  <p:hf hdr="0" dt="0"/>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7365" algn="l" defTabSz="1218565" rtl="0" eaLnBrk="1" latinLnBrk="0" hangingPunct="1">
      <a:defRPr sz="1600" kern="1200">
        <a:solidFill>
          <a:schemeClr val="tx1"/>
        </a:solidFill>
        <a:latin typeface="+mn-lt"/>
        <a:ea typeface="+mn-ea"/>
        <a:cs typeface="+mn-cs"/>
      </a:defRPr>
    </a:lvl6pPr>
    <a:lvl7pPr marL="3656965" algn="l" defTabSz="1218565" rtl="0" eaLnBrk="1" latinLnBrk="0" hangingPunct="1">
      <a:defRPr sz="1600" kern="1200">
        <a:solidFill>
          <a:schemeClr val="tx1"/>
        </a:solidFill>
        <a:latin typeface="+mn-lt"/>
        <a:ea typeface="+mn-ea"/>
        <a:cs typeface="+mn-cs"/>
      </a:defRPr>
    </a:lvl7pPr>
    <a:lvl8pPr marL="4266565" algn="l" defTabSz="1218565" rtl="0" eaLnBrk="1" latinLnBrk="0" hangingPunct="1">
      <a:defRPr sz="1600" kern="1200">
        <a:solidFill>
          <a:schemeClr val="tx1"/>
        </a:solidFill>
        <a:latin typeface="+mn-lt"/>
        <a:ea typeface="+mn-ea"/>
        <a:cs typeface="+mn-cs"/>
      </a:defRPr>
    </a:lvl8pPr>
    <a:lvl9pPr marL="4876165"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10</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954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11</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12</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2714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13</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7060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14</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70915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5727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16</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0095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17</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66334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18</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89654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19</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3357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20</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9050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21</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3057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22</a:t>
            </a:fld>
            <a:endParaRPr lang="en-US"/>
          </a:p>
        </p:txBody>
      </p:sp>
      <p:sp>
        <p:nvSpPr>
          <p:cNvPr id="5" name="页脚占位符 4"/>
          <p:cNvSpPr>
            <a:spLocks noGrp="1"/>
          </p:cNvSpPr>
          <p:nvPr>
            <p:ph type="ft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3</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2311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4</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6593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5</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8768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6</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90112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7</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44226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8</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10060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46125"/>
            <a:ext cx="4967287" cy="3727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F47B8C-5F1F-434B-B463-303C989C6154}" type="slidenum">
              <a:rPr lang="en-US" smtClean="0"/>
              <a:t>9</a:t>
            </a:fld>
            <a:endParaRPr lang="en-US"/>
          </a:p>
        </p:txBody>
      </p:sp>
      <p:sp>
        <p:nvSpPr>
          <p:cNvPr id="5" name="页脚占位符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7652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CB17A9-80C7-45FA-983A-2D5DEF48BD12}" type="datetime1">
              <a:rPr lang="en-US" altLang="zh-CN" smtClean="0"/>
              <a:t>10/10/2020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77148A-0EB5-4665-8E52-8693826DB630}" type="datetime1">
              <a:rPr lang="en-US" altLang="zh-CN" smtClean="0"/>
              <a:t>10/10/2020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8"/>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8"/>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23F727-D7FE-4100-BB88-3DD9767AB09C}" type="datetime1">
              <a:rPr lang="en-US" altLang="zh-CN" smtClean="0"/>
              <a:t>10/10/2020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671C17-550D-40E2-89A8-5936DBFCA3D3}" type="datetime1">
              <a:rPr lang="en-US" altLang="zh-CN" smtClean="0"/>
              <a:t>10/10/2020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51CD14-93F9-404A-830D-AFB9B6183FB0}" type="datetime1">
              <a:rPr lang="en-US" altLang="zh-CN" smtClean="0"/>
              <a:t>10/10/2020</a:t>
            </a:fld>
            <a:endParaRPr lang="en-US"/>
          </a:p>
        </p:txBody>
      </p:sp>
      <p:sp>
        <p:nvSpPr>
          <p:cNvPr id="5" name="Footer Placeholder 4"/>
          <p:cNvSpPr>
            <a:spLocks noGrp="1"/>
          </p:cNvSpPr>
          <p:nvPr>
            <p:ph type="ftr" sz="quarter" idx="11"/>
          </p:nvPr>
        </p:nvSpPr>
        <p:spPr/>
        <p:txBody>
          <a:bodyPr/>
          <a:lstStyle/>
          <a:p>
            <a:r>
              <a:rPr lang="en-US"/>
              <a:t>1</a:t>
            </a:r>
          </a:p>
        </p:txBody>
      </p:sp>
      <p:sp>
        <p:nvSpPr>
          <p:cNvPr id="6" name="Slide Number Placeholder 5"/>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20B3ED-6A7B-4E68-B92C-97B1D0F2BBFE}" type="datetime1">
              <a:rPr lang="en-US" altLang="zh-CN" smtClean="0"/>
              <a:t>10/10/2020</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6"/>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6"/>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5B5E03-3494-4EC9-AC38-4E75A9ADE7D2}" type="datetime1">
              <a:rPr lang="en-US" altLang="zh-CN" smtClean="0"/>
              <a:t>10/10/2020</a:t>
            </a:fld>
            <a:endParaRPr lang="en-US"/>
          </a:p>
        </p:txBody>
      </p:sp>
      <p:sp>
        <p:nvSpPr>
          <p:cNvPr id="8" name="Footer Placeholder 7"/>
          <p:cNvSpPr>
            <a:spLocks noGrp="1"/>
          </p:cNvSpPr>
          <p:nvPr>
            <p:ph type="ftr" sz="quarter" idx="11"/>
          </p:nvPr>
        </p:nvSpPr>
        <p:spPr/>
        <p:txBody>
          <a:bodyPr/>
          <a:lstStyle/>
          <a:p>
            <a:r>
              <a:rPr lang="en-US"/>
              <a:t>1</a:t>
            </a:r>
          </a:p>
        </p:txBody>
      </p:sp>
      <p:sp>
        <p:nvSpPr>
          <p:cNvPr id="9" name="Slide Number Placeholder 8"/>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A11BD8-38D0-4F5C-8BA7-3A5C2C2A4419}" type="datetime1">
              <a:rPr lang="en-US" altLang="zh-CN" smtClean="0"/>
              <a:t>10/10/2020</a:t>
            </a:fld>
            <a:endParaRPr lang="en-US"/>
          </a:p>
        </p:txBody>
      </p:sp>
      <p:sp>
        <p:nvSpPr>
          <p:cNvPr id="4" name="Footer Placeholder 3"/>
          <p:cNvSpPr>
            <a:spLocks noGrp="1"/>
          </p:cNvSpPr>
          <p:nvPr>
            <p:ph type="ftr" sz="quarter" idx="11"/>
          </p:nvPr>
        </p:nvSpPr>
        <p:spPr/>
        <p:txBody>
          <a:bodyPr/>
          <a:lstStyle/>
          <a:p>
            <a:r>
              <a:rPr lang="en-US"/>
              <a:t>1</a:t>
            </a:r>
          </a:p>
        </p:txBody>
      </p:sp>
      <p:sp>
        <p:nvSpPr>
          <p:cNvPr id="5" name="Slide Number Placeholder 4"/>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3AC4AD-EFD7-477B-B207-738AA78E8C1E}" type="datetime1">
              <a:rPr lang="en-US" altLang="zh-CN" smtClean="0"/>
              <a:t>10/10/2020</a:t>
            </a:fld>
            <a:endParaRPr lang="en-US"/>
          </a:p>
        </p:txBody>
      </p:sp>
      <p:sp>
        <p:nvSpPr>
          <p:cNvPr id="3" name="Footer Placeholder 2"/>
          <p:cNvSpPr>
            <a:spLocks noGrp="1"/>
          </p:cNvSpPr>
          <p:nvPr>
            <p:ph type="ftr" sz="quarter" idx="11"/>
          </p:nvPr>
        </p:nvSpPr>
        <p:spPr/>
        <p:txBody>
          <a:bodyPr/>
          <a:lstStyle/>
          <a:p>
            <a:r>
              <a:rPr lang="en-US"/>
              <a:t>1</a:t>
            </a:r>
          </a:p>
        </p:txBody>
      </p:sp>
      <p:sp>
        <p:nvSpPr>
          <p:cNvPr id="4" name="Slide Number Placeholder 3"/>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85E14F-3FCA-4A1C-A2D0-2631F76D0B71}" type="datetime1">
              <a:rPr lang="en-US" altLang="zh-CN" smtClean="0"/>
              <a:t>10/10/2020</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2565" indent="0">
              <a:buNone/>
              <a:defRPr sz="2000"/>
            </a:lvl7pPr>
            <a:lvl8pPr marL="3199765" indent="0">
              <a:buNone/>
              <a:defRPr sz="2000"/>
            </a:lvl8pPr>
            <a:lvl9pPr marL="3656965" indent="0">
              <a:buNone/>
              <a:defRPr sz="2000"/>
            </a:lvl9pPr>
          </a:lstStyle>
          <a:p>
            <a:endParaRPr lang="en-US"/>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2565" indent="0">
              <a:buNone/>
              <a:defRPr sz="900"/>
            </a:lvl7pPr>
            <a:lvl8pPr marL="3199765" indent="0">
              <a:buNone/>
              <a:defRPr sz="900"/>
            </a:lvl8pPr>
            <a:lvl9pPr marL="365696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65F41-B803-4CD9-AB03-92D3B94C17F8}" type="datetime1">
              <a:rPr lang="en-US" altLang="zh-CN" smtClean="0"/>
              <a:t>10/10/2020</a:t>
            </a:fld>
            <a:endParaRPr lang="en-US"/>
          </a:p>
        </p:txBody>
      </p:sp>
      <p:sp>
        <p:nvSpPr>
          <p:cNvPr id="6" name="Footer Placeholder 5"/>
          <p:cNvSpPr>
            <a:spLocks noGrp="1"/>
          </p:cNvSpPr>
          <p:nvPr>
            <p:ph type="ftr" sz="quarter" idx="11"/>
          </p:nvPr>
        </p:nvSpPr>
        <p:spPr/>
        <p:txBody>
          <a:bodyPr/>
          <a:lstStyle/>
          <a:p>
            <a:r>
              <a:rPr lang="en-US"/>
              <a:t>1</a:t>
            </a:r>
          </a:p>
        </p:txBody>
      </p:sp>
      <p:sp>
        <p:nvSpPr>
          <p:cNvPr id="7" name="Slide Number Placeholder 6"/>
          <p:cNvSpPr>
            <a:spLocks noGrp="1"/>
          </p:cNvSpPr>
          <p:nvPr>
            <p:ph type="sldNum" sz="quarter" idx="12"/>
          </p:nvPr>
        </p:nvSpPr>
        <p:spPr/>
        <p:txBody>
          <a:bodyPr/>
          <a:lstStyle/>
          <a:p>
            <a:fld id="{672F1098-4237-41BC-960F-A352F6B7DA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31" tIns="45716" rIns="91431" bIns="45716"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31" tIns="45716" rIns="91431" bIns="457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31" tIns="45716" rIns="91431" bIns="45716" rtlCol="0" anchor="ctr"/>
          <a:lstStyle>
            <a:lvl1pPr algn="l">
              <a:defRPr sz="1200">
                <a:solidFill>
                  <a:schemeClr val="tx1">
                    <a:tint val="75000"/>
                  </a:schemeClr>
                </a:solidFill>
              </a:defRPr>
            </a:lvl1pPr>
          </a:lstStyle>
          <a:p>
            <a:fld id="{2125AF87-BD2B-4AFC-AF2A-13DDE7B290B9}" type="datetime1">
              <a:rPr lang="en-US" altLang="zh-CN" smtClean="0"/>
              <a:t>10/10/2020</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31" tIns="45716" rIns="91431" bIns="45716" rtlCol="0" anchor="ctr"/>
          <a:lstStyle>
            <a:lvl1pPr algn="ctr">
              <a:defRPr sz="1200">
                <a:solidFill>
                  <a:schemeClr val="tx1">
                    <a:tint val="75000"/>
                  </a:schemeClr>
                </a:solidFill>
              </a:defRPr>
            </a:lvl1pPr>
          </a:lstStyle>
          <a:p>
            <a:r>
              <a:rPr lang="en-US"/>
              <a:t>1</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31" tIns="45716" rIns="91431" bIns="45716" rtlCol="0" anchor="ctr"/>
          <a:lstStyle>
            <a:lvl1pPr algn="r">
              <a:defRPr sz="1200">
                <a:solidFill>
                  <a:schemeClr val="tx1">
                    <a:tint val="75000"/>
                  </a:schemeClr>
                </a:solidFill>
              </a:defRPr>
            </a:lvl1pPr>
          </a:lstStyle>
          <a:p>
            <a:fld id="{672F1098-4237-41BC-960F-A352F6B7DA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xinhuanet.com/2019-05/14/c_1124492525.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bj.people.com.cn/n2/2016/1206/c82840-29419832.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qikan.cqvip.com/Qikan/Article/Detail?id=5054085"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open.163.com/newview/movie/free?pid=M8BB1MSNF&amp;mid=M8CUQED3G"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12"/>
          <p:cNvSpPr txBox="1"/>
          <p:nvPr/>
        </p:nvSpPr>
        <p:spPr>
          <a:xfrm>
            <a:off x="1874391" y="2973708"/>
            <a:ext cx="5395218" cy="715572"/>
          </a:xfrm>
          <a:prstGeom prst="rect">
            <a:avLst/>
          </a:prstGeom>
          <a:noFill/>
        </p:spPr>
        <p:txBody>
          <a:bodyPr wrap="square" lIns="91431" tIns="45716" rIns="91431" bIns="45716" rtlCol="0">
            <a:spAutoFit/>
          </a:bodyPr>
          <a:lstStyle/>
          <a:p>
            <a:pPr algn="dist"/>
            <a:r>
              <a:rPr lang="zh-CN" altLang="en-US" sz="4050" b="1" dirty="0">
                <a:latin typeface="微软雅黑" panose="020B0503020204020204" pitchFamily="34" charset="-122"/>
                <a:ea typeface="微软雅黑" panose="020B0503020204020204" pitchFamily="34" charset="-122"/>
              </a:rPr>
              <a:t>当代新闻学十讲</a:t>
            </a:r>
          </a:p>
        </p:txBody>
      </p:sp>
      <p:sp>
        <p:nvSpPr>
          <p:cNvPr id="78" name="Parallelogram 77"/>
          <p:cNvSpPr/>
          <p:nvPr/>
        </p:nvSpPr>
        <p:spPr>
          <a:xfrm>
            <a:off x="539552"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79" name="Parallelogram 78"/>
          <p:cNvSpPr/>
          <p:nvPr/>
        </p:nvSpPr>
        <p:spPr>
          <a:xfrm rot="10800000">
            <a:off x="7884369"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chemeClr val="tx1"/>
              </a:solidFill>
            </a:endParaRPr>
          </a:p>
        </p:txBody>
      </p:sp>
      <p:sp>
        <p:nvSpPr>
          <p:cNvPr id="80" name="TextBox 13"/>
          <p:cNvSpPr txBox="1"/>
          <p:nvPr/>
        </p:nvSpPr>
        <p:spPr>
          <a:xfrm>
            <a:off x="2328296" y="4635915"/>
            <a:ext cx="5564682" cy="830989"/>
          </a:xfrm>
          <a:prstGeom prst="rect">
            <a:avLst/>
          </a:prstGeom>
          <a:noFill/>
        </p:spPr>
        <p:txBody>
          <a:bodyPr wrap="square" lIns="91431" tIns="45716" rIns="91431" bIns="45716" rtlCol="0">
            <a:spAutoFit/>
          </a:bodyPr>
          <a:lstStyle/>
          <a:p>
            <a:pPr algn="r">
              <a:lnSpc>
                <a:spcPct val="120000"/>
              </a:lnSpc>
            </a:pPr>
            <a:r>
              <a:rPr lang="zh-CN" altLang="en-US" sz="2000" dirty="0">
                <a:latin typeface="微软雅黑" panose="020B0503020204020204" pitchFamily="34" charset="-122"/>
                <a:ea typeface="微软雅黑" panose="020B0503020204020204" pitchFamily="34" charset="-122"/>
              </a:rPr>
              <a:t>上海财经大学人文学院经济新闻系  林晖</a:t>
            </a:r>
          </a:p>
          <a:p>
            <a:pPr algn="r">
              <a:lnSpc>
                <a:spcPct val="120000"/>
              </a:lnSpc>
            </a:pPr>
            <a:r>
              <a:rPr lang="en-US" altLang="zh-CN" sz="2000" dirty="0">
                <a:latin typeface="微软雅黑" panose="020B0503020204020204" pitchFamily="34" charset="-122"/>
                <a:ea typeface="微软雅黑" panose="020B0503020204020204" pitchFamily="34" charset="-122"/>
              </a:rPr>
              <a:t>linhui1919@163.com</a:t>
            </a:r>
          </a:p>
        </p:txBody>
      </p:sp>
      <p:grpSp>
        <p:nvGrpSpPr>
          <p:cNvPr id="24" name="Group 3"/>
          <p:cNvGrpSpPr/>
          <p:nvPr/>
        </p:nvGrpSpPr>
        <p:grpSpPr bwMode="auto">
          <a:xfrm>
            <a:off x="755580" y="1916836"/>
            <a:ext cx="7866063" cy="3146425"/>
            <a:chOff x="460" y="1187"/>
            <a:chExt cx="4955" cy="1982"/>
          </a:xfrm>
        </p:grpSpPr>
        <p:sp>
          <p:nvSpPr>
            <p:cNvPr id="25"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7"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8"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9"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0"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1"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2"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3"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4"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5"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6"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8"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9"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0"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1"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2"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3"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4"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5"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6"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7"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8"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9"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0"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a:solidFill>
                  <a:srgbClr val="BCB5AC"/>
                </a:solidFill>
              </a:endParaRPr>
            </a:p>
          </p:txBody>
        </p:sp>
        <p:sp>
          <p:nvSpPr>
            <p:cNvPr id="61"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2"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3"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4"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5"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6"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7"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8"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9"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0"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1"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2"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3"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4"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5"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6"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7"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2"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grpSp>
      <p:pic>
        <p:nvPicPr>
          <p:cNvPr id="139" name="图片 138"/>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300192" y="1340768"/>
            <a:ext cx="2158206" cy="5438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10</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从受众到公民</a:t>
            </a:r>
            <a:endParaRPr lang="en-US" altLang="zh-CN" sz="21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A4C1C17D-3D85-4B38-B612-1A4CFB9C5246}"/>
              </a:ext>
            </a:extLst>
          </p:cNvPr>
          <p:cNvSpPr txBox="1"/>
          <p:nvPr/>
        </p:nvSpPr>
        <p:spPr>
          <a:xfrm>
            <a:off x="323530" y="1514279"/>
            <a:ext cx="8589540" cy="4117474"/>
          </a:xfrm>
          <a:prstGeom prst="rect">
            <a:avLst/>
          </a:prstGeom>
          <a:noFill/>
        </p:spPr>
        <p:txBody>
          <a:bodyPr wrap="square" rtlCol="0">
            <a:spAutoFit/>
          </a:bodyPr>
          <a:lstStyle/>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把公民概念引入媒介受众观（无论是自觉还是不自觉地），把受众当代公民以维护公民权为媒介责任和运营基础，是现代民主政治发展和市场经济内在运作机制在媒介观上的折射和反映。在西方媒介史上把受众当作人民，在理论上集中体现为社会责任论的出现，在媒介运作模式上最有代表性的是欧美各国家中的公共广播电视业，在法律上则突出表现为现代知情权（知晓权）在观念上的提出和法律上的确认。</a:t>
            </a:r>
            <a:endParaRPr lang="en-US" altLang="zh-CN" sz="1600" dirty="0">
              <a:latin typeface="等线" panose="02010600030101010101" pitchFamily="2" charset="-122"/>
              <a:ea typeface="等线" panose="02010600030101010101" pitchFamily="2" charset="-122"/>
            </a:endParaRPr>
          </a:p>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这样，通过理论探索、运营实践和法律建设，媒介的公民观得以基本明确，反映到媒介编辑特色和操作模式上则主要概括为：</a:t>
            </a:r>
          </a:p>
          <a:p>
            <a:pPr marL="719138" indent="-273050">
              <a:lnSpc>
                <a:spcPct val="150000"/>
              </a:lnSpc>
              <a:buSzPct val="73000"/>
              <a:buFont typeface="Wingdings" panose="05000000000000000000" pitchFamily="2" charset="2"/>
              <a:buChar char="p"/>
              <a:defRPr/>
            </a:pPr>
            <a:r>
              <a:rPr lang="zh-CN" altLang="en-US" sz="1600" b="1" dirty="0">
                <a:latin typeface="等线" panose="02010600030101010101" pitchFamily="2" charset="-122"/>
                <a:ea typeface="等线" panose="02010600030101010101" pitchFamily="2" charset="-122"/>
              </a:rPr>
              <a:t>维护公民的知晓权</a:t>
            </a:r>
          </a:p>
          <a:p>
            <a:pPr marL="719138" indent="-273050">
              <a:lnSpc>
                <a:spcPct val="150000"/>
              </a:lnSpc>
              <a:buSzPct val="73000"/>
              <a:buFont typeface="Wingdings" panose="05000000000000000000" pitchFamily="2" charset="2"/>
              <a:buChar char="p"/>
              <a:defRPr/>
            </a:pPr>
            <a:r>
              <a:rPr lang="zh-CN" altLang="en-US" sz="1600" b="1" dirty="0">
                <a:latin typeface="等线" panose="02010600030101010101" pitchFamily="2" charset="-122"/>
                <a:ea typeface="等线" panose="02010600030101010101" pitchFamily="2" charset="-122"/>
              </a:rPr>
              <a:t>维护公民的媒介接连权（媒介使用权）</a:t>
            </a:r>
          </a:p>
          <a:p>
            <a:pPr marL="719138" indent="-273050">
              <a:lnSpc>
                <a:spcPct val="150000"/>
              </a:lnSpc>
              <a:buSzPct val="73000"/>
              <a:buFont typeface="Wingdings" panose="05000000000000000000" pitchFamily="2" charset="2"/>
              <a:buChar char="p"/>
              <a:defRPr/>
            </a:pPr>
            <a:r>
              <a:rPr lang="zh-CN" altLang="en-US" sz="1600" b="1" dirty="0">
                <a:latin typeface="等线" panose="02010600030101010101" pitchFamily="2" charset="-122"/>
                <a:ea typeface="等线" panose="02010600030101010101" pitchFamily="2" charset="-122"/>
              </a:rPr>
              <a:t>维护公民的隐私权</a:t>
            </a:r>
          </a:p>
          <a:p>
            <a:pPr indent="446088">
              <a:lnSpc>
                <a:spcPct val="150000"/>
              </a:lnSpc>
              <a:buClr>
                <a:srgbClr val="B13F9A"/>
              </a:buClr>
              <a:buSzPct val="73000"/>
              <a:defRPr/>
            </a:pPr>
            <a:endParaRPr lang="zh-CN" altLang="en-US" sz="16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06935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11</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从公民到消费者与新闻娱乐化</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2270814"/>
          </a:xfrm>
          <a:prstGeom prst="rect">
            <a:avLst/>
          </a:prstGeom>
          <a:noFill/>
        </p:spPr>
        <p:txBody>
          <a:bodyPr wrap="square" rtlCol="0">
            <a:spAutoFit/>
          </a:bodyPr>
          <a:lstStyle/>
          <a:p>
            <a:pPr indent="446088">
              <a:lnSpc>
                <a:spcPct val="150000"/>
              </a:lnSpc>
            </a:pPr>
            <a:r>
              <a:rPr lang="zh-CN" altLang="en-US" sz="1600" dirty="0">
                <a:latin typeface="等线" panose="02010600030101010101" pitchFamily="2" charset="-122"/>
                <a:ea typeface="等线" panose="02010600030101010101" pitchFamily="2" charset="-122"/>
              </a:rPr>
              <a:t>对于商业性或具有商业化倾向的媒介，广告与市场是主宰，发行量、收视率等标志着受众群的量的指标，已成为生命线。企业的利益最大化原则转化为对受众群的追逐。而媒介产品生产和销售也不可避免地执行市场经济商品的大数原则和通用原则，即什么商品最好销，消费群最大，就生产什么。而不是象对待公民那样，基于公众利益，照顾少数人的兴趣和观点。市场经济条件下，人们的兴趣和观点以及利益要求各异，最大共通点在哪里呢？</a:t>
            </a:r>
            <a:endParaRPr lang="en-US" altLang="zh-CN" sz="1600" dirty="0">
              <a:latin typeface="等线" panose="02010600030101010101" pitchFamily="2" charset="-122"/>
              <a:ea typeface="等线" panose="02010600030101010101" pitchFamily="2" charset="-122"/>
            </a:endParaRPr>
          </a:p>
          <a:p>
            <a:pPr indent="446088">
              <a:lnSpc>
                <a:spcPct val="150000"/>
              </a:lnSpc>
            </a:pPr>
            <a:r>
              <a:rPr lang="zh-CN" altLang="en-US" sz="1600" b="1" dirty="0">
                <a:solidFill>
                  <a:srgbClr val="FF0000"/>
                </a:solidFill>
                <a:latin typeface="等线" panose="02010600030101010101" pitchFamily="2" charset="-122"/>
                <a:ea typeface="等线" panose="02010600030101010101" pitchFamily="2" charset="-122"/>
              </a:rPr>
              <a:t>媒介的选择是：娱乐。</a:t>
            </a:r>
            <a:endParaRPr lang="en-US" altLang="zh-CN" sz="1600" b="1" dirty="0">
              <a:solidFill>
                <a:srgbClr val="FF0000"/>
              </a:solidFill>
              <a:latin typeface="等线" panose="02010600030101010101" pitchFamily="2" charset="-122"/>
              <a:ea typeface="等线"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12</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案例</a:t>
            </a:r>
          </a:p>
        </p:txBody>
      </p:sp>
      <p:pic>
        <p:nvPicPr>
          <p:cNvPr id="3" name="图片 2">
            <a:extLst>
              <a:ext uri="{FF2B5EF4-FFF2-40B4-BE49-F238E27FC236}">
                <a16:creationId xmlns:a16="http://schemas.microsoft.com/office/drawing/2014/main" id="{9BF40848-738B-46A7-AD8A-479790F289F7}"/>
              </a:ext>
            </a:extLst>
          </p:cNvPr>
          <p:cNvPicPr>
            <a:picLocks noChangeAspect="1"/>
          </p:cNvPicPr>
          <p:nvPr/>
        </p:nvPicPr>
        <p:blipFill rotWithShape="1">
          <a:blip r:embed="rId4">
            <a:extLst>
              <a:ext uri="{28A0092B-C50C-407E-A947-70E740481C1C}">
                <a14:useLocalDpi xmlns:a14="http://schemas.microsoft.com/office/drawing/2010/main" val="0"/>
              </a:ext>
            </a:extLst>
          </a:blip>
          <a:srcRect l="51785"/>
          <a:stretch/>
        </p:blipFill>
        <p:spPr>
          <a:xfrm>
            <a:off x="5652120" y="1447863"/>
            <a:ext cx="3260950" cy="4220283"/>
          </a:xfrm>
          <a:prstGeom prst="rect">
            <a:avLst/>
          </a:prstGeom>
        </p:spPr>
      </p:pic>
      <p:sp>
        <p:nvSpPr>
          <p:cNvPr id="4" name="文本框 3">
            <a:extLst>
              <a:ext uri="{FF2B5EF4-FFF2-40B4-BE49-F238E27FC236}">
                <a16:creationId xmlns:a16="http://schemas.microsoft.com/office/drawing/2014/main" id="{D7538FD0-9DD9-4A1F-B4CB-502C60F05863}"/>
              </a:ext>
            </a:extLst>
          </p:cNvPr>
          <p:cNvSpPr txBox="1"/>
          <p:nvPr/>
        </p:nvSpPr>
        <p:spPr>
          <a:xfrm>
            <a:off x="323530" y="1514279"/>
            <a:ext cx="5328590" cy="3009478"/>
          </a:xfrm>
          <a:prstGeom prst="rect">
            <a:avLst/>
          </a:prstGeom>
          <a:noFill/>
        </p:spPr>
        <p:txBody>
          <a:bodyPr wrap="square" rtlCol="0">
            <a:spAutoFit/>
          </a:bodyPr>
          <a:lstStyle/>
          <a:p>
            <a:pPr indent="446088">
              <a:lnSpc>
                <a:spcPct val="150000"/>
              </a:lnSpc>
            </a:pP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世界新闻报</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有</a:t>
            </a:r>
            <a:r>
              <a:rPr lang="en-US" altLang="zh-CN" sz="1600" dirty="0">
                <a:latin typeface="等线" panose="02010600030101010101" pitchFamily="2" charset="-122"/>
                <a:ea typeface="等线" panose="02010600030101010101" pitchFamily="2" charset="-122"/>
              </a:rPr>
              <a:t>168</a:t>
            </a:r>
            <a:r>
              <a:rPr lang="zh-CN" altLang="en-US" sz="1600" dirty="0">
                <a:latin typeface="等线" panose="02010600030101010101" pitchFamily="2" charset="-122"/>
                <a:ea typeface="等线" panose="02010600030101010101" pitchFamily="2" charset="-122"/>
              </a:rPr>
              <a:t>年历史，因为深陷窃听丑闻，于</a:t>
            </a:r>
            <a:r>
              <a:rPr lang="en-US" altLang="zh-CN" sz="1600" dirty="0">
                <a:latin typeface="等线" panose="02010600030101010101" pitchFamily="2" charset="-122"/>
                <a:ea typeface="等线" panose="02010600030101010101" pitchFamily="2" charset="-122"/>
              </a:rPr>
              <a:t>2011</a:t>
            </a:r>
            <a:r>
              <a:rPr lang="zh-CN" altLang="en-US" sz="1600" dirty="0">
                <a:latin typeface="等线" panose="02010600030101010101" pitchFamily="2" charset="-122"/>
                <a:ea typeface="等线" panose="02010600030101010101" pitchFamily="2" charset="-122"/>
              </a:rPr>
              <a:t>年停刊。</a:t>
            </a:r>
            <a:endParaRPr lang="en-US" altLang="zh-CN" sz="1600" dirty="0">
              <a:latin typeface="等线" panose="02010600030101010101" pitchFamily="2" charset="-122"/>
              <a:ea typeface="等线" panose="02010600030101010101" pitchFamily="2" charset="-122"/>
            </a:endParaRPr>
          </a:p>
          <a:p>
            <a:pPr indent="446088">
              <a:lnSpc>
                <a:spcPct val="150000"/>
              </a:lnSpc>
            </a:pPr>
            <a:r>
              <a:rPr lang="zh-CN" altLang="en-US" sz="1600" dirty="0">
                <a:latin typeface="等线" panose="02010600030101010101" pitchFamily="2" charset="-122"/>
                <a:ea typeface="等线" panose="02010600030101010101" pitchFamily="2" charset="-122"/>
              </a:rPr>
              <a:t>在互联网技术和数字技术推动原有传播格局解体的同时，传统媒体危机四伏。</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世界新闻报</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为了应对竞争，选择迎合受众的低级审美趣味，将新闻报道的重心转向名人隐私、色情凶杀、八卦消息。但凡事都过犹不及，低俗过了线，甚至不惜以违背伦理的行为去获取信息，最终付出了关停的代价。</a:t>
            </a:r>
            <a:endParaRPr lang="en-US" altLang="zh-CN" sz="16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3540852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13</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案例</a:t>
            </a:r>
          </a:p>
        </p:txBody>
      </p:sp>
      <p:sp>
        <p:nvSpPr>
          <p:cNvPr id="4" name="文本框 3">
            <a:extLst>
              <a:ext uri="{FF2B5EF4-FFF2-40B4-BE49-F238E27FC236}">
                <a16:creationId xmlns:a16="http://schemas.microsoft.com/office/drawing/2014/main" id="{D7538FD0-9DD9-4A1F-B4CB-502C60F05863}"/>
              </a:ext>
            </a:extLst>
          </p:cNvPr>
          <p:cNvSpPr txBox="1"/>
          <p:nvPr/>
        </p:nvSpPr>
        <p:spPr>
          <a:xfrm>
            <a:off x="323530" y="1514279"/>
            <a:ext cx="3960438" cy="2640146"/>
          </a:xfrm>
          <a:prstGeom prst="rect">
            <a:avLst/>
          </a:prstGeom>
          <a:noFill/>
        </p:spPr>
        <p:txBody>
          <a:bodyPr wrap="square" rtlCol="0">
            <a:spAutoFit/>
          </a:bodyPr>
          <a:lstStyle/>
          <a:p>
            <a:pPr indent="446088">
              <a:lnSpc>
                <a:spcPct val="150000"/>
              </a:lnSpc>
            </a:pPr>
            <a:r>
              <a:rPr lang="zh-CN" altLang="en-US" sz="1600" dirty="0">
                <a:latin typeface="等线" panose="02010600030101010101" pitchFamily="2" charset="-122"/>
                <a:ea typeface="等线" panose="02010600030101010101" pitchFamily="2" charset="-122"/>
              </a:rPr>
              <a:t>新华社点名批评“趣头条”、“亿刻看点”等</a:t>
            </a:r>
            <a:r>
              <a:rPr lang="en-US" altLang="zh-CN" sz="1600" dirty="0">
                <a:latin typeface="等线" panose="02010600030101010101" pitchFamily="2" charset="-122"/>
                <a:ea typeface="等线" panose="02010600030101010101" pitchFamily="2" charset="-122"/>
              </a:rPr>
              <a:t>APP</a:t>
            </a:r>
            <a:r>
              <a:rPr lang="zh-CN" altLang="en-US" sz="1600" dirty="0">
                <a:latin typeface="等线" panose="02010600030101010101" pitchFamily="2" charset="-122"/>
                <a:ea typeface="等线" panose="02010600030101010101" pitchFamily="2" charset="-122"/>
              </a:rPr>
              <a:t>没有互联网新闻信息服务资质，低俗内容泛滥。</a:t>
            </a:r>
            <a:endParaRPr lang="en-US" altLang="zh-CN" sz="1600" dirty="0">
              <a:latin typeface="等线" panose="02010600030101010101" pitchFamily="2" charset="-122"/>
              <a:ea typeface="等线" panose="02010600030101010101" pitchFamily="2" charset="-122"/>
            </a:endParaRPr>
          </a:p>
          <a:p>
            <a:pPr>
              <a:lnSpc>
                <a:spcPct val="150000"/>
              </a:lnSpc>
            </a:pPr>
            <a:r>
              <a:rPr lang="zh-CN" altLang="en-US" sz="1600" dirty="0">
                <a:latin typeface="等线" panose="02010600030101010101" pitchFamily="2" charset="-122"/>
                <a:ea typeface="等线" panose="02010600030101010101" pitchFamily="2" charset="-122"/>
              </a:rPr>
              <a:t>阅读链接：</a:t>
            </a:r>
            <a:r>
              <a:rPr lang="en-US" altLang="zh-CN" sz="1600" dirty="0">
                <a:latin typeface="等线" panose="02010600030101010101" pitchFamily="2" charset="-122"/>
                <a:ea typeface="等线" panose="02010600030101010101" pitchFamily="2" charset="-122"/>
                <a:hlinkClick r:id="rId4"/>
              </a:rPr>
              <a:t>http://www.xinhuanet.com/2019-05/14/c_1124492525.htm</a:t>
            </a:r>
            <a:endParaRPr lang="en-US" altLang="zh-CN" sz="1600" dirty="0">
              <a:latin typeface="等线" panose="02010600030101010101" pitchFamily="2" charset="-122"/>
              <a:ea typeface="等线" panose="02010600030101010101" pitchFamily="2" charset="-122"/>
            </a:endParaRPr>
          </a:p>
          <a:p>
            <a:pPr indent="446088">
              <a:lnSpc>
                <a:spcPct val="150000"/>
              </a:lnSpc>
            </a:pPr>
            <a:endParaRPr lang="en-US" altLang="zh-CN" sz="1600" dirty="0">
              <a:latin typeface="等线" panose="02010600030101010101" pitchFamily="2" charset="-122"/>
              <a:ea typeface="等线" panose="02010600030101010101" pitchFamily="2" charset="-122"/>
            </a:endParaRPr>
          </a:p>
        </p:txBody>
      </p:sp>
      <p:grpSp>
        <p:nvGrpSpPr>
          <p:cNvPr id="9" name="组合 8">
            <a:extLst>
              <a:ext uri="{FF2B5EF4-FFF2-40B4-BE49-F238E27FC236}">
                <a16:creationId xmlns:a16="http://schemas.microsoft.com/office/drawing/2014/main" id="{4D5ACF73-6429-4885-A6BA-7C869AFF18A3}"/>
              </a:ext>
            </a:extLst>
          </p:cNvPr>
          <p:cNvGrpSpPr/>
          <p:nvPr/>
        </p:nvGrpSpPr>
        <p:grpSpPr>
          <a:xfrm>
            <a:off x="4376566" y="1439750"/>
            <a:ext cx="4536504" cy="4190641"/>
            <a:chOff x="4376566" y="1439750"/>
            <a:chExt cx="4536504" cy="4190641"/>
          </a:xfrm>
          <a:effectLst/>
        </p:grpSpPr>
        <p:pic>
          <p:nvPicPr>
            <p:cNvPr id="6" name="图片 5">
              <a:extLst>
                <a:ext uri="{FF2B5EF4-FFF2-40B4-BE49-F238E27FC236}">
                  <a16:creationId xmlns:a16="http://schemas.microsoft.com/office/drawing/2014/main" id="{4CDFDDC0-9760-4F41-B5A6-A38425F00302}"/>
                </a:ext>
              </a:extLst>
            </p:cNvPr>
            <p:cNvPicPr>
              <a:picLocks noChangeAspect="1"/>
            </p:cNvPicPr>
            <p:nvPr/>
          </p:nvPicPr>
          <p:blipFill rotWithShape="1">
            <a:blip r:embed="rId5"/>
            <a:srcRect l="19288" r="16925"/>
            <a:stretch/>
          </p:blipFill>
          <p:spPr>
            <a:xfrm>
              <a:off x="4376566" y="1439750"/>
              <a:ext cx="4536504" cy="897745"/>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AE7AA3D7-FF5A-48CC-8F37-EBCF9B5E551D}"/>
                </a:ext>
              </a:extLst>
            </p:cNvPr>
            <p:cNvPicPr>
              <a:picLocks noChangeAspect="1"/>
            </p:cNvPicPr>
            <p:nvPr/>
          </p:nvPicPr>
          <p:blipFill>
            <a:blip r:embed="rId6"/>
            <a:stretch>
              <a:fillRect/>
            </a:stretch>
          </p:blipFill>
          <p:spPr>
            <a:xfrm>
              <a:off x="4376566" y="2286782"/>
              <a:ext cx="4536504" cy="2284435"/>
            </a:xfrm>
            <a:prstGeom prst="rect">
              <a:avLst/>
            </a:prstGeom>
            <a:effectLst>
              <a:outerShdw blurRad="50800" dist="38100" dir="2700000" algn="tl" rotWithShape="0">
                <a:prstClr val="black">
                  <a:alpha val="40000"/>
                </a:prstClr>
              </a:outerShdw>
            </a:effectLst>
          </p:spPr>
        </p:pic>
        <p:pic>
          <p:nvPicPr>
            <p:cNvPr id="8" name="图片 7">
              <a:extLst>
                <a:ext uri="{FF2B5EF4-FFF2-40B4-BE49-F238E27FC236}">
                  <a16:creationId xmlns:a16="http://schemas.microsoft.com/office/drawing/2014/main" id="{EFFD25B3-3AD1-4315-B64F-B620A4B06790}"/>
                </a:ext>
              </a:extLst>
            </p:cNvPr>
            <p:cNvPicPr>
              <a:picLocks noChangeAspect="1"/>
            </p:cNvPicPr>
            <p:nvPr/>
          </p:nvPicPr>
          <p:blipFill rotWithShape="1">
            <a:blip r:embed="rId7"/>
            <a:srcRect t="2726" b="1"/>
            <a:stretch/>
          </p:blipFill>
          <p:spPr>
            <a:xfrm>
              <a:off x="4377070" y="4571217"/>
              <a:ext cx="4536000" cy="1059174"/>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50290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14</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案例</a:t>
            </a:r>
          </a:p>
        </p:txBody>
      </p:sp>
      <p:sp>
        <p:nvSpPr>
          <p:cNvPr id="4" name="文本框 3">
            <a:extLst>
              <a:ext uri="{FF2B5EF4-FFF2-40B4-BE49-F238E27FC236}">
                <a16:creationId xmlns:a16="http://schemas.microsoft.com/office/drawing/2014/main" id="{D7538FD0-9DD9-4A1F-B4CB-502C60F05863}"/>
              </a:ext>
            </a:extLst>
          </p:cNvPr>
          <p:cNvSpPr txBox="1"/>
          <p:nvPr/>
        </p:nvSpPr>
        <p:spPr>
          <a:xfrm>
            <a:off x="323530" y="1514279"/>
            <a:ext cx="3960438" cy="3009478"/>
          </a:xfrm>
          <a:prstGeom prst="rect">
            <a:avLst/>
          </a:prstGeom>
          <a:noFill/>
        </p:spPr>
        <p:txBody>
          <a:bodyPr wrap="square" rtlCol="0">
            <a:spAutoFit/>
          </a:bodyPr>
          <a:lstStyle/>
          <a:p>
            <a:pPr indent="446088">
              <a:lnSpc>
                <a:spcPct val="150000"/>
              </a:lnSpc>
            </a:pPr>
            <a:r>
              <a:rPr lang="en-US" altLang="zh-CN" sz="1600" dirty="0">
                <a:latin typeface="等线" panose="02010600030101010101" pitchFamily="2" charset="-122"/>
                <a:ea typeface="等线" panose="02010600030101010101" pitchFamily="2" charset="-122"/>
              </a:rPr>
              <a:t>2016</a:t>
            </a:r>
            <a:r>
              <a:rPr lang="zh-CN" altLang="en-US" sz="1600" dirty="0">
                <a:latin typeface="等线" panose="02010600030101010101" pitchFamily="2" charset="-122"/>
                <a:ea typeface="等线" panose="02010600030101010101" pitchFamily="2" charset="-122"/>
              </a:rPr>
              <a:t>年</a:t>
            </a:r>
            <a:r>
              <a:rPr lang="en-US" altLang="zh-CN" sz="1600" dirty="0">
                <a:latin typeface="等线" panose="02010600030101010101" pitchFamily="2" charset="-122"/>
                <a:ea typeface="等线" panose="02010600030101010101" pitchFamily="2" charset="-122"/>
              </a:rPr>
              <a:t>12</a:t>
            </a:r>
            <a:r>
              <a:rPr lang="zh-CN" altLang="en-US" sz="1600" dirty="0">
                <a:latin typeface="等线" panose="02010600030101010101" pitchFamily="2" charset="-122"/>
                <a:ea typeface="等线" panose="02010600030101010101" pitchFamily="2" charset="-122"/>
              </a:rPr>
              <a:t>月</a:t>
            </a:r>
            <a:r>
              <a:rPr lang="en-US" altLang="zh-CN" sz="1600" dirty="0">
                <a:latin typeface="等线" panose="02010600030101010101" pitchFamily="2" charset="-122"/>
                <a:ea typeface="等线" panose="02010600030101010101" pitchFamily="2" charset="-122"/>
              </a:rPr>
              <a:t>5</a:t>
            </a:r>
            <a:r>
              <a:rPr lang="zh-CN" altLang="en-US" sz="1600" dirty="0">
                <a:latin typeface="等线" panose="02010600030101010101" pitchFamily="2" charset="-122"/>
                <a:ea typeface="等线" panose="02010600030101010101" pitchFamily="2" charset="-122"/>
              </a:rPr>
              <a:t>日，北京市网信办对网上“标题党”乱象开展执法检查，向新浪、搜狐、网易、凤凰、焦点等网站下达行政执法检查通知书。</a:t>
            </a:r>
            <a:endParaRPr lang="en-US" altLang="zh-CN" sz="1600" dirty="0">
              <a:latin typeface="等线" panose="02010600030101010101" pitchFamily="2" charset="-122"/>
              <a:ea typeface="等线" panose="02010600030101010101" pitchFamily="2" charset="-122"/>
            </a:endParaRPr>
          </a:p>
          <a:p>
            <a:pPr>
              <a:lnSpc>
                <a:spcPct val="150000"/>
              </a:lnSpc>
            </a:pPr>
            <a:r>
              <a:rPr lang="zh-CN" altLang="en-US" sz="1600" dirty="0">
                <a:latin typeface="等线" panose="02010600030101010101" pitchFamily="2" charset="-122"/>
                <a:ea typeface="等线" panose="02010600030101010101" pitchFamily="2" charset="-122"/>
              </a:rPr>
              <a:t>阅读链接：</a:t>
            </a:r>
            <a:r>
              <a:rPr lang="en-US" altLang="zh-CN" sz="1600" dirty="0">
                <a:latin typeface="等线" panose="02010600030101010101" pitchFamily="2" charset="-122"/>
                <a:ea typeface="等线" panose="02010600030101010101" pitchFamily="2" charset="-122"/>
                <a:hlinkClick r:id="rId4"/>
              </a:rPr>
              <a:t>http://bj.people.com.cn/n2/2016/1206/c82840-29419832.html</a:t>
            </a:r>
            <a:endParaRPr lang="en-US" altLang="zh-CN" sz="1600" dirty="0">
              <a:latin typeface="等线" panose="02010600030101010101" pitchFamily="2" charset="-122"/>
              <a:ea typeface="等线" panose="02010600030101010101" pitchFamily="2" charset="-122"/>
            </a:endParaRPr>
          </a:p>
          <a:p>
            <a:pPr>
              <a:lnSpc>
                <a:spcPct val="150000"/>
              </a:lnSpc>
            </a:pPr>
            <a:endParaRPr lang="en-US" altLang="zh-CN" sz="1600" dirty="0">
              <a:latin typeface="等线" panose="02010600030101010101" pitchFamily="2" charset="-122"/>
              <a:ea typeface="等线" panose="02010600030101010101" pitchFamily="2" charset="-122"/>
            </a:endParaRPr>
          </a:p>
        </p:txBody>
      </p:sp>
      <p:pic>
        <p:nvPicPr>
          <p:cNvPr id="3" name="图片 2">
            <a:extLst>
              <a:ext uri="{FF2B5EF4-FFF2-40B4-BE49-F238E27FC236}">
                <a16:creationId xmlns:a16="http://schemas.microsoft.com/office/drawing/2014/main" id="{984CF6BD-DD2D-4A2C-AD46-C84A37302083}"/>
              </a:ext>
            </a:extLst>
          </p:cNvPr>
          <p:cNvPicPr>
            <a:picLocks noChangeAspect="1"/>
          </p:cNvPicPr>
          <p:nvPr/>
        </p:nvPicPr>
        <p:blipFill>
          <a:blip r:embed="rId5"/>
          <a:stretch>
            <a:fillRect/>
          </a:stretch>
        </p:blipFill>
        <p:spPr>
          <a:xfrm>
            <a:off x="323530" y="4387810"/>
            <a:ext cx="3765876" cy="1145980"/>
          </a:xfrm>
          <a:prstGeom prst="rect">
            <a:avLst/>
          </a:prstGeom>
        </p:spPr>
      </p:pic>
      <p:pic>
        <p:nvPicPr>
          <p:cNvPr id="11" name="图片 10">
            <a:extLst>
              <a:ext uri="{FF2B5EF4-FFF2-40B4-BE49-F238E27FC236}">
                <a16:creationId xmlns:a16="http://schemas.microsoft.com/office/drawing/2014/main" id="{A1D6ACC1-105B-4E4A-8A94-2658FD985153}"/>
              </a:ext>
            </a:extLst>
          </p:cNvPr>
          <p:cNvPicPr>
            <a:picLocks noChangeAspect="1"/>
          </p:cNvPicPr>
          <p:nvPr/>
        </p:nvPicPr>
        <p:blipFill>
          <a:blip r:embed="rId6"/>
          <a:stretch>
            <a:fillRect/>
          </a:stretch>
        </p:blipFill>
        <p:spPr>
          <a:xfrm>
            <a:off x="4089405" y="1468129"/>
            <a:ext cx="4823666" cy="4065661"/>
          </a:xfrm>
          <a:prstGeom prst="rect">
            <a:avLst/>
          </a:prstGeom>
        </p:spPr>
      </p:pic>
    </p:spTree>
    <p:extLst>
      <p:ext uri="{BB962C8B-B14F-4D97-AF65-F5344CB8AC3E}">
        <p14:creationId xmlns:p14="http://schemas.microsoft.com/office/powerpoint/2010/main" val="444650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15</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从公民到消费者与新闻娱乐化</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3378810"/>
          </a:xfrm>
          <a:prstGeom prst="rect">
            <a:avLst/>
          </a:prstGeom>
          <a:noFill/>
        </p:spPr>
        <p:txBody>
          <a:bodyPr wrap="square" rtlCol="0">
            <a:spAutoFit/>
          </a:bodyPr>
          <a:lstStyle/>
          <a:p>
            <a:pPr indent="446088">
              <a:lnSpc>
                <a:spcPct val="150000"/>
              </a:lnSpc>
            </a:pPr>
            <a:r>
              <a:rPr lang="zh-CN" altLang="en-US" sz="1600" dirty="0">
                <a:latin typeface="等线" panose="02010600030101010101" pitchFamily="2" charset="-122"/>
                <a:ea typeface="等线" panose="02010600030101010101" pitchFamily="2" charset="-122"/>
              </a:rPr>
              <a:t>由此可以看出，</a:t>
            </a:r>
            <a:r>
              <a:rPr lang="zh-CN" altLang="en-US" sz="1600" b="1" dirty="0">
                <a:solidFill>
                  <a:srgbClr val="FF0000"/>
                </a:solidFill>
                <a:latin typeface="等线" panose="02010600030101010101" pitchFamily="2" charset="-122"/>
                <a:ea typeface="等线" panose="02010600030101010101" pitchFamily="2" charset="-122"/>
              </a:rPr>
              <a:t>用消费者权益取代公民权利是危险的</a:t>
            </a:r>
            <a:r>
              <a:rPr lang="zh-CN" altLang="en-US" sz="1600" dirty="0">
                <a:latin typeface="等线" panose="02010600030101010101" pitchFamily="2" charset="-122"/>
                <a:ea typeface="等线" panose="02010600030101010101" pitchFamily="2" charset="-122"/>
              </a:rPr>
              <a:t>：消费者尽管也享有商品知情权、商品选择权等权益，但它和公民在国家政治、经济和社会领域内享有和行使的政治权利、经济权利和社会权利相比，无论从内涵还是从范围上都不可同日而语，这种变化实质上缩小了受众应享的公民权的范围。</a:t>
            </a:r>
          </a:p>
          <a:p>
            <a:pPr indent="446088">
              <a:lnSpc>
                <a:spcPct val="150000"/>
              </a:lnSpc>
            </a:pPr>
            <a:r>
              <a:rPr lang="zh-CN" altLang="en-US" sz="1600" dirty="0">
                <a:latin typeface="等线" panose="02010600030101010101" pitchFamily="2" charset="-122"/>
                <a:ea typeface="等线" panose="02010600030101010101" pitchFamily="2" charset="-122"/>
              </a:rPr>
              <a:t>更确切地说，在日趋同质化的媒介信息产品面前，公民对国家政治、社会等公共领域的知情权受到严重侵害。尽管行政机构等社会部门可以加大透明度，但公民个体很难全面地、经常性地了解政策制度过称和政策执行情况，形成“信息黑洞”。尽管网络时代信息渠道四通八达，但公民很难有时间和精力整合如海外信息供自己决策，形成“信息盲点”。这种要求会日益普遍和强烈。而信息娱乐化于显然与市场经济的深入和成熟，背道而驰。</a:t>
            </a:r>
          </a:p>
        </p:txBody>
      </p:sp>
    </p:spTree>
    <p:extLst>
      <p:ext uri="{BB962C8B-B14F-4D97-AF65-F5344CB8AC3E}">
        <p14:creationId xmlns:p14="http://schemas.microsoft.com/office/powerpoint/2010/main" val="2502591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16</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受众中心→用户驱动：互联网思维的大变革</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8589540" cy="2250616"/>
          </a:xfrm>
          <a:prstGeom prst="rect">
            <a:avLst/>
          </a:prstGeom>
          <a:noFill/>
        </p:spPr>
        <p:txBody>
          <a:bodyPr wrap="square" rtlCol="0">
            <a:spAutoFit/>
          </a:bodyPr>
          <a:lstStyle/>
          <a:p>
            <a:pPr indent="446088">
              <a:lnSpc>
                <a:spcPct val="150000"/>
              </a:lnSpc>
            </a:pPr>
            <a:r>
              <a:rPr lang="zh-CN" altLang="en-US" sz="1600" dirty="0">
                <a:latin typeface="等线" panose="02010600030101010101" pitchFamily="2" charset="-122"/>
                <a:ea typeface="等线" panose="02010600030101010101" pitchFamily="2" charset="-122"/>
              </a:rPr>
              <a:t>从以宣传为本位的“传者中心”，到</a:t>
            </a:r>
            <a:r>
              <a:rPr lang="en-US" altLang="zh-CN" sz="1600" dirty="0">
                <a:latin typeface="等线" panose="02010600030101010101" pitchFamily="2" charset="-122"/>
                <a:ea typeface="等线" panose="02010600030101010101" pitchFamily="2" charset="-122"/>
              </a:rPr>
              <a:t>20</a:t>
            </a:r>
            <a:r>
              <a:rPr lang="zh-CN" altLang="en-US" sz="1600" dirty="0">
                <a:latin typeface="等线" panose="02010600030101010101" pitchFamily="2" charset="-122"/>
                <a:ea typeface="等线" panose="02010600030101010101" pitchFamily="2" charset="-122"/>
              </a:rPr>
              <a:t>世纪</a:t>
            </a:r>
            <a:r>
              <a:rPr lang="en-US" altLang="zh-CN" sz="1600" dirty="0">
                <a:latin typeface="等线" panose="02010600030101010101" pitchFamily="2" charset="-122"/>
                <a:ea typeface="等线" panose="02010600030101010101" pitchFamily="2" charset="-122"/>
              </a:rPr>
              <a:t>90</a:t>
            </a:r>
            <a:r>
              <a:rPr lang="zh-CN" altLang="en-US" sz="1600" dirty="0">
                <a:latin typeface="等线" panose="02010600030101010101" pitchFamily="2" charset="-122"/>
                <a:ea typeface="等线" panose="02010600030101010101" pitchFamily="2" charset="-122"/>
              </a:rPr>
              <a:t>年代市场化改革确立的中国大众化媒体的“受众中心”，中国媒体走过了大发展的</a:t>
            </a:r>
            <a:r>
              <a:rPr lang="en-US" altLang="zh-CN" sz="1600" dirty="0">
                <a:latin typeface="等线" panose="02010600030101010101" pitchFamily="2" charset="-122"/>
                <a:ea typeface="等线" panose="02010600030101010101" pitchFamily="2" charset="-122"/>
              </a:rPr>
              <a:t>20</a:t>
            </a:r>
            <a:r>
              <a:rPr lang="zh-CN" altLang="en-US" sz="1600" dirty="0">
                <a:latin typeface="等线" panose="02010600030101010101" pitchFamily="2" charset="-122"/>
                <a:ea typeface="等线" panose="02010600030101010101" pitchFamily="2" charset="-122"/>
              </a:rPr>
              <a:t>多年，奠定了市场基础。有学者曾经用从“宣传品”、“作品”到“产品”，形容中国电视</a:t>
            </a:r>
            <a:r>
              <a:rPr lang="en-US" altLang="zh-CN" sz="1600" dirty="0">
                <a:latin typeface="等线" panose="02010600030101010101" pitchFamily="2" charset="-122"/>
                <a:ea typeface="等线" panose="02010600030101010101" pitchFamily="2" charset="-122"/>
              </a:rPr>
              <a:t>50</a:t>
            </a:r>
            <a:r>
              <a:rPr lang="zh-CN" altLang="en-US" sz="1600" dirty="0">
                <a:latin typeface="等线" panose="02010600030101010101" pitchFamily="2" charset="-122"/>
                <a:ea typeface="等线" panose="02010600030101010101" pitchFamily="2" charset="-122"/>
              </a:rPr>
              <a:t>年的节目创新历程。</a:t>
            </a:r>
          </a:p>
          <a:p>
            <a:pPr indent="446088">
              <a:lnSpc>
                <a:spcPct val="150000"/>
              </a:lnSpc>
            </a:pPr>
            <a:r>
              <a:rPr lang="zh-CN" altLang="en-US" sz="1600" dirty="0">
                <a:latin typeface="等线" panose="02010600030101010101" pitchFamily="2" charset="-122"/>
                <a:ea typeface="等线" panose="02010600030101010101" pitchFamily="2" charset="-122"/>
              </a:rPr>
              <a:t>这其实也可以涵盖中国传媒业自</a:t>
            </a:r>
            <a:r>
              <a:rPr lang="en-US" altLang="zh-CN" sz="1600" dirty="0">
                <a:latin typeface="等线" panose="02010600030101010101" pitchFamily="2" charset="-122"/>
                <a:ea typeface="等线" panose="02010600030101010101" pitchFamily="2" charset="-122"/>
              </a:rPr>
              <a:t>20</a:t>
            </a:r>
            <a:r>
              <a:rPr lang="zh-CN" altLang="en-US" sz="1600" dirty="0">
                <a:latin typeface="等线" panose="02010600030101010101" pitchFamily="2" charset="-122"/>
                <a:ea typeface="等线" panose="02010600030101010101" pitchFamily="2" charset="-122"/>
              </a:rPr>
              <a:t>世纪</a:t>
            </a:r>
            <a:r>
              <a:rPr lang="en-US" altLang="zh-CN" sz="1600" dirty="0">
                <a:latin typeface="等线" panose="02010600030101010101" pitchFamily="2" charset="-122"/>
                <a:ea typeface="等线" panose="02010600030101010101" pitchFamily="2" charset="-122"/>
              </a:rPr>
              <a:t>90</a:t>
            </a:r>
            <a:r>
              <a:rPr lang="zh-CN" altLang="en-US" sz="1600" dirty="0">
                <a:latin typeface="等线" panose="02010600030101010101" pitchFamily="2" charset="-122"/>
                <a:ea typeface="等线" panose="02010600030101010101" pitchFamily="2" charset="-122"/>
              </a:rPr>
              <a:t>年代确立媒介产业属性以来，市场朝向改革的基本取向。这一阶段最大的特点是伴随一大批市场化媒体崛起，视受众为消费者、满足受众需求的“受众中心”制成为媒介内容生产中最重要的选择标准。</a:t>
            </a:r>
          </a:p>
        </p:txBody>
      </p:sp>
    </p:spTree>
    <p:extLst>
      <p:ext uri="{BB962C8B-B14F-4D97-AF65-F5344CB8AC3E}">
        <p14:creationId xmlns:p14="http://schemas.microsoft.com/office/powerpoint/2010/main" val="1154122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17</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案例</a:t>
            </a:r>
          </a:p>
        </p:txBody>
      </p:sp>
      <p:pic>
        <p:nvPicPr>
          <p:cNvPr id="2" name="图片 1">
            <a:extLst>
              <a:ext uri="{FF2B5EF4-FFF2-40B4-BE49-F238E27FC236}">
                <a16:creationId xmlns:a16="http://schemas.microsoft.com/office/drawing/2014/main" id="{AD518CED-C5EB-4456-AFFA-2D24C3489AC9}"/>
              </a:ext>
            </a:extLst>
          </p:cNvPr>
          <p:cNvPicPr>
            <a:picLocks noChangeAspect="1"/>
          </p:cNvPicPr>
          <p:nvPr/>
        </p:nvPicPr>
        <p:blipFill rotWithShape="1">
          <a:blip r:embed="rId4"/>
          <a:srcRect l="6897" t="2562" r="6398"/>
          <a:stretch/>
        </p:blipFill>
        <p:spPr>
          <a:xfrm>
            <a:off x="4625225" y="1432276"/>
            <a:ext cx="4282824" cy="2772956"/>
          </a:xfrm>
          <a:prstGeom prst="rect">
            <a:avLst/>
          </a:prstGeom>
        </p:spPr>
      </p:pic>
      <p:sp>
        <p:nvSpPr>
          <p:cNvPr id="4" name="文本框 3">
            <a:extLst>
              <a:ext uri="{FF2B5EF4-FFF2-40B4-BE49-F238E27FC236}">
                <a16:creationId xmlns:a16="http://schemas.microsoft.com/office/drawing/2014/main" id="{66C07DBC-BF2E-4F16-86C8-3E172FE434E6}"/>
              </a:ext>
            </a:extLst>
          </p:cNvPr>
          <p:cNvSpPr txBox="1"/>
          <p:nvPr/>
        </p:nvSpPr>
        <p:spPr>
          <a:xfrm>
            <a:off x="323529" y="4224732"/>
            <a:ext cx="8584519" cy="793487"/>
          </a:xfrm>
          <a:prstGeom prst="rect">
            <a:avLst/>
          </a:prstGeom>
          <a:noFill/>
        </p:spPr>
        <p:txBody>
          <a:bodyPr wrap="square" rtlCol="0">
            <a:spAutoFit/>
          </a:bodyPr>
          <a:lstStyle/>
          <a:p>
            <a:pPr indent="446088">
              <a:lnSpc>
                <a:spcPct val="150000"/>
              </a:lnSpc>
            </a:pPr>
            <a:r>
              <a:rPr lang="zh-CN" altLang="en-US" sz="1600" dirty="0">
                <a:latin typeface="等线" panose="02010600030101010101" pitchFamily="2" charset="-122"/>
                <a:ea typeface="等线" panose="02010600030101010101" pitchFamily="2" charset="-122"/>
              </a:rPr>
              <a:t>中央电视台高度重视各个形态传播内容的整合，央视网和</a:t>
            </a:r>
            <a:r>
              <a:rPr lang="en-US" altLang="zh-CN" sz="1600" dirty="0">
                <a:latin typeface="等线" panose="02010600030101010101" pitchFamily="2" charset="-122"/>
                <a:ea typeface="等线" panose="02010600030101010101" pitchFamily="2" charset="-122"/>
              </a:rPr>
              <a:t>CCTV</a:t>
            </a:r>
            <a:r>
              <a:rPr lang="zh-CN" altLang="en-US" sz="1600" dirty="0">
                <a:latin typeface="等线" panose="02010600030101010101" pitchFamily="2" charset="-122"/>
                <a:ea typeface="等线" panose="02010600030101010101" pitchFamily="2" charset="-122"/>
              </a:rPr>
              <a:t>节目官网全天候提供新闻信息和文娱产品，充分满足受众的多元化需求。</a:t>
            </a:r>
          </a:p>
        </p:txBody>
      </p:sp>
      <p:pic>
        <p:nvPicPr>
          <p:cNvPr id="6" name="图片 5">
            <a:extLst>
              <a:ext uri="{FF2B5EF4-FFF2-40B4-BE49-F238E27FC236}">
                <a16:creationId xmlns:a16="http://schemas.microsoft.com/office/drawing/2014/main" id="{354FF9C5-AB1D-4BEA-8880-92D29EB3335C}"/>
              </a:ext>
            </a:extLst>
          </p:cNvPr>
          <p:cNvPicPr>
            <a:picLocks noChangeAspect="1"/>
          </p:cNvPicPr>
          <p:nvPr/>
        </p:nvPicPr>
        <p:blipFill>
          <a:blip r:embed="rId5"/>
          <a:stretch>
            <a:fillRect/>
          </a:stretch>
        </p:blipFill>
        <p:spPr>
          <a:xfrm>
            <a:off x="323529" y="1432276"/>
            <a:ext cx="4195247" cy="2796047"/>
          </a:xfrm>
          <a:prstGeom prst="rect">
            <a:avLst/>
          </a:prstGeom>
        </p:spPr>
      </p:pic>
    </p:spTree>
    <p:extLst>
      <p:ext uri="{BB962C8B-B14F-4D97-AF65-F5344CB8AC3E}">
        <p14:creationId xmlns:p14="http://schemas.microsoft.com/office/powerpoint/2010/main" val="3084917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18</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课堂思考与讨论</a:t>
            </a:r>
          </a:p>
        </p:txBody>
      </p:sp>
      <p:sp>
        <p:nvSpPr>
          <p:cNvPr id="4" name="文本框 3">
            <a:extLst>
              <a:ext uri="{FF2B5EF4-FFF2-40B4-BE49-F238E27FC236}">
                <a16:creationId xmlns:a16="http://schemas.microsoft.com/office/drawing/2014/main" id="{66C07DBC-BF2E-4F16-86C8-3E172FE434E6}"/>
              </a:ext>
            </a:extLst>
          </p:cNvPr>
          <p:cNvSpPr txBox="1"/>
          <p:nvPr/>
        </p:nvSpPr>
        <p:spPr>
          <a:xfrm>
            <a:off x="3985960" y="2710721"/>
            <a:ext cx="3976008" cy="1162819"/>
          </a:xfrm>
          <a:prstGeom prst="rect">
            <a:avLst/>
          </a:prstGeom>
          <a:noFill/>
        </p:spPr>
        <p:txBody>
          <a:bodyPr wrap="square" rtlCol="0">
            <a:spAutoFit/>
          </a:bodyPr>
          <a:lstStyle/>
          <a:p>
            <a:pPr indent="446088" algn="ctr">
              <a:lnSpc>
                <a:spcPct val="150000"/>
              </a:lnSpc>
            </a:pPr>
            <a:r>
              <a:rPr lang="zh-CN" altLang="en-US" sz="1600" dirty="0">
                <a:latin typeface="等线" panose="02010600030101010101" pitchFamily="2" charset="-122"/>
                <a:ea typeface="等线" panose="02010600030101010101" pitchFamily="2" charset="-122"/>
              </a:rPr>
              <a:t>满足用户需求的“受众中心”</a:t>
            </a:r>
            <a:endParaRPr lang="en-US" altLang="zh-CN" sz="1600" dirty="0">
              <a:latin typeface="等线" panose="02010600030101010101" pitchFamily="2" charset="-122"/>
              <a:ea typeface="等线" panose="02010600030101010101" pitchFamily="2" charset="-122"/>
            </a:endParaRPr>
          </a:p>
          <a:p>
            <a:pPr indent="446088" algn="ctr">
              <a:lnSpc>
                <a:spcPct val="150000"/>
              </a:lnSpc>
            </a:pPr>
            <a:r>
              <a:rPr lang="zh-CN" altLang="en-US" sz="1600" dirty="0">
                <a:latin typeface="等线" panose="02010600030101010101" pitchFamily="2" charset="-122"/>
                <a:ea typeface="等线" panose="02010600030101010101" pitchFamily="2" charset="-122"/>
              </a:rPr>
              <a:t>和“迎合受众”之间有何区别？</a:t>
            </a:r>
            <a:endParaRPr lang="en-US" altLang="zh-CN" sz="1600" dirty="0">
              <a:latin typeface="等线" panose="02010600030101010101" pitchFamily="2" charset="-122"/>
              <a:ea typeface="等线" panose="02010600030101010101" pitchFamily="2" charset="-122"/>
            </a:endParaRPr>
          </a:p>
          <a:p>
            <a:pPr indent="446088" algn="ctr">
              <a:lnSpc>
                <a:spcPct val="150000"/>
              </a:lnSpc>
            </a:pPr>
            <a:r>
              <a:rPr lang="zh-CN" altLang="en-US" sz="1600" dirty="0">
                <a:latin typeface="等线" panose="02010600030101010101" pitchFamily="2" charset="-122"/>
                <a:ea typeface="等线" panose="02010600030101010101" pitchFamily="2" charset="-122"/>
              </a:rPr>
              <a:t>两者之间的界限是什么？</a:t>
            </a:r>
          </a:p>
        </p:txBody>
      </p:sp>
      <p:pic>
        <p:nvPicPr>
          <p:cNvPr id="6" name="图片 5">
            <a:extLst>
              <a:ext uri="{FF2B5EF4-FFF2-40B4-BE49-F238E27FC236}">
                <a16:creationId xmlns:a16="http://schemas.microsoft.com/office/drawing/2014/main" id="{E2C62540-94F3-4195-973D-9582A6EC9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9" y="1509650"/>
            <a:ext cx="3662431" cy="3801603"/>
          </a:xfrm>
          <a:prstGeom prst="rect">
            <a:avLst/>
          </a:prstGeom>
        </p:spPr>
      </p:pic>
    </p:spTree>
    <p:extLst>
      <p:ext uri="{BB962C8B-B14F-4D97-AF65-F5344CB8AC3E}">
        <p14:creationId xmlns:p14="http://schemas.microsoft.com/office/powerpoint/2010/main" val="503757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19</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产品时代的抉择：大众新闻 </a:t>
            </a:r>
            <a:r>
              <a:rPr lang="en-US" altLang="zh-CN" sz="2100" dirty="0">
                <a:latin typeface="微软雅黑" panose="020B0503020204020204" pitchFamily="34" charset="-122"/>
                <a:ea typeface="微软雅黑" panose="020B0503020204020204" pitchFamily="34" charset="-122"/>
              </a:rPr>
              <a:t>OR </a:t>
            </a:r>
            <a:r>
              <a:rPr lang="zh-CN" altLang="en-US" sz="2100" dirty="0">
                <a:latin typeface="微软雅黑" panose="020B0503020204020204" pitchFamily="34" charset="-122"/>
                <a:ea typeface="微软雅黑" panose="020B0503020204020204" pitchFamily="34" charset="-122"/>
              </a:rPr>
              <a:t>私人订制？</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29" y="1514279"/>
            <a:ext cx="8589541" cy="4031873"/>
          </a:xfrm>
          <a:prstGeom prst="rect">
            <a:avLst/>
          </a:prstGeom>
          <a:noFill/>
        </p:spPr>
        <p:txBody>
          <a:bodyPr wrap="square" rtlCol="0">
            <a:spAutoFit/>
          </a:bodyPr>
          <a:lstStyle/>
          <a:p>
            <a:pPr indent="446088">
              <a:lnSpc>
                <a:spcPct val="150000"/>
              </a:lnSpc>
            </a:pPr>
            <a:r>
              <a:rPr lang="zh-CN" altLang="en-US" sz="1600" dirty="0">
                <a:latin typeface="等线" panose="02010600030101010101" pitchFamily="2" charset="-122"/>
                <a:ea typeface="等线" panose="02010600030101010101" pitchFamily="2" charset="-122"/>
              </a:rPr>
              <a:t>从“受众中心”走向“用户驱动”，会全面地走向</a:t>
            </a:r>
            <a:r>
              <a:rPr lang="zh-CN" altLang="en-US" sz="1600" b="1" dirty="0">
                <a:solidFill>
                  <a:srgbClr val="FF0000"/>
                </a:solidFill>
                <a:latin typeface="等线" panose="02010600030101010101" pitchFamily="2" charset="-122"/>
                <a:ea typeface="等线" panose="02010600030101010101" pitchFamily="2" charset="-122"/>
              </a:rPr>
              <a:t>以需定产</a:t>
            </a:r>
            <a:r>
              <a:rPr lang="zh-CN" altLang="en-US" sz="1600" dirty="0">
                <a:latin typeface="等线" panose="02010600030101010101" pitchFamily="2" charset="-122"/>
                <a:ea typeface="等线" panose="02010600030101010101" pitchFamily="2" charset="-122"/>
              </a:rPr>
              <a:t>的“产品时代”，这种转型正在带来的标志性变化有三点：</a:t>
            </a:r>
          </a:p>
          <a:p>
            <a:pPr marL="719138" indent="-273050">
              <a:lnSpc>
                <a:spcPct val="150000"/>
              </a:lnSpc>
              <a:buFont typeface="Wingdings" panose="05000000000000000000" pitchFamily="2" charset="2"/>
              <a:buChar char="p"/>
            </a:pPr>
            <a:r>
              <a:rPr lang="en-US" altLang="zh-CN" sz="1600" dirty="0">
                <a:latin typeface="等线" panose="02010600030101010101" pitchFamily="2" charset="-122"/>
                <a:ea typeface="等线" panose="02010600030101010101" pitchFamily="2" charset="-122"/>
              </a:rPr>
              <a:t> </a:t>
            </a:r>
            <a:r>
              <a:rPr lang="zh-CN" altLang="en-US" sz="1600" dirty="0">
                <a:latin typeface="等线" panose="02010600030101010101" pitchFamily="2" charset="-122"/>
                <a:ea typeface="等线" panose="02010600030101010101" pitchFamily="2" charset="-122"/>
              </a:rPr>
              <a:t>新闻人转型转为“产品经理”</a:t>
            </a:r>
          </a:p>
          <a:p>
            <a:pPr marL="719138" indent="-273050">
              <a:lnSpc>
                <a:spcPct val="150000"/>
              </a:lnSpc>
              <a:buFont typeface="Wingdings" panose="05000000000000000000" pitchFamily="2" charset="2"/>
              <a:buChar char="p"/>
            </a:pPr>
            <a:r>
              <a:rPr lang="en-US" altLang="zh-CN" sz="1600" dirty="0">
                <a:latin typeface="等线" panose="02010600030101010101" pitchFamily="2" charset="-122"/>
                <a:ea typeface="等线" panose="02010600030101010101" pitchFamily="2" charset="-122"/>
              </a:rPr>
              <a:t> </a:t>
            </a:r>
            <a:r>
              <a:rPr lang="zh-CN" altLang="en-US" sz="1600" dirty="0">
                <a:latin typeface="等线" panose="02010600030101010101" pitchFamily="2" charset="-122"/>
                <a:ea typeface="等线" panose="02010600030101010101" pitchFamily="2" charset="-122"/>
              </a:rPr>
              <a:t>强调“用户驱动”的生产原则</a:t>
            </a:r>
          </a:p>
          <a:p>
            <a:pPr marL="719138" indent="-273050">
              <a:lnSpc>
                <a:spcPct val="150000"/>
              </a:lnSpc>
              <a:buFont typeface="Wingdings" panose="05000000000000000000" pitchFamily="2" charset="2"/>
              <a:buChar char="p"/>
            </a:pPr>
            <a:r>
              <a:rPr lang="en-US" altLang="zh-CN" sz="1600" dirty="0">
                <a:latin typeface="等线" panose="02010600030101010101" pitchFamily="2" charset="-122"/>
                <a:ea typeface="等线" panose="02010600030101010101" pitchFamily="2" charset="-122"/>
              </a:rPr>
              <a:t> </a:t>
            </a:r>
            <a:r>
              <a:rPr lang="zh-CN" altLang="en-US" sz="1600" dirty="0">
                <a:latin typeface="等线" panose="02010600030101010101" pitchFamily="2" charset="-122"/>
                <a:ea typeface="等线" panose="02010600030101010101" pitchFamily="2" charset="-122"/>
              </a:rPr>
              <a:t>走向超高细分内容订制</a:t>
            </a:r>
          </a:p>
          <a:p>
            <a:pPr indent="446088">
              <a:lnSpc>
                <a:spcPct val="150000"/>
              </a:lnSpc>
            </a:pPr>
            <a:r>
              <a:rPr lang="zh-CN" altLang="en-US" sz="1600" dirty="0">
                <a:latin typeface="等线" panose="02010600030101010101" pitchFamily="2" charset="-122"/>
                <a:ea typeface="等线" panose="02010600030101010101" pitchFamily="2" charset="-122"/>
              </a:rPr>
              <a:t>在一片呼唤互联网思维和崇尚用户至上的喧哗中，我们不应该忘记那些自有大众传媒以来，新闻人一直为之追求的东西：</a:t>
            </a:r>
            <a:r>
              <a:rPr lang="zh-CN" altLang="en-US" sz="1600" b="1" dirty="0">
                <a:solidFill>
                  <a:srgbClr val="FF0000"/>
                </a:solidFill>
                <a:latin typeface="等线" panose="02010600030101010101" pitchFamily="2" charset="-122"/>
                <a:ea typeface="等线" panose="02010600030101010101" pitchFamily="2" charset="-122"/>
              </a:rPr>
              <a:t>精神生产者而非单一的信息服务商的社会责任，社会粘合剂而非单一的产品制造商的社会责任</a:t>
            </a:r>
            <a:r>
              <a:rPr lang="zh-CN" altLang="en-US" sz="1600" dirty="0">
                <a:latin typeface="等线" panose="02010600030101010101" pitchFamily="2" charset="-122"/>
                <a:ea typeface="等线" panose="02010600030101010101" pitchFamily="2" charset="-122"/>
              </a:rPr>
              <a:t>。</a:t>
            </a:r>
          </a:p>
          <a:p>
            <a:pPr indent="446088">
              <a:lnSpc>
                <a:spcPct val="150000"/>
              </a:lnSpc>
            </a:pPr>
            <a:r>
              <a:rPr lang="zh-CN" altLang="en-US" sz="1600" dirty="0">
                <a:latin typeface="等线" panose="02010600030101010101" pitchFamily="2" charset="-122"/>
                <a:ea typeface="等线" panose="02010600030101010101" pitchFamily="2" charset="-122"/>
              </a:rPr>
              <a:t>这是决定传媒是企业但又区别于所有企业的地方。如果简单听任“个人新闻”取代大众新闻，一些媒体可能摆脱财务危机，但对一个期待共识的转型社会却可能面临另一层面的危机。</a:t>
            </a:r>
          </a:p>
          <a:p>
            <a:endParaRPr lang="zh-CN" altLang="en-US" sz="1600" dirty="0">
              <a:solidFill>
                <a:prstClr val="black"/>
              </a:solidFill>
              <a:latin typeface="宋体" panose="02010600030101010101" pitchFamily="2" charset="-122"/>
            </a:endParaRPr>
          </a:p>
        </p:txBody>
      </p:sp>
    </p:spTree>
    <p:extLst>
      <p:ext uri="{BB962C8B-B14F-4D97-AF65-F5344CB8AC3E}">
        <p14:creationId xmlns:p14="http://schemas.microsoft.com/office/powerpoint/2010/main" val="1444673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3"/>
          <p:cNvGrpSpPr/>
          <p:nvPr/>
        </p:nvGrpSpPr>
        <p:grpSpPr bwMode="auto">
          <a:xfrm>
            <a:off x="755580" y="1916836"/>
            <a:ext cx="7866063" cy="3146425"/>
            <a:chOff x="460" y="1187"/>
            <a:chExt cx="4955" cy="1982"/>
          </a:xfrm>
        </p:grpSpPr>
        <p:sp>
          <p:nvSpPr>
            <p:cNvPr id="142"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3"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4"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5"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6"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7"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8"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49"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0"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1"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2"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3"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4"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5"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6"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7"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8"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59"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0"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1"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2"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3"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4"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5"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6"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7"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8"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69"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0"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1"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2"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3"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4"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5"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6"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a:solidFill>
                  <a:srgbClr val="BCB5AC"/>
                </a:solidFill>
              </a:endParaRPr>
            </a:p>
          </p:txBody>
        </p:sp>
        <p:sp>
          <p:nvSpPr>
            <p:cNvPr id="177"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8"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79"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0"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1"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2"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3"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4"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5"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6"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7"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8"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89"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0"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1"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2"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3"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4"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5"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6"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7"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8"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99"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0"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1"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2"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3"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4"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5"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6"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7"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8"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09"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0"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1"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2"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3"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4"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5"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6"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7"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8"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19"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0"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1"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2"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3"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4"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5"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6"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7"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8"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29"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0"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1"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2"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3"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4"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5"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6"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7"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8"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39"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0"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1"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2"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3"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4"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5"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6"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7"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48"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grpSp>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8" name="平行四边形 12"/>
          <p:cNvSpPr/>
          <p:nvPr/>
        </p:nvSpPr>
        <p:spPr>
          <a:xfrm>
            <a:off x="1027014" y="1145283"/>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9" name="平行四边形 13"/>
          <p:cNvSpPr/>
          <p:nvPr/>
        </p:nvSpPr>
        <p:spPr>
          <a:xfrm>
            <a:off x="179515" y="1145283"/>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grpSp>
        <p:nvGrpSpPr>
          <p:cNvPr id="119" name="组合 17"/>
          <p:cNvGrpSpPr/>
          <p:nvPr/>
        </p:nvGrpSpPr>
        <p:grpSpPr>
          <a:xfrm>
            <a:off x="1143324" y="2901432"/>
            <a:ext cx="730541" cy="632943"/>
            <a:chOff x="1691679" y="2324967"/>
            <a:chExt cx="730541" cy="759532"/>
          </a:xfrm>
        </p:grpSpPr>
        <p:sp>
          <p:nvSpPr>
            <p:cNvPr id="120" name="矩形​​ 3"/>
            <p:cNvSpPr/>
            <p:nvPr/>
          </p:nvSpPr>
          <p:spPr>
            <a:xfrm>
              <a:off x="1691679" y="2347388"/>
              <a:ext cx="730541" cy="737111"/>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21" name="TextBox 120"/>
            <p:cNvSpPr txBox="1">
              <a:spLocks noChangeArrowheads="1"/>
            </p:cNvSpPr>
            <p:nvPr/>
          </p:nvSpPr>
          <p:spPr bwMode="auto">
            <a:xfrm>
              <a:off x="1845165" y="2324967"/>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22" name="组合 20"/>
          <p:cNvGrpSpPr/>
          <p:nvPr/>
        </p:nvGrpSpPr>
        <p:grpSpPr>
          <a:xfrm>
            <a:off x="1143324" y="3556496"/>
            <a:ext cx="730541" cy="633987"/>
            <a:chOff x="1691679" y="3175961"/>
            <a:chExt cx="730541" cy="760784"/>
          </a:xfrm>
        </p:grpSpPr>
        <p:sp>
          <p:nvSpPr>
            <p:cNvPr id="123" name="矩形​​ 3"/>
            <p:cNvSpPr/>
            <p:nvPr/>
          </p:nvSpPr>
          <p:spPr>
            <a:xfrm>
              <a:off x="1691679" y="3198382"/>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24" name="TextBox 123"/>
            <p:cNvSpPr txBox="1">
              <a:spLocks noChangeArrowheads="1"/>
            </p:cNvSpPr>
            <p:nvPr/>
          </p:nvSpPr>
          <p:spPr bwMode="auto">
            <a:xfrm>
              <a:off x="1845165" y="3175961"/>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3</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125" name="组合 23"/>
          <p:cNvGrpSpPr/>
          <p:nvPr/>
        </p:nvGrpSpPr>
        <p:grpSpPr>
          <a:xfrm>
            <a:off x="1143324" y="4862975"/>
            <a:ext cx="713411" cy="584775"/>
            <a:chOff x="1684629" y="3970639"/>
            <a:chExt cx="713411" cy="701730"/>
          </a:xfrm>
        </p:grpSpPr>
        <p:sp>
          <p:nvSpPr>
            <p:cNvPr id="126" name="矩形​​ 8"/>
            <p:cNvSpPr/>
            <p:nvPr/>
          </p:nvSpPr>
          <p:spPr>
            <a:xfrm>
              <a:off x="1684629" y="3993061"/>
              <a:ext cx="713411" cy="624479"/>
            </a:xfrm>
            <a:prstGeom prst="rect">
              <a:avLst/>
            </a:pr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127" name="TextBox 21"/>
            <p:cNvSpPr txBox="1">
              <a:spLocks noChangeArrowheads="1"/>
            </p:cNvSpPr>
            <p:nvPr/>
          </p:nvSpPr>
          <p:spPr bwMode="auto">
            <a:xfrm>
              <a:off x="1845165" y="3970639"/>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5</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28" name="标题 24"/>
          <p:cNvSpPr txBox="1"/>
          <p:nvPr/>
        </p:nvSpPr>
        <p:spPr bwMode="auto">
          <a:xfrm>
            <a:off x="1252626" y="1268762"/>
            <a:ext cx="2162582" cy="99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zh-CN" altLang="en-US" sz="3600" b="1" dirty="0">
                <a:solidFill>
                  <a:schemeClr val="bg1">
                    <a:lumMod val="50000"/>
                  </a:schemeClr>
                </a:solidFill>
                <a:latin typeface="微软雅黑" panose="020B0503020204020204" pitchFamily="34" charset="-122"/>
                <a:ea typeface="微软雅黑" panose="020B0503020204020204" pitchFamily="34" charset="-122"/>
              </a:rPr>
              <a:t>目 录 </a:t>
            </a:r>
            <a:r>
              <a:rPr lang="en-US" altLang="zh-CN" sz="2400" b="1" dirty="0">
                <a:latin typeface="微软雅黑" panose="020B0503020204020204" pitchFamily="34" charset="-122"/>
                <a:ea typeface="微软雅黑" panose="020B0503020204020204" pitchFamily="34" charset="-122"/>
              </a:rPr>
              <a:t>ONTENTS</a:t>
            </a:r>
            <a:endParaRPr lang="zh-CN" altLang="en-US" sz="2400" b="1" dirty="0">
              <a:latin typeface="微软雅黑" panose="020B0503020204020204" pitchFamily="34" charset="-122"/>
              <a:ea typeface="微软雅黑" panose="020B0503020204020204" pitchFamily="34" charset="-122"/>
            </a:endParaRPr>
          </a:p>
        </p:txBody>
      </p:sp>
      <p:sp>
        <p:nvSpPr>
          <p:cNvPr id="129" name="矩形​​ 9"/>
          <p:cNvSpPr/>
          <p:nvPr/>
        </p:nvSpPr>
        <p:spPr>
          <a:xfrm>
            <a:off x="2187617" y="2302760"/>
            <a:ext cx="6002787" cy="520399"/>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130" name="矩形​​ 10"/>
          <p:cNvSpPr/>
          <p:nvPr/>
        </p:nvSpPr>
        <p:spPr>
          <a:xfrm>
            <a:off x="2187617" y="2957702"/>
            <a:ext cx="6002787" cy="520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131" name="矩形​​ 11"/>
          <p:cNvSpPr/>
          <p:nvPr/>
        </p:nvSpPr>
        <p:spPr>
          <a:xfrm>
            <a:off x="2187617" y="3613288"/>
            <a:ext cx="6002787" cy="520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132" name="矩形​​ 12"/>
          <p:cNvSpPr/>
          <p:nvPr/>
        </p:nvSpPr>
        <p:spPr>
          <a:xfrm>
            <a:off x="2187617" y="4883646"/>
            <a:ext cx="6002787" cy="520399"/>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grpSp>
        <p:nvGrpSpPr>
          <p:cNvPr id="137" name="组合 14"/>
          <p:cNvGrpSpPr/>
          <p:nvPr/>
        </p:nvGrpSpPr>
        <p:grpSpPr>
          <a:xfrm>
            <a:off x="1143324" y="2240868"/>
            <a:ext cx="730541" cy="644178"/>
            <a:chOff x="1691679" y="1460493"/>
            <a:chExt cx="730541" cy="773013"/>
          </a:xfrm>
        </p:grpSpPr>
        <p:sp>
          <p:nvSpPr>
            <p:cNvPr id="138" name="矩形​​ 3"/>
            <p:cNvSpPr/>
            <p:nvPr/>
          </p:nvSpPr>
          <p:spPr>
            <a:xfrm>
              <a:off x="1691679" y="1495143"/>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prstClr val="white"/>
                </a:solidFill>
              </a:endParaRPr>
            </a:p>
          </p:txBody>
        </p:sp>
        <p:sp>
          <p:nvSpPr>
            <p:cNvPr id="139" name="TextBox 17"/>
            <p:cNvSpPr txBox="1">
              <a:spLocks noChangeArrowheads="1"/>
            </p:cNvSpPr>
            <p:nvPr/>
          </p:nvSpPr>
          <p:spPr bwMode="auto">
            <a:xfrm>
              <a:off x="1842320" y="1460493"/>
              <a:ext cx="412292" cy="70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40" name="标题 24"/>
          <p:cNvSpPr txBox="1"/>
          <p:nvPr/>
        </p:nvSpPr>
        <p:spPr bwMode="auto">
          <a:xfrm>
            <a:off x="575558" y="1400690"/>
            <a:ext cx="670711"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6" rIns="91431" bIns="45716" numCol="1" rtlCol="0"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1" fontAlgn="base" hangingPunct="1">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eaLnBrk="1" fontAlgn="auto" hangingPunct="1">
              <a:spcAft>
                <a:spcPts val="0"/>
              </a:spcAft>
              <a:defRPr/>
            </a:pPr>
            <a:r>
              <a:rPr lang="en-US" altLang="zh-CN" sz="8000" dirty="0">
                <a:latin typeface="微软雅黑" panose="020B0503020204020204" pitchFamily="34" charset="-122"/>
                <a:ea typeface="微软雅黑" panose="020B0503020204020204" pitchFamily="34" charset="-122"/>
              </a:rPr>
              <a:t>C</a:t>
            </a:r>
            <a:endParaRPr lang="zh-CN" altLang="en-US" sz="8000" dirty="0">
              <a:latin typeface="微软雅黑" panose="020B0503020204020204" pitchFamily="34" charset="-122"/>
              <a:ea typeface="微软雅黑" panose="020B0503020204020204" pitchFamily="34" charset="-122"/>
            </a:endParaRPr>
          </a:p>
        </p:txBody>
      </p:sp>
      <p:sp>
        <p:nvSpPr>
          <p:cNvPr id="250" name="灯片编号占位符 4"/>
          <p:cNvSpPr>
            <a:spLocks noGrp="1"/>
          </p:cNvSpPr>
          <p:nvPr>
            <p:ph type="sldNum" sz="quarter" idx="12"/>
          </p:nvPr>
        </p:nvSpPr>
        <p:spPr>
          <a:xfrm>
            <a:off x="6872216" y="5730778"/>
            <a:ext cx="2133600" cy="273844"/>
          </a:xfrm>
        </p:spPr>
        <p:txBody>
          <a:bodyPr/>
          <a:lstStyle/>
          <a:p>
            <a:r>
              <a:rPr lang="en-US" dirty="0">
                <a:solidFill>
                  <a:schemeClr val="bg1"/>
                </a:solidFill>
              </a:rPr>
              <a:t>2</a:t>
            </a:r>
          </a:p>
        </p:txBody>
      </p:sp>
      <p:grpSp>
        <p:nvGrpSpPr>
          <p:cNvPr id="255" name="组合 20"/>
          <p:cNvGrpSpPr/>
          <p:nvPr/>
        </p:nvGrpSpPr>
        <p:grpSpPr>
          <a:xfrm>
            <a:off x="1143324" y="4209736"/>
            <a:ext cx="730541" cy="633987"/>
            <a:chOff x="1691679" y="3175961"/>
            <a:chExt cx="730541" cy="760784"/>
          </a:xfrm>
        </p:grpSpPr>
        <p:sp>
          <p:nvSpPr>
            <p:cNvPr id="256" name="矩形​​ 3"/>
            <p:cNvSpPr/>
            <p:nvPr/>
          </p:nvSpPr>
          <p:spPr>
            <a:xfrm>
              <a:off x="1691679" y="3198382"/>
              <a:ext cx="730541" cy="738363"/>
            </a:xfrm>
            <a:custGeom>
              <a:avLst/>
              <a:gdLst/>
              <a:ahLst/>
              <a:cxnLst/>
              <a:rect l="l" t="t" r="r" b="b"/>
              <a:pathLst>
                <a:path w="1152128" h="936104">
                  <a:moveTo>
                    <a:pt x="0" y="0"/>
                  </a:moveTo>
                  <a:lnTo>
                    <a:pt x="1152128" y="0"/>
                  </a:lnTo>
                  <a:lnTo>
                    <a:pt x="1152128" y="792088"/>
                  </a:lnTo>
                  <a:lnTo>
                    <a:pt x="720080" y="792088"/>
                  </a:lnTo>
                  <a:lnTo>
                    <a:pt x="576064" y="936104"/>
                  </a:lnTo>
                  <a:lnTo>
                    <a:pt x="432048" y="792088"/>
                  </a:lnTo>
                  <a:lnTo>
                    <a:pt x="0" y="792088"/>
                  </a:lnTo>
                  <a:close/>
                </a:path>
              </a:pathLst>
            </a:custGeom>
            <a:solidFill>
              <a:srgbClr val="1B2153"/>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57" name="TextBox 123"/>
            <p:cNvSpPr txBox="1">
              <a:spLocks noChangeArrowheads="1"/>
            </p:cNvSpPr>
            <p:nvPr/>
          </p:nvSpPr>
          <p:spPr bwMode="auto">
            <a:xfrm>
              <a:off x="1845165" y="3175961"/>
              <a:ext cx="412292" cy="70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altLang="en-US" sz="3200" dirty="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258" name="矩形​​ 11"/>
          <p:cNvSpPr/>
          <p:nvPr/>
        </p:nvSpPr>
        <p:spPr>
          <a:xfrm>
            <a:off x="2179496" y="4266528"/>
            <a:ext cx="6002787" cy="52040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a:defRPr/>
            </a:pPr>
            <a:endParaRPr lang="zh-CN" altLang="en-US">
              <a:solidFill>
                <a:prstClr val="white"/>
              </a:solidFill>
            </a:endParaRPr>
          </a:p>
        </p:txBody>
      </p:sp>
      <p:sp>
        <p:nvSpPr>
          <p:cNvPr id="249"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pic>
        <p:nvPicPr>
          <p:cNvPr id="251" name="图片 250"/>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300192" y="1340768"/>
            <a:ext cx="2158206" cy="543860"/>
          </a:xfrm>
          <a:prstGeom prst="rect">
            <a:avLst/>
          </a:prstGeom>
        </p:spPr>
      </p:pic>
      <p:sp>
        <p:nvSpPr>
          <p:cNvPr id="134" name="TextBox 133"/>
          <p:cNvSpPr txBox="1"/>
          <p:nvPr/>
        </p:nvSpPr>
        <p:spPr>
          <a:xfrm>
            <a:off x="2382713" y="2347211"/>
            <a:ext cx="4573670"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第一讲 当前中国新闻工作者的新挑战</a:t>
            </a:r>
          </a:p>
        </p:txBody>
      </p:sp>
      <p:sp>
        <p:nvSpPr>
          <p:cNvPr id="136" name="TextBox 135"/>
          <p:cNvSpPr txBox="1"/>
          <p:nvPr/>
        </p:nvSpPr>
        <p:spPr>
          <a:xfrm>
            <a:off x="2379593" y="4315852"/>
            <a:ext cx="5301433"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第四讲 新闻选择的关键在于记者的判断力</a:t>
            </a:r>
          </a:p>
        </p:txBody>
      </p:sp>
      <p:sp>
        <p:nvSpPr>
          <p:cNvPr id="260" name="TextBox 135"/>
          <p:cNvSpPr txBox="1"/>
          <p:nvPr/>
        </p:nvSpPr>
        <p:spPr>
          <a:xfrm>
            <a:off x="2379392" y="3674274"/>
            <a:ext cx="5570738"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第三讲 公共服务：新闻报道和新闻专业理念</a:t>
            </a:r>
          </a:p>
        </p:txBody>
      </p:sp>
      <p:sp>
        <p:nvSpPr>
          <p:cNvPr id="261" name="TextBox 135"/>
          <p:cNvSpPr txBox="1"/>
          <p:nvPr/>
        </p:nvSpPr>
        <p:spPr>
          <a:xfrm>
            <a:off x="2377364" y="3006308"/>
            <a:ext cx="3765756" cy="415490"/>
          </a:xfrm>
          <a:prstGeom prst="rect">
            <a:avLst/>
          </a:prstGeom>
          <a:noFill/>
        </p:spPr>
        <p:txBody>
          <a:bodyPr wrap="none" lIns="91431" tIns="45716" rIns="91431" bIns="45716">
            <a:spAutoFit/>
          </a:bodyPr>
          <a:lstStyle/>
          <a:p>
            <a:r>
              <a:rPr kumimoji="1" lang="zh-CN" altLang="en-US" sz="2100" dirty="0">
                <a:latin typeface="微软雅黑" panose="020B0503020204020204" pitchFamily="34" charset="-122"/>
                <a:ea typeface="微软雅黑" panose="020B0503020204020204" pitchFamily="34" charset="-122"/>
              </a:rPr>
              <a:t>第二讲 网络时代的“慢报道”</a:t>
            </a:r>
          </a:p>
        </p:txBody>
      </p:sp>
      <p:sp>
        <p:nvSpPr>
          <p:cNvPr id="6" name="TextBox 135">
            <a:extLst>
              <a:ext uri="{FF2B5EF4-FFF2-40B4-BE49-F238E27FC236}">
                <a16:creationId xmlns:a16="http://schemas.microsoft.com/office/drawing/2014/main" id="{A2C419DC-C873-488C-8AD0-FF7601BF3B5D}"/>
              </a:ext>
            </a:extLst>
          </p:cNvPr>
          <p:cNvSpPr txBox="1"/>
          <p:nvPr/>
        </p:nvSpPr>
        <p:spPr>
          <a:xfrm>
            <a:off x="2383213" y="4936097"/>
            <a:ext cx="3227147" cy="415490"/>
          </a:xfrm>
          <a:prstGeom prst="rect">
            <a:avLst/>
          </a:prstGeom>
          <a:noFill/>
        </p:spPr>
        <p:txBody>
          <a:bodyPr wrap="none" lIns="91431" tIns="45716" rIns="91431" bIns="45716">
            <a:spAutoFit/>
          </a:bodyPr>
          <a:lstStyle/>
          <a:p>
            <a:r>
              <a:rPr kumimoji="1" lang="zh-CN" altLang="en-US" sz="2100" b="1" dirty="0">
                <a:solidFill>
                  <a:srgbClr val="FF0000"/>
                </a:solidFill>
                <a:latin typeface="微软雅黑" panose="020B0503020204020204" pitchFamily="34" charset="-122"/>
                <a:ea typeface="微软雅黑" panose="020B0503020204020204" pitchFamily="34" charset="-122"/>
              </a:rPr>
              <a:t>第五讲 受众、用户与公民</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20</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产品时代的抉择：大众新闻 </a:t>
            </a:r>
            <a:r>
              <a:rPr lang="en-US" altLang="zh-CN" sz="2100" dirty="0">
                <a:latin typeface="微软雅黑" panose="020B0503020204020204" pitchFamily="34" charset="-122"/>
                <a:ea typeface="微软雅黑" panose="020B0503020204020204" pitchFamily="34" charset="-122"/>
              </a:rPr>
              <a:t>OR </a:t>
            </a:r>
            <a:r>
              <a:rPr lang="zh-CN" altLang="en-US" sz="2100" dirty="0">
                <a:latin typeface="微软雅黑" panose="020B0503020204020204" pitchFamily="34" charset="-122"/>
                <a:ea typeface="微软雅黑" panose="020B0503020204020204" pitchFamily="34" charset="-122"/>
              </a:rPr>
              <a:t>私人订制？</a:t>
            </a:r>
          </a:p>
        </p:txBody>
      </p:sp>
      <p:pic>
        <p:nvPicPr>
          <p:cNvPr id="6" name="图片 5">
            <a:extLst>
              <a:ext uri="{FF2B5EF4-FFF2-40B4-BE49-F238E27FC236}">
                <a16:creationId xmlns:a16="http://schemas.microsoft.com/office/drawing/2014/main" id="{CD0087C8-9E0B-48CB-A872-9D5EE11430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50" b="10751"/>
          <a:stretch/>
        </p:blipFill>
        <p:spPr>
          <a:xfrm>
            <a:off x="323528" y="1484784"/>
            <a:ext cx="2808311" cy="5111054"/>
          </a:xfrm>
          <a:prstGeom prst="rect">
            <a:avLst/>
          </a:prstGeom>
        </p:spPr>
      </p:pic>
      <p:sp>
        <p:nvSpPr>
          <p:cNvPr id="7" name="文本框 6">
            <a:extLst>
              <a:ext uri="{FF2B5EF4-FFF2-40B4-BE49-F238E27FC236}">
                <a16:creationId xmlns:a16="http://schemas.microsoft.com/office/drawing/2014/main" id="{38947AFF-7F93-42E7-8264-01E8CAEB9154}"/>
              </a:ext>
            </a:extLst>
          </p:cNvPr>
          <p:cNvSpPr txBox="1"/>
          <p:nvPr/>
        </p:nvSpPr>
        <p:spPr>
          <a:xfrm>
            <a:off x="3602877" y="2169719"/>
            <a:ext cx="4896544" cy="2640146"/>
          </a:xfrm>
          <a:prstGeom prst="rect">
            <a:avLst/>
          </a:prstGeom>
          <a:noFill/>
        </p:spPr>
        <p:txBody>
          <a:bodyPr wrap="square" rtlCol="0">
            <a:spAutoFit/>
          </a:bodyPr>
          <a:lstStyle/>
          <a:p>
            <a:pPr indent="446088" algn="ctr">
              <a:lnSpc>
                <a:spcPct val="150000"/>
              </a:lnSpc>
            </a:pPr>
            <a:r>
              <a:rPr lang="en-US" altLang="zh-CN" sz="1600" dirty="0">
                <a:latin typeface="等线" panose="02010600030101010101" pitchFamily="2" charset="-122"/>
                <a:ea typeface="等线" panose="02010600030101010101" pitchFamily="2" charset="-122"/>
              </a:rPr>
              <a:t>《21</a:t>
            </a:r>
            <a:r>
              <a:rPr lang="zh-CN" altLang="en-US" sz="1600" dirty="0">
                <a:latin typeface="等线" panose="02010600030101010101" pitchFamily="2" charset="-122"/>
                <a:ea typeface="等线" panose="02010600030101010101" pitchFamily="2" charset="-122"/>
              </a:rPr>
              <a:t>世纪经济报道</a:t>
            </a:r>
            <a:r>
              <a:rPr lang="en-US" altLang="zh-CN" sz="1600" dirty="0">
                <a:latin typeface="等线" panose="02010600030101010101" pitchFamily="2" charset="-122"/>
                <a:ea typeface="等线" panose="02010600030101010101" pitchFamily="2" charset="-122"/>
              </a:rPr>
              <a:t>》</a:t>
            </a:r>
            <a:r>
              <a:rPr lang="zh-CN" altLang="en-US" sz="1600" dirty="0">
                <a:latin typeface="等线" panose="02010600030101010101" pitchFamily="2" charset="-122"/>
                <a:ea typeface="等线" panose="02010600030101010101" pitchFamily="2" charset="-122"/>
              </a:rPr>
              <a:t>的手机客户端</a:t>
            </a:r>
            <a:endParaRPr lang="en-US" altLang="zh-CN" sz="1600" dirty="0">
              <a:latin typeface="等线" panose="02010600030101010101" pitchFamily="2" charset="-122"/>
              <a:ea typeface="等线" panose="02010600030101010101" pitchFamily="2" charset="-122"/>
            </a:endParaRPr>
          </a:p>
          <a:p>
            <a:pPr indent="446088" algn="ctr">
              <a:lnSpc>
                <a:spcPct val="150000"/>
              </a:lnSpc>
            </a:pPr>
            <a:r>
              <a:rPr lang="zh-CN" altLang="en-US" sz="1600" dirty="0">
                <a:latin typeface="等线" panose="02010600030101010101" pitchFamily="2" charset="-122"/>
                <a:ea typeface="等线" panose="02010600030101010101" pitchFamily="2" charset="-122"/>
              </a:rPr>
              <a:t>用户可以通过删除或者增加频道模块</a:t>
            </a:r>
            <a:endParaRPr lang="en-US" altLang="zh-CN" sz="1600" dirty="0">
              <a:latin typeface="等线" panose="02010600030101010101" pitchFamily="2" charset="-122"/>
              <a:ea typeface="等线" panose="02010600030101010101" pitchFamily="2" charset="-122"/>
            </a:endParaRPr>
          </a:p>
          <a:p>
            <a:pPr indent="446088" algn="ctr">
              <a:lnSpc>
                <a:spcPct val="150000"/>
              </a:lnSpc>
            </a:pPr>
            <a:r>
              <a:rPr lang="zh-CN" altLang="en-US" sz="1600" dirty="0">
                <a:latin typeface="等线" panose="02010600030101010101" pitchFamily="2" charset="-122"/>
                <a:ea typeface="等线" panose="02010600030101010101" pitchFamily="2" charset="-122"/>
              </a:rPr>
              <a:t>选择阅读自身感兴趣的</a:t>
            </a:r>
            <a:endParaRPr lang="en-US" altLang="zh-CN" sz="1600" dirty="0">
              <a:latin typeface="等线" panose="02010600030101010101" pitchFamily="2" charset="-122"/>
              <a:ea typeface="等线" panose="02010600030101010101" pitchFamily="2" charset="-122"/>
            </a:endParaRPr>
          </a:p>
          <a:p>
            <a:pPr indent="446088" algn="ctr">
              <a:lnSpc>
                <a:spcPct val="150000"/>
              </a:lnSpc>
            </a:pPr>
            <a:r>
              <a:rPr lang="zh-CN" altLang="en-US" sz="1600" dirty="0">
                <a:latin typeface="等线" panose="02010600030101010101" pitchFamily="2" charset="-122"/>
                <a:ea typeface="等线" panose="02010600030101010101" pitchFamily="2" charset="-122"/>
              </a:rPr>
              <a:t>细分领域的新闻内容</a:t>
            </a:r>
            <a:endParaRPr lang="en-US" altLang="zh-CN" sz="1600" dirty="0">
              <a:latin typeface="等线" panose="02010600030101010101" pitchFamily="2" charset="-122"/>
              <a:ea typeface="等线" panose="02010600030101010101" pitchFamily="2" charset="-122"/>
            </a:endParaRPr>
          </a:p>
          <a:p>
            <a:pPr indent="446088" algn="ctr">
              <a:lnSpc>
                <a:spcPct val="150000"/>
              </a:lnSpc>
            </a:pPr>
            <a:endParaRPr lang="en-US" altLang="zh-CN" sz="1600" dirty="0">
              <a:latin typeface="等线" panose="02010600030101010101" pitchFamily="2" charset="-122"/>
              <a:ea typeface="等线" panose="02010600030101010101" pitchFamily="2" charset="-122"/>
            </a:endParaRPr>
          </a:p>
          <a:p>
            <a:pPr indent="446088" algn="ctr">
              <a:lnSpc>
                <a:spcPct val="150000"/>
              </a:lnSpc>
            </a:pPr>
            <a:r>
              <a:rPr lang="zh-CN" altLang="en-US" sz="1600" dirty="0">
                <a:latin typeface="等线" panose="02010600030101010101" pitchFamily="2" charset="-122"/>
                <a:ea typeface="等线" panose="02010600030101010101" pitchFamily="2" charset="-122"/>
              </a:rPr>
              <a:t>今日头条因其具有创新性的算法推荐起家</a:t>
            </a:r>
            <a:endParaRPr lang="en-US" altLang="zh-CN" sz="1600" dirty="0">
              <a:latin typeface="等线" panose="02010600030101010101" pitchFamily="2" charset="-122"/>
              <a:ea typeface="等线" panose="02010600030101010101" pitchFamily="2" charset="-122"/>
            </a:endParaRPr>
          </a:p>
          <a:p>
            <a:pPr indent="446088" algn="ctr">
              <a:lnSpc>
                <a:spcPct val="150000"/>
              </a:lnSpc>
            </a:pPr>
            <a:r>
              <a:rPr lang="zh-CN" altLang="en-US" sz="1600" dirty="0">
                <a:latin typeface="等线" panose="02010600030101010101" pitchFamily="2" charset="-122"/>
                <a:ea typeface="等线" panose="02010600030101010101" pitchFamily="2" charset="-122"/>
              </a:rPr>
              <a:t>却也饱受诟病</a:t>
            </a:r>
          </a:p>
        </p:txBody>
      </p:sp>
    </p:spTree>
    <p:extLst>
      <p:ext uri="{BB962C8B-B14F-4D97-AF65-F5344CB8AC3E}">
        <p14:creationId xmlns:p14="http://schemas.microsoft.com/office/powerpoint/2010/main" val="2958658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21</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坚守底线的新闻人思维：新闻教育的变与不变</a:t>
            </a:r>
          </a:p>
        </p:txBody>
      </p:sp>
      <p:sp>
        <p:nvSpPr>
          <p:cNvPr id="130" name="文本框 129">
            <a:extLst>
              <a:ext uri="{FF2B5EF4-FFF2-40B4-BE49-F238E27FC236}">
                <a16:creationId xmlns:a16="http://schemas.microsoft.com/office/drawing/2014/main" id="{2C8FF72E-21D8-4AB8-B07F-31BD06726EA8}"/>
              </a:ext>
            </a:extLst>
          </p:cNvPr>
          <p:cNvSpPr txBox="1"/>
          <p:nvPr/>
        </p:nvSpPr>
        <p:spPr>
          <a:xfrm>
            <a:off x="323530" y="1514279"/>
            <a:ext cx="4176462" cy="3748142"/>
          </a:xfrm>
          <a:prstGeom prst="rect">
            <a:avLst/>
          </a:prstGeom>
          <a:noFill/>
        </p:spPr>
        <p:txBody>
          <a:bodyPr wrap="square" rtlCol="0">
            <a:spAutoFit/>
          </a:bodyPr>
          <a:lstStyle/>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当前恰恰是交易价值最大化的财经新闻最有可能把“新闻产品”推向极致，而交易新闻是和市场对接最为紧密的信息，也是最容易产生利益冲突的新闻品种。</a:t>
            </a:r>
          </a:p>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防患于未然，在校园内，结合中国社会的实际，笔者以为财经新闻专业伦理教育的重点应该体现在：</a:t>
            </a:r>
            <a:endParaRPr lang="en-US" altLang="zh-CN" sz="1600" dirty="0">
              <a:latin typeface="等线" panose="02010600030101010101" pitchFamily="2" charset="-122"/>
              <a:ea typeface="等线" panose="02010600030101010101" pitchFamily="2" charset="-122"/>
            </a:endParaRPr>
          </a:p>
          <a:p>
            <a:pPr marL="719138" indent="-273050">
              <a:lnSpc>
                <a:spcPct val="150000"/>
              </a:lnSpc>
              <a:buSzPct val="73000"/>
              <a:buFont typeface="Wingdings" panose="05000000000000000000" pitchFamily="2" charset="2"/>
              <a:buChar char="p"/>
              <a:defRPr/>
            </a:pPr>
            <a:r>
              <a:rPr lang="zh-CN" altLang="en-US" sz="1600" dirty="0">
                <a:latin typeface="等线" panose="02010600030101010101" pitchFamily="2" charset="-122"/>
                <a:ea typeface="等线" panose="02010600030101010101" pitchFamily="2" charset="-122"/>
              </a:rPr>
              <a:t>树立责任比名利更重要的义利观</a:t>
            </a:r>
          </a:p>
          <a:p>
            <a:pPr marL="719138" indent="-273050">
              <a:lnSpc>
                <a:spcPct val="150000"/>
              </a:lnSpc>
              <a:buSzPct val="73000"/>
              <a:buFont typeface="Wingdings" panose="05000000000000000000" pitchFamily="2" charset="2"/>
              <a:buChar char="p"/>
              <a:defRPr/>
            </a:pPr>
            <a:r>
              <a:rPr lang="zh-CN" altLang="en-US" sz="1600" dirty="0">
                <a:latin typeface="等线" panose="02010600030101010101" pitchFamily="2" charset="-122"/>
                <a:ea typeface="等线" panose="02010600030101010101" pitchFamily="2" charset="-122"/>
              </a:rPr>
              <a:t>树立国家发展和社会进步的大局观</a:t>
            </a:r>
          </a:p>
          <a:p>
            <a:pPr marL="719138" indent="-273050">
              <a:lnSpc>
                <a:spcPct val="150000"/>
              </a:lnSpc>
              <a:buSzPct val="73000"/>
              <a:buFont typeface="Wingdings" panose="05000000000000000000" pitchFamily="2" charset="2"/>
              <a:buChar char="p"/>
              <a:defRPr/>
            </a:pPr>
            <a:r>
              <a:rPr lang="zh-CN" altLang="en-US" sz="1600" dirty="0">
                <a:latin typeface="等线" panose="02010600030101010101" pitchFamily="2" charset="-122"/>
                <a:ea typeface="等线" panose="02010600030101010101" pitchFamily="2" charset="-122"/>
              </a:rPr>
              <a:t>树立引导与满足并重的内容生产观</a:t>
            </a:r>
          </a:p>
        </p:txBody>
      </p:sp>
      <p:grpSp>
        <p:nvGrpSpPr>
          <p:cNvPr id="13" name="组合 12">
            <a:extLst>
              <a:ext uri="{FF2B5EF4-FFF2-40B4-BE49-F238E27FC236}">
                <a16:creationId xmlns:a16="http://schemas.microsoft.com/office/drawing/2014/main" id="{7FAC7B5F-F1DC-4868-A112-69E1C1496114}"/>
              </a:ext>
            </a:extLst>
          </p:cNvPr>
          <p:cNvGrpSpPr/>
          <p:nvPr/>
        </p:nvGrpSpPr>
        <p:grpSpPr>
          <a:xfrm>
            <a:off x="4462938" y="1688125"/>
            <a:ext cx="4450132" cy="2460955"/>
            <a:chOff x="4462938" y="1595579"/>
            <a:chExt cx="4450132" cy="2460955"/>
          </a:xfrm>
        </p:grpSpPr>
        <p:pic>
          <p:nvPicPr>
            <p:cNvPr id="4" name="图片 3">
              <a:extLst>
                <a:ext uri="{FF2B5EF4-FFF2-40B4-BE49-F238E27FC236}">
                  <a16:creationId xmlns:a16="http://schemas.microsoft.com/office/drawing/2014/main" id="{365FFF84-7E89-4C83-BBAF-741C3FEAE6CE}"/>
                </a:ext>
              </a:extLst>
            </p:cNvPr>
            <p:cNvPicPr>
              <a:picLocks noChangeAspect="1"/>
            </p:cNvPicPr>
            <p:nvPr/>
          </p:nvPicPr>
          <p:blipFill>
            <a:blip r:embed="rId4"/>
            <a:stretch>
              <a:fillRect/>
            </a:stretch>
          </p:blipFill>
          <p:spPr>
            <a:xfrm>
              <a:off x="4462938" y="1595579"/>
              <a:ext cx="4450132" cy="1408000"/>
            </a:xfrm>
            <a:prstGeom prst="rect">
              <a:avLst/>
            </a:prstGeom>
          </p:spPr>
        </p:pic>
        <p:pic>
          <p:nvPicPr>
            <p:cNvPr id="6" name="图片 5">
              <a:extLst>
                <a:ext uri="{FF2B5EF4-FFF2-40B4-BE49-F238E27FC236}">
                  <a16:creationId xmlns:a16="http://schemas.microsoft.com/office/drawing/2014/main" id="{83852576-205F-4FE7-9A3D-BD62EAB1668A}"/>
                </a:ext>
              </a:extLst>
            </p:cNvPr>
            <p:cNvPicPr>
              <a:picLocks noChangeAspect="1"/>
            </p:cNvPicPr>
            <p:nvPr/>
          </p:nvPicPr>
          <p:blipFill rotWithShape="1">
            <a:blip r:embed="rId5"/>
            <a:srcRect r="8370"/>
            <a:stretch/>
          </p:blipFill>
          <p:spPr>
            <a:xfrm>
              <a:off x="4462938" y="3181508"/>
              <a:ext cx="2409278" cy="292906"/>
            </a:xfrm>
            <a:prstGeom prst="rect">
              <a:avLst/>
            </a:prstGeom>
          </p:spPr>
        </p:pic>
        <p:pic>
          <p:nvPicPr>
            <p:cNvPr id="11" name="图片 10">
              <a:extLst>
                <a:ext uri="{FF2B5EF4-FFF2-40B4-BE49-F238E27FC236}">
                  <a16:creationId xmlns:a16="http://schemas.microsoft.com/office/drawing/2014/main" id="{F913D16B-D4FA-48F0-9E9A-F26E48E3DD01}"/>
                </a:ext>
              </a:extLst>
            </p:cNvPr>
            <p:cNvPicPr>
              <a:picLocks noChangeAspect="1"/>
            </p:cNvPicPr>
            <p:nvPr/>
          </p:nvPicPr>
          <p:blipFill rotWithShape="1">
            <a:blip r:embed="rId6"/>
            <a:srcRect t="13608" r="1102" b="19619"/>
            <a:stretch/>
          </p:blipFill>
          <p:spPr>
            <a:xfrm>
              <a:off x="4481465" y="3468818"/>
              <a:ext cx="2409278" cy="296169"/>
            </a:xfrm>
            <a:prstGeom prst="rect">
              <a:avLst/>
            </a:prstGeom>
          </p:spPr>
        </p:pic>
        <p:pic>
          <p:nvPicPr>
            <p:cNvPr id="12" name="图片 11">
              <a:extLst>
                <a:ext uri="{FF2B5EF4-FFF2-40B4-BE49-F238E27FC236}">
                  <a16:creationId xmlns:a16="http://schemas.microsoft.com/office/drawing/2014/main" id="{6FA6E70F-6907-40C2-A88C-B6933E022F11}"/>
                </a:ext>
              </a:extLst>
            </p:cNvPr>
            <p:cNvPicPr>
              <a:picLocks noChangeAspect="1"/>
            </p:cNvPicPr>
            <p:nvPr/>
          </p:nvPicPr>
          <p:blipFill rotWithShape="1">
            <a:blip r:embed="rId7"/>
            <a:srcRect t="21991" b="21862"/>
            <a:stretch/>
          </p:blipFill>
          <p:spPr>
            <a:xfrm>
              <a:off x="4481465" y="3789040"/>
              <a:ext cx="2409278" cy="267494"/>
            </a:xfrm>
            <a:prstGeom prst="rect">
              <a:avLst/>
            </a:prstGeom>
          </p:spPr>
        </p:pic>
      </p:grpSp>
    </p:spTree>
    <p:extLst>
      <p:ext uri="{BB962C8B-B14F-4D97-AF65-F5344CB8AC3E}">
        <p14:creationId xmlns:p14="http://schemas.microsoft.com/office/powerpoint/2010/main" val="1880425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3D7E8E23-AC1B-4127-8204-7B5CB11E2874}"/>
              </a:ext>
            </a:extLst>
          </p:cNvPr>
          <p:cNvGrpSpPr/>
          <p:nvPr/>
        </p:nvGrpSpPr>
        <p:grpSpPr>
          <a:xfrm>
            <a:off x="539552" y="1340768"/>
            <a:ext cx="8082091" cy="3722493"/>
            <a:chOff x="539552" y="1340768"/>
            <a:chExt cx="8082091" cy="3722493"/>
          </a:xfrm>
        </p:grpSpPr>
        <p:sp>
          <p:nvSpPr>
            <p:cNvPr id="78" name="Parallelogram 77"/>
            <p:cNvSpPr/>
            <p:nvPr/>
          </p:nvSpPr>
          <p:spPr>
            <a:xfrm>
              <a:off x="539552"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sp>
          <p:nvSpPr>
            <p:cNvPr id="79" name="Parallelogram 78"/>
            <p:cNvSpPr/>
            <p:nvPr/>
          </p:nvSpPr>
          <p:spPr>
            <a:xfrm rot="10800000">
              <a:off x="7884369" y="2852937"/>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chemeClr val="tx1"/>
                </a:solidFill>
              </a:endParaRPr>
            </a:p>
          </p:txBody>
        </p:sp>
        <p:grpSp>
          <p:nvGrpSpPr>
            <p:cNvPr id="2" name="Group 3"/>
            <p:cNvGrpSpPr/>
            <p:nvPr/>
          </p:nvGrpSpPr>
          <p:grpSpPr bwMode="auto">
            <a:xfrm>
              <a:off x="755580" y="1916836"/>
              <a:ext cx="7866063" cy="3146425"/>
              <a:chOff x="460" y="1187"/>
              <a:chExt cx="4955" cy="1982"/>
            </a:xfrm>
          </p:grpSpPr>
          <p:sp>
            <p:nvSpPr>
              <p:cNvPr id="137" name="Freeform 110"/>
              <p:cNvSpPr/>
              <p:nvPr/>
            </p:nvSpPr>
            <p:spPr bwMode="ltGray">
              <a:xfrm>
                <a:off x="2270" y="1272"/>
                <a:ext cx="2370" cy="1537"/>
              </a:xfrm>
              <a:custGeom>
                <a:avLst/>
                <a:gdLst>
                  <a:gd name="T0" fmla="*/ 452 w 2060"/>
                  <a:gd name="T1" fmla="*/ 653 h 1644"/>
                  <a:gd name="T2" fmla="*/ 333 w 2060"/>
                  <a:gd name="T3" fmla="*/ 595 h 1644"/>
                  <a:gd name="T4" fmla="*/ 158 w 2060"/>
                  <a:gd name="T5" fmla="*/ 645 h 1644"/>
                  <a:gd name="T6" fmla="*/ 46 w 2060"/>
                  <a:gd name="T7" fmla="*/ 759 h 1644"/>
                  <a:gd name="T8" fmla="*/ 12 w 2060"/>
                  <a:gd name="T9" fmla="*/ 941 h 1644"/>
                  <a:gd name="T10" fmla="*/ 146 w 2060"/>
                  <a:gd name="T11" fmla="*/ 1059 h 1644"/>
                  <a:gd name="T12" fmla="*/ 308 w 2060"/>
                  <a:gd name="T13" fmla="*/ 1041 h 1644"/>
                  <a:gd name="T14" fmla="*/ 396 w 2060"/>
                  <a:gd name="T15" fmla="*/ 1138 h 1644"/>
                  <a:gd name="T16" fmla="*/ 452 w 2060"/>
                  <a:gd name="T17" fmla="*/ 1447 h 1644"/>
                  <a:gd name="T18" fmla="*/ 497 w 2060"/>
                  <a:gd name="T19" fmla="*/ 1628 h 1644"/>
                  <a:gd name="T20" fmla="*/ 704 w 2060"/>
                  <a:gd name="T21" fmla="*/ 1574 h 1644"/>
                  <a:gd name="T22" fmla="*/ 817 w 2060"/>
                  <a:gd name="T23" fmla="*/ 1380 h 1644"/>
                  <a:gd name="T24" fmla="*/ 885 w 2060"/>
                  <a:gd name="T25" fmla="*/ 1153 h 1644"/>
                  <a:gd name="T26" fmla="*/ 998 w 2060"/>
                  <a:gd name="T27" fmla="*/ 999 h 1644"/>
                  <a:gd name="T28" fmla="*/ 796 w 2060"/>
                  <a:gd name="T29" fmla="*/ 856 h 1644"/>
                  <a:gd name="T30" fmla="*/ 817 w 2060"/>
                  <a:gd name="T31" fmla="*/ 819 h 1644"/>
                  <a:gd name="T32" fmla="*/ 1003 w 2060"/>
                  <a:gd name="T33" fmla="*/ 916 h 1644"/>
                  <a:gd name="T34" fmla="*/ 1098 w 2060"/>
                  <a:gd name="T35" fmla="*/ 792 h 1644"/>
                  <a:gd name="T36" fmla="*/ 1046 w 2060"/>
                  <a:gd name="T37" fmla="*/ 763 h 1644"/>
                  <a:gd name="T38" fmla="*/ 929 w 2060"/>
                  <a:gd name="T39" fmla="*/ 716 h 1644"/>
                  <a:gd name="T40" fmla="*/ 1141 w 2060"/>
                  <a:gd name="T41" fmla="*/ 761 h 1644"/>
                  <a:gd name="T42" fmla="*/ 1296 w 2060"/>
                  <a:gd name="T43" fmla="*/ 852 h 1644"/>
                  <a:gd name="T44" fmla="*/ 1373 w 2060"/>
                  <a:gd name="T45" fmla="*/ 1033 h 1644"/>
                  <a:gd name="T46" fmla="*/ 1608 w 2060"/>
                  <a:gd name="T47" fmla="*/ 847 h 1644"/>
                  <a:gd name="T48" fmla="*/ 1704 w 2060"/>
                  <a:gd name="T49" fmla="*/ 1030 h 1644"/>
                  <a:gd name="T50" fmla="*/ 1707 w 2060"/>
                  <a:gd name="T51" fmla="*/ 874 h 1644"/>
                  <a:gd name="T52" fmla="*/ 1759 w 2060"/>
                  <a:gd name="T53" fmla="*/ 800 h 1644"/>
                  <a:gd name="T54" fmla="*/ 1783 w 2060"/>
                  <a:gd name="T55" fmla="*/ 544 h 1644"/>
                  <a:gd name="T56" fmla="*/ 1824 w 2060"/>
                  <a:gd name="T57" fmla="*/ 528 h 1644"/>
                  <a:gd name="T58" fmla="*/ 1844 w 2060"/>
                  <a:gd name="T59" fmla="*/ 427 h 1644"/>
                  <a:gd name="T60" fmla="*/ 1805 w 2060"/>
                  <a:gd name="T61" fmla="*/ 226 h 1644"/>
                  <a:gd name="T62" fmla="*/ 1899 w 2060"/>
                  <a:gd name="T63" fmla="*/ 108 h 1644"/>
                  <a:gd name="T64" fmla="*/ 1947 w 2060"/>
                  <a:gd name="T65" fmla="*/ 209 h 1644"/>
                  <a:gd name="T66" fmla="*/ 1943 w 2060"/>
                  <a:gd name="T67" fmla="*/ 123 h 1644"/>
                  <a:gd name="T68" fmla="*/ 1975 w 2060"/>
                  <a:gd name="T69" fmla="*/ 51 h 1644"/>
                  <a:gd name="T70" fmla="*/ 2038 w 2060"/>
                  <a:gd name="T71" fmla="*/ 0 h 1644"/>
                  <a:gd name="T72" fmla="*/ 1820 w 2060"/>
                  <a:gd name="T73" fmla="*/ 63 h 1644"/>
                  <a:gd name="T74" fmla="*/ 1583 w 2060"/>
                  <a:gd name="T75" fmla="*/ 83 h 1644"/>
                  <a:gd name="T76" fmla="*/ 1349 w 2060"/>
                  <a:gd name="T77" fmla="*/ 30 h 1644"/>
                  <a:gd name="T78" fmla="*/ 1132 w 2060"/>
                  <a:gd name="T79" fmla="*/ 65 h 1644"/>
                  <a:gd name="T80" fmla="*/ 1040 w 2060"/>
                  <a:gd name="T81" fmla="*/ 170 h 1644"/>
                  <a:gd name="T82" fmla="*/ 926 w 2060"/>
                  <a:gd name="T83" fmla="*/ 137 h 1644"/>
                  <a:gd name="T84" fmla="*/ 758 w 2060"/>
                  <a:gd name="T85" fmla="*/ 183 h 1644"/>
                  <a:gd name="T86" fmla="*/ 667 w 2060"/>
                  <a:gd name="T87" fmla="*/ 140 h 1644"/>
                  <a:gd name="T88" fmla="*/ 364 w 2060"/>
                  <a:gd name="T89" fmla="*/ 248 h 1644"/>
                  <a:gd name="T90" fmla="*/ 535 w 2060"/>
                  <a:gd name="T91" fmla="*/ 213 h 1644"/>
                  <a:gd name="T92" fmla="*/ 638 w 2060"/>
                  <a:gd name="T93" fmla="*/ 276 h 1644"/>
                  <a:gd name="T94" fmla="*/ 443 w 2060"/>
                  <a:gd name="T95" fmla="*/ 357 h 1644"/>
                  <a:gd name="T96" fmla="*/ 275 w 2060"/>
                  <a:gd name="T97" fmla="*/ 416 h 1644"/>
                  <a:gd name="T98" fmla="*/ 167 w 2060"/>
                  <a:gd name="T99" fmla="*/ 537 h 1644"/>
                  <a:gd name="T100" fmla="*/ 283 w 2060"/>
                  <a:gd name="T101" fmla="*/ 552 h 1644"/>
                  <a:gd name="T102" fmla="*/ 381 w 2060"/>
                  <a:gd name="T103" fmla="*/ 573 h 1644"/>
                  <a:gd name="T104" fmla="*/ 493 w 2060"/>
                  <a:gd name="T105" fmla="*/ 590 h 1644"/>
                  <a:gd name="T106" fmla="*/ 487 w 2060"/>
                  <a:gd name="T107" fmla="*/ 512 h 1644"/>
                  <a:gd name="T108" fmla="*/ 592 w 2060"/>
                  <a:gd name="T109" fmla="*/ 548 h 1644"/>
                  <a:gd name="T110" fmla="*/ 686 w 2060"/>
                  <a:gd name="T111" fmla="*/ 470 h 1644"/>
                  <a:gd name="T112" fmla="*/ 772 w 2060"/>
                  <a:gd name="T113" fmla="*/ 480 h 1644"/>
                  <a:gd name="T114" fmla="*/ 639 w 2060"/>
                  <a:gd name="T115" fmla="*/ 598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ffectLst/>
              <a:extLst>
                <a:ext uri="{91240B29-F687-4F45-9708-019B960494DF}">
                  <a14:hiddenLine xmlns:a14="http://schemas.microsoft.com/office/drawing/2010/main" w="12700">
                    <a:solidFill>
                      <a:srgbClr val="FF5425"/>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5" name="Freeform 4"/>
              <p:cNvSpPr/>
              <p:nvPr/>
            </p:nvSpPr>
            <p:spPr bwMode="ltGray">
              <a:xfrm>
                <a:off x="551" y="1275"/>
                <a:ext cx="1457" cy="1812"/>
              </a:xfrm>
              <a:custGeom>
                <a:avLst/>
                <a:gdLst>
                  <a:gd name="T0" fmla="*/ 116 w 1692"/>
                  <a:gd name="T1" fmla="*/ 258 h 2586"/>
                  <a:gd name="T2" fmla="*/ 320 w 1692"/>
                  <a:gd name="T3" fmla="*/ 210 h 2586"/>
                  <a:gd name="T4" fmla="*/ 434 w 1692"/>
                  <a:gd name="T5" fmla="*/ 240 h 2586"/>
                  <a:gd name="T6" fmla="*/ 416 w 1692"/>
                  <a:gd name="T7" fmla="*/ 444 h 2586"/>
                  <a:gd name="T8" fmla="*/ 272 w 1692"/>
                  <a:gd name="T9" fmla="*/ 582 h 2586"/>
                  <a:gd name="T10" fmla="*/ 218 w 1692"/>
                  <a:gd name="T11" fmla="*/ 714 h 2586"/>
                  <a:gd name="T12" fmla="*/ 284 w 1692"/>
                  <a:gd name="T13" fmla="*/ 964 h 2586"/>
                  <a:gd name="T14" fmla="*/ 316 w 1692"/>
                  <a:gd name="T15" fmla="*/ 960 h 2586"/>
                  <a:gd name="T16" fmla="*/ 328 w 1692"/>
                  <a:gd name="T17" fmla="*/ 906 h 2586"/>
                  <a:gd name="T18" fmla="*/ 478 w 1692"/>
                  <a:gd name="T19" fmla="*/ 1154 h 2586"/>
                  <a:gd name="T20" fmla="*/ 650 w 1692"/>
                  <a:gd name="T21" fmla="*/ 1200 h 2586"/>
                  <a:gd name="T22" fmla="*/ 794 w 1692"/>
                  <a:gd name="T23" fmla="*/ 1350 h 2586"/>
                  <a:gd name="T24" fmla="*/ 854 w 1692"/>
                  <a:gd name="T25" fmla="*/ 1422 h 2586"/>
                  <a:gd name="T26" fmla="*/ 770 w 1692"/>
                  <a:gd name="T27" fmla="*/ 1608 h 2586"/>
                  <a:gd name="T28" fmla="*/ 916 w 1692"/>
                  <a:gd name="T29" fmla="*/ 1782 h 2586"/>
                  <a:gd name="T30" fmla="*/ 1034 w 1692"/>
                  <a:gd name="T31" fmla="*/ 2022 h 2586"/>
                  <a:gd name="T32" fmla="*/ 1094 w 1692"/>
                  <a:gd name="T33" fmla="*/ 2310 h 2586"/>
                  <a:gd name="T34" fmla="*/ 1194 w 1692"/>
                  <a:gd name="T35" fmla="*/ 2540 h 2586"/>
                  <a:gd name="T36" fmla="*/ 1280 w 1692"/>
                  <a:gd name="T37" fmla="*/ 2520 h 2586"/>
                  <a:gd name="T38" fmla="*/ 1244 w 1692"/>
                  <a:gd name="T39" fmla="*/ 2394 h 2586"/>
                  <a:gd name="T40" fmla="*/ 1288 w 1692"/>
                  <a:gd name="T41" fmla="*/ 2306 h 2586"/>
                  <a:gd name="T42" fmla="*/ 1368 w 1692"/>
                  <a:gd name="T43" fmla="*/ 2228 h 2586"/>
                  <a:gd name="T44" fmla="*/ 1448 w 1692"/>
                  <a:gd name="T45" fmla="*/ 2076 h 2586"/>
                  <a:gd name="T46" fmla="*/ 1568 w 1692"/>
                  <a:gd name="T47" fmla="*/ 1950 h 2586"/>
                  <a:gd name="T48" fmla="*/ 1622 w 1692"/>
                  <a:gd name="T49" fmla="*/ 1746 h 2586"/>
                  <a:gd name="T50" fmla="*/ 1552 w 1692"/>
                  <a:gd name="T51" fmla="*/ 1538 h 2586"/>
                  <a:gd name="T52" fmla="*/ 1376 w 1692"/>
                  <a:gd name="T53" fmla="*/ 1410 h 2586"/>
                  <a:gd name="T54" fmla="*/ 1104 w 1692"/>
                  <a:gd name="T55" fmla="*/ 1280 h 2586"/>
                  <a:gd name="T56" fmla="*/ 974 w 1692"/>
                  <a:gd name="T57" fmla="*/ 1260 h 2586"/>
                  <a:gd name="T58" fmla="*/ 904 w 1692"/>
                  <a:gd name="T59" fmla="*/ 1268 h 2586"/>
                  <a:gd name="T60" fmla="*/ 794 w 1692"/>
                  <a:gd name="T61" fmla="*/ 1308 h 2586"/>
                  <a:gd name="T62" fmla="*/ 758 w 1692"/>
                  <a:gd name="T63" fmla="*/ 1174 h 2586"/>
                  <a:gd name="T64" fmla="*/ 736 w 1692"/>
                  <a:gd name="T65" fmla="*/ 1062 h 2586"/>
                  <a:gd name="T66" fmla="*/ 632 w 1692"/>
                  <a:gd name="T67" fmla="*/ 1104 h 2586"/>
                  <a:gd name="T68" fmla="*/ 568 w 1692"/>
                  <a:gd name="T69" fmla="*/ 950 h 2586"/>
                  <a:gd name="T70" fmla="*/ 740 w 1692"/>
                  <a:gd name="T71" fmla="*/ 912 h 2586"/>
                  <a:gd name="T72" fmla="*/ 842 w 1692"/>
                  <a:gd name="T73" fmla="*/ 906 h 2586"/>
                  <a:gd name="T74" fmla="*/ 896 w 1692"/>
                  <a:gd name="T75" fmla="*/ 900 h 2586"/>
                  <a:gd name="T76" fmla="*/ 1058 w 1692"/>
                  <a:gd name="T77" fmla="*/ 750 h 2586"/>
                  <a:gd name="T78" fmla="*/ 1184 w 1692"/>
                  <a:gd name="T79" fmla="*/ 678 h 2586"/>
                  <a:gd name="T80" fmla="*/ 1278 w 1692"/>
                  <a:gd name="T81" fmla="*/ 636 h 2586"/>
                  <a:gd name="T82" fmla="*/ 1340 w 1692"/>
                  <a:gd name="T83" fmla="*/ 538 h 2586"/>
                  <a:gd name="T84" fmla="*/ 1288 w 1692"/>
                  <a:gd name="T85" fmla="*/ 512 h 2586"/>
                  <a:gd name="T86" fmla="*/ 1526 w 1692"/>
                  <a:gd name="T87" fmla="*/ 456 h 2586"/>
                  <a:gd name="T88" fmla="*/ 1406 w 1692"/>
                  <a:gd name="T89" fmla="*/ 342 h 2586"/>
                  <a:gd name="T90" fmla="*/ 1328 w 1692"/>
                  <a:gd name="T91" fmla="*/ 264 h 2586"/>
                  <a:gd name="T92" fmla="*/ 1222 w 1692"/>
                  <a:gd name="T93" fmla="*/ 364 h 2586"/>
                  <a:gd name="T94" fmla="*/ 1110 w 1692"/>
                  <a:gd name="T95" fmla="*/ 444 h 2586"/>
                  <a:gd name="T96" fmla="*/ 1022 w 1692"/>
                  <a:gd name="T97" fmla="*/ 304 h 2586"/>
                  <a:gd name="T98" fmla="*/ 1212 w 1692"/>
                  <a:gd name="T99" fmla="*/ 240 h 2586"/>
                  <a:gd name="T100" fmla="*/ 1266 w 1692"/>
                  <a:gd name="T101" fmla="*/ 198 h 2586"/>
                  <a:gd name="T102" fmla="*/ 1328 w 1692"/>
                  <a:gd name="T103" fmla="*/ 172 h 2586"/>
                  <a:gd name="T104" fmla="*/ 1286 w 1692"/>
                  <a:gd name="T105" fmla="*/ 144 h 2586"/>
                  <a:gd name="T106" fmla="*/ 1262 w 1692"/>
                  <a:gd name="T107" fmla="*/ 120 h 2586"/>
                  <a:gd name="T108" fmla="*/ 1202 w 1692"/>
                  <a:gd name="T109" fmla="*/ 102 h 2586"/>
                  <a:gd name="T110" fmla="*/ 1106 w 1692"/>
                  <a:gd name="T111" fmla="*/ 136 h 2586"/>
                  <a:gd name="T112" fmla="*/ 950 w 1692"/>
                  <a:gd name="T113" fmla="*/ 120 h 2586"/>
                  <a:gd name="T114" fmla="*/ 550 w 1692"/>
                  <a:gd name="T115" fmla="*/ 0 h 2586"/>
                  <a:gd name="T116" fmla="*/ 344 w 1692"/>
                  <a:gd name="T117" fmla="*/ 32 h 2586"/>
                  <a:gd name="T118" fmla="*/ 290 w 1692"/>
                  <a:gd name="T119" fmla="*/ 102 h 2586"/>
                  <a:gd name="T120" fmla="*/ 128 w 1692"/>
                  <a:gd name="T121" fmla="*/ 174 h 2586"/>
                  <a:gd name="T122" fmla="*/ 128 w 1692"/>
                  <a:gd name="T123" fmla="*/ 216 h 2586"/>
                  <a:gd name="T124" fmla="*/ 2 w 1692"/>
                  <a:gd name="T125" fmla="*/ 252 h 2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6" name="Freeform 5"/>
              <p:cNvSpPr/>
              <p:nvPr/>
            </p:nvSpPr>
            <p:spPr bwMode="ltGray">
              <a:xfrm>
                <a:off x="505" y="1448"/>
                <a:ext cx="39" cy="26"/>
              </a:xfrm>
              <a:custGeom>
                <a:avLst/>
                <a:gdLst>
                  <a:gd name="T0" fmla="*/ 16 w 46"/>
                  <a:gd name="T1" fmla="*/ 4 h 38"/>
                  <a:gd name="T2" fmla="*/ 0 w 46"/>
                  <a:gd name="T3" fmla="*/ 22 h 38"/>
                  <a:gd name="T4" fmla="*/ 22 w 46"/>
                  <a:gd name="T5" fmla="*/ 38 h 38"/>
                  <a:gd name="T6" fmla="*/ 46 w 46"/>
                  <a:gd name="T7" fmla="*/ 26 h 38"/>
                  <a:gd name="T8" fmla="*/ 30 w 46"/>
                  <a:gd name="T9" fmla="*/ 0 h 38"/>
                  <a:gd name="T10" fmla="*/ 16 w 46"/>
                  <a:gd name="T11" fmla="*/ 4 h 38"/>
                </a:gdLst>
                <a:ahLst/>
                <a:cxnLst>
                  <a:cxn ang="0">
                    <a:pos x="T0" y="T1"/>
                  </a:cxn>
                  <a:cxn ang="0">
                    <a:pos x="T2" y="T3"/>
                  </a:cxn>
                  <a:cxn ang="0">
                    <a:pos x="T4" y="T5"/>
                  </a:cxn>
                  <a:cxn ang="0">
                    <a:pos x="T6" y="T7"/>
                  </a:cxn>
                  <a:cxn ang="0">
                    <a:pos x="T8" y="T9"/>
                  </a:cxn>
                  <a:cxn ang="0">
                    <a:pos x="T10" y="T11"/>
                  </a:cxn>
                </a:cxnLst>
                <a:rect l="0" t="0" r="r" b="b"/>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7" name="Freeform 6"/>
              <p:cNvSpPr/>
              <p:nvPr/>
            </p:nvSpPr>
            <p:spPr bwMode="ltGray">
              <a:xfrm>
                <a:off x="858" y="1563"/>
                <a:ext cx="45" cy="30"/>
              </a:xfrm>
              <a:custGeom>
                <a:avLst/>
                <a:gdLst>
                  <a:gd name="T0" fmla="*/ 12 w 52"/>
                  <a:gd name="T1" fmla="*/ 0 h 44"/>
                  <a:gd name="T2" fmla="*/ 26 w 52"/>
                  <a:gd name="T3" fmla="*/ 44 h 44"/>
                  <a:gd name="T4" fmla="*/ 42 w 52"/>
                  <a:gd name="T5" fmla="*/ 42 h 44"/>
                  <a:gd name="T6" fmla="*/ 38 w 52"/>
                  <a:gd name="T7" fmla="*/ 16 h 44"/>
                  <a:gd name="T8" fmla="*/ 26 w 52"/>
                  <a:gd name="T9" fmla="*/ 2 h 44"/>
                  <a:gd name="T10" fmla="*/ 12 w 52"/>
                  <a:gd name="T11" fmla="*/ 0 h 44"/>
                </a:gdLst>
                <a:ahLst/>
                <a:cxnLst>
                  <a:cxn ang="0">
                    <a:pos x="T0" y="T1"/>
                  </a:cxn>
                  <a:cxn ang="0">
                    <a:pos x="T2" y="T3"/>
                  </a:cxn>
                  <a:cxn ang="0">
                    <a:pos x="T4" y="T5"/>
                  </a:cxn>
                  <a:cxn ang="0">
                    <a:pos x="T6" y="T7"/>
                  </a:cxn>
                  <a:cxn ang="0">
                    <a:pos x="T8" y="T9"/>
                  </a:cxn>
                  <a:cxn ang="0">
                    <a:pos x="T10" y="T11"/>
                  </a:cxn>
                </a:cxnLst>
                <a:rect l="0" t="0" r="r" b="b"/>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8" name="Freeform 7"/>
              <p:cNvSpPr/>
              <p:nvPr/>
            </p:nvSpPr>
            <p:spPr bwMode="ltGray">
              <a:xfrm>
                <a:off x="1757" y="1615"/>
                <a:ext cx="113" cy="69"/>
              </a:xfrm>
              <a:custGeom>
                <a:avLst/>
                <a:gdLst>
                  <a:gd name="T0" fmla="*/ 97 w 131"/>
                  <a:gd name="T1" fmla="*/ 0 h 98"/>
                  <a:gd name="T2" fmla="*/ 79 w 131"/>
                  <a:gd name="T3" fmla="*/ 8 h 98"/>
                  <a:gd name="T4" fmla="*/ 53 w 131"/>
                  <a:gd name="T5" fmla="*/ 24 h 98"/>
                  <a:gd name="T6" fmla="*/ 39 w 131"/>
                  <a:gd name="T7" fmla="*/ 40 h 98"/>
                  <a:gd name="T8" fmla="*/ 21 w 131"/>
                  <a:gd name="T9" fmla="*/ 52 h 98"/>
                  <a:gd name="T10" fmla="*/ 63 w 131"/>
                  <a:gd name="T11" fmla="*/ 82 h 98"/>
                  <a:gd name="T12" fmla="*/ 79 w 131"/>
                  <a:gd name="T13" fmla="*/ 94 h 98"/>
                  <a:gd name="T14" fmla="*/ 85 w 131"/>
                  <a:gd name="T15" fmla="*/ 92 h 98"/>
                  <a:gd name="T16" fmla="*/ 89 w 131"/>
                  <a:gd name="T17" fmla="*/ 86 h 98"/>
                  <a:gd name="T18" fmla="*/ 97 w 131"/>
                  <a:gd name="T19" fmla="*/ 98 h 98"/>
                  <a:gd name="T20" fmla="*/ 123 w 131"/>
                  <a:gd name="T21" fmla="*/ 86 h 98"/>
                  <a:gd name="T22" fmla="*/ 129 w 131"/>
                  <a:gd name="T23" fmla="*/ 74 h 98"/>
                  <a:gd name="T24" fmla="*/ 101 w 131"/>
                  <a:gd name="T25" fmla="*/ 40 h 98"/>
                  <a:gd name="T26" fmla="*/ 115 w 131"/>
                  <a:gd name="T27" fmla="*/ 24 h 98"/>
                  <a:gd name="T28" fmla="*/ 111 w 131"/>
                  <a:gd name="T29" fmla="*/ 4 h 98"/>
                  <a:gd name="T30" fmla="*/ 97 w 131"/>
                  <a:gd name="T3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29" name="Freeform 8"/>
              <p:cNvSpPr/>
              <p:nvPr/>
            </p:nvSpPr>
            <p:spPr bwMode="ltGray">
              <a:xfrm>
                <a:off x="1212" y="1974"/>
                <a:ext cx="182" cy="79"/>
              </a:xfrm>
              <a:custGeom>
                <a:avLst/>
                <a:gdLst>
                  <a:gd name="T0" fmla="*/ 47 w 212"/>
                  <a:gd name="T1" fmla="*/ 12 h 112"/>
                  <a:gd name="T2" fmla="*/ 17 w 212"/>
                  <a:gd name="T3" fmla="*/ 12 h 112"/>
                  <a:gd name="T4" fmla="*/ 5 w 212"/>
                  <a:gd name="T5" fmla="*/ 16 h 112"/>
                  <a:gd name="T6" fmla="*/ 25 w 212"/>
                  <a:gd name="T7" fmla="*/ 52 h 112"/>
                  <a:gd name="T8" fmla="*/ 51 w 212"/>
                  <a:gd name="T9" fmla="*/ 44 h 112"/>
                  <a:gd name="T10" fmla="*/ 93 w 212"/>
                  <a:gd name="T11" fmla="*/ 54 h 112"/>
                  <a:gd name="T12" fmla="*/ 111 w 212"/>
                  <a:gd name="T13" fmla="*/ 60 h 112"/>
                  <a:gd name="T14" fmla="*/ 133 w 212"/>
                  <a:gd name="T15" fmla="*/ 88 h 112"/>
                  <a:gd name="T16" fmla="*/ 141 w 212"/>
                  <a:gd name="T17" fmla="*/ 112 h 112"/>
                  <a:gd name="T18" fmla="*/ 157 w 212"/>
                  <a:gd name="T19" fmla="*/ 100 h 112"/>
                  <a:gd name="T20" fmla="*/ 169 w 212"/>
                  <a:gd name="T21" fmla="*/ 96 h 112"/>
                  <a:gd name="T22" fmla="*/ 187 w 212"/>
                  <a:gd name="T23" fmla="*/ 102 h 112"/>
                  <a:gd name="T24" fmla="*/ 195 w 212"/>
                  <a:gd name="T25" fmla="*/ 80 h 112"/>
                  <a:gd name="T26" fmla="*/ 153 w 212"/>
                  <a:gd name="T27" fmla="*/ 54 h 112"/>
                  <a:gd name="T28" fmla="*/ 105 w 212"/>
                  <a:gd name="T29" fmla="*/ 20 h 112"/>
                  <a:gd name="T30" fmla="*/ 53 w 212"/>
                  <a:gd name="T31" fmla="*/ 26 h 112"/>
                  <a:gd name="T32" fmla="*/ 47 w 212"/>
                  <a:gd name="T33"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0" name="Freeform 9"/>
              <p:cNvSpPr/>
              <p:nvPr/>
            </p:nvSpPr>
            <p:spPr bwMode="ltGray">
              <a:xfrm>
                <a:off x="1362" y="2034"/>
                <a:ext cx="114" cy="38"/>
              </a:xfrm>
              <a:custGeom>
                <a:avLst/>
                <a:gdLst>
                  <a:gd name="T0" fmla="*/ 57 w 133"/>
                  <a:gd name="T1" fmla="*/ 0 h 54"/>
                  <a:gd name="T2" fmla="*/ 43 w 133"/>
                  <a:gd name="T3" fmla="*/ 6 h 54"/>
                  <a:gd name="T4" fmla="*/ 31 w 133"/>
                  <a:gd name="T5" fmla="*/ 30 h 54"/>
                  <a:gd name="T6" fmla="*/ 15 w 133"/>
                  <a:gd name="T7" fmla="*/ 34 h 54"/>
                  <a:gd name="T8" fmla="*/ 3 w 133"/>
                  <a:gd name="T9" fmla="*/ 42 h 54"/>
                  <a:gd name="T10" fmla="*/ 13 w 133"/>
                  <a:gd name="T11" fmla="*/ 54 h 54"/>
                  <a:gd name="T12" fmla="*/ 133 w 133"/>
                  <a:gd name="T13" fmla="*/ 34 h 54"/>
                  <a:gd name="T14" fmla="*/ 123 w 133"/>
                  <a:gd name="T15" fmla="*/ 16 h 54"/>
                  <a:gd name="T16" fmla="*/ 105 w 133"/>
                  <a:gd name="T17" fmla="*/ 8 h 54"/>
                  <a:gd name="T18" fmla="*/ 101 w 133"/>
                  <a:gd name="T19" fmla="*/ 24 h 54"/>
                  <a:gd name="T20" fmla="*/ 89 w 133"/>
                  <a:gd name="T21" fmla="*/ 18 h 54"/>
                  <a:gd name="T22" fmla="*/ 67 w 133"/>
                  <a:gd name="T23" fmla="*/ 14 h 54"/>
                  <a:gd name="T24" fmla="*/ 57 w 133"/>
                  <a:gd name="T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1" name="Freeform 10"/>
              <p:cNvSpPr/>
              <p:nvPr/>
            </p:nvSpPr>
            <p:spPr bwMode="ltGray">
              <a:xfrm>
                <a:off x="1483" y="2058"/>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2" name="Freeform 11"/>
              <p:cNvSpPr/>
              <p:nvPr/>
            </p:nvSpPr>
            <p:spPr bwMode="ltGray">
              <a:xfrm>
                <a:off x="1547" y="2061"/>
                <a:ext cx="14" cy="24"/>
              </a:xfrm>
              <a:custGeom>
                <a:avLst/>
                <a:gdLst>
                  <a:gd name="T0" fmla="*/ 14 w 16"/>
                  <a:gd name="T1" fmla="*/ 0 h 34"/>
                  <a:gd name="T2" fmla="*/ 0 w 16"/>
                  <a:gd name="T3" fmla="*/ 14 h 34"/>
                  <a:gd name="T4" fmla="*/ 16 w 16"/>
                  <a:gd name="T5" fmla="*/ 34 h 34"/>
                  <a:gd name="T6" fmla="*/ 12 w 16"/>
                  <a:gd name="T7" fmla="*/ 18 h 34"/>
                  <a:gd name="T8" fmla="*/ 16 w 16"/>
                  <a:gd name="T9" fmla="*/ 6 h 34"/>
                  <a:gd name="T10" fmla="*/ 14 w 16"/>
                  <a:gd name="T11" fmla="*/ 0 h 34"/>
                </a:gdLst>
                <a:ahLst/>
                <a:cxnLst>
                  <a:cxn ang="0">
                    <a:pos x="T0" y="T1"/>
                  </a:cxn>
                  <a:cxn ang="0">
                    <a:pos x="T2" y="T3"/>
                  </a:cxn>
                  <a:cxn ang="0">
                    <a:pos x="T4" y="T5"/>
                  </a:cxn>
                  <a:cxn ang="0">
                    <a:pos x="T6" y="T7"/>
                  </a:cxn>
                  <a:cxn ang="0">
                    <a:pos x="T8" y="T9"/>
                  </a:cxn>
                  <a:cxn ang="0">
                    <a:pos x="T10" y="T11"/>
                  </a:cxn>
                </a:cxnLst>
                <a:rect l="0" t="0" r="r" b="b"/>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3" name="Freeform 12"/>
              <p:cNvSpPr/>
              <p:nvPr/>
            </p:nvSpPr>
            <p:spPr bwMode="ltGray">
              <a:xfrm>
                <a:off x="1336" y="1270"/>
                <a:ext cx="207" cy="82"/>
              </a:xfrm>
              <a:custGeom>
                <a:avLst/>
                <a:gdLst>
                  <a:gd name="T0" fmla="*/ 64 w 240"/>
                  <a:gd name="T1" fmla="*/ 1 h 117"/>
                  <a:gd name="T2" fmla="*/ 24 w 240"/>
                  <a:gd name="T3" fmla="*/ 31 h 117"/>
                  <a:gd name="T4" fmla="*/ 6 w 240"/>
                  <a:gd name="T5" fmla="*/ 37 h 117"/>
                  <a:gd name="T6" fmla="*/ 0 w 240"/>
                  <a:gd name="T7" fmla="*/ 39 h 117"/>
                  <a:gd name="T8" fmla="*/ 26 w 240"/>
                  <a:gd name="T9" fmla="*/ 59 h 117"/>
                  <a:gd name="T10" fmla="*/ 38 w 240"/>
                  <a:gd name="T11" fmla="*/ 63 h 117"/>
                  <a:gd name="T12" fmla="*/ 68 w 240"/>
                  <a:gd name="T13" fmla="*/ 47 h 117"/>
                  <a:gd name="T14" fmla="*/ 80 w 240"/>
                  <a:gd name="T15" fmla="*/ 43 h 117"/>
                  <a:gd name="T16" fmla="*/ 82 w 240"/>
                  <a:gd name="T17" fmla="*/ 55 h 117"/>
                  <a:gd name="T18" fmla="*/ 64 w 240"/>
                  <a:gd name="T19" fmla="*/ 61 h 117"/>
                  <a:gd name="T20" fmla="*/ 72 w 240"/>
                  <a:gd name="T21" fmla="*/ 73 h 117"/>
                  <a:gd name="T22" fmla="*/ 40 w 240"/>
                  <a:gd name="T23" fmla="*/ 87 h 117"/>
                  <a:gd name="T24" fmla="*/ 70 w 240"/>
                  <a:gd name="T25" fmla="*/ 109 h 117"/>
                  <a:gd name="T26" fmla="*/ 82 w 240"/>
                  <a:gd name="T27" fmla="*/ 113 h 117"/>
                  <a:gd name="T28" fmla="*/ 118 w 240"/>
                  <a:gd name="T29" fmla="*/ 103 h 117"/>
                  <a:gd name="T30" fmla="*/ 150 w 240"/>
                  <a:gd name="T31" fmla="*/ 105 h 117"/>
                  <a:gd name="T32" fmla="*/ 168 w 240"/>
                  <a:gd name="T33" fmla="*/ 117 h 117"/>
                  <a:gd name="T34" fmla="*/ 204 w 240"/>
                  <a:gd name="T35" fmla="*/ 109 h 117"/>
                  <a:gd name="T36" fmla="*/ 224 w 240"/>
                  <a:gd name="T37" fmla="*/ 103 h 117"/>
                  <a:gd name="T38" fmla="*/ 222 w 240"/>
                  <a:gd name="T39" fmla="*/ 77 h 117"/>
                  <a:gd name="T40" fmla="*/ 234 w 240"/>
                  <a:gd name="T41" fmla="*/ 69 h 117"/>
                  <a:gd name="T42" fmla="*/ 238 w 240"/>
                  <a:gd name="T43" fmla="*/ 47 h 117"/>
                  <a:gd name="T44" fmla="*/ 210 w 240"/>
                  <a:gd name="T45" fmla="*/ 57 h 117"/>
                  <a:gd name="T46" fmla="*/ 200 w 240"/>
                  <a:gd name="T47" fmla="*/ 43 h 117"/>
                  <a:gd name="T48" fmla="*/ 172 w 240"/>
                  <a:gd name="T49" fmla="*/ 45 h 117"/>
                  <a:gd name="T50" fmla="*/ 134 w 240"/>
                  <a:gd name="T51" fmla="*/ 9 h 117"/>
                  <a:gd name="T52" fmla="*/ 94 w 240"/>
                  <a:gd name="T53" fmla="*/ 11 h 117"/>
                  <a:gd name="T54" fmla="*/ 82 w 240"/>
                  <a:gd name="T55" fmla="*/ 1 h 117"/>
                  <a:gd name="T56" fmla="*/ 64 w 240"/>
                  <a:gd name="T57" fmla="*/ 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4" name="Freeform 13"/>
              <p:cNvSpPr/>
              <p:nvPr/>
            </p:nvSpPr>
            <p:spPr bwMode="ltGray">
              <a:xfrm>
                <a:off x="1428" y="1232"/>
                <a:ext cx="168" cy="56"/>
              </a:xfrm>
              <a:custGeom>
                <a:avLst/>
                <a:gdLst>
                  <a:gd name="T0" fmla="*/ 97 w 194"/>
                  <a:gd name="T1" fmla="*/ 10 h 80"/>
                  <a:gd name="T2" fmla="*/ 13 w 194"/>
                  <a:gd name="T3" fmla="*/ 24 h 80"/>
                  <a:gd name="T4" fmla="*/ 9 w 194"/>
                  <a:gd name="T5" fmla="*/ 34 h 80"/>
                  <a:gd name="T6" fmla="*/ 57 w 194"/>
                  <a:gd name="T7" fmla="*/ 52 h 80"/>
                  <a:gd name="T8" fmla="*/ 135 w 194"/>
                  <a:gd name="T9" fmla="*/ 74 h 80"/>
                  <a:gd name="T10" fmla="*/ 175 w 194"/>
                  <a:gd name="T11" fmla="*/ 68 h 80"/>
                  <a:gd name="T12" fmla="*/ 187 w 194"/>
                  <a:gd name="T13" fmla="*/ 64 h 80"/>
                  <a:gd name="T14" fmla="*/ 175 w 194"/>
                  <a:gd name="T15" fmla="*/ 44 h 80"/>
                  <a:gd name="T16" fmla="*/ 163 w 194"/>
                  <a:gd name="T17" fmla="*/ 36 h 80"/>
                  <a:gd name="T18" fmla="*/ 129 w 194"/>
                  <a:gd name="T19" fmla="*/ 26 h 80"/>
                  <a:gd name="T20" fmla="*/ 97 w 194"/>
                  <a:gd name="T21"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5" name="Freeform 14"/>
              <p:cNvSpPr/>
              <p:nvPr/>
            </p:nvSpPr>
            <p:spPr bwMode="ltGray">
              <a:xfrm>
                <a:off x="1664" y="1297"/>
                <a:ext cx="268" cy="178"/>
              </a:xfrm>
              <a:custGeom>
                <a:avLst/>
                <a:gdLst>
                  <a:gd name="T0" fmla="*/ 67 w 310"/>
                  <a:gd name="T1" fmla="*/ 9 h 254"/>
                  <a:gd name="T2" fmla="*/ 51 w 310"/>
                  <a:gd name="T3" fmla="*/ 23 h 254"/>
                  <a:gd name="T4" fmla="*/ 21 w 310"/>
                  <a:gd name="T5" fmla="*/ 39 h 254"/>
                  <a:gd name="T6" fmla="*/ 53 w 310"/>
                  <a:gd name="T7" fmla="*/ 77 h 254"/>
                  <a:gd name="T8" fmla="*/ 79 w 310"/>
                  <a:gd name="T9" fmla="*/ 85 h 254"/>
                  <a:gd name="T10" fmla="*/ 103 w 310"/>
                  <a:gd name="T11" fmla="*/ 99 h 254"/>
                  <a:gd name="T12" fmla="*/ 127 w 310"/>
                  <a:gd name="T13" fmla="*/ 85 h 254"/>
                  <a:gd name="T14" fmla="*/ 143 w 310"/>
                  <a:gd name="T15" fmla="*/ 101 h 254"/>
                  <a:gd name="T16" fmla="*/ 149 w 310"/>
                  <a:gd name="T17" fmla="*/ 127 h 254"/>
                  <a:gd name="T18" fmla="*/ 115 w 310"/>
                  <a:gd name="T19" fmla="*/ 151 h 254"/>
                  <a:gd name="T20" fmla="*/ 89 w 310"/>
                  <a:gd name="T21" fmla="*/ 173 h 254"/>
                  <a:gd name="T22" fmla="*/ 69 w 310"/>
                  <a:gd name="T23" fmla="*/ 169 h 254"/>
                  <a:gd name="T24" fmla="*/ 57 w 310"/>
                  <a:gd name="T25" fmla="*/ 165 h 254"/>
                  <a:gd name="T26" fmla="*/ 43 w 310"/>
                  <a:gd name="T27" fmla="*/ 187 h 254"/>
                  <a:gd name="T28" fmla="*/ 39 w 310"/>
                  <a:gd name="T29" fmla="*/ 199 h 254"/>
                  <a:gd name="T30" fmla="*/ 73 w 310"/>
                  <a:gd name="T31" fmla="*/ 205 h 254"/>
                  <a:gd name="T32" fmla="*/ 95 w 310"/>
                  <a:gd name="T33" fmla="*/ 203 h 254"/>
                  <a:gd name="T34" fmla="*/ 115 w 310"/>
                  <a:gd name="T35" fmla="*/ 231 h 254"/>
                  <a:gd name="T36" fmla="*/ 127 w 310"/>
                  <a:gd name="T37" fmla="*/ 235 h 254"/>
                  <a:gd name="T38" fmla="*/ 139 w 310"/>
                  <a:gd name="T39" fmla="*/ 239 h 254"/>
                  <a:gd name="T40" fmla="*/ 155 w 310"/>
                  <a:gd name="T41" fmla="*/ 251 h 254"/>
                  <a:gd name="T42" fmla="*/ 181 w 310"/>
                  <a:gd name="T43" fmla="*/ 237 h 254"/>
                  <a:gd name="T44" fmla="*/ 203 w 310"/>
                  <a:gd name="T45" fmla="*/ 235 h 254"/>
                  <a:gd name="T46" fmla="*/ 229 w 310"/>
                  <a:gd name="T47" fmla="*/ 213 h 254"/>
                  <a:gd name="T48" fmla="*/ 225 w 310"/>
                  <a:gd name="T49" fmla="*/ 185 h 254"/>
                  <a:gd name="T50" fmla="*/ 217 w 310"/>
                  <a:gd name="T51" fmla="*/ 173 h 254"/>
                  <a:gd name="T52" fmla="*/ 233 w 310"/>
                  <a:gd name="T53" fmla="*/ 167 h 254"/>
                  <a:gd name="T54" fmla="*/ 245 w 310"/>
                  <a:gd name="T55" fmla="*/ 183 h 254"/>
                  <a:gd name="T56" fmla="*/ 247 w 310"/>
                  <a:gd name="T57" fmla="*/ 197 h 254"/>
                  <a:gd name="T58" fmla="*/ 261 w 310"/>
                  <a:gd name="T59" fmla="*/ 193 h 254"/>
                  <a:gd name="T60" fmla="*/ 303 w 310"/>
                  <a:gd name="T61" fmla="*/ 169 h 254"/>
                  <a:gd name="T62" fmla="*/ 293 w 310"/>
                  <a:gd name="T63" fmla="*/ 147 h 254"/>
                  <a:gd name="T64" fmla="*/ 259 w 310"/>
                  <a:gd name="T65" fmla="*/ 123 h 254"/>
                  <a:gd name="T66" fmla="*/ 265 w 310"/>
                  <a:gd name="T67" fmla="*/ 107 h 254"/>
                  <a:gd name="T68" fmla="*/ 277 w 310"/>
                  <a:gd name="T69" fmla="*/ 103 h 254"/>
                  <a:gd name="T70" fmla="*/ 253 w 310"/>
                  <a:gd name="T71" fmla="*/ 63 h 254"/>
                  <a:gd name="T72" fmla="*/ 233 w 310"/>
                  <a:gd name="T73" fmla="*/ 59 h 254"/>
                  <a:gd name="T74" fmla="*/ 221 w 310"/>
                  <a:gd name="T75" fmla="*/ 55 h 254"/>
                  <a:gd name="T76" fmla="*/ 201 w 310"/>
                  <a:gd name="T77" fmla="*/ 33 h 254"/>
                  <a:gd name="T78" fmla="*/ 155 w 310"/>
                  <a:gd name="T79" fmla="*/ 45 h 254"/>
                  <a:gd name="T80" fmla="*/ 167 w 310"/>
                  <a:gd name="T81" fmla="*/ 25 h 254"/>
                  <a:gd name="T82" fmla="*/ 139 w 310"/>
                  <a:gd name="T83" fmla="*/ 17 h 254"/>
                  <a:gd name="T84" fmla="*/ 119 w 310"/>
                  <a:gd name="T85" fmla="*/ 19 h 254"/>
                  <a:gd name="T86" fmla="*/ 67 w 310"/>
                  <a:gd name="T87" fmla="*/ 9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6" name="Freeform 15"/>
              <p:cNvSpPr/>
              <p:nvPr/>
            </p:nvSpPr>
            <p:spPr bwMode="ltGray">
              <a:xfrm>
                <a:off x="1662" y="1221"/>
                <a:ext cx="51" cy="34"/>
              </a:xfrm>
              <a:custGeom>
                <a:avLst/>
                <a:gdLst>
                  <a:gd name="T0" fmla="*/ 26 w 59"/>
                  <a:gd name="T1" fmla="*/ 0 h 50"/>
                  <a:gd name="T2" fmla="*/ 0 w 59"/>
                  <a:gd name="T3" fmla="*/ 10 h 50"/>
                  <a:gd name="T4" fmla="*/ 30 w 59"/>
                  <a:gd name="T5" fmla="*/ 40 h 50"/>
                  <a:gd name="T6" fmla="*/ 48 w 59"/>
                  <a:gd name="T7" fmla="*/ 50 h 50"/>
                  <a:gd name="T8" fmla="*/ 58 w 59"/>
                  <a:gd name="T9" fmla="*/ 28 h 50"/>
                  <a:gd name="T10" fmla="*/ 44 w 59"/>
                  <a:gd name="T11" fmla="*/ 8 h 50"/>
                  <a:gd name="T12" fmla="*/ 26 w 59"/>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7" name="Freeform 16"/>
              <p:cNvSpPr/>
              <p:nvPr/>
            </p:nvSpPr>
            <p:spPr bwMode="ltGray">
              <a:xfrm>
                <a:off x="1565" y="1286"/>
                <a:ext cx="75" cy="39"/>
              </a:xfrm>
              <a:custGeom>
                <a:avLst/>
                <a:gdLst>
                  <a:gd name="T0" fmla="*/ 44 w 86"/>
                  <a:gd name="T1" fmla="*/ 7 h 57"/>
                  <a:gd name="T2" fmla="*/ 24 w 86"/>
                  <a:gd name="T3" fmla="*/ 25 h 57"/>
                  <a:gd name="T4" fmla="*/ 4 w 86"/>
                  <a:gd name="T5" fmla="*/ 27 h 57"/>
                  <a:gd name="T6" fmla="*/ 16 w 86"/>
                  <a:gd name="T7" fmla="*/ 57 h 57"/>
                  <a:gd name="T8" fmla="*/ 74 w 86"/>
                  <a:gd name="T9" fmla="*/ 35 h 57"/>
                  <a:gd name="T10" fmla="*/ 86 w 86"/>
                  <a:gd name="T11" fmla="*/ 17 h 57"/>
                  <a:gd name="T12" fmla="*/ 56 w 86"/>
                  <a:gd name="T13" fmla="*/ 7 h 57"/>
                  <a:gd name="T14" fmla="*/ 44 w 86"/>
                  <a:gd name="T15" fmla="*/ 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8" name="Freeform 17"/>
              <p:cNvSpPr/>
              <p:nvPr/>
            </p:nvSpPr>
            <p:spPr bwMode="ltGray">
              <a:xfrm>
                <a:off x="1644" y="1294"/>
                <a:ext cx="62" cy="23"/>
              </a:xfrm>
              <a:custGeom>
                <a:avLst/>
                <a:gdLst>
                  <a:gd name="T0" fmla="*/ 40 w 73"/>
                  <a:gd name="T1" fmla="*/ 0 h 34"/>
                  <a:gd name="T2" fmla="*/ 10 w 73"/>
                  <a:gd name="T3" fmla="*/ 16 h 34"/>
                  <a:gd name="T4" fmla="*/ 24 w 73"/>
                  <a:gd name="T5" fmla="*/ 34 h 34"/>
                  <a:gd name="T6" fmla="*/ 52 w 73"/>
                  <a:gd name="T7" fmla="*/ 28 h 34"/>
                  <a:gd name="T8" fmla="*/ 64 w 73"/>
                  <a:gd name="T9" fmla="*/ 20 h 34"/>
                  <a:gd name="T10" fmla="*/ 40 w 73"/>
                  <a:gd name="T11" fmla="*/ 0 h 34"/>
                </a:gdLst>
                <a:ahLst/>
                <a:cxnLst>
                  <a:cxn ang="0">
                    <a:pos x="T0" y="T1"/>
                  </a:cxn>
                  <a:cxn ang="0">
                    <a:pos x="T2" y="T3"/>
                  </a:cxn>
                  <a:cxn ang="0">
                    <a:pos x="T4" y="T5"/>
                  </a:cxn>
                  <a:cxn ang="0">
                    <a:pos x="T6" y="T7"/>
                  </a:cxn>
                  <a:cxn ang="0">
                    <a:pos x="T8" y="T9"/>
                  </a:cxn>
                  <a:cxn ang="0">
                    <a:pos x="T10" y="T11"/>
                  </a:cxn>
                </a:cxnLst>
                <a:rect l="0" t="0" r="r" b="b"/>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39" name="Freeform 18"/>
              <p:cNvSpPr/>
              <p:nvPr/>
            </p:nvSpPr>
            <p:spPr bwMode="ltGray">
              <a:xfrm>
                <a:off x="1610" y="1260"/>
                <a:ext cx="74" cy="32"/>
              </a:xfrm>
              <a:custGeom>
                <a:avLst/>
                <a:gdLst>
                  <a:gd name="T0" fmla="*/ 58 w 85"/>
                  <a:gd name="T1" fmla="*/ 10 h 45"/>
                  <a:gd name="T2" fmla="*/ 28 w 85"/>
                  <a:gd name="T3" fmla="*/ 4 h 45"/>
                  <a:gd name="T4" fmla="*/ 0 w 85"/>
                  <a:gd name="T5" fmla="*/ 18 h 45"/>
                  <a:gd name="T6" fmla="*/ 40 w 85"/>
                  <a:gd name="T7" fmla="*/ 32 h 45"/>
                  <a:gd name="T8" fmla="*/ 64 w 85"/>
                  <a:gd name="T9" fmla="*/ 40 h 45"/>
                  <a:gd name="T10" fmla="*/ 84 w 85"/>
                  <a:gd name="T11" fmla="*/ 18 h 45"/>
                  <a:gd name="T12" fmla="*/ 82 w 85"/>
                  <a:gd name="T13" fmla="*/ 6 h 45"/>
                  <a:gd name="T14" fmla="*/ 64 w 85"/>
                  <a:gd name="T15" fmla="*/ 0 h 45"/>
                  <a:gd name="T16" fmla="*/ 58 w 85"/>
                  <a:gd name="T17"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0" name="Freeform 19"/>
              <p:cNvSpPr/>
              <p:nvPr/>
            </p:nvSpPr>
            <p:spPr bwMode="ltGray">
              <a:xfrm>
                <a:off x="1579" y="1230"/>
                <a:ext cx="51" cy="22"/>
              </a:xfrm>
              <a:custGeom>
                <a:avLst/>
                <a:gdLst>
                  <a:gd name="T0" fmla="*/ 16 w 58"/>
                  <a:gd name="T1" fmla="*/ 4 h 31"/>
                  <a:gd name="T2" fmla="*/ 0 w 58"/>
                  <a:gd name="T3" fmla="*/ 18 h 31"/>
                  <a:gd name="T4" fmla="*/ 20 w 58"/>
                  <a:gd name="T5" fmla="*/ 28 h 31"/>
                  <a:gd name="T6" fmla="*/ 28 w 58"/>
                  <a:gd name="T7" fmla="*/ 20 h 31"/>
                  <a:gd name="T8" fmla="*/ 52 w 58"/>
                  <a:gd name="T9" fmla="*/ 12 h 31"/>
                  <a:gd name="T10" fmla="*/ 44 w 58"/>
                  <a:gd name="T11" fmla="*/ 0 h 31"/>
                  <a:gd name="T12" fmla="*/ 16 w 58"/>
                  <a:gd name="T13" fmla="*/ 4 h 31"/>
                </a:gdLst>
                <a:ahLst/>
                <a:cxnLst>
                  <a:cxn ang="0">
                    <a:pos x="T0" y="T1"/>
                  </a:cxn>
                  <a:cxn ang="0">
                    <a:pos x="T2" y="T3"/>
                  </a:cxn>
                  <a:cxn ang="0">
                    <a:pos x="T4" y="T5"/>
                  </a:cxn>
                  <a:cxn ang="0">
                    <a:pos x="T6" y="T7"/>
                  </a:cxn>
                  <a:cxn ang="0">
                    <a:pos x="T8" y="T9"/>
                  </a:cxn>
                  <a:cxn ang="0">
                    <a:pos x="T10" y="T11"/>
                  </a:cxn>
                  <a:cxn ang="0">
                    <a:pos x="T12" y="T13"/>
                  </a:cxn>
                </a:cxnLst>
                <a:rect l="0" t="0" r="r" b="b"/>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1" name="Freeform 20"/>
              <p:cNvSpPr/>
              <p:nvPr/>
            </p:nvSpPr>
            <p:spPr bwMode="ltGray">
              <a:xfrm>
                <a:off x="1710" y="1233"/>
                <a:ext cx="131" cy="72"/>
              </a:xfrm>
              <a:custGeom>
                <a:avLst/>
                <a:gdLst>
                  <a:gd name="T0" fmla="*/ 38 w 152"/>
                  <a:gd name="T1" fmla="*/ 0 h 102"/>
                  <a:gd name="T2" fmla="*/ 14 w 152"/>
                  <a:gd name="T3" fmla="*/ 6 h 102"/>
                  <a:gd name="T4" fmla="*/ 4 w 152"/>
                  <a:gd name="T5" fmla="*/ 38 h 102"/>
                  <a:gd name="T6" fmla="*/ 12 w 152"/>
                  <a:gd name="T7" fmla="*/ 56 h 102"/>
                  <a:gd name="T8" fmla="*/ 0 w 152"/>
                  <a:gd name="T9" fmla="*/ 72 h 102"/>
                  <a:gd name="T10" fmla="*/ 56 w 152"/>
                  <a:gd name="T11" fmla="*/ 86 h 102"/>
                  <a:gd name="T12" fmla="*/ 82 w 152"/>
                  <a:gd name="T13" fmla="*/ 92 h 102"/>
                  <a:gd name="T14" fmla="*/ 152 w 152"/>
                  <a:gd name="T15" fmla="*/ 86 h 102"/>
                  <a:gd name="T16" fmla="*/ 76 w 152"/>
                  <a:gd name="T17" fmla="*/ 70 h 102"/>
                  <a:gd name="T18" fmla="*/ 54 w 152"/>
                  <a:gd name="T19" fmla="*/ 62 h 102"/>
                  <a:gd name="T20" fmla="*/ 44 w 152"/>
                  <a:gd name="T21" fmla="*/ 52 h 102"/>
                  <a:gd name="T22" fmla="*/ 50 w 152"/>
                  <a:gd name="T23" fmla="*/ 34 h 102"/>
                  <a:gd name="T24" fmla="*/ 38 w 152"/>
                  <a:gd name="T25"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2" name="Freeform 21"/>
              <p:cNvSpPr/>
              <p:nvPr/>
            </p:nvSpPr>
            <p:spPr bwMode="ltGray">
              <a:xfrm>
                <a:off x="460" y="1462"/>
                <a:ext cx="29" cy="14"/>
              </a:xfrm>
              <a:custGeom>
                <a:avLst/>
                <a:gdLst>
                  <a:gd name="T0" fmla="*/ 34 w 34"/>
                  <a:gd name="T1" fmla="*/ 0 h 20"/>
                  <a:gd name="T2" fmla="*/ 24 w 34"/>
                  <a:gd name="T3" fmla="*/ 20 h 20"/>
                  <a:gd name="T4" fmla="*/ 4 w 34"/>
                  <a:gd name="T5" fmla="*/ 18 h 20"/>
                  <a:gd name="T6" fmla="*/ 4 w 34"/>
                  <a:gd name="T7" fmla="*/ 6 h 20"/>
                  <a:gd name="T8" fmla="*/ 34 w 34"/>
                  <a:gd name="T9" fmla="*/ 0 h 20"/>
                </a:gdLst>
                <a:ahLst/>
                <a:cxnLst>
                  <a:cxn ang="0">
                    <a:pos x="T0" y="T1"/>
                  </a:cxn>
                  <a:cxn ang="0">
                    <a:pos x="T2" y="T3"/>
                  </a:cxn>
                  <a:cxn ang="0">
                    <a:pos x="T4" y="T5"/>
                  </a:cxn>
                  <a:cxn ang="0">
                    <a:pos x="T6" y="T7"/>
                  </a:cxn>
                  <a:cxn ang="0">
                    <a:pos x="T8" y="T9"/>
                  </a:cxn>
                </a:cxnLst>
                <a:rect l="0" t="0" r="r" b="b"/>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3" name="Freeform 22"/>
              <p:cNvSpPr/>
              <p:nvPr/>
            </p:nvSpPr>
            <p:spPr bwMode="ltGray">
              <a:xfrm>
                <a:off x="1331" y="1940"/>
                <a:ext cx="18"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4" name="Freeform 23"/>
              <p:cNvSpPr/>
              <p:nvPr/>
            </p:nvSpPr>
            <p:spPr bwMode="ltGray">
              <a:xfrm>
                <a:off x="1334" y="1963"/>
                <a:ext cx="19" cy="11"/>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5" name="Freeform 24"/>
              <p:cNvSpPr/>
              <p:nvPr/>
            </p:nvSpPr>
            <p:spPr bwMode="ltGray">
              <a:xfrm>
                <a:off x="1569" y="2086"/>
                <a:ext cx="17" cy="12"/>
              </a:xfrm>
              <a:custGeom>
                <a:avLst/>
                <a:gdLst>
                  <a:gd name="T0" fmla="*/ 3 w 21"/>
                  <a:gd name="T1" fmla="*/ 0 h 16"/>
                  <a:gd name="T2" fmla="*/ 13 w 21"/>
                  <a:gd name="T3" fmla="*/ 16 h 16"/>
                  <a:gd name="T4" fmla="*/ 3 w 21"/>
                  <a:gd name="T5" fmla="*/ 0 h 16"/>
                </a:gdLst>
                <a:ahLst/>
                <a:cxnLst>
                  <a:cxn ang="0">
                    <a:pos x="T0" y="T1"/>
                  </a:cxn>
                  <a:cxn ang="0">
                    <a:pos x="T2" y="T3"/>
                  </a:cxn>
                  <a:cxn ang="0">
                    <a:pos x="T4" y="T5"/>
                  </a:cxn>
                </a:cxnLst>
                <a:rect l="0" t="0" r="r" b="b"/>
                <a:pathLst>
                  <a:path w="21" h="16">
                    <a:moveTo>
                      <a:pt x="3" y="0"/>
                    </a:moveTo>
                    <a:cubicBezTo>
                      <a:pt x="0" y="9"/>
                      <a:pt x="6" y="11"/>
                      <a:pt x="13" y="16"/>
                    </a:cubicBezTo>
                    <a:cubicBezTo>
                      <a:pt x="21" y="4"/>
                      <a:pt x="16" y="2"/>
                      <a:pt x="3" y="0"/>
                    </a:cubicBezTo>
                    <a:close/>
                  </a:path>
                </a:pathLst>
              </a:custGeom>
              <a:solidFill>
                <a:srgbClr val="666699">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6" name="Freeform 25"/>
              <p:cNvSpPr/>
              <p:nvPr/>
            </p:nvSpPr>
            <p:spPr bwMode="ltGray">
              <a:xfrm>
                <a:off x="1711" y="1634"/>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8" name="Freeform 26"/>
              <p:cNvSpPr/>
              <p:nvPr/>
            </p:nvSpPr>
            <p:spPr bwMode="ltGray">
              <a:xfrm>
                <a:off x="1596" y="1442"/>
                <a:ext cx="44"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49" name="Freeform 27"/>
              <p:cNvSpPr/>
              <p:nvPr/>
            </p:nvSpPr>
            <p:spPr bwMode="ltGray">
              <a:xfrm>
                <a:off x="1671" y="1275"/>
                <a:ext cx="45"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0" name="Freeform 28"/>
              <p:cNvSpPr/>
              <p:nvPr/>
            </p:nvSpPr>
            <p:spPr bwMode="ltGray">
              <a:xfrm>
                <a:off x="1744" y="1376"/>
                <a:ext cx="43" cy="17"/>
              </a:xfrm>
              <a:custGeom>
                <a:avLst/>
                <a:gdLst>
                  <a:gd name="T0" fmla="*/ 13 w 51"/>
                  <a:gd name="T1" fmla="*/ 0 h 24"/>
                  <a:gd name="T2" fmla="*/ 7 w 51"/>
                  <a:gd name="T3" fmla="*/ 18 h 24"/>
                  <a:gd name="T4" fmla="*/ 27 w 51"/>
                  <a:gd name="T5" fmla="*/ 24 h 24"/>
                  <a:gd name="T6" fmla="*/ 33 w 51"/>
                  <a:gd name="T7" fmla="*/ 4 h 24"/>
                  <a:gd name="T8" fmla="*/ 13 w 51"/>
                  <a:gd name="T9" fmla="*/ 0 h 24"/>
                </a:gdLst>
                <a:ahLst/>
                <a:cxnLst>
                  <a:cxn ang="0">
                    <a:pos x="T0" y="T1"/>
                  </a:cxn>
                  <a:cxn ang="0">
                    <a:pos x="T2" y="T3"/>
                  </a:cxn>
                  <a:cxn ang="0">
                    <a:pos x="T4" y="T5"/>
                  </a:cxn>
                  <a:cxn ang="0">
                    <a:pos x="T6" y="T7"/>
                  </a:cxn>
                  <a:cxn ang="0">
                    <a:pos x="T8" y="T9"/>
                  </a:cxn>
                </a:cxnLst>
                <a:rect l="0" t="0" r="r" b="b"/>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1" name="Freeform 29"/>
              <p:cNvSpPr/>
              <p:nvPr/>
            </p:nvSpPr>
            <p:spPr bwMode="ltGray">
              <a:xfrm>
                <a:off x="1762" y="1187"/>
                <a:ext cx="801" cy="323"/>
              </a:xfrm>
              <a:custGeom>
                <a:avLst/>
                <a:gdLst>
                  <a:gd name="T0" fmla="*/ 28 w 929"/>
                  <a:gd name="T1" fmla="*/ 56 h 462"/>
                  <a:gd name="T2" fmla="*/ 6 w 929"/>
                  <a:gd name="T3" fmla="*/ 92 h 462"/>
                  <a:gd name="T4" fmla="*/ 36 w 929"/>
                  <a:gd name="T5" fmla="*/ 100 h 462"/>
                  <a:gd name="T6" fmla="*/ 16 w 929"/>
                  <a:gd name="T7" fmla="*/ 116 h 462"/>
                  <a:gd name="T8" fmla="*/ 104 w 929"/>
                  <a:gd name="T9" fmla="*/ 136 h 462"/>
                  <a:gd name="T10" fmla="*/ 142 w 929"/>
                  <a:gd name="T11" fmla="*/ 130 h 462"/>
                  <a:gd name="T12" fmla="*/ 250 w 929"/>
                  <a:gd name="T13" fmla="*/ 78 h 462"/>
                  <a:gd name="T14" fmla="*/ 300 w 929"/>
                  <a:gd name="T15" fmla="*/ 66 h 462"/>
                  <a:gd name="T16" fmla="*/ 324 w 929"/>
                  <a:gd name="T17" fmla="*/ 80 h 462"/>
                  <a:gd name="T18" fmla="*/ 272 w 929"/>
                  <a:gd name="T19" fmla="*/ 88 h 462"/>
                  <a:gd name="T20" fmla="*/ 242 w 929"/>
                  <a:gd name="T21" fmla="*/ 112 h 462"/>
                  <a:gd name="T22" fmla="*/ 254 w 929"/>
                  <a:gd name="T23" fmla="*/ 120 h 462"/>
                  <a:gd name="T24" fmla="*/ 260 w 929"/>
                  <a:gd name="T25" fmla="*/ 158 h 462"/>
                  <a:gd name="T26" fmla="*/ 350 w 929"/>
                  <a:gd name="T27" fmla="*/ 192 h 462"/>
                  <a:gd name="T28" fmla="*/ 336 w 929"/>
                  <a:gd name="T29" fmla="*/ 210 h 462"/>
                  <a:gd name="T30" fmla="*/ 368 w 929"/>
                  <a:gd name="T31" fmla="*/ 246 h 462"/>
                  <a:gd name="T32" fmla="*/ 348 w 929"/>
                  <a:gd name="T33" fmla="*/ 266 h 462"/>
                  <a:gd name="T34" fmla="*/ 324 w 929"/>
                  <a:gd name="T35" fmla="*/ 294 h 462"/>
                  <a:gd name="T36" fmla="*/ 294 w 929"/>
                  <a:gd name="T37" fmla="*/ 324 h 462"/>
                  <a:gd name="T38" fmla="*/ 292 w 929"/>
                  <a:gd name="T39" fmla="*/ 420 h 462"/>
                  <a:gd name="T40" fmla="*/ 332 w 929"/>
                  <a:gd name="T41" fmla="*/ 446 h 462"/>
                  <a:gd name="T42" fmla="*/ 388 w 929"/>
                  <a:gd name="T43" fmla="*/ 448 h 462"/>
                  <a:gd name="T44" fmla="*/ 412 w 929"/>
                  <a:gd name="T45" fmla="*/ 422 h 462"/>
                  <a:gd name="T46" fmla="*/ 506 w 929"/>
                  <a:gd name="T47" fmla="*/ 356 h 462"/>
                  <a:gd name="T48" fmla="*/ 572 w 929"/>
                  <a:gd name="T49" fmla="*/ 334 h 462"/>
                  <a:gd name="T50" fmla="*/ 646 w 929"/>
                  <a:gd name="T51" fmla="*/ 308 h 462"/>
                  <a:gd name="T52" fmla="*/ 720 w 929"/>
                  <a:gd name="T53" fmla="*/ 290 h 462"/>
                  <a:gd name="T54" fmla="*/ 762 w 929"/>
                  <a:gd name="T55" fmla="*/ 260 h 462"/>
                  <a:gd name="T56" fmla="*/ 800 w 929"/>
                  <a:gd name="T57" fmla="*/ 200 h 462"/>
                  <a:gd name="T58" fmla="*/ 802 w 929"/>
                  <a:gd name="T59" fmla="*/ 154 h 462"/>
                  <a:gd name="T60" fmla="*/ 802 w 929"/>
                  <a:gd name="T61" fmla="*/ 124 h 462"/>
                  <a:gd name="T62" fmla="*/ 832 w 929"/>
                  <a:gd name="T63" fmla="*/ 90 h 462"/>
                  <a:gd name="T64" fmla="*/ 876 w 929"/>
                  <a:gd name="T65" fmla="*/ 94 h 462"/>
                  <a:gd name="T66" fmla="*/ 922 w 929"/>
                  <a:gd name="T67" fmla="*/ 52 h 462"/>
                  <a:gd name="T68" fmla="*/ 888 w 929"/>
                  <a:gd name="T69" fmla="*/ 56 h 462"/>
                  <a:gd name="T70" fmla="*/ 848 w 929"/>
                  <a:gd name="T71" fmla="*/ 46 h 462"/>
                  <a:gd name="T72" fmla="*/ 794 w 929"/>
                  <a:gd name="T73" fmla="*/ 22 h 462"/>
                  <a:gd name="T74" fmla="*/ 642 w 929"/>
                  <a:gd name="T75" fmla="*/ 26 h 462"/>
                  <a:gd name="T76" fmla="*/ 584 w 929"/>
                  <a:gd name="T77" fmla="*/ 38 h 462"/>
                  <a:gd name="T78" fmla="*/ 556 w 929"/>
                  <a:gd name="T79" fmla="*/ 38 h 462"/>
                  <a:gd name="T80" fmla="*/ 516 w 929"/>
                  <a:gd name="T81" fmla="*/ 54 h 462"/>
                  <a:gd name="T82" fmla="*/ 478 w 929"/>
                  <a:gd name="T83" fmla="*/ 30 h 462"/>
                  <a:gd name="T84" fmla="*/ 432 w 929"/>
                  <a:gd name="T85" fmla="*/ 40 h 462"/>
                  <a:gd name="T86" fmla="*/ 366 w 929"/>
                  <a:gd name="T87" fmla="*/ 52 h 462"/>
                  <a:gd name="T88" fmla="*/ 410 w 929"/>
                  <a:gd name="T89" fmla="*/ 38 h 462"/>
                  <a:gd name="T90" fmla="*/ 352 w 929"/>
                  <a:gd name="T91" fmla="*/ 8 h 462"/>
                  <a:gd name="T92" fmla="*/ 334 w 929"/>
                  <a:gd name="T93" fmla="*/ 2 h 462"/>
                  <a:gd name="T94" fmla="*/ 314 w 929"/>
                  <a:gd name="T95" fmla="*/ 8 h 462"/>
                  <a:gd name="T96" fmla="*/ 240 w 929"/>
                  <a:gd name="T97" fmla="*/ 16 h 462"/>
                  <a:gd name="T98" fmla="*/ 160 w 929"/>
                  <a:gd name="T99" fmla="*/ 28 h 462"/>
                  <a:gd name="T100" fmla="*/ 108 w 929"/>
                  <a:gd name="T101" fmla="*/ 26 h 462"/>
                  <a:gd name="T102" fmla="*/ 114 w 929"/>
                  <a:gd name="T103" fmla="*/ 68 h 462"/>
                  <a:gd name="T104" fmla="*/ 104 w 929"/>
                  <a:gd name="T105" fmla="*/ 52 h 462"/>
                  <a:gd name="T106" fmla="*/ 60 w 929"/>
                  <a:gd name="T107" fmla="*/ 42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2" name="Freeform 30"/>
              <p:cNvSpPr/>
              <p:nvPr/>
            </p:nvSpPr>
            <p:spPr bwMode="ltGray">
              <a:xfrm>
                <a:off x="2007" y="1359"/>
                <a:ext cx="45" cy="22"/>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3" name="Freeform 31"/>
              <p:cNvSpPr/>
              <p:nvPr/>
            </p:nvSpPr>
            <p:spPr bwMode="ltGray">
              <a:xfrm>
                <a:off x="2333" y="1421"/>
                <a:ext cx="147" cy="50"/>
              </a:xfrm>
              <a:custGeom>
                <a:avLst/>
                <a:gdLst>
                  <a:gd name="T0" fmla="*/ 102 w 172"/>
                  <a:gd name="T1" fmla="*/ 8 h 72"/>
                  <a:gd name="T2" fmla="*/ 66 w 172"/>
                  <a:gd name="T3" fmla="*/ 4 h 72"/>
                  <a:gd name="T4" fmla="*/ 54 w 172"/>
                  <a:gd name="T5" fmla="*/ 0 h 72"/>
                  <a:gd name="T6" fmla="*/ 0 w 172"/>
                  <a:gd name="T7" fmla="*/ 28 h 72"/>
                  <a:gd name="T8" fmla="*/ 28 w 172"/>
                  <a:gd name="T9" fmla="*/ 40 h 72"/>
                  <a:gd name="T10" fmla="*/ 42 w 172"/>
                  <a:gd name="T11" fmla="*/ 60 h 72"/>
                  <a:gd name="T12" fmla="*/ 66 w 172"/>
                  <a:gd name="T13" fmla="*/ 68 h 72"/>
                  <a:gd name="T14" fmla="*/ 78 w 172"/>
                  <a:gd name="T15" fmla="*/ 72 h 72"/>
                  <a:gd name="T16" fmla="*/ 130 w 172"/>
                  <a:gd name="T17" fmla="*/ 60 h 72"/>
                  <a:gd name="T18" fmla="*/ 172 w 172"/>
                  <a:gd name="T19" fmla="*/ 44 h 72"/>
                  <a:gd name="T20" fmla="*/ 148 w 172"/>
                  <a:gd name="T21" fmla="*/ 18 h 72"/>
                  <a:gd name="T22" fmla="*/ 136 w 172"/>
                  <a:gd name="T23" fmla="*/ 4 h 72"/>
                  <a:gd name="T24" fmla="*/ 102 w 172"/>
                  <a:gd name="T25" fmla="*/ 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4" name="Freeform 32"/>
              <p:cNvSpPr/>
              <p:nvPr/>
            </p:nvSpPr>
            <p:spPr bwMode="ltGray">
              <a:xfrm>
                <a:off x="2449" y="1268"/>
                <a:ext cx="45" cy="23"/>
              </a:xfrm>
              <a:custGeom>
                <a:avLst/>
                <a:gdLst>
                  <a:gd name="T0" fmla="*/ 34 w 52"/>
                  <a:gd name="T1" fmla="*/ 0 h 32"/>
                  <a:gd name="T2" fmla="*/ 8 w 52"/>
                  <a:gd name="T3" fmla="*/ 20 h 32"/>
                  <a:gd name="T4" fmla="*/ 24 w 52"/>
                  <a:gd name="T5" fmla="*/ 32 h 32"/>
                  <a:gd name="T6" fmla="*/ 42 w 52"/>
                  <a:gd name="T7" fmla="*/ 30 h 32"/>
                  <a:gd name="T8" fmla="*/ 34 w 52"/>
                  <a:gd name="T9" fmla="*/ 0 h 32"/>
                </a:gdLst>
                <a:ahLst/>
                <a:cxnLst>
                  <a:cxn ang="0">
                    <a:pos x="T0" y="T1"/>
                  </a:cxn>
                  <a:cxn ang="0">
                    <a:pos x="T2" y="T3"/>
                  </a:cxn>
                  <a:cxn ang="0">
                    <a:pos x="T4" y="T5"/>
                  </a:cxn>
                  <a:cxn ang="0">
                    <a:pos x="T6" y="T7"/>
                  </a:cxn>
                  <a:cxn ang="0">
                    <a:pos x="T8" y="T9"/>
                  </a:cxn>
                </a:cxnLst>
                <a:rect l="0" t="0" r="r" b="b"/>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5" name="Freeform 33"/>
              <p:cNvSpPr/>
              <p:nvPr/>
            </p:nvSpPr>
            <p:spPr bwMode="ltGray">
              <a:xfrm>
                <a:off x="2758" y="1238"/>
                <a:ext cx="178" cy="59"/>
              </a:xfrm>
              <a:custGeom>
                <a:avLst/>
                <a:gdLst>
                  <a:gd name="T0" fmla="*/ 191 w 206"/>
                  <a:gd name="T1" fmla="*/ 7 h 85"/>
                  <a:gd name="T2" fmla="*/ 103 w 206"/>
                  <a:gd name="T3" fmla="*/ 9 h 85"/>
                  <a:gd name="T4" fmla="*/ 109 w 206"/>
                  <a:gd name="T5" fmla="*/ 25 h 85"/>
                  <a:gd name="T6" fmla="*/ 107 w 206"/>
                  <a:gd name="T7" fmla="*/ 33 h 85"/>
                  <a:gd name="T8" fmla="*/ 89 w 206"/>
                  <a:gd name="T9" fmla="*/ 27 h 85"/>
                  <a:gd name="T10" fmla="*/ 77 w 206"/>
                  <a:gd name="T11" fmla="*/ 19 h 85"/>
                  <a:gd name="T12" fmla="*/ 23 w 206"/>
                  <a:gd name="T13" fmla="*/ 27 h 85"/>
                  <a:gd name="T14" fmla="*/ 31 w 206"/>
                  <a:gd name="T15" fmla="*/ 49 h 85"/>
                  <a:gd name="T16" fmla="*/ 55 w 206"/>
                  <a:gd name="T17" fmla="*/ 53 h 85"/>
                  <a:gd name="T18" fmla="*/ 75 w 206"/>
                  <a:gd name="T19" fmla="*/ 73 h 85"/>
                  <a:gd name="T20" fmla="*/ 89 w 206"/>
                  <a:gd name="T21" fmla="*/ 85 h 85"/>
                  <a:gd name="T22" fmla="*/ 109 w 206"/>
                  <a:gd name="T23" fmla="*/ 67 h 85"/>
                  <a:gd name="T24" fmla="*/ 121 w 206"/>
                  <a:gd name="T25" fmla="*/ 59 h 85"/>
                  <a:gd name="T26" fmla="*/ 127 w 206"/>
                  <a:gd name="T27" fmla="*/ 47 h 85"/>
                  <a:gd name="T28" fmla="*/ 167 w 206"/>
                  <a:gd name="T29" fmla="*/ 35 h 85"/>
                  <a:gd name="T30" fmla="*/ 187 w 206"/>
                  <a:gd name="T31" fmla="*/ 31 h 85"/>
                  <a:gd name="T32" fmla="*/ 199 w 206"/>
                  <a:gd name="T33" fmla="*/ 27 h 85"/>
                  <a:gd name="T34" fmla="*/ 191 w 206"/>
                  <a:gd name="T35" fmla="*/ 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6" name="Freeform 34"/>
              <p:cNvSpPr/>
              <p:nvPr/>
            </p:nvSpPr>
            <p:spPr bwMode="ltGray">
              <a:xfrm>
                <a:off x="2870" y="1269"/>
                <a:ext cx="55" cy="20"/>
              </a:xfrm>
              <a:custGeom>
                <a:avLst/>
                <a:gdLst>
                  <a:gd name="T0" fmla="*/ 36 w 64"/>
                  <a:gd name="T1" fmla="*/ 6 h 28"/>
                  <a:gd name="T2" fmla="*/ 8 w 64"/>
                  <a:gd name="T3" fmla="*/ 4 h 28"/>
                  <a:gd name="T4" fmla="*/ 24 w 64"/>
                  <a:gd name="T5" fmla="*/ 28 h 28"/>
                  <a:gd name="T6" fmla="*/ 54 w 64"/>
                  <a:gd name="T7" fmla="*/ 14 h 28"/>
                  <a:gd name="T8" fmla="*/ 36 w 64"/>
                  <a:gd name="T9" fmla="*/ 6 h 28"/>
                </a:gdLst>
                <a:ahLst/>
                <a:cxnLst>
                  <a:cxn ang="0">
                    <a:pos x="T0" y="T1"/>
                  </a:cxn>
                  <a:cxn ang="0">
                    <a:pos x="T2" y="T3"/>
                  </a:cxn>
                  <a:cxn ang="0">
                    <a:pos x="T4" y="T5"/>
                  </a:cxn>
                  <a:cxn ang="0">
                    <a:pos x="T6" y="T7"/>
                  </a:cxn>
                  <a:cxn ang="0">
                    <a:pos x="T8" y="T9"/>
                  </a:cxn>
                </a:cxnLst>
                <a:rect l="0" t="0" r="r" b="b"/>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7" name="Freeform 35"/>
              <p:cNvSpPr/>
              <p:nvPr/>
            </p:nvSpPr>
            <p:spPr bwMode="ltGray">
              <a:xfrm>
                <a:off x="2534" y="1524"/>
                <a:ext cx="125" cy="123"/>
              </a:xfrm>
              <a:custGeom>
                <a:avLst/>
                <a:gdLst>
                  <a:gd name="T0" fmla="*/ 24 w 146"/>
                  <a:gd name="T1" fmla="*/ 19 h 176"/>
                  <a:gd name="T2" fmla="*/ 0 w 146"/>
                  <a:gd name="T3" fmla="*/ 25 h 176"/>
                  <a:gd name="T4" fmla="*/ 14 w 146"/>
                  <a:gd name="T5" fmla="*/ 43 h 176"/>
                  <a:gd name="T6" fmla="*/ 34 w 146"/>
                  <a:gd name="T7" fmla="*/ 87 h 176"/>
                  <a:gd name="T8" fmla="*/ 52 w 146"/>
                  <a:gd name="T9" fmla="*/ 91 h 176"/>
                  <a:gd name="T10" fmla="*/ 50 w 146"/>
                  <a:gd name="T11" fmla="*/ 107 h 176"/>
                  <a:gd name="T12" fmla="*/ 28 w 146"/>
                  <a:gd name="T13" fmla="*/ 113 h 176"/>
                  <a:gd name="T14" fmla="*/ 16 w 146"/>
                  <a:gd name="T15" fmla="*/ 131 h 176"/>
                  <a:gd name="T16" fmla="*/ 18 w 146"/>
                  <a:gd name="T17" fmla="*/ 137 h 176"/>
                  <a:gd name="T18" fmla="*/ 30 w 146"/>
                  <a:gd name="T19" fmla="*/ 141 h 176"/>
                  <a:gd name="T20" fmla="*/ 18 w 146"/>
                  <a:gd name="T21" fmla="*/ 169 h 176"/>
                  <a:gd name="T22" fmla="*/ 20 w 146"/>
                  <a:gd name="T23" fmla="*/ 175 h 176"/>
                  <a:gd name="T24" fmla="*/ 34 w 146"/>
                  <a:gd name="T25" fmla="*/ 171 h 176"/>
                  <a:gd name="T26" fmla="*/ 58 w 146"/>
                  <a:gd name="T27" fmla="*/ 169 h 176"/>
                  <a:gd name="T28" fmla="*/ 92 w 146"/>
                  <a:gd name="T29" fmla="*/ 171 h 176"/>
                  <a:gd name="T30" fmla="*/ 110 w 146"/>
                  <a:gd name="T31" fmla="*/ 169 h 176"/>
                  <a:gd name="T32" fmla="*/ 122 w 146"/>
                  <a:gd name="T33" fmla="*/ 165 h 176"/>
                  <a:gd name="T34" fmla="*/ 128 w 146"/>
                  <a:gd name="T35" fmla="*/ 141 h 176"/>
                  <a:gd name="T36" fmla="*/ 146 w 146"/>
                  <a:gd name="T37" fmla="*/ 133 h 176"/>
                  <a:gd name="T38" fmla="*/ 110 w 146"/>
                  <a:gd name="T39" fmla="*/ 109 h 176"/>
                  <a:gd name="T40" fmla="*/ 88 w 146"/>
                  <a:gd name="T41" fmla="*/ 83 h 176"/>
                  <a:gd name="T42" fmla="*/ 82 w 146"/>
                  <a:gd name="T43" fmla="*/ 69 h 176"/>
                  <a:gd name="T44" fmla="*/ 64 w 146"/>
                  <a:gd name="T45" fmla="*/ 61 h 176"/>
                  <a:gd name="T46" fmla="*/ 86 w 146"/>
                  <a:gd name="T47" fmla="*/ 45 h 176"/>
                  <a:gd name="T48" fmla="*/ 64 w 146"/>
                  <a:gd name="T49" fmla="*/ 31 h 176"/>
                  <a:gd name="T50" fmla="*/ 70 w 146"/>
                  <a:gd name="T51" fmla="*/ 13 h 176"/>
                  <a:gd name="T52" fmla="*/ 46 w 146"/>
                  <a:gd name="T53" fmla="*/ 1 h 176"/>
                  <a:gd name="T54" fmla="*/ 30 w 146"/>
                  <a:gd name="T55" fmla="*/ 9 h 176"/>
                  <a:gd name="T56" fmla="*/ 24 w 146"/>
                  <a:gd name="T57" fmla="*/ 1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8" name="Freeform 36"/>
              <p:cNvSpPr/>
              <p:nvPr/>
            </p:nvSpPr>
            <p:spPr bwMode="ltGray">
              <a:xfrm>
                <a:off x="2472" y="1568"/>
                <a:ext cx="79" cy="64"/>
              </a:xfrm>
              <a:custGeom>
                <a:avLst/>
                <a:gdLst>
                  <a:gd name="T0" fmla="*/ 58 w 92"/>
                  <a:gd name="T1" fmla="*/ 6 h 92"/>
                  <a:gd name="T2" fmla="*/ 82 w 92"/>
                  <a:gd name="T3" fmla="*/ 8 h 92"/>
                  <a:gd name="T4" fmla="*/ 92 w 92"/>
                  <a:gd name="T5" fmla="*/ 26 h 92"/>
                  <a:gd name="T6" fmla="*/ 78 w 92"/>
                  <a:gd name="T7" fmla="*/ 48 h 92"/>
                  <a:gd name="T8" fmla="*/ 46 w 92"/>
                  <a:gd name="T9" fmla="*/ 76 h 92"/>
                  <a:gd name="T10" fmla="*/ 18 w 92"/>
                  <a:gd name="T11" fmla="*/ 92 h 92"/>
                  <a:gd name="T12" fmla="*/ 8 w 92"/>
                  <a:gd name="T13" fmla="*/ 72 h 92"/>
                  <a:gd name="T14" fmla="*/ 20 w 92"/>
                  <a:gd name="T15" fmla="*/ 64 h 92"/>
                  <a:gd name="T16" fmla="*/ 14 w 92"/>
                  <a:gd name="T17" fmla="*/ 46 h 92"/>
                  <a:gd name="T18" fmla="*/ 40 w 92"/>
                  <a:gd name="T19" fmla="*/ 28 h 92"/>
                  <a:gd name="T20" fmla="*/ 58 w 92"/>
                  <a:gd name="T21" fmla="*/ 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59" name="Freeform 37"/>
              <p:cNvSpPr/>
              <p:nvPr/>
            </p:nvSpPr>
            <p:spPr bwMode="ltGray">
              <a:xfrm>
                <a:off x="4411" y="2637"/>
                <a:ext cx="545" cy="463"/>
              </a:xfrm>
              <a:custGeom>
                <a:avLst/>
                <a:gdLst>
                  <a:gd name="T0" fmla="*/ 212 w 633"/>
                  <a:gd name="T1" fmla="*/ 11 h 660"/>
                  <a:gd name="T2" fmla="*/ 176 w 633"/>
                  <a:gd name="T3" fmla="*/ 19 h 660"/>
                  <a:gd name="T4" fmla="*/ 144 w 633"/>
                  <a:gd name="T5" fmla="*/ 51 h 660"/>
                  <a:gd name="T6" fmla="*/ 104 w 633"/>
                  <a:gd name="T7" fmla="*/ 59 h 660"/>
                  <a:gd name="T8" fmla="*/ 84 w 633"/>
                  <a:gd name="T9" fmla="*/ 75 h 660"/>
                  <a:gd name="T10" fmla="*/ 68 w 633"/>
                  <a:gd name="T11" fmla="*/ 115 h 660"/>
                  <a:gd name="T12" fmla="*/ 36 w 633"/>
                  <a:gd name="T13" fmla="*/ 167 h 660"/>
                  <a:gd name="T14" fmla="*/ 0 w 633"/>
                  <a:gd name="T15" fmla="*/ 179 h 660"/>
                  <a:gd name="T16" fmla="*/ 72 w 633"/>
                  <a:gd name="T17" fmla="*/ 323 h 660"/>
                  <a:gd name="T18" fmla="*/ 120 w 633"/>
                  <a:gd name="T19" fmla="*/ 427 h 660"/>
                  <a:gd name="T20" fmla="*/ 144 w 633"/>
                  <a:gd name="T21" fmla="*/ 443 h 660"/>
                  <a:gd name="T22" fmla="*/ 168 w 633"/>
                  <a:gd name="T23" fmla="*/ 451 h 660"/>
                  <a:gd name="T24" fmla="*/ 228 w 633"/>
                  <a:gd name="T25" fmla="*/ 431 h 660"/>
                  <a:gd name="T26" fmla="*/ 252 w 633"/>
                  <a:gd name="T27" fmla="*/ 423 h 660"/>
                  <a:gd name="T28" fmla="*/ 300 w 633"/>
                  <a:gd name="T29" fmla="*/ 451 h 660"/>
                  <a:gd name="T30" fmla="*/ 324 w 633"/>
                  <a:gd name="T31" fmla="*/ 527 h 660"/>
                  <a:gd name="T32" fmla="*/ 336 w 633"/>
                  <a:gd name="T33" fmla="*/ 523 h 660"/>
                  <a:gd name="T34" fmla="*/ 344 w 633"/>
                  <a:gd name="T35" fmla="*/ 511 h 660"/>
                  <a:gd name="T36" fmla="*/ 368 w 633"/>
                  <a:gd name="T37" fmla="*/ 547 h 660"/>
                  <a:gd name="T38" fmla="*/ 404 w 633"/>
                  <a:gd name="T39" fmla="*/ 571 h 660"/>
                  <a:gd name="T40" fmla="*/ 436 w 633"/>
                  <a:gd name="T41" fmla="*/ 603 h 660"/>
                  <a:gd name="T42" fmla="*/ 444 w 633"/>
                  <a:gd name="T43" fmla="*/ 615 h 660"/>
                  <a:gd name="T44" fmla="*/ 456 w 633"/>
                  <a:gd name="T45" fmla="*/ 623 h 660"/>
                  <a:gd name="T46" fmla="*/ 484 w 633"/>
                  <a:gd name="T47" fmla="*/ 655 h 660"/>
                  <a:gd name="T48" fmla="*/ 492 w 633"/>
                  <a:gd name="T49" fmla="*/ 631 h 660"/>
                  <a:gd name="T50" fmla="*/ 540 w 633"/>
                  <a:gd name="T51" fmla="*/ 659 h 660"/>
                  <a:gd name="T52" fmla="*/ 588 w 633"/>
                  <a:gd name="T53" fmla="*/ 655 h 660"/>
                  <a:gd name="T54" fmla="*/ 616 w 633"/>
                  <a:gd name="T55" fmla="*/ 531 h 660"/>
                  <a:gd name="T56" fmla="*/ 632 w 633"/>
                  <a:gd name="T57" fmla="*/ 463 h 660"/>
                  <a:gd name="T58" fmla="*/ 620 w 633"/>
                  <a:gd name="T59" fmla="*/ 367 h 660"/>
                  <a:gd name="T60" fmla="*/ 536 w 633"/>
                  <a:gd name="T61" fmla="*/ 271 h 660"/>
                  <a:gd name="T62" fmla="*/ 528 w 633"/>
                  <a:gd name="T63" fmla="*/ 235 h 660"/>
                  <a:gd name="T64" fmla="*/ 460 w 633"/>
                  <a:gd name="T65" fmla="*/ 179 h 660"/>
                  <a:gd name="T66" fmla="*/ 472 w 633"/>
                  <a:gd name="T67" fmla="*/ 155 h 660"/>
                  <a:gd name="T68" fmla="*/ 456 w 633"/>
                  <a:gd name="T69" fmla="*/ 131 h 660"/>
                  <a:gd name="T70" fmla="*/ 416 w 633"/>
                  <a:gd name="T71" fmla="*/ 79 h 660"/>
                  <a:gd name="T72" fmla="*/ 392 w 633"/>
                  <a:gd name="T73" fmla="*/ 31 h 660"/>
                  <a:gd name="T74" fmla="*/ 388 w 633"/>
                  <a:gd name="T75" fmla="*/ 19 h 660"/>
                  <a:gd name="T76" fmla="*/ 364 w 633"/>
                  <a:gd name="T77" fmla="*/ 151 h 660"/>
                  <a:gd name="T78" fmla="*/ 324 w 633"/>
                  <a:gd name="T79" fmla="*/ 115 h 660"/>
                  <a:gd name="T80" fmla="*/ 292 w 633"/>
                  <a:gd name="T81" fmla="*/ 111 h 660"/>
                  <a:gd name="T82" fmla="*/ 272 w 633"/>
                  <a:gd name="T83" fmla="*/ 87 h 660"/>
                  <a:gd name="T84" fmla="*/ 264 w 633"/>
                  <a:gd name="T85" fmla="*/ 63 h 660"/>
                  <a:gd name="T86" fmla="*/ 276 w 633"/>
                  <a:gd name="T87" fmla="*/ 55 h 660"/>
                  <a:gd name="T88" fmla="*/ 240 w 633"/>
                  <a:gd name="T89" fmla="*/ 19 h 660"/>
                  <a:gd name="T90" fmla="*/ 216 w 633"/>
                  <a:gd name="T91" fmla="*/ 11 h 660"/>
                  <a:gd name="T92" fmla="*/ 204 w 633"/>
                  <a:gd name="T93" fmla="*/ 7 h 660"/>
                  <a:gd name="T94" fmla="*/ 212 w 633"/>
                  <a:gd name="T95" fmla="*/ 11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0" name="Freeform 38"/>
              <p:cNvSpPr/>
              <p:nvPr/>
            </p:nvSpPr>
            <p:spPr bwMode="ltGray">
              <a:xfrm>
                <a:off x="4580" y="2393"/>
                <a:ext cx="367" cy="196"/>
              </a:xfrm>
              <a:custGeom>
                <a:avLst/>
                <a:gdLst>
                  <a:gd name="T0" fmla="*/ 84 w 426"/>
                  <a:gd name="T1" fmla="*/ 60 h 280"/>
                  <a:gd name="T2" fmla="*/ 68 w 426"/>
                  <a:gd name="T3" fmla="*/ 36 h 280"/>
                  <a:gd name="T4" fmla="*/ 64 w 426"/>
                  <a:gd name="T5" fmla="*/ 16 h 280"/>
                  <a:gd name="T6" fmla="*/ 52 w 426"/>
                  <a:gd name="T7" fmla="*/ 12 h 280"/>
                  <a:gd name="T8" fmla="*/ 16 w 426"/>
                  <a:gd name="T9" fmla="*/ 16 h 280"/>
                  <a:gd name="T10" fmla="*/ 44 w 426"/>
                  <a:gd name="T11" fmla="*/ 40 h 280"/>
                  <a:gd name="T12" fmla="*/ 48 w 426"/>
                  <a:gd name="T13" fmla="*/ 52 h 280"/>
                  <a:gd name="T14" fmla="*/ 24 w 426"/>
                  <a:gd name="T15" fmla="*/ 68 h 280"/>
                  <a:gd name="T16" fmla="*/ 88 w 426"/>
                  <a:gd name="T17" fmla="*/ 92 h 280"/>
                  <a:gd name="T18" fmla="*/ 124 w 426"/>
                  <a:gd name="T19" fmla="*/ 112 h 280"/>
                  <a:gd name="T20" fmla="*/ 128 w 426"/>
                  <a:gd name="T21" fmla="*/ 124 h 280"/>
                  <a:gd name="T22" fmla="*/ 140 w 426"/>
                  <a:gd name="T23" fmla="*/ 132 h 280"/>
                  <a:gd name="T24" fmla="*/ 148 w 426"/>
                  <a:gd name="T25" fmla="*/ 156 h 280"/>
                  <a:gd name="T26" fmla="*/ 132 w 426"/>
                  <a:gd name="T27" fmla="*/ 196 h 280"/>
                  <a:gd name="T28" fmla="*/ 180 w 426"/>
                  <a:gd name="T29" fmla="*/ 188 h 280"/>
                  <a:gd name="T30" fmla="*/ 192 w 426"/>
                  <a:gd name="T31" fmla="*/ 216 h 280"/>
                  <a:gd name="T32" fmla="*/ 216 w 426"/>
                  <a:gd name="T33" fmla="*/ 224 h 280"/>
                  <a:gd name="T34" fmla="*/ 228 w 426"/>
                  <a:gd name="T35" fmla="*/ 228 h 280"/>
                  <a:gd name="T36" fmla="*/ 252 w 426"/>
                  <a:gd name="T37" fmla="*/ 224 h 280"/>
                  <a:gd name="T38" fmla="*/ 276 w 426"/>
                  <a:gd name="T39" fmla="*/ 196 h 280"/>
                  <a:gd name="T40" fmla="*/ 336 w 426"/>
                  <a:gd name="T41" fmla="*/ 252 h 280"/>
                  <a:gd name="T42" fmla="*/ 364 w 426"/>
                  <a:gd name="T43" fmla="*/ 280 h 280"/>
                  <a:gd name="T44" fmla="*/ 360 w 426"/>
                  <a:gd name="T45" fmla="*/ 224 h 280"/>
                  <a:gd name="T46" fmla="*/ 336 w 426"/>
                  <a:gd name="T47" fmla="*/ 200 h 280"/>
                  <a:gd name="T48" fmla="*/ 372 w 426"/>
                  <a:gd name="T49" fmla="*/ 168 h 280"/>
                  <a:gd name="T50" fmla="*/ 408 w 426"/>
                  <a:gd name="T51" fmla="*/ 156 h 280"/>
                  <a:gd name="T52" fmla="*/ 420 w 426"/>
                  <a:gd name="T53" fmla="*/ 152 h 280"/>
                  <a:gd name="T54" fmla="*/ 424 w 426"/>
                  <a:gd name="T55" fmla="*/ 140 h 280"/>
                  <a:gd name="T56" fmla="*/ 356 w 426"/>
                  <a:gd name="T57" fmla="*/ 148 h 280"/>
                  <a:gd name="T58" fmla="*/ 304 w 426"/>
                  <a:gd name="T59" fmla="*/ 140 h 280"/>
                  <a:gd name="T60" fmla="*/ 300 w 426"/>
                  <a:gd name="T61" fmla="*/ 128 h 280"/>
                  <a:gd name="T62" fmla="*/ 292 w 426"/>
                  <a:gd name="T63" fmla="*/ 116 h 280"/>
                  <a:gd name="T64" fmla="*/ 220 w 426"/>
                  <a:gd name="T65" fmla="*/ 80 h 280"/>
                  <a:gd name="T66" fmla="*/ 160 w 426"/>
                  <a:gd name="T67" fmla="*/ 60 h 280"/>
                  <a:gd name="T68" fmla="*/ 136 w 426"/>
                  <a:gd name="T69" fmla="*/ 52 h 280"/>
                  <a:gd name="T70" fmla="*/ 80 w 426"/>
                  <a:gd name="T71" fmla="*/ 52 h 280"/>
                  <a:gd name="T72" fmla="*/ 68 w 426"/>
                  <a:gd name="T73" fmla="*/ 32 h 280"/>
                  <a:gd name="T74" fmla="*/ 68 w 426"/>
                  <a:gd name="T7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algn="ctr" rotWithShape="0">
                        <a:srgbClr val="363046">
                          <a:gamma/>
                          <a:shade val="60000"/>
                          <a:invGamma/>
                          <a:alpha val="50000"/>
                        </a:srgbClr>
                      </a:outerShdw>
                    </a:effectLst>
                  </a14:hiddenEffects>
                </a:ext>
              </a:extLst>
            </p:spPr>
            <p:txBody>
              <a:bodyPr/>
              <a:lstStyle/>
              <a:p>
                <a:endParaRPr lang="zh-CN" altLang="en-US">
                  <a:solidFill>
                    <a:srgbClr val="BCB5AC"/>
                  </a:solidFill>
                </a:endParaRPr>
              </a:p>
            </p:txBody>
          </p:sp>
          <p:sp>
            <p:nvSpPr>
              <p:cNvPr id="61" name="Freeform 39"/>
              <p:cNvSpPr/>
              <p:nvPr/>
            </p:nvSpPr>
            <p:spPr bwMode="ltGray">
              <a:xfrm>
                <a:off x="4855" y="3115"/>
                <a:ext cx="52" cy="54"/>
              </a:xfrm>
              <a:custGeom>
                <a:avLst/>
                <a:gdLst>
                  <a:gd name="T0" fmla="*/ 32 w 60"/>
                  <a:gd name="T1" fmla="*/ 18 h 78"/>
                  <a:gd name="T2" fmla="*/ 0 w 60"/>
                  <a:gd name="T3" fmla="*/ 18 h 78"/>
                  <a:gd name="T4" fmla="*/ 20 w 60"/>
                  <a:gd name="T5" fmla="*/ 42 h 78"/>
                  <a:gd name="T6" fmla="*/ 28 w 60"/>
                  <a:gd name="T7" fmla="*/ 66 h 78"/>
                  <a:gd name="T8" fmla="*/ 32 w 60"/>
                  <a:gd name="T9" fmla="*/ 78 h 78"/>
                  <a:gd name="T10" fmla="*/ 60 w 60"/>
                  <a:gd name="T11" fmla="*/ 50 h 78"/>
                  <a:gd name="T12" fmla="*/ 32 w 60"/>
                  <a:gd name="T13" fmla="*/ 18 h 78"/>
                </a:gdLst>
                <a:ahLst/>
                <a:cxnLst>
                  <a:cxn ang="0">
                    <a:pos x="T0" y="T1"/>
                  </a:cxn>
                  <a:cxn ang="0">
                    <a:pos x="T2" y="T3"/>
                  </a:cxn>
                  <a:cxn ang="0">
                    <a:pos x="T4" y="T5"/>
                  </a:cxn>
                  <a:cxn ang="0">
                    <a:pos x="T6" y="T7"/>
                  </a:cxn>
                  <a:cxn ang="0">
                    <a:pos x="T8" y="T9"/>
                  </a:cxn>
                  <a:cxn ang="0">
                    <a:pos x="T10" y="T11"/>
                  </a:cxn>
                  <a:cxn ang="0">
                    <a:pos x="T12" y="T13"/>
                  </a:cxn>
                </a:cxnLst>
                <a:rect l="0" t="0" r="r" b="b"/>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2" name="Freeform 40"/>
              <p:cNvSpPr/>
              <p:nvPr/>
            </p:nvSpPr>
            <p:spPr bwMode="ltGray">
              <a:xfrm>
                <a:off x="5011" y="3031"/>
                <a:ext cx="189" cy="79"/>
              </a:xfrm>
              <a:custGeom>
                <a:avLst/>
                <a:gdLst>
                  <a:gd name="T0" fmla="*/ 47 w 219"/>
                  <a:gd name="T1" fmla="*/ 73 h 113"/>
                  <a:gd name="T2" fmla="*/ 39 w 219"/>
                  <a:gd name="T3" fmla="*/ 61 h 113"/>
                  <a:gd name="T4" fmla="*/ 15 w 219"/>
                  <a:gd name="T5" fmla="*/ 69 h 113"/>
                  <a:gd name="T6" fmla="*/ 39 w 219"/>
                  <a:gd name="T7" fmla="*/ 113 h 113"/>
                  <a:gd name="T8" fmla="*/ 123 w 219"/>
                  <a:gd name="T9" fmla="*/ 89 h 113"/>
                  <a:gd name="T10" fmla="*/ 147 w 219"/>
                  <a:gd name="T11" fmla="*/ 73 h 113"/>
                  <a:gd name="T12" fmla="*/ 171 w 219"/>
                  <a:gd name="T13" fmla="*/ 65 h 113"/>
                  <a:gd name="T14" fmla="*/ 219 w 219"/>
                  <a:gd name="T15" fmla="*/ 19 h 113"/>
                  <a:gd name="T16" fmla="*/ 210 w 219"/>
                  <a:gd name="T17" fmla="*/ 0 h 113"/>
                  <a:gd name="T18" fmla="*/ 179 w 219"/>
                  <a:gd name="T19" fmla="*/ 17 h 113"/>
                  <a:gd name="T20" fmla="*/ 107 w 219"/>
                  <a:gd name="T21" fmla="*/ 41 h 113"/>
                  <a:gd name="T22" fmla="*/ 83 w 219"/>
                  <a:gd name="T23" fmla="*/ 45 h 113"/>
                  <a:gd name="T24" fmla="*/ 59 w 219"/>
                  <a:gd name="T25" fmla="*/ 53 h 113"/>
                  <a:gd name="T26" fmla="*/ 47 w 219"/>
                  <a:gd name="T27" fmla="*/ 7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3" name="Freeform 41"/>
              <p:cNvSpPr/>
              <p:nvPr/>
            </p:nvSpPr>
            <p:spPr bwMode="ltGray">
              <a:xfrm>
                <a:off x="5207" y="2984"/>
                <a:ext cx="119" cy="86"/>
              </a:xfrm>
              <a:custGeom>
                <a:avLst/>
                <a:gdLst>
                  <a:gd name="T0" fmla="*/ 12 w 139"/>
                  <a:gd name="T1" fmla="*/ 60 h 122"/>
                  <a:gd name="T2" fmla="*/ 8 w 139"/>
                  <a:gd name="T3" fmla="*/ 84 h 122"/>
                  <a:gd name="T4" fmla="*/ 0 w 139"/>
                  <a:gd name="T5" fmla="*/ 108 h 122"/>
                  <a:gd name="T6" fmla="*/ 36 w 139"/>
                  <a:gd name="T7" fmla="*/ 116 h 122"/>
                  <a:gd name="T8" fmla="*/ 52 w 139"/>
                  <a:gd name="T9" fmla="*/ 96 h 122"/>
                  <a:gd name="T10" fmla="*/ 124 w 139"/>
                  <a:gd name="T11" fmla="*/ 68 h 122"/>
                  <a:gd name="T12" fmla="*/ 136 w 139"/>
                  <a:gd name="T13" fmla="*/ 44 h 122"/>
                  <a:gd name="T14" fmla="*/ 112 w 139"/>
                  <a:gd name="T15" fmla="*/ 28 h 122"/>
                  <a:gd name="T16" fmla="*/ 100 w 139"/>
                  <a:gd name="T17" fmla="*/ 20 h 122"/>
                  <a:gd name="T18" fmla="*/ 64 w 139"/>
                  <a:gd name="T19" fmla="*/ 12 h 122"/>
                  <a:gd name="T20" fmla="*/ 52 w 139"/>
                  <a:gd name="T21" fmla="*/ 36 h 122"/>
                  <a:gd name="T22" fmla="*/ 12 w 139"/>
                  <a:gd name="T23" fmla="*/ 6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4" name="Freeform 42"/>
              <p:cNvSpPr/>
              <p:nvPr/>
            </p:nvSpPr>
            <p:spPr bwMode="ltGray">
              <a:xfrm>
                <a:off x="5270" y="2946"/>
                <a:ext cx="43" cy="24"/>
              </a:xfrm>
              <a:custGeom>
                <a:avLst/>
                <a:gdLst>
                  <a:gd name="T0" fmla="*/ 29 w 49"/>
                  <a:gd name="T1" fmla="*/ 0 h 35"/>
                  <a:gd name="T2" fmla="*/ 8 w 49"/>
                  <a:gd name="T3" fmla="*/ 11 h 35"/>
                  <a:gd name="T4" fmla="*/ 24 w 49"/>
                  <a:gd name="T5" fmla="*/ 35 h 35"/>
                  <a:gd name="T6" fmla="*/ 39 w 49"/>
                  <a:gd name="T7" fmla="*/ 26 h 35"/>
                  <a:gd name="T8" fmla="*/ 29 w 49"/>
                  <a:gd name="T9" fmla="*/ 0 h 35"/>
                </a:gdLst>
                <a:ahLst/>
                <a:cxnLst>
                  <a:cxn ang="0">
                    <a:pos x="T0" y="T1"/>
                  </a:cxn>
                  <a:cxn ang="0">
                    <a:pos x="T2" y="T3"/>
                  </a:cxn>
                  <a:cxn ang="0">
                    <a:pos x="T4" y="T5"/>
                  </a:cxn>
                  <a:cxn ang="0">
                    <a:pos x="T6" y="T7"/>
                  </a:cxn>
                  <a:cxn ang="0">
                    <a:pos x="T8" y="T9"/>
                  </a:cxn>
                </a:cxnLst>
                <a:rect l="0" t="0" r="r" b="b"/>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5" name="Freeform 43"/>
              <p:cNvSpPr/>
              <p:nvPr/>
            </p:nvSpPr>
            <p:spPr bwMode="ltGray">
              <a:xfrm>
                <a:off x="3288" y="2491"/>
                <a:ext cx="142" cy="188"/>
              </a:xfrm>
              <a:custGeom>
                <a:avLst/>
                <a:gdLst>
                  <a:gd name="T0" fmla="*/ 128 w 164"/>
                  <a:gd name="T1" fmla="*/ 0 h 268"/>
                  <a:gd name="T2" fmla="*/ 104 w 164"/>
                  <a:gd name="T3" fmla="*/ 28 h 268"/>
                  <a:gd name="T4" fmla="*/ 88 w 164"/>
                  <a:gd name="T5" fmla="*/ 64 h 268"/>
                  <a:gd name="T6" fmla="*/ 36 w 164"/>
                  <a:gd name="T7" fmla="*/ 84 h 268"/>
                  <a:gd name="T8" fmla="*/ 28 w 164"/>
                  <a:gd name="T9" fmla="*/ 96 h 268"/>
                  <a:gd name="T10" fmla="*/ 16 w 164"/>
                  <a:gd name="T11" fmla="*/ 100 h 268"/>
                  <a:gd name="T12" fmla="*/ 20 w 164"/>
                  <a:gd name="T13" fmla="*/ 132 h 268"/>
                  <a:gd name="T14" fmla="*/ 28 w 164"/>
                  <a:gd name="T15" fmla="*/ 156 h 268"/>
                  <a:gd name="T16" fmla="*/ 0 w 164"/>
                  <a:gd name="T17" fmla="*/ 200 h 268"/>
                  <a:gd name="T18" fmla="*/ 28 w 164"/>
                  <a:gd name="T19" fmla="*/ 260 h 268"/>
                  <a:gd name="T20" fmla="*/ 52 w 164"/>
                  <a:gd name="T21" fmla="*/ 268 h 268"/>
                  <a:gd name="T22" fmla="*/ 88 w 164"/>
                  <a:gd name="T23" fmla="*/ 216 h 268"/>
                  <a:gd name="T24" fmla="*/ 104 w 164"/>
                  <a:gd name="T25" fmla="*/ 192 h 268"/>
                  <a:gd name="T26" fmla="*/ 128 w 164"/>
                  <a:gd name="T27" fmla="*/ 116 h 268"/>
                  <a:gd name="T28" fmla="*/ 140 w 164"/>
                  <a:gd name="T29" fmla="*/ 76 h 268"/>
                  <a:gd name="T30" fmla="*/ 164 w 164"/>
                  <a:gd name="T31" fmla="*/ 72 h 268"/>
                  <a:gd name="T32" fmla="*/ 128 w 164"/>
                  <a:gd name="T33"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6" name="Freeform 44"/>
              <p:cNvSpPr/>
              <p:nvPr/>
            </p:nvSpPr>
            <p:spPr bwMode="ltGray">
              <a:xfrm>
                <a:off x="3900" y="2200"/>
                <a:ext cx="57" cy="57"/>
              </a:xfrm>
              <a:custGeom>
                <a:avLst/>
                <a:gdLst>
                  <a:gd name="T0" fmla="*/ 29 w 66"/>
                  <a:gd name="T1" fmla="*/ 0 h 81"/>
                  <a:gd name="T2" fmla="*/ 25 w 66"/>
                  <a:gd name="T3" fmla="*/ 60 h 81"/>
                  <a:gd name="T4" fmla="*/ 29 w 66"/>
                  <a:gd name="T5" fmla="*/ 76 h 81"/>
                  <a:gd name="T6" fmla="*/ 41 w 66"/>
                  <a:gd name="T7" fmla="*/ 80 h 81"/>
                  <a:gd name="T8" fmla="*/ 57 w 66"/>
                  <a:gd name="T9" fmla="*/ 76 h 81"/>
                  <a:gd name="T10" fmla="*/ 29 w 66"/>
                  <a:gd name="T11" fmla="*/ 0 h 81"/>
                </a:gdLst>
                <a:ahLst/>
                <a:cxnLst>
                  <a:cxn ang="0">
                    <a:pos x="T0" y="T1"/>
                  </a:cxn>
                  <a:cxn ang="0">
                    <a:pos x="T2" y="T3"/>
                  </a:cxn>
                  <a:cxn ang="0">
                    <a:pos x="T4" y="T5"/>
                  </a:cxn>
                  <a:cxn ang="0">
                    <a:pos x="T6" y="T7"/>
                  </a:cxn>
                  <a:cxn ang="0">
                    <a:pos x="T8" y="T9"/>
                  </a:cxn>
                  <a:cxn ang="0">
                    <a:pos x="T10" y="T11"/>
                  </a:cxn>
                </a:cxnLst>
                <a:rect l="0" t="0" r="r" b="b"/>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7" name="Freeform 45"/>
              <p:cNvSpPr/>
              <p:nvPr/>
            </p:nvSpPr>
            <p:spPr bwMode="ltGray">
              <a:xfrm>
                <a:off x="4283" y="2261"/>
                <a:ext cx="128" cy="171"/>
              </a:xfrm>
              <a:custGeom>
                <a:avLst/>
                <a:gdLst>
                  <a:gd name="T0" fmla="*/ 96 w 148"/>
                  <a:gd name="T1" fmla="*/ 0 h 244"/>
                  <a:gd name="T2" fmla="*/ 60 w 148"/>
                  <a:gd name="T3" fmla="*/ 84 h 244"/>
                  <a:gd name="T4" fmla="*/ 36 w 148"/>
                  <a:gd name="T5" fmla="*/ 92 h 244"/>
                  <a:gd name="T6" fmla="*/ 12 w 148"/>
                  <a:gd name="T7" fmla="*/ 108 h 244"/>
                  <a:gd name="T8" fmla="*/ 40 w 148"/>
                  <a:gd name="T9" fmla="*/ 188 h 244"/>
                  <a:gd name="T10" fmla="*/ 52 w 148"/>
                  <a:gd name="T11" fmla="*/ 224 h 244"/>
                  <a:gd name="T12" fmla="*/ 60 w 148"/>
                  <a:gd name="T13" fmla="*/ 236 h 244"/>
                  <a:gd name="T14" fmla="*/ 84 w 148"/>
                  <a:gd name="T15" fmla="*/ 244 h 244"/>
                  <a:gd name="T16" fmla="*/ 96 w 148"/>
                  <a:gd name="T17" fmla="*/ 196 h 244"/>
                  <a:gd name="T18" fmla="*/ 124 w 148"/>
                  <a:gd name="T19" fmla="*/ 168 h 244"/>
                  <a:gd name="T20" fmla="*/ 112 w 148"/>
                  <a:gd name="T21" fmla="*/ 68 h 244"/>
                  <a:gd name="T22" fmla="*/ 140 w 148"/>
                  <a:gd name="T23" fmla="*/ 48 h 244"/>
                  <a:gd name="T24" fmla="*/ 112 w 148"/>
                  <a:gd name="T25" fmla="*/ 20 h 244"/>
                  <a:gd name="T26" fmla="*/ 96 w 148"/>
                  <a:gd name="T27"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8" name="Freeform 46"/>
              <p:cNvSpPr/>
              <p:nvPr/>
            </p:nvSpPr>
            <p:spPr bwMode="ltGray">
              <a:xfrm>
                <a:off x="4175" y="2208"/>
                <a:ext cx="83" cy="128"/>
              </a:xfrm>
              <a:custGeom>
                <a:avLst/>
                <a:gdLst>
                  <a:gd name="T0" fmla="*/ 48 w 96"/>
                  <a:gd name="T1" fmla="*/ 2 h 183"/>
                  <a:gd name="T2" fmla="*/ 51 w 96"/>
                  <a:gd name="T3" fmla="*/ 35 h 183"/>
                  <a:gd name="T4" fmla="*/ 60 w 96"/>
                  <a:gd name="T5" fmla="*/ 62 h 183"/>
                  <a:gd name="T6" fmla="*/ 62 w 96"/>
                  <a:gd name="T7" fmla="*/ 92 h 183"/>
                  <a:gd name="T8" fmla="*/ 68 w 96"/>
                  <a:gd name="T9" fmla="*/ 105 h 183"/>
                  <a:gd name="T10" fmla="*/ 71 w 96"/>
                  <a:gd name="T11" fmla="*/ 126 h 183"/>
                  <a:gd name="T12" fmla="*/ 57 w 96"/>
                  <a:gd name="T13" fmla="*/ 93 h 183"/>
                  <a:gd name="T14" fmla="*/ 35 w 96"/>
                  <a:gd name="T15" fmla="*/ 78 h 183"/>
                  <a:gd name="T16" fmla="*/ 5 w 96"/>
                  <a:gd name="T17" fmla="*/ 83 h 183"/>
                  <a:gd name="T18" fmla="*/ 8 w 96"/>
                  <a:gd name="T19" fmla="*/ 102 h 183"/>
                  <a:gd name="T20" fmla="*/ 41 w 96"/>
                  <a:gd name="T21" fmla="*/ 114 h 183"/>
                  <a:gd name="T22" fmla="*/ 57 w 96"/>
                  <a:gd name="T23" fmla="*/ 135 h 183"/>
                  <a:gd name="T24" fmla="*/ 71 w 96"/>
                  <a:gd name="T25" fmla="*/ 135 h 183"/>
                  <a:gd name="T26" fmla="*/ 78 w 96"/>
                  <a:gd name="T27" fmla="*/ 150 h 183"/>
                  <a:gd name="T28" fmla="*/ 96 w 96"/>
                  <a:gd name="T29" fmla="*/ 179 h 183"/>
                  <a:gd name="T30" fmla="*/ 81 w 96"/>
                  <a:gd name="T31" fmla="*/ 126 h 183"/>
                  <a:gd name="T32" fmla="*/ 80 w 96"/>
                  <a:gd name="T33" fmla="*/ 93 h 183"/>
                  <a:gd name="T34" fmla="*/ 71 w 96"/>
                  <a:gd name="T35" fmla="*/ 63 h 183"/>
                  <a:gd name="T36" fmla="*/ 63 w 96"/>
                  <a:gd name="T37" fmla="*/ 41 h 183"/>
                  <a:gd name="T38" fmla="*/ 57 w 96"/>
                  <a:gd name="T39" fmla="*/ 20 h 183"/>
                  <a:gd name="T40" fmla="*/ 48 w 96"/>
                  <a:gd name="T4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69" name="Freeform 47"/>
              <p:cNvSpPr/>
              <p:nvPr/>
            </p:nvSpPr>
            <p:spPr bwMode="ltGray">
              <a:xfrm>
                <a:off x="4231" y="2311"/>
                <a:ext cx="46" cy="122"/>
              </a:xfrm>
              <a:custGeom>
                <a:avLst/>
                <a:gdLst>
                  <a:gd name="T0" fmla="*/ 6 w 54"/>
                  <a:gd name="T1" fmla="*/ 0 h 175"/>
                  <a:gd name="T2" fmla="*/ 0 w 54"/>
                  <a:gd name="T3" fmla="*/ 25 h 175"/>
                  <a:gd name="T4" fmla="*/ 9 w 54"/>
                  <a:gd name="T5" fmla="*/ 54 h 175"/>
                  <a:gd name="T6" fmla="*/ 18 w 54"/>
                  <a:gd name="T7" fmla="*/ 94 h 175"/>
                  <a:gd name="T8" fmla="*/ 34 w 54"/>
                  <a:gd name="T9" fmla="*/ 129 h 175"/>
                  <a:gd name="T10" fmla="*/ 54 w 54"/>
                  <a:gd name="T11" fmla="*/ 175 h 175"/>
                  <a:gd name="T12" fmla="*/ 40 w 54"/>
                  <a:gd name="T13" fmla="*/ 115 h 175"/>
                  <a:gd name="T14" fmla="*/ 34 w 54"/>
                  <a:gd name="T15" fmla="*/ 93 h 175"/>
                  <a:gd name="T16" fmla="*/ 28 w 54"/>
                  <a:gd name="T17" fmla="*/ 61 h 175"/>
                  <a:gd name="T18" fmla="*/ 25 w 54"/>
                  <a:gd name="T19" fmla="*/ 46 h 175"/>
                  <a:gd name="T20" fmla="*/ 16 w 54"/>
                  <a:gd name="T21" fmla="*/ 37 h 175"/>
                  <a:gd name="T22" fmla="*/ 6 w 54"/>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0" name="Freeform 48"/>
              <p:cNvSpPr/>
              <p:nvPr/>
            </p:nvSpPr>
            <p:spPr bwMode="ltGray">
              <a:xfrm>
                <a:off x="4283" y="2439"/>
                <a:ext cx="75" cy="50"/>
              </a:xfrm>
              <a:custGeom>
                <a:avLst/>
                <a:gdLst>
                  <a:gd name="T0" fmla="*/ 2 w 86"/>
                  <a:gd name="T1" fmla="*/ 0 h 73"/>
                  <a:gd name="T2" fmla="*/ 8 w 86"/>
                  <a:gd name="T3" fmla="*/ 34 h 73"/>
                  <a:gd name="T4" fmla="*/ 23 w 86"/>
                  <a:gd name="T5" fmla="*/ 43 h 73"/>
                  <a:gd name="T6" fmla="*/ 48 w 86"/>
                  <a:gd name="T7" fmla="*/ 49 h 73"/>
                  <a:gd name="T8" fmla="*/ 62 w 86"/>
                  <a:gd name="T9" fmla="*/ 57 h 73"/>
                  <a:gd name="T10" fmla="*/ 74 w 86"/>
                  <a:gd name="T11" fmla="*/ 66 h 73"/>
                  <a:gd name="T12" fmla="*/ 86 w 86"/>
                  <a:gd name="T13" fmla="*/ 69 h 73"/>
                  <a:gd name="T14" fmla="*/ 72 w 86"/>
                  <a:gd name="T15" fmla="*/ 39 h 73"/>
                  <a:gd name="T16" fmla="*/ 63 w 86"/>
                  <a:gd name="T17" fmla="*/ 22 h 73"/>
                  <a:gd name="T18" fmla="*/ 36 w 86"/>
                  <a:gd name="T19" fmla="*/ 24 h 73"/>
                  <a:gd name="T20" fmla="*/ 24 w 86"/>
                  <a:gd name="T21" fmla="*/ 19 h 73"/>
                  <a:gd name="T22" fmla="*/ 6 w 86"/>
                  <a:gd name="T23" fmla="*/ 0 h 73"/>
                  <a:gd name="T24" fmla="*/ 2 w 86"/>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1" name="Freeform 49"/>
              <p:cNvSpPr/>
              <p:nvPr/>
            </p:nvSpPr>
            <p:spPr bwMode="ltGray">
              <a:xfrm>
                <a:off x="4403" y="2350"/>
                <a:ext cx="95" cy="109"/>
              </a:xfrm>
              <a:custGeom>
                <a:avLst/>
                <a:gdLst>
                  <a:gd name="T0" fmla="*/ 98 w 111"/>
                  <a:gd name="T1" fmla="*/ 0 h 156"/>
                  <a:gd name="T2" fmla="*/ 75 w 111"/>
                  <a:gd name="T3" fmla="*/ 10 h 156"/>
                  <a:gd name="T4" fmla="*/ 23 w 111"/>
                  <a:gd name="T5" fmla="*/ 15 h 156"/>
                  <a:gd name="T6" fmla="*/ 14 w 111"/>
                  <a:gd name="T7" fmla="*/ 33 h 156"/>
                  <a:gd name="T8" fmla="*/ 11 w 111"/>
                  <a:gd name="T9" fmla="*/ 61 h 156"/>
                  <a:gd name="T10" fmla="*/ 14 w 111"/>
                  <a:gd name="T11" fmla="*/ 75 h 156"/>
                  <a:gd name="T12" fmla="*/ 3 w 111"/>
                  <a:gd name="T13" fmla="*/ 88 h 156"/>
                  <a:gd name="T14" fmla="*/ 14 w 111"/>
                  <a:gd name="T15" fmla="*/ 109 h 156"/>
                  <a:gd name="T16" fmla="*/ 23 w 111"/>
                  <a:gd name="T17" fmla="*/ 124 h 156"/>
                  <a:gd name="T18" fmla="*/ 15 w 111"/>
                  <a:gd name="T19" fmla="*/ 144 h 156"/>
                  <a:gd name="T20" fmla="*/ 24 w 111"/>
                  <a:gd name="T21" fmla="*/ 156 h 156"/>
                  <a:gd name="T22" fmla="*/ 42 w 111"/>
                  <a:gd name="T23" fmla="*/ 144 h 156"/>
                  <a:gd name="T24" fmla="*/ 50 w 111"/>
                  <a:gd name="T25" fmla="*/ 93 h 156"/>
                  <a:gd name="T26" fmla="*/ 56 w 111"/>
                  <a:gd name="T27" fmla="*/ 126 h 156"/>
                  <a:gd name="T28" fmla="*/ 65 w 111"/>
                  <a:gd name="T29" fmla="*/ 145 h 156"/>
                  <a:gd name="T30" fmla="*/ 62 w 111"/>
                  <a:gd name="T31" fmla="*/ 112 h 156"/>
                  <a:gd name="T32" fmla="*/ 72 w 111"/>
                  <a:gd name="T33" fmla="*/ 73 h 156"/>
                  <a:gd name="T34" fmla="*/ 69 w 111"/>
                  <a:gd name="T35" fmla="*/ 51 h 156"/>
                  <a:gd name="T36" fmla="*/ 54 w 111"/>
                  <a:gd name="T37" fmla="*/ 60 h 156"/>
                  <a:gd name="T38" fmla="*/ 35 w 111"/>
                  <a:gd name="T39" fmla="*/ 54 h 156"/>
                  <a:gd name="T40" fmla="*/ 41 w 111"/>
                  <a:gd name="T41" fmla="*/ 36 h 156"/>
                  <a:gd name="T42" fmla="*/ 62 w 111"/>
                  <a:gd name="T43" fmla="*/ 34 h 156"/>
                  <a:gd name="T44" fmla="*/ 78 w 111"/>
                  <a:gd name="T45" fmla="*/ 39 h 156"/>
                  <a:gd name="T46" fmla="*/ 98 w 111"/>
                  <a:gd name="T47" fmla="*/ 30 h 156"/>
                  <a:gd name="T48" fmla="*/ 111 w 111"/>
                  <a:gd name="T49" fmla="*/ 13 h 156"/>
                  <a:gd name="T50" fmla="*/ 98 w 111"/>
                  <a:gd name="T5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2" name="Freeform 50"/>
              <p:cNvSpPr/>
              <p:nvPr/>
            </p:nvSpPr>
            <p:spPr bwMode="ltGray">
              <a:xfrm>
                <a:off x="4371" y="1959"/>
                <a:ext cx="25" cy="67"/>
              </a:xfrm>
              <a:custGeom>
                <a:avLst/>
                <a:gdLst>
                  <a:gd name="T0" fmla="*/ 12 w 30"/>
                  <a:gd name="T1" fmla="*/ 0 h 94"/>
                  <a:gd name="T2" fmla="*/ 0 w 30"/>
                  <a:gd name="T3" fmla="*/ 16 h 94"/>
                  <a:gd name="T4" fmla="*/ 6 w 30"/>
                  <a:gd name="T5" fmla="*/ 37 h 94"/>
                  <a:gd name="T6" fmla="*/ 1 w 30"/>
                  <a:gd name="T7" fmla="*/ 61 h 94"/>
                  <a:gd name="T8" fmla="*/ 16 w 30"/>
                  <a:gd name="T9" fmla="*/ 94 h 94"/>
                  <a:gd name="T10" fmla="*/ 30 w 30"/>
                  <a:gd name="T11" fmla="*/ 82 h 94"/>
                  <a:gd name="T12" fmla="*/ 22 w 30"/>
                  <a:gd name="T13" fmla="*/ 61 h 94"/>
                  <a:gd name="T14" fmla="*/ 12 w 30"/>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3" name="Freeform 51"/>
              <p:cNvSpPr/>
              <p:nvPr/>
            </p:nvSpPr>
            <p:spPr bwMode="ltGray">
              <a:xfrm>
                <a:off x="4387" y="2070"/>
                <a:ext cx="70" cy="111"/>
              </a:xfrm>
              <a:custGeom>
                <a:avLst/>
                <a:gdLst>
                  <a:gd name="T0" fmla="*/ 12 w 81"/>
                  <a:gd name="T1" fmla="*/ 2 h 158"/>
                  <a:gd name="T2" fmla="*/ 0 w 81"/>
                  <a:gd name="T3" fmla="*/ 20 h 158"/>
                  <a:gd name="T4" fmla="*/ 8 w 81"/>
                  <a:gd name="T5" fmla="*/ 49 h 158"/>
                  <a:gd name="T6" fmla="*/ 6 w 81"/>
                  <a:gd name="T7" fmla="*/ 107 h 158"/>
                  <a:gd name="T8" fmla="*/ 17 w 81"/>
                  <a:gd name="T9" fmla="*/ 103 h 158"/>
                  <a:gd name="T10" fmla="*/ 20 w 81"/>
                  <a:gd name="T11" fmla="*/ 115 h 158"/>
                  <a:gd name="T12" fmla="*/ 29 w 81"/>
                  <a:gd name="T13" fmla="*/ 122 h 158"/>
                  <a:gd name="T14" fmla="*/ 38 w 81"/>
                  <a:gd name="T15" fmla="*/ 140 h 158"/>
                  <a:gd name="T16" fmla="*/ 48 w 81"/>
                  <a:gd name="T17" fmla="*/ 128 h 158"/>
                  <a:gd name="T18" fmla="*/ 65 w 81"/>
                  <a:gd name="T19" fmla="*/ 134 h 158"/>
                  <a:gd name="T20" fmla="*/ 63 w 81"/>
                  <a:gd name="T21" fmla="*/ 109 h 158"/>
                  <a:gd name="T22" fmla="*/ 48 w 81"/>
                  <a:gd name="T23" fmla="*/ 104 h 158"/>
                  <a:gd name="T24" fmla="*/ 39 w 81"/>
                  <a:gd name="T25" fmla="*/ 91 h 158"/>
                  <a:gd name="T26" fmla="*/ 33 w 81"/>
                  <a:gd name="T27" fmla="*/ 73 h 158"/>
                  <a:gd name="T28" fmla="*/ 41 w 81"/>
                  <a:gd name="T29" fmla="*/ 53 h 158"/>
                  <a:gd name="T30" fmla="*/ 35 w 81"/>
                  <a:gd name="T31" fmla="*/ 35 h 158"/>
                  <a:gd name="T32" fmla="*/ 42 w 81"/>
                  <a:gd name="T33" fmla="*/ 20 h 158"/>
                  <a:gd name="T34" fmla="*/ 29 w 81"/>
                  <a:gd name="T35" fmla="*/ 4 h 158"/>
                  <a:gd name="T36" fmla="*/ 18 w 81"/>
                  <a:gd name="T37" fmla="*/ 7 h 158"/>
                  <a:gd name="T38" fmla="*/ 12 w 81"/>
                  <a:gd name="T39"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4" name="Freeform 52"/>
              <p:cNvSpPr/>
              <p:nvPr/>
            </p:nvSpPr>
            <p:spPr bwMode="ltGray">
              <a:xfrm>
                <a:off x="4436" y="2216"/>
                <a:ext cx="74" cy="74"/>
              </a:xfrm>
              <a:custGeom>
                <a:avLst/>
                <a:gdLst>
                  <a:gd name="T0" fmla="*/ 52 w 85"/>
                  <a:gd name="T1" fmla="*/ 0 h 105"/>
                  <a:gd name="T2" fmla="*/ 44 w 85"/>
                  <a:gd name="T3" fmla="*/ 18 h 105"/>
                  <a:gd name="T4" fmla="*/ 32 w 85"/>
                  <a:gd name="T5" fmla="*/ 30 h 105"/>
                  <a:gd name="T6" fmla="*/ 16 w 85"/>
                  <a:gd name="T7" fmla="*/ 35 h 105"/>
                  <a:gd name="T8" fmla="*/ 8 w 85"/>
                  <a:gd name="T9" fmla="*/ 48 h 105"/>
                  <a:gd name="T10" fmla="*/ 4 w 85"/>
                  <a:gd name="T11" fmla="*/ 74 h 105"/>
                  <a:gd name="T12" fmla="*/ 13 w 85"/>
                  <a:gd name="T13" fmla="*/ 71 h 105"/>
                  <a:gd name="T14" fmla="*/ 25 w 85"/>
                  <a:gd name="T15" fmla="*/ 62 h 105"/>
                  <a:gd name="T16" fmla="*/ 34 w 85"/>
                  <a:gd name="T17" fmla="*/ 69 h 105"/>
                  <a:gd name="T18" fmla="*/ 58 w 85"/>
                  <a:gd name="T19" fmla="*/ 99 h 105"/>
                  <a:gd name="T20" fmla="*/ 71 w 85"/>
                  <a:gd name="T21" fmla="*/ 72 h 105"/>
                  <a:gd name="T22" fmla="*/ 85 w 85"/>
                  <a:gd name="T23" fmla="*/ 68 h 105"/>
                  <a:gd name="T24" fmla="*/ 74 w 85"/>
                  <a:gd name="T25" fmla="*/ 39 h 105"/>
                  <a:gd name="T26" fmla="*/ 52 w 85"/>
                  <a:gd name="T2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5" name="Freeform 53"/>
              <p:cNvSpPr/>
              <p:nvPr/>
            </p:nvSpPr>
            <p:spPr bwMode="ltGray">
              <a:xfrm>
                <a:off x="4524" y="2348"/>
                <a:ext cx="33" cy="46"/>
              </a:xfrm>
              <a:custGeom>
                <a:avLst/>
                <a:gdLst>
                  <a:gd name="T0" fmla="*/ 6 w 38"/>
                  <a:gd name="T1" fmla="*/ 27 h 66"/>
                  <a:gd name="T2" fmla="*/ 26 w 38"/>
                  <a:gd name="T3" fmla="*/ 66 h 66"/>
                  <a:gd name="T4" fmla="*/ 30 w 38"/>
                  <a:gd name="T5" fmla="*/ 52 h 66"/>
                  <a:gd name="T6" fmla="*/ 38 w 38"/>
                  <a:gd name="T7" fmla="*/ 40 h 66"/>
                  <a:gd name="T8" fmla="*/ 30 w 38"/>
                  <a:gd name="T9" fmla="*/ 25 h 66"/>
                  <a:gd name="T10" fmla="*/ 20 w 38"/>
                  <a:gd name="T11" fmla="*/ 13 h 66"/>
                  <a:gd name="T12" fmla="*/ 11 w 38"/>
                  <a:gd name="T13" fmla="*/ 1 h 66"/>
                  <a:gd name="T14" fmla="*/ 2 w 38"/>
                  <a:gd name="T15" fmla="*/ 12 h 66"/>
                  <a:gd name="T16" fmla="*/ 6 w 38"/>
                  <a:gd name="T17" fmla="*/ 2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6" name="Freeform 54"/>
              <p:cNvSpPr/>
              <p:nvPr/>
            </p:nvSpPr>
            <p:spPr bwMode="ltGray">
              <a:xfrm>
                <a:off x="4505" y="2425"/>
                <a:ext cx="21" cy="16"/>
              </a:xfrm>
              <a:custGeom>
                <a:avLst/>
                <a:gdLst>
                  <a:gd name="T0" fmla="*/ 0 w 24"/>
                  <a:gd name="T1" fmla="*/ 0 h 23"/>
                  <a:gd name="T2" fmla="*/ 6 w 24"/>
                  <a:gd name="T3" fmla="*/ 23 h 23"/>
                  <a:gd name="T4" fmla="*/ 24 w 24"/>
                  <a:gd name="T5" fmla="*/ 11 h 23"/>
                  <a:gd name="T6" fmla="*/ 0 w 24"/>
                  <a:gd name="T7" fmla="*/ 0 h 23"/>
                </a:gdLst>
                <a:ahLst/>
                <a:cxnLst>
                  <a:cxn ang="0">
                    <a:pos x="T0" y="T1"/>
                  </a:cxn>
                  <a:cxn ang="0">
                    <a:pos x="T2" y="T3"/>
                  </a:cxn>
                  <a:cxn ang="0">
                    <a:pos x="T4" y="T5"/>
                  </a:cxn>
                  <a:cxn ang="0">
                    <a:pos x="T6" y="T7"/>
                  </a:cxn>
                </a:cxnLst>
                <a:rect l="0" t="0" r="r" b="b"/>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77" name="Freeform 55"/>
              <p:cNvSpPr/>
              <p:nvPr/>
            </p:nvSpPr>
            <p:spPr bwMode="ltGray">
              <a:xfrm>
                <a:off x="4536" y="2415"/>
                <a:ext cx="52" cy="35"/>
              </a:xfrm>
              <a:custGeom>
                <a:avLst/>
                <a:gdLst>
                  <a:gd name="T0" fmla="*/ 9 w 60"/>
                  <a:gd name="T1" fmla="*/ 0 h 49"/>
                  <a:gd name="T2" fmla="*/ 0 w 60"/>
                  <a:gd name="T3" fmla="*/ 18 h 49"/>
                  <a:gd name="T4" fmla="*/ 28 w 60"/>
                  <a:gd name="T5" fmla="*/ 33 h 49"/>
                  <a:gd name="T6" fmla="*/ 42 w 60"/>
                  <a:gd name="T7" fmla="*/ 46 h 49"/>
                  <a:gd name="T8" fmla="*/ 60 w 60"/>
                  <a:gd name="T9" fmla="*/ 42 h 49"/>
                  <a:gd name="T10" fmla="*/ 49 w 60"/>
                  <a:gd name="T11" fmla="*/ 24 h 49"/>
                  <a:gd name="T12" fmla="*/ 28 w 60"/>
                  <a:gd name="T13" fmla="*/ 3 h 49"/>
                  <a:gd name="T14" fmla="*/ 19 w 60"/>
                  <a:gd name="T15" fmla="*/ 16 h 49"/>
                  <a:gd name="T16" fmla="*/ 9 w 60"/>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2" name="Freeform 56"/>
              <p:cNvSpPr/>
              <p:nvPr/>
            </p:nvSpPr>
            <p:spPr bwMode="ltGray">
              <a:xfrm>
                <a:off x="4616" y="2481"/>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4" name="Freeform 57"/>
              <p:cNvSpPr/>
              <p:nvPr/>
            </p:nvSpPr>
            <p:spPr bwMode="ltGray">
              <a:xfrm>
                <a:off x="4923" y="2442"/>
                <a:ext cx="53" cy="44"/>
              </a:xfrm>
              <a:custGeom>
                <a:avLst/>
                <a:gdLst>
                  <a:gd name="T0" fmla="*/ 7 w 61"/>
                  <a:gd name="T1" fmla="*/ 0 h 63"/>
                  <a:gd name="T2" fmla="*/ 0 w 61"/>
                  <a:gd name="T3" fmla="*/ 14 h 63"/>
                  <a:gd name="T4" fmla="*/ 24 w 61"/>
                  <a:gd name="T5" fmla="*/ 35 h 63"/>
                  <a:gd name="T6" fmla="*/ 36 w 61"/>
                  <a:gd name="T7" fmla="*/ 54 h 63"/>
                  <a:gd name="T8" fmla="*/ 46 w 61"/>
                  <a:gd name="T9" fmla="*/ 63 h 63"/>
                  <a:gd name="T10" fmla="*/ 61 w 61"/>
                  <a:gd name="T11" fmla="*/ 56 h 63"/>
                  <a:gd name="T12" fmla="*/ 33 w 61"/>
                  <a:gd name="T13" fmla="*/ 17 h 63"/>
                  <a:gd name="T14" fmla="*/ 7 w 61"/>
                  <a:gd name="T15" fmla="*/ 0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5" name="Freeform 58"/>
              <p:cNvSpPr/>
              <p:nvPr/>
            </p:nvSpPr>
            <p:spPr bwMode="ltGray">
              <a:xfrm>
                <a:off x="4466" y="2497"/>
                <a:ext cx="53" cy="47"/>
              </a:xfrm>
              <a:custGeom>
                <a:avLst/>
                <a:gdLst>
                  <a:gd name="T0" fmla="*/ 28 w 61"/>
                  <a:gd name="T1" fmla="*/ 7 h 67"/>
                  <a:gd name="T2" fmla="*/ 30 w 61"/>
                  <a:gd name="T3" fmla="*/ 34 h 67"/>
                  <a:gd name="T4" fmla="*/ 16 w 61"/>
                  <a:gd name="T5" fmla="*/ 43 h 67"/>
                  <a:gd name="T6" fmla="*/ 22 w 61"/>
                  <a:gd name="T7" fmla="*/ 67 h 67"/>
                  <a:gd name="T8" fmla="*/ 48 w 61"/>
                  <a:gd name="T9" fmla="*/ 58 h 67"/>
                  <a:gd name="T10" fmla="*/ 60 w 61"/>
                  <a:gd name="T11" fmla="*/ 47 h 67"/>
                  <a:gd name="T12" fmla="*/ 51 w 61"/>
                  <a:gd name="T13" fmla="*/ 28 h 67"/>
                  <a:gd name="T14" fmla="*/ 57 w 61"/>
                  <a:gd name="T15" fmla="*/ 14 h 67"/>
                  <a:gd name="T16" fmla="*/ 55 w 61"/>
                  <a:gd name="T17" fmla="*/ 2 h 67"/>
                  <a:gd name="T18" fmla="*/ 46 w 61"/>
                  <a:gd name="T19" fmla="*/ 4 h 67"/>
                  <a:gd name="T20" fmla="*/ 51 w 61"/>
                  <a:gd name="T21" fmla="*/ 5 h 67"/>
                  <a:gd name="T22" fmla="*/ 49 w 61"/>
                  <a:gd name="T23" fmla="*/ 16 h 67"/>
                  <a:gd name="T24" fmla="*/ 43 w 61"/>
                  <a:gd name="T25" fmla="*/ 23 h 67"/>
                  <a:gd name="T26" fmla="*/ 28 w 61"/>
                  <a:gd name="T27" fmla="*/ 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6" name="Freeform 59"/>
              <p:cNvSpPr/>
              <p:nvPr/>
            </p:nvSpPr>
            <p:spPr bwMode="ltGray">
              <a:xfrm>
                <a:off x="4410" y="2515"/>
                <a:ext cx="37" cy="25"/>
              </a:xfrm>
              <a:custGeom>
                <a:avLst/>
                <a:gdLst>
                  <a:gd name="T0" fmla="*/ 21 w 43"/>
                  <a:gd name="T1" fmla="*/ 3 h 36"/>
                  <a:gd name="T2" fmla="*/ 6 w 43"/>
                  <a:gd name="T3" fmla="*/ 6 h 36"/>
                  <a:gd name="T4" fmla="*/ 33 w 43"/>
                  <a:gd name="T5" fmla="*/ 36 h 36"/>
                  <a:gd name="T6" fmla="*/ 42 w 43"/>
                  <a:gd name="T7" fmla="*/ 30 h 36"/>
                  <a:gd name="T8" fmla="*/ 21 w 43"/>
                  <a:gd name="T9" fmla="*/ 3 h 36"/>
                </a:gdLst>
                <a:ahLst/>
                <a:cxnLst>
                  <a:cxn ang="0">
                    <a:pos x="T0" y="T1"/>
                  </a:cxn>
                  <a:cxn ang="0">
                    <a:pos x="T2" y="T3"/>
                  </a:cxn>
                  <a:cxn ang="0">
                    <a:pos x="T4" y="T5"/>
                  </a:cxn>
                  <a:cxn ang="0">
                    <a:pos x="T6" y="T7"/>
                  </a:cxn>
                  <a:cxn ang="0">
                    <a:pos x="T8" y="T9"/>
                  </a:cxn>
                </a:cxnLst>
                <a:rect l="0" t="0" r="r" b="b"/>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7" name="Freeform 60"/>
              <p:cNvSpPr/>
              <p:nvPr/>
            </p:nvSpPr>
            <p:spPr bwMode="ltGray">
              <a:xfrm>
                <a:off x="4386" y="2487"/>
                <a:ext cx="27" cy="29"/>
              </a:xfrm>
              <a:custGeom>
                <a:avLst/>
                <a:gdLst>
                  <a:gd name="T0" fmla="*/ 21 w 32"/>
                  <a:gd name="T1" fmla="*/ 0 h 41"/>
                  <a:gd name="T2" fmla="*/ 0 w 32"/>
                  <a:gd name="T3" fmla="*/ 26 h 41"/>
                  <a:gd name="T4" fmla="*/ 16 w 32"/>
                  <a:gd name="T5" fmla="*/ 24 h 41"/>
                  <a:gd name="T6" fmla="*/ 19 w 32"/>
                  <a:gd name="T7" fmla="*/ 29 h 41"/>
                  <a:gd name="T8" fmla="*/ 16 w 32"/>
                  <a:gd name="T9" fmla="*/ 35 h 41"/>
                  <a:gd name="T10" fmla="*/ 30 w 32"/>
                  <a:gd name="T11" fmla="*/ 21 h 41"/>
                  <a:gd name="T12" fmla="*/ 24 w 32"/>
                  <a:gd name="T13" fmla="*/ 9 h 41"/>
                  <a:gd name="T14" fmla="*/ 21 w 32"/>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8" name="Freeform 61"/>
              <p:cNvSpPr/>
              <p:nvPr/>
            </p:nvSpPr>
            <p:spPr bwMode="ltGray">
              <a:xfrm>
                <a:off x="4425" y="2498"/>
                <a:ext cx="39" cy="22"/>
              </a:xfrm>
              <a:custGeom>
                <a:avLst/>
                <a:gdLst>
                  <a:gd name="T0" fmla="*/ 21 w 45"/>
                  <a:gd name="T1" fmla="*/ 0 h 32"/>
                  <a:gd name="T2" fmla="*/ 0 w 45"/>
                  <a:gd name="T3" fmla="*/ 7 h 32"/>
                  <a:gd name="T4" fmla="*/ 27 w 45"/>
                  <a:gd name="T5" fmla="*/ 31 h 32"/>
                  <a:gd name="T6" fmla="*/ 45 w 45"/>
                  <a:gd name="T7" fmla="*/ 24 h 32"/>
                  <a:gd name="T8" fmla="*/ 22 w 45"/>
                  <a:gd name="T9" fmla="*/ 10 h 32"/>
                  <a:gd name="T10" fmla="*/ 21 w 45"/>
                  <a:gd name="T11" fmla="*/ 0 h 32"/>
                </a:gdLst>
                <a:ahLst/>
                <a:cxnLst>
                  <a:cxn ang="0">
                    <a:pos x="T0" y="T1"/>
                  </a:cxn>
                  <a:cxn ang="0">
                    <a:pos x="T2" y="T3"/>
                  </a:cxn>
                  <a:cxn ang="0">
                    <a:pos x="T4" y="T5"/>
                  </a:cxn>
                  <a:cxn ang="0">
                    <a:pos x="T6" y="T7"/>
                  </a:cxn>
                  <a:cxn ang="0">
                    <a:pos x="T8" y="T9"/>
                  </a:cxn>
                  <a:cxn ang="0">
                    <a:pos x="T10" y="T11"/>
                  </a:cxn>
                </a:cxnLst>
                <a:rect l="0" t="0" r="r" b="b"/>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89" name="Freeform 62"/>
              <p:cNvSpPr/>
              <p:nvPr/>
            </p:nvSpPr>
            <p:spPr bwMode="ltGray">
              <a:xfrm>
                <a:off x="4368" y="2187"/>
                <a:ext cx="31" cy="52"/>
              </a:xfrm>
              <a:custGeom>
                <a:avLst/>
                <a:gdLst>
                  <a:gd name="T0" fmla="*/ 30 w 35"/>
                  <a:gd name="T1" fmla="*/ 0 h 74"/>
                  <a:gd name="T2" fmla="*/ 21 w 35"/>
                  <a:gd name="T3" fmla="*/ 15 h 74"/>
                  <a:gd name="T4" fmla="*/ 9 w 35"/>
                  <a:gd name="T5" fmla="*/ 36 h 74"/>
                  <a:gd name="T6" fmla="*/ 0 w 35"/>
                  <a:gd name="T7" fmla="*/ 59 h 74"/>
                  <a:gd name="T8" fmla="*/ 8 w 35"/>
                  <a:gd name="T9" fmla="*/ 74 h 74"/>
                  <a:gd name="T10" fmla="*/ 20 w 35"/>
                  <a:gd name="T11" fmla="*/ 59 h 74"/>
                  <a:gd name="T12" fmla="*/ 35 w 35"/>
                  <a:gd name="T13" fmla="*/ 32 h 74"/>
                  <a:gd name="T14" fmla="*/ 30 w 3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0" name="Freeform 63"/>
              <p:cNvSpPr/>
              <p:nvPr/>
            </p:nvSpPr>
            <p:spPr bwMode="ltGray">
              <a:xfrm>
                <a:off x="4427" y="2179"/>
                <a:ext cx="22" cy="51"/>
              </a:xfrm>
              <a:custGeom>
                <a:avLst/>
                <a:gdLst>
                  <a:gd name="T0" fmla="*/ 13 w 25"/>
                  <a:gd name="T1" fmla="*/ 7 h 73"/>
                  <a:gd name="T2" fmla="*/ 4 w 25"/>
                  <a:gd name="T3" fmla="*/ 8 h 73"/>
                  <a:gd name="T4" fmla="*/ 0 w 25"/>
                  <a:gd name="T5" fmla="*/ 22 h 73"/>
                  <a:gd name="T6" fmla="*/ 15 w 25"/>
                  <a:gd name="T7" fmla="*/ 41 h 73"/>
                  <a:gd name="T8" fmla="*/ 25 w 25"/>
                  <a:gd name="T9" fmla="*/ 56 h 73"/>
                  <a:gd name="T10" fmla="*/ 16 w 25"/>
                  <a:gd name="T11" fmla="*/ 20 h 73"/>
                  <a:gd name="T12" fmla="*/ 13 w 25"/>
                  <a:gd name="T13" fmla="*/ 7 h 73"/>
                </a:gdLst>
                <a:ahLst/>
                <a:cxnLst>
                  <a:cxn ang="0">
                    <a:pos x="T0" y="T1"/>
                  </a:cxn>
                  <a:cxn ang="0">
                    <a:pos x="T2" y="T3"/>
                  </a:cxn>
                  <a:cxn ang="0">
                    <a:pos x="T4" y="T5"/>
                  </a:cxn>
                  <a:cxn ang="0">
                    <a:pos x="T6" y="T7"/>
                  </a:cxn>
                  <a:cxn ang="0">
                    <a:pos x="T8" y="T9"/>
                  </a:cxn>
                  <a:cxn ang="0">
                    <a:pos x="T10" y="T11"/>
                  </a:cxn>
                  <a:cxn ang="0">
                    <a:pos x="T12" y="T13"/>
                  </a:cxn>
                </a:cxnLst>
                <a:rect l="0" t="0" r="r" b="b"/>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1" name="Freeform 64"/>
              <p:cNvSpPr/>
              <p:nvPr/>
            </p:nvSpPr>
            <p:spPr bwMode="ltGray">
              <a:xfrm>
                <a:off x="4452" y="2163"/>
                <a:ext cx="12" cy="23"/>
              </a:xfrm>
              <a:custGeom>
                <a:avLst/>
                <a:gdLst>
                  <a:gd name="T0" fmla="*/ 11 w 14"/>
                  <a:gd name="T1" fmla="*/ 0 h 33"/>
                  <a:gd name="T2" fmla="*/ 1 w 14"/>
                  <a:gd name="T3" fmla="*/ 10 h 33"/>
                  <a:gd name="T4" fmla="*/ 11 w 14"/>
                  <a:gd name="T5" fmla="*/ 25 h 33"/>
                  <a:gd name="T6" fmla="*/ 11 w 14"/>
                  <a:gd name="T7" fmla="*/ 0 h 33"/>
                </a:gdLst>
                <a:ahLst/>
                <a:cxnLst>
                  <a:cxn ang="0">
                    <a:pos x="T0" y="T1"/>
                  </a:cxn>
                  <a:cxn ang="0">
                    <a:pos x="T2" y="T3"/>
                  </a:cxn>
                  <a:cxn ang="0">
                    <a:pos x="T4" y="T5"/>
                  </a:cxn>
                  <a:cxn ang="0">
                    <a:pos x="T6" y="T7"/>
                  </a:cxn>
                </a:cxnLst>
                <a:rect l="0" t="0" r="r" b="b"/>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2" name="Freeform 65"/>
              <p:cNvSpPr/>
              <p:nvPr/>
            </p:nvSpPr>
            <p:spPr bwMode="ltGray">
              <a:xfrm>
                <a:off x="4464" y="2174"/>
                <a:ext cx="24" cy="45"/>
              </a:xfrm>
              <a:custGeom>
                <a:avLst/>
                <a:gdLst>
                  <a:gd name="T0" fmla="*/ 5 w 28"/>
                  <a:gd name="T1" fmla="*/ 0 h 64"/>
                  <a:gd name="T2" fmla="*/ 11 w 28"/>
                  <a:gd name="T3" fmla="*/ 14 h 64"/>
                  <a:gd name="T4" fmla="*/ 20 w 28"/>
                  <a:gd name="T5" fmla="*/ 21 h 64"/>
                  <a:gd name="T6" fmla="*/ 8 w 28"/>
                  <a:gd name="T7" fmla="*/ 39 h 64"/>
                  <a:gd name="T8" fmla="*/ 0 w 28"/>
                  <a:gd name="T9" fmla="*/ 56 h 64"/>
                  <a:gd name="T10" fmla="*/ 11 w 28"/>
                  <a:gd name="T11" fmla="*/ 57 h 64"/>
                  <a:gd name="T12" fmla="*/ 26 w 28"/>
                  <a:gd name="T13" fmla="*/ 26 h 64"/>
                  <a:gd name="T14" fmla="*/ 5 w 28"/>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3" name="Freeform 66"/>
              <p:cNvSpPr/>
              <p:nvPr/>
            </p:nvSpPr>
            <p:spPr bwMode="ltGray">
              <a:xfrm>
                <a:off x="4154" y="2239"/>
                <a:ext cx="14" cy="25"/>
              </a:xfrm>
              <a:custGeom>
                <a:avLst/>
                <a:gdLst>
                  <a:gd name="T0" fmla="*/ 14 w 16"/>
                  <a:gd name="T1" fmla="*/ 3 h 36"/>
                  <a:gd name="T2" fmla="*/ 0 w 16"/>
                  <a:gd name="T3" fmla="*/ 7 h 36"/>
                  <a:gd name="T4" fmla="*/ 8 w 16"/>
                  <a:gd name="T5" fmla="*/ 22 h 36"/>
                  <a:gd name="T6" fmla="*/ 14 w 16"/>
                  <a:gd name="T7" fmla="*/ 3 h 36"/>
                </a:gdLst>
                <a:ahLst/>
                <a:cxnLst>
                  <a:cxn ang="0">
                    <a:pos x="T0" y="T1"/>
                  </a:cxn>
                  <a:cxn ang="0">
                    <a:pos x="T2" y="T3"/>
                  </a:cxn>
                  <a:cxn ang="0">
                    <a:pos x="T4" y="T5"/>
                  </a:cxn>
                  <a:cxn ang="0">
                    <a:pos x="T6" y="T7"/>
                  </a:cxn>
                </a:cxnLst>
                <a:rect l="0" t="0" r="r" b="b"/>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4" name="Freeform 67"/>
              <p:cNvSpPr/>
              <p:nvPr/>
            </p:nvSpPr>
            <p:spPr bwMode="ltGray">
              <a:xfrm>
                <a:off x="4143" y="2217"/>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5" name="Freeform 68"/>
              <p:cNvSpPr/>
              <p:nvPr/>
            </p:nvSpPr>
            <p:spPr bwMode="ltGray">
              <a:xfrm>
                <a:off x="4138" y="2200"/>
                <a:ext cx="14" cy="14"/>
              </a:xfrm>
              <a:custGeom>
                <a:avLst/>
                <a:gdLst>
                  <a:gd name="T0" fmla="*/ 10 w 16"/>
                  <a:gd name="T1" fmla="*/ 5 h 19"/>
                  <a:gd name="T2" fmla="*/ 0 w 16"/>
                  <a:gd name="T3" fmla="*/ 10 h 19"/>
                  <a:gd name="T4" fmla="*/ 12 w 16"/>
                  <a:gd name="T5" fmla="*/ 19 h 19"/>
                  <a:gd name="T6" fmla="*/ 10 w 16"/>
                  <a:gd name="T7" fmla="*/ 5 h 19"/>
                </a:gdLst>
                <a:ahLst/>
                <a:cxnLst>
                  <a:cxn ang="0">
                    <a:pos x="T0" y="T1"/>
                  </a:cxn>
                  <a:cxn ang="0">
                    <a:pos x="T2" y="T3"/>
                  </a:cxn>
                  <a:cxn ang="0">
                    <a:pos x="T4" y="T5"/>
                  </a:cxn>
                  <a:cxn ang="0">
                    <a:pos x="T6" y="T7"/>
                  </a:cxn>
                </a:cxnLst>
                <a:rect l="0" t="0" r="r" b="b"/>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6" name="Freeform 69"/>
              <p:cNvSpPr/>
              <p:nvPr/>
            </p:nvSpPr>
            <p:spPr bwMode="ltGray">
              <a:xfrm>
                <a:off x="4124" y="2163"/>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7" name="Freeform 70"/>
              <p:cNvSpPr/>
              <p:nvPr/>
            </p:nvSpPr>
            <p:spPr bwMode="ltGray">
              <a:xfrm>
                <a:off x="4127" y="2186"/>
                <a:ext cx="18" cy="13"/>
              </a:xfrm>
              <a:custGeom>
                <a:avLst/>
                <a:gdLst>
                  <a:gd name="T0" fmla="*/ 13 w 22"/>
                  <a:gd name="T1" fmla="*/ 0 h 18"/>
                  <a:gd name="T2" fmla="*/ 19 w 22"/>
                  <a:gd name="T3" fmla="*/ 18 h 18"/>
                  <a:gd name="T4" fmla="*/ 14 w 22"/>
                  <a:gd name="T5" fmla="*/ 6 h 18"/>
                  <a:gd name="T6" fmla="*/ 13 w 22"/>
                  <a:gd name="T7" fmla="*/ 0 h 18"/>
                </a:gdLst>
                <a:ahLst/>
                <a:cxnLst>
                  <a:cxn ang="0">
                    <a:pos x="T0" y="T1"/>
                  </a:cxn>
                  <a:cxn ang="0">
                    <a:pos x="T2" y="T3"/>
                  </a:cxn>
                  <a:cxn ang="0">
                    <a:pos x="T4" y="T5"/>
                  </a:cxn>
                  <a:cxn ang="0">
                    <a:pos x="T6" y="T7"/>
                  </a:cxn>
                </a:cxnLst>
                <a:rect l="0" t="0" r="r" b="b"/>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8" name="Freeform 71"/>
              <p:cNvSpPr/>
              <p:nvPr/>
            </p:nvSpPr>
            <p:spPr bwMode="ltGray">
              <a:xfrm>
                <a:off x="5088" y="2769"/>
                <a:ext cx="52" cy="56"/>
              </a:xfrm>
              <a:custGeom>
                <a:avLst/>
                <a:gdLst>
                  <a:gd name="T0" fmla="*/ 10 w 60"/>
                  <a:gd name="T1" fmla="*/ 7 h 81"/>
                  <a:gd name="T2" fmla="*/ 3 w 60"/>
                  <a:gd name="T3" fmla="*/ 18 h 81"/>
                  <a:gd name="T4" fmla="*/ 15 w 60"/>
                  <a:gd name="T5" fmla="*/ 39 h 81"/>
                  <a:gd name="T6" fmla="*/ 27 w 60"/>
                  <a:gd name="T7" fmla="*/ 54 h 81"/>
                  <a:gd name="T8" fmla="*/ 40 w 60"/>
                  <a:gd name="T9" fmla="*/ 63 h 81"/>
                  <a:gd name="T10" fmla="*/ 51 w 60"/>
                  <a:gd name="T11" fmla="*/ 81 h 81"/>
                  <a:gd name="T12" fmla="*/ 52 w 60"/>
                  <a:gd name="T13" fmla="*/ 57 h 81"/>
                  <a:gd name="T14" fmla="*/ 43 w 60"/>
                  <a:gd name="T15" fmla="*/ 37 h 81"/>
                  <a:gd name="T16" fmla="*/ 25 w 60"/>
                  <a:gd name="T17" fmla="*/ 18 h 81"/>
                  <a:gd name="T18" fmla="*/ 10 w 60"/>
                  <a:gd name="T19" fmla="*/ 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99" name="Freeform 72"/>
              <p:cNvSpPr/>
              <p:nvPr/>
            </p:nvSpPr>
            <p:spPr bwMode="ltGray">
              <a:xfrm>
                <a:off x="5354" y="2723"/>
                <a:ext cx="61" cy="43"/>
              </a:xfrm>
              <a:custGeom>
                <a:avLst/>
                <a:gdLst>
                  <a:gd name="T0" fmla="*/ 28 w 71"/>
                  <a:gd name="T1" fmla="*/ 23 h 61"/>
                  <a:gd name="T2" fmla="*/ 13 w 71"/>
                  <a:gd name="T3" fmla="*/ 32 h 61"/>
                  <a:gd name="T4" fmla="*/ 1 w 71"/>
                  <a:gd name="T5" fmla="*/ 44 h 61"/>
                  <a:gd name="T6" fmla="*/ 13 w 71"/>
                  <a:gd name="T7" fmla="*/ 59 h 61"/>
                  <a:gd name="T8" fmla="*/ 28 w 71"/>
                  <a:gd name="T9" fmla="*/ 44 h 61"/>
                  <a:gd name="T10" fmla="*/ 40 w 71"/>
                  <a:gd name="T11" fmla="*/ 23 h 61"/>
                  <a:gd name="T12" fmla="*/ 55 w 71"/>
                  <a:gd name="T13" fmla="*/ 0 h 61"/>
                  <a:gd name="T14" fmla="*/ 71 w 71"/>
                  <a:gd name="T15" fmla="*/ 11 h 61"/>
                  <a:gd name="T16" fmla="*/ 35 w 71"/>
                  <a:gd name="T17" fmla="*/ 23 h 61"/>
                  <a:gd name="T18" fmla="*/ 28 w 71"/>
                  <a:gd name="T19" fmla="*/ 2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0" name="Freeform 73"/>
              <p:cNvSpPr/>
              <p:nvPr/>
            </p:nvSpPr>
            <p:spPr bwMode="ltGray">
              <a:xfrm>
                <a:off x="5170" y="2700"/>
                <a:ext cx="20" cy="21"/>
              </a:xfrm>
              <a:custGeom>
                <a:avLst/>
                <a:gdLst>
                  <a:gd name="T0" fmla="*/ 9 w 23"/>
                  <a:gd name="T1" fmla="*/ 0 h 30"/>
                  <a:gd name="T2" fmla="*/ 0 w 23"/>
                  <a:gd name="T3" fmla="*/ 14 h 30"/>
                  <a:gd name="T4" fmla="*/ 12 w 23"/>
                  <a:gd name="T5" fmla="*/ 30 h 30"/>
                  <a:gd name="T6" fmla="*/ 9 w 23"/>
                  <a:gd name="T7" fmla="*/ 0 h 30"/>
                </a:gdLst>
                <a:ahLst/>
                <a:cxnLst>
                  <a:cxn ang="0">
                    <a:pos x="T0" y="T1"/>
                  </a:cxn>
                  <a:cxn ang="0">
                    <a:pos x="T2" y="T3"/>
                  </a:cxn>
                  <a:cxn ang="0">
                    <a:pos x="T4" y="T5"/>
                  </a:cxn>
                  <a:cxn ang="0">
                    <a:pos x="T6" y="T7"/>
                  </a:cxn>
                </a:cxnLst>
                <a:rect l="0" t="0" r="r" b="b"/>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1" name="Freeform 74"/>
              <p:cNvSpPr/>
              <p:nvPr/>
            </p:nvSpPr>
            <p:spPr bwMode="ltGray">
              <a:xfrm>
                <a:off x="5161" y="2679"/>
                <a:ext cx="23" cy="16"/>
              </a:xfrm>
              <a:custGeom>
                <a:avLst/>
                <a:gdLst>
                  <a:gd name="T0" fmla="*/ 19 w 26"/>
                  <a:gd name="T1" fmla="*/ 0 h 23"/>
                  <a:gd name="T2" fmla="*/ 0 w 26"/>
                  <a:gd name="T3" fmla="*/ 14 h 23"/>
                  <a:gd name="T4" fmla="*/ 21 w 26"/>
                  <a:gd name="T5" fmla="*/ 20 h 23"/>
                  <a:gd name="T6" fmla="*/ 19 w 26"/>
                  <a:gd name="T7" fmla="*/ 0 h 23"/>
                </a:gdLst>
                <a:ahLst/>
                <a:cxnLst>
                  <a:cxn ang="0">
                    <a:pos x="T0" y="T1"/>
                  </a:cxn>
                  <a:cxn ang="0">
                    <a:pos x="T2" y="T3"/>
                  </a:cxn>
                  <a:cxn ang="0">
                    <a:pos x="T4" y="T5"/>
                  </a:cxn>
                  <a:cxn ang="0">
                    <a:pos x="T6" y="T7"/>
                  </a:cxn>
                </a:cxnLst>
                <a:rect l="0" t="0" r="r" b="b"/>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2" name="Freeform 75"/>
              <p:cNvSpPr/>
              <p:nvPr/>
            </p:nvSpPr>
            <p:spPr bwMode="ltGray">
              <a:xfrm>
                <a:off x="4985" y="2498"/>
                <a:ext cx="27" cy="31"/>
              </a:xfrm>
              <a:custGeom>
                <a:avLst/>
                <a:gdLst>
                  <a:gd name="T0" fmla="*/ 28 w 32"/>
                  <a:gd name="T1" fmla="*/ 0 h 44"/>
                  <a:gd name="T2" fmla="*/ 10 w 32"/>
                  <a:gd name="T3" fmla="*/ 11 h 44"/>
                  <a:gd name="T4" fmla="*/ 12 w 32"/>
                  <a:gd name="T5" fmla="*/ 32 h 44"/>
                  <a:gd name="T6" fmla="*/ 24 w 32"/>
                  <a:gd name="T7" fmla="*/ 36 h 44"/>
                  <a:gd name="T8" fmla="*/ 28 w 32"/>
                  <a:gd name="T9" fmla="*/ 0 h 44"/>
                </a:gdLst>
                <a:ahLst/>
                <a:cxnLst>
                  <a:cxn ang="0">
                    <a:pos x="T0" y="T1"/>
                  </a:cxn>
                  <a:cxn ang="0">
                    <a:pos x="T2" y="T3"/>
                  </a:cxn>
                  <a:cxn ang="0">
                    <a:pos x="T4" y="T5"/>
                  </a:cxn>
                  <a:cxn ang="0">
                    <a:pos x="T6" y="T7"/>
                  </a:cxn>
                  <a:cxn ang="0">
                    <a:pos x="T8" y="T9"/>
                  </a:cxn>
                </a:cxnLst>
                <a:rect l="0" t="0" r="r" b="b"/>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3" name="Freeform 76"/>
              <p:cNvSpPr/>
              <p:nvPr/>
            </p:nvSpPr>
            <p:spPr bwMode="ltGray">
              <a:xfrm>
                <a:off x="5024" y="2538"/>
                <a:ext cx="30" cy="31"/>
              </a:xfrm>
              <a:custGeom>
                <a:avLst/>
                <a:gdLst>
                  <a:gd name="T0" fmla="*/ 30 w 34"/>
                  <a:gd name="T1" fmla="*/ 0 h 44"/>
                  <a:gd name="T2" fmla="*/ 10 w 34"/>
                  <a:gd name="T3" fmla="*/ 9 h 44"/>
                  <a:gd name="T4" fmla="*/ 14 w 34"/>
                  <a:gd name="T5" fmla="*/ 32 h 44"/>
                  <a:gd name="T6" fmla="*/ 26 w 34"/>
                  <a:gd name="T7" fmla="*/ 36 h 44"/>
                  <a:gd name="T8" fmla="*/ 30 w 34"/>
                  <a:gd name="T9" fmla="*/ 0 h 44"/>
                </a:gdLst>
                <a:ahLst/>
                <a:cxnLst>
                  <a:cxn ang="0">
                    <a:pos x="T0" y="T1"/>
                  </a:cxn>
                  <a:cxn ang="0">
                    <a:pos x="T2" y="T3"/>
                  </a:cxn>
                  <a:cxn ang="0">
                    <a:pos x="T4" y="T5"/>
                  </a:cxn>
                  <a:cxn ang="0">
                    <a:pos x="T6" y="T7"/>
                  </a:cxn>
                  <a:cxn ang="0">
                    <a:pos x="T8" y="T9"/>
                  </a:cxn>
                </a:cxnLst>
                <a:rect l="0" t="0" r="r" b="b"/>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4" name="Freeform 77"/>
              <p:cNvSpPr/>
              <p:nvPr/>
            </p:nvSpPr>
            <p:spPr bwMode="ltGray">
              <a:xfrm>
                <a:off x="5055" y="2597"/>
                <a:ext cx="32" cy="26"/>
              </a:xfrm>
              <a:custGeom>
                <a:avLst/>
                <a:gdLst>
                  <a:gd name="T0" fmla="*/ 34 w 38"/>
                  <a:gd name="T1" fmla="*/ 2 h 37"/>
                  <a:gd name="T2" fmla="*/ 10 w 38"/>
                  <a:gd name="T3" fmla="*/ 2 h 37"/>
                  <a:gd name="T4" fmla="*/ 14 w 38"/>
                  <a:gd name="T5" fmla="*/ 25 h 37"/>
                  <a:gd name="T6" fmla="*/ 26 w 38"/>
                  <a:gd name="T7" fmla="*/ 29 h 37"/>
                  <a:gd name="T8" fmla="*/ 34 w 38"/>
                  <a:gd name="T9" fmla="*/ 2 h 37"/>
                </a:gdLst>
                <a:ahLst/>
                <a:cxnLst>
                  <a:cxn ang="0">
                    <a:pos x="T0" y="T1"/>
                  </a:cxn>
                  <a:cxn ang="0">
                    <a:pos x="T2" y="T3"/>
                  </a:cxn>
                  <a:cxn ang="0">
                    <a:pos x="T4" y="T5"/>
                  </a:cxn>
                  <a:cxn ang="0">
                    <a:pos x="T6" y="T7"/>
                  </a:cxn>
                  <a:cxn ang="0">
                    <a:pos x="T8" y="T9"/>
                  </a:cxn>
                </a:cxnLst>
                <a:rect l="0" t="0" r="r" b="b"/>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5" name="Freeform 78"/>
              <p:cNvSpPr/>
              <p:nvPr/>
            </p:nvSpPr>
            <p:spPr bwMode="ltGray">
              <a:xfrm>
                <a:off x="5094" y="2587"/>
                <a:ext cx="32" cy="25"/>
              </a:xfrm>
              <a:custGeom>
                <a:avLst/>
                <a:gdLst>
                  <a:gd name="T0" fmla="*/ 34 w 38"/>
                  <a:gd name="T1" fmla="*/ 2 h 34"/>
                  <a:gd name="T2" fmla="*/ 10 w 38"/>
                  <a:gd name="T3" fmla="*/ 2 h 34"/>
                  <a:gd name="T4" fmla="*/ 16 w 38"/>
                  <a:gd name="T5" fmla="*/ 22 h 34"/>
                  <a:gd name="T6" fmla="*/ 27 w 38"/>
                  <a:gd name="T7" fmla="*/ 22 h 34"/>
                  <a:gd name="T8" fmla="*/ 34 w 38"/>
                  <a:gd name="T9" fmla="*/ 2 h 34"/>
                </a:gdLst>
                <a:ahLst/>
                <a:cxnLst>
                  <a:cxn ang="0">
                    <a:pos x="T0" y="T1"/>
                  </a:cxn>
                  <a:cxn ang="0">
                    <a:pos x="T2" y="T3"/>
                  </a:cxn>
                  <a:cxn ang="0">
                    <a:pos x="T4" y="T5"/>
                  </a:cxn>
                  <a:cxn ang="0">
                    <a:pos x="T6" y="T7"/>
                  </a:cxn>
                  <a:cxn ang="0">
                    <a:pos x="T8" y="T9"/>
                  </a:cxn>
                </a:cxnLst>
                <a:rect l="0" t="0" r="r" b="b"/>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6" name="Freeform 79"/>
              <p:cNvSpPr/>
              <p:nvPr/>
            </p:nvSpPr>
            <p:spPr bwMode="ltGray">
              <a:xfrm>
                <a:off x="5083" y="2554"/>
                <a:ext cx="30" cy="19"/>
              </a:xfrm>
              <a:custGeom>
                <a:avLst/>
                <a:gdLst>
                  <a:gd name="T0" fmla="*/ 31 w 35"/>
                  <a:gd name="T1" fmla="*/ 1 h 27"/>
                  <a:gd name="T2" fmla="*/ 10 w 35"/>
                  <a:gd name="T3" fmla="*/ 2 h 27"/>
                  <a:gd name="T4" fmla="*/ 13 w 35"/>
                  <a:gd name="T5" fmla="*/ 15 h 27"/>
                  <a:gd name="T6" fmla="*/ 25 w 35"/>
                  <a:gd name="T7" fmla="*/ 19 h 27"/>
                  <a:gd name="T8" fmla="*/ 31 w 35"/>
                  <a:gd name="T9" fmla="*/ 1 h 27"/>
                </a:gdLst>
                <a:ahLst/>
                <a:cxnLst>
                  <a:cxn ang="0">
                    <a:pos x="T0" y="T1"/>
                  </a:cxn>
                  <a:cxn ang="0">
                    <a:pos x="T2" y="T3"/>
                  </a:cxn>
                  <a:cxn ang="0">
                    <a:pos x="T4" y="T5"/>
                  </a:cxn>
                  <a:cxn ang="0">
                    <a:pos x="T6" y="T7"/>
                  </a:cxn>
                  <a:cxn ang="0">
                    <a:pos x="T8" y="T9"/>
                  </a:cxn>
                </a:cxnLst>
                <a:rect l="0" t="0" r="r" b="b"/>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7" name="Freeform 80"/>
              <p:cNvSpPr/>
              <p:nvPr/>
            </p:nvSpPr>
            <p:spPr bwMode="ltGray">
              <a:xfrm>
                <a:off x="5053" y="2530"/>
                <a:ext cx="30" cy="33"/>
              </a:xfrm>
              <a:custGeom>
                <a:avLst/>
                <a:gdLst>
                  <a:gd name="T0" fmla="*/ 28 w 35"/>
                  <a:gd name="T1" fmla="*/ 16 h 47"/>
                  <a:gd name="T2" fmla="*/ 19 w 35"/>
                  <a:gd name="T3" fmla="*/ 2 h 47"/>
                  <a:gd name="T4" fmla="*/ 10 w 35"/>
                  <a:gd name="T5" fmla="*/ 25 h 47"/>
                  <a:gd name="T6" fmla="*/ 19 w 35"/>
                  <a:gd name="T7" fmla="*/ 35 h 47"/>
                  <a:gd name="T8" fmla="*/ 27 w 35"/>
                  <a:gd name="T9" fmla="*/ 29 h 47"/>
                  <a:gd name="T10" fmla="*/ 28 w 35"/>
                  <a:gd name="T11" fmla="*/ 16 h 47"/>
                </a:gdLst>
                <a:ahLst/>
                <a:cxnLst>
                  <a:cxn ang="0">
                    <a:pos x="T0" y="T1"/>
                  </a:cxn>
                  <a:cxn ang="0">
                    <a:pos x="T2" y="T3"/>
                  </a:cxn>
                  <a:cxn ang="0">
                    <a:pos x="T4" y="T5"/>
                  </a:cxn>
                  <a:cxn ang="0">
                    <a:pos x="T6" y="T7"/>
                  </a:cxn>
                  <a:cxn ang="0">
                    <a:pos x="T8" y="T9"/>
                  </a:cxn>
                  <a:cxn ang="0">
                    <a:pos x="T10" y="T11"/>
                  </a:cxn>
                </a:cxnLst>
                <a:rect l="0" t="0" r="r" b="b"/>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8" name="Freeform 81"/>
              <p:cNvSpPr/>
              <p:nvPr/>
            </p:nvSpPr>
            <p:spPr bwMode="ltGray">
              <a:xfrm>
                <a:off x="5016" y="2516"/>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09" name="Freeform 82"/>
              <p:cNvSpPr/>
              <p:nvPr/>
            </p:nvSpPr>
            <p:spPr bwMode="ltGray">
              <a:xfrm>
                <a:off x="5062" y="2565"/>
                <a:ext cx="27" cy="24"/>
              </a:xfrm>
              <a:custGeom>
                <a:avLst/>
                <a:gdLst>
                  <a:gd name="T0" fmla="*/ 22 w 32"/>
                  <a:gd name="T1" fmla="*/ 10 h 35"/>
                  <a:gd name="T2" fmla="*/ 10 w 32"/>
                  <a:gd name="T3" fmla="*/ 2 h 35"/>
                  <a:gd name="T4" fmla="*/ 12 w 32"/>
                  <a:gd name="T5" fmla="*/ 23 h 35"/>
                  <a:gd name="T6" fmla="*/ 24 w 32"/>
                  <a:gd name="T7" fmla="*/ 27 h 35"/>
                  <a:gd name="T8" fmla="*/ 22 w 32"/>
                  <a:gd name="T9" fmla="*/ 10 h 35"/>
                </a:gdLst>
                <a:ahLst/>
                <a:cxnLst>
                  <a:cxn ang="0">
                    <a:pos x="T0" y="T1"/>
                  </a:cxn>
                  <a:cxn ang="0">
                    <a:pos x="T2" y="T3"/>
                  </a:cxn>
                  <a:cxn ang="0">
                    <a:pos x="T4" y="T5"/>
                  </a:cxn>
                  <a:cxn ang="0">
                    <a:pos x="T6" y="T7"/>
                  </a:cxn>
                  <a:cxn ang="0">
                    <a:pos x="T8" y="T9"/>
                  </a:cxn>
                </a:cxnLst>
                <a:rect l="0" t="0" r="r" b="b"/>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0" name="Freeform 83"/>
              <p:cNvSpPr/>
              <p:nvPr/>
            </p:nvSpPr>
            <p:spPr bwMode="ltGray">
              <a:xfrm>
                <a:off x="3210" y="1280"/>
                <a:ext cx="162" cy="101"/>
              </a:xfrm>
              <a:custGeom>
                <a:avLst/>
                <a:gdLst>
                  <a:gd name="T0" fmla="*/ 171 w 189"/>
                  <a:gd name="T1" fmla="*/ 4 h 144"/>
                  <a:gd name="T2" fmla="*/ 185 w 189"/>
                  <a:gd name="T3" fmla="*/ 4 h 144"/>
                  <a:gd name="T4" fmla="*/ 189 w 189"/>
                  <a:gd name="T5" fmla="*/ 16 h 144"/>
                  <a:gd name="T6" fmla="*/ 187 w 189"/>
                  <a:gd name="T7" fmla="*/ 24 h 144"/>
                  <a:gd name="T8" fmla="*/ 131 w 189"/>
                  <a:gd name="T9" fmla="*/ 44 h 144"/>
                  <a:gd name="T10" fmla="*/ 109 w 189"/>
                  <a:gd name="T11" fmla="*/ 58 h 144"/>
                  <a:gd name="T12" fmla="*/ 97 w 189"/>
                  <a:gd name="T13" fmla="*/ 62 h 144"/>
                  <a:gd name="T14" fmla="*/ 71 w 189"/>
                  <a:gd name="T15" fmla="*/ 82 h 144"/>
                  <a:gd name="T16" fmla="*/ 75 w 189"/>
                  <a:gd name="T17" fmla="*/ 92 h 144"/>
                  <a:gd name="T18" fmla="*/ 83 w 189"/>
                  <a:gd name="T19" fmla="*/ 116 h 144"/>
                  <a:gd name="T20" fmla="*/ 107 w 189"/>
                  <a:gd name="T21" fmla="*/ 126 h 144"/>
                  <a:gd name="T22" fmla="*/ 93 w 189"/>
                  <a:gd name="T23" fmla="*/ 140 h 144"/>
                  <a:gd name="T24" fmla="*/ 83 w 189"/>
                  <a:gd name="T25" fmla="*/ 130 h 144"/>
                  <a:gd name="T26" fmla="*/ 71 w 189"/>
                  <a:gd name="T27" fmla="*/ 134 h 144"/>
                  <a:gd name="T28" fmla="*/ 21 w 189"/>
                  <a:gd name="T29" fmla="*/ 122 h 144"/>
                  <a:gd name="T30" fmla="*/ 19 w 189"/>
                  <a:gd name="T31" fmla="*/ 106 h 144"/>
                  <a:gd name="T32" fmla="*/ 47 w 189"/>
                  <a:gd name="T33" fmla="*/ 90 h 144"/>
                  <a:gd name="T34" fmla="*/ 51 w 189"/>
                  <a:gd name="T35" fmla="*/ 76 h 144"/>
                  <a:gd name="T36" fmla="*/ 47 w 189"/>
                  <a:gd name="T37" fmla="*/ 64 h 144"/>
                  <a:gd name="T38" fmla="*/ 73 w 189"/>
                  <a:gd name="T39" fmla="*/ 46 h 144"/>
                  <a:gd name="T40" fmla="*/ 97 w 189"/>
                  <a:gd name="T41" fmla="*/ 36 h 144"/>
                  <a:gd name="T42" fmla="*/ 113 w 189"/>
                  <a:gd name="T43" fmla="*/ 24 h 144"/>
                  <a:gd name="T44" fmla="*/ 171 w 189"/>
                  <a:gd name="T45" fmla="*/ 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1" name="Freeform 84"/>
              <p:cNvSpPr/>
              <p:nvPr/>
            </p:nvSpPr>
            <p:spPr bwMode="ltGray">
              <a:xfrm>
                <a:off x="3307" y="1378"/>
                <a:ext cx="46" cy="11"/>
              </a:xfrm>
              <a:custGeom>
                <a:avLst/>
                <a:gdLst>
                  <a:gd name="T0" fmla="*/ 24 w 53"/>
                  <a:gd name="T1" fmla="*/ 0 h 17"/>
                  <a:gd name="T2" fmla="*/ 12 w 53"/>
                  <a:gd name="T3" fmla="*/ 2 h 17"/>
                  <a:gd name="T4" fmla="*/ 32 w 53"/>
                  <a:gd name="T5" fmla="*/ 16 h 17"/>
                  <a:gd name="T6" fmla="*/ 44 w 53"/>
                  <a:gd name="T7" fmla="*/ 14 h 17"/>
                  <a:gd name="T8" fmla="*/ 24 w 53"/>
                  <a:gd name="T9" fmla="*/ 0 h 17"/>
                </a:gdLst>
                <a:ahLst/>
                <a:cxnLst>
                  <a:cxn ang="0">
                    <a:pos x="T0" y="T1"/>
                  </a:cxn>
                  <a:cxn ang="0">
                    <a:pos x="T2" y="T3"/>
                  </a:cxn>
                  <a:cxn ang="0">
                    <a:pos x="T4" y="T5"/>
                  </a:cxn>
                  <a:cxn ang="0">
                    <a:pos x="T6" y="T7"/>
                  </a:cxn>
                  <a:cxn ang="0">
                    <a:pos x="T8" y="T9"/>
                  </a:cxn>
                </a:cxnLst>
                <a:rect l="0" t="0" r="r" b="b"/>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2" name="Freeform 85"/>
              <p:cNvSpPr/>
              <p:nvPr/>
            </p:nvSpPr>
            <p:spPr bwMode="ltGray">
              <a:xfrm>
                <a:off x="3542" y="1232"/>
                <a:ext cx="49" cy="26"/>
              </a:xfrm>
              <a:custGeom>
                <a:avLst/>
                <a:gdLst>
                  <a:gd name="T0" fmla="*/ 57 w 57"/>
                  <a:gd name="T1" fmla="*/ 4 h 37"/>
                  <a:gd name="T2" fmla="*/ 25 w 57"/>
                  <a:gd name="T3" fmla="*/ 24 h 37"/>
                  <a:gd name="T4" fmla="*/ 11 w 57"/>
                  <a:gd name="T5" fmla="*/ 34 h 37"/>
                  <a:gd name="T6" fmla="*/ 9 w 57"/>
                  <a:gd name="T7" fmla="*/ 4 h 37"/>
                  <a:gd name="T8" fmla="*/ 21 w 57"/>
                  <a:gd name="T9" fmla="*/ 0 h 37"/>
                  <a:gd name="T10" fmla="*/ 57 w 57"/>
                  <a:gd name="T11" fmla="*/ 4 h 37"/>
                </a:gdLst>
                <a:ahLst/>
                <a:cxnLst>
                  <a:cxn ang="0">
                    <a:pos x="T0" y="T1"/>
                  </a:cxn>
                  <a:cxn ang="0">
                    <a:pos x="T2" y="T3"/>
                  </a:cxn>
                  <a:cxn ang="0">
                    <a:pos x="T4" y="T5"/>
                  </a:cxn>
                  <a:cxn ang="0">
                    <a:pos x="T6" y="T7"/>
                  </a:cxn>
                  <a:cxn ang="0">
                    <a:pos x="T8" y="T9"/>
                  </a:cxn>
                  <a:cxn ang="0">
                    <a:pos x="T10" y="T11"/>
                  </a:cxn>
                </a:cxnLst>
                <a:rect l="0" t="0" r="r" b="b"/>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3" name="Freeform 86"/>
              <p:cNvSpPr/>
              <p:nvPr/>
            </p:nvSpPr>
            <p:spPr bwMode="ltGray">
              <a:xfrm>
                <a:off x="3577" y="1244"/>
                <a:ext cx="58" cy="19"/>
              </a:xfrm>
              <a:custGeom>
                <a:avLst/>
                <a:gdLst>
                  <a:gd name="T0" fmla="*/ 29 w 68"/>
                  <a:gd name="T1" fmla="*/ 0 h 26"/>
                  <a:gd name="T2" fmla="*/ 11 w 68"/>
                  <a:gd name="T3" fmla="*/ 6 h 26"/>
                  <a:gd name="T4" fmla="*/ 57 w 68"/>
                  <a:gd name="T5" fmla="*/ 26 h 26"/>
                  <a:gd name="T6" fmla="*/ 63 w 68"/>
                  <a:gd name="T7" fmla="*/ 24 h 26"/>
                  <a:gd name="T8" fmla="*/ 29 w 68"/>
                  <a:gd name="T9" fmla="*/ 0 h 26"/>
                </a:gdLst>
                <a:ahLst/>
                <a:cxnLst>
                  <a:cxn ang="0">
                    <a:pos x="T0" y="T1"/>
                  </a:cxn>
                  <a:cxn ang="0">
                    <a:pos x="T2" y="T3"/>
                  </a:cxn>
                  <a:cxn ang="0">
                    <a:pos x="T4" y="T5"/>
                  </a:cxn>
                  <a:cxn ang="0">
                    <a:pos x="T6" y="T7"/>
                  </a:cxn>
                  <a:cxn ang="0">
                    <a:pos x="T8" y="T9"/>
                  </a:cxn>
                </a:cxnLst>
                <a:rect l="0" t="0" r="r" b="b"/>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4" name="Freeform 87"/>
              <p:cNvSpPr/>
              <p:nvPr/>
            </p:nvSpPr>
            <p:spPr bwMode="ltGray">
              <a:xfrm>
                <a:off x="3639" y="1247"/>
                <a:ext cx="58" cy="30"/>
              </a:xfrm>
              <a:custGeom>
                <a:avLst/>
                <a:gdLst>
                  <a:gd name="T0" fmla="*/ 50 w 66"/>
                  <a:gd name="T1" fmla="*/ 9 h 43"/>
                  <a:gd name="T2" fmla="*/ 26 w 66"/>
                  <a:gd name="T3" fmla="*/ 9 h 43"/>
                  <a:gd name="T4" fmla="*/ 10 w 66"/>
                  <a:gd name="T5" fmla="*/ 9 h 43"/>
                  <a:gd name="T6" fmla="*/ 8 w 66"/>
                  <a:gd name="T7" fmla="*/ 35 h 43"/>
                  <a:gd name="T8" fmla="*/ 32 w 66"/>
                  <a:gd name="T9" fmla="*/ 43 h 43"/>
                  <a:gd name="T10" fmla="*/ 62 w 66"/>
                  <a:gd name="T11" fmla="*/ 27 h 43"/>
                  <a:gd name="T12" fmla="*/ 50 w 66"/>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5" name="Freeform 88"/>
              <p:cNvSpPr/>
              <p:nvPr/>
            </p:nvSpPr>
            <p:spPr bwMode="ltGray">
              <a:xfrm>
                <a:off x="4041" y="1272"/>
                <a:ext cx="101" cy="29"/>
              </a:xfrm>
              <a:custGeom>
                <a:avLst/>
                <a:gdLst>
                  <a:gd name="T0" fmla="*/ 14 w 117"/>
                  <a:gd name="T1" fmla="*/ 0 h 41"/>
                  <a:gd name="T2" fmla="*/ 8 w 117"/>
                  <a:gd name="T3" fmla="*/ 16 h 41"/>
                  <a:gd name="T4" fmla="*/ 50 w 117"/>
                  <a:gd name="T5" fmla="*/ 30 h 41"/>
                  <a:gd name="T6" fmla="*/ 76 w 117"/>
                  <a:gd name="T7" fmla="*/ 36 h 41"/>
                  <a:gd name="T8" fmla="*/ 112 w 117"/>
                  <a:gd name="T9" fmla="*/ 22 h 41"/>
                  <a:gd name="T10" fmla="*/ 78 w 117"/>
                  <a:gd name="T11" fmla="*/ 4 h 41"/>
                  <a:gd name="T12" fmla="*/ 14 w 117"/>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6" name="Freeform 89"/>
              <p:cNvSpPr/>
              <p:nvPr/>
            </p:nvSpPr>
            <p:spPr bwMode="ltGray">
              <a:xfrm>
                <a:off x="4144" y="1271"/>
                <a:ext cx="53" cy="23"/>
              </a:xfrm>
              <a:custGeom>
                <a:avLst/>
                <a:gdLst>
                  <a:gd name="T0" fmla="*/ 32 w 62"/>
                  <a:gd name="T1" fmla="*/ 4 h 32"/>
                  <a:gd name="T2" fmla="*/ 62 w 62"/>
                  <a:gd name="T3" fmla="*/ 10 h 32"/>
                  <a:gd name="T4" fmla="*/ 30 w 62"/>
                  <a:gd name="T5" fmla="*/ 32 h 32"/>
                  <a:gd name="T6" fmla="*/ 6 w 62"/>
                  <a:gd name="T7" fmla="*/ 22 h 32"/>
                  <a:gd name="T8" fmla="*/ 32 w 62"/>
                  <a:gd name="T9" fmla="*/ 4 h 32"/>
                </a:gdLst>
                <a:ahLst/>
                <a:cxnLst>
                  <a:cxn ang="0">
                    <a:pos x="T0" y="T1"/>
                  </a:cxn>
                  <a:cxn ang="0">
                    <a:pos x="T2" y="T3"/>
                  </a:cxn>
                  <a:cxn ang="0">
                    <a:pos x="T4" y="T5"/>
                  </a:cxn>
                  <a:cxn ang="0">
                    <a:pos x="T6" y="T7"/>
                  </a:cxn>
                  <a:cxn ang="0">
                    <a:pos x="T8" y="T9"/>
                  </a:cxn>
                </a:cxnLst>
                <a:rect l="0" t="0" r="r" b="b"/>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7" name="Freeform 90"/>
              <p:cNvSpPr/>
              <p:nvPr/>
            </p:nvSpPr>
            <p:spPr bwMode="ltGray">
              <a:xfrm>
                <a:off x="4120" y="1298"/>
                <a:ext cx="42" cy="16"/>
              </a:xfrm>
              <a:custGeom>
                <a:avLst/>
                <a:gdLst>
                  <a:gd name="T0" fmla="*/ 20 w 49"/>
                  <a:gd name="T1" fmla="*/ 1 h 23"/>
                  <a:gd name="T2" fmla="*/ 6 w 49"/>
                  <a:gd name="T3" fmla="*/ 5 h 23"/>
                  <a:gd name="T4" fmla="*/ 38 w 49"/>
                  <a:gd name="T5" fmla="*/ 23 h 23"/>
                  <a:gd name="T6" fmla="*/ 20 w 49"/>
                  <a:gd name="T7" fmla="*/ 1 h 23"/>
                </a:gdLst>
                <a:ahLst/>
                <a:cxnLst>
                  <a:cxn ang="0">
                    <a:pos x="T0" y="T1"/>
                  </a:cxn>
                  <a:cxn ang="0">
                    <a:pos x="T2" y="T3"/>
                  </a:cxn>
                  <a:cxn ang="0">
                    <a:pos x="T4" y="T5"/>
                  </a:cxn>
                  <a:cxn ang="0">
                    <a:pos x="T6" y="T7"/>
                  </a:cxn>
                </a:cxnLst>
                <a:rect l="0" t="0" r="r" b="b"/>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8" name="Freeform 91"/>
              <p:cNvSpPr/>
              <p:nvPr/>
            </p:nvSpPr>
            <p:spPr bwMode="ltGray">
              <a:xfrm>
                <a:off x="4410" y="1508"/>
                <a:ext cx="87" cy="106"/>
              </a:xfrm>
              <a:custGeom>
                <a:avLst/>
                <a:gdLst>
                  <a:gd name="T0" fmla="*/ 6 w 102"/>
                  <a:gd name="T1" fmla="*/ 0 h 152"/>
                  <a:gd name="T2" fmla="*/ 0 w 102"/>
                  <a:gd name="T3" fmla="*/ 18 h 152"/>
                  <a:gd name="T4" fmla="*/ 14 w 102"/>
                  <a:gd name="T5" fmla="*/ 42 h 152"/>
                  <a:gd name="T6" fmla="*/ 32 w 102"/>
                  <a:gd name="T7" fmla="*/ 72 h 152"/>
                  <a:gd name="T8" fmla="*/ 36 w 102"/>
                  <a:gd name="T9" fmla="*/ 104 h 152"/>
                  <a:gd name="T10" fmla="*/ 80 w 102"/>
                  <a:gd name="T11" fmla="*/ 152 h 152"/>
                  <a:gd name="T12" fmla="*/ 86 w 102"/>
                  <a:gd name="T13" fmla="*/ 124 h 152"/>
                  <a:gd name="T14" fmla="*/ 74 w 102"/>
                  <a:gd name="T15" fmla="*/ 102 h 152"/>
                  <a:gd name="T16" fmla="*/ 62 w 102"/>
                  <a:gd name="T17" fmla="*/ 92 h 152"/>
                  <a:gd name="T18" fmla="*/ 52 w 102"/>
                  <a:gd name="T19" fmla="*/ 74 h 152"/>
                  <a:gd name="T20" fmla="*/ 42 w 102"/>
                  <a:gd name="T21" fmla="*/ 44 h 152"/>
                  <a:gd name="T22" fmla="*/ 4 w 102"/>
                  <a:gd name="T23" fmla="*/ 12 h 152"/>
                  <a:gd name="T24" fmla="*/ 6 w 102"/>
                  <a:gd name="T2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19" name="Freeform 92"/>
              <p:cNvSpPr/>
              <p:nvPr/>
            </p:nvSpPr>
            <p:spPr bwMode="ltGray">
              <a:xfrm>
                <a:off x="4480" y="1618"/>
                <a:ext cx="63" cy="73"/>
              </a:xfrm>
              <a:custGeom>
                <a:avLst/>
                <a:gdLst>
                  <a:gd name="T0" fmla="*/ 64 w 74"/>
                  <a:gd name="T1" fmla="*/ 22 h 103"/>
                  <a:gd name="T2" fmla="*/ 74 w 74"/>
                  <a:gd name="T3" fmla="*/ 40 h 103"/>
                  <a:gd name="T4" fmla="*/ 30 w 74"/>
                  <a:gd name="T5" fmla="*/ 84 h 103"/>
                  <a:gd name="T6" fmla="*/ 32 w 74"/>
                  <a:gd name="T7" fmla="*/ 100 h 103"/>
                  <a:gd name="T8" fmla="*/ 20 w 74"/>
                  <a:gd name="T9" fmla="*/ 94 h 103"/>
                  <a:gd name="T10" fmla="*/ 6 w 74"/>
                  <a:gd name="T11" fmla="*/ 84 h 103"/>
                  <a:gd name="T12" fmla="*/ 0 w 74"/>
                  <a:gd name="T13" fmla="*/ 82 h 103"/>
                  <a:gd name="T14" fmla="*/ 10 w 74"/>
                  <a:gd name="T15" fmla="*/ 58 h 103"/>
                  <a:gd name="T16" fmla="*/ 12 w 74"/>
                  <a:gd name="T17" fmla="*/ 52 h 103"/>
                  <a:gd name="T18" fmla="*/ 2 w 74"/>
                  <a:gd name="T19" fmla="*/ 24 h 103"/>
                  <a:gd name="T20" fmla="*/ 4 w 74"/>
                  <a:gd name="T21" fmla="*/ 14 h 103"/>
                  <a:gd name="T22" fmla="*/ 26 w 74"/>
                  <a:gd name="T23" fmla="*/ 22 h 103"/>
                  <a:gd name="T24" fmla="*/ 36 w 74"/>
                  <a:gd name="T25" fmla="*/ 36 h 103"/>
                  <a:gd name="T26" fmla="*/ 64 w 74"/>
                  <a:gd name="T27" fmla="*/ 2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0" name="Freeform 93"/>
              <p:cNvSpPr/>
              <p:nvPr/>
            </p:nvSpPr>
            <p:spPr bwMode="ltGray">
              <a:xfrm>
                <a:off x="4438" y="1693"/>
                <a:ext cx="126" cy="176"/>
              </a:xfrm>
              <a:custGeom>
                <a:avLst/>
                <a:gdLst>
                  <a:gd name="T0" fmla="*/ 82 w 146"/>
                  <a:gd name="T1" fmla="*/ 100 h 252"/>
                  <a:gd name="T2" fmla="*/ 66 w 146"/>
                  <a:gd name="T3" fmla="*/ 106 h 252"/>
                  <a:gd name="T4" fmla="*/ 64 w 146"/>
                  <a:gd name="T5" fmla="*/ 132 h 252"/>
                  <a:gd name="T6" fmla="*/ 22 w 146"/>
                  <a:gd name="T7" fmla="*/ 146 h 252"/>
                  <a:gd name="T8" fmla="*/ 8 w 146"/>
                  <a:gd name="T9" fmla="*/ 168 h 252"/>
                  <a:gd name="T10" fmla="*/ 20 w 146"/>
                  <a:gd name="T11" fmla="*/ 182 h 252"/>
                  <a:gd name="T12" fmla="*/ 8 w 146"/>
                  <a:gd name="T13" fmla="*/ 198 h 252"/>
                  <a:gd name="T14" fmla="*/ 24 w 146"/>
                  <a:gd name="T15" fmla="*/ 252 h 252"/>
                  <a:gd name="T16" fmla="*/ 28 w 146"/>
                  <a:gd name="T17" fmla="*/ 214 h 252"/>
                  <a:gd name="T18" fmla="*/ 22 w 146"/>
                  <a:gd name="T19" fmla="*/ 192 h 252"/>
                  <a:gd name="T20" fmla="*/ 42 w 146"/>
                  <a:gd name="T21" fmla="*/ 176 h 252"/>
                  <a:gd name="T22" fmla="*/ 52 w 146"/>
                  <a:gd name="T23" fmla="*/ 158 h 252"/>
                  <a:gd name="T24" fmla="*/ 66 w 146"/>
                  <a:gd name="T25" fmla="*/ 174 h 252"/>
                  <a:gd name="T26" fmla="*/ 44 w 146"/>
                  <a:gd name="T27" fmla="*/ 190 h 252"/>
                  <a:gd name="T28" fmla="*/ 56 w 146"/>
                  <a:gd name="T29" fmla="*/ 200 h 252"/>
                  <a:gd name="T30" fmla="*/ 68 w 146"/>
                  <a:gd name="T31" fmla="*/ 178 h 252"/>
                  <a:gd name="T32" fmla="*/ 84 w 146"/>
                  <a:gd name="T33" fmla="*/ 184 h 252"/>
                  <a:gd name="T34" fmla="*/ 104 w 146"/>
                  <a:gd name="T35" fmla="*/ 148 h 252"/>
                  <a:gd name="T36" fmla="*/ 114 w 146"/>
                  <a:gd name="T37" fmla="*/ 156 h 252"/>
                  <a:gd name="T38" fmla="*/ 136 w 146"/>
                  <a:gd name="T39" fmla="*/ 148 h 252"/>
                  <a:gd name="T40" fmla="*/ 146 w 146"/>
                  <a:gd name="T41" fmla="*/ 130 h 252"/>
                  <a:gd name="T42" fmla="*/ 142 w 146"/>
                  <a:gd name="T43" fmla="*/ 110 h 252"/>
                  <a:gd name="T44" fmla="*/ 134 w 146"/>
                  <a:gd name="T45" fmla="*/ 98 h 252"/>
                  <a:gd name="T46" fmla="*/ 122 w 146"/>
                  <a:gd name="T47" fmla="*/ 40 h 252"/>
                  <a:gd name="T48" fmla="*/ 94 w 146"/>
                  <a:gd name="T49" fmla="*/ 0 h 252"/>
                  <a:gd name="T50" fmla="*/ 78 w 146"/>
                  <a:gd name="T51" fmla="*/ 12 h 252"/>
                  <a:gd name="T52" fmla="*/ 96 w 146"/>
                  <a:gd name="T53" fmla="*/ 34 h 252"/>
                  <a:gd name="T54" fmla="*/ 96 w 146"/>
                  <a:gd name="T55" fmla="*/ 64 h 252"/>
                  <a:gd name="T56" fmla="*/ 82 w 146"/>
                  <a:gd name="T57" fmla="*/ 10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1" name="Freeform 94"/>
              <p:cNvSpPr/>
              <p:nvPr/>
            </p:nvSpPr>
            <p:spPr bwMode="ltGray">
              <a:xfrm>
                <a:off x="3218" y="1222"/>
                <a:ext cx="60" cy="28"/>
              </a:xfrm>
              <a:custGeom>
                <a:avLst/>
                <a:gdLst>
                  <a:gd name="T0" fmla="*/ 59 w 70"/>
                  <a:gd name="T1" fmla="*/ 0 h 40"/>
                  <a:gd name="T2" fmla="*/ 65 w 70"/>
                  <a:gd name="T3" fmla="*/ 20 h 40"/>
                  <a:gd name="T4" fmla="*/ 41 w 70"/>
                  <a:gd name="T5" fmla="*/ 24 h 40"/>
                  <a:gd name="T6" fmla="*/ 31 w 70"/>
                  <a:gd name="T7" fmla="*/ 40 h 40"/>
                  <a:gd name="T8" fmla="*/ 7 w 70"/>
                  <a:gd name="T9" fmla="*/ 38 h 40"/>
                  <a:gd name="T10" fmla="*/ 1 w 70"/>
                  <a:gd name="T11" fmla="*/ 36 h 40"/>
                  <a:gd name="T12" fmla="*/ 33 w 70"/>
                  <a:gd name="T13" fmla="*/ 20 h 40"/>
                  <a:gd name="T14" fmla="*/ 59 w 70"/>
                  <a:gd name="T15" fmla="*/ 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2" name="Freeform 95"/>
              <p:cNvSpPr/>
              <p:nvPr/>
            </p:nvSpPr>
            <p:spPr bwMode="ltGray">
              <a:xfrm>
                <a:off x="3095" y="1230"/>
                <a:ext cx="22" cy="21"/>
              </a:xfrm>
              <a:custGeom>
                <a:avLst/>
                <a:gdLst>
                  <a:gd name="T0" fmla="*/ 18 w 26"/>
                  <a:gd name="T1" fmla="*/ 0 h 29"/>
                  <a:gd name="T2" fmla="*/ 0 w 26"/>
                  <a:gd name="T3" fmla="*/ 18 h 29"/>
                  <a:gd name="T4" fmla="*/ 18 w 26"/>
                  <a:gd name="T5" fmla="*/ 26 h 29"/>
                  <a:gd name="T6" fmla="*/ 18 w 26"/>
                  <a:gd name="T7" fmla="*/ 0 h 29"/>
                </a:gdLst>
                <a:ahLst/>
                <a:cxnLst>
                  <a:cxn ang="0">
                    <a:pos x="T0" y="T1"/>
                  </a:cxn>
                  <a:cxn ang="0">
                    <a:pos x="T2" y="T3"/>
                  </a:cxn>
                  <a:cxn ang="0">
                    <a:pos x="T4" y="T5"/>
                  </a:cxn>
                  <a:cxn ang="0">
                    <a:pos x="T6" y="T7"/>
                  </a:cxn>
                </a:cxnLst>
                <a:rect l="0" t="0" r="r" b="b"/>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3" name="Freeform 96"/>
              <p:cNvSpPr/>
              <p:nvPr/>
            </p:nvSpPr>
            <p:spPr bwMode="ltGray">
              <a:xfrm>
                <a:off x="3123" y="1229"/>
                <a:ext cx="42" cy="25"/>
              </a:xfrm>
              <a:custGeom>
                <a:avLst/>
                <a:gdLst>
                  <a:gd name="T0" fmla="*/ 14 w 49"/>
                  <a:gd name="T1" fmla="*/ 6 h 36"/>
                  <a:gd name="T2" fmla="*/ 0 w 49"/>
                  <a:gd name="T3" fmla="*/ 18 h 36"/>
                  <a:gd name="T4" fmla="*/ 6 w 49"/>
                  <a:gd name="T5" fmla="*/ 32 h 36"/>
                  <a:gd name="T6" fmla="*/ 18 w 49"/>
                  <a:gd name="T7" fmla="*/ 36 h 36"/>
                  <a:gd name="T8" fmla="*/ 40 w 49"/>
                  <a:gd name="T9" fmla="*/ 26 h 36"/>
                  <a:gd name="T10" fmla="*/ 14 w 49"/>
                  <a:gd name="T11" fmla="*/ 6 h 36"/>
                </a:gdLst>
                <a:ahLst/>
                <a:cxnLst>
                  <a:cxn ang="0">
                    <a:pos x="T0" y="T1"/>
                  </a:cxn>
                  <a:cxn ang="0">
                    <a:pos x="T2" y="T3"/>
                  </a:cxn>
                  <a:cxn ang="0">
                    <a:pos x="T4" y="T5"/>
                  </a:cxn>
                  <a:cxn ang="0">
                    <a:pos x="T6" y="T7"/>
                  </a:cxn>
                  <a:cxn ang="0">
                    <a:pos x="T8" y="T9"/>
                  </a:cxn>
                  <a:cxn ang="0">
                    <a:pos x="T10" y="T11"/>
                  </a:cxn>
                </a:cxnLst>
                <a:rect l="0" t="0" r="r" b="b"/>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4" name="Freeform 97"/>
              <p:cNvSpPr/>
              <p:nvPr/>
            </p:nvSpPr>
            <p:spPr bwMode="ltGray">
              <a:xfrm>
                <a:off x="3193" y="1221"/>
                <a:ext cx="23" cy="15"/>
              </a:xfrm>
              <a:custGeom>
                <a:avLst/>
                <a:gdLst>
                  <a:gd name="T0" fmla="*/ 11 w 27"/>
                  <a:gd name="T1" fmla="*/ 0 h 22"/>
                  <a:gd name="T2" fmla="*/ 3 w 27"/>
                  <a:gd name="T3" fmla="*/ 12 h 22"/>
                  <a:gd name="T4" fmla="*/ 19 w 27"/>
                  <a:gd name="T5" fmla="*/ 22 h 22"/>
                  <a:gd name="T6" fmla="*/ 11 w 27"/>
                  <a:gd name="T7" fmla="*/ 0 h 22"/>
                </a:gdLst>
                <a:ahLst/>
                <a:cxnLst>
                  <a:cxn ang="0">
                    <a:pos x="T0" y="T1"/>
                  </a:cxn>
                  <a:cxn ang="0">
                    <a:pos x="T2" y="T3"/>
                  </a:cxn>
                  <a:cxn ang="0">
                    <a:pos x="T4" y="T5"/>
                  </a:cxn>
                  <a:cxn ang="0">
                    <a:pos x="T6" y="T7"/>
                  </a:cxn>
                </a:cxnLst>
                <a:rect l="0" t="0" r="r" b="b"/>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5" name="Freeform 98"/>
              <p:cNvSpPr/>
              <p:nvPr/>
            </p:nvSpPr>
            <p:spPr bwMode="ltGray">
              <a:xfrm>
                <a:off x="3172" y="1237"/>
                <a:ext cx="17" cy="13"/>
              </a:xfrm>
              <a:custGeom>
                <a:avLst/>
                <a:gdLst>
                  <a:gd name="T0" fmla="*/ 11 w 20"/>
                  <a:gd name="T1" fmla="*/ 0 h 18"/>
                  <a:gd name="T2" fmla="*/ 9 w 20"/>
                  <a:gd name="T3" fmla="*/ 18 h 18"/>
                  <a:gd name="T4" fmla="*/ 11 w 20"/>
                  <a:gd name="T5" fmla="*/ 0 h 18"/>
                </a:gdLst>
                <a:ahLst/>
                <a:cxnLst>
                  <a:cxn ang="0">
                    <a:pos x="T0" y="T1"/>
                  </a:cxn>
                  <a:cxn ang="0">
                    <a:pos x="T2" y="T3"/>
                  </a:cxn>
                  <a:cxn ang="0">
                    <a:pos x="T4" y="T5"/>
                  </a:cxn>
                </a:cxnLst>
                <a:rect l="0" t="0" r="r" b="b"/>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6" name="Freeform 99"/>
              <p:cNvSpPr/>
              <p:nvPr/>
            </p:nvSpPr>
            <p:spPr bwMode="ltGray">
              <a:xfrm>
                <a:off x="4483" y="1252"/>
                <a:ext cx="21" cy="31"/>
              </a:xfrm>
              <a:custGeom>
                <a:avLst/>
                <a:gdLst>
                  <a:gd name="T0" fmla="*/ 24 w 24"/>
                  <a:gd name="T1" fmla="*/ 0 h 44"/>
                  <a:gd name="T2" fmla="*/ 8 w 24"/>
                  <a:gd name="T3" fmla="*/ 16 h 44"/>
                  <a:gd name="T4" fmla="*/ 0 w 24"/>
                  <a:gd name="T5" fmla="*/ 34 h 44"/>
                  <a:gd name="T6" fmla="*/ 16 w 24"/>
                  <a:gd name="T7" fmla="*/ 40 h 44"/>
                  <a:gd name="T8" fmla="*/ 24 w 24"/>
                  <a:gd name="T9" fmla="*/ 0 h 44"/>
                </a:gdLst>
                <a:ahLst/>
                <a:cxnLst>
                  <a:cxn ang="0">
                    <a:pos x="T0" y="T1"/>
                  </a:cxn>
                  <a:cxn ang="0">
                    <a:pos x="T2" y="T3"/>
                  </a:cxn>
                  <a:cxn ang="0">
                    <a:pos x="T4" y="T5"/>
                  </a:cxn>
                  <a:cxn ang="0">
                    <a:pos x="T6" y="T7"/>
                  </a:cxn>
                  <a:cxn ang="0">
                    <a:pos x="T8" y="T9"/>
                  </a:cxn>
                </a:cxnLst>
                <a:rect l="0" t="0" r="r" b="b"/>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7" name="Freeform 100"/>
              <p:cNvSpPr/>
              <p:nvPr/>
            </p:nvSpPr>
            <p:spPr bwMode="ltGray">
              <a:xfrm>
                <a:off x="3467" y="2610"/>
                <a:ext cx="35" cy="17"/>
              </a:xfrm>
              <a:custGeom>
                <a:avLst/>
                <a:gdLst>
                  <a:gd name="T0" fmla="*/ 30 w 41"/>
                  <a:gd name="T1" fmla="*/ 0 h 24"/>
                  <a:gd name="T2" fmla="*/ 26 w 41"/>
                  <a:gd name="T3" fmla="*/ 24 h 24"/>
                  <a:gd name="T4" fmla="*/ 30 w 41"/>
                  <a:gd name="T5" fmla="*/ 0 h 24"/>
                </a:gdLst>
                <a:ahLst/>
                <a:cxnLst>
                  <a:cxn ang="0">
                    <a:pos x="T0" y="T1"/>
                  </a:cxn>
                  <a:cxn ang="0">
                    <a:pos x="T2" y="T3"/>
                  </a:cxn>
                  <a:cxn ang="0">
                    <a:pos x="T4" y="T5"/>
                  </a:cxn>
                </a:cxnLst>
                <a:rect l="0" t="0" r="r" b="b"/>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8" name="Freeform 101"/>
              <p:cNvSpPr/>
              <p:nvPr/>
            </p:nvSpPr>
            <p:spPr bwMode="ltGray">
              <a:xfrm>
                <a:off x="3513" y="2603"/>
                <a:ext cx="11"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29" name="Freeform 102"/>
              <p:cNvSpPr/>
              <p:nvPr/>
            </p:nvSpPr>
            <p:spPr bwMode="ltGray">
              <a:xfrm>
                <a:off x="3436" y="2459"/>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0" name="Freeform 103"/>
              <p:cNvSpPr/>
              <p:nvPr/>
            </p:nvSpPr>
            <p:spPr bwMode="ltGray">
              <a:xfrm>
                <a:off x="3505" y="2391"/>
                <a:ext cx="12"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1" name="Freeform 104"/>
              <p:cNvSpPr/>
              <p:nvPr/>
            </p:nvSpPr>
            <p:spPr bwMode="ltGray">
              <a:xfrm>
                <a:off x="3477" y="2390"/>
                <a:ext cx="13" cy="18"/>
              </a:xfrm>
              <a:custGeom>
                <a:avLst/>
                <a:gdLst>
                  <a:gd name="T0" fmla="*/ 6 w 14"/>
                  <a:gd name="T1" fmla="*/ 0 h 25"/>
                  <a:gd name="T2" fmla="*/ 0 w 14"/>
                  <a:gd name="T3" fmla="*/ 13 h 25"/>
                  <a:gd name="T4" fmla="*/ 12 w 14"/>
                  <a:gd name="T5" fmla="*/ 24 h 25"/>
                  <a:gd name="T6" fmla="*/ 6 w 14"/>
                  <a:gd name="T7" fmla="*/ 0 h 25"/>
                </a:gdLst>
                <a:ahLst/>
                <a:cxnLst>
                  <a:cxn ang="0">
                    <a:pos x="T0" y="T1"/>
                  </a:cxn>
                  <a:cxn ang="0">
                    <a:pos x="T2" y="T3"/>
                  </a:cxn>
                  <a:cxn ang="0">
                    <a:pos x="T4" y="T5"/>
                  </a:cxn>
                  <a:cxn ang="0">
                    <a:pos x="T6" y="T7"/>
                  </a:cxn>
                </a:cxnLst>
                <a:rect l="0" t="0" r="r" b="b"/>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2" name="Freeform 105"/>
              <p:cNvSpPr/>
              <p:nvPr/>
            </p:nvSpPr>
            <p:spPr bwMode="ltGray">
              <a:xfrm>
                <a:off x="3464" y="2411"/>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3" name="Freeform 106"/>
              <p:cNvSpPr/>
              <p:nvPr/>
            </p:nvSpPr>
            <p:spPr bwMode="ltGray">
              <a:xfrm>
                <a:off x="3436" y="2443"/>
                <a:ext cx="10"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4" name="Freeform 107"/>
              <p:cNvSpPr/>
              <p:nvPr/>
            </p:nvSpPr>
            <p:spPr bwMode="ltGray">
              <a:xfrm>
                <a:off x="3457" y="2430"/>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5" name="Freeform 108"/>
              <p:cNvSpPr/>
              <p:nvPr/>
            </p:nvSpPr>
            <p:spPr bwMode="ltGray">
              <a:xfrm>
                <a:off x="2614" y="1507"/>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sp>
            <p:nvSpPr>
              <p:cNvPr id="136" name="Freeform 109"/>
              <p:cNvSpPr/>
              <p:nvPr/>
            </p:nvSpPr>
            <p:spPr bwMode="ltGray">
              <a:xfrm>
                <a:off x="2544" y="1475"/>
                <a:ext cx="12" cy="14"/>
              </a:xfrm>
              <a:custGeom>
                <a:avLst/>
                <a:gdLst>
                  <a:gd name="T0" fmla="*/ 10 w 13"/>
                  <a:gd name="T1" fmla="*/ 5 h 20"/>
                  <a:gd name="T2" fmla="*/ 1 w 13"/>
                  <a:gd name="T3" fmla="*/ 11 h 20"/>
                  <a:gd name="T4" fmla="*/ 9 w 13"/>
                  <a:gd name="T5" fmla="*/ 20 h 20"/>
                  <a:gd name="T6" fmla="*/ 10 w 13"/>
                  <a:gd name="T7" fmla="*/ 5 h 20"/>
                </a:gdLst>
                <a:ahLst/>
                <a:cxnLst>
                  <a:cxn ang="0">
                    <a:pos x="T0" y="T1"/>
                  </a:cxn>
                  <a:cxn ang="0">
                    <a:pos x="T2" y="T3"/>
                  </a:cxn>
                  <a:cxn ang="0">
                    <a:pos x="T4" y="T5"/>
                  </a:cxn>
                  <a:cxn ang="0">
                    <a:pos x="T6" y="T7"/>
                  </a:cxn>
                </a:cxnLst>
                <a:rect l="0" t="0" r="r" b="b"/>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ffectLst/>
              <a:extLst>
                <a:ext uri="{91240B29-F687-4F45-9708-019B960494DF}">
                  <a14:hiddenLine xmlns:a14="http://schemas.microsoft.com/office/drawing/2010/main" w="12700">
                    <a:solidFill>
                      <a:srgbClr val="292929"/>
                    </a:solidFill>
                    <a:prstDash val="dash"/>
                    <a:round/>
                    <a:headEnd type="none" w="med" len="med"/>
                    <a:tailEnd type="none" w="med" len="med"/>
                  </a14:hiddenLine>
                </a:ext>
                <a:ext uri="{AF507438-7753-43E0-B8FC-AC1667EBCBE1}">
                  <a14:hiddenEffects xmlns:a14="http://schemas.microsoft.com/office/drawing/2010/main">
                    <a:effectLst>
                      <a:outerShdw dist="17961" dir="2700000" algn="ctr" rotWithShape="0">
                        <a:srgbClr val="808080">
                          <a:alpha val="50000"/>
                        </a:srgbClr>
                      </a:outerShdw>
                    </a:effectLst>
                  </a14:hiddenEffects>
                </a:ext>
              </a:extLst>
            </p:spPr>
            <p:txBody>
              <a:bodyPr/>
              <a:lstStyle/>
              <a:p>
                <a:endParaRPr lang="zh-CN" altLang="en-US">
                  <a:solidFill>
                    <a:srgbClr val="BCB5AC"/>
                  </a:solidFill>
                </a:endParaRPr>
              </a:p>
            </p:txBody>
          </p:sp>
        </p:grpSp>
        <p:pic>
          <p:nvPicPr>
            <p:cNvPr id="140" name="图片 13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300192" y="1340768"/>
              <a:ext cx="2158206" cy="543860"/>
            </a:xfrm>
            <a:prstGeom prst="rect">
              <a:avLst/>
            </a:prstGeom>
          </p:spPr>
        </p:pic>
      </p:grpSp>
      <p:sp>
        <p:nvSpPr>
          <p:cNvPr id="138" name="TextBox 12">
            <a:extLst>
              <a:ext uri="{FF2B5EF4-FFF2-40B4-BE49-F238E27FC236}">
                <a16:creationId xmlns:a16="http://schemas.microsoft.com/office/drawing/2014/main" id="{6605921B-AF06-43FB-969F-202B74F4D9B2}"/>
              </a:ext>
            </a:extLst>
          </p:cNvPr>
          <p:cNvSpPr txBox="1"/>
          <p:nvPr/>
        </p:nvSpPr>
        <p:spPr>
          <a:xfrm>
            <a:off x="3601203" y="2982270"/>
            <a:ext cx="2035156" cy="707878"/>
          </a:xfrm>
          <a:prstGeom prst="rect">
            <a:avLst/>
          </a:prstGeom>
          <a:noFill/>
        </p:spPr>
        <p:txBody>
          <a:bodyPr wrap="square" lIns="91431" tIns="45716" rIns="91431" bIns="45716" rtlCol="0">
            <a:spAutoFit/>
          </a:bodyPr>
          <a:lstStyle/>
          <a:p>
            <a:pPr algn="ctr"/>
            <a:r>
              <a:rPr lang="zh-CN" altLang="en-US" sz="4000" b="1" dirty="0">
                <a:latin typeface="微软雅黑" panose="020B0503020204020204" pitchFamily="34" charset="-122"/>
                <a:ea typeface="微软雅黑" panose="020B0503020204020204" pitchFamily="34" charset="-122"/>
              </a:rPr>
              <a:t>谢  谢</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3</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受众、用户与公民</a:t>
            </a:r>
            <a:endParaRPr lang="en-US" altLang="zh-CN" sz="21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A4C1C17D-3D85-4B38-B612-1A4CFB9C5246}"/>
              </a:ext>
            </a:extLst>
          </p:cNvPr>
          <p:cNvSpPr txBox="1"/>
          <p:nvPr/>
        </p:nvSpPr>
        <p:spPr>
          <a:xfrm>
            <a:off x="323530" y="1514279"/>
            <a:ext cx="8589540" cy="2619948"/>
          </a:xfrm>
          <a:prstGeom prst="rect">
            <a:avLst/>
          </a:prstGeom>
          <a:noFill/>
        </p:spPr>
        <p:txBody>
          <a:bodyPr wrap="square" rtlCol="0">
            <a:spAutoFit/>
          </a:bodyPr>
          <a:lstStyle/>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任何媒介自诞生之始就必须面对受众，依存于受众，而媒介如何看待受众不但决定了媒介和受众的关系，而且在相当大的程度上决定了媒介的编辑方针、内容特点、风格定位、运作模式和操作方法，甚至进一步决定了媒介的发展方向和它在社会历史发展进程中所扮演的角色。</a:t>
            </a:r>
            <a:endParaRPr lang="en-US" altLang="zh-CN" sz="1600" dirty="0">
              <a:latin typeface="等线" panose="02010600030101010101" pitchFamily="2" charset="-122"/>
              <a:ea typeface="等线" panose="02010600030101010101" pitchFamily="2" charset="-122"/>
            </a:endParaRPr>
          </a:p>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媒介受众观的衍生变化伴随着媒介发展和变革的过程，两者相互作用，又互为因果。因此说，当代新闻媒介变革的每一步在一定意义上都取决于媒介受众观的革新变化。从这个方面上说，研究和探讨媒介受众观、维护受众的公民权、应当也必将成为新闻传媒尤其是当代中国新闻媒介改革的中心课题，即便是在扑面而来的互联网大潮中依然如此！</a:t>
            </a:r>
          </a:p>
        </p:txBody>
      </p:sp>
    </p:spTree>
    <p:extLst>
      <p:ext uri="{BB962C8B-B14F-4D97-AF65-F5344CB8AC3E}">
        <p14:creationId xmlns:p14="http://schemas.microsoft.com/office/powerpoint/2010/main" val="33824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4</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受众、用户与公民</a:t>
            </a:r>
            <a:endParaRPr lang="en-US" altLang="zh-CN" sz="2100" dirty="0">
              <a:latin typeface="微软雅黑" panose="020B0503020204020204" pitchFamily="34" charset="-122"/>
              <a:ea typeface="微软雅黑" panose="020B0503020204020204" pitchFamily="34" charset="-122"/>
            </a:endParaRPr>
          </a:p>
        </p:txBody>
      </p:sp>
      <p:pic>
        <p:nvPicPr>
          <p:cNvPr id="2" name="图片 1">
            <a:extLst>
              <a:ext uri="{FF2B5EF4-FFF2-40B4-BE49-F238E27FC236}">
                <a16:creationId xmlns:a16="http://schemas.microsoft.com/office/drawing/2014/main" id="{CD9628A8-F029-42D3-9623-6BE52BA80C99}"/>
              </a:ext>
            </a:extLst>
          </p:cNvPr>
          <p:cNvPicPr>
            <a:picLocks noChangeAspect="1"/>
          </p:cNvPicPr>
          <p:nvPr/>
        </p:nvPicPr>
        <p:blipFill>
          <a:blip r:embed="rId4"/>
          <a:stretch>
            <a:fillRect/>
          </a:stretch>
        </p:blipFill>
        <p:spPr>
          <a:xfrm>
            <a:off x="323529" y="1497220"/>
            <a:ext cx="8156535" cy="3803998"/>
          </a:xfrm>
          <a:prstGeom prst="rect">
            <a:avLst/>
          </a:prstGeom>
        </p:spPr>
      </p:pic>
      <p:sp>
        <p:nvSpPr>
          <p:cNvPr id="7" name="文本框 6">
            <a:extLst>
              <a:ext uri="{FF2B5EF4-FFF2-40B4-BE49-F238E27FC236}">
                <a16:creationId xmlns:a16="http://schemas.microsoft.com/office/drawing/2014/main" id="{86040390-3141-4CCD-9239-5D4B4EFE2924}"/>
              </a:ext>
            </a:extLst>
          </p:cNvPr>
          <p:cNvSpPr txBox="1"/>
          <p:nvPr/>
        </p:nvSpPr>
        <p:spPr>
          <a:xfrm>
            <a:off x="390645" y="5345482"/>
            <a:ext cx="8589541" cy="338554"/>
          </a:xfrm>
          <a:prstGeom prst="rect">
            <a:avLst/>
          </a:prstGeom>
          <a:noFill/>
        </p:spPr>
        <p:txBody>
          <a:bodyPr wrap="square" rtlCol="0">
            <a:spAutoFit/>
          </a:bodyPr>
          <a:lstStyle/>
          <a:p>
            <a:pPr algn="ctr"/>
            <a:r>
              <a:rPr lang="zh-CN" altLang="en-US" sz="1600" dirty="0">
                <a:latin typeface="等线" panose="02010600030101010101" pitchFamily="2" charset="-122"/>
                <a:ea typeface="等线" panose="02010600030101010101" pitchFamily="2" charset="-122"/>
              </a:rPr>
              <a:t>阅读链接：</a:t>
            </a:r>
            <a:r>
              <a:rPr lang="en-US" altLang="zh-CN" sz="1600" dirty="0">
                <a:latin typeface="等线" panose="02010600030101010101" pitchFamily="2" charset="-122"/>
                <a:ea typeface="等线" panose="02010600030101010101" pitchFamily="2" charset="-122"/>
                <a:hlinkClick r:id="rId5"/>
              </a:rPr>
              <a:t>http://qikan.cqvip.com/Qikan/Article/Detail?id=5054085</a:t>
            </a:r>
            <a:endParaRPr lang="en-US" altLang="zh-CN" sz="16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422857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5</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受众、用户与公民</a:t>
            </a:r>
            <a:endParaRPr lang="en-US" altLang="zh-CN" sz="2100"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2DFB8849-5A6B-4ECE-959F-99DB71E71310}"/>
              </a:ext>
            </a:extLst>
          </p:cNvPr>
          <p:cNvPicPr>
            <a:picLocks noChangeAspect="1"/>
          </p:cNvPicPr>
          <p:nvPr/>
        </p:nvPicPr>
        <p:blipFill>
          <a:blip r:embed="rId4"/>
          <a:stretch>
            <a:fillRect/>
          </a:stretch>
        </p:blipFill>
        <p:spPr>
          <a:xfrm>
            <a:off x="323529" y="1497220"/>
            <a:ext cx="6928850" cy="3803998"/>
          </a:xfrm>
          <a:prstGeom prst="rect">
            <a:avLst/>
          </a:prstGeom>
        </p:spPr>
      </p:pic>
      <p:sp>
        <p:nvSpPr>
          <p:cNvPr id="3" name="文本框 2">
            <a:extLst>
              <a:ext uri="{FF2B5EF4-FFF2-40B4-BE49-F238E27FC236}">
                <a16:creationId xmlns:a16="http://schemas.microsoft.com/office/drawing/2014/main" id="{CF361A45-589C-4C34-90E8-39152F46220E}"/>
              </a:ext>
            </a:extLst>
          </p:cNvPr>
          <p:cNvSpPr txBox="1"/>
          <p:nvPr/>
        </p:nvSpPr>
        <p:spPr>
          <a:xfrm>
            <a:off x="390645" y="5345482"/>
            <a:ext cx="8589541" cy="338554"/>
          </a:xfrm>
          <a:prstGeom prst="rect">
            <a:avLst/>
          </a:prstGeom>
          <a:noFill/>
        </p:spPr>
        <p:txBody>
          <a:bodyPr wrap="square" rtlCol="0">
            <a:spAutoFit/>
          </a:bodyPr>
          <a:lstStyle/>
          <a:p>
            <a:pPr algn="ctr"/>
            <a:r>
              <a:rPr lang="zh-CN" altLang="en-US" sz="1600" dirty="0">
                <a:latin typeface="等线" panose="02010600030101010101" pitchFamily="2" charset="-122"/>
                <a:ea typeface="等线" panose="02010600030101010101" pitchFamily="2" charset="-122"/>
              </a:rPr>
              <a:t>观看链接：</a:t>
            </a:r>
            <a:r>
              <a:rPr lang="en-US" altLang="zh-CN" sz="1600" dirty="0">
                <a:latin typeface="等线" panose="02010600030101010101" pitchFamily="2" charset="-122"/>
                <a:ea typeface="等线" panose="02010600030101010101" pitchFamily="2" charset="-122"/>
                <a:hlinkClick r:id="rId5"/>
              </a:rPr>
              <a:t>http://open.163.com/newview/movie/free?pid=M8BB1MSNF&amp;mid=M8CUQED3G</a:t>
            </a:r>
            <a:endParaRPr lang="en-US" altLang="zh-CN" sz="16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56648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6</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受众是谁</a:t>
            </a:r>
            <a:endParaRPr lang="en-US" altLang="zh-CN" sz="21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A4C1C17D-3D85-4B38-B612-1A4CFB9C5246}"/>
              </a:ext>
            </a:extLst>
          </p:cNvPr>
          <p:cNvSpPr txBox="1"/>
          <p:nvPr/>
        </p:nvSpPr>
        <p:spPr>
          <a:xfrm>
            <a:off x="323530" y="1514279"/>
            <a:ext cx="8589540" cy="2554545"/>
          </a:xfrm>
          <a:prstGeom prst="rect">
            <a:avLst/>
          </a:prstGeom>
          <a:noFill/>
        </p:spPr>
        <p:txBody>
          <a:bodyPr wrap="square" rtlCol="0">
            <a:spAutoFit/>
          </a:bodyPr>
          <a:lstStyle/>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明确的受众定义、概念和范围是现代大众传播学的产物。但实际上，任何时代、任何类型的媒介自诞生之初便与各自的受众相依存。</a:t>
            </a:r>
            <a:endParaRPr lang="en-US" altLang="zh-CN" sz="1600" dirty="0">
              <a:latin typeface="等线" panose="02010600030101010101" pitchFamily="2" charset="-122"/>
              <a:ea typeface="等线" panose="02010600030101010101" pitchFamily="2" charset="-122"/>
            </a:endParaRPr>
          </a:p>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这是每个媒介主持人、传播者都明了的道理，但纵观新闻媒介所走过的历程，不同所有制、不同类型、不同时代的媒介主持人和媒介传播者的受众观却并不一致。也就是说，在他们眼中，受众有着不同的身份，也正是依据这不同的身份，媒介采取了各自不同的方针，表现出各自不同的特点。</a:t>
            </a:r>
            <a:endParaRPr lang="en-US" altLang="zh-CN" sz="1600" dirty="0">
              <a:latin typeface="等线" panose="02010600030101010101" pitchFamily="2" charset="-122"/>
              <a:ea typeface="等线" panose="02010600030101010101" pitchFamily="2" charset="-122"/>
            </a:endParaRPr>
          </a:p>
          <a:p>
            <a:endParaRPr lang="zh-CN" altLang="en-US" sz="1600" dirty="0">
              <a:solidFill>
                <a:prstClr val="black"/>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1417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7</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受众是谁</a:t>
            </a:r>
            <a:endParaRPr lang="en-US" altLang="zh-CN" sz="21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A4C1C17D-3D85-4B38-B612-1A4CFB9C5246}"/>
              </a:ext>
            </a:extLst>
          </p:cNvPr>
          <p:cNvSpPr txBox="1"/>
          <p:nvPr/>
        </p:nvSpPr>
        <p:spPr>
          <a:xfrm>
            <a:off x="323530" y="1514279"/>
            <a:ext cx="8589540" cy="3009478"/>
          </a:xfrm>
          <a:prstGeom prst="rect">
            <a:avLst/>
          </a:prstGeom>
          <a:noFill/>
        </p:spPr>
        <p:txBody>
          <a:bodyPr wrap="square" rtlCol="0">
            <a:spAutoFit/>
          </a:bodyPr>
          <a:lstStyle/>
          <a:p>
            <a:pPr marL="285750" indent="-285750">
              <a:lnSpc>
                <a:spcPct val="150000"/>
              </a:lnSpc>
              <a:buSzPct val="73000"/>
              <a:buFont typeface="Wingdings" panose="05000000000000000000" pitchFamily="2" charset="2"/>
              <a:buChar char="p"/>
              <a:defRPr/>
            </a:pPr>
            <a:r>
              <a:rPr lang="zh-CN" altLang="en-US" sz="1600" b="1" dirty="0">
                <a:latin typeface="等线" panose="02010600030101010101" pitchFamily="2" charset="-122"/>
                <a:ea typeface="等线" panose="02010600030101010101" pitchFamily="2" charset="-122"/>
              </a:rPr>
              <a:t>受众是学生</a:t>
            </a:r>
            <a:endParaRPr lang="en-US" altLang="zh-CN" sz="1600" b="1" dirty="0">
              <a:latin typeface="等线" panose="02010600030101010101" pitchFamily="2" charset="-122"/>
              <a:ea typeface="等线" panose="02010600030101010101" pitchFamily="2" charset="-122"/>
            </a:endParaRPr>
          </a:p>
          <a:p>
            <a:pPr marL="628650" indent="-273050">
              <a:lnSpc>
                <a:spcPct val="150000"/>
              </a:lnSpc>
              <a:buSzPct val="73000"/>
              <a:buFont typeface="Arial" panose="020B0604020202020204" pitchFamily="34" charset="0"/>
              <a:buChar char="•"/>
              <a:defRPr/>
            </a:pPr>
            <a:r>
              <a:rPr lang="zh-CN" altLang="en-US" sz="1600" dirty="0">
                <a:latin typeface="等线" panose="02010600030101010101" pitchFamily="2" charset="-122"/>
                <a:ea typeface="等线" panose="02010600030101010101" pitchFamily="2" charset="-122"/>
              </a:rPr>
              <a:t>在媒介面前，受众是受教育对象。媒介的内容如同课堂的教科书，要给受众以丰富的知识和先进的思想，媒介肩负教导受众之重任。</a:t>
            </a:r>
            <a:endParaRPr lang="en-US" altLang="zh-CN" sz="1600" dirty="0">
              <a:latin typeface="等线" panose="02010600030101010101" pitchFamily="2" charset="-122"/>
              <a:ea typeface="等线" panose="02010600030101010101" pitchFamily="2" charset="-122"/>
            </a:endParaRPr>
          </a:p>
          <a:p>
            <a:pPr marL="285750" indent="-285750">
              <a:lnSpc>
                <a:spcPct val="150000"/>
              </a:lnSpc>
              <a:buSzPct val="73000"/>
              <a:buFont typeface="Wingdings" panose="05000000000000000000" pitchFamily="2" charset="2"/>
              <a:buChar char="p"/>
              <a:defRPr/>
            </a:pPr>
            <a:r>
              <a:rPr lang="zh-CN" altLang="en-US" sz="1600" b="1" dirty="0">
                <a:latin typeface="等线" panose="02010600030101010101" pitchFamily="2" charset="-122"/>
                <a:ea typeface="等线" panose="02010600030101010101" pitchFamily="2" charset="-122"/>
              </a:rPr>
              <a:t>受众是被领导者、被指导者</a:t>
            </a:r>
            <a:endParaRPr lang="en-US" altLang="zh-CN" sz="1600" b="1" dirty="0">
              <a:latin typeface="等线" panose="02010600030101010101" pitchFamily="2" charset="-122"/>
              <a:ea typeface="等线" panose="02010600030101010101" pitchFamily="2" charset="-122"/>
            </a:endParaRPr>
          </a:p>
          <a:p>
            <a:pPr marL="628650" indent="-273050">
              <a:lnSpc>
                <a:spcPct val="150000"/>
              </a:lnSpc>
              <a:buSzPct val="73000"/>
              <a:buFont typeface="Arial" panose="020B0604020202020204" pitchFamily="34" charset="0"/>
              <a:buChar char="•"/>
              <a:defRPr/>
            </a:pPr>
            <a:r>
              <a:rPr lang="zh-CN" altLang="en-US" sz="1600" dirty="0">
                <a:latin typeface="等线" panose="02010600030101010101" pitchFamily="2" charset="-122"/>
                <a:ea typeface="等线" panose="02010600030101010101" pitchFamily="2" charset="-122"/>
              </a:rPr>
              <a:t>在这里，报纸甚至所有的传媒俨然是不见面的指导员，甚至不见面的司令员。</a:t>
            </a:r>
          </a:p>
          <a:p>
            <a:pPr marL="285750" indent="-285750">
              <a:lnSpc>
                <a:spcPct val="150000"/>
              </a:lnSpc>
              <a:buSzPct val="73000"/>
              <a:buFont typeface="Wingdings" panose="05000000000000000000" pitchFamily="2" charset="2"/>
              <a:buChar char="p"/>
              <a:defRPr/>
            </a:pPr>
            <a:r>
              <a:rPr lang="zh-CN" altLang="en-US" sz="1600" b="1" dirty="0">
                <a:latin typeface="等线" panose="02010600030101010101" pitchFamily="2" charset="-122"/>
                <a:ea typeface="等线" panose="02010600030101010101" pitchFamily="2" charset="-122"/>
              </a:rPr>
              <a:t>受众是消费者</a:t>
            </a:r>
            <a:endParaRPr lang="en-US" altLang="zh-CN" sz="1600" b="1" dirty="0">
              <a:latin typeface="等线" panose="02010600030101010101" pitchFamily="2" charset="-122"/>
              <a:ea typeface="等线" panose="02010600030101010101" pitchFamily="2" charset="-122"/>
            </a:endParaRPr>
          </a:p>
          <a:p>
            <a:pPr marL="698500" indent="-342900">
              <a:lnSpc>
                <a:spcPct val="150000"/>
              </a:lnSpc>
              <a:buSzPct val="73000"/>
              <a:buFont typeface="Arial" panose="020B0604020202020204" pitchFamily="34" charset="0"/>
              <a:buChar char="•"/>
              <a:defRPr/>
            </a:pPr>
            <a:r>
              <a:rPr lang="zh-CN" altLang="en-US" sz="1600" dirty="0">
                <a:latin typeface="等线" panose="02010600030101010101" pitchFamily="2" charset="-122"/>
                <a:ea typeface="等线" panose="02010600030101010101" pitchFamily="2" charset="-122"/>
              </a:rPr>
              <a:t>这是一切商业性媒介最容易接受也最愿意信奉的受众观。在这里，媒介等同于企业，执行利润最大化原则。</a:t>
            </a:r>
            <a:endParaRPr lang="en-US" altLang="zh-CN" sz="16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4043410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8</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受众是谁</a:t>
            </a:r>
            <a:endParaRPr lang="en-US" altLang="zh-CN" sz="21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A4C1C17D-3D85-4B38-B612-1A4CFB9C5246}"/>
              </a:ext>
            </a:extLst>
          </p:cNvPr>
          <p:cNvSpPr txBox="1"/>
          <p:nvPr/>
        </p:nvSpPr>
        <p:spPr>
          <a:xfrm>
            <a:off x="323530" y="1514279"/>
            <a:ext cx="8589540" cy="2185214"/>
          </a:xfrm>
          <a:prstGeom prst="rect">
            <a:avLst/>
          </a:prstGeom>
          <a:noFill/>
        </p:spPr>
        <p:txBody>
          <a:bodyPr wrap="square" rtlCol="0">
            <a:spAutoFit/>
          </a:bodyPr>
          <a:lstStyle/>
          <a:p>
            <a:pPr marL="285750" indent="-285750">
              <a:lnSpc>
                <a:spcPct val="150000"/>
              </a:lnSpc>
              <a:buSzPct val="73000"/>
              <a:buFont typeface="Wingdings" panose="05000000000000000000" pitchFamily="2" charset="2"/>
              <a:buChar char="p"/>
              <a:defRPr/>
            </a:pPr>
            <a:r>
              <a:rPr lang="zh-CN" altLang="en-US" sz="1600" b="1" dirty="0">
                <a:solidFill>
                  <a:srgbClr val="FF0000"/>
                </a:solidFill>
                <a:latin typeface="等线" panose="02010600030101010101" pitchFamily="2" charset="-122"/>
                <a:ea typeface="等线" panose="02010600030101010101" pitchFamily="2" charset="-122"/>
              </a:rPr>
              <a:t>受众是公民</a:t>
            </a:r>
            <a:endParaRPr lang="en-US" altLang="zh-CN" sz="1600" b="1" dirty="0">
              <a:solidFill>
                <a:srgbClr val="FF0000"/>
              </a:solidFill>
              <a:latin typeface="等线" panose="02010600030101010101" pitchFamily="2" charset="-122"/>
              <a:ea typeface="等线" panose="02010600030101010101" pitchFamily="2" charset="-122"/>
            </a:endParaRPr>
          </a:p>
          <a:p>
            <a:pPr marL="698500" indent="-342900">
              <a:lnSpc>
                <a:spcPct val="150000"/>
              </a:lnSpc>
              <a:buSzPct val="73000"/>
              <a:buFont typeface="Arial" panose="020B0604020202020204" pitchFamily="34" charset="0"/>
              <a:buChar char="•"/>
              <a:defRPr/>
            </a:pPr>
            <a:r>
              <a:rPr lang="zh-CN" altLang="en-US" sz="1600" dirty="0">
                <a:latin typeface="等线" panose="02010600030101010101" pitchFamily="2" charset="-122"/>
                <a:ea typeface="等线" panose="02010600030101010101" pitchFamily="2" charset="-122"/>
              </a:rPr>
              <a:t>这是迄今不少</a:t>
            </a:r>
            <a:r>
              <a:rPr lang="zh-CN" altLang="en-US" sz="1600" b="1" dirty="0">
                <a:latin typeface="等线" panose="02010600030101010101" pitchFamily="2" charset="-122"/>
                <a:ea typeface="等线" panose="02010600030101010101" pitchFamily="2" charset="-122"/>
              </a:rPr>
              <a:t>国有或者公共所有制的媒介</a:t>
            </a:r>
            <a:r>
              <a:rPr lang="zh-CN" altLang="en-US" sz="1600" dirty="0">
                <a:latin typeface="等线" panose="02010600030101010101" pitchFamily="2" charset="-122"/>
                <a:ea typeface="等线" panose="02010600030101010101" pitchFamily="2" charset="-122"/>
              </a:rPr>
              <a:t>所禀持的受众观。</a:t>
            </a:r>
            <a:endParaRPr lang="en-US" altLang="zh-CN" sz="1600" dirty="0">
              <a:latin typeface="等线" panose="02010600030101010101" pitchFamily="2" charset="-122"/>
              <a:ea typeface="等线" panose="02010600030101010101" pitchFamily="2" charset="-122"/>
            </a:endParaRPr>
          </a:p>
          <a:p>
            <a:pPr marL="698500" indent="-342900">
              <a:lnSpc>
                <a:spcPct val="150000"/>
              </a:lnSpc>
              <a:buSzPct val="73000"/>
              <a:buFont typeface="Arial" panose="020B0604020202020204" pitchFamily="34" charset="0"/>
              <a:buChar char="•"/>
              <a:defRPr/>
            </a:pPr>
            <a:r>
              <a:rPr lang="zh-CN" altLang="en-US" sz="1600" dirty="0">
                <a:latin typeface="等线" panose="02010600030101010101" pitchFamily="2" charset="-122"/>
                <a:ea typeface="等线" panose="02010600030101010101" pitchFamily="2" charset="-122"/>
              </a:rPr>
              <a:t>媒介和受众地位相对较为平等，媒介尊重受众的独立人格、捍卫他们的利益，满足他们的需求，首先在于视他们为公民。媒介的编辑方针和内容特点必须符合现代民主社会机制下公民的需要。</a:t>
            </a:r>
            <a:r>
              <a:rPr lang="zh-CN" altLang="en-US" sz="1600" b="1" dirty="0">
                <a:latin typeface="等线" panose="02010600030101010101" pitchFamily="2" charset="-122"/>
                <a:ea typeface="等线" panose="02010600030101010101" pitchFamily="2" charset="-122"/>
              </a:rPr>
              <a:t>媒介更多体现公共事业性，较少商业色彩。</a:t>
            </a:r>
          </a:p>
          <a:p>
            <a:endParaRPr lang="zh-CN" altLang="en-US" sz="1600" dirty="0">
              <a:solidFill>
                <a:prstClr val="black"/>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01275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任意多边形 11"/>
          <p:cNvSpPr/>
          <p:nvPr/>
        </p:nvSpPr>
        <p:spPr>
          <a:xfrm>
            <a:off x="3894" y="5733256"/>
            <a:ext cx="9144000" cy="267494"/>
          </a:xfrm>
          <a:custGeom>
            <a:avLst/>
            <a:gdLst>
              <a:gd name="connsiteX0" fmla="*/ 0 w 9144000"/>
              <a:gd name="connsiteY0" fmla="*/ 0 h 756293"/>
              <a:gd name="connsiteX1" fmla="*/ 9144000 w 9144000"/>
              <a:gd name="connsiteY1" fmla="*/ 0 h 756293"/>
              <a:gd name="connsiteX2" fmla="*/ 9144000 w 9144000"/>
              <a:gd name="connsiteY2" fmla="*/ 756293 h 756293"/>
              <a:gd name="connsiteX3" fmla="*/ 8108917 w 9144000"/>
              <a:gd name="connsiteY3" fmla="*/ 756293 h 756293"/>
              <a:gd name="connsiteX4" fmla="*/ 8108917 w 9144000"/>
              <a:gd name="connsiteY4" fmla="*/ 756292 h 756293"/>
              <a:gd name="connsiteX5" fmla="*/ 0 w 9144000"/>
              <a:gd name="connsiteY5" fmla="*/ 756292 h 756293"/>
              <a:gd name="connsiteX6" fmla="*/ 0 w 9144000"/>
              <a:gd name="connsiteY6" fmla="*/ 0 h 75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756293">
                <a:moveTo>
                  <a:pt x="0" y="0"/>
                </a:moveTo>
                <a:lnTo>
                  <a:pt x="9144000" y="0"/>
                </a:lnTo>
                <a:lnTo>
                  <a:pt x="9144000" y="756293"/>
                </a:lnTo>
                <a:lnTo>
                  <a:pt x="8108917" y="756293"/>
                </a:lnTo>
                <a:lnTo>
                  <a:pt x="8108917" y="756292"/>
                </a:lnTo>
                <a:lnTo>
                  <a:pt x="0" y="756292"/>
                </a:lnTo>
                <a:lnTo>
                  <a:pt x="0" y="0"/>
                </a:lnTo>
                <a:close/>
              </a:path>
            </a:pathLst>
          </a:cu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87" name="平行四边形 13"/>
          <p:cNvSpPr/>
          <p:nvPr/>
        </p:nvSpPr>
        <p:spPr>
          <a:xfrm>
            <a:off x="4211963" y="5733256"/>
            <a:ext cx="831245" cy="267494"/>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5" name="灯片编号占位符 4"/>
          <p:cNvSpPr>
            <a:spLocks noGrp="1"/>
          </p:cNvSpPr>
          <p:nvPr>
            <p:ph type="sldNum" sz="quarter" idx="12"/>
          </p:nvPr>
        </p:nvSpPr>
        <p:spPr>
          <a:xfrm>
            <a:off x="6872216" y="5730778"/>
            <a:ext cx="2133600" cy="273844"/>
          </a:xfrm>
        </p:spPr>
        <p:txBody>
          <a:bodyPr/>
          <a:lstStyle/>
          <a:p>
            <a:fld id="{672F1098-4237-41BC-960F-A352F6B7DAAF}" type="slidenum">
              <a:rPr lang="en-US" smtClean="0">
                <a:solidFill>
                  <a:schemeClr val="bg1"/>
                </a:solidFill>
              </a:rPr>
              <a:t>9</a:t>
            </a:fld>
            <a:endParaRPr lang="en-US" dirty="0">
              <a:solidFill>
                <a:schemeClr val="bg1"/>
              </a:solidFill>
            </a:endParaRPr>
          </a:p>
        </p:txBody>
      </p:sp>
      <p:sp>
        <p:nvSpPr>
          <p:cNvPr id="121" name="Parallelogram 33">
            <a:extLst>
              <a:ext uri="{FF2B5EF4-FFF2-40B4-BE49-F238E27FC236}">
                <a16:creationId xmlns:a16="http://schemas.microsoft.com/office/drawing/2014/main" id="{E75F072A-101F-4E94-A6E5-12BD1F3325A6}"/>
              </a:ext>
            </a:extLst>
          </p:cNvPr>
          <p:cNvSpPr/>
          <p:nvPr/>
        </p:nvSpPr>
        <p:spPr>
          <a:xfrm>
            <a:off x="323529" y="476672"/>
            <a:ext cx="648072" cy="936104"/>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chemeClr val="tx1"/>
              </a:solidFill>
            </a:endParaRPr>
          </a:p>
        </p:txBody>
      </p:sp>
      <p:pic>
        <p:nvPicPr>
          <p:cNvPr id="123" name="图片 122">
            <a:extLst>
              <a:ext uri="{FF2B5EF4-FFF2-40B4-BE49-F238E27FC236}">
                <a16:creationId xmlns:a16="http://schemas.microsoft.com/office/drawing/2014/main" id="{F8567598-879C-48F7-8A12-819DFF3A2F0B}"/>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1857" b="35044"/>
          <a:stretch>
            <a:fillRect/>
          </a:stretch>
        </p:blipFill>
        <p:spPr>
          <a:xfrm>
            <a:off x="6754864" y="888416"/>
            <a:ext cx="2158206" cy="543860"/>
          </a:xfrm>
          <a:prstGeom prst="rect">
            <a:avLst/>
          </a:prstGeom>
        </p:spPr>
      </p:pic>
      <p:sp>
        <p:nvSpPr>
          <p:cNvPr id="124" name="平行四边形 12">
            <a:extLst>
              <a:ext uri="{FF2B5EF4-FFF2-40B4-BE49-F238E27FC236}">
                <a16:creationId xmlns:a16="http://schemas.microsoft.com/office/drawing/2014/main" id="{B90234A8-1DB9-4F4A-B8FE-A5C6DFE53BF1}"/>
              </a:ext>
            </a:extLst>
          </p:cNvPr>
          <p:cNvSpPr/>
          <p:nvPr/>
        </p:nvSpPr>
        <p:spPr>
          <a:xfrm>
            <a:off x="8083799" y="764704"/>
            <a:ext cx="831245" cy="123478"/>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6" name="平行四边形 13">
            <a:extLst>
              <a:ext uri="{FF2B5EF4-FFF2-40B4-BE49-F238E27FC236}">
                <a16:creationId xmlns:a16="http://schemas.microsoft.com/office/drawing/2014/main" id="{0B3E1FC5-518C-469A-86A9-0E5C88F4CF92}"/>
              </a:ext>
            </a:extLst>
          </p:cNvPr>
          <p:cNvSpPr/>
          <p:nvPr/>
        </p:nvSpPr>
        <p:spPr>
          <a:xfrm>
            <a:off x="7236300" y="764704"/>
            <a:ext cx="831245" cy="123478"/>
          </a:xfrm>
          <a:prstGeom prst="parallelogram">
            <a:avLst/>
          </a:prstGeom>
          <a:solidFill>
            <a:srgbClr val="1B215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a:p>
        </p:txBody>
      </p:sp>
      <p:sp>
        <p:nvSpPr>
          <p:cNvPr id="127" name="文本框 28">
            <a:extLst>
              <a:ext uri="{FF2B5EF4-FFF2-40B4-BE49-F238E27FC236}">
                <a16:creationId xmlns:a16="http://schemas.microsoft.com/office/drawing/2014/main" id="{8229E643-0A6F-43A5-B6B6-0CBF8F9CE24B}"/>
              </a:ext>
            </a:extLst>
          </p:cNvPr>
          <p:cNvSpPr txBox="1"/>
          <p:nvPr/>
        </p:nvSpPr>
        <p:spPr>
          <a:xfrm>
            <a:off x="1197112" y="672157"/>
            <a:ext cx="5541498" cy="415490"/>
          </a:xfrm>
          <a:prstGeom prst="rect">
            <a:avLst/>
          </a:prstGeom>
          <a:noFill/>
        </p:spPr>
        <p:txBody>
          <a:bodyPr wrap="square" lIns="91431" tIns="45716" rIns="91431" bIns="45716" rtlCol="0">
            <a:spAutoFit/>
          </a:bodyPr>
          <a:lstStyle/>
          <a:p>
            <a:r>
              <a:rPr lang="zh-CN" altLang="en-US" sz="2100" dirty="0">
                <a:latin typeface="微软雅黑" panose="020B0503020204020204" pitchFamily="34" charset="-122"/>
                <a:ea typeface="微软雅黑" panose="020B0503020204020204" pitchFamily="34" charset="-122"/>
              </a:rPr>
              <a:t>从受众到公民</a:t>
            </a:r>
            <a:endParaRPr lang="en-US" altLang="zh-CN" sz="2100" dirty="0">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id="{A4C1C17D-3D85-4B38-B612-1A4CFB9C5246}"/>
              </a:ext>
            </a:extLst>
          </p:cNvPr>
          <p:cNvSpPr txBox="1"/>
          <p:nvPr/>
        </p:nvSpPr>
        <p:spPr>
          <a:xfrm>
            <a:off x="323530" y="1514279"/>
            <a:ext cx="8589540" cy="3009478"/>
          </a:xfrm>
          <a:prstGeom prst="rect">
            <a:avLst/>
          </a:prstGeom>
          <a:noFill/>
        </p:spPr>
        <p:txBody>
          <a:bodyPr wrap="square" rtlCol="0">
            <a:spAutoFit/>
          </a:bodyPr>
          <a:lstStyle/>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受众本身是一个中性的概念，只是表明它作为媒介信息接受者的特性。它的权利和自由及其范围和享有的程度，必须基于它的身份定位。公民，在现代社会，则不仅是一个法律上的术语，它更是现代民主政治的产物，是基于维护个人权利和人民主权原则的现代宪政体系中的核心概念。公民理念结束了封建时代不平等的君主与臣民之间的关系，转而以国家（政府）与公民相替代。</a:t>
            </a:r>
            <a:endParaRPr lang="en-US" altLang="zh-CN" sz="1600" dirty="0">
              <a:latin typeface="等线" panose="02010600030101010101" pitchFamily="2" charset="-122"/>
              <a:ea typeface="等线" panose="02010600030101010101" pitchFamily="2" charset="-122"/>
            </a:endParaRPr>
          </a:p>
          <a:p>
            <a:pPr indent="446088">
              <a:lnSpc>
                <a:spcPct val="150000"/>
              </a:lnSpc>
              <a:buClr>
                <a:srgbClr val="B13F9A"/>
              </a:buClr>
              <a:buSzPct val="73000"/>
              <a:defRPr/>
            </a:pPr>
            <a:r>
              <a:rPr lang="zh-CN" altLang="en-US" sz="1600" dirty="0">
                <a:latin typeface="等线" panose="02010600030101010101" pitchFamily="2" charset="-122"/>
                <a:ea typeface="等线" panose="02010600030101010101" pitchFamily="2" charset="-122"/>
              </a:rPr>
              <a:t>“公民”意味着它取得了与国家、政府相平等的权利、义务关系，国家有维护公民基本自由与权利的义务，公民则有义务遵守国家法律、维护国家秩序。“公民的权利就是国家的义务，国家的权力就是公民的义务”。</a:t>
            </a:r>
            <a:endParaRPr lang="en-US" altLang="zh-CN" sz="1600" dirty="0">
              <a:latin typeface="等线" panose="02010600030101010101" pitchFamily="2" charset="-122"/>
              <a:ea typeface="等线" panose="02010600030101010101" pitchFamily="2" charset="-122"/>
            </a:endParaRPr>
          </a:p>
        </p:txBody>
      </p:sp>
    </p:spTree>
    <p:extLst>
      <p:ext uri="{BB962C8B-B14F-4D97-AF65-F5344CB8AC3E}">
        <p14:creationId xmlns:p14="http://schemas.microsoft.com/office/powerpoint/2010/main" val="4076046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TotalTime>
  <Words>2058</Words>
  <Application>Microsoft Office PowerPoint</Application>
  <PresentationFormat>全屏显示(4:3)</PresentationFormat>
  <Paragraphs>133</Paragraphs>
  <Slides>22</Slides>
  <Notes>22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Arial Unicode MS</vt:lpstr>
      <vt:lpstr>等线</vt:lpstr>
      <vt:lpstr>楷体</vt:lpstr>
      <vt:lpstr>宋体</vt:lpstr>
      <vt:lpstr>微软雅黑</vt:lpstr>
      <vt:lpstr>Arial</vt:lpstr>
      <vt:lpstr>Calibri</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Jabil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lil326</dc:creator>
  <cp:lastModifiedBy>angel_laq@126.com</cp:lastModifiedBy>
  <cp:revision>229</cp:revision>
  <dcterms:created xsi:type="dcterms:W3CDTF">2014-03-20T05:05:00Z</dcterms:created>
  <dcterms:modified xsi:type="dcterms:W3CDTF">2020-10-10T15:31:33Z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2052-11.1.0.9926</vt:lpwstr>
  </property>
</Properties>
</file>