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3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13" r:id="rId10"/>
    <p:sldId id="296" r:id="rId11"/>
    <p:sldId id="297" r:id="rId12"/>
    <p:sldId id="316" r:id="rId13"/>
    <p:sldId id="314" r:id="rId14"/>
    <p:sldId id="318" r:id="rId15"/>
    <p:sldId id="320" r:id="rId16"/>
    <p:sldId id="317" r:id="rId17"/>
    <p:sldId id="310" r:id="rId18"/>
    <p:sldId id="308" r:id="rId19"/>
    <p:sldId id="306" r:id="rId20"/>
    <p:sldId id="307" r:id="rId21"/>
    <p:sldId id="319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13" autoAdjust="0"/>
  </p:normalViewPr>
  <p:slideViewPr>
    <p:cSldViewPr snapToGrid="0">
      <p:cViewPr varScale="1">
        <p:scale>
          <a:sx n="90" d="100"/>
          <a:sy n="90" d="100"/>
        </p:scale>
        <p:origin x="9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5BD7B-B465-481A-B9E6-3AFEF86BF6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80151-7AEE-4D68-AC09-6327793D7E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395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10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39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11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96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12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35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13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96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14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0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15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61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04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90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26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3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41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13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81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40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71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25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25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21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47B8C-5F1F-434B-B463-303C989C6154}" type="slidenum">
              <a:rPr lang="en-US" smtClean="0"/>
              <a:t>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0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B184-9095-4A1C-A7F9-CF17A8534A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1DB9-3855-4FDA-9D2F-83ED9AB2B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414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B184-9095-4A1C-A7F9-CF17A8534A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1DB9-3855-4FDA-9D2F-83ED9AB2B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93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B184-9095-4A1C-A7F9-CF17A8534A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1DB9-3855-4FDA-9D2F-83ED9AB2B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99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B184-9095-4A1C-A7F9-CF17A8534A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1DB9-3855-4FDA-9D2F-83ED9AB2B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00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B184-9095-4A1C-A7F9-CF17A8534A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1DB9-3855-4FDA-9D2F-83ED9AB2B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96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B184-9095-4A1C-A7F9-CF17A8534A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1DB9-3855-4FDA-9D2F-83ED9AB2B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42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B184-9095-4A1C-A7F9-CF17A8534A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1DB9-3855-4FDA-9D2F-83ED9AB2B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554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B184-9095-4A1C-A7F9-CF17A8534A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1DB9-3855-4FDA-9D2F-83ED9AB2B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26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B184-9095-4A1C-A7F9-CF17A8534A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1DB9-3855-4FDA-9D2F-83ED9AB2B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77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B184-9095-4A1C-A7F9-CF17A8534A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1DB9-3855-4FDA-9D2F-83ED9AB2B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7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B184-9095-4A1C-A7F9-CF17A8534A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1DB9-3855-4FDA-9D2F-83ED9AB2B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5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EB184-9095-4A1C-A7F9-CF17A8534A42}" type="datetimeFigureOut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51DB9-3855-4FDA-9D2F-83ED9AB2B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40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docuchina.cn/2016/11/21/VIDAr3Y1whb53aKVFTR65o9F161121.shtml" TargetMode="Externa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hyperlink" Target="https://baijiahao.baidu.com/s?id=1597258051597895458&amp;wfr=spider&amp;for=pc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baijiahao.baidu.com/s?id=1631775237476720109&amp;wfr=spider&amp;for=pc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hyperlink" Target="https://news.cgtn.com/news/3d3d674d3367544f34457a6333566d54/index.html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s://baijiahao.baidu.com/s?id=1635022193036685651&amp;wfr=spider&amp;for=pc" TargetMode="Externa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hyperlink" Target="http://www.21jingji.com/2020/3-26/yOMDEzODBfMTU0NjYyOA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news.cgtn.com/news/2020-02-28/The-lockdown-One-month-in-Wuhan-OsaehknbVu/index.html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news.cgtn.com/news/2020-03-12/Double-standards-on-COVID-19-not-helpful-ONHCANJaRq/index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hinadaily.com.cn/a/202003/04/WS5e5eda68a31012821727c0a7.htm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arallelogram 77"/>
          <p:cNvSpPr/>
          <p:nvPr/>
        </p:nvSpPr>
        <p:spPr>
          <a:xfrm>
            <a:off x="539552" y="2852937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Parallelogram 78"/>
          <p:cNvSpPr/>
          <p:nvPr/>
        </p:nvSpPr>
        <p:spPr>
          <a:xfrm rot="10800000">
            <a:off x="7884369" y="2852937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TextBox 13"/>
          <p:cNvSpPr txBox="1"/>
          <p:nvPr/>
        </p:nvSpPr>
        <p:spPr>
          <a:xfrm>
            <a:off x="2328296" y="4635915"/>
            <a:ext cx="5564682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上海财经大学人文学院经济新闻系  林晖</a:t>
            </a:r>
          </a:p>
          <a:p>
            <a:pPr algn="r">
              <a:lnSpc>
                <a:spcPct val="12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linhui1919@163.com</a:t>
            </a:r>
          </a:p>
        </p:txBody>
      </p:sp>
      <p:grpSp>
        <p:nvGrpSpPr>
          <p:cNvPr id="24" name="Group 3"/>
          <p:cNvGrpSpPr/>
          <p:nvPr/>
        </p:nvGrpSpPr>
        <p:grpSpPr bwMode="auto">
          <a:xfrm>
            <a:off x="755580" y="1916836"/>
            <a:ext cx="7866063" cy="3146425"/>
            <a:chOff x="460" y="1187"/>
            <a:chExt cx="4955" cy="1982"/>
          </a:xfrm>
        </p:grpSpPr>
        <p:sp>
          <p:nvSpPr>
            <p:cNvPr id="25" name="Freeform 4"/>
            <p:cNvSpPr/>
            <p:nvPr/>
          </p:nvSpPr>
          <p:spPr bwMode="ltGray">
            <a:xfrm>
              <a:off x="551" y="1275"/>
              <a:ext cx="1457" cy="1812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26" name="Freeform 5"/>
            <p:cNvSpPr/>
            <p:nvPr/>
          </p:nvSpPr>
          <p:spPr bwMode="ltGray">
            <a:xfrm>
              <a:off x="505" y="1448"/>
              <a:ext cx="39" cy="26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27" name="Freeform 6"/>
            <p:cNvSpPr/>
            <p:nvPr/>
          </p:nvSpPr>
          <p:spPr bwMode="ltGray">
            <a:xfrm>
              <a:off x="858" y="1563"/>
              <a:ext cx="45" cy="30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28" name="Freeform 7"/>
            <p:cNvSpPr/>
            <p:nvPr/>
          </p:nvSpPr>
          <p:spPr bwMode="ltGray">
            <a:xfrm>
              <a:off x="1757" y="1615"/>
              <a:ext cx="113" cy="69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29" name="Freeform 8"/>
            <p:cNvSpPr/>
            <p:nvPr/>
          </p:nvSpPr>
          <p:spPr bwMode="ltGray">
            <a:xfrm>
              <a:off x="1212" y="1974"/>
              <a:ext cx="182" cy="79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30" name="Freeform 9"/>
            <p:cNvSpPr/>
            <p:nvPr/>
          </p:nvSpPr>
          <p:spPr bwMode="ltGray">
            <a:xfrm>
              <a:off x="1362" y="2034"/>
              <a:ext cx="114" cy="38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31" name="Freeform 10"/>
            <p:cNvSpPr/>
            <p:nvPr/>
          </p:nvSpPr>
          <p:spPr bwMode="ltGray">
            <a:xfrm>
              <a:off x="1483" y="2058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32" name="Freeform 11"/>
            <p:cNvSpPr/>
            <p:nvPr/>
          </p:nvSpPr>
          <p:spPr bwMode="ltGray">
            <a:xfrm>
              <a:off x="1547" y="2061"/>
              <a:ext cx="14" cy="24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33" name="Freeform 12"/>
            <p:cNvSpPr/>
            <p:nvPr/>
          </p:nvSpPr>
          <p:spPr bwMode="ltGray">
            <a:xfrm>
              <a:off x="1336" y="1270"/>
              <a:ext cx="207" cy="82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34" name="Freeform 13"/>
            <p:cNvSpPr/>
            <p:nvPr/>
          </p:nvSpPr>
          <p:spPr bwMode="ltGray">
            <a:xfrm>
              <a:off x="1428" y="1232"/>
              <a:ext cx="168" cy="56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35" name="Freeform 14"/>
            <p:cNvSpPr/>
            <p:nvPr/>
          </p:nvSpPr>
          <p:spPr bwMode="ltGray">
            <a:xfrm>
              <a:off x="1664" y="1297"/>
              <a:ext cx="268" cy="178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36" name="Freeform 15"/>
            <p:cNvSpPr/>
            <p:nvPr/>
          </p:nvSpPr>
          <p:spPr bwMode="ltGray">
            <a:xfrm>
              <a:off x="1662" y="1221"/>
              <a:ext cx="51" cy="34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37" name="Freeform 16"/>
            <p:cNvSpPr/>
            <p:nvPr/>
          </p:nvSpPr>
          <p:spPr bwMode="ltGray">
            <a:xfrm>
              <a:off x="1565" y="1286"/>
              <a:ext cx="75" cy="39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38" name="Freeform 17"/>
            <p:cNvSpPr/>
            <p:nvPr/>
          </p:nvSpPr>
          <p:spPr bwMode="ltGray">
            <a:xfrm>
              <a:off x="1644" y="1294"/>
              <a:ext cx="62" cy="23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39" name="Freeform 18"/>
            <p:cNvSpPr/>
            <p:nvPr/>
          </p:nvSpPr>
          <p:spPr bwMode="ltGray">
            <a:xfrm>
              <a:off x="1610" y="1260"/>
              <a:ext cx="74" cy="32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0" name="Freeform 19"/>
            <p:cNvSpPr/>
            <p:nvPr/>
          </p:nvSpPr>
          <p:spPr bwMode="ltGray">
            <a:xfrm>
              <a:off x="1579" y="1230"/>
              <a:ext cx="51" cy="22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1" name="Freeform 20"/>
            <p:cNvSpPr/>
            <p:nvPr/>
          </p:nvSpPr>
          <p:spPr bwMode="ltGray">
            <a:xfrm>
              <a:off x="1710" y="1233"/>
              <a:ext cx="131" cy="72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2" name="Freeform 21"/>
            <p:cNvSpPr/>
            <p:nvPr/>
          </p:nvSpPr>
          <p:spPr bwMode="ltGray">
            <a:xfrm>
              <a:off x="460" y="1462"/>
              <a:ext cx="29" cy="14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3" name="Freeform 22"/>
            <p:cNvSpPr/>
            <p:nvPr/>
          </p:nvSpPr>
          <p:spPr bwMode="ltGray">
            <a:xfrm>
              <a:off x="1331" y="1940"/>
              <a:ext cx="18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4" name="Freeform 23"/>
            <p:cNvSpPr/>
            <p:nvPr/>
          </p:nvSpPr>
          <p:spPr bwMode="ltGray">
            <a:xfrm>
              <a:off x="1334" y="1963"/>
              <a:ext cx="19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5" name="Freeform 24"/>
            <p:cNvSpPr/>
            <p:nvPr/>
          </p:nvSpPr>
          <p:spPr bwMode="ltGray">
            <a:xfrm>
              <a:off x="1569" y="2086"/>
              <a:ext cx="17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6" name="Freeform 25"/>
            <p:cNvSpPr/>
            <p:nvPr/>
          </p:nvSpPr>
          <p:spPr bwMode="ltGray">
            <a:xfrm>
              <a:off x="1711" y="1634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8" name="Freeform 26"/>
            <p:cNvSpPr/>
            <p:nvPr/>
          </p:nvSpPr>
          <p:spPr bwMode="ltGray">
            <a:xfrm>
              <a:off x="1596" y="1442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9" name="Freeform 27"/>
            <p:cNvSpPr/>
            <p:nvPr/>
          </p:nvSpPr>
          <p:spPr bwMode="ltGray">
            <a:xfrm>
              <a:off x="1671" y="1275"/>
              <a:ext cx="45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0" name="Freeform 28"/>
            <p:cNvSpPr/>
            <p:nvPr/>
          </p:nvSpPr>
          <p:spPr bwMode="ltGray">
            <a:xfrm>
              <a:off x="1744" y="1376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1" name="Freeform 29"/>
            <p:cNvSpPr/>
            <p:nvPr/>
          </p:nvSpPr>
          <p:spPr bwMode="ltGray">
            <a:xfrm>
              <a:off x="1762" y="1187"/>
              <a:ext cx="801" cy="323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2" name="Freeform 30"/>
            <p:cNvSpPr/>
            <p:nvPr/>
          </p:nvSpPr>
          <p:spPr bwMode="ltGray">
            <a:xfrm>
              <a:off x="2007" y="1359"/>
              <a:ext cx="45" cy="22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3" name="Freeform 31"/>
            <p:cNvSpPr/>
            <p:nvPr/>
          </p:nvSpPr>
          <p:spPr bwMode="ltGray">
            <a:xfrm>
              <a:off x="2333" y="1421"/>
              <a:ext cx="147" cy="50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4" name="Freeform 32"/>
            <p:cNvSpPr/>
            <p:nvPr/>
          </p:nvSpPr>
          <p:spPr bwMode="ltGray">
            <a:xfrm>
              <a:off x="2449" y="1268"/>
              <a:ext cx="45" cy="23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5" name="Freeform 33"/>
            <p:cNvSpPr/>
            <p:nvPr/>
          </p:nvSpPr>
          <p:spPr bwMode="ltGray">
            <a:xfrm>
              <a:off x="2758" y="1238"/>
              <a:ext cx="178" cy="59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6" name="Freeform 34"/>
            <p:cNvSpPr/>
            <p:nvPr/>
          </p:nvSpPr>
          <p:spPr bwMode="ltGray">
            <a:xfrm>
              <a:off x="2870" y="1269"/>
              <a:ext cx="55" cy="20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7" name="Freeform 35"/>
            <p:cNvSpPr/>
            <p:nvPr/>
          </p:nvSpPr>
          <p:spPr bwMode="ltGray">
            <a:xfrm>
              <a:off x="2534" y="1524"/>
              <a:ext cx="125" cy="123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8" name="Freeform 36"/>
            <p:cNvSpPr/>
            <p:nvPr/>
          </p:nvSpPr>
          <p:spPr bwMode="ltGray">
            <a:xfrm>
              <a:off x="2472" y="1568"/>
              <a:ext cx="79" cy="64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9" name="Freeform 37"/>
            <p:cNvSpPr/>
            <p:nvPr/>
          </p:nvSpPr>
          <p:spPr bwMode="ltGray">
            <a:xfrm>
              <a:off x="4411" y="2637"/>
              <a:ext cx="545" cy="463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0" name="Freeform 38"/>
            <p:cNvSpPr/>
            <p:nvPr/>
          </p:nvSpPr>
          <p:spPr bwMode="ltGray">
            <a:xfrm>
              <a:off x="4580" y="2393"/>
              <a:ext cx="367" cy="196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363046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1" name="Freeform 39"/>
            <p:cNvSpPr/>
            <p:nvPr/>
          </p:nvSpPr>
          <p:spPr bwMode="ltGray">
            <a:xfrm>
              <a:off x="4855" y="3115"/>
              <a:ext cx="52" cy="54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2" name="Freeform 40"/>
            <p:cNvSpPr/>
            <p:nvPr/>
          </p:nvSpPr>
          <p:spPr bwMode="ltGray">
            <a:xfrm>
              <a:off x="5011" y="3031"/>
              <a:ext cx="189" cy="79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3" name="Freeform 41"/>
            <p:cNvSpPr/>
            <p:nvPr/>
          </p:nvSpPr>
          <p:spPr bwMode="ltGray">
            <a:xfrm>
              <a:off x="5207" y="2984"/>
              <a:ext cx="119" cy="86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4" name="Freeform 42"/>
            <p:cNvSpPr/>
            <p:nvPr/>
          </p:nvSpPr>
          <p:spPr bwMode="ltGray">
            <a:xfrm>
              <a:off x="5270" y="2946"/>
              <a:ext cx="43" cy="24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5" name="Freeform 43"/>
            <p:cNvSpPr/>
            <p:nvPr/>
          </p:nvSpPr>
          <p:spPr bwMode="ltGray">
            <a:xfrm>
              <a:off x="3288" y="2491"/>
              <a:ext cx="142" cy="188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6" name="Freeform 44"/>
            <p:cNvSpPr/>
            <p:nvPr/>
          </p:nvSpPr>
          <p:spPr bwMode="ltGray">
            <a:xfrm>
              <a:off x="3900" y="2200"/>
              <a:ext cx="57" cy="57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7" name="Freeform 45"/>
            <p:cNvSpPr/>
            <p:nvPr/>
          </p:nvSpPr>
          <p:spPr bwMode="ltGray">
            <a:xfrm>
              <a:off x="4283" y="2261"/>
              <a:ext cx="128" cy="171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8" name="Freeform 46"/>
            <p:cNvSpPr/>
            <p:nvPr/>
          </p:nvSpPr>
          <p:spPr bwMode="ltGray">
            <a:xfrm>
              <a:off x="4175" y="2208"/>
              <a:ext cx="83" cy="128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9" name="Freeform 47"/>
            <p:cNvSpPr/>
            <p:nvPr/>
          </p:nvSpPr>
          <p:spPr bwMode="ltGray">
            <a:xfrm>
              <a:off x="4231" y="2311"/>
              <a:ext cx="46" cy="122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0" name="Freeform 48"/>
            <p:cNvSpPr/>
            <p:nvPr/>
          </p:nvSpPr>
          <p:spPr bwMode="ltGray">
            <a:xfrm>
              <a:off x="4283" y="2439"/>
              <a:ext cx="75" cy="50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1" name="Freeform 49"/>
            <p:cNvSpPr/>
            <p:nvPr/>
          </p:nvSpPr>
          <p:spPr bwMode="ltGray">
            <a:xfrm>
              <a:off x="4403" y="2350"/>
              <a:ext cx="95" cy="109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2" name="Freeform 50"/>
            <p:cNvSpPr/>
            <p:nvPr/>
          </p:nvSpPr>
          <p:spPr bwMode="ltGray">
            <a:xfrm>
              <a:off x="4371" y="1959"/>
              <a:ext cx="25" cy="67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3" name="Freeform 51"/>
            <p:cNvSpPr/>
            <p:nvPr/>
          </p:nvSpPr>
          <p:spPr bwMode="ltGray">
            <a:xfrm>
              <a:off x="4387" y="2070"/>
              <a:ext cx="70" cy="111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4" name="Freeform 52"/>
            <p:cNvSpPr/>
            <p:nvPr/>
          </p:nvSpPr>
          <p:spPr bwMode="ltGray">
            <a:xfrm>
              <a:off x="4436" y="2216"/>
              <a:ext cx="74" cy="74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5" name="Freeform 53"/>
            <p:cNvSpPr/>
            <p:nvPr/>
          </p:nvSpPr>
          <p:spPr bwMode="ltGray">
            <a:xfrm>
              <a:off x="4524" y="2348"/>
              <a:ext cx="33" cy="46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6" name="Freeform 54"/>
            <p:cNvSpPr/>
            <p:nvPr/>
          </p:nvSpPr>
          <p:spPr bwMode="ltGray">
            <a:xfrm>
              <a:off x="4505" y="2425"/>
              <a:ext cx="21" cy="16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7" name="Freeform 55"/>
            <p:cNvSpPr/>
            <p:nvPr/>
          </p:nvSpPr>
          <p:spPr bwMode="ltGray">
            <a:xfrm>
              <a:off x="4536" y="2415"/>
              <a:ext cx="52" cy="35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2" name="Freeform 56"/>
            <p:cNvSpPr/>
            <p:nvPr/>
          </p:nvSpPr>
          <p:spPr bwMode="ltGray">
            <a:xfrm>
              <a:off x="4616" y="2481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4" name="Freeform 57"/>
            <p:cNvSpPr/>
            <p:nvPr/>
          </p:nvSpPr>
          <p:spPr bwMode="ltGray">
            <a:xfrm>
              <a:off x="4923" y="2442"/>
              <a:ext cx="53" cy="44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5" name="Freeform 58"/>
            <p:cNvSpPr/>
            <p:nvPr/>
          </p:nvSpPr>
          <p:spPr bwMode="ltGray">
            <a:xfrm>
              <a:off x="4466" y="2497"/>
              <a:ext cx="53" cy="47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6" name="Freeform 59"/>
            <p:cNvSpPr/>
            <p:nvPr/>
          </p:nvSpPr>
          <p:spPr bwMode="ltGray">
            <a:xfrm>
              <a:off x="4410" y="2515"/>
              <a:ext cx="37" cy="25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7" name="Freeform 60"/>
            <p:cNvSpPr/>
            <p:nvPr/>
          </p:nvSpPr>
          <p:spPr bwMode="ltGray">
            <a:xfrm>
              <a:off x="4386" y="2487"/>
              <a:ext cx="27" cy="29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8" name="Freeform 61"/>
            <p:cNvSpPr/>
            <p:nvPr/>
          </p:nvSpPr>
          <p:spPr bwMode="ltGray">
            <a:xfrm>
              <a:off x="4425" y="2498"/>
              <a:ext cx="39" cy="22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9" name="Freeform 62"/>
            <p:cNvSpPr/>
            <p:nvPr/>
          </p:nvSpPr>
          <p:spPr bwMode="ltGray">
            <a:xfrm>
              <a:off x="4368" y="2187"/>
              <a:ext cx="31" cy="52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0" name="Freeform 63"/>
            <p:cNvSpPr/>
            <p:nvPr/>
          </p:nvSpPr>
          <p:spPr bwMode="ltGray">
            <a:xfrm>
              <a:off x="4427" y="2179"/>
              <a:ext cx="22" cy="51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1" name="Freeform 64"/>
            <p:cNvSpPr/>
            <p:nvPr/>
          </p:nvSpPr>
          <p:spPr bwMode="ltGray">
            <a:xfrm>
              <a:off x="4452" y="2163"/>
              <a:ext cx="12" cy="23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2" name="Freeform 65"/>
            <p:cNvSpPr/>
            <p:nvPr/>
          </p:nvSpPr>
          <p:spPr bwMode="ltGray">
            <a:xfrm>
              <a:off x="4464" y="2174"/>
              <a:ext cx="24" cy="45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3" name="Freeform 66"/>
            <p:cNvSpPr/>
            <p:nvPr/>
          </p:nvSpPr>
          <p:spPr bwMode="ltGray">
            <a:xfrm>
              <a:off x="4154" y="2239"/>
              <a:ext cx="14" cy="25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4" name="Freeform 67"/>
            <p:cNvSpPr/>
            <p:nvPr/>
          </p:nvSpPr>
          <p:spPr bwMode="ltGray">
            <a:xfrm>
              <a:off x="4143" y="2217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5" name="Freeform 68"/>
            <p:cNvSpPr/>
            <p:nvPr/>
          </p:nvSpPr>
          <p:spPr bwMode="ltGray">
            <a:xfrm>
              <a:off x="4138" y="2200"/>
              <a:ext cx="14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6" name="Freeform 69"/>
            <p:cNvSpPr/>
            <p:nvPr/>
          </p:nvSpPr>
          <p:spPr bwMode="ltGray">
            <a:xfrm>
              <a:off x="4124" y="2163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7" name="Freeform 70"/>
            <p:cNvSpPr/>
            <p:nvPr/>
          </p:nvSpPr>
          <p:spPr bwMode="ltGray">
            <a:xfrm>
              <a:off x="4127" y="2186"/>
              <a:ext cx="18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8" name="Freeform 71"/>
            <p:cNvSpPr/>
            <p:nvPr/>
          </p:nvSpPr>
          <p:spPr bwMode="ltGray">
            <a:xfrm>
              <a:off x="5088" y="2769"/>
              <a:ext cx="52" cy="56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9" name="Freeform 72"/>
            <p:cNvSpPr/>
            <p:nvPr/>
          </p:nvSpPr>
          <p:spPr bwMode="ltGray">
            <a:xfrm>
              <a:off x="5354" y="2723"/>
              <a:ext cx="61" cy="43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0" name="Freeform 73"/>
            <p:cNvSpPr/>
            <p:nvPr/>
          </p:nvSpPr>
          <p:spPr bwMode="ltGray">
            <a:xfrm>
              <a:off x="5170" y="2700"/>
              <a:ext cx="20" cy="21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1" name="Freeform 74"/>
            <p:cNvSpPr/>
            <p:nvPr/>
          </p:nvSpPr>
          <p:spPr bwMode="ltGray">
            <a:xfrm>
              <a:off x="5161" y="2679"/>
              <a:ext cx="23" cy="16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2" name="Freeform 75"/>
            <p:cNvSpPr/>
            <p:nvPr/>
          </p:nvSpPr>
          <p:spPr bwMode="ltGray">
            <a:xfrm>
              <a:off x="4985" y="2498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3" name="Freeform 76"/>
            <p:cNvSpPr/>
            <p:nvPr/>
          </p:nvSpPr>
          <p:spPr bwMode="ltGray">
            <a:xfrm>
              <a:off x="5024" y="2538"/>
              <a:ext cx="30" cy="31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4" name="Freeform 77"/>
            <p:cNvSpPr/>
            <p:nvPr/>
          </p:nvSpPr>
          <p:spPr bwMode="ltGray">
            <a:xfrm>
              <a:off x="5055" y="2597"/>
              <a:ext cx="32" cy="26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5" name="Freeform 78"/>
            <p:cNvSpPr/>
            <p:nvPr/>
          </p:nvSpPr>
          <p:spPr bwMode="ltGray">
            <a:xfrm>
              <a:off x="5094" y="2587"/>
              <a:ext cx="32" cy="25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6" name="Freeform 79"/>
            <p:cNvSpPr/>
            <p:nvPr/>
          </p:nvSpPr>
          <p:spPr bwMode="ltGray">
            <a:xfrm>
              <a:off x="5083" y="2554"/>
              <a:ext cx="30" cy="19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7" name="Freeform 80"/>
            <p:cNvSpPr/>
            <p:nvPr/>
          </p:nvSpPr>
          <p:spPr bwMode="ltGray">
            <a:xfrm>
              <a:off x="5053" y="2530"/>
              <a:ext cx="30" cy="33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8" name="Freeform 81"/>
            <p:cNvSpPr/>
            <p:nvPr/>
          </p:nvSpPr>
          <p:spPr bwMode="ltGray">
            <a:xfrm>
              <a:off x="5016" y="2516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9" name="Freeform 82"/>
            <p:cNvSpPr/>
            <p:nvPr/>
          </p:nvSpPr>
          <p:spPr bwMode="ltGray">
            <a:xfrm>
              <a:off x="5062" y="2565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0" name="Freeform 83"/>
            <p:cNvSpPr/>
            <p:nvPr/>
          </p:nvSpPr>
          <p:spPr bwMode="ltGray">
            <a:xfrm>
              <a:off x="3210" y="1280"/>
              <a:ext cx="162" cy="101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1" name="Freeform 84"/>
            <p:cNvSpPr/>
            <p:nvPr/>
          </p:nvSpPr>
          <p:spPr bwMode="ltGray">
            <a:xfrm>
              <a:off x="3307" y="1378"/>
              <a:ext cx="46" cy="11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2" name="Freeform 85"/>
            <p:cNvSpPr/>
            <p:nvPr/>
          </p:nvSpPr>
          <p:spPr bwMode="ltGray">
            <a:xfrm>
              <a:off x="3542" y="1232"/>
              <a:ext cx="49" cy="26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3" name="Freeform 86"/>
            <p:cNvSpPr/>
            <p:nvPr/>
          </p:nvSpPr>
          <p:spPr bwMode="ltGray">
            <a:xfrm>
              <a:off x="3577" y="1244"/>
              <a:ext cx="58" cy="19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4" name="Freeform 87"/>
            <p:cNvSpPr/>
            <p:nvPr/>
          </p:nvSpPr>
          <p:spPr bwMode="ltGray">
            <a:xfrm>
              <a:off x="3639" y="1247"/>
              <a:ext cx="58" cy="30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5" name="Freeform 88"/>
            <p:cNvSpPr/>
            <p:nvPr/>
          </p:nvSpPr>
          <p:spPr bwMode="ltGray">
            <a:xfrm>
              <a:off x="4041" y="1272"/>
              <a:ext cx="101" cy="29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6" name="Freeform 89"/>
            <p:cNvSpPr/>
            <p:nvPr/>
          </p:nvSpPr>
          <p:spPr bwMode="ltGray">
            <a:xfrm>
              <a:off x="4144" y="1271"/>
              <a:ext cx="53" cy="23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7" name="Freeform 90"/>
            <p:cNvSpPr/>
            <p:nvPr/>
          </p:nvSpPr>
          <p:spPr bwMode="ltGray">
            <a:xfrm>
              <a:off x="4120" y="1298"/>
              <a:ext cx="42" cy="16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8" name="Freeform 91"/>
            <p:cNvSpPr/>
            <p:nvPr/>
          </p:nvSpPr>
          <p:spPr bwMode="ltGray">
            <a:xfrm>
              <a:off x="4410" y="1508"/>
              <a:ext cx="87" cy="106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9" name="Freeform 92"/>
            <p:cNvSpPr/>
            <p:nvPr/>
          </p:nvSpPr>
          <p:spPr bwMode="ltGray">
            <a:xfrm>
              <a:off x="4480" y="1618"/>
              <a:ext cx="63" cy="73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0" name="Freeform 93"/>
            <p:cNvSpPr/>
            <p:nvPr/>
          </p:nvSpPr>
          <p:spPr bwMode="ltGray">
            <a:xfrm>
              <a:off x="4438" y="1693"/>
              <a:ext cx="126" cy="176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1" name="Freeform 94"/>
            <p:cNvSpPr/>
            <p:nvPr/>
          </p:nvSpPr>
          <p:spPr bwMode="ltGray">
            <a:xfrm>
              <a:off x="3218" y="1222"/>
              <a:ext cx="60" cy="28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2" name="Freeform 95"/>
            <p:cNvSpPr/>
            <p:nvPr/>
          </p:nvSpPr>
          <p:spPr bwMode="ltGray">
            <a:xfrm>
              <a:off x="3095" y="1230"/>
              <a:ext cx="22" cy="21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3" name="Freeform 96"/>
            <p:cNvSpPr/>
            <p:nvPr/>
          </p:nvSpPr>
          <p:spPr bwMode="ltGray">
            <a:xfrm>
              <a:off x="3123" y="1229"/>
              <a:ext cx="42" cy="25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4" name="Freeform 97"/>
            <p:cNvSpPr/>
            <p:nvPr/>
          </p:nvSpPr>
          <p:spPr bwMode="ltGray">
            <a:xfrm>
              <a:off x="3193" y="1221"/>
              <a:ext cx="23" cy="15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5" name="Freeform 98"/>
            <p:cNvSpPr/>
            <p:nvPr/>
          </p:nvSpPr>
          <p:spPr bwMode="ltGray">
            <a:xfrm>
              <a:off x="3172" y="1237"/>
              <a:ext cx="17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6" name="Freeform 99"/>
            <p:cNvSpPr/>
            <p:nvPr/>
          </p:nvSpPr>
          <p:spPr bwMode="ltGray">
            <a:xfrm>
              <a:off x="4483" y="1252"/>
              <a:ext cx="21" cy="31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7" name="Freeform 100"/>
            <p:cNvSpPr/>
            <p:nvPr/>
          </p:nvSpPr>
          <p:spPr bwMode="ltGray">
            <a:xfrm>
              <a:off x="3467" y="2610"/>
              <a:ext cx="35" cy="17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8" name="Freeform 101"/>
            <p:cNvSpPr/>
            <p:nvPr/>
          </p:nvSpPr>
          <p:spPr bwMode="ltGray">
            <a:xfrm>
              <a:off x="3513" y="2603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9" name="Freeform 102"/>
            <p:cNvSpPr/>
            <p:nvPr/>
          </p:nvSpPr>
          <p:spPr bwMode="ltGray">
            <a:xfrm>
              <a:off x="3436" y="2459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0" name="Freeform 103"/>
            <p:cNvSpPr/>
            <p:nvPr/>
          </p:nvSpPr>
          <p:spPr bwMode="ltGray">
            <a:xfrm>
              <a:off x="3505" y="2391"/>
              <a:ext cx="12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1" name="Freeform 104"/>
            <p:cNvSpPr/>
            <p:nvPr/>
          </p:nvSpPr>
          <p:spPr bwMode="ltGray">
            <a:xfrm>
              <a:off x="3477" y="2390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2" name="Freeform 105"/>
            <p:cNvSpPr/>
            <p:nvPr/>
          </p:nvSpPr>
          <p:spPr bwMode="ltGray">
            <a:xfrm>
              <a:off x="3464" y="2411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3" name="Freeform 106"/>
            <p:cNvSpPr/>
            <p:nvPr/>
          </p:nvSpPr>
          <p:spPr bwMode="ltGray">
            <a:xfrm>
              <a:off x="3436" y="2443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4" name="Freeform 107"/>
            <p:cNvSpPr/>
            <p:nvPr/>
          </p:nvSpPr>
          <p:spPr bwMode="ltGray">
            <a:xfrm>
              <a:off x="3457" y="2430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5" name="Freeform 108"/>
            <p:cNvSpPr/>
            <p:nvPr/>
          </p:nvSpPr>
          <p:spPr bwMode="ltGray">
            <a:xfrm>
              <a:off x="2614" y="1507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6" name="Freeform 109"/>
            <p:cNvSpPr/>
            <p:nvPr/>
          </p:nvSpPr>
          <p:spPr bwMode="ltGray">
            <a:xfrm>
              <a:off x="2544" y="1475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7" name="Freeform 110"/>
            <p:cNvSpPr/>
            <p:nvPr/>
          </p:nvSpPr>
          <p:spPr bwMode="ltGray">
            <a:xfrm>
              <a:off x="2270" y="1272"/>
              <a:ext cx="2370" cy="1537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</p:grpSp>
      <p:pic>
        <p:nvPicPr>
          <p:cNvPr id="139" name="图片 13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300192" y="1340768"/>
            <a:ext cx="2158206" cy="543860"/>
          </a:xfrm>
          <a:prstGeom prst="rect">
            <a:avLst/>
          </a:prstGeom>
        </p:spPr>
      </p:pic>
      <p:sp>
        <p:nvSpPr>
          <p:cNvPr id="141" name="TextBox 12">
            <a:extLst>
              <a:ext uri="{FF2B5EF4-FFF2-40B4-BE49-F238E27FC236}">
                <a16:creationId xmlns:a16="http://schemas.microsoft.com/office/drawing/2014/main" id="{079C5418-8B0D-4F34-B022-937E53CE8741}"/>
              </a:ext>
            </a:extLst>
          </p:cNvPr>
          <p:cNvSpPr txBox="1"/>
          <p:nvPr/>
        </p:nvSpPr>
        <p:spPr>
          <a:xfrm>
            <a:off x="1868661" y="3044779"/>
            <a:ext cx="5395218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讲好中国故事 传播好中国声音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/>
      <p:bldP spid="1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"/>
          <p:cNvGrpSpPr/>
          <p:nvPr/>
        </p:nvGrpSpPr>
        <p:grpSpPr bwMode="auto">
          <a:xfrm>
            <a:off x="755580" y="1916836"/>
            <a:ext cx="7866063" cy="3146425"/>
            <a:chOff x="460" y="1187"/>
            <a:chExt cx="4955" cy="1982"/>
          </a:xfrm>
          <a:solidFill>
            <a:schemeClr val="bg1">
              <a:lumMod val="95000"/>
            </a:schemeClr>
          </a:solidFill>
        </p:grpSpPr>
        <p:sp>
          <p:nvSpPr>
            <p:cNvPr id="41" name="Freeform 4"/>
            <p:cNvSpPr/>
            <p:nvPr/>
          </p:nvSpPr>
          <p:spPr bwMode="ltGray">
            <a:xfrm>
              <a:off x="551" y="1275"/>
              <a:ext cx="1457" cy="1812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2" name="Freeform 5"/>
            <p:cNvSpPr/>
            <p:nvPr/>
          </p:nvSpPr>
          <p:spPr bwMode="ltGray">
            <a:xfrm>
              <a:off x="505" y="1448"/>
              <a:ext cx="39" cy="26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3" name="Freeform 6"/>
            <p:cNvSpPr/>
            <p:nvPr/>
          </p:nvSpPr>
          <p:spPr bwMode="ltGray">
            <a:xfrm>
              <a:off x="858" y="1563"/>
              <a:ext cx="45" cy="30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4" name="Freeform 7"/>
            <p:cNvSpPr/>
            <p:nvPr/>
          </p:nvSpPr>
          <p:spPr bwMode="ltGray">
            <a:xfrm>
              <a:off x="1757" y="1615"/>
              <a:ext cx="113" cy="69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5" name="Freeform 8"/>
            <p:cNvSpPr/>
            <p:nvPr/>
          </p:nvSpPr>
          <p:spPr bwMode="ltGray">
            <a:xfrm>
              <a:off x="1212" y="1974"/>
              <a:ext cx="182" cy="79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6" name="Freeform 9"/>
            <p:cNvSpPr/>
            <p:nvPr/>
          </p:nvSpPr>
          <p:spPr bwMode="ltGray">
            <a:xfrm>
              <a:off x="1362" y="2034"/>
              <a:ext cx="114" cy="38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7" name="Freeform 10"/>
            <p:cNvSpPr/>
            <p:nvPr/>
          </p:nvSpPr>
          <p:spPr bwMode="ltGray">
            <a:xfrm>
              <a:off x="1483" y="2058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8" name="Freeform 11"/>
            <p:cNvSpPr/>
            <p:nvPr/>
          </p:nvSpPr>
          <p:spPr bwMode="ltGray">
            <a:xfrm>
              <a:off x="1547" y="2061"/>
              <a:ext cx="14" cy="24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9" name="Freeform 12"/>
            <p:cNvSpPr/>
            <p:nvPr/>
          </p:nvSpPr>
          <p:spPr bwMode="ltGray">
            <a:xfrm>
              <a:off x="1336" y="1270"/>
              <a:ext cx="207" cy="82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0" name="Freeform 13"/>
            <p:cNvSpPr/>
            <p:nvPr/>
          </p:nvSpPr>
          <p:spPr bwMode="ltGray">
            <a:xfrm>
              <a:off x="1428" y="1232"/>
              <a:ext cx="168" cy="56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1" name="Freeform 14"/>
            <p:cNvSpPr/>
            <p:nvPr/>
          </p:nvSpPr>
          <p:spPr bwMode="ltGray">
            <a:xfrm>
              <a:off x="1664" y="1297"/>
              <a:ext cx="268" cy="178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2" name="Freeform 15"/>
            <p:cNvSpPr/>
            <p:nvPr/>
          </p:nvSpPr>
          <p:spPr bwMode="ltGray">
            <a:xfrm>
              <a:off x="1662" y="1221"/>
              <a:ext cx="51" cy="34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3" name="Freeform 16"/>
            <p:cNvSpPr/>
            <p:nvPr/>
          </p:nvSpPr>
          <p:spPr bwMode="ltGray">
            <a:xfrm>
              <a:off x="1565" y="1286"/>
              <a:ext cx="75" cy="39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4" name="Freeform 17"/>
            <p:cNvSpPr/>
            <p:nvPr/>
          </p:nvSpPr>
          <p:spPr bwMode="ltGray">
            <a:xfrm>
              <a:off x="1644" y="1294"/>
              <a:ext cx="62" cy="23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5" name="Freeform 18"/>
            <p:cNvSpPr/>
            <p:nvPr/>
          </p:nvSpPr>
          <p:spPr bwMode="ltGray">
            <a:xfrm>
              <a:off x="1610" y="1260"/>
              <a:ext cx="74" cy="32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6" name="Freeform 19"/>
            <p:cNvSpPr/>
            <p:nvPr/>
          </p:nvSpPr>
          <p:spPr bwMode="ltGray">
            <a:xfrm>
              <a:off x="1579" y="1230"/>
              <a:ext cx="51" cy="22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7" name="Freeform 20"/>
            <p:cNvSpPr/>
            <p:nvPr/>
          </p:nvSpPr>
          <p:spPr bwMode="ltGray">
            <a:xfrm>
              <a:off x="1710" y="1233"/>
              <a:ext cx="131" cy="72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8" name="Freeform 21"/>
            <p:cNvSpPr/>
            <p:nvPr/>
          </p:nvSpPr>
          <p:spPr bwMode="ltGray">
            <a:xfrm>
              <a:off x="460" y="1462"/>
              <a:ext cx="29" cy="14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9" name="Freeform 22"/>
            <p:cNvSpPr/>
            <p:nvPr/>
          </p:nvSpPr>
          <p:spPr bwMode="ltGray">
            <a:xfrm>
              <a:off x="1331" y="1940"/>
              <a:ext cx="18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0" name="Freeform 23"/>
            <p:cNvSpPr/>
            <p:nvPr/>
          </p:nvSpPr>
          <p:spPr bwMode="ltGray">
            <a:xfrm>
              <a:off x="1334" y="1963"/>
              <a:ext cx="19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1" name="Freeform 24"/>
            <p:cNvSpPr/>
            <p:nvPr/>
          </p:nvSpPr>
          <p:spPr bwMode="ltGray">
            <a:xfrm>
              <a:off x="1569" y="2086"/>
              <a:ext cx="17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2" name="Freeform 25"/>
            <p:cNvSpPr/>
            <p:nvPr/>
          </p:nvSpPr>
          <p:spPr bwMode="ltGray">
            <a:xfrm>
              <a:off x="1711" y="1634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3" name="Freeform 26"/>
            <p:cNvSpPr/>
            <p:nvPr/>
          </p:nvSpPr>
          <p:spPr bwMode="ltGray">
            <a:xfrm>
              <a:off x="1596" y="1442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4" name="Freeform 27"/>
            <p:cNvSpPr/>
            <p:nvPr/>
          </p:nvSpPr>
          <p:spPr bwMode="ltGray">
            <a:xfrm>
              <a:off x="1671" y="1275"/>
              <a:ext cx="45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5" name="Freeform 28"/>
            <p:cNvSpPr/>
            <p:nvPr/>
          </p:nvSpPr>
          <p:spPr bwMode="ltGray">
            <a:xfrm>
              <a:off x="1744" y="1376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6" name="Freeform 29"/>
            <p:cNvSpPr/>
            <p:nvPr/>
          </p:nvSpPr>
          <p:spPr bwMode="ltGray">
            <a:xfrm>
              <a:off x="1762" y="1187"/>
              <a:ext cx="801" cy="323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7" name="Freeform 30"/>
            <p:cNvSpPr/>
            <p:nvPr/>
          </p:nvSpPr>
          <p:spPr bwMode="ltGray">
            <a:xfrm>
              <a:off x="2007" y="1359"/>
              <a:ext cx="45" cy="22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8" name="Freeform 31"/>
            <p:cNvSpPr/>
            <p:nvPr/>
          </p:nvSpPr>
          <p:spPr bwMode="ltGray">
            <a:xfrm>
              <a:off x="2333" y="1421"/>
              <a:ext cx="147" cy="50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9" name="Freeform 32"/>
            <p:cNvSpPr/>
            <p:nvPr/>
          </p:nvSpPr>
          <p:spPr bwMode="ltGray">
            <a:xfrm>
              <a:off x="2449" y="1268"/>
              <a:ext cx="45" cy="23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0" name="Freeform 33"/>
            <p:cNvSpPr/>
            <p:nvPr/>
          </p:nvSpPr>
          <p:spPr bwMode="ltGray">
            <a:xfrm>
              <a:off x="2758" y="1238"/>
              <a:ext cx="178" cy="59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1" name="Freeform 34"/>
            <p:cNvSpPr/>
            <p:nvPr/>
          </p:nvSpPr>
          <p:spPr bwMode="ltGray">
            <a:xfrm>
              <a:off x="2870" y="1269"/>
              <a:ext cx="55" cy="20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2" name="Freeform 35"/>
            <p:cNvSpPr/>
            <p:nvPr/>
          </p:nvSpPr>
          <p:spPr bwMode="ltGray">
            <a:xfrm>
              <a:off x="2534" y="1524"/>
              <a:ext cx="125" cy="123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3" name="Freeform 36"/>
            <p:cNvSpPr/>
            <p:nvPr/>
          </p:nvSpPr>
          <p:spPr bwMode="ltGray">
            <a:xfrm>
              <a:off x="2472" y="1568"/>
              <a:ext cx="79" cy="64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4" name="Freeform 37"/>
            <p:cNvSpPr/>
            <p:nvPr/>
          </p:nvSpPr>
          <p:spPr bwMode="ltGray">
            <a:xfrm>
              <a:off x="4411" y="2637"/>
              <a:ext cx="545" cy="463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5" name="Freeform 38"/>
            <p:cNvSpPr/>
            <p:nvPr/>
          </p:nvSpPr>
          <p:spPr bwMode="ltGray">
            <a:xfrm>
              <a:off x="4580" y="2393"/>
              <a:ext cx="367" cy="196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363046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6" name="Freeform 39"/>
            <p:cNvSpPr/>
            <p:nvPr/>
          </p:nvSpPr>
          <p:spPr bwMode="ltGray">
            <a:xfrm>
              <a:off x="4855" y="3115"/>
              <a:ext cx="52" cy="54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7" name="Freeform 40"/>
            <p:cNvSpPr/>
            <p:nvPr/>
          </p:nvSpPr>
          <p:spPr bwMode="ltGray">
            <a:xfrm>
              <a:off x="5011" y="3031"/>
              <a:ext cx="189" cy="79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8" name="Freeform 41"/>
            <p:cNvSpPr/>
            <p:nvPr/>
          </p:nvSpPr>
          <p:spPr bwMode="ltGray">
            <a:xfrm>
              <a:off x="5207" y="2984"/>
              <a:ext cx="119" cy="86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9" name="Freeform 42"/>
            <p:cNvSpPr/>
            <p:nvPr/>
          </p:nvSpPr>
          <p:spPr bwMode="ltGray">
            <a:xfrm>
              <a:off x="5270" y="2946"/>
              <a:ext cx="43" cy="24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0" name="Freeform 43"/>
            <p:cNvSpPr/>
            <p:nvPr/>
          </p:nvSpPr>
          <p:spPr bwMode="ltGray">
            <a:xfrm>
              <a:off x="3288" y="2491"/>
              <a:ext cx="142" cy="188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1" name="Freeform 44"/>
            <p:cNvSpPr/>
            <p:nvPr/>
          </p:nvSpPr>
          <p:spPr bwMode="ltGray">
            <a:xfrm>
              <a:off x="3900" y="2200"/>
              <a:ext cx="57" cy="57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2" name="Freeform 45"/>
            <p:cNvSpPr/>
            <p:nvPr/>
          </p:nvSpPr>
          <p:spPr bwMode="ltGray">
            <a:xfrm>
              <a:off x="4283" y="2261"/>
              <a:ext cx="128" cy="171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3" name="Freeform 46"/>
            <p:cNvSpPr/>
            <p:nvPr/>
          </p:nvSpPr>
          <p:spPr bwMode="ltGray">
            <a:xfrm>
              <a:off x="4175" y="2208"/>
              <a:ext cx="83" cy="128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4" name="Freeform 47"/>
            <p:cNvSpPr/>
            <p:nvPr/>
          </p:nvSpPr>
          <p:spPr bwMode="ltGray">
            <a:xfrm>
              <a:off x="4231" y="2311"/>
              <a:ext cx="46" cy="122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5" name="Freeform 48"/>
            <p:cNvSpPr/>
            <p:nvPr/>
          </p:nvSpPr>
          <p:spPr bwMode="ltGray">
            <a:xfrm>
              <a:off x="4283" y="2439"/>
              <a:ext cx="75" cy="50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0" name="Freeform 49"/>
            <p:cNvSpPr/>
            <p:nvPr/>
          </p:nvSpPr>
          <p:spPr bwMode="ltGray">
            <a:xfrm>
              <a:off x="4403" y="2350"/>
              <a:ext cx="95" cy="109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1" name="Freeform 50"/>
            <p:cNvSpPr/>
            <p:nvPr/>
          </p:nvSpPr>
          <p:spPr bwMode="ltGray">
            <a:xfrm>
              <a:off x="4371" y="1959"/>
              <a:ext cx="25" cy="67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2" name="Freeform 51"/>
            <p:cNvSpPr/>
            <p:nvPr/>
          </p:nvSpPr>
          <p:spPr bwMode="ltGray">
            <a:xfrm>
              <a:off x="4387" y="2070"/>
              <a:ext cx="70" cy="111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3" name="Freeform 52"/>
            <p:cNvSpPr/>
            <p:nvPr/>
          </p:nvSpPr>
          <p:spPr bwMode="ltGray">
            <a:xfrm>
              <a:off x="4436" y="2216"/>
              <a:ext cx="74" cy="74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4" name="Freeform 53"/>
            <p:cNvSpPr/>
            <p:nvPr/>
          </p:nvSpPr>
          <p:spPr bwMode="ltGray">
            <a:xfrm>
              <a:off x="4524" y="2348"/>
              <a:ext cx="33" cy="46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5" name="Freeform 54"/>
            <p:cNvSpPr/>
            <p:nvPr/>
          </p:nvSpPr>
          <p:spPr bwMode="ltGray">
            <a:xfrm>
              <a:off x="4505" y="2425"/>
              <a:ext cx="21" cy="16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6" name="Freeform 55"/>
            <p:cNvSpPr/>
            <p:nvPr/>
          </p:nvSpPr>
          <p:spPr bwMode="ltGray">
            <a:xfrm>
              <a:off x="4536" y="2415"/>
              <a:ext cx="52" cy="35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7" name="Freeform 56"/>
            <p:cNvSpPr/>
            <p:nvPr/>
          </p:nvSpPr>
          <p:spPr bwMode="ltGray">
            <a:xfrm>
              <a:off x="4616" y="2481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8" name="Freeform 57"/>
            <p:cNvSpPr/>
            <p:nvPr/>
          </p:nvSpPr>
          <p:spPr bwMode="ltGray">
            <a:xfrm>
              <a:off x="4923" y="2442"/>
              <a:ext cx="53" cy="44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9" name="Freeform 58"/>
            <p:cNvSpPr/>
            <p:nvPr/>
          </p:nvSpPr>
          <p:spPr bwMode="ltGray">
            <a:xfrm>
              <a:off x="4466" y="2497"/>
              <a:ext cx="53" cy="47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0" name="Freeform 59"/>
            <p:cNvSpPr/>
            <p:nvPr/>
          </p:nvSpPr>
          <p:spPr bwMode="ltGray">
            <a:xfrm>
              <a:off x="4410" y="2515"/>
              <a:ext cx="37" cy="25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1" name="Freeform 60"/>
            <p:cNvSpPr/>
            <p:nvPr/>
          </p:nvSpPr>
          <p:spPr bwMode="ltGray">
            <a:xfrm>
              <a:off x="4386" y="2487"/>
              <a:ext cx="27" cy="29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2" name="Freeform 61"/>
            <p:cNvSpPr/>
            <p:nvPr/>
          </p:nvSpPr>
          <p:spPr bwMode="ltGray">
            <a:xfrm>
              <a:off x="4425" y="2498"/>
              <a:ext cx="39" cy="22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3" name="Freeform 62"/>
            <p:cNvSpPr/>
            <p:nvPr/>
          </p:nvSpPr>
          <p:spPr bwMode="ltGray">
            <a:xfrm>
              <a:off x="4368" y="2187"/>
              <a:ext cx="31" cy="52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4" name="Freeform 63"/>
            <p:cNvSpPr/>
            <p:nvPr/>
          </p:nvSpPr>
          <p:spPr bwMode="ltGray">
            <a:xfrm>
              <a:off x="4427" y="2179"/>
              <a:ext cx="22" cy="51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5" name="Freeform 64"/>
            <p:cNvSpPr/>
            <p:nvPr/>
          </p:nvSpPr>
          <p:spPr bwMode="ltGray">
            <a:xfrm>
              <a:off x="4452" y="2163"/>
              <a:ext cx="12" cy="23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6" name="Freeform 65"/>
            <p:cNvSpPr/>
            <p:nvPr/>
          </p:nvSpPr>
          <p:spPr bwMode="ltGray">
            <a:xfrm>
              <a:off x="4464" y="2174"/>
              <a:ext cx="24" cy="45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7" name="Freeform 66"/>
            <p:cNvSpPr/>
            <p:nvPr/>
          </p:nvSpPr>
          <p:spPr bwMode="ltGray">
            <a:xfrm>
              <a:off x="4154" y="2239"/>
              <a:ext cx="14" cy="25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8" name="Freeform 67"/>
            <p:cNvSpPr/>
            <p:nvPr/>
          </p:nvSpPr>
          <p:spPr bwMode="ltGray">
            <a:xfrm>
              <a:off x="4143" y="2217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9" name="Freeform 68"/>
            <p:cNvSpPr/>
            <p:nvPr/>
          </p:nvSpPr>
          <p:spPr bwMode="ltGray">
            <a:xfrm>
              <a:off x="4138" y="2200"/>
              <a:ext cx="14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0" name="Freeform 69"/>
            <p:cNvSpPr/>
            <p:nvPr/>
          </p:nvSpPr>
          <p:spPr bwMode="ltGray">
            <a:xfrm>
              <a:off x="4124" y="2163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1" name="Freeform 70"/>
            <p:cNvSpPr/>
            <p:nvPr/>
          </p:nvSpPr>
          <p:spPr bwMode="ltGray">
            <a:xfrm>
              <a:off x="4127" y="2186"/>
              <a:ext cx="18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2" name="Freeform 71"/>
            <p:cNvSpPr/>
            <p:nvPr/>
          </p:nvSpPr>
          <p:spPr bwMode="ltGray">
            <a:xfrm>
              <a:off x="5088" y="2769"/>
              <a:ext cx="52" cy="56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3" name="Freeform 72"/>
            <p:cNvSpPr/>
            <p:nvPr/>
          </p:nvSpPr>
          <p:spPr bwMode="ltGray">
            <a:xfrm>
              <a:off x="5354" y="2723"/>
              <a:ext cx="61" cy="43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4" name="Freeform 73"/>
            <p:cNvSpPr/>
            <p:nvPr/>
          </p:nvSpPr>
          <p:spPr bwMode="ltGray">
            <a:xfrm>
              <a:off x="5170" y="2700"/>
              <a:ext cx="20" cy="21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5" name="Freeform 74"/>
            <p:cNvSpPr/>
            <p:nvPr/>
          </p:nvSpPr>
          <p:spPr bwMode="ltGray">
            <a:xfrm>
              <a:off x="5161" y="2679"/>
              <a:ext cx="23" cy="16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6" name="Freeform 75"/>
            <p:cNvSpPr/>
            <p:nvPr/>
          </p:nvSpPr>
          <p:spPr bwMode="ltGray">
            <a:xfrm>
              <a:off x="4985" y="2498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7" name="Freeform 76"/>
            <p:cNvSpPr/>
            <p:nvPr/>
          </p:nvSpPr>
          <p:spPr bwMode="ltGray">
            <a:xfrm>
              <a:off x="5024" y="2538"/>
              <a:ext cx="30" cy="31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8" name="Freeform 77"/>
            <p:cNvSpPr/>
            <p:nvPr/>
          </p:nvSpPr>
          <p:spPr bwMode="ltGray">
            <a:xfrm>
              <a:off x="5055" y="2597"/>
              <a:ext cx="32" cy="26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9" name="Freeform 78"/>
            <p:cNvSpPr/>
            <p:nvPr/>
          </p:nvSpPr>
          <p:spPr bwMode="ltGray">
            <a:xfrm>
              <a:off x="5094" y="2587"/>
              <a:ext cx="32" cy="25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0" name="Freeform 79"/>
            <p:cNvSpPr/>
            <p:nvPr/>
          </p:nvSpPr>
          <p:spPr bwMode="ltGray">
            <a:xfrm>
              <a:off x="5083" y="2554"/>
              <a:ext cx="30" cy="19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1" name="Freeform 80"/>
            <p:cNvSpPr/>
            <p:nvPr/>
          </p:nvSpPr>
          <p:spPr bwMode="ltGray">
            <a:xfrm>
              <a:off x="5053" y="2530"/>
              <a:ext cx="30" cy="33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2" name="Freeform 81"/>
            <p:cNvSpPr/>
            <p:nvPr/>
          </p:nvSpPr>
          <p:spPr bwMode="ltGray">
            <a:xfrm>
              <a:off x="5016" y="2516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3" name="Freeform 82"/>
            <p:cNvSpPr/>
            <p:nvPr/>
          </p:nvSpPr>
          <p:spPr bwMode="ltGray">
            <a:xfrm>
              <a:off x="5062" y="2565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4" name="Freeform 83"/>
            <p:cNvSpPr/>
            <p:nvPr/>
          </p:nvSpPr>
          <p:spPr bwMode="ltGray">
            <a:xfrm>
              <a:off x="3210" y="1280"/>
              <a:ext cx="162" cy="101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5" name="Freeform 84"/>
            <p:cNvSpPr/>
            <p:nvPr/>
          </p:nvSpPr>
          <p:spPr bwMode="ltGray">
            <a:xfrm>
              <a:off x="3307" y="1378"/>
              <a:ext cx="46" cy="11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6" name="Freeform 85"/>
            <p:cNvSpPr/>
            <p:nvPr/>
          </p:nvSpPr>
          <p:spPr bwMode="ltGray">
            <a:xfrm>
              <a:off x="3542" y="1232"/>
              <a:ext cx="49" cy="26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7" name="Freeform 86"/>
            <p:cNvSpPr/>
            <p:nvPr/>
          </p:nvSpPr>
          <p:spPr bwMode="ltGray">
            <a:xfrm>
              <a:off x="3577" y="1244"/>
              <a:ext cx="58" cy="19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8" name="Freeform 87"/>
            <p:cNvSpPr/>
            <p:nvPr/>
          </p:nvSpPr>
          <p:spPr bwMode="ltGray">
            <a:xfrm>
              <a:off x="3639" y="1247"/>
              <a:ext cx="58" cy="30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9" name="Freeform 88"/>
            <p:cNvSpPr/>
            <p:nvPr/>
          </p:nvSpPr>
          <p:spPr bwMode="ltGray">
            <a:xfrm>
              <a:off x="4041" y="1272"/>
              <a:ext cx="101" cy="29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0" name="Freeform 89"/>
            <p:cNvSpPr/>
            <p:nvPr/>
          </p:nvSpPr>
          <p:spPr bwMode="ltGray">
            <a:xfrm>
              <a:off x="4144" y="1271"/>
              <a:ext cx="53" cy="23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1" name="Freeform 90"/>
            <p:cNvSpPr/>
            <p:nvPr/>
          </p:nvSpPr>
          <p:spPr bwMode="ltGray">
            <a:xfrm>
              <a:off x="4120" y="1298"/>
              <a:ext cx="42" cy="16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2" name="Freeform 91"/>
            <p:cNvSpPr/>
            <p:nvPr/>
          </p:nvSpPr>
          <p:spPr bwMode="ltGray">
            <a:xfrm>
              <a:off x="4410" y="1508"/>
              <a:ext cx="87" cy="106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3" name="Freeform 92"/>
            <p:cNvSpPr/>
            <p:nvPr/>
          </p:nvSpPr>
          <p:spPr bwMode="ltGray">
            <a:xfrm>
              <a:off x="4480" y="1618"/>
              <a:ext cx="63" cy="73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4" name="Freeform 93"/>
            <p:cNvSpPr/>
            <p:nvPr/>
          </p:nvSpPr>
          <p:spPr bwMode="ltGray">
            <a:xfrm>
              <a:off x="4438" y="1693"/>
              <a:ext cx="126" cy="176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5" name="Freeform 94"/>
            <p:cNvSpPr/>
            <p:nvPr/>
          </p:nvSpPr>
          <p:spPr bwMode="ltGray">
            <a:xfrm>
              <a:off x="3218" y="1222"/>
              <a:ext cx="60" cy="28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6" name="Freeform 95"/>
            <p:cNvSpPr/>
            <p:nvPr/>
          </p:nvSpPr>
          <p:spPr bwMode="ltGray">
            <a:xfrm>
              <a:off x="3095" y="1230"/>
              <a:ext cx="22" cy="21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7" name="Freeform 96"/>
            <p:cNvSpPr/>
            <p:nvPr/>
          </p:nvSpPr>
          <p:spPr bwMode="ltGray">
            <a:xfrm>
              <a:off x="3123" y="1229"/>
              <a:ext cx="42" cy="25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8" name="Freeform 97"/>
            <p:cNvSpPr/>
            <p:nvPr/>
          </p:nvSpPr>
          <p:spPr bwMode="ltGray">
            <a:xfrm>
              <a:off x="3193" y="1221"/>
              <a:ext cx="23" cy="15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9" name="Freeform 98"/>
            <p:cNvSpPr/>
            <p:nvPr/>
          </p:nvSpPr>
          <p:spPr bwMode="ltGray">
            <a:xfrm>
              <a:off x="3172" y="1237"/>
              <a:ext cx="17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0" name="Freeform 99"/>
            <p:cNvSpPr/>
            <p:nvPr/>
          </p:nvSpPr>
          <p:spPr bwMode="ltGray">
            <a:xfrm>
              <a:off x="4483" y="1252"/>
              <a:ext cx="21" cy="31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1" name="Freeform 100"/>
            <p:cNvSpPr/>
            <p:nvPr/>
          </p:nvSpPr>
          <p:spPr bwMode="ltGray">
            <a:xfrm>
              <a:off x="3467" y="2610"/>
              <a:ext cx="35" cy="17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2" name="Freeform 101"/>
            <p:cNvSpPr/>
            <p:nvPr/>
          </p:nvSpPr>
          <p:spPr bwMode="ltGray">
            <a:xfrm>
              <a:off x="3513" y="2603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3" name="Freeform 102"/>
            <p:cNvSpPr/>
            <p:nvPr/>
          </p:nvSpPr>
          <p:spPr bwMode="ltGray">
            <a:xfrm>
              <a:off x="3436" y="2459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4" name="Freeform 103"/>
            <p:cNvSpPr/>
            <p:nvPr/>
          </p:nvSpPr>
          <p:spPr bwMode="ltGray">
            <a:xfrm>
              <a:off x="3505" y="2391"/>
              <a:ext cx="12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5" name="Freeform 104"/>
            <p:cNvSpPr/>
            <p:nvPr/>
          </p:nvSpPr>
          <p:spPr bwMode="ltGray">
            <a:xfrm>
              <a:off x="3477" y="2390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6" name="Freeform 105"/>
            <p:cNvSpPr/>
            <p:nvPr/>
          </p:nvSpPr>
          <p:spPr bwMode="ltGray">
            <a:xfrm>
              <a:off x="3464" y="2411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7" name="Freeform 106"/>
            <p:cNvSpPr/>
            <p:nvPr/>
          </p:nvSpPr>
          <p:spPr bwMode="ltGray">
            <a:xfrm>
              <a:off x="3436" y="2443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8" name="Freeform 107"/>
            <p:cNvSpPr/>
            <p:nvPr/>
          </p:nvSpPr>
          <p:spPr bwMode="ltGray">
            <a:xfrm>
              <a:off x="3457" y="2430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9" name="Freeform 108"/>
            <p:cNvSpPr/>
            <p:nvPr/>
          </p:nvSpPr>
          <p:spPr bwMode="ltGray">
            <a:xfrm>
              <a:off x="2614" y="1507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50" name="Freeform 109"/>
            <p:cNvSpPr/>
            <p:nvPr/>
          </p:nvSpPr>
          <p:spPr bwMode="ltGray">
            <a:xfrm>
              <a:off x="2544" y="1475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51" name="Freeform 110"/>
            <p:cNvSpPr/>
            <p:nvPr/>
          </p:nvSpPr>
          <p:spPr bwMode="ltGray">
            <a:xfrm>
              <a:off x="2270" y="1272"/>
              <a:ext cx="2370" cy="1537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</p:grpSp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新闻工作者面临的挑战：如何讲好中国故事？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1675AB-B5FF-475E-BFE5-E838F37573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25259"/>
          <a:stretch/>
        </p:blipFill>
        <p:spPr>
          <a:xfrm>
            <a:off x="334893" y="1338733"/>
            <a:ext cx="3009900" cy="384543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6EC3798-CC3A-4B88-BC88-739CCB523020}"/>
              </a:ext>
            </a:extLst>
          </p:cNvPr>
          <p:cNvSpPr txBox="1"/>
          <p:nvPr/>
        </p:nvSpPr>
        <p:spPr>
          <a:xfrm>
            <a:off x="304882" y="5190568"/>
            <a:ext cx="3052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中国形象宣传片在纽约时代广场播出</a:t>
            </a:r>
          </a:p>
        </p:txBody>
      </p:sp>
      <p:pic>
        <p:nvPicPr>
          <p:cNvPr id="9" name="中国国家形象宣传片《人物篇》">
            <a:hlinkClick r:id="" action="ppaction://media"/>
            <a:extLst>
              <a:ext uri="{FF2B5EF4-FFF2-40B4-BE49-F238E27FC236}">
                <a16:creationId xmlns:a16="http://schemas.microsoft.com/office/drawing/2014/main" id="{AF7CC157-D643-437E-9075-856D42333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43756" y="1343719"/>
            <a:ext cx="5468859" cy="307623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DC7DD90-EE54-447F-ABB4-2E14945A235A}"/>
              </a:ext>
            </a:extLst>
          </p:cNvPr>
          <p:cNvSpPr txBox="1"/>
          <p:nvPr/>
        </p:nvSpPr>
        <p:spPr>
          <a:xfrm>
            <a:off x="4354142" y="443004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中国形象宣传片</a:t>
            </a:r>
            <a:r>
              <a:rPr lang="en-US" altLang="zh-CN" sz="1400" dirty="0"/>
              <a:t>《</a:t>
            </a:r>
            <a:r>
              <a:rPr lang="zh-CN" altLang="en-US" sz="1400" dirty="0"/>
              <a:t>人物篇</a:t>
            </a:r>
            <a:r>
              <a:rPr lang="en-US" altLang="zh-CN" sz="1400" dirty="0"/>
              <a:t>》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289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"/>
          <p:cNvGrpSpPr/>
          <p:nvPr/>
        </p:nvGrpSpPr>
        <p:grpSpPr bwMode="auto">
          <a:xfrm>
            <a:off x="755580" y="1916836"/>
            <a:ext cx="7866063" cy="3146425"/>
            <a:chOff x="460" y="1187"/>
            <a:chExt cx="4955" cy="1982"/>
          </a:xfrm>
          <a:solidFill>
            <a:schemeClr val="bg1">
              <a:lumMod val="95000"/>
            </a:schemeClr>
          </a:solidFill>
        </p:grpSpPr>
        <p:sp>
          <p:nvSpPr>
            <p:cNvPr id="41" name="Freeform 4"/>
            <p:cNvSpPr/>
            <p:nvPr/>
          </p:nvSpPr>
          <p:spPr bwMode="ltGray">
            <a:xfrm>
              <a:off x="551" y="1275"/>
              <a:ext cx="1457" cy="1812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2" name="Freeform 5"/>
            <p:cNvSpPr/>
            <p:nvPr/>
          </p:nvSpPr>
          <p:spPr bwMode="ltGray">
            <a:xfrm>
              <a:off x="505" y="1448"/>
              <a:ext cx="39" cy="26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3" name="Freeform 6"/>
            <p:cNvSpPr/>
            <p:nvPr/>
          </p:nvSpPr>
          <p:spPr bwMode="ltGray">
            <a:xfrm>
              <a:off x="858" y="1563"/>
              <a:ext cx="45" cy="30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4" name="Freeform 7"/>
            <p:cNvSpPr/>
            <p:nvPr/>
          </p:nvSpPr>
          <p:spPr bwMode="ltGray">
            <a:xfrm>
              <a:off x="1757" y="1615"/>
              <a:ext cx="113" cy="69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5" name="Freeform 8"/>
            <p:cNvSpPr/>
            <p:nvPr/>
          </p:nvSpPr>
          <p:spPr bwMode="ltGray">
            <a:xfrm>
              <a:off x="1212" y="1974"/>
              <a:ext cx="182" cy="79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6" name="Freeform 9"/>
            <p:cNvSpPr/>
            <p:nvPr/>
          </p:nvSpPr>
          <p:spPr bwMode="ltGray">
            <a:xfrm>
              <a:off x="1362" y="2034"/>
              <a:ext cx="114" cy="38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7" name="Freeform 10"/>
            <p:cNvSpPr/>
            <p:nvPr/>
          </p:nvSpPr>
          <p:spPr bwMode="ltGray">
            <a:xfrm>
              <a:off x="1483" y="2058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8" name="Freeform 11"/>
            <p:cNvSpPr/>
            <p:nvPr/>
          </p:nvSpPr>
          <p:spPr bwMode="ltGray">
            <a:xfrm>
              <a:off x="1547" y="2061"/>
              <a:ext cx="14" cy="24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9" name="Freeform 12"/>
            <p:cNvSpPr/>
            <p:nvPr/>
          </p:nvSpPr>
          <p:spPr bwMode="ltGray">
            <a:xfrm>
              <a:off x="1336" y="1270"/>
              <a:ext cx="207" cy="82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0" name="Freeform 13"/>
            <p:cNvSpPr/>
            <p:nvPr/>
          </p:nvSpPr>
          <p:spPr bwMode="ltGray">
            <a:xfrm>
              <a:off x="1428" y="1232"/>
              <a:ext cx="168" cy="56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1" name="Freeform 14"/>
            <p:cNvSpPr/>
            <p:nvPr/>
          </p:nvSpPr>
          <p:spPr bwMode="ltGray">
            <a:xfrm>
              <a:off x="1664" y="1297"/>
              <a:ext cx="268" cy="178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2" name="Freeform 15"/>
            <p:cNvSpPr/>
            <p:nvPr/>
          </p:nvSpPr>
          <p:spPr bwMode="ltGray">
            <a:xfrm>
              <a:off x="1662" y="1221"/>
              <a:ext cx="51" cy="34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3" name="Freeform 16"/>
            <p:cNvSpPr/>
            <p:nvPr/>
          </p:nvSpPr>
          <p:spPr bwMode="ltGray">
            <a:xfrm>
              <a:off x="1565" y="1286"/>
              <a:ext cx="75" cy="39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4" name="Freeform 17"/>
            <p:cNvSpPr/>
            <p:nvPr/>
          </p:nvSpPr>
          <p:spPr bwMode="ltGray">
            <a:xfrm>
              <a:off x="1644" y="1294"/>
              <a:ext cx="62" cy="23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5" name="Freeform 18"/>
            <p:cNvSpPr/>
            <p:nvPr/>
          </p:nvSpPr>
          <p:spPr bwMode="ltGray">
            <a:xfrm>
              <a:off x="1610" y="1260"/>
              <a:ext cx="74" cy="32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6" name="Freeform 19"/>
            <p:cNvSpPr/>
            <p:nvPr/>
          </p:nvSpPr>
          <p:spPr bwMode="ltGray">
            <a:xfrm>
              <a:off x="1579" y="1230"/>
              <a:ext cx="51" cy="22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7" name="Freeform 20"/>
            <p:cNvSpPr/>
            <p:nvPr/>
          </p:nvSpPr>
          <p:spPr bwMode="ltGray">
            <a:xfrm>
              <a:off x="1710" y="1233"/>
              <a:ext cx="131" cy="72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8" name="Freeform 21"/>
            <p:cNvSpPr/>
            <p:nvPr/>
          </p:nvSpPr>
          <p:spPr bwMode="ltGray">
            <a:xfrm>
              <a:off x="460" y="1462"/>
              <a:ext cx="29" cy="14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9" name="Freeform 22"/>
            <p:cNvSpPr/>
            <p:nvPr/>
          </p:nvSpPr>
          <p:spPr bwMode="ltGray">
            <a:xfrm>
              <a:off x="1331" y="1940"/>
              <a:ext cx="18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0" name="Freeform 23"/>
            <p:cNvSpPr/>
            <p:nvPr/>
          </p:nvSpPr>
          <p:spPr bwMode="ltGray">
            <a:xfrm>
              <a:off x="1334" y="1963"/>
              <a:ext cx="19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1" name="Freeform 24"/>
            <p:cNvSpPr/>
            <p:nvPr/>
          </p:nvSpPr>
          <p:spPr bwMode="ltGray">
            <a:xfrm>
              <a:off x="1569" y="2086"/>
              <a:ext cx="17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2" name="Freeform 25"/>
            <p:cNvSpPr/>
            <p:nvPr/>
          </p:nvSpPr>
          <p:spPr bwMode="ltGray">
            <a:xfrm>
              <a:off x="1711" y="1634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3" name="Freeform 26"/>
            <p:cNvSpPr/>
            <p:nvPr/>
          </p:nvSpPr>
          <p:spPr bwMode="ltGray">
            <a:xfrm>
              <a:off x="1596" y="1442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4" name="Freeform 27"/>
            <p:cNvSpPr/>
            <p:nvPr/>
          </p:nvSpPr>
          <p:spPr bwMode="ltGray">
            <a:xfrm>
              <a:off x="1671" y="1275"/>
              <a:ext cx="45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5" name="Freeform 28"/>
            <p:cNvSpPr/>
            <p:nvPr/>
          </p:nvSpPr>
          <p:spPr bwMode="ltGray">
            <a:xfrm>
              <a:off x="1744" y="1376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6" name="Freeform 29"/>
            <p:cNvSpPr/>
            <p:nvPr/>
          </p:nvSpPr>
          <p:spPr bwMode="ltGray">
            <a:xfrm>
              <a:off x="1762" y="1187"/>
              <a:ext cx="801" cy="323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7" name="Freeform 30"/>
            <p:cNvSpPr/>
            <p:nvPr/>
          </p:nvSpPr>
          <p:spPr bwMode="ltGray">
            <a:xfrm>
              <a:off x="2007" y="1359"/>
              <a:ext cx="45" cy="22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8" name="Freeform 31"/>
            <p:cNvSpPr/>
            <p:nvPr/>
          </p:nvSpPr>
          <p:spPr bwMode="ltGray">
            <a:xfrm>
              <a:off x="2333" y="1421"/>
              <a:ext cx="147" cy="50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9" name="Freeform 32"/>
            <p:cNvSpPr/>
            <p:nvPr/>
          </p:nvSpPr>
          <p:spPr bwMode="ltGray">
            <a:xfrm>
              <a:off x="2449" y="1268"/>
              <a:ext cx="45" cy="23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0" name="Freeform 33"/>
            <p:cNvSpPr/>
            <p:nvPr/>
          </p:nvSpPr>
          <p:spPr bwMode="ltGray">
            <a:xfrm>
              <a:off x="2758" y="1238"/>
              <a:ext cx="178" cy="59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1" name="Freeform 34"/>
            <p:cNvSpPr/>
            <p:nvPr/>
          </p:nvSpPr>
          <p:spPr bwMode="ltGray">
            <a:xfrm>
              <a:off x="2870" y="1269"/>
              <a:ext cx="55" cy="20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2" name="Freeform 35"/>
            <p:cNvSpPr/>
            <p:nvPr/>
          </p:nvSpPr>
          <p:spPr bwMode="ltGray">
            <a:xfrm>
              <a:off x="2534" y="1524"/>
              <a:ext cx="125" cy="123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3" name="Freeform 36"/>
            <p:cNvSpPr/>
            <p:nvPr/>
          </p:nvSpPr>
          <p:spPr bwMode="ltGray">
            <a:xfrm>
              <a:off x="2472" y="1568"/>
              <a:ext cx="79" cy="64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4" name="Freeform 37"/>
            <p:cNvSpPr/>
            <p:nvPr/>
          </p:nvSpPr>
          <p:spPr bwMode="ltGray">
            <a:xfrm>
              <a:off x="4411" y="2637"/>
              <a:ext cx="545" cy="463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5" name="Freeform 38"/>
            <p:cNvSpPr/>
            <p:nvPr/>
          </p:nvSpPr>
          <p:spPr bwMode="ltGray">
            <a:xfrm>
              <a:off x="4580" y="2393"/>
              <a:ext cx="367" cy="196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363046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6" name="Freeform 39"/>
            <p:cNvSpPr/>
            <p:nvPr/>
          </p:nvSpPr>
          <p:spPr bwMode="ltGray">
            <a:xfrm>
              <a:off x="4855" y="3115"/>
              <a:ext cx="52" cy="54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7" name="Freeform 40"/>
            <p:cNvSpPr/>
            <p:nvPr/>
          </p:nvSpPr>
          <p:spPr bwMode="ltGray">
            <a:xfrm>
              <a:off x="5011" y="3031"/>
              <a:ext cx="189" cy="79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8" name="Freeform 41"/>
            <p:cNvSpPr/>
            <p:nvPr/>
          </p:nvSpPr>
          <p:spPr bwMode="ltGray">
            <a:xfrm>
              <a:off x="5207" y="2984"/>
              <a:ext cx="119" cy="86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9" name="Freeform 42"/>
            <p:cNvSpPr/>
            <p:nvPr/>
          </p:nvSpPr>
          <p:spPr bwMode="ltGray">
            <a:xfrm>
              <a:off x="5270" y="2946"/>
              <a:ext cx="43" cy="24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0" name="Freeform 43"/>
            <p:cNvSpPr/>
            <p:nvPr/>
          </p:nvSpPr>
          <p:spPr bwMode="ltGray">
            <a:xfrm>
              <a:off x="3288" y="2491"/>
              <a:ext cx="142" cy="188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1" name="Freeform 44"/>
            <p:cNvSpPr/>
            <p:nvPr/>
          </p:nvSpPr>
          <p:spPr bwMode="ltGray">
            <a:xfrm>
              <a:off x="3900" y="2200"/>
              <a:ext cx="57" cy="57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2" name="Freeform 45"/>
            <p:cNvSpPr/>
            <p:nvPr/>
          </p:nvSpPr>
          <p:spPr bwMode="ltGray">
            <a:xfrm>
              <a:off x="4283" y="2261"/>
              <a:ext cx="128" cy="171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3" name="Freeform 46"/>
            <p:cNvSpPr/>
            <p:nvPr/>
          </p:nvSpPr>
          <p:spPr bwMode="ltGray">
            <a:xfrm>
              <a:off x="4175" y="2208"/>
              <a:ext cx="83" cy="128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4" name="Freeform 47"/>
            <p:cNvSpPr/>
            <p:nvPr/>
          </p:nvSpPr>
          <p:spPr bwMode="ltGray">
            <a:xfrm>
              <a:off x="4231" y="2311"/>
              <a:ext cx="46" cy="122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5" name="Freeform 48"/>
            <p:cNvSpPr/>
            <p:nvPr/>
          </p:nvSpPr>
          <p:spPr bwMode="ltGray">
            <a:xfrm>
              <a:off x="4283" y="2439"/>
              <a:ext cx="75" cy="50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0" name="Freeform 49"/>
            <p:cNvSpPr/>
            <p:nvPr/>
          </p:nvSpPr>
          <p:spPr bwMode="ltGray">
            <a:xfrm>
              <a:off x="4403" y="2350"/>
              <a:ext cx="95" cy="109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1" name="Freeform 50"/>
            <p:cNvSpPr/>
            <p:nvPr/>
          </p:nvSpPr>
          <p:spPr bwMode="ltGray">
            <a:xfrm>
              <a:off x="4371" y="1959"/>
              <a:ext cx="25" cy="67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2" name="Freeform 51"/>
            <p:cNvSpPr/>
            <p:nvPr/>
          </p:nvSpPr>
          <p:spPr bwMode="ltGray">
            <a:xfrm>
              <a:off x="4387" y="2070"/>
              <a:ext cx="70" cy="111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3" name="Freeform 52"/>
            <p:cNvSpPr/>
            <p:nvPr/>
          </p:nvSpPr>
          <p:spPr bwMode="ltGray">
            <a:xfrm>
              <a:off x="4436" y="2216"/>
              <a:ext cx="74" cy="74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4" name="Freeform 53"/>
            <p:cNvSpPr/>
            <p:nvPr/>
          </p:nvSpPr>
          <p:spPr bwMode="ltGray">
            <a:xfrm>
              <a:off x="4524" y="2348"/>
              <a:ext cx="33" cy="46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5" name="Freeform 54"/>
            <p:cNvSpPr/>
            <p:nvPr/>
          </p:nvSpPr>
          <p:spPr bwMode="ltGray">
            <a:xfrm>
              <a:off x="4505" y="2425"/>
              <a:ext cx="21" cy="16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6" name="Freeform 55"/>
            <p:cNvSpPr/>
            <p:nvPr/>
          </p:nvSpPr>
          <p:spPr bwMode="ltGray">
            <a:xfrm>
              <a:off x="4536" y="2415"/>
              <a:ext cx="52" cy="35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7" name="Freeform 56"/>
            <p:cNvSpPr/>
            <p:nvPr/>
          </p:nvSpPr>
          <p:spPr bwMode="ltGray">
            <a:xfrm>
              <a:off x="4616" y="2481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8" name="Freeform 57"/>
            <p:cNvSpPr/>
            <p:nvPr/>
          </p:nvSpPr>
          <p:spPr bwMode="ltGray">
            <a:xfrm>
              <a:off x="4923" y="2442"/>
              <a:ext cx="53" cy="44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9" name="Freeform 58"/>
            <p:cNvSpPr/>
            <p:nvPr/>
          </p:nvSpPr>
          <p:spPr bwMode="ltGray">
            <a:xfrm>
              <a:off x="4466" y="2497"/>
              <a:ext cx="53" cy="47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0" name="Freeform 59"/>
            <p:cNvSpPr/>
            <p:nvPr/>
          </p:nvSpPr>
          <p:spPr bwMode="ltGray">
            <a:xfrm>
              <a:off x="4410" y="2515"/>
              <a:ext cx="37" cy="25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1" name="Freeform 60"/>
            <p:cNvSpPr/>
            <p:nvPr/>
          </p:nvSpPr>
          <p:spPr bwMode="ltGray">
            <a:xfrm>
              <a:off x="4386" y="2487"/>
              <a:ext cx="27" cy="29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2" name="Freeform 61"/>
            <p:cNvSpPr/>
            <p:nvPr/>
          </p:nvSpPr>
          <p:spPr bwMode="ltGray">
            <a:xfrm>
              <a:off x="4425" y="2498"/>
              <a:ext cx="39" cy="22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3" name="Freeform 62"/>
            <p:cNvSpPr/>
            <p:nvPr/>
          </p:nvSpPr>
          <p:spPr bwMode="ltGray">
            <a:xfrm>
              <a:off x="4368" y="2187"/>
              <a:ext cx="31" cy="52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4" name="Freeform 63"/>
            <p:cNvSpPr/>
            <p:nvPr/>
          </p:nvSpPr>
          <p:spPr bwMode="ltGray">
            <a:xfrm>
              <a:off x="4427" y="2179"/>
              <a:ext cx="22" cy="51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5" name="Freeform 64"/>
            <p:cNvSpPr/>
            <p:nvPr/>
          </p:nvSpPr>
          <p:spPr bwMode="ltGray">
            <a:xfrm>
              <a:off x="4452" y="2163"/>
              <a:ext cx="12" cy="23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6" name="Freeform 65"/>
            <p:cNvSpPr/>
            <p:nvPr/>
          </p:nvSpPr>
          <p:spPr bwMode="ltGray">
            <a:xfrm>
              <a:off x="4464" y="2174"/>
              <a:ext cx="24" cy="45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7" name="Freeform 66"/>
            <p:cNvSpPr/>
            <p:nvPr/>
          </p:nvSpPr>
          <p:spPr bwMode="ltGray">
            <a:xfrm>
              <a:off x="4154" y="2239"/>
              <a:ext cx="14" cy="25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8" name="Freeform 67"/>
            <p:cNvSpPr/>
            <p:nvPr/>
          </p:nvSpPr>
          <p:spPr bwMode="ltGray">
            <a:xfrm>
              <a:off x="4143" y="2217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9" name="Freeform 68"/>
            <p:cNvSpPr/>
            <p:nvPr/>
          </p:nvSpPr>
          <p:spPr bwMode="ltGray">
            <a:xfrm>
              <a:off x="4138" y="2200"/>
              <a:ext cx="14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0" name="Freeform 69"/>
            <p:cNvSpPr/>
            <p:nvPr/>
          </p:nvSpPr>
          <p:spPr bwMode="ltGray">
            <a:xfrm>
              <a:off x="4124" y="2163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1" name="Freeform 70"/>
            <p:cNvSpPr/>
            <p:nvPr/>
          </p:nvSpPr>
          <p:spPr bwMode="ltGray">
            <a:xfrm>
              <a:off x="4127" y="2186"/>
              <a:ext cx="18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2" name="Freeform 71"/>
            <p:cNvSpPr/>
            <p:nvPr/>
          </p:nvSpPr>
          <p:spPr bwMode="ltGray">
            <a:xfrm>
              <a:off x="5088" y="2769"/>
              <a:ext cx="52" cy="56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3" name="Freeform 72"/>
            <p:cNvSpPr/>
            <p:nvPr/>
          </p:nvSpPr>
          <p:spPr bwMode="ltGray">
            <a:xfrm>
              <a:off x="5354" y="2723"/>
              <a:ext cx="61" cy="43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4" name="Freeform 73"/>
            <p:cNvSpPr/>
            <p:nvPr/>
          </p:nvSpPr>
          <p:spPr bwMode="ltGray">
            <a:xfrm>
              <a:off x="5170" y="2700"/>
              <a:ext cx="20" cy="21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5" name="Freeform 74"/>
            <p:cNvSpPr/>
            <p:nvPr/>
          </p:nvSpPr>
          <p:spPr bwMode="ltGray">
            <a:xfrm>
              <a:off x="5161" y="2679"/>
              <a:ext cx="23" cy="16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6" name="Freeform 75"/>
            <p:cNvSpPr/>
            <p:nvPr/>
          </p:nvSpPr>
          <p:spPr bwMode="ltGray">
            <a:xfrm>
              <a:off x="4985" y="2498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7" name="Freeform 76"/>
            <p:cNvSpPr/>
            <p:nvPr/>
          </p:nvSpPr>
          <p:spPr bwMode="ltGray">
            <a:xfrm>
              <a:off x="5024" y="2538"/>
              <a:ext cx="30" cy="31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8" name="Freeform 77"/>
            <p:cNvSpPr/>
            <p:nvPr/>
          </p:nvSpPr>
          <p:spPr bwMode="ltGray">
            <a:xfrm>
              <a:off x="5055" y="2597"/>
              <a:ext cx="32" cy="26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9" name="Freeform 78"/>
            <p:cNvSpPr/>
            <p:nvPr/>
          </p:nvSpPr>
          <p:spPr bwMode="ltGray">
            <a:xfrm>
              <a:off x="5094" y="2587"/>
              <a:ext cx="32" cy="25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0" name="Freeform 79"/>
            <p:cNvSpPr/>
            <p:nvPr/>
          </p:nvSpPr>
          <p:spPr bwMode="ltGray">
            <a:xfrm>
              <a:off x="5083" y="2554"/>
              <a:ext cx="30" cy="19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1" name="Freeform 80"/>
            <p:cNvSpPr/>
            <p:nvPr/>
          </p:nvSpPr>
          <p:spPr bwMode="ltGray">
            <a:xfrm>
              <a:off x="5053" y="2530"/>
              <a:ext cx="30" cy="33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2" name="Freeform 81"/>
            <p:cNvSpPr/>
            <p:nvPr/>
          </p:nvSpPr>
          <p:spPr bwMode="ltGray">
            <a:xfrm>
              <a:off x="5016" y="2516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3" name="Freeform 82"/>
            <p:cNvSpPr/>
            <p:nvPr/>
          </p:nvSpPr>
          <p:spPr bwMode="ltGray">
            <a:xfrm>
              <a:off x="5062" y="2565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4" name="Freeform 83"/>
            <p:cNvSpPr/>
            <p:nvPr/>
          </p:nvSpPr>
          <p:spPr bwMode="ltGray">
            <a:xfrm>
              <a:off x="3210" y="1280"/>
              <a:ext cx="162" cy="101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5" name="Freeform 84"/>
            <p:cNvSpPr/>
            <p:nvPr/>
          </p:nvSpPr>
          <p:spPr bwMode="ltGray">
            <a:xfrm>
              <a:off x="3307" y="1378"/>
              <a:ext cx="46" cy="11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6" name="Freeform 85"/>
            <p:cNvSpPr/>
            <p:nvPr/>
          </p:nvSpPr>
          <p:spPr bwMode="ltGray">
            <a:xfrm>
              <a:off x="3542" y="1232"/>
              <a:ext cx="49" cy="26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7" name="Freeform 86"/>
            <p:cNvSpPr/>
            <p:nvPr/>
          </p:nvSpPr>
          <p:spPr bwMode="ltGray">
            <a:xfrm>
              <a:off x="3577" y="1244"/>
              <a:ext cx="58" cy="19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8" name="Freeform 87"/>
            <p:cNvSpPr/>
            <p:nvPr/>
          </p:nvSpPr>
          <p:spPr bwMode="ltGray">
            <a:xfrm>
              <a:off x="3639" y="1247"/>
              <a:ext cx="58" cy="30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9" name="Freeform 88"/>
            <p:cNvSpPr/>
            <p:nvPr/>
          </p:nvSpPr>
          <p:spPr bwMode="ltGray">
            <a:xfrm>
              <a:off x="4041" y="1272"/>
              <a:ext cx="101" cy="29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0" name="Freeform 89"/>
            <p:cNvSpPr/>
            <p:nvPr/>
          </p:nvSpPr>
          <p:spPr bwMode="ltGray">
            <a:xfrm>
              <a:off x="4144" y="1271"/>
              <a:ext cx="53" cy="23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1" name="Freeform 90"/>
            <p:cNvSpPr/>
            <p:nvPr/>
          </p:nvSpPr>
          <p:spPr bwMode="ltGray">
            <a:xfrm>
              <a:off x="4120" y="1298"/>
              <a:ext cx="42" cy="16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2" name="Freeform 91"/>
            <p:cNvSpPr/>
            <p:nvPr/>
          </p:nvSpPr>
          <p:spPr bwMode="ltGray">
            <a:xfrm>
              <a:off x="4410" y="1508"/>
              <a:ext cx="87" cy="106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3" name="Freeform 92"/>
            <p:cNvSpPr/>
            <p:nvPr/>
          </p:nvSpPr>
          <p:spPr bwMode="ltGray">
            <a:xfrm>
              <a:off x="4480" y="1618"/>
              <a:ext cx="63" cy="73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4" name="Freeform 93"/>
            <p:cNvSpPr/>
            <p:nvPr/>
          </p:nvSpPr>
          <p:spPr bwMode="ltGray">
            <a:xfrm>
              <a:off x="4438" y="1693"/>
              <a:ext cx="126" cy="176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5" name="Freeform 94"/>
            <p:cNvSpPr/>
            <p:nvPr/>
          </p:nvSpPr>
          <p:spPr bwMode="ltGray">
            <a:xfrm>
              <a:off x="3218" y="1222"/>
              <a:ext cx="60" cy="28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6" name="Freeform 95"/>
            <p:cNvSpPr/>
            <p:nvPr/>
          </p:nvSpPr>
          <p:spPr bwMode="ltGray">
            <a:xfrm>
              <a:off x="3095" y="1230"/>
              <a:ext cx="22" cy="21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7" name="Freeform 96"/>
            <p:cNvSpPr/>
            <p:nvPr/>
          </p:nvSpPr>
          <p:spPr bwMode="ltGray">
            <a:xfrm>
              <a:off x="3123" y="1229"/>
              <a:ext cx="42" cy="25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8" name="Freeform 97"/>
            <p:cNvSpPr/>
            <p:nvPr/>
          </p:nvSpPr>
          <p:spPr bwMode="ltGray">
            <a:xfrm>
              <a:off x="3193" y="1221"/>
              <a:ext cx="23" cy="15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9" name="Freeform 98"/>
            <p:cNvSpPr/>
            <p:nvPr/>
          </p:nvSpPr>
          <p:spPr bwMode="ltGray">
            <a:xfrm>
              <a:off x="3172" y="1237"/>
              <a:ext cx="17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0" name="Freeform 99"/>
            <p:cNvSpPr/>
            <p:nvPr/>
          </p:nvSpPr>
          <p:spPr bwMode="ltGray">
            <a:xfrm>
              <a:off x="4483" y="1252"/>
              <a:ext cx="21" cy="31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1" name="Freeform 100"/>
            <p:cNvSpPr/>
            <p:nvPr/>
          </p:nvSpPr>
          <p:spPr bwMode="ltGray">
            <a:xfrm>
              <a:off x="3467" y="2610"/>
              <a:ext cx="35" cy="17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2" name="Freeform 101"/>
            <p:cNvSpPr/>
            <p:nvPr/>
          </p:nvSpPr>
          <p:spPr bwMode="ltGray">
            <a:xfrm>
              <a:off x="3513" y="2603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3" name="Freeform 102"/>
            <p:cNvSpPr/>
            <p:nvPr/>
          </p:nvSpPr>
          <p:spPr bwMode="ltGray">
            <a:xfrm>
              <a:off x="3436" y="2459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4" name="Freeform 103"/>
            <p:cNvSpPr/>
            <p:nvPr/>
          </p:nvSpPr>
          <p:spPr bwMode="ltGray">
            <a:xfrm>
              <a:off x="3505" y="2391"/>
              <a:ext cx="12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5" name="Freeform 104"/>
            <p:cNvSpPr/>
            <p:nvPr/>
          </p:nvSpPr>
          <p:spPr bwMode="ltGray">
            <a:xfrm>
              <a:off x="3477" y="2390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6" name="Freeform 105"/>
            <p:cNvSpPr/>
            <p:nvPr/>
          </p:nvSpPr>
          <p:spPr bwMode="ltGray">
            <a:xfrm>
              <a:off x="3464" y="2411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7" name="Freeform 106"/>
            <p:cNvSpPr/>
            <p:nvPr/>
          </p:nvSpPr>
          <p:spPr bwMode="ltGray">
            <a:xfrm>
              <a:off x="3436" y="2443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8" name="Freeform 107"/>
            <p:cNvSpPr/>
            <p:nvPr/>
          </p:nvSpPr>
          <p:spPr bwMode="ltGray">
            <a:xfrm>
              <a:off x="3457" y="2430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9" name="Freeform 108"/>
            <p:cNvSpPr/>
            <p:nvPr/>
          </p:nvSpPr>
          <p:spPr bwMode="ltGray">
            <a:xfrm>
              <a:off x="2614" y="1507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50" name="Freeform 109"/>
            <p:cNvSpPr/>
            <p:nvPr/>
          </p:nvSpPr>
          <p:spPr bwMode="ltGray">
            <a:xfrm>
              <a:off x="2544" y="1475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51" name="Freeform 110"/>
            <p:cNvSpPr/>
            <p:nvPr/>
          </p:nvSpPr>
          <p:spPr bwMode="ltGray">
            <a:xfrm>
              <a:off x="2270" y="1272"/>
              <a:ext cx="2370" cy="1537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</p:grpSp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新闻工作者面临的挑战：如何讲好中国故事？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E52B8-C56A-4FDB-86D7-5D07E9B77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6" y="1335470"/>
            <a:ext cx="3403600" cy="48387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B72D262-7D91-416F-82CB-AAE2F562E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56" y="1333001"/>
            <a:ext cx="5127743" cy="288179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6AC039B-6DAB-453A-8DC2-191BF99796D6}"/>
              </a:ext>
            </a:extLst>
          </p:cNvPr>
          <p:cNvSpPr txBox="1"/>
          <p:nvPr/>
        </p:nvSpPr>
        <p:spPr>
          <a:xfrm>
            <a:off x="3855698" y="4216885"/>
            <a:ext cx="5127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观看链接：</a:t>
            </a:r>
            <a:r>
              <a:rPr lang="en-US" altLang="zh-CN" sz="1400" dirty="0">
                <a:hlinkClick r:id="rId6"/>
              </a:rPr>
              <a:t>http://www.docuchina.cn/2016/11/21/VIDAr3Y1whb53aKVFTR65o9F161121.shtml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98403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77C7039-E1A7-4EB1-9616-5C43A4E91EA2}"/>
              </a:ext>
            </a:extLst>
          </p:cNvPr>
          <p:cNvSpPr txBox="1"/>
          <p:nvPr/>
        </p:nvSpPr>
        <p:spPr>
          <a:xfrm>
            <a:off x="323528" y="1356595"/>
            <a:ext cx="3830257" cy="445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b="1" dirty="0"/>
              <a:t>中国财经记者应如何面对“百年未有之大变局”？</a:t>
            </a:r>
            <a:endParaRPr lang="en-US" altLang="zh-CN" sz="1600" b="1" dirty="0"/>
          </a:p>
          <a:p>
            <a:pPr>
              <a:lnSpc>
                <a:spcPct val="200000"/>
              </a:lnSpc>
            </a:pPr>
            <a:r>
              <a:rPr lang="zh-CN" altLang="en-US" sz="1600" dirty="0"/>
              <a:t>中国财经记者从事国际金融报道的出发点和关注点，不仅仅是为信息而信息，而是要</a:t>
            </a:r>
            <a:r>
              <a:rPr lang="zh-CN" altLang="en-US" sz="1600" b="1" dirty="0">
                <a:solidFill>
                  <a:srgbClr val="FF0000"/>
                </a:solidFill>
              </a:rPr>
              <a:t>明晰中国立场、全球视野</a:t>
            </a:r>
            <a:r>
              <a:rPr lang="zh-CN" altLang="en-US" sz="1600" dirty="0"/>
              <a:t>，关注“百年未有之大变局”中</a:t>
            </a:r>
            <a:r>
              <a:rPr lang="zh-CN" altLang="en-US" sz="1600" b="1" dirty="0">
                <a:solidFill>
                  <a:srgbClr val="FF0000"/>
                </a:solidFill>
              </a:rPr>
              <a:t>国际金融市场的波动和波动背后的大国博弈</a:t>
            </a:r>
            <a:r>
              <a:rPr lang="zh-CN" altLang="en-US" sz="1600" dirty="0"/>
              <a:t>，关注在此大格局变迁中的</a:t>
            </a:r>
            <a:r>
              <a:rPr lang="zh-CN" altLang="en-US" sz="1600" b="1" dirty="0">
                <a:solidFill>
                  <a:srgbClr val="FF0000"/>
                </a:solidFill>
              </a:rPr>
              <a:t>中国金融安全和国际金融中心建设</a:t>
            </a:r>
            <a:r>
              <a:rPr lang="zh-CN" altLang="en-US" sz="1600" dirty="0"/>
              <a:t>。</a:t>
            </a:r>
            <a:endParaRPr lang="en-US" altLang="zh-CN" sz="16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07EBE1B-EDBE-4F65-9E46-51FBB881E96E}"/>
              </a:ext>
            </a:extLst>
          </p:cNvPr>
          <p:cNvSpPr txBox="1"/>
          <p:nvPr/>
        </p:nvSpPr>
        <p:spPr>
          <a:xfrm>
            <a:off x="4208069" y="5219273"/>
            <a:ext cx="47045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当前，我国处于近代以来最好的发展时期，世界处于百年未有之大变局，两者同步交织、相互激荡。</a:t>
            </a:r>
            <a:endParaRPr lang="en-US" altLang="zh-CN" sz="1400" dirty="0"/>
          </a:p>
          <a:p>
            <a:pPr algn="r"/>
            <a:endParaRPr lang="en-US" altLang="zh-CN" sz="1200" dirty="0"/>
          </a:p>
          <a:p>
            <a:pPr algn="r"/>
            <a:r>
              <a:rPr lang="en-US" altLang="zh-CN" sz="1200" dirty="0"/>
              <a:t>2018</a:t>
            </a:r>
            <a:r>
              <a:rPr lang="zh-CN" altLang="en-US" sz="1200" dirty="0"/>
              <a:t>年</a:t>
            </a:r>
            <a:r>
              <a:rPr lang="en-US" altLang="zh-CN" sz="1200" dirty="0"/>
              <a:t>6</a:t>
            </a:r>
            <a:r>
              <a:rPr lang="zh-CN" altLang="en-US" sz="1200" dirty="0"/>
              <a:t>月</a:t>
            </a:r>
            <a:r>
              <a:rPr lang="en-US" altLang="zh-CN" sz="1200" dirty="0"/>
              <a:t>22-23</a:t>
            </a:r>
            <a:r>
              <a:rPr lang="zh-CN" altLang="en-US" sz="1200" dirty="0"/>
              <a:t>日</a:t>
            </a:r>
            <a:endParaRPr lang="en-US" altLang="zh-CN" sz="1200" dirty="0"/>
          </a:p>
          <a:p>
            <a:pPr algn="r"/>
            <a:r>
              <a:rPr lang="zh-CN" altLang="en-US" sz="1200" dirty="0"/>
              <a:t>习近平在中央外事工作会议发表重要讲话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C55370D-BB0A-42B7-8198-0302C5C03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"/>
          <a:stretch/>
        </p:blipFill>
        <p:spPr>
          <a:xfrm>
            <a:off x="4208069" y="1392419"/>
            <a:ext cx="4704546" cy="3774000"/>
          </a:xfrm>
          <a:prstGeom prst="rect">
            <a:avLst/>
          </a:prstGeom>
        </p:spPr>
      </p:pic>
      <p:sp>
        <p:nvSpPr>
          <p:cNvPr id="3" name="文本框 28">
            <a:extLst>
              <a:ext uri="{FF2B5EF4-FFF2-40B4-BE49-F238E27FC236}">
                <a16:creationId xmlns:a16="http://schemas.microsoft.com/office/drawing/2014/main" id="{729F6A98-64DF-408F-B269-023DA874BF0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新闻工作者面临的挑战：如何讲好中国故事？</a:t>
            </a:r>
          </a:p>
        </p:txBody>
      </p:sp>
    </p:spTree>
    <p:extLst>
      <p:ext uri="{BB962C8B-B14F-4D97-AF65-F5344CB8AC3E}">
        <p14:creationId xmlns:p14="http://schemas.microsoft.com/office/powerpoint/2010/main" val="3768102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报道实践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B110A33-4FCF-4464-AB9F-EB9E2765C7D7}"/>
              </a:ext>
            </a:extLst>
          </p:cNvPr>
          <p:cNvSpPr txBox="1"/>
          <p:nvPr/>
        </p:nvSpPr>
        <p:spPr>
          <a:xfrm>
            <a:off x="323529" y="1383238"/>
            <a:ext cx="858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0" dirty="0">
                <a:solidFill>
                  <a:srgbClr val="333333"/>
                </a:solidFill>
                <a:effectLst/>
                <a:latin typeface="+mn-ea"/>
              </a:rPr>
              <a:t>《</a:t>
            </a:r>
            <a:r>
              <a:rPr lang="zh-CN" altLang="en-US" sz="1600" b="1" dirty="0"/>
              <a:t>中国从美国</a:t>
            </a:r>
            <a:r>
              <a:rPr lang="en-US" altLang="zh-CN" sz="1600" b="1" dirty="0"/>
              <a:t>"</a:t>
            </a:r>
            <a:r>
              <a:rPr lang="zh-CN" altLang="en-US" sz="1600" b="1" dirty="0"/>
              <a:t>偷</a:t>
            </a:r>
            <a:r>
              <a:rPr lang="en-US" altLang="zh-CN" sz="1600" b="1" dirty="0"/>
              <a:t>"</a:t>
            </a:r>
            <a:r>
              <a:rPr lang="zh-CN" altLang="en-US" sz="1600" b="1" dirty="0"/>
              <a:t>技术？美</a:t>
            </a:r>
            <a:r>
              <a:rPr lang="en-US" altLang="zh-CN" sz="1600" b="1" dirty="0"/>
              <a:t>"301</a:t>
            </a:r>
            <a:r>
              <a:rPr lang="zh-CN" altLang="en-US" sz="1600" b="1" dirty="0"/>
              <a:t>调查</a:t>
            </a:r>
            <a:r>
              <a:rPr lang="en-US" altLang="zh-CN" sz="1600" b="1" dirty="0"/>
              <a:t>"</a:t>
            </a:r>
            <a:r>
              <a:rPr lang="zh-CN" altLang="en-US" sz="1600" b="1" dirty="0"/>
              <a:t>真相是这样的</a:t>
            </a:r>
            <a:r>
              <a:rPr lang="en-US" altLang="zh-CN" sz="1600" i="0" dirty="0">
                <a:solidFill>
                  <a:srgbClr val="333333"/>
                </a:solidFill>
                <a:effectLst/>
                <a:latin typeface="+mn-ea"/>
              </a:rPr>
              <a:t>》</a:t>
            </a:r>
          </a:p>
          <a:p>
            <a:pPr algn="l"/>
            <a:r>
              <a:rPr lang="zh-CN" altLang="en-US" sz="1600" dirty="0">
                <a:latin typeface="+mn-ea"/>
              </a:rPr>
              <a:t>阅读链接：</a:t>
            </a:r>
            <a:r>
              <a:rPr lang="en-US" altLang="zh-CN" sz="1600" dirty="0">
                <a:solidFill>
                  <a:srgbClr val="333333"/>
                </a:solidFill>
                <a:latin typeface="+mn-ea"/>
                <a:hlinkClick r:id="rId4"/>
              </a:rPr>
              <a:t>https://baijiahao.baidu.com/s?id=1597258051597895458&amp;wfr=spider&amp;for=pc</a:t>
            </a:r>
            <a:endParaRPr lang="zh-CN" altLang="en-US" sz="1600" i="0" dirty="0">
              <a:solidFill>
                <a:srgbClr val="333333"/>
              </a:solidFill>
              <a:effectLst/>
              <a:latin typeface="+mn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69235CA-B1C8-404D-97EC-BCF5EC1BE635}"/>
              </a:ext>
            </a:extLst>
          </p:cNvPr>
          <p:cNvGrpSpPr/>
          <p:nvPr/>
        </p:nvGrpSpPr>
        <p:grpSpPr>
          <a:xfrm>
            <a:off x="323527" y="1968013"/>
            <a:ext cx="6698509" cy="4293140"/>
            <a:chOff x="323527" y="1968013"/>
            <a:chExt cx="6698509" cy="429314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693BDD1-2CF7-4E90-9102-2614E9483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88" b="77120"/>
            <a:stretch/>
          </p:blipFill>
          <p:spPr>
            <a:xfrm>
              <a:off x="323529" y="1968013"/>
              <a:ext cx="6698507" cy="3411579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53E880A-029D-4D3D-92CF-060C64DAF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3824" b="52198"/>
            <a:stretch/>
          </p:blipFill>
          <p:spPr>
            <a:xfrm>
              <a:off x="323528" y="5383362"/>
              <a:ext cx="6641091" cy="58100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775234A-7DEF-4A88-BFBB-C61A26E35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1528" b="5323"/>
            <a:stretch/>
          </p:blipFill>
          <p:spPr>
            <a:xfrm>
              <a:off x="323527" y="5797189"/>
              <a:ext cx="6698507" cy="46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9978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报道实践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B110A33-4FCF-4464-AB9F-EB9E2765C7D7}"/>
              </a:ext>
            </a:extLst>
          </p:cNvPr>
          <p:cNvSpPr txBox="1"/>
          <p:nvPr/>
        </p:nvSpPr>
        <p:spPr>
          <a:xfrm>
            <a:off x="323529" y="1383238"/>
            <a:ext cx="858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0" dirty="0">
                <a:effectLst/>
                <a:latin typeface="+mn-ea"/>
              </a:rPr>
              <a:t>《</a:t>
            </a:r>
            <a:r>
              <a:rPr lang="zh-CN" altLang="en-US" sz="1600" b="1" dirty="0"/>
              <a:t>“一带一路”是债务陷阱，中国搞一家独大？用这些事实怼回去！</a:t>
            </a:r>
            <a:r>
              <a:rPr lang="en-US" altLang="zh-CN" sz="1600" b="1" i="0" dirty="0">
                <a:effectLst/>
                <a:latin typeface="+mn-ea"/>
              </a:rPr>
              <a:t>》</a:t>
            </a:r>
          </a:p>
          <a:p>
            <a:pPr algn="l"/>
            <a:r>
              <a:rPr lang="zh-CN" altLang="en-US" sz="1600" dirty="0">
                <a:latin typeface="+mn-ea"/>
              </a:rPr>
              <a:t>阅读链接：</a:t>
            </a:r>
            <a:r>
              <a:rPr lang="en-US" altLang="zh-CN" sz="1600" dirty="0">
                <a:solidFill>
                  <a:srgbClr val="333333"/>
                </a:solidFill>
                <a:latin typeface="+mn-ea"/>
                <a:hlinkClick r:id="rId4"/>
              </a:rPr>
              <a:t>https://baijiahao.baidu.com/s?id=1631775237476720109&amp;wfr=spider&amp;for=pc</a:t>
            </a:r>
            <a:endParaRPr lang="zh-CN" altLang="en-US" sz="1600" i="0" dirty="0">
              <a:solidFill>
                <a:srgbClr val="333333"/>
              </a:solidFill>
              <a:effectLst/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32BFF6-96CD-4C0E-ADB4-9CCFB0D3D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56" y="2050894"/>
            <a:ext cx="6495441" cy="7727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4DF042-B7A8-4631-9F63-E5B7A5922A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4"/>
          <a:stretch/>
        </p:blipFill>
        <p:spPr>
          <a:xfrm>
            <a:off x="453656" y="3027597"/>
            <a:ext cx="6495441" cy="7368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218C16-21CC-4939-8CF5-BB2C7799B4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2"/>
          <a:stretch/>
        </p:blipFill>
        <p:spPr>
          <a:xfrm>
            <a:off x="453655" y="3962296"/>
            <a:ext cx="6495441" cy="7326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9248EBD-AE8E-4CB2-A626-806C5B323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655" y="4892797"/>
            <a:ext cx="6331251" cy="7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52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报道实践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B110A33-4FCF-4464-AB9F-EB9E2765C7D7}"/>
              </a:ext>
            </a:extLst>
          </p:cNvPr>
          <p:cNvSpPr txBox="1"/>
          <p:nvPr/>
        </p:nvSpPr>
        <p:spPr>
          <a:xfrm>
            <a:off x="323529" y="1383238"/>
            <a:ext cx="8589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0" dirty="0">
                <a:effectLst/>
                <a:latin typeface="+mn-ea"/>
              </a:rPr>
              <a:t>《</a:t>
            </a:r>
            <a:r>
              <a:rPr lang="zh-CN" altLang="en-US" sz="1600" b="1" dirty="0"/>
              <a:t>最权威实录！刘欣</a:t>
            </a:r>
            <a:r>
              <a:rPr lang="en-US" altLang="zh-CN" sz="1600" b="1" dirty="0"/>
              <a:t>VS</a:t>
            </a:r>
            <a:r>
              <a:rPr lang="zh-CN" altLang="en-US" sz="1600" b="1" dirty="0"/>
              <a:t>翠西电视辩论中英双语全文</a:t>
            </a:r>
            <a:r>
              <a:rPr lang="en-US" altLang="zh-CN" sz="1600" b="1" i="0" dirty="0">
                <a:effectLst/>
                <a:latin typeface="+mn-ea"/>
              </a:rPr>
              <a:t>》</a:t>
            </a:r>
          </a:p>
          <a:p>
            <a:r>
              <a:rPr lang="zh-CN" altLang="en-US" sz="1600" dirty="0">
                <a:latin typeface="+mn-ea"/>
              </a:rPr>
              <a:t>阅读链接：</a:t>
            </a:r>
            <a:r>
              <a:rPr lang="zh-CN" altLang="en-US" sz="1600" dirty="0">
                <a:hlinkClick r:id="rId4"/>
              </a:rPr>
              <a:t>https://baijiahao.baidu.com/s?id=1635022193036685651&amp;wfr=spider&amp;for=pc</a:t>
            </a:r>
            <a:endParaRPr lang="en-US" altLang="zh-CN" sz="1600" dirty="0"/>
          </a:p>
          <a:p>
            <a:r>
              <a:rPr lang="en-US" altLang="zh-CN" sz="1600" i="1" dirty="0"/>
              <a:t>Highlights of CGTN anchor Liu Xin, Fox host Trish Regan discussion </a:t>
            </a:r>
          </a:p>
          <a:p>
            <a:r>
              <a:rPr lang="zh-CN" altLang="en-US" sz="1600" dirty="0"/>
              <a:t>阅读链接：</a:t>
            </a:r>
            <a:r>
              <a:rPr lang="en-US" altLang="zh-CN" sz="1600" dirty="0">
                <a:hlinkClick r:id="rId5"/>
              </a:rPr>
              <a:t>https://news.cgtn.com/news/3d3d674d3367544f34457a6333566d54/index.html</a:t>
            </a:r>
            <a:endParaRPr lang="zh-CN" altLang="en-US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B17DB5D-5710-4E55-AF1F-E808E4B456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3011" r="642"/>
          <a:stretch/>
        </p:blipFill>
        <p:spPr>
          <a:xfrm>
            <a:off x="366591" y="2491446"/>
            <a:ext cx="3294275" cy="18640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2F2ED2-A0F9-4174-844E-C00203544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1" y="4401793"/>
            <a:ext cx="3294275" cy="18529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1089DF-1695-42BB-A158-8203CD74F9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2256" y="3571067"/>
            <a:ext cx="4361543" cy="132973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C056FA5-6397-455F-A5C7-24D5E02D5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2256" y="5061181"/>
            <a:ext cx="4361543" cy="11750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297AF6-A9B8-4EBD-AFF7-A3C8A7B58A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2256" y="2510426"/>
            <a:ext cx="4345289" cy="9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38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报道实践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B110A33-4FCF-4464-AB9F-EB9E2765C7D7}"/>
              </a:ext>
            </a:extLst>
          </p:cNvPr>
          <p:cNvSpPr txBox="1"/>
          <p:nvPr/>
        </p:nvSpPr>
        <p:spPr>
          <a:xfrm>
            <a:off x="323529" y="1383238"/>
            <a:ext cx="858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0" dirty="0">
                <a:effectLst/>
                <a:latin typeface="+mn-ea"/>
              </a:rPr>
              <a:t>《</a:t>
            </a:r>
            <a:r>
              <a:rPr lang="zh-CN" altLang="en-US" sz="1600" b="1" i="0" u="none" strike="noStrike" dirty="0">
                <a:effectLst/>
                <a:latin typeface="+mn-ea"/>
              </a:rPr>
              <a:t>评论丨全球疫情蔓延之下，国际金融市场还将大幅波动</a:t>
            </a:r>
            <a:r>
              <a:rPr lang="en-US" altLang="zh-CN" sz="1600" b="1" i="0" dirty="0">
                <a:effectLst/>
                <a:latin typeface="+mn-ea"/>
              </a:rPr>
              <a:t>》</a:t>
            </a:r>
          </a:p>
          <a:p>
            <a:pPr algn="l"/>
            <a:r>
              <a:rPr lang="zh-CN" altLang="en-US" sz="1600" dirty="0">
                <a:latin typeface="+mn-ea"/>
              </a:rPr>
              <a:t>阅读链接：</a:t>
            </a:r>
            <a:r>
              <a:rPr lang="en-US" altLang="zh-CN" sz="1600" dirty="0">
                <a:solidFill>
                  <a:srgbClr val="333333"/>
                </a:solidFill>
                <a:latin typeface="+mn-ea"/>
                <a:hlinkClick r:id="rId4"/>
              </a:rPr>
              <a:t>http://www.21jingji.com/2020/3-26/yOMDEzODBfMTU0NjYyOA.html</a:t>
            </a:r>
            <a:endParaRPr lang="zh-CN" altLang="en-US" sz="1600" i="0" dirty="0">
              <a:solidFill>
                <a:srgbClr val="333333"/>
              </a:solidFill>
              <a:effectLst/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8A3AFF-6E4B-433C-AECF-E2946B89C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01" r="-3" b="61823"/>
          <a:stretch/>
        </p:blipFill>
        <p:spPr>
          <a:xfrm>
            <a:off x="323529" y="1968013"/>
            <a:ext cx="6105623" cy="29285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4DBF4C-3A19-4E3A-AEB5-67549CE77F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09" t="81142" r="1" b="1028"/>
          <a:stretch/>
        </p:blipFill>
        <p:spPr>
          <a:xfrm>
            <a:off x="317683" y="4960150"/>
            <a:ext cx="6232957" cy="139196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D6D4BFE-8ED7-4534-83B2-5108D3A7795E}"/>
              </a:ext>
            </a:extLst>
          </p:cNvPr>
          <p:cNvSpPr txBox="1"/>
          <p:nvPr/>
        </p:nvSpPr>
        <p:spPr>
          <a:xfrm>
            <a:off x="6784906" y="3056922"/>
            <a:ext cx="2275678" cy="3291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/>
              <a:t> 2020年年初开始蔓延全球的新冠疫情，以美国为首的 多国相继产生剧烈市场动荡，出现了可能的危机势头，各国相继推出前所未有的刺激政策。错综复杂的经济金融形势对中国记者的</a:t>
            </a:r>
            <a:r>
              <a:rPr lang="zh-CN" altLang="en-US" sz="1400" b="1" dirty="0">
                <a:solidFill>
                  <a:srgbClr val="FF0000"/>
                </a:solidFill>
              </a:rPr>
              <a:t>国际金融报道的专业性和高度的政治敏感</a:t>
            </a:r>
            <a:r>
              <a:rPr lang="zh-CN" altLang="en-US" sz="1400" dirty="0"/>
              <a:t>提出更新、更高的要求。</a:t>
            </a:r>
          </a:p>
        </p:txBody>
      </p:sp>
    </p:spTree>
    <p:extLst>
      <p:ext uri="{BB962C8B-B14F-4D97-AF65-F5344CB8AC3E}">
        <p14:creationId xmlns:p14="http://schemas.microsoft.com/office/powerpoint/2010/main" val="3174333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5D1C75-D79A-49C6-AE01-858E2EBB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41" y="1312559"/>
            <a:ext cx="4678974" cy="487088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B110A33-4FCF-4464-AB9F-EB9E2765C7D7}"/>
              </a:ext>
            </a:extLst>
          </p:cNvPr>
          <p:cNvSpPr txBox="1"/>
          <p:nvPr/>
        </p:nvSpPr>
        <p:spPr>
          <a:xfrm>
            <a:off x="323529" y="2432156"/>
            <a:ext cx="3910112" cy="2486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dirty="0"/>
              <a:t>从头部自媒体的成功中可以获得什么启示？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zh-CN" altLang="en-US" sz="1600" b="1" dirty="0">
                <a:solidFill>
                  <a:srgbClr val="FF0000"/>
                </a:solidFill>
              </a:rPr>
              <a:t>立足中国故事，世界语言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坚持文化自信</a:t>
            </a:r>
            <a:endParaRPr lang="en-US" altLang="zh-CN" sz="16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采取西方文化叙事模式</a:t>
            </a:r>
            <a:endParaRPr lang="en-US" altLang="zh-CN" sz="16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以写实手法强调个人价值</a:t>
            </a:r>
            <a:endParaRPr lang="en-US" altLang="zh-CN" sz="1600" dirty="0"/>
          </a:p>
        </p:txBody>
      </p:sp>
      <p:sp>
        <p:nvSpPr>
          <p:cNvPr id="2" name="文本框 28">
            <a:extLst>
              <a:ext uri="{FF2B5EF4-FFF2-40B4-BE49-F238E27FC236}">
                <a16:creationId xmlns:a16="http://schemas.microsoft.com/office/drawing/2014/main" id="{D6B6A7C9-8334-49CA-97D5-B2F0F9F8E15C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新闻工作者面临的挑战：如何讲好中国故事？</a:t>
            </a:r>
          </a:p>
        </p:txBody>
      </p:sp>
    </p:spTree>
    <p:extLst>
      <p:ext uri="{BB962C8B-B14F-4D97-AF65-F5344CB8AC3E}">
        <p14:creationId xmlns:p14="http://schemas.microsoft.com/office/powerpoint/2010/main" val="590830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报道实践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9F2C0-2278-4619-93A3-62BE6C69A2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1662"/>
          <a:stretch/>
        </p:blipFill>
        <p:spPr>
          <a:xfrm>
            <a:off x="3761618" y="1279026"/>
            <a:ext cx="5150997" cy="506615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C3A479C-018E-4C6D-87D1-763E5DC41871}"/>
              </a:ext>
            </a:extLst>
          </p:cNvPr>
          <p:cNvSpPr txBox="1"/>
          <p:nvPr/>
        </p:nvSpPr>
        <p:spPr>
          <a:xfrm>
            <a:off x="323529" y="2185935"/>
            <a:ext cx="4248471" cy="2486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打造国际一流媒体</a:t>
            </a:r>
            <a:endParaRPr lang="en-US" altLang="zh-CN" sz="16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积极融入国际传播体系</a:t>
            </a:r>
            <a:endParaRPr lang="en-US" altLang="zh-CN" sz="16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打造融通中外的新概念新范畴新表述</a:t>
            </a:r>
            <a:endParaRPr lang="en-US" altLang="zh-CN" sz="16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为国外受众提供观察国际事务的中国视角</a:t>
            </a:r>
            <a:endParaRPr lang="en-US" altLang="zh-CN" sz="16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加强国际传播能力和话语体系建设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3493762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>
                <a:latin typeface="微软雅黑" panose="020B0503020204020204" pitchFamily="34" charset="-122"/>
                <a:ea typeface="微软雅黑" panose="020B0503020204020204" pitchFamily="34" charset="-122"/>
              </a:rPr>
              <a:t>报道</a:t>
            </a:r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9FE9D1A-F82D-42E2-9470-5C554C4DB8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1192" r="2460" b="841"/>
          <a:stretch/>
        </p:blipFill>
        <p:spPr>
          <a:xfrm>
            <a:off x="5324651" y="1357909"/>
            <a:ext cx="3587964" cy="4875810"/>
          </a:xfrm>
          <a:prstGeom prst="rect">
            <a:avLst/>
          </a:prstGeom>
        </p:spPr>
      </p:pic>
      <p:pic>
        <p:nvPicPr>
          <p:cNvPr id="3" name="《病毒往事》">
            <a:hlinkClick r:id="" action="ppaction://media"/>
            <a:extLst>
              <a:ext uri="{FF2B5EF4-FFF2-40B4-BE49-F238E27FC236}">
                <a16:creationId xmlns:a16="http://schemas.microsoft.com/office/drawing/2014/main" id="{6CD2BC47-2914-4E1A-8D99-EA27FAB18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9" y="1300424"/>
            <a:ext cx="8678393" cy="48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指导思想：讲好中国故事，传播好中国声音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5A8F838-70A0-4BA6-BA71-52AB3FB64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078"/>
          <a:stretch/>
        </p:blipFill>
        <p:spPr>
          <a:xfrm>
            <a:off x="325091" y="1366934"/>
            <a:ext cx="5751790" cy="268317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EA7C99E-8FFE-4012-B57D-BA306BF2B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918"/>
          <a:stretch/>
        </p:blipFill>
        <p:spPr>
          <a:xfrm>
            <a:off x="328265" y="4050112"/>
            <a:ext cx="5748616" cy="171928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1B634D3-165B-4E3F-8C54-30AF1F82616F}"/>
              </a:ext>
            </a:extLst>
          </p:cNvPr>
          <p:cNvSpPr txBox="1"/>
          <p:nvPr/>
        </p:nvSpPr>
        <p:spPr>
          <a:xfrm>
            <a:off x="6180068" y="5834745"/>
            <a:ext cx="282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+mn-ea"/>
              </a:rPr>
              <a:t>2013</a:t>
            </a:r>
            <a:r>
              <a:rPr lang="zh-CN" altLang="en-US" sz="1400" dirty="0">
                <a:latin typeface="+mn-ea"/>
              </a:rPr>
              <a:t>年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月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日</a:t>
            </a:r>
            <a:endParaRPr lang="en-US" altLang="zh-CN" sz="1400" dirty="0">
              <a:latin typeface="+mn-ea"/>
            </a:endParaRPr>
          </a:p>
          <a:p>
            <a:pPr algn="ctr"/>
            <a:r>
              <a:rPr lang="zh-CN" altLang="en-US" sz="1400" dirty="0">
                <a:latin typeface="+mn-ea"/>
              </a:rPr>
              <a:t>全国宣传思想工作会议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65797EA-4A0B-43FC-951F-F76065E92933}"/>
              </a:ext>
            </a:extLst>
          </p:cNvPr>
          <p:cNvCxnSpPr>
            <a:cxnSpLocks/>
          </p:cNvCxnSpPr>
          <p:nvPr/>
        </p:nvCxnSpPr>
        <p:spPr>
          <a:xfrm>
            <a:off x="3868569" y="4510432"/>
            <a:ext cx="19155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B36DFCE-C406-46A8-A5FF-D79EE1F196AE}"/>
              </a:ext>
            </a:extLst>
          </p:cNvPr>
          <p:cNvCxnSpPr>
            <a:cxnSpLocks/>
          </p:cNvCxnSpPr>
          <p:nvPr/>
        </p:nvCxnSpPr>
        <p:spPr>
          <a:xfrm flipV="1">
            <a:off x="554754" y="4770474"/>
            <a:ext cx="295851" cy="57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718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报道实践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E4CF983-08CF-4EF3-B1BE-53EB82A7E7AC}"/>
              </a:ext>
            </a:extLst>
          </p:cNvPr>
          <p:cNvGrpSpPr/>
          <p:nvPr/>
        </p:nvGrpSpPr>
        <p:grpSpPr>
          <a:xfrm>
            <a:off x="897688" y="1322922"/>
            <a:ext cx="3454573" cy="4167758"/>
            <a:chOff x="323529" y="1322922"/>
            <a:chExt cx="3454573" cy="416775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3BE58D4-E602-4D19-A90F-65B56FE8C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898" r="31781" b="91867"/>
            <a:stretch/>
          </p:blipFill>
          <p:spPr>
            <a:xfrm>
              <a:off x="323529" y="1322922"/>
              <a:ext cx="3454572" cy="46861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3E9DDFC-E292-4FCC-9B30-CDA330DB7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529" y="1791536"/>
              <a:ext cx="3454573" cy="3699144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7042F88-46F4-426F-B0E2-DBA7B15812C9}"/>
              </a:ext>
            </a:extLst>
          </p:cNvPr>
          <p:cNvGrpSpPr/>
          <p:nvPr/>
        </p:nvGrpSpPr>
        <p:grpSpPr>
          <a:xfrm>
            <a:off x="4849455" y="1322922"/>
            <a:ext cx="3454572" cy="4184558"/>
            <a:chOff x="4849455" y="1322922"/>
            <a:chExt cx="3454572" cy="418455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CE17EC2-2A69-43C6-AF27-2460D48A0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76" b="-1"/>
            <a:stretch/>
          </p:blipFill>
          <p:spPr>
            <a:xfrm>
              <a:off x="4849455" y="1808337"/>
              <a:ext cx="3452966" cy="3699143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77B8F34-8FA7-4DD4-9701-6391E52EF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898" r="31781" b="91867"/>
            <a:stretch/>
          </p:blipFill>
          <p:spPr>
            <a:xfrm>
              <a:off x="4849455" y="1322922"/>
              <a:ext cx="3454572" cy="468614"/>
            </a:xfrm>
            <a:prstGeom prst="rect">
              <a:avLst/>
            </a:prstGeom>
          </p:spPr>
        </p:pic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0CE38B3C-B1B6-4534-A2C4-B6EB1D915D5E}"/>
              </a:ext>
            </a:extLst>
          </p:cNvPr>
          <p:cNvSpPr txBox="1"/>
          <p:nvPr/>
        </p:nvSpPr>
        <p:spPr>
          <a:xfrm>
            <a:off x="841579" y="5518848"/>
            <a:ext cx="35106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400" u="sng" kern="0" dirty="0">
                <a:solidFill>
                  <a:srgbClr val="231F2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微软雅黑" panose="020B0503020204020204" pitchFamily="34" charset="-122"/>
                <a:hlinkClick r:id="rId7"/>
              </a:rPr>
              <a:t>https://news.cgtn.com/news/2020-03-12/Double-standards-on-COVID-19-not-helpful-ONHCANJaRq/index.html</a:t>
            </a:r>
            <a:endParaRPr lang="zh-CN" altLang="zh-CN" sz="1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A16EFD3-7BBB-4D9C-819A-D0D5C7A54381}"/>
              </a:ext>
            </a:extLst>
          </p:cNvPr>
          <p:cNvSpPr txBox="1"/>
          <p:nvPr/>
        </p:nvSpPr>
        <p:spPr>
          <a:xfrm>
            <a:off x="4849456" y="5518848"/>
            <a:ext cx="34529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400" u="sng" kern="0" dirty="0">
                <a:solidFill>
                  <a:srgbClr val="231F2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微软雅黑" panose="020B0503020204020204" pitchFamily="34" charset="-122"/>
                <a:hlinkClick r:id="rId8"/>
              </a:rPr>
              <a:t>https://news.cgtn.com/news/2020-02-28/The-lockdown-One-month-in-Wuhan-OsaehknbVu/index.html</a:t>
            </a:r>
            <a:endParaRPr lang="zh-CN" altLang="zh-CN" sz="1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753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报道实践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A031762-138B-44D7-B713-20749E8F9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127"/>
          <a:stretch/>
        </p:blipFill>
        <p:spPr>
          <a:xfrm>
            <a:off x="323529" y="1325177"/>
            <a:ext cx="4624155" cy="5136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5AEA8E9-787D-4D92-82A5-E3EAD865D2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2" b="1385"/>
          <a:stretch/>
        </p:blipFill>
        <p:spPr>
          <a:xfrm>
            <a:off x="323529" y="1838826"/>
            <a:ext cx="4624155" cy="44621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03D9705-FFD5-4021-B552-322B4BD999AB}"/>
              </a:ext>
            </a:extLst>
          </p:cNvPr>
          <p:cNvSpPr txBox="1"/>
          <p:nvPr/>
        </p:nvSpPr>
        <p:spPr>
          <a:xfrm>
            <a:off x="5039314" y="5838901"/>
            <a:ext cx="3873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400" u="sng" kern="0" dirty="0">
                <a:solidFill>
                  <a:srgbClr val="231F2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微软雅黑" panose="020B0503020204020204" pitchFamily="34" charset="-122"/>
                <a:hlinkClick r:id="rId6"/>
              </a:rPr>
              <a:t>https://www.chinadaily.com.cn/a/202003/04/WS5e5eda68a31012821727c0a7.html</a:t>
            </a:r>
            <a:endParaRPr lang="zh-CN" altLang="zh-CN" sz="1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E9EC74F-D19C-471E-93A7-3893B88E85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001" b="7932"/>
          <a:stretch/>
        </p:blipFill>
        <p:spPr>
          <a:xfrm>
            <a:off x="5039314" y="1279026"/>
            <a:ext cx="3873301" cy="21707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FD2ECCC-0A45-4D17-A284-DDAD88453F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009" b="8435"/>
          <a:stretch/>
        </p:blipFill>
        <p:spPr>
          <a:xfrm>
            <a:off x="5039313" y="3636884"/>
            <a:ext cx="3873301" cy="21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2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3D7E8E23-AC1B-4127-8204-7B5CB11E2874}"/>
              </a:ext>
            </a:extLst>
          </p:cNvPr>
          <p:cNvGrpSpPr/>
          <p:nvPr/>
        </p:nvGrpSpPr>
        <p:grpSpPr>
          <a:xfrm>
            <a:off x="539552" y="1340768"/>
            <a:ext cx="8082091" cy="3722493"/>
            <a:chOff x="539552" y="1340768"/>
            <a:chExt cx="8082091" cy="3722493"/>
          </a:xfrm>
        </p:grpSpPr>
        <p:sp>
          <p:nvSpPr>
            <p:cNvPr id="78" name="Parallelogram 77"/>
            <p:cNvSpPr/>
            <p:nvPr/>
          </p:nvSpPr>
          <p:spPr>
            <a:xfrm>
              <a:off x="539552" y="2852937"/>
              <a:ext cx="648072" cy="936104"/>
            </a:xfrm>
            <a:prstGeom prst="parallelogram">
              <a:avLst/>
            </a:prstGeom>
            <a:solidFill>
              <a:srgbClr val="1B2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9" name="Parallelogram 78"/>
            <p:cNvSpPr/>
            <p:nvPr/>
          </p:nvSpPr>
          <p:spPr>
            <a:xfrm rot="10800000">
              <a:off x="7884369" y="2852937"/>
              <a:ext cx="648072" cy="936104"/>
            </a:xfrm>
            <a:prstGeom prst="parallelogram">
              <a:avLst/>
            </a:prstGeom>
            <a:solidFill>
              <a:srgbClr val="1B2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" name="Group 3"/>
            <p:cNvGrpSpPr/>
            <p:nvPr/>
          </p:nvGrpSpPr>
          <p:grpSpPr bwMode="auto">
            <a:xfrm>
              <a:off x="755580" y="1916836"/>
              <a:ext cx="7866063" cy="3146425"/>
              <a:chOff x="460" y="1187"/>
              <a:chExt cx="4955" cy="1982"/>
            </a:xfrm>
          </p:grpSpPr>
          <p:sp>
            <p:nvSpPr>
              <p:cNvPr id="137" name="Freeform 110"/>
              <p:cNvSpPr/>
              <p:nvPr/>
            </p:nvSpPr>
            <p:spPr bwMode="ltGray">
              <a:xfrm>
                <a:off x="2270" y="1272"/>
                <a:ext cx="2370" cy="1537"/>
              </a:xfrm>
              <a:custGeom>
                <a:avLst/>
                <a:gdLst>
                  <a:gd name="T0" fmla="*/ 452 w 2060"/>
                  <a:gd name="T1" fmla="*/ 653 h 1644"/>
                  <a:gd name="T2" fmla="*/ 333 w 2060"/>
                  <a:gd name="T3" fmla="*/ 595 h 1644"/>
                  <a:gd name="T4" fmla="*/ 158 w 2060"/>
                  <a:gd name="T5" fmla="*/ 645 h 1644"/>
                  <a:gd name="T6" fmla="*/ 46 w 2060"/>
                  <a:gd name="T7" fmla="*/ 759 h 1644"/>
                  <a:gd name="T8" fmla="*/ 12 w 2060"/>
                  <a:gd name="T9" fmla="*/ 941 h 1644"/>
                  <a:gd name="T10" fmla="*/ 146 w 2060"/>
                  <a:gd name="T11" fmla="*/ 1059 h 1644"/>
                  <a:gd name="T12" fmla="*/ 308 w 2060"/>
                  <a:gd name="T13" fmla="*/ 1041 h 1644"/>
                  <a:gd name="T14" fmla="*/ 396 w 2060"/>
                  <a:gd name="T15" fmla="*/ 1138 h 1644"/>
                  <a:gd name="T16" fmla="*/ 452 w 2060"/>
                  <a:gd name="T17" fmla="*/ 1447 h 1644"/>
                  <a:gd name="T18" fmla="*/ 497 w 2060"/>
                  <a:gd name="T19" fmla="*/ 1628 h 1644"/>
                  <a:gd name="T20" fmla="*/ 704 w 2060"/>
                  <a:gd name="T21" fmla="*/ 1574 h 1644"/>
                  <a:gd name="T22" fmla="*/ 817 w 2060"/>
                  <a:gd name="T23" fmla="*/ 1380 h 1644"/>
                  <a:gd name="T24" fmla="*/ 885 w 2060"/>
                  <a:gd name="T25" fmla="*/ 1153 h 1644"/>
                  <a:gd name="T26" fmla="*/ 998 w 2060"/>
                  <a:gd name="T27" fmla="*/ 999 h 1644"/>
                  <a:gd name="T28" fmla="*/ 796 w 2060"/>
                  <a:gd name="T29" fmla="*/ 856 h 1644"/>
                  <a:gd name="T30" fmla="*/ 817 w 2060"/>
                  <a:gd name="T31" fmla="*/ 819 h 1644"/>
                  <a:gd name="T32" fmla="*/ 1003 w 2060"/>
                  <a:gd name="T33" fmla="*/ 916 h 1644"/>
                  <a:gd name="T34" fmla="*/ 1098 w 2060"/>
                  <a:gd name="T35" fmla="*/ 792 h 1644"/>
                  <a:gd name="T36" fmla="*/ 1046 w 2060"/>
                  <a:gd name="T37" fmla="*/ 763 h 1644"/>
                  <a:gd name="T38" fmla="*/ 929 w 2060"/>
                  <a:gd name="T39" fmla="*/ 716 h 1644"/>
                  <a:gd name="T40" fmla="*/ 1141 w 2060"/>
                  <a:gd name="T41" fmla="*/ 761 h 1644"/>
                  <a:gd name="T42" fmla="*/ 1296 w 2060"/>
                  <a:gd name="T43" fmla="*/ 852 h 1644"/>
                  <a:gd name="T44" fmla="*/ 1373 w 2060"/>
                  <a:gd name="T45" fmla="*/ 1033 h 1644"/>
                  <a:gd name="T46" fmla="*/ 1608 w 2060"/>
                  <a:gd name="T47" fmla="*/ 847 h 1644"/>
                  <a:gd name="T48" fmla="*/ 1704 w 2060"/>
                  <a:gd name="T49" fmla="*/ 1030 h 1644"/>
                  <a:gd name="T50" fmla="*/ 1707 w 2060"/>
                  <a:gd name="T51" fmla="*/ 874 h 1644"/>
                  <a:gd name="T52" fmla="*/ 1759 w 2060"/>
                  <a:gd name="T53" fmla="*/ 800 h 1644"/>
                  <a:gd name="T54" fmla="*/ 1783 w 2060"/>
                  <a:gd name="T55" fmla="*/ 544 h 1644"/>
                  <a:gd name="T56" fmla="*/ 1824 w 2060"/>
                  <a:gd name="T57" fmla="*/ 528 h 1644"/>
                  <a:gd name="T58" fmla="*/ 1844 w 2060"/>
                  <a:gd name="T59" fmla="*/ 427 h 1644"/>
                  <a:gd name="T60" fmla="*/ 1805 w 2060"/>
                  <a:gd name="T61" fmla="*/ 226 h 1644"/>
                  <a:gd name="T62" fmla="*/ 1899 w 2060"/>
                  <a:gd name="T63" fmla="*/ 108 h 1644"/>
                  <a:gd name="T64" fmla="*/ 1947 w 2060"/>
                  <a:gd name="T65" fmla="*/ 209 h 1644"/>
                  <a:gd name="T66" fmla="*/ 1943 w 2060"/>
                  <a:gd name="T67" fmla="*/ 123 h 1644"/>
                  <a:gd name="T68" fmla="*/ 1975 w 2060"/>
                  <a:gd name="T69" fmla="*/ 51 h 1644"/>
                  <a:gd name="T70" fmla="*/ 2038 w 2060"/>
                  <a:gd name="T71" fmla="*/ 0 h 1644"/>
                  <a:gd name="T72" fmla="*/ 1820 w 2060"/>
                  <a:gd name="T73" fmla="*/ 63 h 1644"/>
                  <a:gd name="T74" fmla="*/ 1583 w 2060"/>
                  <a:gd name="T75" fmla="*/ 83 h 1644"/>
                  <a:gd name="T76" fmla="*/ 1349 w 2060"/>
                  <a:gd name="T77" fmla="*/ 30 h 1644"/>
                  <a:gd name="T78" fmla="*/ 1132 w 2060"/>
                  <a:gd name="T79" fmla="*/ 65 h 1644"/>
                  <a:gd name="T80" fmla="*/ 1040 w 2060"/>
                  <a:gd name="T81" fmla="*/ 170 h 1644"/>
                  <a:gd name="T82" fmla="*/ 926 w 2060"/>
                  <a:gd name="T83" fmla="*/ 137 h 1644"/>
                  <a:gd name="T84" fmla="*/ 758 w 2060"/>
                  <a:gd name="T85" fmla="*/ 183 h 1644"/>
                  <a:gd name="T86" fmla="*/ 667 w 2060"/>
                  <a:gd name="T87" fmla="*/ 140 h 1644"/>
                  <a:gd name="T88" fmla="*/ 364 w 2060"/>
                  <a:gd name="T89" fmla="*/ 248 h 1644"/>
                  <a:gd name="T90" fmla="*/ 535 w 2060"/>
                  <a:gd name="T91" fmla="*/ 213 h 1644"/>
                  <a:gd name="T92" fmla="*/ 638 w 2060"/>
                  <a:gd name="T93" fmla="*/ 276 h 1644"/>
                  <a:gd name="T94" fmla="*/ 443 w 2060"/>
                  <a:gd name="T95" fmla="*/ 357 h 1644"/>
                  <a:gd name="T96" fmla="*/ 275 w 2060"/>
                  <a:gd name="T97" fmla="*/ 416 h 1644"/>
                  <a:gd name="T98" fmla="*/ 167 w 2060"/>
                  <a:gd name="T99" fmla="*/ 537 h 1644"/>
                  <a:gd name="T100" fmla="*/ 283 w 2060"/>
                  <a:gd name="T101" fmla="*/ 552 h 1644"/>
                  <a:gd name="T102" fmla="*/ 381 w 2060"/>
                  <a:gd name="T103" fmla="*/ 573 h 1644"/>
                  <a:gd name="T104" fmla="*/ 493 w 2060"/>
                  <a:gd name="T105" fmla="*/ 590 h 1644"/>
                  <a:gd name="T106" fmla="*/ 487 w 2060"/>
                  <a:gd name="T107" fmla="*/ 512 h 1644"/>
                  <a:gd name="T108" fmla="*/ 592 w 2060"/>
                  <a:gd name="T109" fmla="*/ 548 h 1644"/>
                  <a:gd name="T110" fmla="*/ 686 w 2060"/>
                  <a:gd name="T111" fmla="*/ 470 h 1644"/>
                  <a:gd name="T112" fmla="*/ 772 w 2060"/>
                  <a:gd name="T113" fmla="*/ 480 h 1644"/>
                  <a:gd name="T114" fmla="*/ 639 w 2060"/>
                  <a:gd name="T115" fmla="*/ 598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60" h="1644">
                    <a:moveTo>
                      <a:pt x="697" y="677"/>
                    </a:moveTo>
                    <a:cubicBezTo>
                      <a:pt x="659" y="675"/>
                      <a:pt x="652" y="669"/>
                      <a:pt x="618" y="667"/>
                    </a:cubicBezTo>
                    <a:cubicBezTo>
                      <a:pt x="607" y="666"/>
                      <a:pt x="594" y="661"/>
                      <a:pt x="582" y="658"/>
                    </a:cubicBezTo>
                    <a:cubicBezTo>
                      <a:pt x="577" y="655"/>
                      <a:pt x="568" y="650"/>
                      <a:pt x="568" y="650"/>
                    </a:cubicBezTo>
                    <a:cubicBezTo>
                      <a:pt x="551" y="652"/>
                      <a:pt x="557" y="655"/>
                      <a:pt x="546" y="658"/>
                    </a:cubicBezTo>
                    <a:cubicBezTo>
                      <a:pt x="540" y="667"/>
                      <a:pt x="542" y="669"/>
                      <a:pt x="546" y="677"/>
                    </a:cubicBezTo>
                    <a:cubicBezTo>
                      <a:pt x="548" y="680"/>
                      <a:pt x="550" y="686"/>
                      <a:pt x="550" y="686"/>
                    </a:cubicBezTo>
                    <a:cubicBezTo>
                      <a:pt x="526" y="694"/>
                      <a:pt x="506" y="678"/>
                      <a:pt x="488" y="670"/>
                    </a:cubicBezTo>
                    <a:cubicBezTo>
                      <a:pt x="481" y="653"/>
                      <a:pt x="472" y="655"/>
                      <a:pt x="452" y="653"/>
                    </a:cubicBezTo>
                    <a:cubicBezTo>
                      <a:pt x="446" y="648"/>
                      <a:pt x="444" y="648"/>
                      <a:pt x="437" y="650"/>
                    </a:cubicBezTo>
                    <a:cubicBezTo>
                      <a:pt x="427" y="647"/>
                      <a:pt x="433" y="648"/>
                      <a:pt x="423" y="642"/>
                    </a:cubicBezTo>
                    <a:cubicBezTo>
                      <a:pt x="421" y="641"/>
                      <a:pt x="418" y="639"/>
                      <a:pt x="418" y="639"/>
                    </a:cubicBezTo>
                    <a:cubicBezTo>
                      <a:pt x="416" y="638"/>
                      <a:pt x="413" y="633"/>
                      <a:pt x="413" y="630"/>
                    </a:cubicBezTo>
                    <a:cubicBezTo>
                      <a:pt x="415" y="625"/>
                      <a:pt x="418" y="616"/>
                      <a:pt x="418" y="616"/>
                    </a:cubicBezTo>
                    <a:cubicBezTo>
                      <a:pt x="416" y="592"/>
                      <a:pt x="421" y="588"/>
                      <a:pt x="398" y="591"/>
                    </a:cubicBezTo>
                    <a:cubicBezTo>
                      <a:pt x="390" y="598"/>
                      <a:pt x="390" y="595"/>
                      <a:pt x="381" y="592"/>
                    </a:cubicBezTo>
                    <a:cubicBezTo>
                      <a:pt x="370" y="592"/>
                      <a:pt x="361" y="595"/>
                      <a:pt x="348" y="597"/>
                    </a:cubicBezTo>
                    <a:cubicBezTo>
                      <a:pt x="344" y="595"/>
                      <a:pt x="337" y="597"/>
                      <a:pt x="333" y="595"/>
                    </a:cubicBezTo>
                    <a:cubicBezTo>
                      <a:pt x="331" y="594"/>
                      <a:pt x="330" y="592"/>
                      <a:pt x="328" y="592"/>
                    </a:cubicBezTo>
                    <a:cubicBezTo>
                      <a:pt x="314" y="591"/>
                      <a:pt x="296" y="597"/>
                      <a:pt x="283" y="602"/>
                    </a:cubicBezTo>
                    <a:cubicBezTo>
                      <a:pt x="276" y="603"/>
                      <a:pt x="268" y="606"/>
                      <a:pt x="260" y="608"/>
                    </a:cubicBezTo>
                    <a:cubicBezTo>
                      <a:pt x="255" y="609"/>
                      <a:pt x="246" y="613"/>
                      <a:pt x="246" y="613"/>
                    </a:cubicBezTo>
                    <a:cubicBezTo>
                      <a:pt x="228" y="611"/>
                      <a:pt x="209" y="609"/>
                      <a:pt x="189" y="611"/>
                    </a:cubicBezTo>
                    <a:cubicBezTo>
                      <a:pt x="184" y="613"/>
                      <a:pt x="180" y="614"/>
                      <a:pt x="175" y="617"/>
                    </a:cubicBezTo>
                    <a:cubicBezTo>
                      <a:pt x="173" y="619"/>
                      <a:pt x="173" y="620"/>
                      <a:pt x="173" y="622"/>
                    </a:cubicBezTo>
                    <a:cubicBezTo>
                      <a:pt x="172" y="623"/>
                      <a:pt x="169" y="623"/>
                      <a:pt x="169" y="625"/>
                    </a:cubicBezTo>
                    <a:cubicBezTo>
                      <a:pt x="163" y="634"/>
                      <a:pt x="167" y="641"/>
                      <a:pt x="158" y="645"/>
                    </a:cubicBezTo>
                    <a:cubicBezTo>
                      <a:pt x="153" y="648"/>
                      <a:pt x="149" y="652"/>
                      <a:pt x="144" y="655"/>
                    </a:cubicBezTo>
                    <a:cubicBezTo>
                      <a:pt x="141" y="656"/>
                      <a:pt x="135" y="659"/>
                      <a:pt x="135" y="659"/>
                    </a:cubicBezTo>
                    <a:cubicBezTo>
                      <a:pt x="133" y="664"/>
                      <a:pt x="130" y="666"/>
                      <a:pt x="130" y="669"/>
                    </a:cubicBezTo>
                    <a:cubicBezTo>
                      <a:pt x="128" y="677"/>
                      <a:pt x="132" y="691"/>
                      <a:pt x="124" y="698"/>
                    </a:cubicBezTo>
                    <a:cubicBezTo>
                      <a:pt x="118" y="703"/>
                      <a:pt x="108" y="709"/>
                      <a:pt x="101" y="711"/>
                    </a:cubicBezTo>
                    <a:cubicBezTo>
                      <a:pt x="101" y="711"/>
                      <a:pt x="90" y="716"/>
                      <a:pt x="87" y="716"/>
                    </a:cubicBezTo>
                    <a:cubicBezTo>
                      <a:pt x="85" y="717"/>
                      <a:pt x="82" y="717"/>
                      <a:pt x="82" y="717"/>
                    </a:cubicBezTo>
                    <a:cubicBezTo>
                      <a:pt x="76" y="725"/>
                      <a:pt x="68" y="733"/>
                      <a:pt x="60" y="738"/>
                    </a:cubicBezTo>
                    <a:cubicBezTo>
                      <a:pt x="56" y="745"/>
                      <a:pt x="53" y="755"/>
                      <a:pt x="46" y="759"/>
                    </a:cubicBezTo>
                    <a:cubicBezTo>
                      <a:pt x="43" y="764"/>
                      <a:pt x="37" y="767"/>
                      <a:pt x="31" y="773"/>
                    </a:cubicBezTo>
                    <a:cubicBezTo>
                      <a:pt x="26" y="780"/>
                      <a:pt x="25" y="789"/>
                      <a:pt x="23" y="797"/>
                    </a:cubicBezTo>
                    <a:cubicBezTo>
                      <a:pt x="20" y="803"/>
                      <a:pt x="19" y="809"/>
                      <a:pt x="17" y="816"/>
                    </a:cubicBezTo>
                    <a:cubicBezTo>
                      <a:pt x="15" y="817"/>
                      <a:pt x="14" y="824"/>
                      <a:pt x="14" y="824"/>
                    </a:cubicBezTo>
                    <a:cubicBezTo>
                      <a:pt x="15" y="831"/>
                      <a:pt x="26" y="842"/>
                      <a:pt x="26" y="842"/>
                    </a:cubicBezTo>
                    <a:cubicBezTo>
                      <a:pt x="26" y="847"/>
                      <a:pt x="17" y="855"/>
                      <a:pt x="17" y="855"/>
                    </a:cubicBezTo>
                    <a:cubicBezTo>
                      <a:pt x="14" y="863"/>
                      <a:pt x="17" y="867"/>
                      <a:pt x="25" y="870"/>
                    </a:cubicBezTo>
                    <a:cubicBezTo>
                      <a:pt x="28" y="884"/>
                      <a:pt x="17" y="902"/>
                      <a:pt x="6" y="909"/>
                    </a:cubicBezTo>
                    <a:cubicBezTo>
                      <a:pt x="0" y="927"/>
                      <a:pt x="5" y="927"/>
                      <a:pt x="12" y="941"/>
                    </a:cubicBezTo>
                    <a:cubicBezTo>
                      <a:pt x="23" y="963"/>
                      <a:pt x="29" y="969"/>
                      <a:pt x="53" y="977"/>
                    </a:cubicBezTo>
                    <a:cubicBezTo>
                      <a:pt x="60" y="986"/>
                      <a:pt x="56" y="983"/>
                      <a:pt x="63" y="989"/>
                    </a:cubicBezTo>
                    <a:cubicBezTo>
                      <a:pt x="62" y="994"/>
                      <a:pt x="59" y="997"/>
                      <a:pt x="59" y="1002"/>
                    </a:cubicBezTo>
                    <a:cubicBezTo>
                      <a:pt x="57" y="1009"/>
                      <a:pt x="70" y="1020"/>
                      <a:pt x="74" y="1027"/>
                    </a:cubicBezTo>
                    <a:cubicBezTo>
                      <a:pt x="77" y="1031"/>
                      <a:pt x="91" y="1036"/>
                      <a:pt x="91" y="1036"/>
                    </a:cubicBezTo>
                    <a:cubicBezTo>
                      <a:pt x="94" y="1036"/>
                      <a:pt x="96" y="1036"/>
                      <a:pt x="98" y="1034"/>
                    </a:cubicBezTo>
                    <a:cubicBezTo>
                      <a:pt x="99" y="1034"/>
                      <a:pt x="98" y="1031"/>
                      <a:pt x="99" y="1030"/>
                    </a:cubicBezTo>
                    <a:cubicBezTo>
                      <a:pt x="101" y="1030"/>
                      <a:pt x="107" y="1038"/>
                      <a:pt x="108" y="1038"/>
                    </a:cubicBezTo>
                    <a:cubicBezTo>
                      <a:pt x="119" y="1047"/>
                      <a:pt x="133" y="1055"/>
                      <a:pt x="146" y="1059"/>
                    </a:cubicBezTo>
                    <a:cubicBezTo>
                      <a:pt x="149" y="1067"/>
                      <a:pt x="152" y="1066"/>
                      <a:pt x="159" y="1064"/>
                    </a:cubicBezTo>
                    <a:cubicBezTo>
                      <a:pt x="163" y="1061"/>
                      <a:pt x="166" y="1059"/>
                      <a:pt x="169" y="1058"/>
                    </a:cubicBezTo>
                    <a:cubicBezTo>
                      <a:pt x="172" y="1056"/>
                      <a:pt x="178" y="1055"/>
                      <a:pt x="178" y="1055"/>
                    </a:cubicBezTo>
                    <a:cubicBezTo>
                      <a:pt x="192" y="1059"/>
                      <a:pt x="209" y="1061"/>
                      <a:pt x="224" y="1063"/>
                    </a:cubicBezTo>
                    <a:cubicBezTo>
                      <a:pt x="231" y="1067"/>
                      <a:pt x="229" y="1070"/>
                      <a:pt x="238" y="1069"/>
                    </a:cubicBezTo>
                    <a:cubicBezTo>
                      <a:pt x="238" y="1063"/>
                      <a:pt x="238" y="1056"/>
                      <a:pt x="238" y="1050"/>
                    </a:cubicBezTo>
                    <a:cubicBezTo>
                      <a:pt x="241" y="1041"/>
                      <a:pt x="257" y="1059"/>
                      <a:pt x="260" y="1061"/>
                    </a:cubicBezTo>
                    <a:cubicBezTo>
                      <a:pt x="266" y="1050"/>
                      <a:pt x="279" y="1052"/>
                      <a:pt x="291" y="1050"/>
                    </a:cubicBezTo>
                    <a:cubicBezTo>
                      <a:pt x="297" y="1049"/>
                      <a:pt x="302" y="1044"/>
                      <a:pt x="308" y="1041"/>
                    </a:cubicBezTo>
                    <a:cubicBezTo>
                      <a:pt x="319" y="1042"/>
                      <a:pt x="330" y="1045"/>
                      <a:pt x="341" y="1049"/>
                    </a:cubicBezTo>
                    <a:cubicBezTo>
                      <a:pt x="342" y="1050"/>
                      <a:pt x="344" y="1055"/>
                      <a:pt x="344" y="1058"/>
                    </a:cubicBezTo>
                    <a:cubicBezTo>
                      <a:pt x="344" y="1061"/>
                      <a:pt x="342" y="1067"/>
                      <a:pt x="342" y="1067"/>
                    </a:cubicBezTo>
                    <a:cubicBezTo>
                      <a:pt x="347" y="1070"/>
                      <a:pt x="355" y="1072"/>
                      <a:pt x="361" y="1075"/>
                    </a:cubicBezTo>
                    <a:cubicBezTo>
                      <a:pt x="362" y="1075"/>
                      <a:pt x="365" y="1077"/>
                      <a:pt x="365" y="1077"/>
                    </a:cubicBezTo>
                    <a:cubicBezTo>
                      <a:pt x="375" y="1074"/>
                      <a:pt x="384" y="1074"/>
                      <a:pt x="393" y="1080"/>
                    </a:cubicBezTo>
                    <a:cubicBezTo>
                      <a:pt x="396" y="1083"/>
                      <a:pt x="398" y="1088"/>
                      <a:pt x="401" y="1092"/>
                    </a:cubicBezTo>
                    <a:cubicBezTo>
                      <a:pt x="404" y="1095"/>
                      <a:pt x="407" y="1102"/>
                      <a:pt x="407" y="1102"/>
                    </a:cubicBezTo>
                    <a:cubicBezTo>
                      <a:pt x="404" y="1114"/>
                      <a:pt x="399" y="1127"/>
                      <a:pt x="396" y="1138"/>
                    </a:cubicBezTo>
                    <a:cubicBezTo>
                      <a:pt x="393" y="1147"/>
                      <a:pt x="395" y="1141"/>
                      <a:pt x="389" y="1152"/>
                    </a:cubicBezTo>
                    <a:cubicBezTo>
                      <a:pt x="387" y="1153"/>
                      <a:pt x="385" y="1156"/>
                      <a:pt x="385" y="1156"/>
                    </a:cubicBezTo>
                    <a:cubicBezTo>
                      <a:pt x="389" y="1185"/>
                      <a:pt x="396" y="1180"/>
                      <a:pt x="410" y="1197"/>
                    </a:cubicBezTo>
                    <a:cubicBezTo>
                      <a:pt x="427" y="1219"/>
                      <a:pt x="440" y="1239"/>
                      <a:pt x="447" y="1266"/>
                    </a:cubicBezTo>
                    <a:cubicBezTo>
                      <a:pt x="446" y="1280"/>
                      <a:pt x="452" y="1314"/>
                      <a:pt x="435" y="1325"/>
                    </a:cubicBezTo>
                    <a:cubicBezTo>
                      <a:pt x="427" y="1347"/>
                      <a:pt x="433" y="1325"/>
                      <a:pt x="430" y="1367"/>
                    </a:cubicBezTo>
                    <a:cubicBezTo>
                      <a:pt x="429" y="1377"/>
                      <a:pt x="421" y="1381"/>
                      <a:pt x="418" y="1391"/>
                    </a:cubicBezTo>
                    <a:cubicBezTo>
                      <a:pt x="421" y="1413"/>
                      <a:pt x="430" y="1422"/>
                      <a:pt x="446" y="1438"/>
                    </a:cubicBezTo>
                    <a:cubicBezTo>
                      <a:pt x="449" y="1441"/>
                      <a:pt x="450" y="1442"/>
                      <a:pt x="452" y="1447"/>
                    </a:cubicBezTo>
                    <a:cubicBezTo>
                      <a:pt x="454" y="1450"/>
                      <a:pt x="455" y="1456"/>
                      <a:pt x="455" y="1456"/>
                    </a:cubicBezTo>
                    <a:cubicBezTo>
                      <a:pt x="457" y="1475"/>
                      <a:pt x="458" y="1488"/>
                      <a:pt x="460" y="1505"/>
                    </a:cubicBezTo>
                    <a:cubicBezTo>
                      <a:pt x="461" y="1514"/>
                      <a:pt x="461" y="1511"/>
                      <a:pt x="464" y="1522"/>
                    </a:cubicBezTo>
                    <a:cubicBezTo>
                      <a:pt x="466" y="1524"/>
                      <a:pt x="466" y="1527"/>
                      <a:pt x="466" y="1527"/>
                    </a:cubicBezTo>
                    <a:cubicBezTo>
                      <a:pt x="468" y="1542"/>
                      <a:pt x="469" y="1552"/>
                      <a:pt x="481" y="1561"/>
                    </a:cubicBezTo>
                    <a:cubicBezTo>
                      <a:pt x="485" y="1566"/>
                      <a:pt x="488" y="1569"/>
                      <a:pt x="494" y="1572"/>
                    </a:cubicBezTo>
                    <a:cubicBezTo>
                      <a:pt x="497" y="1585"/>
                      <a:pt x="503" y="1597"/>
                      <a:pt x="506" y="1610"/>
                    </a:cubicBezTo>
                    <a:cubicBezTo>
                      <a:pt x="506" y="1614"/>
                      <a:pt x="508" y="1619"/>
                      <a:pt x="505" y="1622"/>
                    </a:cubicBezTo>
                    <a:cubicBezTo>
                      <a:pt x="503" y="1625"/>
                      <a:pt x="497" y="1628"/>
                      <a:pt x="497" y="1628"/>
                    </a:cubicBezTo>
                    <a:cubicBezTo>
                      <a:pt x="488" y="1642"/>
                      <a:pt x="509" y="1644"/>
                      <a:pt x="517" y="1644"/>
                    </a:cubicBezTo>
                    <a:cubicBezTo>
                      <a:pt x="539" y="1639"/>
                      <a:pt x="557" y="1635"/>
                      <a:pt x="579" y="1633"/>
                    </a:cubicBezTo>
                    <a:cubicBezTo>
                      <a:pt x="598" y="1630"/>
                      <a:pt x="613" y="1627"/>
                      <a:pt x="632" y="1624"/>
                    </a:cubicBezTo>
                    <a:cubicBezTo>
                      <a:pt x="635" y="1624"/>
                      <a:pt x="638" y="1622"/>
                      <a:pt x="641" y="1621"/>
                    </a:cubicBezTo>
                    <a:cubicBezTo>
                      <a:pt x="642" y="1621"/>
                      <a:pt x="644" y="1619"/>
                      <a:pt x="646" y="1617"/>
                    </a:cubicBezTo>
                    <a:cubicBezTo>
                      <a:pt x="649" y="1617"/>
                      <a:pt x="655" y="1616"/>
                      <a:pt x="655" y="1616"/>
                    </a:cubicBezTo>
                    <a:cubicBezTo>
                      <a:pt x="659" y="1610"/>
                      <a:pt x="664" y="1603"/>
                      <a:pt x="670" y="1600"/>
                    </a:cubicBezTo>
                    <a:cubicBezTo>
                      <a:pt x="675" y="1594"/>
                      <a:pt x="678" y="1591"/>
                      <a:pt x="683" y="1588"/>
                    </a:cubicBezTo>
                    <a:cubicBezTo>
                      <a:pt x="687" y="1581"/>
                      <a:pt x="697" y="1577"/>
                      <a:pt x="704" y="1574"/>
                    </a:cubicBezTo>
                    <a:cubicBezTo>
                      <a:pt x="715" y="1563"/>
                      <a:pt x="726" y="1550"/>
                      <a:pt x="731" y="1535"/>
                    </a:cubicBezTo>
                    <a:cubicBezTo>
                      <a:pt x="731" y="1531"/>
                      <a:pt x="729" y="1528"/>
                      <a:pt x="729" y="1525"/>
                    </a:cubicBezTo>
                    <a:cubicBezTo>
                      <a:pt x="729" y="1494"/>
                      <a:pt x="737" y="1505"/>
                      <a:pt x="754" y="1494"/>
                    </a:cubicBezTo>
                    <a:cubicBezTo>
                      <a:pt x="759" y="1488"/>
                      <a:pt x="762" y="1483"/>
                      <a:pt x="765" y="1475"/>
                    </a:cubicBezTo>
                    <a:cubicBezTo>
                      <a:pt x="763" y="1458"/>
                      <a:pt x="765" y="1439"/>
                      <a:pt x="755" y="1424"/>
                    </a:cubicBezTo>
                    <a:cubicBezTo>
                      <a:pt x="759" y="1413"/>
                      <a:pt x="771" y="1419"/>
                      <a:pt x="779" y="1422"/>
                    </a:cubicBezTo>
                    <a:cubicBezTo>
                      <a:pt x="782" y="1427"/>
                      <a:pt x="782" y="1435"/>
                      <a:pt x="785" y="1427"/>
                    </a:cubicBezTo>
                    <a:cubicBezTo>
                      <a:pt x="786" y="1416"/>
                      <a:pt x="786" y="1405"/>
                      <a:pt x="786" y="1396"/>
                    </a:cubicBezTo>
                    <a:cubicBezTo>
                      <a:pt x="788" y="1386"/>
                      <a:pt x="810" y="1385"/>
                      <a:pt x="817" y="1380"/>
                    </a:cubicBezTo>
                    <a:cubicBezTo>
                      <a:pt x="820" y="1374"/>
                      <a:pt x="831" y="1367"/>
                      <a:pt x="837" y="1363"/>
                    </a:cubicBezTo>
                    <a:cubicBezTo>
                      <a:pt x="841" y="1361"/>
                      <a:pt x="847" y="1356"/>
                      <a:pt x="847" y="1356"/>
                    </a:cubicBezTo>
                    <a:cubicBezTo>
                      <a:pt x="855" y="1345"/>
                      <a:pt x="845" y="1333"/>
                      <a:pt x="844" y="1320"/>
                    </a:cubicBezTo>
                    <a:cubicBezTo>
                      <a:pt x="845" y="1310"/>
                      <a:pt x="847" y="1308"/>
                      <a:pt x="850" y="1299"/>
                    </a:cubicBezTo>
                    <a:cubicBezTo>
                      <a:pt x="847" y="1288"/>
                      <a:pt x="842" y="1288"/>
                      <a:pt x="834" y="1280"/>
                    </a:cubicBezTo>
                    <a:cubicBezTo>
                      <a:pt x="833" y="1275"/>
                      <a:pt x="830" y="1266"/>
                      <a:pt x="830" y="1266"/>
                    </a:cubicBezTo>
                    <a:cubicBezTo>
                      <a:pt x="831" y="1250"/>
                      <a:pt x="831" y="1236"/>
                      <a:pt x="831" y="1220"/>
                    </a:cubicBezTo>
                    <a:cubicBezTo>
                      <a:pt x="833" y="1192"/>
                      <a:pt x="861" y="1183"/>
                      <a:pt x="876" y="1166"/>
                    </a:cubicBezTo>
                    <a:cubicBezTo>
                      <a:pt x="879" y="1160"/>
                      <a:pt x="884" y="1160"/>
                      <a:pt x="885" y="1153"/>
                    </a:cubicBezTo>
                    <a:cubicBezTo>
                      <a:pt x="890" y="1144"/>
                      <a:pt x="889" y="1142"/>
                      <a:pt x="895" y="1136"/>
                    </a:cubicBezTo>
                    <a:cubicBezTo>
                      <a:pt x="898" y="1127"/>
                      <a:pt x="906" y="1114"/>
                      <a:pt x="915" y="1111"/>
                    </a:cubicBezTo>
                    <a:cubicBezTo>
                      <a:pt x="920" y="1105"/>
                      <a:pt x="924" y="1099"/>
                      <a:pt x="930" y="1094"/>
                    </a:cubicBezTo>
                    <a:cubicBezTo>
                      <a:pt x="935" y="1089"/>
                      <a:pt x="938" y="1089"/>
                      <a:pt x="943" y="1084"/>
                    </a:cubicBezTo>
                    <a:cubicBezTo>
                      <a:pt x="947" y="1080"/>
                      <a:pt x="949" y="1078"/>
                      <a:pt x="955" y="1077"/>
                    </a:cubicBezTo>
                    <a:cubicBezTo>
                      <a:pt x="961" y="1066"/>
                      <a:pt x="958" y="1069"/>
                      <a:pt x="966" y="1064"/>
                    </a:cubicBezTo>
                    <a:cubicBezTo>
                      <a:pt x="972" y="1055"/>
                      <a:pt x="978" y="1045"/>
                      <a:pt x="983" y="1036"/>
                    </a:cubicBezTo>
                    <a:cubicBezTo>
                      <a:pt x="988" y="1030"/>
                      <a:pt x="989" y="1019"/>
                      <a:pt x="991" y="1013"/>
                    </a:cubicBezTo>
                    <a:cubicBezTo>
                      <a:pt x="994" y="1003"/>
                      <a:pt x="992" y="1009"/>
                      <a:pt x="998" y="999"/>
                    </a:cubicBezTo>
                    <a:cubicBezTo>
                      <a:pt x="1003" y="992"/>
                      <a:pt x="1003" y="984"/>
                      <a:pt x="1005" y="977"/>
                    </a:cubicBezTo>
                    <a:cubicBezTo>
                      <a:pt x="1003" y="966"/>
                      <a:pt x="1000" y="970"/>
                      <a:pt x="989" y="974"/>
                    </a:cubicBezTo>
                    <a:cubicBezTo>
                      <a:pt x="971" y="986"/>
                      <a:pt x="941" y="983"/>
                      <a:pt x="921" y="983"/>
                    </a:cubicBezTo>
                    <a:cubicBezTo>
                      <a:pt x="892" y="981"/>
                      <a:pt x="895" y="977"/>
                      <a:pt x="878" y="961"/>
                    </a:cubicBezTo>
                    <a:cubicBezTo>
                      <a:pt x="875" y="949"/>
                      <a:pt x="867" y="944"/>
                      <a:pt x="858" y="936"/>
                    </a:cubicBezTo>
                    <a:cubicBezTo>
                      <a:pt x="853" y="933"/>
                      <a:pt x="844" y="930"/>
                      <a:pt x="844" y="930"/>
                    </a:cubicBezTo>
                    <a:cubicBezTo>
                      <a:pt x="837" y="909"/>
                      <a:pt x="828" y="891"/>
                      <a:pt x="817" y="872"/>
                    </a:cubicBezTo>
                    <a:cubicBezTo>
                      <a:pt x="811" y="866"/>
                      <a:pt x="816" y="869"/>
                      <a:pt x="805" y="863"/>
                    </a:cubicBezTo>
                    <a:cubicBezTo>
                      <a:pt x="802" y="859"/>
                      <a:pt x="796" y="856"/>
                      <a:pt x="796" y="856"/>
                    </a:cubicBezTo>
                    <a:cubicBezTo>
                      <a:pt x="786" y="842"/>
                      <a:pt x="794" y="825"/>
                      <a:pt x="785" y="813"/>
                    </a:cubicBezTo>
                    <a:cubicBezTo>
                      <a:pt x="774" y="794"/>
                      <a:pt x="759" y="772"/>
                      <a:pt x="745" y="758"/>
                    </a:cubicBezTo>
                    <a:cubicBezTo>
                      <a:pt x="742" y="744"/>
                      <a:pt x="737" y="736"/>
                      <a:pt x="729" y="723"/>
                    </a:cubicBezTo>
                    <a:cubicBezTo>
                      <a:pt x="726" y="720"/>
                      <a:pt x="723" y="709"/>
                      <a:pt x="723" y="709"/>
                    </a:cubicBezTo>
                    <a:cubicBezTo>
                      <a:pt x="740" y="705"/>
                      <a:pt x="757" y="733"/>
                      <a:pt x="766" y="744"/>
                    </a:cubicBezTo>
                    <a:cubicBezTo>
                      <a:pt x="771" y="758"/>
                      <a:pt x="771" y="759"/>
                      <a:pt x="786" y="764"/>
                    </a:cubicBezTo>
                    <a:cubicBezTo>
                      <a:pt x="793" y="766"/>
                      <a:pt x="800" y="773"/>
                      <a:pt x="800" y="773"/>
                    </a:cubicBezTo>
                    <a:cubicBezTo>
                      <a:pt x="803" y="780"/>
                      <a:pt x="808" y="784"/>
                      <a:pt x="813" y="791"/>
                    </a:cubicBezTo>
                    <a:cubicBezTo>
                      <a:pt x="813" y="803"/>
                      <a:pt x="814" y="809"/>
                      <a:pt x="817" y="819"/>
                    </a:cubicBezTo>
                    <a:cubicBezTo>
                      <a:pt x="819" y="842"/>
                      <a:pt x="820" y="841"/>
                      <a:pt x="839" y="847"/>
                    </a:cubicBezTo>
                    <a:cubicBezTo>
                      <a:pt x="844" y="852"/>
                      <a:pt x="847" y="856"/>
                      <a:pt x="851" y="861"/>
                    </a:cubicBezTo>
                    <a:cubicBezTo>
                      <a:pt x="851" y="863"/>
                      <a:pt x="853" y="864"/>
                      <a:pt x="853" y="866"/>
                    </a:cubicBezTo>
                    <a:cubicBezTo>
                      <a:pt x="853" y="869"/>
                      <a:pt x="853" y="874"/>
                      <a:pt x="855" y="877"/>
                    </a:cubicBezTo>
                    <a:cubicBezTo>
                      <a:pt x="856" y="884"/>
                      <a:pt x="870" y="889"/>
                      <a:pt x="875" y="894"/>
                    </a:cubicBezTo>
                    <a:cubicBezTo>
                      <a:pt x="887" y="927"/>
                      <a:pt x="870" y="945"/>
                      <a:pt x="910" y="955"/>
                    </a:cubicBezTo>
                    <a:cubicBezTo>
                      <a:pt x="921" y="953"/>
                      <a:pt x="926" y="955"/>
                      <a:pt x="933" y="949"/>
                    </a:cubicBezTo>
                    <a:cubicBezTo>
                      <a:pt x="938" y="942"/>
                      <a:pt x="944" y="941"/>
                      <a:pt x="951" y="936"/>
                    </a:cubicBezTo>
                    <a:cubicBezTo>
                      <a:pt x="972" y="924"/>
                      <a:pt x="978" y="920"/>
                      <a:pt x="1003" y="916"/>
                    </a:cubicBezTo>
                    <a:cubicBezTo>
                      <a:pt x="1009" y="914"/>
                      <a:pt x="1017" y="911"/>
                      <a:pt x="1025" y="909"/>
                    </a:cubicBezTo>
                    <a:cubicBezTo>
                      <a:pt x="1031" y="906"/>
                      <a:pt x="1036" y="899"/>
                      <a:pt x="1042" y="897"/>
                    </a:cubicBezTo>
                    <a:cubicBezTo>
                      <a:pt x="1051" y="894"/>
                      <a:pt x="1060" y="894"/>
                      <a:pt x="1068" y="888"/>
                    </a:cubicBezTo>
                    <a:cubicBezTo>
                      <a:pt x="1073" y="881"/>
                      <a:pt x="1079" y="877"/>
                      <a:pt x="1084" y="869"/>
                    </a:cubicBezTo>
                    <a:cubicBezTo>
                      <a:pt x="1087" y="861"/>
                      <a:pt x="1088" y="850"/>
                      <a:pt x="1098" y="844"/>
                    </a:cubicBezTo>
                    <a:cubicBezTo>
                      <a:pt x="1104" y="836"/>
                      <a:pt x="1105" y="825"/>
                      <a:pt x="1108" y="816"/>
                    </a:cubicBezTo>
                    <a:cubicBezTo>
                      <a:pt x="1110" y="811"/>
                      <a:pt x="1115" y="808"/>
                      <a:pt x="1116" y="803"/>
                    </a:cubicBezTo>
                    <a:cubicBezTo>
                      <a:pt x="1110" y="800"/>
                      <a:pt x="1110" y="805"/>
                      <a:pt x="1102" y="808"/>
                    </a:cubicBezTo>
                    <a:cubicBezTo>
                      <a:pt x="1099" y="802"/>
                      <a:pt x="1104" y="795"/>
                      <a:pt x="1098" y="792"/>
                    </a:cubicBezTo>
                    <a:cubicBezTo>
                      <a:pt x="1094" y="789"/>
                      <a:pt x="1084" y="788"/>
                      <a:pt x="1084" y="788"/>
                    </a:cubicBezTo>
                    <a:cubicBezTo>
                      <a:pt x="1077" y="780"/>
                      <a:pt x="1076" y="783"/>
                      <a:pt x="1067" y="786"/>
                    </a:cubicBezTo>
                    <a:cubicBezTo>
                      <a:pt x="1064" y="788"/>
                      <a:pt x="1057" y="789"/>
                      <a:pt x="1057" y="789"/>
                    </a:cubicBezTo>
                    <a:cubicBezTo>
                      <a:pt x="1054" y="789"/>
                      <a:pt x="1051" y="789"/>
                      <a:pt x="1048" y="788"/>
                    </a:cubicBezTo>
                    <a:cubicBezTo>
                      <a:pt x="1046" y="786"/>
                      <a:pt x="1045" y="778"/>
                      <a:pt x="1045" y="778"/>
                    </a:cubicBezTo>
                    <a:cubicBezTo>
                      <a:pt x="1046" y="778"/>
                      <a:pt x="1048" y="777"/>
                      <a:pt x="1050" y="775"/>
                    </a:cubicBezTo>
                    <a:cubicBezTo>
                      <a:pt x="1060" y="772"/>
                      <a:pt x="1067" y="778"/>
                      <a:pt x="1060" y="763"/>
                    </a:cubicBezTo>
                    <a:cubicBezTo>
                      <a:pt x="1059" y="763"/>
                      <a:pt x="1057" y="761"/>
                      <a:pt x="1056" y="761"/>
                    </a:cubicBezTo>
                    <a:cubicBezTo>
                      <a:pt x="1053" y="761"/>
                      <a:pt x="1048" y="761"/>
                      <a:pt x="1046" y="763"/>
                    </a:cubicBezTo>
                    <a:cubicBezTo>
                      <a:pt x="1046" y="764"/>
                      <a:pt x="1045" y="766"/>
                      <a:pt x="1043" y="767"/>
                    </a:cubicBezTo>
                    <a:cubicBezTo>
                      <a:pt x="1036" y="775"/>
                      <a:pt x="1025" y="777"/>
                      <a:pt x="1016" y="780"/>
                    </a:cubicBezTo>
                    <a:cubicBezTo>
                      <a:pt x="1011" y="780"/>
                      <a:pt x="1006" y="778"/>
                      <a:pt x="1003" y="777"/>
                    </a:cubicBezTo>
                    <a:cubicBezTo>
                      <a:pt x="1002" y="777"/>
                      <a:pt x="997" y="775"/>
                      <a:pt x="997" y="775"/>
                    </a:cubicBezTo>
                    <a:cubicBezTo>
                      <a:pt x="988" y="763"/>
                      <a:pt x="986" y="761"/>
                      <a:pt x="971" y="758"/>
                    </a:cubicBezTo>
                    <a:cubicBezTo>
                      <a:pt x="971" y="753"/>
                      <a:pt x="974" y="747"/>
                      <a:pt x="971" y="742"/>
                    </a:cubicBezTo>
                    <a:cubicBezTo>
                      <a:pt x="969" y="739"/>
                      <a:pt x="960" y="736"/>
                      <a:pt x="957" y="734"/>
                    </a:cubicBezTo>
                    <a:cubicBezTo>
                      <a:pt x="954" y="733"/>
                      <a:pt x="947" y="731"/>
                      <a:pt x="947" y="731"/>
                    </a:cubicBezTo>
                    <a:cubicBezTo>
                      <a:pt x="941" y="725"/>
                      <a:pt x="935" y="722"/>
                      <a:pt x="929" y="716"/>
                    </a:cubicBezTo>
                    <a:cubicBezTo>
                      <a:pt x="930" y="706"/>
                      <a:pt x="932" y="700"/>
                      <a:pt x="941" y="697"/>
                    </a:cubicBezTo>
                    <a:cubicBezTo>
                      <a:pt x="955" y="698"/>
                      <a:pt x="968" y="702"/>
                      <a:pt x="980" y="705"/>
                    </a:cubicBezTo>
                    <a:cubicBezTo>
                      <a:pt x="986" y="711"/>
                      <a:pt x="988" y="716"/>
                      <a:pt x="995" y="720"/>
                    </a:cubicBezTo>
                    <a:cubicBezTo>
                      <a:pt x="1005" y="734"/>
                      <a:pt x="1012" y="736"/>
                      <a:pt x="1025" y="744"/>
                    </a:cubicBezTo>
                    <a:cubicBezTo>
                      <a:pt x="1033" y="742"/>
                      <a:pt x="1045" y="747"/>
                      <a:pt x="1051" y="741"/>
                    </a:cubicBezTo>
                    <a:cubicBezTo>
                      <a:pt x="1060" y="733"/>
                      <a:pt x="1048" y="738"/>
                      <a:pt x="1059" y="734"/>
                    </a:cubicBezTo>
                    <a:cubicBezTo>
                      <a:pt x="1064" y="738"/>
                      <a:pt x="1068" y="739"/>
                      <a:pt x="1073" y="742"/>
                    </a:cubicBezTo>
                    <a:cubicBezTo>
                      <a:pt x="1079" y="752"/>
                      <a:pt x="1093" y="750"/>
                      <a:pt x="1104" y="753"/>
                    </a:cubicBezTo>
                    <a:cubicBezTo>
                      <a:pt x="1121" y="764"/>
                      <a:pt x="1110" y="759"/>
                      <a:pt x="1141" y="761"/>
                    </a:cubicBezTo>
                    <a:cubicBezTo>
                      <a:pt x="1152" y="763"/>
                      <a:pt x="1156" y="766"/>
                      <a:pt x="1163" y="775"/>
                    </a:cubicBezTo>
                    <a:cubicBezTo>
                      <a:pt x="1159" y="788"/>
                      <a:pt x="1167" y="781"/>
                      <a:pt x="1173" y="777"/>
                    </a:cubicBezTo>
                    <a:cubicBezTo>
                      <a:pt x="1175" y="770"/>
                      <a:pt x="1178" y="770"/>
                      <a:pt x="1181" y="764"/>
                    </a:cubicBezTo>
                    <a:cubicBezTo>
                      <a:pt x="1190" y="767"/>
                      <a:pt x="1189" y="772"/>
                      <a:pt x="1187" y="783"/>
                    </a:cubicBezTo>
                    <a:cubicBezTo>
                      <a:pt x="1195" y="789"/>
                      <a:pt x="1206" y="786"/>
                      <a:pt x="1215" y="789"/>
                    </a:cubicBezTo>
                    <a:cubicBezTo>
                      <a:pt x="1221" y="791"/>
                      <a:pt x="1226" y="797"/>
                      <a:pt x="1234" y="800"/>
                    </a:cubicBezTo>
                    <a:cubicBezTo>
                      <a:pt x="1245" y="803"/>
                      <a:pt x="1255" y="808"/>
                      <a:pt x="1265" y="816"/>
                    </a:cubicBezTo>
                    <a:cubicBezTo>
                      <a:pt x="1268" y="827"/>
                      <a:pt x="1272" y="831"/>
                      <a:pt x="1282" y="834"/>
                    </a:cubicBezTo>
                    <a:cubicBezTo>
                      <a:pt x="1286" y="842"/>
                      <a:pt x="1288" y="847"/>
                      <a:pt x="1296" y="852"/>
                    </a:cubicBezTo>
                    <a:cubicBezTo>
                      <a:pt x="1308" y="849"/>
                      <a:pt x="1302" y="850"/>
                      <a:pt x="1314" y="847"/>
                    </a:cubicBezTo>
                    <a:cubicBezTo>
                      <a:pt x="1316" y="845"/>
                      <a:pt x="1319" y="845"/>
                      <a:pt x="1319" y="845"/>
                    </a:cubicBezTo>
                    <a:cubicBezTo>
                      <a:pt x="1328" y="852"/>
                      <a:pt x="1322" y="842"/>
                      <a:pt x="1319" y="839"/>
                    </a:cubicBezTo>
                    <a:cubicBezTo>
                      <a:pt x="1316" y="844"/>
                      <a:pt x="1311" y="847"/>
                      <a:pt x="1310" y="853"/>
                    </a:cubicBezTo>
                    <a:cubicBezTo>
                      <a:pt x="1310" y="856"/>
                      <a:pt x="1307" y="863"/>
                      <a:pt x="1307" y="863"/>
                    </a:cubicBezTo>
                    <a:cubicBezTo>
                      <a:pt x="1308" y="869"/>
                      <a:pt x="1310" y="880"/>
                      <a:pt x="1319" y="880"/>
                    </a:cubicBezTo>
                    <a:lnTo>
                      <a:pt x="1320" y="916"/>
                    </a:lnTo>
                    <a:lnTo>
                      <a:pt x="1348" y="1005"/>
                    </a:lnTo>
                    <a:lnTo>
                      <a:pt x="1373" y="1033"/>
                    </a:lnTo>
                    <a:lnTo>
                      <a:pt x="1416" y="994"/>
                    </a:lnTo>
                    <a:lnTo>
                      <a:pt x="1413" y="967"/>
                    </a:lnTo>
                    <a:lnTo>
                      <a:pt x="1424" y="959"/>
                    </a:lnTo>
                    <a:lnTo>
                      <a:pt x="1423" y="925"/>
                    </a:lnTo>
                    <a:lnTo>
                      <a:pt x="1452" y="916"/>
                    </a:lnTo>
                    <a:lnTo>
                      <a:pt x="1520" y="855"/>
                    </a:lnTo>
                    <a:lnTo>
                      <a:pt x="1533" y="839"/>
                    </a:lnTo>
                    <a:lnTo>
                      <a:pt x="1588" y="824"/>
                    </a:lnTo>
                    <a:lnTo>
                      <a:pt x="1608" y="847"/>
                    </a:lnTo>
                    <a:lnTo>
                      <a:pt x="1602" y="858"/>
                    </a:lnTo>
                    <a:lnTo>
                      <a:pt x="1619" y="875"/>
                    </a:lnTo>
                    <a:lnTo>
                      <a:pt x="1624" y="899"/>
                    </a:lnTo>
                    <a:lnTo>
                      <a:pt x="1641" y="906"/>
                    </a:lnTo>
                    <a:lnTo>
                      <a:pt x="1677" y="892"/>
                    </a:lnTo>
                    <a:lnTo>
                      <a:pt x="1675" y="975"/>
                    </a:lnTo>
                    <a:lnTo>
                      <a:pt x="1684" y="956"/>
                    </a:lnTo>
                    <a:lnTo>
                      <a:pt x="1707" y="1000"/>
                    </a:lnTo>
                    <a:lnTo>
                      <a:pt x="1704" y="1030"/>
                    </a:lnTo>
                    <a:lnTo>
                      <a:pt x="1718" y="1013"/>
                    </a:lnTo>
                    <a:lnTo>
                      <a:pt x="1721" y="997"/>
                    </a:lnTo>
                    <a:lnTo>
                      <a:pt x="1738" y="972"/>
                    </a:lnTo>
                    <a:lnTo>
                      <a:pt x="1728" y="958"/>
                    </a:lnTo>
                    <a:lnTo>
                      <a:pt x="1737" y="942"/>
                    </a:lnTo>
                    <a:lnTo>
                      <a:pt x="1725" y="913"/>
                    </a:lnTo>
                    <a:lnTo>
                      <a:pt x="1732" y="889"/>
                    </a:lnTo>
                    <a:lnTo>
                      <a:pt x="1715" y="895"/>
                    </a:lnTo>
                    <a:lnTo>
                      <a:pt x="1707" y="874"/>
                    </a:lnTo>
                    <a:lnTo>
                      <a:pt x="1701" y="844"/>
                    </a:lnTo>
                    <a:lnTo>
                      <a:pt x="1714" y="816"/>
                    </a:lnTo>
                    <a:lnTo>
                      <a:pt x="1728" y="834"/>
                    </a:lnTo>
                    <a:lnTo>
                      <a:pt x="1721" y="880"/>
                    </a:lnTo>
                    <a:lnTo>
                      <a:pt x="1738" y="849"/>
                    </a:lnTo>
                    <a:lnTo>
                      <a:pt x="1732" y="824"/>
                    </a:lnTo>
                    <a:lnTo>
                      <a:pt x="1752" y="808"/>
                    </a:lnTo>
                    <a:lnTo>
                      <a:pt x="1752" y="797"/>
                    </a:lnTo>
                    <a:lnTo>
                      <a:pt x="1759" y="800"/>
                    </a:lnTo>
                    <a:lnTo>
                      <a:pt x="1796" y="756"/>
                    </a:lnTo>
                    <a:lnTo>
                      <a:pt x="1805" y="684"/>
                    </a:lnTo>
                    <a:lnTo>
                      <a:pt x="1810" y="655"/>
                    </a:lnTo>
                    <a:lnTo>
                      <a:pt x="1794" y="664"/>
                    </a:lnTo>
                    <a:lnTo>
                      <a:pt x="1788" y="655"/>
                    </a:lnTo>
                    <a:lnTo>
                      <a:pt x="1800" y="638"/>
                    </a:lnTo>
                    <a:lnTo>
                      <a:pt x="1776" y="592"/>
                    </a:lnTo>
                    <a:lnTo>
                      <a:pt x="1763" y="580"/>
                    </a:lnTo>
                    <a:lnTo>
                      <a:pt x="1783" y="544"/>
                    </a:lnTo>
                    <a:lnTo>
                      <a:pt x="1762" y="539"/>
                    </a:lnTo>
                    <a:lnTo>
                      <a:pt x="1743" y="531"/>
                    </a:lnTo>
                    <a:lnTo>
                      <a:pt x="1751" y="503"/>
                    </a:lnTo>
                    <a:lnTo>
                      <a:pt x="1763" y="487"/>
                    </a:lnTo>
                    <a:lnTo>
                      <a:pt x="1766" y="519"/>
                    </a:lnTo>
                    <a:lnTo>
                      <a:pt x="1788" y="498"/>
                    </a:lnTo>
                    <a:lnTo>
                      <a:pt x="1805" y="497"/>
                    </a:lnTo>
                    <a:lnTo>
                      <a:pt x="1797" y="519"/>
                    </a:lnTo>
                    <a:lnTo>
                      <a:pt x="1824" y="528"/>
                    </a:lnTo>
                    <a:lnTo>
                      <a:pt x="1816" y="545"/>
                    </a:lnTo>
                    <a:lnTo>
                      <a:pt x="1830" y="559"/>
                    </a:lnTo>
                    <a:lnTo>
                      <a:pt x="1830" y="588"/>
                    </a:lnTo>
                    <a:lnTo>
                      <a:pt x="1861" y="559"/>
                    </a:lnTo>
                    <a:lnTo>
                      <a:pt x="1850" y="531"/>
                    </a:lnTo>
                    <a:lnTo>
                      <a:pt x="1821" y="489"/>
                    </a:lnTo>
                    <a:lnTo>
                      <a:pt x="1830" y="473"/>
                    </a:lnTo>
                    <a:lnTo>
                      <a:pt x="1824" y="448"/>
                    </a:lnTo>
                    <a:lnTo>
                      <a:pt x="1844" y="427"/>
                    </a:lnTo>
                    <a:lnTo>
                      <a:pt x="1868" y="416"/>
                    </a:lnTo>
                    <a:lnTo>
                      <a:pt x="1867" y="367"/>
                    </a:lnTo>
                    <a:lnTo>
                      <a:pt x="1865" y="333"/>
                    </a:lnTo>
                    <a:lnTo>
                      <a:pt x="1858" y="302"/>
                    </a:lnTo>
                    <a:lnTo>
                      <a:pt x="1830" y="248"/>
                    </a:lnTo>
                    <a:lnTo>
                      <a:pt x="1825" y="275"/>
                    </a:lnTo>
                    <a:lnTo>
                      <a:pt x="1807" y="258"/>
                    </a:lnTo>
                    <a:lnTo>
                      <a:pt x="1790" y="266"/>
                    </a:lnTo>
                    <a:lnTo>
                      <a:pt x="1805" y="226"/>
                    </a:lnTo>
                    <a:lnTo>
                      <a:pt x="1821" y="192"/>
                    </a:lnTo>
                    <a:lnTo>
                      <a:pt x="1850" y="176"/>
                    </a:lnTo>
                    <a:lnTo>
                      <a:pt x="1853" y="161"/>
                    </a:lnTo>
                    <a:lnTo>
                      <a:pt x="1873" y="155"/>
                    </a:lnTo>
                    <a:lnTo>
                      <a:pt x="1873" y="170"/>
                    </a:lnTo>
                    <a:lnTo>
                      <a:pt x="1896" y="145"/>
                    </a:lnTo>
                    <a:lnTo>
                      <a:pt x="1882" y="139"/>
                    </a:lnTo>
                    <a:lnTo>
                      <a:pt x="1882" y="120"/>
                    </a:lnTo>
                    <a:lnTo>
                      <a:pt x="1899" y="108"/>
                    </a:lnTo>
                    <a:lnTo>
                      <a:pt x="1906" y="122"/>
                    </a:lnTo>
                    <a:lnTo>
                      <a:pt x="1929" y="100"/>
                    </a:lnTo>
                    <a:lnTo>
                      <a:pt x="1926" y="120"/>
                    </a:lnTo>
                    <a:lnTo>
                      <a:pt x="1927" y="136"/>
                    </a:lnTo>
                    <a:lnTo>
                      <a:pt x="1926" y="158"/>
                    </a:lnTo>
                    <a:lnTo>
                      <a:pt x="1918" y="175"/>
                    </a:lnTo>
                    <a:lnTo>
                      <a:pt x="1932" y="197"/>
                    </a:lnTo>
                    <a:lnTo>
                      <a:pt x="1938" y="212"/>
                    </a:lnTo>
                    <a:lnTo>
                      <a:pt x="1947" y="209"/>
                    </a:lnTo>
                    <a:lnTo>
                      <a:pt x="1992" y="256"/>
                    </a:lnTo>
                    <a:lnTo>
                      <a:pt x="2002" y="233"/>
                    </a:lnTo>
                    <a:lnTo>
                      <a:pt x="2014" y="216"/>
                    </a:lnTo>
                    <a:lnTo>
                      <a:pt x="1994" y="205"/>
                    </a:lnTo>
                    <a:lnTo>
                      <a:pt x="1999" y="184"/>
                    </a:lnTo>
                    <a:lnTo>
                      <a:pt x="1999" y="172"/>
                    </a:lnTo>
                    <a:lnTo>
                      <a:pt x="1978" y="150"/>
                    </a:lnTo>
                    <a:lnTo>
                      <a:pt x="1960" y="147"/>
                    </a:lnTo>
                    <a:lnTo>
                      <a:pt x="1943" y="123"/>
                    </a:lnTo>
                    <a:lnTo>
                      <a:pt x="1966" y="119"/>
                    </a:lnTo>
                    <a:lnTo>
                      <a:pt x="1977" y="100"/>
                    </a:lnTo>
                    <a:lnTo>
                      <a:pt x="1991" y="106"/>
                    </a:lnTo>
                    <a:lnTo>
                      <a:pt x="2005" y="98"/>
                    </a:lnTo>
                    <a:lnTo>
                      <a:pt x="1990" y="80"/>
                    </a:lnTo>
                    <a:lnTo>
                      <a:pt x="2002" y="69"/>
                    </a:lnTo>
                    <a:lnTo>
                      <a:pt x="2021" y="68"/>
                    </a:lnTo>
                    <a:lnTo>
                      <a:pt x="2000" y="53"/>
                    </a:lnTo>
                    <a:lnTo>
                      <a:pt x="1975" y="51"/>
                    </a:lnTo>
                    <a:lnTo>
                      <a:pt x="1990" y="32"/>
                    </a:lnTo>
                    <a:lnTo>
                      <a:pt x="1989" y="11"/>
                    </a:lnTo>
                    <a:lnTo>
                      <a:pt x="2005" y="27"/>
                    </a:lnTo>
                    <a:lnTo>
                      <a:pt x="2015" y="18"/>
                    </a:lnTo>
                    <a:lnTo>
                      <a:pt x="2024" y="21"/>
                    </a:lnTo>
                    <a:lnTo>
                      <a:pt x="2038" y="36"/>
                    </a:lnTo>
                    <a:lnTo>
                      <a:pt x="2060" y="33"/>
                    </a:lnTo>
                    <a:lnTo>
                      <a:pt x="2042" y="15"/>
                    </a:lnTo>
                    <a:lnTo>
                      <a:pt x="2038" y="0"/>
                    </a:lnTo>
                    <a:lnTo>
                      <a:pt x="2006" y="5"/>
                    </a:lnTo>
                    <a:lnTo>
                      <a:pt x="1994" y="0"/>
                    </a:lnTo>
                    <a:lnTo>
                      <a:pt x="1955" y="11"/>
                    </a:lnTo>
                    <a:lnTo>
                      <a:pt x="1913" y="18"/>
                    </a:lnTo>
                    <a:lnTo>
                      <a:pt x="1886" y="30"/>
                    </a:lnTo>
                    <a:lnTo>
                      <a:pt x="1885" y="47"/>
                    </a:lnTo>
                    <a:lnTo>
                      <a:pt x="1864" y="50"/>
                    </a:lnTo>
                    <a:cubicBezTo>
                      <a:pt x="1858" y="55"/>
                      <a:pt x="1854" y="75"/>
                      <a:pt x="1847" y="77"/>
                    </a:cubicBezTo>
                    <a:cubicBezTo>
                      <a:pt x="1839" y="82"/>
                      <a:pt x="1830" y="65"/>
                      <a:pt x="1820" y="63"/>
                    </a:cubicBezTo>
                    <a:lnTo>
                      <a:pt x="1786" y="66"/>
                    </a:lnTo>
                    <a:lnTo>
                      <a:pt x="1732" y="56"/>
                    </a:lnTo>
                    <a:lnTo>
                      <a:pt x="1709" y="62"/>
                    </a:lnTo>
                    <a:lnTo>
                      <a:pt x="1678" y="56"/>
                    </a:lnTo>
                    <a:lnTo>
                      <a:pt x="1666" y="47"/>
                    </a:lnTo>
                    <a:lnTo>
                      <a:pt x="1643" y="50"/>
                    </a:lnTo>
                    <a:cubicBezTo>
                      <a:pt x="1635" y="52"/>
                      <a:pt x="1626" y="57"/>
                      <a:pt x="1618" y="60"/>
                    </a:cubicBezTo>
                    <a:cubicBezTo>
                      <a:pt x="1610" y="63"/>
                      <a:pt x="1603" y="67"/>
                      <a:pt x="1597" y="71"/>
                    </a:cubicBezTo>
                    <a:cubicBezTo>
                      <a:pt x="1591" y="75"/>
                      <a:pt x="1587" y="84"/>
                      <a:pt x="1583" y="83"/>
                    </a:cubicBezTo>
                    <a:cubicBezTo>
                      <a:pt x="1571" y="90"/>
                      <a:pt x="1576" y="67"/>
                      <a:pt x="1571" y="65"/>
                    </a:cubicBezTo>
                    <a:lnTo>
                      <a:pt x="1553" y="69"/>
                    </a:lnTo>
                    <a:cubicBezTo>
                      <a:pt x="1544" y="66"/>
                      <a:pt x="1531" y="50"/>
                      <a:pt x="1517" y="47"/>
                    </a:cubicBezTo>
                    <a:cubicBezTo>
                      <a:pt x="1503" y="46"/>
                      <a:pt x="1479" y="45"/>
                      <a:pt x="1468" y="48"/>
                    </a:cubicBezTo>
                    <a:cubicBezTo>
                      <a:pt x="1457" y="51"/>
                      <a:pt x="1461" y="63"/>
                      <a:pt x="1451" y="63"/>
                    </a:cubicBezTo>
                    <a:cubicBezTo>
                      <a:pt x="1439" y="66"/>
                      <a:pt x="1419" y="48"/>
                      <a:pt x="1408" y="47"/>
                    </a:cubicBezTo>
                    <a:cubicBezTo>
                      <a:pt x="1397" y="46"/>
                      <a:pt x="1390" y="59"/>
                      <a:pt x="1382" y="59"/>
                    </a:cubicBezTo>
                    <a:cubicBezTo>
                      <a:pt x="1374" y="59"/>
                      <a:pt x="1362" y="52"/>
                      <a:pt x="1357" y="47"/>
                    </a:cubicBezTo>
                    <a:cubicBezTo>
                      <a:pt x="1352" y="42"/>
                      <a:pt x="1356" y="36"/>
                      <a:pt x="1349" y="30"/>
                    </a:cubicBezTo>
                    <a:cubicBezTo>
                      <a:pt x="1333" y="26"/>
                      <a:pt x="1330" y="13"/>
                      <a:pt x="1318" y="11"/>
                    </a:cubicBezTo>
                    <a:cubicBezTo>
                      <a:pt x="1306" y="9"/>
                      <a:pt x="1287" y="20"/>
                      <a:pt x="1277" y="20"/>
                    </a:cubicBezTo>
                    <a:cubicBezTo>
                      <a:pt x="1267" y="20"/>
                      <a:pt x="1268" y="10"/>
                      <a:pt x="1259" y="9"/>
                    </a:cubicBezTo>
                    <a:lnTo>
                      <a:pt x="1222" y="14"/>
                    </a:lnTo>
                    <a:lnTo>
                      <a:pt x="1210" y="32"/>
                    </a:lnTo>
                    <a:cubicBezTo>
                      <a:pt x="1203" y="35"/>
                      <a:pt x="1187" y="28"/>
                      <a:pt x="1178" y="29"/>
                    </a:cubicBezTo>
                    <a:cubicBezTo>
                      <a:pt x="1169" y="30"/>
                      <a:pt x="1164" y="36"/>
                      <a:pt x="1154" y="39"/>
                    </a:cubicBezTo>
                    <a:cubicBezTo>
                      <a:pt x="1144" y="42"/>
                      <a:pt x="1124" y="44"/>
                      <a:pt x="1120" y="48"/>
                    </a:cubicBezTo>
                    <a:cubicBezTo>
                      <a:pt x="1109" y="57"/>
                      <a:pt x="1132" y="61"/>
                      <a:pt x="1132" y="65"/>
                    </a:cubicBezTo>
                    <a:cubicBezTo>
                      <a:pt x="1132" y="69"/>
                      <a:pt x="1126" y="70"/>
                      <a:pt x="1118" y="72"/>
                    </a:cubicBezTo>
                    <a:cubicBezTo>
                      <a:pt x="1110" y="74"/>
                      <a:pt x="1084" y="72"/>
                      <a:pt x="1085" y="77"/>
                    </a:cubicBezTo>
                    <a:cubicBezTo>
                      <a:pt x="1085" y="86"/>
                      <a:pt x="1126" y="103"/>
                      <a:pt x="1127" y="105"/>
                    </a:cubicBezTo>
                    <a:lnTo>
                      <a:pt x="1090" y="90"/>
                    </a:lnTo>
                    <a:lnTo>
                      <a:pt x="1072" y="95"/>
                    </a:lnTo>
                    <a:cubicBezTo>
                      <a:pt x="1063" y="93"/>
                      <a:pt x="1039" y="65"/>
                      <a:pt x="1033" y="80"/>
                    </a:cubicBezTo>
                    <a:cubicBezTo>
                      <a:pt x="1027" y="95"/>
                      <a:pt x="1077" y="132"/>
                      <a:pt x="1084" y="147"/>
                    </a:cubicBezTo>
                    <a:lnTo>
                      <a:pt x="1075" y="171"/>
                    </a:lnTo>
                    <a:lnTo>
                      <a:pt x="1040" y="170"/>
                    </a:lnTo>
                    <a:cubicBezTo>
                      <a:pt x="1040" y="170"/>
                      <a:pt x="1061" y="164"/>
                      <a:pt x="1060" y="155"/>
                    </a:cubicBezTo>
                    <a:cubicBezTo>
                      <a:pt x="1059" y="146"/>
                      <a:pt x="1043" y="127"/>
                      <a:pt x="1031" y="113"/>
                    </a:cubicBezTo>
                    <a:cubicBezTo>
                      <a:pt x="1025" y="101"/>
                      <a:pt x="1030" y="84"/>
                      <a:pt x="1024" y="81"/>
                    </a:cubicBezTo>
                    <a:cubicBezTo>
                      <a:pt x="1018" y="78"/>
                      <a:pt x="997" y="65"/>
                      <a:pt x="989" y="71"/>
                    </a:cubicBezTo>
                    <a:cubicBezTo>
                      <a:pt x="968" y="74"/>
                      <a:pt x="970" y="107"/>
                      <a:pt x="974" y="116"/>
                    </a:cubicBezTo>
                    <a:cubicBezTo>
                      <a:pt x="978" y="125"/>
                      <a:pt x="1009" y="122"/>
                      <a:pt x="1012" y="125"/>
                    </a:cubicBezTo>
                    <a:cubicBezTo>
                      <a:pt x="1028" y="153"/>
                      <a:pt x="1005" y="143"/>
                      <a:pt x="989" y="134"/>
                    </a:cubicBezTo>
                    <a:cubicBezTo>
                      <a:pt x="973" y="125"/>
                      <a:pt x="968" y="128"/>
                      <a:pt x="958" y="128"/>
                    </a:cubicBezTo>
                    <a:cubicBezTo>
                      <a:pt x="948" y="128"/>
                      <a:pt x="931" y="133"/>
                      <a:pt x="926" y="137"/>
                    </a:cubicBezTo>
                    <a:cubicBezTo>
                      <a:pt x="921" y="141"/>
                      <a:pt x="939" y="157"/>
                      <a:pt x="926" y="152"/>
                    </a:cubicBezTo>
                    <a:cubicBezTo>
                      <a:pt x="913" y="147"/>
                      <a:pt x="899" y="149"/>
                      <a:pt x="886" y="147"/>
                    </a:cubicBezTo>
                    <a:cubicBezTo>
                      <a:pt x="873" y="145"/>
                      <a:pt x="863" y="136"/>
                      <a:pt x="847" y="140"/>
                    </a:cubicBezTo>
                    <a:cubicBezTo>
                      <a:pt x="825" y="147"/>
                      <a:pt x="794" y="185"/>
                      <a:pt x="787" y="171"/>
                    </a:cubicBezTo>
                    <a:cubicBezTo>
                      <a:pt x="780" y="157"/>
                      <a:pt x="800" y="155"/>
                      <a:pt x="800" y="150"/>
                    </a:cubicBezTo>
                    <a:cubicBezTo>
                      <a:pt x="800" y="145"/>
                      <a:pt x="796" y="138"/>
                      <a:pt x="790" y="138"/>
                    </a:cubicBezTo>
                    <a:cubicBezTo>
                      <a:pt x="784" y="138"/>
                      <a:pt x="764" y="144"/>
                      <a:pt x="763" y="152"/>
                    </a:cubicBezTo>
                    <a:cubicBezTo>
                      <a:pt x="761" y="163"/>
                      <a:pt x="783" y="181"/>
                      <a:pt x="782" y="186"/>
                    </a:cubicBezTo>
                    <a:cubicBezTo>
                      <a:pt x="781" y="191"/>
                      <a:pt x="765" y="180"/>
                      <a:pt x="758" y="183"/>
                    </a:cubicBezTo>
                    <a:cubicBezTo>
                      <a:pt x="751" y="186"/>
                      <a:pt x="746" y="207"/>
                      <a:pt x="742" y="203"/>
                    </a:cubicBezTo>
                    <a:lnTo>
                      <a:pt x="728" y="189"/>
                    </a:lnTo>
                    <a:lnTo>
                      <a:pt x="746" y="170"/>
                    </a:lnTo>
                    <a:lnTo>
                      <a:pt x="733" y="158"/>
                    </a:lnTo>
                    <a:cubicBezTo>
                      <a:pt x="727" y="155"/>
                      <a:pt x="718" y="150"/>
                      <a:pt x="712" y="149"/>
                    </a:cubicBezTo>
                    <a:cubicBezTo>
                      <a:pt x="706" y="148"/>
                      <a:pt x="701" y="154"/>
                      <a:pt x="698" y="152"/>
                    </a:cubicBezTo>
                    <a:cubicBezTo>
                      <a:pt x="695" y="150"/>
                      <a:pt x="698" y="139"/>
                      <a:pt x="695" y="138"/>
                    </a:cubicBezTo>
                    <a:cubicBezTo>
                      <a:pt x="692" y="137"/>
                      <a:pt x="685" y="146"/>
                      <a:pt x="680" y="146"/>
                    </a:cubicBezTo>
                    <a:cubicBezTo>
                      <a:pt x="675" y="146"/>
                      <a:pt x="677" y="142"/>
                      <a:pt x="667" y="140"/>
                    </a:cubicBezTo>
                    <a:cubicBezTo>
                      <a:pt x="657" y="138"/>
                      <a:pt x="632" y="139"/>
                      <a:pt x="622" y="135"/>
                    </a:cubicBezTo>
                    <a:cubicBezTo>
                      <a:pt x="612" y="131"/>
                      <a:pt x="632" y="117"/>
                      <a:pt x="608" y="113"/>
                    </a:cubicBezTo>
                    <a:cubicBezTo>
                      <a:pt x="584" y="109"/>
                      <a:pt x="590" y="119"/>
                      <a:pt x="583" y="119"/>
                    </a:cubicBezTo>
                    <a:lnTo>
                      <a:pt x="568" y="114"/>
                    </a:lnTo>
                    <a:cubicBezTo>
                      <a:pt x="555" y="116"/>
                      <a:pt x="521" y="125"/>
                      <a:pt x="505" y="131"/>
                    </a:cubicBezTo>
                    <a:cubicBezTo>
                      <a:pt x="482" y="140"/>
                      <a:pt x="485" y="140"/>
                      <a:pt x="472" y="152"/>
                    </a:cubicBezTo>
                    <a:cubicBezTo>
                      <a:pt x="459" y="164"/>
                      <a:pt x="443" y="192"/>
                      <a:pt x="428" y="204"/>
                    </a:cubicBezTo>
                    <a:cubicBezTo>
                      <a:pt x="410" y="223"/>
                      <a:pt x="393" y="217"/>
                      <a:pt x="382" y="224"/>
                    </a:cubicBezTo>
                    <a:lnTo>
                      <a:pt x="364" y="248"/>
                    </a:lnTo>
                    <a:lnTo>
                      <a:pt x="368" y="290"/>
                    </a:lnTo>
                    <a:lnTo>
                      <a:pt x="389" y="306"/>
                    </a:lnTo>
                    <a:lnTo>
                      <a:pt x="436" y="290"/>
                    </a:lnTo>
                    <a:cubicBezTo>
                      <a:pt x="447" y="296"/>
                      <a:pt x="448" y="335"/>
                      <a:pt x="457" y="341"/>
                    </a:cubicBezTo>
                    <a:cubicBezTo>
                      <a:pt x="468" y="348"/>
                      <a:pt x="486" y="330"/>
                      <a:pt x="491" y="324"/>
                    </a:cubicBezTo>
                    <a:lnTo>
                      <a:pt x="496" y="300"/>
                    </a:lnTo>
                    <a:lnTo>
                      <a:pt x="514" y="281"/>
                    </a:lnTo>
                    <a:cubicBezTo>
                      <a:pt x="515" y="270"/>
                      <a:pt x="499" y="245"/>
                      <a:pt x="502" y="234"/>
                    </a:cubicBezTo>
                    <a:cubicBezTo>
                      <a:pt x="505" y="225"/>
                      <a:pt x="526" y="220"/>
                      <a:pt x="535" y="213"/>
                    </a:cubicBezTo>
                    <a:cubicBezTo>
                      <a:pt x="544" y="206"/>
                      <a:pt x="546" y="192"/>
                      <a:pt x="554" y="191"/>
                    </a:cubicBezTo>
                    <a:cubicBezTo>
                      <a:pt x="567" y="190"/>
                      <a:pt x="580" y="200"/>
                      <a:pt x="581" y="204"/>
                    </a:cubicBezTo>
                    <a:cubicBezTo>
                      <a:pt x="581" y="208"/>
                      <a:pt x="560" y="200"/>
                      <a:pt x="557" y="215"/>
                    </a:cubicBezTo>
                    <a:cubicBezTo>
                      <a:pt x="554" y="230"/>
                      <a:pt x="535" y="233"/>
                      <a:pt x="533" y="242"/>
                    </a:cubicBezTo>
                    <a:lnTo>
                      <a:pt x="548" y="267"/>
                    </a:lnTo>
                    <a:lnTo>
                      <a:pt x="571" y="276"/>
                    </a:lnTo>
                    <a:lnTo>
                      <a:pt x="598" y="264"/>
                    </a:lnTo>
                    <a:lnTo>
                      <a:pt x="625" y="261"/>
                    </a:lnTo>
                    <a:cubicBezTo>
                      <a:pt x="632" y="263"/>
                      <a:pt x="645" y="271"/>
                      <a:pt x="638" y="276"/>
                    </a:cubicBezTo>
                    <a:cubicBezTo>
                      <a:pt x="631" y="281"/>
                      <a:pt x="593" y="287"/>
                      <a:pt x="584" y="293"/>
                    </a:cubicBezTo>
                    <a:cubicBezTo>
                      <a:pt x="575" y="299"/>
                      <a:pt x="587" y="309"/>
                      <a:pt x="581" y="311"/>
                    </a:cubicBezTo>
                    <a:cubicBezTo>
                      <a:pt x="567" y="319"/>
                      <a:pt x="556" y="301"/>
                      <a:pt x="550" y="303"/>
                    </a:cubicBezTo>
                    <a:lnTo>
                      <a:pt x="547" y="323"/>
                    </a:lnTo>
                    <a:lnTo>
                      <a:pt x="536" y="350"/>
                    </a:lnTo>
                    <a:lnTo>
                      <a:pt x="512" y="351"/>
                    </a:lnTo>
                    <a:lnTo>
                      <a:pt x="476" y="360"/>
                    </a:lnTo>
                    <a:lnTo>
                      <a:pt x="457" y="351"/>
                    </a:lnTo>
                    <a:lnTo>
                      <a:pt x="443" y="357"/>
                    </a:lnTo>
                    <a:lnTo>
                      <a:pt x="419" y="342"/>
                    </a:lnTo>
                    <a:cubicBezTo>
                      <a:pt x="417" y="335"/>
                      <a:pt x="433" y="329"/>
                      <a:pt x="428" y="317"/>
                    </a:cubicBezTo>
                    <a:cubicBezTo>
                      <a:pt x="423" y="305"/>
                      <a:pt x="396" y="313"/>
                      <a:pt x="392" y="321"/>
                    </a:cubicBezTo>
                    <a:lnTo>
                      <a:pt x="397" y="362"/>
                    </a:lnTo>
                    <a:lnTo>
                      <a:pt x="373" y="362"/>
                    </a:lnTo>
                    <a:cubicBezTo>
                      <a:pt x="365" y="366"/>
                      <a:pt x="355" y="380"/>
                      <a:pt x="347" y="386"/>
                    </a:cubicBezTo>
                    <a:cubicBezTo>
                      <a:pt x="339" y="392"/>
                      <a:pt x="332" y="379"/>
                      <a:pt x="322" y="399"/>
                    </a:cubicBezTo>
                    <a:cubicBezTo>
                      <a:pt x="312" y="419"/>
                      <a:pt x="301" y="411"/>
                      <a:pt x="293" y="414"/>
                    </a:cubicBezTo>
                    <a:cubicBezTo>
                      <a:pt x="285" y="417"/>
                      <a:pt x="280" y="414"/>
                      <a:pt x="275" y="416"/>
                    </a:cubicBezTo>
                    <a:cubicBezTo>
                      <a:pt x="270" y="418"/>
                      <a:pt x="267" y="426"/>
                      <a:pt x="260" y="426"/>
                    </a:cubicBezTo>
                    <a:cubicBezTo>
                      <a:pt x="253" y="426"/>
                      <a:pt x="238" y="417"/>
                      <a:pt x="232" y="419"/>
                    </a:cubicBezTo>
                    <a:cubicBezTo>
                      <a:pt x="226" y="421"/>
                      <a:pt x="221" y="432"/>
                      <a:pt x="226" y="437"/>
                    </a:cubicBezTo>
                    <a:lnTo>
                      <a:pt x="263" y="449"/>
                    </a:lnTo>
                    <a:lnTo>
                      <a:pt x="272" y="474"/>
                    </a:lnTo>
                    <a:lnTo>
                      <a:pt x="262" y="503"/>
                    </a:lnTo>
                    <a:cubicBezTo>
                      <a:pt x="251" y="507"/>
                      <a:pt x="223" y="499"/>
                      <a:pt x="206" y="498"/>
                    </a:cubicBezTo>
                    <a:cubicBezTo>
                      <a:pt x="189" y="497"/>
                      <a:pt x="164" y="492"/>
                      <a:pt x="158" y="498"/>
                    </a:cubicBezTo>
                    <a:cubicBezTo>
                      <a:pt x="152" y="504"/>
                      <a:pt x="167" y="527"/>
                      <a:pt x="167" y="537"/>
                    </a:cubicBezTo>
                    <a:cubicBezTo>
                      <a:pt x="167" y="547"/>
                      <a:pt x="159" y="551"/>
                      <a:pt x="157" y="557"/>
                    </a:cubicBezTo>
                    <a:cubicBezTo>
                      <a:pt x="155" y="563"/>
                      <a:pt x="161" y="569"/>
                      <a:pt x="157" y="576"/>
                    </a:cubicBezTo>
                    <a:cubicBezTo>
                      <a:pt x="153" y="583"/>
                      <a:pt x="127" y="594"/>
                      <a:pt x="130" y="597"/>
                    </a:cubicBezTo>
                    <a:cubicBezTo>
                      <a:pt x="139" y="606"/>
                      <a:pt x="160" y="592"/>
                      <a:pt x="176" y="592"/>
                    </a:cubicBezTo>
                    <a:lnTo>
                      <a:pt x="226" y="598"/>
                    </a:lnTo>
                    <a:lnTo>
                      <a:pt x="260" y="588"/>
                    </a:lnTo>
                    <a:lnTo>
                      <a:pt x="274" y="576"/>
                    </a:lnTo>
                    <a:cubicBezTo>
                      <a:pt x="282" y="573"/>
                      <a:pt x="306" y="573"/>
                      <a:pt x="307" y="569"/>
                    </a:cubicBezTo>
                    <a:cubicBezTo>
                      <a:pt x="321" y="557"/>
                      <a:pt x="283" y="559"/>
                      <a:pt x="283" y="552"/>
                    </a:cubicBezTo>
                    <a:cubicBezTo>
                      <a:pt x="283" y="545"/>
                      <a:pt x="300" y="533"/>
                      <a:pt x="307" y="528"/>
                    </a:cubicBezTo>
                    <a:lnTo>
                      <a:pt x="325" y="522"/>
                    </a:lnTo>
                    <a:lnTo>
                      <a:pt x="320" y="503"/>
                    </a:lnTo>
                    <a:cubicBezTo>
                      <a:pt x="323" y="499"/>
                      <a:pt x="336" y="495"/>
                      <a:pt x="342" y="495"/>
                    </a:cubicBezTo>
                    <a:cubicBezTo>
                      <a:pt x="348" y="495"/>
                      <a:pt x="350" y="506"/>
                      <a:pt x="358" y="505"/>
                    </a:cubicBezTo>
                    <a:cubicBezTo>
                      <a:pt x="366" y="504"/>
                      <a:pt x="384" y="490"/>
                      <a:pt x="393" y="491"/>
                    </a:cubicBezTo>
                    <a:lnTo>
                      <a:pt x="415" y="510"/>
                    </a:lnTo>
                    <a:cubicBezTo>
                      <a:pt x="416" y="517"/>
                      <a:pt x="407" y="520"/>
                      <a:pt x="401" y="530"/>
                    </a:cubicBezTo>
                    <a:lnTo>
                      <a:pt x="381" y="573"/>
                    </a:lnTo>
                    <a:lnTo>
                      <a:pt x="406" y="576"/>
                    </a:lnTo>
                    <a:lnTo>
                      <a:pt x="412" y="561"/>
                    </a:lnTo>
                    <a:lnTo>
                      <a:pt x="404" y="543"/>
                    </a:lnTo>
                    <a:cubicBezTo>
                      <a:pt x="406" y="539"/>
                      <a:pt x="417" y="541"/>
                      <a:pt x="423" y="538"/>
                    </a:cubicBezTo>
                    <a:cubicBezTo>
                      <a:pt x="430" y="537"/>
                      <a:pt x="435" y="526"/>
                      <a:pt x="441" y="527"/>
                    </a:cubicBezTo>
                    <a:cubicBezTo>
                      <a:pt x="447" y="528"/>
                      <a:pt x="453" y="542"/>
                      <a:pt x="460" y="547"/>
                    </a:cubicBezTo>
                    <a:lnTo>
                      <a:pt x="483" y="559"/>
                    </a:lnTo>
                    <a:lnTo>
                      <a:pt x="490" y="573"/>
                    </a:lnTo>
                    <a:lnTo>
                      <a:pt x="493" y="590"/>
                    </a:lnTo>
                    <a:lnTo>
                      <a:pt x="508" y="579"/>
                    </a:lnTo>
                    <a:cubicBezTo>
                      <a:pt x="508" y="579"/>
                      <a:pt x="507" y="566"/>
                      <a:pt x="509" y="564"/>
                    </a:cubicBezTo>
                    <a:cubicBezTo>
                      <a:pt x="513" y="561"/>
                      <a:pt x="512" y="581"/>
                      <a:pt x="521" y="569"/>
                    </a:cubicBezTo>
                    <a:cubicBezTo>
                      <a:pt x="530" y="557"/>
                      <a:pt x="525" y="556"/>
                      <a:pt x="515" y="549"/>
                    </a:cubicBezTo>
                    <a:lnTo>
                      <a:pt x="468" y="523"/>
                    </a:lnTo>
                    <a:lnTo>
                      <a:pt x="441" y="508"/>
                    </a:lnTo>
                    <a:lnTo>
                      <a:pt x="455" y="480"/>
                    </a:lnTo>
                    <a:lnTo>
                      <a:pt x="464" y="498"/>
                    </a:lnTo>
                    <a:lnTo>
                      <a:pt x="487" y="512"/>
                    </a:lnTo>
                    <a:lnTo>
                      <a:pt x="517" y="527"/>
                    </a:lnTo>
                    <a:cubicBezTo>
                      <a:pt x="526" y="535"/>
                      <a:pt x="529" y="546"/>
                      <a:pt x="539" y="559"/>
                    </a:cubicBezTo>
                    <a:cubicBezTo>
                      <a:pt x="549" y="572"/>
                      <a:pt x="570" y="602"/>
                      <a:pt x="579" y="608"/>
                    </a:cubicBezTo>
                    <a:cubicBezTo>
                      <a:pt x="588" y="614"/>
                      <a:pt x="588" y="598"/>
                      <a:pt x="592" y="597"/>
                    </a:cubicBezTo>
                    <a:cubicBezTo>
                      <a:pt x="596" y="594"/>
                      <a:pt x="604" y="602"/>
                      <a:pt x="604" y="599"/>
                    </a:cubicBezTo>
                    <a:cubicBezTo>
                      <a:pt x="604" y="596"/>
                      <a:pt x="596" y="583"/>
                      <a:pt x="593" y="578"/>
                    </a:cubicBezTo>
                    <a:cubicBezTo>
                      <a:pt x="589" y="574"/>
                      <a:pt x="590" y="568"/>
                      <a:pt x="587" y="567"/>
                    </a:cubicBezTo>
                    <a:cubicBezTo>
                      <a:pt x="585" y="563"/>
                      <a:pt x="583" y="558"/>
                      <a:pt x="584" y="555"/>
                    </a:cubicBezTo>
                    <a:cubicBezTo>
                      <a:pt x="585" y="552"/>
                      <a:pt x="589" y="550"/>
                      <a:pt x="592" y="548"/>
                    </a:cubicBezTo>
                    <a:lnTo>
                      <a:pt x="601" y="542"/>
                    </a:lnTo>
                    <a:cubicBezTo>
                      <a:pt x="607" y="541"/>
                      <a:pt x="621" y="541"/>
                      <a:pt x="627" y="541"/>
                    </a:cubicBezTo>
                    <a:cubicBezTo>
                      <a:pt x="633" y="541"/>
                      <a:pt x="636" y="541"/>
                      <a:pt x="640" y="539"/>
                    </a:cubicBezTo>
                    <a:cubicBezTo>
                      <a:pt x="644" y="537"/>
                      <a:pt x="648" y="532"/>
                      <a:pt x="650" y="528"/>
                    </a:cubicBezTo>
                    <a:lnTo>
                      <a:pt x="653" y="513"/>
                    </a:lnTo>
                    <a:lnTo>
                      <a:pt x="639" y="505"/>
                    </a:lnTo>
                    <a:cubicBezTo>
                      <a:pt x="639" y="503"/>
                      <a:pt x="650" y="505"/>
                      <a:pt x="655" y="501"/>
                    </a:cubicBezTo>
                    <a:cubicBezTo>
                      <a:pt x="660" y="497"/>
                      <a:pt x="665" y="488"/>
                      <a:pt x="670" y="483"/>
                    </a:cubicBezTo>
                    <a:cubicBezTo>
                      <a:pt x="675" y="478"/>
                      <a:pt x="681" y="471"/>
                      <a:pt x="686" y="470"/>
                    </a:cubicBezTo>
                    <a:lnTo>
                      <a:pt x="703" y="476"/>
                    </a:lnTo>
                    <a:lnTo>
                      <a:pt x="718" y="494"/>
                    </a:lnTo>
                    <a:cubicBezTo>
                      <a:pt x="723" y="498"/>
                      <a:pt x="727" y="503"/>
                      <a:pt x="731" y="501"/>
                    </a:cubicBezTo>
                    <a:cubicBezTo>
                      <a:pt x="735" y="499"/>
                      <a:pt x="742" y="488"/>
                      <a:pt x="742" y="482"/>
                    </a:cubicBezTo>
                    <a:lnTo>
                      <a:pt x="728" y="466"/>
                    </a:lnTo>
                    <a:cubicBezTo>
                      <a:pt x="730" y="462"/>
                      <a:pt x="746" y="463"/>
                      <a:pt x="755" y="459"/>
                    </a:cubicBezTo>
                    <a:cubicBezTo>
                      <a:pt x="764" y="455"/>
                      <a:pt x="777" y="444"/>
                      <a:pt x="782" y="444"/>
                    </a:cubicBezTo>
                    <a:cubicBezTo>
                      <a:pt x="787" y="444"/>
                      <a:pt x="786" y="452"/>
                      <a:pt x="784" y="458"/>
                    </a:cubicBezTo>
                    <a:cubicBezTo>
                      <a:pt x="782" y="464"/>
                      <a:pt x="765" y="469"/>
                      <a:pt x="772" y="480"/>
                    </a:cubicBezTo>
                    <a:cubicBezTo>
                      <a:pt x="779" y="491"/>
                      <a:pt x="820" y="516"/>
                      <a:pt x="824" y="525"/>
                    </a:cubicBezTo>
                    <a:cubicBezTo>
                      <a:pt x="828" y="534"/>
                      <a:pt x="808" y="535"/>
                      <a:pt x="796" y="537"/>
                    </a:cubicBezTo>
                    <a:cubicBezTo>
                      <a:pt x="784" y="539"/>
                      <a:pt x="763" y="541"/>
                      <a:pt x="751" y="539"/>
                    </a:cubicBezTo>
                    <a:cubicBezTo>
                      <a:pt x="739" y="537"/>
                      <a:pt x="739" y="524"/>
                      <a:pt x="722" y="524"/>
                    </a:cubicBezTo>
                    <a:cubicBezTo>
                      <a:pt x="705" y="524"/>
                      <a:pt x="707" y="533"/>
                      <a:pt x="697" y="537"/>
                    </a:cubicBezTo>
                    <a:lnTo>
                      <a:pt x="667" y="538"/>
                    </a:lnTo>
                    <a:lnTo>
                      <a:pt x="623" y="560"/>
                    </a:lnTo>
                    <a:lnTo>
                      <a:pt x="634" y="576"/>
                    </a:lnTo>
                    <a:lnTo>
                      <a:pt x="639" y="598"/>
                    </a:lnTo>
                    <a:lnTo>
                      <a:pt x="669" y="617"/>
                    </a:lnTo>
                    <a:lnTo>
                      <a:pt x="700" y="602"/>
                    </a:lnTo>
                    <a:lnTo>
                      <a:pt x="718" y="611"/>
                    </a:lnTo>
                    <a:lnTo>
                      <a:pt x="752" y="608"/>
                    </a:lnTo>
                    <a:lnTo>
                      <a:pt x="757" y="644"/>
                    </a:lnTo>
                    <a:lnTo>
                      <a:pt x="697" y="677"/>
                    </a:ln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FF5425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dirty="0">
                  <a:solidFill>
                    <a:srgbClr val="BCB5AC"/>
                  </a:solidFill>
                </a:endParaRPr>
              </a:p>
            </p:txBody>
          </p:sp>
          <p:sp>
            <p:nvSpPr>
              <p:cNvPr id="25" name="Freeform 4"/>
              <p:cNvSpPr/>
              <p:nvPr/>
            </p:nvSpPr>
            <p:spPr bwMode="ltGray">
              <a:xfrm>
                <a:off x="551" y="1275"/>
                <a:ext cx="1457" cy="1812"/>
              </a:xfrm>
              <a:custGeom>
                <a:avLst/>
                <a:gdLst>
                  <a:gd name="T0" fmla="*/ 116 w 1692"/>
                  <a:gd name="T1" fmla="*/ 258 h 2586"/>
                  <a:gd name="T2" fmla="*/ 320 w 1692"/>
                  <a:gd name="T3" fmla="*/ 210 h 2586"/>
                  <a:gd name="T4" fmla="*/ 434 w 1692"/>
                  <a:gd name="T5" fmla="*/ 240 h 2586"/>
                  <a:gd name="T6" fmla="*/ 416 w 1692"/>
                  <a:gd name="T7" fmla="*/ 444 h 2586"/>
                  <a:gd name="T8" fmla="*/ 272 w 1692"/>
                  <a:gd name="T9" fmla="*/ 582 h 2586"/>
                  <a:gd name="T10" fmla="*/ 218 w 1692"/>
                  <a:gd name="T11" fmla="*/ 714 h 2586"/>
                  <a:gd name="T12" fmla="*/ 284 w 1692"/>
                  <a:gd name="T13" fmla="*/ 964 h 2586"/>
                  <a:gd name="T14" fmla="*/ 316 w 1692"/>
                  <a:gd name="T15" fmla="*/ 960 h 2586"/>
                  <a:gd name="T16" fmla="*/ 328 w 1692"/>
                  <a:gd name="T17" fmla="*/ 906 h 2586"/>
                  <a:gd name="T18" fmla="*/ 478 w 1692"/>
                  <a:gd name="T19" fmla="*/ 1154 h 2586"/>
                  <a:gd name="T20" fmla="*/ 650 w 1692"/>
                  <a:gd name="T21" fmla="*/ 1200 h 2586"/>
                  <a:gd name="T22" fmla="*/ 794 w 1692"/>
                  <a:gd name="T23" fmla="*/ 1350 h 2586"/>
                  <a:gd name="T24" fmla="*/ 854 w 1692"/>
                  <a:gd name="T25" fmla="*/ 1422 h 2586"/>
                  <a:gd name="T26" fmla="*/ 770 w 1692"/>
                  <a:gd name="T27" fmla="*/ 1608 h 2586"/>
                  <a:gd name="T28" fmla="*/ 916 w 1692"/>
                  <a:gd name="T29" fmla="*/ 1782 h 2586"/>
                  <a:gd name="T30" fmla="*/ 1034 w 1692"/>
                  <a:gd name="T31" fmla="*/ 2022 h 2586"/>
                  <a:gd name="T32" fmla="*/ 1094 w 1692"/>
                  <a:gd name="T33" fmla="*/ 2310 h 2586"/>
                  <a:gd name="T34" fmla="*/ 1194 w 1692"/>
                  <a:gd name="T35" fmla="*/ 2540 h 2586"/>
                  <a:gd name="T36" fmla="*/ 1280 w 1692"/>
                  <a:gd name="T37" fmla="*/ 2520 h 2586"/>
                  <a:gd name="T38" fmla="*/ 1244 w 1692"/>
                  <a:gd name="T39" fmla="*/ 2394 h 2586"/>
                  <a:gd name="T40" fmla="*/ 1288 w 1692"/>
                  <a:gd name="T41" fmla="*/ 2306 h 2586"/>
                  <a:gd name="T42" fmla="*/ 1368 w 1692"/>
                  <a:gd name="T43" fmla="*/ 2228 h 2586"/>
                  <a:gd name="T44" fmla="*/ 1448 w 1692"/>
                  <a:gd name="T45" fmla="*/ 2076 h 2586"/>
                  <a:gd name="T46" fmla="*/ 1568 w 1692"/>
                  <a:gd name="T47" fmla="*/ 1950 h 2586"/>
                  <a:gd name="T48" fmla="*/ 1622 w 1692"/>
                  <a:gd name="T49" fmla="*/ 1746 h 2586"/>
                  <a:gd name="T50" fmla="*/ 1552 w 1692"/>
                  <a:gd name="T51" fmla="*/ 1538 h 2586"/>
                  <a:gd name="T52" fmla="*/ 1376 w 1692"/>
                  <a:gd name="T53" fmla="*/ 1410 h 2586"/>
                  <a:gd name="T54" fmla="*/ 1104 w 1692"/>
                  <a:gd name="T55" fmla="*/ 1280 h 2586"/>
                  <a:gd name="T56" fmla="*/ 974 w 1692"/>
                  <a:gd name="T57" fmla="*/ 1260 h 2586"/>
                  <a:gd name="T58" fmla="*/ 904 w 1692"/>
                  <a:gd name="T59" fmla="*/ 1268 h 2586"/>
                  <a:gd name="T60" fmla="*/ 794 w 1692"/>
                  <a:gd name="T61" fmla="*/ 1308 h 2586"/>
                  <a:gd name="T62" fmla="*/ 758 w 1692"/>
                  <a:gd name="T63" fmla="*/ 1174 h 2586"/>
                  <a:gd name="T64" fmla="*/ 736 w 1692"/>
                  <a:gd name="T65" fmla="*/ 1062 h 2586"/>
                  <a:gd name="T66" fmla="*/ 632 w 1692"/>
                  <a:gd name="T67" fmla="*/ 1104 h 2586"/>
                  <a:gd name="T68" fmla="*/ 568 w 1692"/>
                  <a:gd name="T69" fmla="*/ 950 h 2586"/>
                  <a:gd name="T70" fmla="*/ 740 w 1692"/>
                  <a:gd name="T71" fmla="*/ 912 h 2586"/>
                  <a:gd name="T72" fmla="*/ 842 w 1692"/>
                  <a:gd name="T73" fmla="*/ 906 h 2586"/>
                  <a:gd name="T74" fmla="*/ 896 w 1692"/>
                  <a:gd name="T75" fmla="*/ 900 h 2586"/>
                  <a:gd name="T76" fmla="*/ 1058 w 1692"/>
                  <a:gd name="T77" fmla="*/ 750 h 2586"/>
                  <a:gd name="T78" fmla="*/ 1184 w 1692"/>
                  <a:gd name="T79" fmla="*/ 678 h 2586"/>
                  <a:gd name="T80" fmla="*/ 1278 w 1692"/>
                  <a:gd name="T81" fmla="*/ 636 h 2586"/>
                  <a:gd name="T82" fmla="*/ 1340 w 1692"/>
                  <a:gd name="T83" fmla="*/ 538 h 2586"/>
                  <a:gd name="T84" fmla="*/ 1288 w 1692"/>
                  <a:gd name="T85" fmla="*/ 512 h 2586"/>
                  <a:gd name="T86" fmla="*/ 1526 w 1692"/>
                  <a:gd name="T87" fmla="*/ 456 h 2586"/>
                  <a:gd name="T88" fmla="*/ 1406 w 1692"/>
                  <a:gd name="T89" fmla="*/ 342 h 2586"/>
                  <a:gd name="T90" fmla="*/ 1328 w 1692"/>
                  <a:gd name="T91" fmla="*/ 264 h 2586"/>
                  <a:gd name="T92" fmla="*/ 1222 w 1692"/>
                  <a:gd name="T93" fmla="*/ 364 h 2586"/>
                  <a:gd name="T94" fmla="*/ 1110 w 1692"/>
                  <a:gd name="T95" fmla="*/ 444 h 2586"/>
                  <a:gd name="T96" fmla="*/ 1022 w 1692"/>
                  <a:gd name="T97" fmla="*/ 304 h 2586"/>
                  <a:gd name="T98" fmla="*/ 1212 w 1692"/>
                  <a:gd name="T99" fmla="*/ 240 h 2586"/>
                  <a:gd name="T100" fmla="*/ 1266 w 1692"/>
                  <a:gd name="T101" fmla="*/ 198 h 2586"/>
                  <a:gd name="T102" fmla="*/ 1328 w 1692"/>
                  <a:gd name="T103" fmla="*/ 172 h 2586"/>
                  <a:gd name="T104" fmla="*/ 1286 w 1692"/>
                  <a:gd name="T105" fmla="*/ 144 h 2586"/>
                  <a:gd name="T106" fmla="*/ 1262 w 1692"/>
                  <a:gd name="T107" fmla="*/ 120 h 2586"/>
                  <a:gd name="T108" fmla="*/ 1202 w 1692"/>
                  <a:gd name="T109" fmla="*/ 102 h 2586"/>
                  <a:gd name="T110" fmla="*/ 1106 w 1692"/>
                  <a:gd name="T111" fmla="*/ 136 h 2586"/>
                  <a:gd name="T112" fmla="*/ 950 w 1692"/>
                  <a:gd name="T113" fmla="*/ 120 h 2586"/>
                  <a:gd name="T114" fmla="*/ 550 w 1692"/>
                  <a:gd name="T115" fmla="*/ 0 h 2586"/>
                  <a:gd name="T116" fmla="*/ 344 w 1692"/>
                  <a:gd name="T117" fmla="*/ 32 h 2586"/>
                  <a:gd name="T118" fmla="*/ 290 w 1692"/>
                  <a:gd name="T119" fmla="*/ 102 h 2586"/>
                  <a:gd name="T120" fmla="*/ 128 w 1692"/>
                  <a:gd name="T121" fmla="*/ 174 h 2586"/>
                  <a:gd name="T122" fmla="*/ 128 w 1692"/>
                  <a:gd name="T123" fmla="*/ 216 h 2586"/>
                  <a:gd name="T124" fmla="*/ 2 w 1692"/>
                  <a:gd name="T125" fmla="*/ 252 h 2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92" h="2586">
                    <a:moveTo>
                      <a:pt x="2" y="252"/>
                    </a:moveTo>
                    <a:lnTo>
                      <a:pt x="68" y="264"/>
                    </a:lnTo>
                    <a:lnTo>
                      <a:pt x="116" y="258"/>
                    </a:lnTo>
                    <a:lnTo>
                      <a:pt x="188" y="216"/>
                    </a:lnTo>
                    <a:lnTo>
                      <a:pt x="236" y="210"/>
                    </a:lnTo>
                    <a:lnTo>
                      <a:pt x="320" y="210"/>
                    </a:lnTo>
                    <a:lnTo>
                      <a:pt x="368" y="216"/>
                    </a:lnTo>
                    <a:lnTo>
                      <a:pt x="398" y="246"/>
                    </a:lnTo>
                    <a:lnTo>
                      <a:pt x="434" y="240"/>
                    </a:lnTo>
                    <a:lnTo>
                      <a:pt x="422" y="294"/>
                    </a:lnTo>
                    <a:lnTo>
                      <a:pt x="404" y="354"/>
                    </a:lnTo>
                    <a:lnTo>
                      <a:pt x="416" y="444"/>
                    </a:lnTo>
                    <a:lnTo>
                      <a:pt x="408" y="480"/>
                    </a:lnTo>
                    <a:lnTo>
                      <a:pt x="380" y="474"/>
                    </a:lnTo>
                    <a:lnTo>
                      <a:pt x="272" y="582"/>
                    </a:lnTo>
                    <a:lnTo>
                      <a:pt x="236" y="628"/>
                    </a:lnTo>
                    <a:lnTo>
                      <a:pt x="242" y="672"/>
                    </a:lnTo>
                    <a:lnTo>
                      <a:pt x="218" y="714"/>
                    </a:lnTo>
                    <a:lnTo>
                      <a:pt x="268" y="774"/>
                    </a:lnTo>
                    <a:lnTo>
                      <a:pt x="262" y="844"/>
                    </a:lnTo>
                    <a:lnTo>
                      <a:pt x="284" y="964"/>
                    </a:lnTo>
                    <a:lnTo>
                      <a:pt x="320" y="1010"/>
                    </a:lnTo>
                    <a:lnTo>
                      <a:pt x="324" y="970"/>
                    </a:lnTo>
                    <a:lnTo>
                      <a:pt x="316" y="960"/>
                    </a:lnTo>
                    <a:lnTo>
                      <a:pt x="302" y="834"/>
                    </a:lnTo>
                    <a:lnTo>
                      <a:pt x="326" y="830"/>
                    </a:lnTo>
                    <a:lnTo>
                      <a:pt x="328" y="906"/>
                    </a:lnTo>
                    <a:lnTo>
                      <a:pt x="380" y="996"/>
                    </a:lnTo>
                    <a:lnTo>
                      <a:pt x="368" y="1074"/>
                    </a:lnTo>
                    <a:lnTo>
                      <a:pt x="478" y="1154"/>
                    </a:lnTo>
                    <a:lnTo>
                      <a:pt x="564" y="1164"/>
                    </a:lnTo>
                    <a:lnTo>
                      <a:pt x="612" y="1208"/>
                    </a:lnTo>
                    <a:lnTo>
                      <a:pt x="650" y="1200"/>
                    </a:lnTo>
                    <a:lnTo>
                      <a:pt x="680" y="1224"/>
                    </a:lnTo>
                    <a:lnTo>
                      <a:pt x="698" y="1272"/>
                    </a:lnTo>
                    <a:lnTo>
                      <a:pt x="794" y="1350"/>
                    </a:lnTo>
                    <a:lnTo>
                      <a:pt x="842" y="1308"/>
                    </a:lnTo>
                    <a:lnTo>
                      <a:pt x="848" y="1350"/>
                    </a:lnTo>
                    <a:lnTo>
                      <a:pt x="854" y="1422"/>
                    </a:lnTo>
                    <a:lnTo>
                      <a:pt x="786" y="1490"/>
                    </a:lnTo>
                    <a:lnTo>
                      <a:pt x="788" y="1542"/>
                    </a:lnTo>
                    <a:lnTo>
                      <a:pt x="770" y="1608"/>
                    </a:lnTo>
                    <a:lnTo>
                      <a:pt x="802" y="1634"/>
                    </a:lnTo>
                    <a:lnTo>
                      <a:pt x="848" y="1668"/>
                    </a:lnTo>
                    <a:lnTo>
                      <a:pt x="916" y="1782"/>
                    </a:lnTo>
                    <a:lnTo>
                      <a:pt x="956" y="1800"/>
                    </a:lnTo>
                    <a:lnTo>
                      <a:pt x="1010" y="1848"/>
                    </a:lnTo>
                    <a:lnTo>
                      <a:pt x="1034" y="2022"/>
                    </a:lnTo>
                    <a:lnTo>
                      <a:pt x="1058" y="2178"/>
                    </a:lnTo>
                    <a:lnTo>
                      <a:pt x="1046" y="2244"/>
                    </a:lnTo>
                    <a:lnTo>
                      <a:pt x="1094" y="2310"/>
                    </a:lnTo>
                    <a:lnTo>
                      <a:pt x="1118" y="2364"/>
                    </a:lnTo>
                    <a:lnTo>
                      <a:pt x="1138" y="2458"/>
                    </a:lnTo>
                    <a:lnTo>
                      <a:pt x="1194" y="2540"/>
                    </a:lnTo>
                    <a:lnTo>
                      <a:pt x="1286" y="2586"/>
                    </a:lnTo>
                    <a:lnTo>
                      <a:pt x="1382" y="2574"/>
                    </a:lnTo>
                    <a:lnTo>
                      <a:pt x="1280" y="2520"/>
                    </a:lnTo>
                    <a:lnTo>
                      <a:pt x="1266" y="2472"/>
                    </a:lnTo>
                    <a:lnTo>
                      <a:pt x="1288" y="2428"/>
                    </a:lnTo>
                    <a:lnTo>
                      <a:pt x="1244" y="2394"/>
                    </a:lnTo>
                    <a:lnTo>
                      <a:pt x="1284" y="2334"/>
                    </a:lnTo>
                    <a:lnTo>
                      <a:pt x="1244" y="2300"/>
                    </a:lnTo>
                    <a:lnTo>
                      <a:pt x="1288" y="2306"/>
                    </a:lnTo>
                    <a:lnTo>
                      <a:pt x="1286" y="2244"/>
                    </a:lnTo>
                    <a:lnTo>
                      <a:pt x="1330" y="2268"/>
                    </a:lnTo>
                    <a:lnTo>
                      <a:pt x="1368" y="2228"/>
                    </a:lnTo>
                    <a:lnTo>
                      <a:pt x="1334" y="2160"/>
                    </a:lnTo>
                    <a:lnTo>
                      <a:pt x="1382" y="2184"/>
                    </a:lnTo>
                    <a:lnTo>
                      <a:pt x="1448" y="2076"/>
                    </a:lnTo>
                    <a:lnTo>
                      <a:pt x="1468" y="2052"/>
                    </a:lnTo>
                    <a:lnTo>
                      <a:pt x="1476" y="1982"/>
                    </a:lnTo>
                    <a:lnTo>
                      <a:pt x="1568" y="1950"/>
                    </a:lnTo>
                    <a:lnTo>
                      <a:pt x="1612" y="1880"/>
                    </a:lnTo>
                    <a:lnTo>
                      <a:pt x="1628" y="1830"/>
                    </a:lnTo>
                    <a:lnTo>
                      <a:pt x="1622" y="1746"/>
                    </a:lnTo>
                    <a:lnTo>
                      <a:pt x="1692" y="1644"/>
                    </a:lnTo>
                    <a:lnTo>
                      <a:pt x="1652" y="1578"/>
                    </a:lnTo>
                    <a:lnTo>
                      <a:pt x="1552" y="1538"/>
                    </a:lnTo>
                    <a:lnTo>
                      <a:pt x="1448" y="1500"/>
                    </a:lnTo>
                    <a:lnTo>
                      <a:pt x="1376" y="1494"/>
                    </a:lnTo>
                    <a:lnTo>
                      <a:pt x="1376" y="1410"/>
                    </a:lnTo>
                    <a:lnTo>
                      <a:pt x="1262" y="1356"/>
                    </a:lnTo>
                    <a:lnTo>
                      <a:pt x="1166" y="1272"/>
                    </a:lnTo>
                    <a:lnTo>
                      <a:pt x="1104" y="1280"/>
                    </a:lnTo>
                    <a:lnTo>
                      <a:pt x="1048" y="1276"/>
                    </a:lnTo>
                    <a:lnTo>
                      <a:pt x="1020" y="1244"/>
                    </a:lnTo>
                    <a:lnTo>
                      <a:pt x="974" y="1260"/>
                    </a:lnTo>
                    <a:lnTo>
                      <a:pt x="984" y="1238"/>
                    </a:lnTo>
                    <a:lnTo>
                      <a:pt x="934" y="1268"/>
                    </a:lnTo>
                    <a:lnTo>
                      <a:pt x="904" y="1268"/>
                    </a:lnTo>
                    <a:lnTo>
                      <a:pt x="872" y="1314"/>
                    </a:lnTo>
                    <a:lnTo>
                      <a:pt x="836" y="1272"/>
                    </a:lnTo>
                    <a:lnTo>
                      <a:pt x="794" y="1308"/>
                    </a:lnTo>
                    <a:lnTo>
                      <a:pt x="748" y="1278"/>
                    </a:lnTo>
                    <a:lnTo>
                      <a:pt x="758" y="1242"/>
                    </a:lnTo>
                    <a:lnTo>
                      <a:pt x="758" y="1174"/>
                    </a:lnTo>
                    <a:lnTo>
                      <a:pt x="698" y="1176"/>
                    </a:lnTo>
                    <a:lnTo>
                      <a:pt x="668" y="1140"/>
                    </a:lnTo>
                    <a:lnTo>
                      <a:pt x="736" y="1062"/>
                    </a:lnTo>
                    <a:lnTo>
                      <a:pt x="712" y="1050"/>
                    </a:lnTo>
                    <a:lnTo>
                      <a:pt x="658" y="1062"/>
                    </a:lnTo>
                    <a:lnTo>
                      <a:pt x="632" y="1104"/>
                    </a:lnTo>
                    <a:lnTo>
                      <a:pt x="596" y="1110"/>
                    </a:lnTo>
                    <a:lnTo>
                      <a:pt x="538" y="1066"/>
                    </a:lnTo>
                    <a:lnTo>
                      <a:pt x="568" y="950"/>
                    </a:lnTo>
                    <a:lnTo>
                      <a:pt x="632" y="894"/>
                    </a:lnTo>
                    <a:lnTo>
                      <a:pt x="686" y="894"/>
                    </a:lnTo>
                    <a:lnTo>
                      <a:pt x="740" y="912"/>
                    </a:lnTo>
                    <a:lnTo>
                      <a:pt x="736" y="900"/>
                    </a:lnTo>
                    <a:lnTo>
                      <a:pt x="766" y="868"/>
                    </a:lnTo>
                    <a:lnTo>
                      <a:pt x="842" y="906"/>
                    </a:lnTo>
                    <a:lnTo>
                      <a:pt x="848" y="966"/>
                    </a:lnTo>
                    <a:lnTo>
                      <a:pt x="884" y="984"/>
                    </a:lnTo>
                    <a:lnTo>
                      <a:pt x="896" y="900"/>
                    </a:lnTo>
                    <a:lnTo>
                      <a:pt x="878" y="858"/>
                    </a:lnTo>
                    <a:lnTo>
                      <a:pt x="998" y="806"/>
                    </a:lnTo>
                    <a:lnTo>
                      <a:pt x="1058" y="750"/>
                    </a:lnTo>
                    <a:lnTo>
                      <a:pt x="1100" y="696"/>
                    </a:lnTo>
                    <a:lnTo>
                      <a:pt x="1130" y="672"/>
                    </a:lnTo>
                    <a:lnTo>
                      <a:pt x="1184" y="678"/>
                    </a:lnTo>
                    <a:lnTo>
                      <a:pt x="1190" y="636"/>
                    </a:lnTo>
                    <a:lnTo>
                      <a:pt x="1280" y="588"/>
                    </a:lnTo>
                    <a:lnTo>
                      <a:pt x="1278" y="636"/>
                    </a:lnTo>
                    <a:lnTo>
                      <a:pt x="1360" y="602"/>
                    </a:lnTo>
                    <a:lnTo>
                      <a:pt x="1322" y="570"/>
                    </a:lnTo>
                    <a:lnTo>
                      <a:pt x="1340" y="538"/>
                    </a:lnTo>
                    <a:lnTo>
                      <a:pt x="1320" y="522"/>
                    </a:lnTo>
                    <a:lnTo>
                      <a:pt x="1286" y="546"/>
                    </a:lnTo>
                    <a:lnTo>
                      <a:pt x="1288" y="512"/>
                    </a:lnTo>
                    <a:lnTo>
                      <a:pt x="1400" y="504"/>
                    </a:lnTo>
                    <a:lnTo>
                      <a:pt x="1490" y="480"/>
                    </a:lnTo>
                    <a:lnTo>
                      <a:pt x="1526" y="456"/>
                    </a:lnTo>
                    <a:lnTo>
                      <a:pt x="1484" y="394"/>
                    </a:lnTo>
                    <a:cubicBezTo>
                      <a:pt x="1474" y="370"/>
                      <a:pt x="1479" y="319"/>
                      <a:pt x="1466" y="310"/>
                    </a:cubicBezTo>
                    <a:cubicBezTo>
                      <a:pt x="1456" y="300"/>
                      <a:pt x="1423" y="343"/>
                      <a:pt x="1406" y="342"/>
                    </a:cubicBezTo>
                    <a:lnTo>
                      <a:pt x="1376" y="312"/>
                    </a:lnTo>
                    <a:lnTo>
                      <a:pt x="1376" y="270"/>
                    </a:lnTo>
                    <a:lnTo>
                      <a:pt x="1328" y="264"/>
                    </a:lnTo>
                    <a:lnTo>
                      <a:pt x="1312" y="252"/>
                    </a:lnTo>
                    <a:lnTo>
                      <a:pt x="1256" y="314"/>
                    </a:lnTo>
                    <a:lnTo>
                      <a:pt x="1222" y="364"/>
                    </a:lnTo>
                    <a:lnTo>
                      <a:pt x="1172" y="402"/>
                    </a:lnTo>
                    <a:lnTo>
                      <a:pt x="1136" y="474"/>
                    </a:lnTo>
                    <a:lnTo>
                      <a:pt x="1110" y="444"/>
                    </a:lnTo>
                    <a:lnTo>
                      <a:pt x="1128" y="394"/>
                    </a:lnTo>
                    <a:lnTo>
                      <a:pt x="1038" y="334"/>
                    </a:lnTo>
                    <a:lnTo>
                      <a:pt x="1022" y="304"/>
                    </a:lnTo>
                    <a:lnTo>
                      <a:pt x="1122" y="226"/>
                    </a:lnTo>
                    <a:lnTo>
                      <a:pt x="1184" y="222"/>
                    </a:lnTo>
                    <a:lnTo>
                      <a:pt x="1212" y="240"/>
                    </a:lnTo>
                    <a:lnTo>
                      <a:pt x="1248" y="220"/>
                    </a:lnTo>
                    <a:lnTo>
                      <a:pt x="1300" y="220"/>
                    </a:lnTo>
                    <a:lnTo>
                      <a:pt x="1266" y="198"/>
                    </a:lnTo>
                    <a:lnTo>
                      <a:pt x="1208" y="196"/>
                    </a:lnTo>
                    <a:lnTo>
                      <a:pt x="1250" y="174"/>
                    </a:lnTo>
                    <a:lnTo>
                      <a:pt x="1328" y="172"/>
                    </a:lnTo>
                    <a:lnTo>
                      <a:pt x="1364" y="132"/>
                    </a:lnTo>
                    <a:cubicBezTo>
                      <a:pt x="1346" y="124"/>
                      <a:pt x="1343" y="119"/>
                      <a:pt x="1324" y="122"/>
                    </a:cubicBezTo>
                    <a:cubicBezTo>
                      <a:pt x="1310" y="124"/>
                      <a:pt x="1294" y="132"/>
                      <a:pt x="1286" y="144"/>
                    </a:cubicBezTo>
                    <a:cubicBezTo>
                      <a:pt x="1282" y="149"/>
                      <a:pt x="1274" y="148"/>
                      <a:pt x="1268" y="150"/>
                    </a:cubicBezTo>
                    <a:cubicBezTo>
                      <a:pt x="1266" y="144"/>
                      <a:pt x="1259" y="138"/>
                      <a:pt x="1262" y="132"/>
                    </a:cubicBezTo>
                    <a:cubicBezTo>
                      <a:pt x="1269" y="118"/>
                      <a:pt x="1303" y="134"/>
                      <a:pt x="1262" y="120"/>
                    </a:cubicBezTo>
                    <a:cubicBezTo>
                      <a:pt x="1221" y="134"/>
                      <a:pt x="1252" y="105"/>
                      <a:pt x="1262" y="90"/>
                    </a:cubicBezTo>
                    <a:cubicBezTo>
                      <a:pt x="1260" y="84"/>
                      <a:pt x="1262" y="75"/>
                      <a:pt x="1256" y="72"/>
                    </a:cubicBezTo>
                    <a:cubicBezTo>
                      <a:pt x="1238" y="63"/>
                      <a:pt x="1202" y="102"/>
                      <a:pt x="1202" y="102"/>
                    </a:cubicBezTo>
                    <a:cubicBezTo>
                      <a:pt x="1198" y="108"/>
                      <a:pt x="1186" y="140"/>
                      <a:pt x="1180" y="144"/>
                    </a:cubicBezTo>
                    <a:cubicBezTo>
                      <a:pt x="1169" y="151"/>
                      <a:pt x="1148" y="122"/>
                      <a:pt x="1148" y="122"/>
                    </a:cubicBezTo>
                    <a:cubicBezTo>
                      <a:pt x="1138" y="123"/>
                      <a:pt x="1121" y="137"/>
                      <a:pt x="1106" y="136"/>
                    </a:cubicBezTo>
                    <a:cubicBezTo>
                      <a:pt x="1091" y="135"/>
                      <a:pt x="1074" y="117"/>
                      <a:pt x="1056" y="116"/>
                    </a:cubicBezTo>
                    <a:cubicBezTo>
                      <a:pt x="1038" y="115"/>
                      <a:pt x="1016" y="131"/>
                      <a:pt x="998" y="132"/>
                    </a:cubicBezTo>
                    <a:cubicBezTo>
                      <a:pt x="997" y="132"/>
                      <a:pt x="956" y="125"/>
                      <a:pt x="950" y="120"/>
                    </a:cubicBezTo>
                    <a:cubicBezTo>
                      <a:pt x="918" y="94"/>
                      <a:pt x="960" y="108"/>
                      <a:pt x="920" y="90"/>
                    </a:cubicBezTo>
                    <a:cubicBezTo>
                      <a:pt x="852" y="60"/>
                      <a:pt x="806" y="58"/>
                      <a:pt x="730" y="54"/>
                    </a:cubicBezTo>
                    <a:cubicBezTo>
                      <a:pt x="656" y="39"/>
                      <a:pt x="625" y="15"/>
                      <a:pt x="550" y="0"/>
                    </a:cubicBezTo>
                    <a:cubicBezTo>
                      <a:pt x="510" y="2"/>
                      <a:pt x="486" y="5"/>
                      <a:pt x="446" y="8"/>
                    </a:cubicBezTo>
                    <a:cubicBezTo>
                      <a:pt x="424" y="9"/>
                      <a:pt x="423" y="14"/>
                      <a:pt x="406" y="18"/>
                    </a:cubicBezTo>
                    <a:cubicBezTo>
                      <a:pt x="389" y="22"/>
                      <a:pt x="353" y="24"/>
                      <a:pt x="344" y="32"/>
                    </a:cubicBezTo>
                    <a:cubicBezTo>
                      <a:pt x="346" y="38"/>
                      <a:pt x="354" y="60"/>
                      <a:pt x="350" y="64"/>
                    </a:cubicBezTo>
                    <a:cubicBezTo>
                      <a:pt x="274" y="50"/>
                      <a:pt x="250" y="81"/>
                      <a:pt x="236" y="82"/>
                    </a:cubicBezTo>
                    <a:cubicBezTo>
                      <a:pt x="278" y="110"/>
                      <a:pt x="270" y="72"/>
                      <a:pt x="290" y="102"/>
                    </a:cubicBezTo>
                    <a:cubicBezTo>
                      <a:pt x="234" y="121"/>
                      <a:pt x="178" y="104"/>
                      <a:pt x="128" y="138"/>
                    </a:cubicBezTo>
                    <a:cubicBezTo>
                      <a:pt x="126" y="144"/>
                      <a:pt x="122" y="150"/>
                      <a:pt x="122" y="156"/>
                    </a:cubicBezTo>
                    <a:cubicBezTo>
                      <a:pt x="122" y="162"/>
                      <a:pt x="132" y="170"/>
                      <a:pt x="128" y="174"/>
                    </a:cubicBezTo>
                    <a:cubicBezTo>
                      <a:pt x="126" y="182"/>
                      <a:pt x="109" y="197"/>
                      <a:pt x="112" y="202"/>
                    </a:cubicBezTo>
                    <a:cubicBezTo>
                      <a:pt x="124" y="206"/>
                      <a:pt x="137" y="195"/>
                      <a:pt x="146" y="204"/>
                    </a:cubicBezTo>
                    <a:cubicBezTo>
                      <a:pt x="151" y="209"/>
                      <a:pt x="135" y="213"/>
                      <a:pt x="128" y="216"/>
                    </a:cubicBezTo>
                    <a:cubicBezTo>
                      <a:pt x="116" y="221"/>
                      <a:pt x="104" y="226"/>
                      <a:pt x="92" y="228"/>
                    </a:cubicBezTo>
                    <a:cubicBezTo>
                      <a:pt x="48" y="237"/>
                      <a:pt x="72" y="233"/>
                      <a:pt x="20" y="240"/>
                    </a:cubicBezTo>
                    <a:cubicBezTo>
                      <a:pt x="0" y="247"/>
                      <a:pt x="2" y="240"/>
                      <a:pt x="2" y="252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26" name="Freeform 5"/>
              <p:cNvSpPr/>
              <p:nvPr/>
            </p:nvSpPr>
            <p:spPr bwMode="ltGray">
              <a:xfrm>
                <a:off x="505" y="1448"/>
                <a:ext cx="39" cy="26"/>
              </a:xfrm>
              <a:custGeom>
                <a:avLst/>
                <a:gdLst>
                  <a:gd name="T0" fmla="*/ 16 w 46"/>
                  <a:gd name="T1" fmla="*/ 4 h 38"/>
                  <a:gd name="T2" fmla="*/ 0 w 46"/>
                  <a:gd name="T3" fmla="*/ 22 h 38"/>
                  <a:gd name="T4" fmla="*/ 22 w 46"/>
                  <a:gd name="T5" fmla="*/ 38 h 38"/>
                  <a:gd name="T6" fmla="*/ 46 w 46"/>
                  <a:gd name="T7" fmla="*/ 26 h 38"/>
                  <a:gd name="T8" fmla="*/ 30 w 46"/>
                  <a:gd name="T9" fmla="*/ 0 h 38"/>
                  <a:gd name="T10" fmla="*/ 16 w 46"/>
                  <a:gd name="T11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38">
                    <a:moveTo>
                      <a:pt x="16" y="4"/>
                    </a:moveTo>
                    <a:lnTo>
                      <a:pt x="0" y="22"/>
                    </a:lnTo>
                    <a:lnTo>
                      <a:pt x="22" y="38"/>
                    </a:lnTo>
                    <a:lnTo>
                      <a:pt x="46" y="26"/>
                    </a:lnTo>
                    <a:lnTo>
                      <a:pt x="30" y="0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666699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27" name="Freeform 6"/>
              <p:cNvSpPr/>
              <p:nvPr/>
            </p:nvSpPr>
            <p:spPr bwMode="ltGray">
              <a:xfrm>
                <a:off x="858" y="1563"/>
                <a:ext cx="45" cy="30"/>
              </a:xfrm>
              <a:custGeom>
                <a:avLst/>
                <a:gdLst>
                  <a:gd name="T0" fmla="*/ 12 w 52"/>
                  <a:gd name="T1" fmla="*/ 0 h 44"/>
                  <a:gd name="T2" fmla="*/ 26 w 52"/>
                  <a:gd name="T3" fmla="*/ 44 h 44"/>
                  <a:gd name="T4" fmla="*/ 42 w 52"/>
                  <a:gd name="T5" fmla="*/ 42 h 44"/>
                  <a:gd name="T6" fmla="*/ 38 w 52"/>
                  <a:gd name="T7" fmla="*/ 16 h 44"/>
                  <a:gd name="T8" fmla="*/ 26 w 52"/>
                  <a:gd name="T9" fmla="*/ 2 h 44"/>
                  <a:gd name="T10" fmla="*/ 12 w 52"/>
                  <a:gd name="T1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44">
                    <a:moveTo>
                      <a:pt x="12" y="0"/>
                    </a:moveTo>
                    <a:cubicBezTo>
                      <a:pt x="16" y="14"/>
                      <a:pt x="18" y="32"/>
                      <a:pt x="26" y="44"/>
                    </a:cubicBezTo>
                    <a:cubicBezTo>
                      <a:pt x="31" y="43"/>
                      <a:pt x="37" y="44"/>
                      <a:pt x="42" y="42"/>
                    </a:cubicBezTo>
                    <a:cubicBezTo>
                      <a:pt x="52" y="38"/>
                      <a:pt x="48" y="19"/>
                      <a:pt x="38" y="16"/>
                    </a:cubicBezTo>
                    <a:cubicBezTo>
                      <a:pt x="33" y="9"/>
                      <a:pt x="34" y="5"/>
                      <a:pt x="26" y="2"/>
                    </a:cubicBezTo>
                    <a:cubicBezTo>
                      <a:pt x="4" y="4"/>
                      <a:pt x="0" y="8"/>
                      <a:pt x="12" y="0"/>
                    </a:cubicBezTo>
                    <a:close/>
                  </a:path>
                </a:pathLst>
              </a:custGeom>
              <a:solidFill>
                <a:srgbClr val="666699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28" name="Freeform 7"/>
              <p:cNvSpPr/>
              <p:nvPr/>
            </p:nvSpPr>
            <p:spPr bwMode="ltGray">
              <a:xfrm>
                <a:off x="1757" y="1615"/>
                <a:ext cx="113" cy="69"/>
              </a:xfrm>
              <a:custGeom>
                <a:avLst/>
                <a:gdLst>
                  <a:gd name="T0" fmla="*/ 97 w 131"/>
                  <a:gd name="T1" fmla="*/ 0 h 98"/>
                  <a:gd name="T2" fmla="*/ 79 w 131"/>
                  <a:gd name="T3" fmla="*/ 8 h 98"/>
                  <a:gd name="T4" fmla="*/ 53 w 131"/>
                  <a:gd name="T5" fmla="*/ 24 h 98"/>
                  <a:gd name="T6" fmla="*/ 39 w 131"/>
                  <a:gd name="T7" fmla="*/ 40 h 98"/>
                  <a:gd name="T8" fmla="*/ 21 w 131"/>
                  <a:gd name="T9" fmla="*/ 52 h 98"/>
                  <a:gd name="T10" fmla="*/ 63 w 131"/>
                  <a:gd name="T11" fmla="*/ 82 h 98"/>
                  <a:gd name="T12" fmla="*/ 79 w 131"/>
                  <a:gd name="T13" fmla="*/ 94 h 98"/>
                  <a:gd name="T14" fmla="*/ 85 w 131"/>
                  <a:gd name="T15" fmla="*/ 92 h 98"/>
                  <a:gd name="T16" fmla="*/ 89 w 131"/>
                  <a:gd name="T17" fmla="*/ 86 h 98"/>
                  <a:gd name="T18" fmla="*/ 97 w 131"/>
                  <a:gd name="T19" fmla="*/ 98 h 98"/>
                  <a:gd name="T20" fmla="*/ 123 w 131"/>
                  <a:gd name="T21" fmla="*/ 86 h 98"/>
                  <a:gd name="T22" fmla="*/ 129 w 131"/>
                  <a:gd name="T23" fmla="*/ 74 h 98"/>
                  <a:gd name="T24" fmla="*/ 101 w 131"/>
                  <a:gd name="T25" fmla="*/ 40 h 98"/>
                  <a:gd name="T26" fmla="*/ 115 w 131"/>
                  <a:gd name="T27" fmla="*/ 24 h 98"/>
                  <a:gd name="T28" fmla="*/ 111 w 131"/>
                  <a:gd name="T29" fmla="*/ 4 h 98"/>
                  <a:gd name="T30" fmla="*/ 97 w 131"/>
                  <a:gd name="T3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1" h="98">
                    <a:moveTo>
                      <a:pt x="97" y="0"/>
                    </a:moveTo>
                    <a:cubicBezTo>
                      <a:pt x="83" y="5"/>
                      <a:pt x="89" y="2"/>
                      <a:pt x="79" y="8"/>
                    </a:cubicBezTo>
                    <a:cubicBezTo>
                      <a:pt x="76" y="18"/>
                      <a:pt x="62" y="18"/>
                      <a:pt x="53" y="24"/>
                    </a:cubicBezTo>
                    <a:cubicBezTo>
                      <a:pt x="49" y="29"/>
                      <a:pt x="44" y="36"/>
                      <a:pt x="39" y="40"/>
                    </a:cubicBezTo>
                    <a:cubicBezTo>
                      <a:pt x="34" y="45"/>
                      <a:pt x="21" y="52"/>
                      <a:pt x="21" y="52"/>
                    </a:cubicBezTo>
                    <a:cubicBezTo>
                      <a:pt x="0" y="84"/>
                      <a:pt x="41" y="75"/>
                      <a:pt x="63" y="82"/>
                    </a:cubicBezTo>
                    <a:cubicBezTo>
                      <a:pt x="68" y="89"/>
                      <a:pt x="71" y="91"/>
                      <a:pt x="79" y="94"/>
                    </a:cubicBezTo>
                    <a:cubicBezTo>
                      <a:pt x="81" y="93"/>
                      <a:pt x="83" y="93"/>
                      <a:pt x="85" y="92"/>
                    </a:cubicBezTo>
                    <a:cubicBezTo>
                      <a:pt x="87" y="90"/>
                      <a:pt x="87" y="85"/>
                      <a:pt x="89" y="86"/>
                    </a:cubicBezTo>
                    <a:cubicBezTo>
                      <a:pt x="93" y="88"/>
                      <a:pt x="97" y="98"/>
                      <a:pt x="97" y="98"/>
                    </a:cubicBezTo>
                    <a:cubicBezTo>
                      <a:pt x="112" y="95"/>
                      <a:pt x="111" y="90"/>
                      <a:pt x="123" y="86"/>
                    </a:cubicBezTo>
                    <a:cubicBezTo>
                      <a:pt x="124" y="82"/>
                      <a:pt x="128" y="78"/>
                      <a:pt x="129" y="74"/>
                    </a:cubicBezTo>
                    <a:cubicBezTo>
                      <a:pt x="131" y="61"/>
                      <a:pt x="108" y="47"/>
                      <a:pt x="101" y="40"/>
                    </a:cubicBezTo>
                    <a:cubicBezTo>
                      <a:pt x="103" y="33"/>
                      <a:pt x="115" y="24"/>
                      <a:pt x="115" y="24"/>
                    </a:cubicBezTo>
                    <a:cubicBezTo>
                      <a:pt x="121" y="15"/>
                      <a:pt x="124" y="8"/>
                      <a:pt x="111" y="4"/>
                    </a:cubicBezTo>
                    <a:cubicBezTo>
                      <a:pt x="101" y="7"/>
                      <a:pt x="97" y="13"/>
                      <a:pt x="97" y="0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29" name="Freeform 8"/>
              <p:cNvSpPr/>
              <p:nvPr/>
            </p:nvSpPr>
            <p:spPr bwMode="ltGray">
              <a:xfrm>
                <a:off x="1212" y="1974"/>
                <a:ext cx="182" cy="79"/>
              </a:xfrm>
              <a:custGeom>
                <a:avLst/>
                <a:gdLst>
                  <a:gd name="T0" fmla="*/ 47 w 212"/>
                  <a:gd name="T1" fmla="*/ 12 h 112"/>
                  <a:gd name="T2" fmla="*/ 17 w 212"/>
                  <a:gd name="T3" fmla="*/ 12 h 112"/>
                  <a:gd name="T4" fmla="*/ 5 w 212"/>
                  <a:gd name="T5" fmla="*/ 16 h 112"/>
                  <a:gd name="T6" fmla="*/ 25 w 212"/>
                  <a:gd name="T7" fmla="*/ 52 h 112"/>
                  <a:gd name="T8" fmla="*/ 51 w 212"/>
                  <a:gd name="T9" fmla="*/ 44 h 112"/>
                  <a:gd name="T10" fmla="*/ 93 w 212"/>
                  <a:gd name="T11" fmla="*/ 54 h 112"/>
                  <a:gd name="T12" fmla="*/ 111 w 212"/>
                  <a:gd name="T13" fmla="*/ 60 h 112"/>
                  <a:gd name="T14" fmla="*/ 133 w 212"/>
                  <a:gd name="T15" fmla="*/ 88 h 112"/>
                  <a:gd name="T16" fmla="*/ 141 w 212"/>
                  <a:gd name="T17" fmla="*/ 112 h 112"/>
                  <a:gd name="T18" fmla="*/ 157 w 212"/>
                  <a:gd name="T19" fmla="*/ 100 h 112"/>
                  <a:gd name="T20" fmla="*/ 169 w 212"/>
                  <a:gd name="T21" fmla="*/ 96 h 112"/>
                  <a:gd name="T22" fmla="*/ 187 w 212"/>
                  <a:gd name="T23" fmla="*/ 102 h 112"/>
                  <a:gd name="T24" fmla="*/ 195 w 212"/>
                  <a:gd name="T25" fmla="*/ 80 h 112"/>
                  <a:gd name="T26" fmla="*/ 153 w 212"/>
                  <a:gd name="T27" fmla="*/ 54 h 112"/>
                  <a:gd name="T28" fmla="*/ 105 w 212"/>
                  <a:gd name="T29" fmla="*/ 20 h 112"/>
                  <a:gd name="T30" fmla="*/ 53 w 212"/>
                  <a:gd name="T31" fmla="*/ 26 h 112"/>
                  <a:gd name="T32" fmla="*/ 47 w 212"/>
                  <a:gd name="T33" fmla="*/ 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2" h="112">
                    <a:moveTo>
                      <a:pt x="47" y="12"/>
                    </a:moveTo>
                    <a:cubicBezTo>
                      <a:pt x="39" y="0"/>
                      <a:pt x="28" y="7"/>
                      <a:pt x="17" y="12"/>
                    </a:cubicBezTo>
                    <a:cubicBezTo>
                      <a:pt x="13" y="14"/>
                      <a:pt x="5" y="16"/>
                      <a:pt x="5" y="16"/>
                    </a:cubicBezTo>
                    <a:cubicBezTo>
                      <a:pt x="0" y="31"/>
                      <a:pt x="10" y="48"/>
                      <a:pt x="25" y="52"/>
                    </a:cubicBezTo>
                    <a:cubicBezTo>
                      <a:pt x="37" y="50"/>
                      <a:pt x="41" y="47"/>
                      <a:pt x="51" y="44"/>
                    </a:cubicBezTo>
                    <a:cubicBezTo>
                      <a:pt x="65" y="53"/>
                      <a:pt x="76" y="53"/>
                      <a:pt x="93" y="54"/>
                    </a:cubicBezTo>
                    <a:cubicBezTo>
                      <a:pt x="99" y="56"/>
                      <a:pt x="111" y="60"/>
                      <a:pt x="111" y="60"/>
                    </a:cubicBezTo>
                    <a:cubicBezTo>
                      <a:pt x="120" y="69"/>
                      <a:pt x="129" y="75"/>
                      <a:pt x="133" y="88"/>
                    </a:cubicBezTo>
                    <a:cubicBezTo>
                      <a:pt x="125" y="100"/>
                      <a:pt x="126" y="107"/>
                      <a:pt x="141" y="112"/>
                    </a:cubicBezTo>
                    <a:cubicBezTo>
                      <a:pt x="145" y="106"/>
                      <a:pt x="150" y="103"/>
                      <a:pt x="157" y="100"/>
                    </a:cubicBezTo>
                    <a:cubicBezTo>
                      <a:pt x="161" y="98"/>
                      <a:pt x="169" y="96"/>
                      <a:pt x="169" y="96"/>
                    </a:cubicBezTo>
                    <a:cubicBezTo>
                      <a:pt x="175" y="98"/>
                      <a:pt x="187" y="102"/>
                      <a:pt x="187" y="102"/>
                    </a:cubicBezTo>
                    <a:cubicBezTo>
                      <a:pt x="203" y="100"/>
                      <a:pt x="212" y="94"/>
                      <a:pt x="195" y="80"/>
                    </a:cubicBezTo>
                    <a:cubicBezTo>
                      <a:pt x="183" y="70"/>
                      <a:pt x="165" y="66"/>
                      <a:pt x="153" y="54"/>
                    </a:cubicBezTo>
                    <a:cubicBezTo>
                      <a:pt x="141" y="42"/>
                      <a:pt x="122" y="26"/>
                      <a:pt x="105" y="20"/>
                    </a:cubicBezTo>
                    <a:cubicBezTo>
                      <a:pt x="85" y="21"/>
                      <a:pt x="71" y="20"/>
                      <a:pt x="53" y="26"/>
                    </a:cubicBezTo>
                    <a:cubicBezTo>
                      <a:pt x="47" y="24"/>
                      <a:pt x="33" y="12"/>
                      <a:pt x="47" y="12"/>
                    </a:cubicBezTo>
                    <a:close/>
                  </a:path>
                </a:pathLst>
              </a:custGeom>
              <a:solidFill>
                <a:srgbClr val="666699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30" name="Freeform 9"/>
              <p:cNvSpPr/>
              <p:nvPr/>
            </p:nvSpPr>
            <p:spPr bwMode="ltGray">
              <a:xfrm>
                <a:off x="1362" y="2034"/>
                <a:ext cx="114" cy="38"/>
              </a:xfrm>
              <a:custGeom>
                <a:avLst/>
                <a:gdLst>
                  <a:gd name="T0" fmla="*/ 57 w 133"/>
                  <a:gd name="T1" fmla="*/ 0 h 54"/>
                  <a:gd name="T2" fmla="*/ 43 w 133"/>
                  <a:gd name="T3" fmla="*/ 6 h 54"/>
                  <a:gd name="T4" fmla="*/ 31 w 133"/>
                  <a:gd name="T5" fmla="*/ 30 h 54"/>
                  <a:gd name="T6" fmla="*/ 15 w 133"/>
                  <a:gd name="T7" fmla="*/ 34 h 54"/>
                  <a:gd name="T8" fmla="*/ 3 w 133"/>
                  <a:gd name="T9" fmla="*/ 42 h 54"/>
                  <a:gd name="T10" fmla="*/ 13 w 133"/>
                  <a:gd name="T11" fmla="*/ 54 h 54"/>
                  <a:gd name="T12" fmla="*/ 133 w 133"/>
                  <a:gd name="T13" fmla="*/ 34 h 54"/>
                  <a:gd name="T14" fmla="*/ 123 w 133"/>
                  <a:gd name="T15" fmla="*/ 16 h 54"/>
                  <a:gd name="T16" fmla="*/ 105 w 133"/>
                  <a:gd name="T17" fmla="*/ 8 h 54"/>
                  <a:gd name="T18" fmla="*/ 101 w 133"/>
                  <a:gd name="T19" fmla="*/ 24 h 54"/>
                  <a:gd name="T20" fmla="*/ 89 w 133"/>
                  <a:gd name="T21" fmla="*/ 18 h 54"/>
                  <a:gd name="T22" fmla="*/ 67 w 133"/>
                  <a:gd name="T23" fmla="*/ 14 h 54"/>
                  <a:gd name="T24" fmla="*/ 57 w 133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3" h="54">
                    <a:moveTo>
                      <a:pt x="57" y="0"/>
                    </a:moveTo>
                    <a:cubicBezTo>
                      <a:pt x="53" y="3"/>
                      <a:pt x="46" y="2"/>
                      <a:pt x="43" y="6"/>
                    </a:cubicBezTo>
                    <a:cubicBezTo>
                      <a:pt x="36" y="14"/>
                      <a:pt x="43" y="26"/>
                      <a:pt x="31" y="30"/>
                    </a:cubicBezTo>
                    <a:cubicBezTo>
                      <a:pt x="26" y="32"/>
                      <a:pt x="20" y="31"/>
                      <a:pt x="15" y="34"/>
                    </a:cubicBezTo>
                    <a:cubicBezTo>
                      <a:pt x="11" y="36"/>
                      <a:pt x="3" y="42"/>
                      <a:pt x="3" y="42"/>
                    </a:cubicBezTo>
                    <a:cubicBezTo>
                      <a:pt x="0" y="51"/>
                      <a:pt x="5" y="51"/>
                      <a:pt x="13" y="54"/>
                    </a:cubicBezTo>
                    <a:cubicBezTo>
                      <a:pt x="51" y="51"/>
                      <a:pt x="97" y="46"/>
                      <a:pt x="133" y="34"/>
                    </a:cubicBezTo>
                    <a:cubicBezTo>
                      <a:pt x="129" y="28"/>
                      <a:pt x="128" y="21"/>
                      <a:pt x="123" y="16"/>
                    </a:cubicBezTo>
                    <a:cubicBezTo>
                      <a:pt x="118" y="11"/>
                      <a:pt x="105" y="8"/>
                      <a:pt x="105" y="8"/>
                    </a:cubicBezTo>
                    <a:cubicBezTo>
                      <a:pt x="84" y="13"/>
                      <a:pt x="106" y="19"/>
                      <a:pt x="101" y="24"/>
                    </a:cubicBezTo>
                    <a:cubicBezTo>
                      <a:pt x="99" y="26"/>
                      <a:pt x="89" y="18"/>
                      <a:pt x="89" y="18"/>
                    </a:cubicBezTo>
                    <a:cubicBezTo>
                      <a:pt x="83" y="15"/>
                      <a:pt x="73" y="15"/>
                      <a:pt x="67" y="14"/>
                    </a:cubicBezTo>
                    <a:cubicBezTo>
                      <a:pt x="58" y="8"/>
                      <a:pt x="62" y="12"/>
                      <a:pt x="57" y="0"/>
                    </a:cubicBezTo>
                    <a:close/>
                  </a:path>
                </a:pathLst>
              </a:custGeom>
              <a:solidFill>
                <a:srgbClr val="666699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31" name="Freeform 10"/>
              <p:cNvSpPr/>
              <p:nvPr/>
            </p:nvSpPr>
            <p:spPr bwMode="ltGray">
              <a:xfrm>
                <a:off x="1483" y="2058"/>
                <a:ext cx="43" cy="17"/>
              </a:xfrm>
              <a:custGeom>
                <a:avLst/>
                <a:gdLst>
                  <a:gd name="T0" fmla="*/ 13 w 51"/>
                  <a:gd name="T1" fmla="*/ 0 h 24"/>
                  <a:gd name="T2" fmla="*/ 7 w 51"/>
                  <a:gd name="T3" fmla="*/ 18 h 24"/>
                  <a:gd name="T4" fmla="*/ 27 w 51"/>
                  <a:gd name="T5" fmla="*/ 24 h 24"/>
                  <a:gd name="T6" fmla="*/ 33 w 51"/>
                  <a:gd name="T7" fmla="*/ 4 h 24"/>
                  <a:gd name="T8" fmla="*/ 13 w 5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666699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32" name="Freeform 11"/>
              <p:cNvSpPr/>
              <p:nvPr/>
            </p:nvSpPr>
            <p:spPr bwMode="ltGray">
              <a:xfrm>
                <a:off x="1547" y="2061"/>
                <a:ext cx="14" cy="24"/>
              </a:xfrm>
              <a:custGeom>
                <a:avLst/>
                <a:gdLst>
                  <a:gd name="T0" fmla="*/ 14 w 16"/>
                  <a:gd name="T1" fmla="*/ 0 h 34"/>
                  <a:gd name="T2" fmla="*/ 0 w 16"/>
                  <a:gd name="T3" fmla="*/ 14 h 34"/>
                  <a:gd name="T4" fmla="*/ 16 w 16"/>
                  <a:gd name="T5" fmla="*/ 34 h 34"/>
                  <a:gd name="T6" fmla="*/ 12 w 16"/>
                  <a:gd name="T7" fmla="*/ 18 h 34"/>
                  <a:gd name="T8" fmla="*/ 16 w 16"/>
                  <a:gd name="T9" fmla="*/ 6 h 34"/>
                  <a:gd name="T10" fmla="*/ 14 w 16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34">
                    <a:moveTo>
                      <a:pt x="14" y="0"/>
                    </a:moveTo>
                    <a:cubicBezTo>
                      <a:pt x="5" y="3"/>
                      <a:pt x="2" y="4"/>
                      <a:pt x="0" y="14"/>
                    </a:cubicBezTo>
                    <a:cubicBezTo>
                      <a:pt x="3" y="26"/>
                      <a:pt x="4" y="30"/>
                      <a:pt x="16" y="34"/>
                    </a:cubicBezTo>
                    <a:cubicBezTo>
                      <a:pt x="15" y="29"/>
                      <a:pt x="11" y="23"/>
                      <a:pt x="12" y="18"/>
                    </a:cubicBezTo>
                    <a:cubicBezTo>
                      <a:pt x="12" y="14"/>
                      <a:pt x="16" y="6"/>
                      <a:pt x="16" y="6"/>
                    </a:cubicBezTo>
                    <a:cubicBezTo>
                      <a:pt x="9" y="1"/>
                      <a:pt x="8" y="3"/>
                      <a:pt x="14" y="0"/>
                    </a:cubicBezTo>
                    <a:close/>
                  </a:path>
                </a:pathLst>
              </a:custGeom>
              <a:solidFill>
                <a:srgbClr val="666699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33" name="Freeform 12"/>
              <p:cNvSpPr/>
              <p:nvPr/>
            </p:nvSpPr>
            <p:spPr bwMode="ltGray">
              <a:xfrm>
                <a:off x="1336" y="1270"/>
                <a:ext cx="207" cy="82"/>
              </a:xfrm>
              <a:custGeom>
                <a:avLst/>
                <a:gdLst>
                  <a:gd name="T0" fmla="*/ 64 w 240"/>
                  <a:gd name="T1" fmla="*/ 1 h 117"/>
                  <a:gd name="T2" fmla="*/ 24 w 240"/>
                  <a:gd name="T3" fmla="*/ 31 h 117"/>
                  <a:gd name="T4" fmla="*/ 6 w 240"/>
                  <a:gd name="T5" fmla="*/ 37 h 117"/>
                  <a:gd name="T6" fmla="*/ 0 w 240"/>
                  <a:gd name="T7" fmla="*/ 39 h 117"/>
                  <a:gd name="T8" fmla="*/ 26 w 240"/>
                  <a:gd name="T9" fmla="*/ 59 h 117"/>
                  <a:gd name="T10" fmla="*/ 38 w 240"/>
                  <a:gd name="T11" fmla="*/ 63 h 117"/>
                  <a:gd name="T12" fmla="*/ 68 w 240"/>
                  <a:gd name="T13" fmla="*/ 47 h 117"/>
                  <a:gd name="T14" fmla="*/ 80 w 240"/>
                  <a:gd name="T15" fmla="*/ 43 h 117"/>
                  <a:gd name="T16" fmla="*/ 82 w 240"/>
                  <a:gd name="T17" fmla="*/ 55 h 117"/>
                  <a:gd name="T18" fmla="*/ 64 w 240"/>
                  <a:gd name="T19" fmla="*/ 61 h 117"/>
                  <a:gd name="T20" fmla="*/ 72 w 240"/>
                  <a:gd name="T21" fmla="*/ 73 h 117"/>
                  <a:gd name="T22" fmla="*/ 40 w 240"/>
                  <a:gd name="T23" fmla="*/ 87 h 117"/>
                  <a:gd name="T24" fmla="*/ 70 w 240"/>
                  <a:gd name="T25" fmla="*/ 109 h 117"/>
                  <a:gd name="T26" fmla="*/ 82 w 240"/>
                  <a:gd name="T27" fmla="*/ 113 h 117"/>
                  <a:gd name="T28" fmla="*/ 118 w 240"/>
                  <a:gd name="T29" fmla="*/ 103 h 117"/>
                  <a:gd name="T30" fmla="*/ 150 w 240"/>
                  <a:gd name="T31" fmla="*/ 105 h 117"/>
                  <a:gd name="T32" fmla="*/ 168 w 240"/>
                  <a:gd name="T33" fmla="*/ 117 h 117"/>
                  <a:gd name="T34" fmla="*/ 204 w 240"/>
                  <a:gd name="T35" fmla="*/ 109 h 117"/>
                  <a:gd name="T36" fmla="*/ 224 w 240"/>
                  <a:gd name="T37" fmla="*/ 103 h 117"/>
                  <a:gd name="T38" fmla="*/ 222 w 240"/>
                  <a:gd name="T39" fmla="*/ 77 h 117"/>
                  <a:gd name="T40" fmla="*/ 234 w 240"/>
                  <a:gd name="T41" fmla="*/ 69 h 117"/>
                  <a:gd name="T42" fmla="*/ 238 w 240"/>
                  <a:gd name="T43" fmla="*/ 47 h 117"/>
                  <a:gd name="T44" fmla="*/ 210 w 240"/>
                  <a:gd name="T45" fmla="*/ 57 h 117"/>
                  <a:gd name="T46" fmla="*/ 200 w 240"/>
                  <a:gd name="T47" fmla="*/ 43 h 117"/>
                  <a:gd name="T48" fmla="*/ 172 w 240"/>
                  <a:gd name="T49" fmla="*/ 45 h 117"/>
                  <a:gd name="T50" fmla="*/ 134 w 240"/>
                  <a:gd name="T51" fmla="*/ 9 h 117"/>
                  <a:gd name="T52" fmla="*/ 94 w 240"/>
                  <a:gd name="T53" fmla="*/ 11 h 117"/>
                  <a:gd name="T54" fmla="*/ 82 w 240"/>
                  <a:gd name="T55" fmla="*/ 1 h 117"/>
                  <a:gd name="T56" fmla="*/ 64 w 240"/>
                  <a:gd name="T57" fmla="*/ 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40" h="117">
                    <a:moveTo>
                      <a:pt x="64" y="1"/>
                    </a:moveTo>
                    <a:cubicBezTo>
                      <a:pt x="57" y="21"/>
                      <a:pt x="44" y="24"/>
                      <a:pt x="24" y="31"/>
                    </a:cubicBezTo>
                    <a:cubicBezTo>
                      <a:pt x="18" y="33"/>
                      <a:pt x="12" y="35"/>
                      <a:pt x="6" y="37"/>
                    </a:cubicBezTo>
                    <a:cubicBezTo>
                      <a:pt x="4" y="38"/>
                      <a:pt x="0" y="39"/>
                      <a:pt x="0" y="39"/>
                    </a:cubicBezTo>
                    <a:cubicBezTo>
                      <a:pt x="3" y="55"/>
                      <a:pt x="12" y="54"/>
                      <a:pt x="26" y="59"/>
                    </a:cubicBezTo>
                    <a:cubicBezTo>
                      <a:pt x="30" y="60"/>
                      <a:pt x="38" y="63"/>
                      <a:pt x="38" y="63"/>
                    </a:cubicBezTo>
                    <a:cubicBezTo>
                      <a:pt x="50" y="59"/>
                      <a:pt x="57" y="54"/>
                      <a:pt x="68" y="47"/>
                    </a:cubicBezTo>
                    <a:cubicBezTo>
                      <a:pt x="72" y="45"/>
                      <a:pt x="80" y="43"/>
                      <a:pt x="80" y="43"/>
                    </a:cubicBezTo>
                    <a:cubicBezTo>
                      <a:pt x="82" y="46"/>
                      <a:pt x="88" y="51"/>
                      <a:pt x="82" y="55"/>
                    </a:cubicBezTo>
                    <a:cubicBezTo>
                      <a:pt x="77" y="59"/>
                      <a:pt x="64" y="61"/>
                      <a:pt x="64" y="61"/>
                    </a:cubicBezTo>
                    <a:cubicBezTo>
                      <a:pt x="58" y="70"/>
                      <a:pt x="63" y="70"/>
                      <a:pt x="72" y="73"/>
                    </a:cubicBezTo>
                    <a:cubicBezTo>
                      <a:pt x="77" y="88"/>
                      <a:pt x="50" y="86"/>
                      <a:pt x="40" y="87"/>
                    </a:cubicBezTo>
                    <a:cubicBezTo>
                      <a:pt x="47" y="94"/>
                      <a:pt x="60" y="106"/>
                      <a:pt x="70" y="109"/>
                    </a:cubicBezTo>
                    <a:cubicBezTo>
                      <a:pt x="74" y="110"/>
                      <a:pt x="82" y="113"/>
                      <a:pt x="82" y="113"/>
                    </a:cubicBezTo>
                    <a:cubicBezTo>
                      <a:pt x="99" y="111"/>
                      <a:pt x="104" y="108"/>
                      <a:pt x="118" y="103"/>
                    </a:cubicBezTo>
                    <a:cubicBezTo>
                      <a:pt x="129" y="104"/>
                      <a:pt x="140" y="103"/>
                      <a:pt x="150" y="105"/>
                    </a:cubicBezTo>
                    <a:cubicBezTo>
                      <a:pt x="157" y="107"/>
                      <a:pt x="168" y="117"/>
                      <a:pt x="168" y="117"/>
                    </a:cubicBezTo>
                    <a:cubicBezTo>
                      <a:pt x="193" y="115"/>
                      <a:pt x="188" y="116"/>
                      <a:pt x="204" y="109"/>
                    </a:cubicBezTo>
                    <a:cubicBezTo>
                      <a:pt x="210" y="106"/>
                      <a:pt x="224" y="103"/>
                      <a:pt x="224" y="103"/>
                    </a:cubicBezTo>
                    <a:cubicBezTo>
                      <a:pt x="223" y="98"/>
                      <a:pt x="217" y="82"/>
                      <a:pt x="222" y="77"/>
                    </a:cubicBezTo>
                    <a:cubicBezTo>
                      <a:pt x="225" y="73"/>
                      <a:pt x="234" y="69"/>
                      <a:pt x="234" y="69"/>
                    </a:cubicBezTo>
                    <a:cubicBezTo>
                      <a:pt x="237" y="59"/>
                      <a:pt x="240" y="59"/>
                      <a:pt x="238" y="47"/>
                    </a:cubicBezTo>
                    <a:cubicBezTo>
                      <a:pt x="228" y="49"/>
                      <a:pt x="219" y="51"/>
                      <a:pt x="210" y="57"/>
                    </a:cubicBezTo>
                    <a:cubicBezTo>
                      <a:pt x="201" y="71"/>
                      <a:pt x="201" y="50"/>
                      <a:pt x="200" y="43"/>
                    </a:cubicBezTo>
                    <a:cubicBezTo>
                      <a:pt x="189" y="45"/>
                      <a:pt x="182" y="48"/>
                      <a:pt x="172" y="45"/>
                    </a:cubicBezTo>
                    <a:cubicBezTo>
                      <a:pt x="161" y="34"/>
                      <a:pt x="148" y="14"/>
                      <a:pt x="134" y="9"/>
                    </a:cubicBezTo>
                    <a:cubicBezTo>
                      <a:pt x="119" y="11"/>
                      <a:pt x="108" y="13"/>
                      <a:pt x="94" y="11"/>
                    </a:cubicBezTo>
                    <a:cubicBezTo>
                      <a:pt x="92" y="9"/>
                      <a:pt x="85" y="2"/>
                      <a:pt x="82" y="1"/>
                    </a:cubicBezTo>
                    <a:cubicBezTo>
                      <a:pt x="74" y="0"/>
                      <a:pt x="72" y="9"/>
                      <a:pt x="64" y="1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34" name="Freeform 13"/>
              <p:cNvSpPr/>
              <p:nvPr/>
            </p:nvSpPr>
            <p:spPr bwMode="ltGray">
              <a:xfrm>
                <a:off x="1428" y="1232"/>
                <a:ext cx="168" cy="56"/>
              </a:xfrm>
              <a:custGeom>
                <a:avLst/>
                <a:gdLst>
                  <a:gd name="T0" fmla="*/ 97 w 194"/>
                  <a:gd name="T1" fmla="*/ 10 h 80"/>
                  <a:gd name="T2" fmla="*/ 13 w 194"/>
                  <a:gd name="T3" fmla="*/ 24 h 80"/>
                  <a:gd name="T4" fmla="*/ 9 w 194"/>
                  <a:gd name="T5" fmla="*/ 34 h 80"/>
                  <a:gd name="T6" fmla="*/ 57 w 194"/>
                  <a:gd name="T7" fmla="*/ 52 h 80"/>
                  <a:gd name="T8" fmla="*/ 135 w 194"/>
                  <a:gd name="T9" fmla="*/ 74 h 80"/>
                  <a:gd name="T10" fmla="*/ 175 w 194"/>
                  <a:gd name="T11" fmla="*/ 68 h 80"/>
                  <a:gd name="T12" fmla="*/ 187 w 194"/>
                  <a:gd name="T13" fmla="*/ 64 h 80"/>
                  <a:gd name="T14" fmla="*/ 175 w 194"/>
                  <a:gd name="T15" fmla="*/ 44 h 80"/>
                  <a:gd name="T16" fmla="*/ 163 w 194"/>
                  <a:gd name="T17" fmla="*/ 36 h 80"/>
                  <a:gd name="T18" fmla="*/ 129 w 194"/>
                  <a:gd name="T19" fmla="*/ 26 h 80"/>
                  <a:gd name="T20" fmla="*/ 97 w 194"/>
                  <a:gd name="T21" fmla="*/ 1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4" h="80">
                    <a:moveTo>
                      <a:pt x="97" y="10"/>
                    </a:moveTo>
                    <a:cubicBezTo>
                      <a:pt x="70" y="19"/>
                      <a:pt x="42" y="22"/>
                      <a:pt x="13" y="24"/>
                    </a:cubicBezTo>
                    <a:cubicBezTo>
                      <a:pt x="9" y="25"/>
                      <a:pt x="0" y="26"/>
                      <a:pt x="9" y="34"/>
                    </a:cubicBezTo>
                    <a:cubicBezTo>
                      <a:pt x="21" y="44"/>
                      <a:pt x="43" y="43"/>
                      <a:pt x="57" y="52"/>
                    </a:cubicBezTo>
                    <a:cubicBezTo>
                      <a:pt x="75" y="80"/>
                      <a:pt x="104" y="73"/>
                      <a:pt x="135" y="74"/>
                    </a:cubicBezTo>
                    <a:cubicBezTo>
                      <a:pt x="153" y="73"/>
                      <a:pt x="159" y="73"/>
                      <a:pt x="175" y="68"/>
                    </a:cubicBezTo>
                    <a:cubicBezTo>
                      <a:pt x="179" y="67"/>
                      <a:pt x="187" y="64"/>
                      <a:pt x="187" y="64"/>
                    </a:cubicBezTo>
                    <a:cubicBezTo>
                      <a:pt x="194" y="53"/>
                      <a:pt x="184" y="49"/>
                      <a:pt x="175" y="44"/>
                    </a:cubicBezTo>
                    <a:cubicBezTo>
                      <a:pt x="171" y="42"/>
                      <a:pt x="163" y="36"/>
                      <a:pt x="163" y="36"/>
                    </a:cubicBezTo>
                    <a:cubicBezTo>
                      <a:pt x="140" y="41"/>
                      <a:pt x="147" y="38"/>
                      <a:pt x="129" y="26"/>
                    </a:cubicBezTo>
                    <a:cubicBezTo>
                      <a:pt x="123" y="17"/>
                      <a:pt x="107" y="0"/>
                      <a:pt x="97" y="10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35" name="Freeform 14"/>
              <p:cNvSpPr/>
              <p:nvPr/>
            </p:nvSpPr>
            <p:spPr bwMode="ltGray">
              <a:xfrm>
                <a:off x="1664" y="1297"/>
                <a:ext cx="268" cy="178"/>
              </a:xfrm>
              <a:custGeom>
                <a:avLst/>
                <a:gdLst>
                  <a:gd name="T0" fmla="*/ 67 w 310"/>
                  <a:gd name="T1" fmla="*/ 9 h 254"/>
                  <a:gd name="T2" fmla="*/ 51 w 310"/>
                  <a:gd name="T3" fmla="*/ 23 h 254"/>
                  <a:gd name="T4" fmla="*/ 21 w 310"/>
                  <a:gd name="T5" fmla="*/ 39 h 254"/>
                  <a:gd name="T6" fmla="*/ 53 w 310"/>
                  <a:gd name="T7" fmla="*/ 77 h 254"/>
                  <a:gd name="T8" fmla="*/ 79 w 310"/>
                  <a:gd name="T9" fmla="*/ 85 h 254"/>
                  <a:gd name="T10" fmla="*/ 103 w 310"/>
                  <a:gd name="T11" fmla="*/ 99 h 254"/>
                  <a:gd name="T12" fmla="*/ 127 w 310"/>
                  <a:gd name="T13" fmla="*/ 85 h 254"/>
                  <a:gd name="T14" fmla="*/ 143 w 310"/>
                  <a:gd name="T15" fmla="*/ 101 h 254"/>
                  <a:gd name="T16" fmla="*/ 149 w 310"/>
                  <a:gd name="T17" fmla="*/ 127 h 254"/>
                  <a:gd name="T18" fmla="*/ 115 w 310"/>
                  <a:gd name="T19" fmla="*/ 151 h 254"/>
                  <a:gd name="T20" fmla="*/ 89 w 310"/>
                  <a:gd name="T21" fmla="*/ 173 h 254"/>
                  <a:gd name="T22" fmla="*/ 69 w 310"/>
                  <a:gd name="T23" fmla="*/ 169 h 254"/>
                  <a:gd name="T24" fmla="*/ 57 w 310"/>
                  <a:gd name="T25" fmla="*/ 165 h 254"/>
                  <a:gd name="T26" fmla="*/ 43 w 310"/>
                  <a:gd name="T27" fmla="*/ 187 h 254"/>
                  <a:gd name="T28" fmla="*/ 39 w 310"/>
                  <a:gd name="T29" fmla="*/ 199 h 254"/>
                  <a:gd name="T30" fmla="*/ 73 w 310"/>
                  <a:gd name="T31" fmla="*/ 205 h 254"/>
                  <a:gd name="T32" fmla="*/ 95 w 310"/>
                  <a:gd name="T33" fmla="*/ 203 h 254"/>
                  <a:gd name="T34" fmla="*/ 115 w 310"/>
                  <a:gd name="T35" fmla="*/ 231 h 254"/>
                  <a:gd name="T36" fmla="*/ 127 w 310"/>
                  <a:gd name="T37" fmla="*/ 235 h 254"/>
                  <a:gd name="T38" fmla="*/ 139 w 310"/>
                  <a:gd name="T39" fmla="*/ 239 h 254"/>
                  <a:gd name="T40" fmla="*/ 155 w 310"/>
                  <a:gd name="T41" fmla="*/ 251 h 254"/>
                  <a:gd name="T42" fmla="*/ 181 w 310"/>
                  <a:gd name="T43" fmla="*/ 237 h 254"/>
                  <a:gd name="T44" fmla="*/ 203 w 310"/>
                  <a:gd name="T45" fmla="*/ 235 h 254"/>
                  <a:gd name="T46" fmla="*/ 229 w 310"/>
                  <a:gd name="T47" fmla="*/ 213 h 254"/>
                  <a:gd name="T48" fmla="*/ 225 w 310"/>
                  <a:gd name="T49" fmla="*/ 185 h 254"/>
                  <a:gd name="T50" fmla="*/ 217 w 310"/>
                  <a:gd name="T51" fmla="*/ 173 h 254"/>
                  <a:gd name="T52" fmla="*/ 233 w 310"/>
                  <a:gd name="T53" fmla="*/ 167 h 254"/>
                  <a:gd name="T54" fmla="*/ 245 w 310"/>
                  <a:gd name="T55" fmla="*/ 183 h 254"/>
                  <a:gd name="T56" fmla="*/ 247 w 310"/>
                  <a:gd name="T57" fmla="*/ 197 h 254"/>
                  <a:gd name="T58" fmla="*/ 261 w 310"/>
                  <a:gd name="T59" fmla="*/ 193 h 254"/>
                  <a:gd name="T60" fmla="*/ 303 w 310"/>
                  <a:gd name="T61" fmla="*/ 169 h 254"/>
                  <a:gd name="T62" fmla="*/ 293 w 310"/>
                  <a:gd name="T63" fmla="*/ 147 h 254"/>
                  <a:gd name="T64" fmla="*/ 259 w 310"/>
                  <a:gd name="T65" fmla="*/ 123 h 254"/>
                  <a:gd name="T66" fmla="*/ 265 w 310"/>
                  <a:gd name="T67" fmla="*/ 107 h 254"/>
                  <a:gd name="T68" fmla="*/ 277 w 310"/>
                  <a:gd name="T69" fmla="*/ 103 h 254"/>
                  <a:gd name="T70" fmla="*/ 253 w 310"/>
                  <a:gd name="T71" fmla="*/ 63 h 254"/>
                  <a:gd name="T72" fmla="*/ 233 w 310"/>
                  <a:gd name="T73" fmla="*/ 59 h 254"/>
                  <a:gd name="T74" fmla="*/ 221 w 310"/>
                  <a:gd name="T75" fmla="*/ 55 h 254"/>
                  <a:gd name="T76" fmla="*/ 201 w 310"/>
                  <a:gd name="T77" fmla="*/ 33 h 254"/>
                  <a:gd name="T78" fmla="*/ 155 w 310"/>
                  <a:gd name="T79" fmla="*/ 45 h 254"/>
                  <a:gd name="T80" fmla="*/ 167 w 310"/>
                  <a:gd name="T81" fmla="*/ 25 h 254"/>
                  <a:gd name="T82" fmla="*/ 139 w 310"/>
                  <a:gd name="T83" fmla="*/ 17 h 254"/>
                  <a:gd name="T84" fmla="*/ 119 w 310"/>
                  <a:gd name="T85" fmla="*/ 19 h 254"/>
                  <a:gd name="T86" fmla="*/ 67 w 310"/>
                  <a:gd name="T87" fmla="*/ 9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0" h="254">
                    <a:moveTo>
                      <a:pt x="67" y="9"/>
                    </a:moveTo>
                    <a:cubicBezTo>
                      <a:pt x="63" y="15"/>
                      <a:pt x="51" y="23"/>
                      <a:pt x="51" y="23"/>
                    </a:cubicBezTo>
                    <a:cubicBezTo>
                      <a:pt x="43" y="34"/>
                      <a:pt x="33" y="35"/>
                      <a:pt x="21" y="39"/>
                    </a:cubicBezTo>
                    <a:cubicBezTo>
                      <a:pt x="0" y="71"/>
                      <a:pt x="30" y="74"/>
                      <a:pt x="53" y="77"/>
                    </a:cubicBezTo>
                    <a:cubicBezTo>
                      <a:pt x="61" y="89"/>
                      <a:pt x="63" y="87"/>
                      <a:pt x="79" y="85"/>
                    </a:cubicBezTo>
                    <a:cubicBezTo>
                      <a:pt x="88" y="88"/>
                      <a:pt x="93" y="96"/>
                      <a:pt x="103" y="99"/>
                    </a:cubicBezTo>
                    <a:cubicBezTo>
                      <a:pt x="117" y="96"/>
                      <a:pt x="116" y="89"/>
                      <a:pt x="127" y="85"/>
                    </a:cubicBezTo>
                    <a:cubicBezTo>
                      <a:pt x="134" y="90"/>
                      <a:pt x="138" y="94"/>
                      <a:pt x="143" y="101"/>
                    </a:cubicBezTo>
                    <a:cubicBezTo>
                      <a:pt x="140" y="116"/>
                      <a:pt x="134" y="117"/>
                      <a:pt x="149" y="127"/>
                    </a:cubicBezTo>
                    <a:cubicBezTo>
                      <a:pt x="161" y="144"/>
                      <a:pt x="126" y="147"/>
                      <a:pt x="115" y="151"/>
                    </a:cubicBezTo>
                    <a:cubicBezTo>
                      <a:pt x="109" y="160"/>
                      <a:pt x="100" y="169"/>
                      <a:pt x="89" y="173"/>
                    </a:cubicBezTo>
                    <a:cubicBezTo>
                      <a:pt x="81" y="172"/>
                      <a:pt x="76" y="171"/>
                      <a:pt x="69" y="169"/>
                    </a:cubicBezTo>
                    <a:cubicBezTo>
                      <a:pt x="65" y="168"/>
                      <a:pt x="57" y="165"/>
                      <a:pt x="57" y="165"/>
                    </a:cubicBezTo>
                    <a:cubicBezTo>
                      <a:pt x="46" y="169"/>
                      <a:pt x="46" y="177"/>
                      <a:pt x="43" y="187"/>
                    </a:cubicBezTo>
                    <a:cubicBezTo>
                      <a:pt x="42" y="191"/>
                      <a:pt x="39" y="199"/>
                      <a:pt x="39" y="199"/>
                    </a:cubicBezTo>
                    <a:cubicBezTo>
                      <a:pt x="50" y="203"/>
                      <a:pt x="61" y="204"/>
                      <a:pt x="73" y="205"/>
                    </a:cubicBezTo>
                    <a:cubicBezTo>
                      <a:pt x="82" y="203"/>
                      <a:pt x="86" y="201"/>
                      <a:pt x="95" y="203"/>
                    </a:cubicBezTo>
                    <a:cubicBezTo>
                      <a:pt x="107" y="211"/>
                      <a:pt x="111" y="218"/>
                      <a:pt x="115" y="231"/>
                    </a:cubicBezTo>
                    <a:cubicBezTo>
                      <a:pt x="116" y="235"/>
                      <a:pt x="123" y="234"/>
                      <a:pt x="127" y="235"/>
                    </a:cubicBezTo>
                    <a:cubicBezTo>
                      <a:pt x="131" y="236"/>
                      <a:pt x="139" y="239"/>
                      <a:pt x="139" y="239"/>
                    </a:cubicBezTo>
                    <a:cubicBezTo>
                      <a:pt x="144" y="246"/>
                      <a:pt x="147" y="248"/>
                      <a:pt x="155" y="251"/>
                    </a:cubicBezTo>
                    <a:cubicBezTo>
                      <a:pt x="169" y="250"/>
                      <a:pt x="187" y="254"/>
                      <a:pt x="181" y="237"/>
                    </a:cubicBezTo>
                    <a:cubicBezTo>
                      <a:pt x="184" y="220"/>
                      <a:pt x="192" y="228"/>
                      <a:pt x="203" y="235"/>
                    </a:cubicBezTo>
                    <a:cubicBezTo>
                      <a:pt x="224" y="233"/>
                      <a:pt x="224" y="232"/>
                      <a:pt x="229" y="213"/>
                    </a:cubicBezTo>
                    <a:cubicBezTo>
                      <a:pt x="229" y="211"/>
                      <a:pt x="229" y="192"/>
                      <a:pt x="225" y="185"/>
                    </a:cubicBezTo>
                    <a:cubicBezTo>
                      <a:pt x="223" y="181"/>
                      <a:pt x="217" y="173"/>
                      <a:pt x="217" y="173"/>
                    </a:cubicBezTo>
                    <a:cubicBezTo>
                      <a:pt x="220" y="163"/>
                      <a:pt x="224" y="165"/>
                      <a:pt x="233" y="167"/>
                    </a:cubicBezTo>
                    <a:cubicBezTo>
                      <a:pt x="240" y="172"/>
                      <a:pt x="242" y="175"/>
                      <a:pt x="245" y="183"/>
                    </a:cubicBezTo>
                    <a:cubicBezTo>
                      <a:pt x="246" y="188"/>
                      <a:pt x="244" y="193"/>
                      <a:pt x="247" y="197"/>
                    </a:cubicBezTo>
                    <a:cubicBezTo>
                      <a:pt x="250" y="201"/>
                      <a:pt x="256" y="194"/>
                      <a:pt x="261" y="193"/>
                    </a:cubicBezTo>
                    <a:cubicBezTo>
                      <a:pt x="276" y="188"/>
                      <a:pt x="290" y="178"/>
                      <a:pt x="303" y="169"/>
                    </a:cubicBezTo>
                    <a:cubicBezTo>
                      <a:pt x="310" y="158"/>
                      <a:pt x="302" y="153"/>
                      <a:pt x="293" y="147"/>
                    </a:cubicBezTo>
                    <a:cubicBezTo>
                      <a:pt x="281" y="129"/>
                      <a:pt x="283" y="126"/>
                      <a:pt x="259" y="123"/>
                    </a:cubicBezTo>
                    <a:cubicBezTo>
                      <a:pt x="256" y="115"/>
                      <a:pt x="257" y="111"/>
                      <a:pt x="265" y="107"/>
                    </a:cubicBezTo>
                    <a:cubicBezTo>
                      <a:pt x="269" y="105"/>
                      <a:pt x="277" y="103"/>
                      <a:pt x="277" y="103"/>
                    </a:cubicBezTo>
                    <a:cubicBezTo>
                      <a:pt x="287" y="88"/>
                      <a:pt x="269" y="66"/>
                      <a:pt x="253" y="63"/>
                    </a:cubicBezTo>
                    <a:cubicBezTo>
                      <a:pt x="239" y="60"/>
                      <a:pt x="244" y="62"/>
                      <a:pt x="233" y="59"/>
                    </a:cubicBezTo>
                    <a:cubicBezTo>
                      <a:pt x="229" y="58"/>
                      <a:pt x="221" y="55"/>
                      <a:pt x="221" y="55"/>
                    </a:cubicBezTo>
                    <a:cubicBezTo>
                      <a:pt x="200" y="60"/>
                      <a:pt x="217" y="38"/>
                      <a:pt x="201" y="33"/>
                    </a:cubicBezTo>
                    <a:cubicBezTo>
                      <a:pt x="185" y="35"/>
                      <a:pt x="169" y="36"/>
                      <a:pt x="155" y="45"/>
                    </a:cubicBezTo>
                    <a:cubicBezTo>
                      <a:pt x="145" y="30"/>
                      <a:pt x="152" y="30"/>
                      <a:pt x="167" y="25"/>
                    </a:cubicBezTo>
                    <a:cubicBezTo>
                      <a:pt x="163" y="10"/>
                      <a:pt x="155" y="15"/>
                      <a:pt x="139" y="17"/>
                    </a:cubicBezTo>
                    <a:cubicBezTo>
                      <a:pt x="131" y="20"/>
                      <a:pt x="127" y="22"/>
                      <a:pt x="119" y="19"/>
                    </a:cubicBezTo>
                    <a:cubicBezTo>
                      <a:pt x="106" y="0"/>
                      <a:pt x="74" y="29"/>
                      <a:pt x="67" y="9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36" name="Freeform 15"/>
              <p:cNvSpPr/>
              <p:nvPr/>
            </p:nvSpPr>
            <p:spPr bwMode="ltGray">
              <a:xfrm>
                <a:off x="1662" y="1221"/>
                <a:ext cx="51" cy="34"/>
              </a:xfrm>
              <a:custGeom>
                <a:avLst/>
                <a:gdLst>
                  <a:gd name="T0" fmla="*/ 26 w 59"/>
                  <a:gd name="T1" fmla="*/ 0 h 50"/>
                  <a:gd name="T2" fmla="*/ 0 w 59"/>
                  <a:gd name="T3" fmla="*/ 10 h 50"/>
                  <a:gd name="T4" fmla="*/ 30 w 59"/>
                  <a:gd name="T5" fmla="*/ 40 h 50"/>
                  <a:gd name="T6" fmla="*/ 48 w 59"/>
                  <a:gd name="T7" fmla="*/ 50 h 50"/>
                  <a:gd name="T8" fmla="*/ 58 w 59"/>
                  <a:gd name="T9" fmla="*/ 28 h 50"/>
                  <a:gd name="T10" fmla="*/ 44 w 59"/>
                  <a:gd name="T11" fmla="*/ 8 h 50"/>
                  <a:gd name="T12" fmla="*/ 26 w 59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50">
                    <a:moveTo>
                      <a:pt x="26" y="0"/>
                    </a:moveTo>
                    <a:cubicBezTo>
                      <a:pt x="13" y="2"/>
                      <a:pt x="7" y="0"/>
                      <a:pt x="0" y="10"/>
                    </a:cubicBezTo>
                    <a:cubicBezTo>
                      <a:pt x="4" y="22"/>
                      <a:pt x="18" y="36"/>
                      <a:pt x="30" y="40"/>
                    </a:cubicBezTo>
                    <a:cubicBezTo>
                      <a:pt x="37" y="42"/>
                      <a:pt x="48" y="50"/>
                      <a:pt x="48" y="50"/>
                    </a:cubicBezTo>
                    <a:cubicBezTo>
                      <a:pt x="57" y="44"/>
                      <a:pt x="55" y="37"/>
                      <a:pt x="58" y="28"/>
                    </a:cubicBezTo>
                    <a:cubicBezTo>
                      <a:pt x="55" y="11"/>
                      <a:pt x="59" y="18"/>
                      <a:pt x="44" y="8"/>
                    </a:cubicBezTo>
                    <a:cubicBezTo>
                      <a:pt x="42" y="6"/>
                      <a:pt x="26" y="5"/>
                      <a:pt x="26" y="0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37" name="Freeform 16"/>
              <p:cNvSpPr/>
              <p:nvPr/>
            </p:nvSpPr>
            <p:spPr bwMode="ltGray">
              <a:xfrm>
                <a:off x="1565" y="1286"/>
                <a:ext cx="75" cy="39"/>
              </a:xfrm>
              <a:custGeom>
                <a:avLst/>
                <a:gdLst>
                  <a:gd name="T0" fmla="*/ 44 w 86"/>
                  <a:gd name="T1" fmla="*/ 7 h 57"/>
                  <a:gd name="T2" fmla="*/ 24 w 86"/>
                  <a:gd name="T3" fmla="*/ 25 h 57"/>
                  <a:gd name="T4" fmla="*/ 4 w 86"/>
                  <a:gd name="T5" fmla="*/ 27 h 57"/>
                  <a:gd name="T6" fmla="*/ 16 w 86"/>
                  <a:gd name="T7" fmla="*/ 57 h 57"/>
                  <a:gd name="T8" fmla="*/ 74 w 86"/>
                  <a:gd name="T9" fmla="*/ 35 h 57"/>
                  <a:gd name="T10" fmla="*/ 86 w 86"/>
                  <a:gd name="T11" fmla="*/ 17 h 57"/>
                  <a:gd name="T12" fmla="*/ 56 w 86"/>
                  <a:gd name="T13" fmla="*/ 7 h 57"/>
                  <a:gd name="T14" fmla="*/ 44 w 86"/>
                  <a:gd name="T15" fmla="*/ 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57">
                    <a:moveTo>
                      <a:pt x="44" y="7"/>
                    </a:moveTo>
                    <a:cubicBezTo>
                      <a:pt x="39" y="14"/>
                      <a:pt x="31" y="20"/>
                      <a:pt x="24" y="25"/>
                    </a:cubicBezTo>
                    <a:cubicBezTo>
                      <a:pt x="16" y="19"/>
                      <a:pt x="12" y="22"/>
                      <a:pt x="4" y="27"/>
                    </a:cubicBezTo>
                    <a:cubicBezTo>
                      <a:pt x="0" y="38"/>
                      <a:pt x="4" y="53"/>
                      <a:pt x="16" y="57"/>
                    </a:cubicBezTo>
                    <a:cubicBezTo>
                      <a:pt x="33" y="51"/>
                      <a:pt x="60" y="45"/>
                      <a:pt x="74" y="35"/>
                    </a:cubicBezTo>
                    <a:cubicBezTo>
                      <a:pt x="78" y="29"/>
                      <a:pt x="86" y="17"/>
                      <a:pt x="86" y="17"/>
                    </a:cubicBezTo>
                    <a:cubicBezTo>
                      <a:pt x="80" y="0"/>
                      <a:pt x="74" y="5"/>
                      <a:pt x="56" y="7"/>
                    </a:cubicBezTo>
                    <a:cubicBezTo>
                      <a:pt x="43" y="11"/>
                      <a:pt x="44" y="15"/>
                      <a:pt x="44" y="7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38" name="Freeform 17"/>
              <p:cNvSpPr/>
              <p:nvPr/>
            </p:nvSpPr>
            <p:spPr bwMode="ltGray">
              <a:xfrm>
                <a:off x="1644" y="1294"/>
                <a:ext cx="62" cy="23"/>
              </a:xfrm>
              <a:custGeom>
                <a:avLst/>
                <a:gdLst>
                  <a:gd name="T0" fmla="*/ 40 w 73"/>
                  <a:gd name="T1" fmla="*/ 0 h 34"/>
                  <a:gd name="T2" fmla="*/ 10 w 73"/>
                  <a:gd name="T3" fmla="*/ 16 h 34"/>
                  <a:gd name="T4" fmla="*/ 24 w 73"/>
                  <a:gd name="T5" fmla="*/ 34 h 34"/>
                  <a:gd name="T6" fmla="*/ 52 w 73"/>
                  <a:gd name="T7" fmla="*/ 28 h 34"/>
                  <a:gd name="T8" fmla="*/ 64 w 73"/>
                  <a:gd name="T9" fmla="*/ 20 h 34"/>
                  <a:gd name="T10" fmla="*/ 40 w 73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34">
                    <a:moveTo>
                      <a:pt x="40" y="0"/>
                    </a:moveTo>
                    <a:cubicBezTo>
                      <a:pt x="30" y="6"/>
                      <a:pt x="20" y="10"/>
                      <a:pt x="10" y="16"/>
                    </a:cubicBezTo>
                    <a:cubicBezTo>
                      <a:pt x="0" y="31"/>
                      <a:pt x="13" y="30"/>
                      <a:pt x="24" y="34"/>
                    </a:cubicBezTo>
                    <a:cubicBezTo>
                      <a:pt x="44" y="31"/>
                      <a:pt x="35" y="34"/>
                      <a:pt x="52" y="28"/>
                    </a:cubicBezTo>
                    <a:cubicBezTo>
                      <a:pt x="57" y="26"/>
                      <a:pt x="64" y="20"/>
                      <a:pt x="64" y="20"/>
                    </a:cubicBezTo>
                    <a:cubicBezTo>
                      <a:pt x="73" y="7"/>
                      <a:pt x="48" y="8"/>
                      <a:pt x="40" y="0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39" name="Freeform 18"/>
              <p:cNvSpPr/>
              <p:nvPr/>
            </p:nvSpPr>
            <p:spPr bwMode="ltGray">
              <a:xfrm>
                <a:off x="1610" y="1260"/>
                <a:ext cx="74" cy="32"/>
              </a:xfrm>
              <a:custGeom>
                <a:avLst/>
                <a:gdLst>
                  <a:gd name="T0" fmla="*/ 58 w 85"/>
                  <a:gd name="T1" fmla="*/ 10 h 45"/>
                  <a:gd name="T2" fmla="*/ 28 w 85"/>
                  <a:gd name="T3" fmla="*/ 4 h 45"/>
                  <a:gd name="T4" fmla="*/ 0 w 85"/>
                  <a:gd name="T5" fmla="*/ 18 h 45"/>
                  <a:gd name="T6" fmla="*/ 40 w 85"/>
                  <a:gd name="T7" fmla="*/ 32 h 45"/>
                  <a:gd name="T8" fmla="*/ 64 w 85"/>
                  <a:gd name="T9" fmla="*/ 40 h 45"/>
                  <a:gd name="T10" fmla="*/ 84 w 85"/>
                  <a:gd name="T11" fmla="*/ 18 h 45"/>
                  <a:gd name="T12" fmla="*/ 82 w 85"/>
                  <a:gd name="T13" fmla="*/ 6 h 45"/>
                  <a:gd name="T14" fmla="*/ 64 w 85"/>
                  <a:gd name="T15" fmla="*/ 0 h 45"/>
                  <a:gd name="T16" fmla="*/ 58 w 85"/>
                  <a:gd name="T17" fmla="*/ 1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45">
                    <a:moveTo>
                      <a:pt x="58" y="10"/>
                    </a:moveTo>
                    <a:cubicBezTo>
                      <a:pt x="39" y="16"/>
                      <a:pt x="45" y="10"/>
                      <a:pt x="28" y="4"/>
                    </a:cubicBezTo>
                    <a:cubicBezTo>
                      <a:pt x="7" y="6"/>
                      <a:pt x="5" y="2"/>
                      <a:pt x="0" y="18"/>
                    </a:cubicBezTo>
                    <a:cubicBezTo>
                      <a:pt x="5" y="34"/>
                      <a:pt x="26" y="31"/>
                      <a:pt x="40" y="32"/>
                    </a:cubicBezTo>
                    <a:cubicBezTo>
                      <a:pt x="50" y="42"/>
                      <a:pt x="49" y="45"/>
                      <a:pt x="64" y="40"/>
                    </a:cubicBezTo>
                    <a:cubicBezTo>
                      <a:pt x="69" y="32"/>
                      <a:pt x="77" y="25"/>
                      <a:pt x="84" y="18"/>
                    </a:cubicBezTo>
                    <a:cubicBezTo>
                      <a:pt x="83" y="14"/>
                      <a:pt x="85" y="9"/>
                      <a:pt x="82" y="6"/>
                    </a:cubicBezTo>
                    <a:cubicBezTo>
                      <a:pt x="78" y="1"/>
                      <a:pt x="64" y="0"/>
                      <a:pt x="64" y="0"/>
                    </a:cubicBezTo>
                    <a:cubicBezTo>
                      <a:pt x="56" y="3"/>
                      <a:pt x="47" y="21"/>
                      <a:pt x="58" y="10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40" name="Freeform 19"/>
              <p:cNvSpPr/>
              <p:nvPr/>
            </p:nvSpPr>
            <p:spPr bwMode="ltGray">
              <a:xfrm>
                <a:off x="1579" y="1230"/>
                <a:ext cx="51" cy="22"/>
              </a:xfrm>
              <a:custGeom>
                <a:avLst/>
                <a:gdLst>
                  <a:gd name="T0" fmla="*/ 16 w 58"/>
                  <a:gd name="T1" fmla="*/ 4 h 31"/>
                  <a:gd name="T2" fmla="*/ 0 w 58"/>
                  <a:gd name="T3" fmla="*/ 18 h 31"/>
                  <a:gd name="T4" fmla="*/ 20 w 58"/>
                  <a:gd name="T5" fmla="*/ 28 h 31"/>
                  <a:gd name="T6" fmla="*/ 28 w 58"/>
                  <a:gd name="T7" fmla="*/ 20 h 31"/>
                  <a:gd name="T8" fmla="*/ 52 w 58"/>
                  <a:gd name="T9" fmla="*/ 12 h 31"/>
                  <a:gd name="T10" fmla="*/ 44 w 58"/>
                  <a:gd name="T11" fmla="*/ 0 h 31"/>
                  <a:gd name="T12" fmla="*/ 16 w 58"/>
                  <a:gd name="T13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31">
                    <a:moveTo>
                      <a:pt x="16" y="4"/>
                    </a:moveTo>
                    <a:cubicBezTo>
                      <a:pt x="2" y="13"/>
                      <a:pt x="7" y="8"/>
                      <a:pt x="0" y="18"/>
                    </a:cubicBezTo>
                    <a:cubicBezTo>
                      <a:pt x="5" y="26"/>
                      <a:pt x="11" y="25"/>
                      <a:pt x="20" y="28"/>
                    </a:cubicBezTo>
                    <a:cubicBezTo>
                      <a:pt x="36" y="23"/>
                      <a:pt x="17" y="31"/>
                      <a:pt x="28" y="20"/>
                    </a:cubicBezTo>
                    <a:cubicBezTo>
                      <a:pt x="33" y="15"/>
                      <a:pt x="46" y="13"/>
                      <a:pt x="52" y="12"/>
                    </a:cubicBezTo>
                    <a:cubicBezTo>
                      <a:pt x="58" y="3"/>
                      <a:pt x="53" y="3"/>
                      <a:pt x="44" y="0"/>
                    </a:cubicBezTo>
                    <a:cubicBezTo>
                      <a:pt x="38" y="1"/>
                      <a:pt x="20" y="8"/>
                      <a:pt x="16" y="4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41" name="Freeform 20"/>
              <p:cNvSpPr/>
              <p:nvPr/>
            </p:nvSpPr>
            <p:spPr bwMode="ltGray">
              <a:xfrm>
                <a:off x="1710" y="1233"/>
                <a:ext cx="131" cy="72"/>
              </a:xfrm>
              <a:custGeom>
                <a:avLst/>
                <a:gdLst>
                  <a:gd name="T0" fmla="*/ 38 w 152"/>
                  <a:gd name="T1" fmla="*/ 0 h 102"/>
                  <a:gd name="T2" fmla="*/ 14 w 152"/>
                  <a:gd name="T3" fmla="*/ 6 h 102"/>
                  <a:gd name="T4" fmla="*/ 4 w 152"/>
                  <a:gd name="T5" fmla="*/ 38 h 102"/>
                  <a:gd name="T6" fmla="*/ 12 w 152"/>
                  <a:gd name="T7" fmla="*/ 56 h 102"/>
                  <a:gd name="T8" fmla="*/ 0 w 152"/>
                  <a:gd name="T9" fmla="*/ 72 h 102"/>
                  <a:gd name="T10" fmla="*/ 56 w 152"/>
                  <a:gd name="T11" fmla="*/ 86 h 102"/>
                  <a:gd name="T12" fmla="*/ 82 w 152"/>
                  <a:gd name="T13" fmla="*/ 92 h 102"/>
                  <a:gd name="T14" fmla="*/ 152 w 152"/>
                  <a:gd name="T15" fmla="*/ 86 h 102"/>
                  <a:gd name="T16" fmla="*/ 76 w 152"/>
                  <a:gd name="T17" fmla="*/ 70 h 102"/>
                  <a:gd name="T18" fmla="*/ 54 w 152"/>
                  <a:gd name="T19" fmla="*/ 62 h 102"/>
                  <a:gd name="T20" fmla="*/ 44 w 152"/>
                  <a:gd name="T21" fmla="*/ 52 h 102"/>
                  <a:gd name="T22" fmla="*/ 50 w 152"/>
                  <a:gd name="T23" fmla="*/ 34 h 102"/>
                  <a:gd name="T24" fmla="*/ 38 w 152"/>
                  <a:gd name="T2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" h="102">
                    <a:moveTo>
                      <a:pt x="38" y="0"/>
                    </a:moveTo>
                    <a:cubicBezTo>
                      <a:pt x="22" y="5"/>
                      <a:pt x="30" y="3"/>
                      <a:pt x="14" y="6"/>
                    </a:cubicBezTo>
                    <a:cubicBezTo>
                      <a:pt x="18" y="22"/>
                      <a:pt x="22" y="32"/>
                      <a:pt x="4" y="38"/>
                    </a:cubicBezTo>
                    <a:cubicBezTo>
                      <a:pt x="1" y="47"/>
                      <a:pt x="7" y="49"/>
                      <a:pt x="12" y="56"/>
                    </a:cubicBezTo>
                    <a:cubicBezTo>
                      <a:pt x="10" y="65"/>
                      <a:pt x="9" y="69"/>
                      <a:pt x="0" y="72"/>
                    </a:cubicBezTo>
                    <a:cubicBezTo>
                      <a:pt x="5" y="88"/>
                      <a:pt x="45" y="85"/>
                      <a:pt x="56" y="86"/>
                    </a:cubicBezTo>
                    <a:cubicBezTo>
                      <a:pt x="72" y="97"/>
                      <a:pt x="63" y="95"/>
                      <a:pt x="82" y="92"/>
                    </a:cubicBezTo>
                    <a:cubicBezTo>
                      <a:pt x="86" y="92"/>
                      <a:pt x="147" y="102"/>
                      <a:pt x="152" y="86"/>
                    </a:cubicBezTo>
                    <a:cubicBezTo>
                      <a:pt x="123" y="66"/>
                      <a:pt x="128" y="72"/>
                      <a:pt x="76" y="70"/>
                    </a:cubicBezTo>
                    <a:cubicBezTo>
                      <a:pt x="62" y="56"/>
                      <a:pt x="81" y="73"/>
                      <a:pt x="54" y="62"/>
                    </a:cubicBezTo>
                    <a:cubicBezTo>
                      <a:pt x="50" y="60"/>
                      <a:pt x="48" y="55"/>
                      <a:pt x="44" y="52"/>
                    </a:cubicBezTo>
                    <a:cubicBezTo>
                      <a:pt x="41" y="43"/>
                      <a:pt x="42" y="39"/>
                      <a:pt x="50" y="34"/>
                    </a:cubicBezTo>
                    <a:cubicBezTo>
                      <a:pt x="52" y="27"/>
                      <a:pt x="42" y="9"/>
                      <a:pt x="38" y="0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42" name="Freeform 21"/>
              <p:cNvSpPr/>
              <p:nvPr/>
            </p:nvSpPr>
            <p:spPr bwMode="ltGray">
              <a:xfrm>
                <a:off x="460" y="1462"/>
                <a:ext cx="29" cy="14"/>
              </a:xfrm>
              <a:custGeom>
                <a:avLst/>
                <a:gdLst>
                  <a:gd name="T0" fmla="*/ 34 w 34"/>
                  <a:gd name="T1" fmla="*/ 0 h 20"/>
                  <a:gd name="T2" fmla="*/ 24 w 34"/>
                  <a:gd name="T3" fmla="*/ 20 h 20"/>
                  <a:gd name="T4" fmla="*/ 4 w 34"/>
                  <a:gd name="T5" fmla="*/ 18 h 20"/>
                  <a:gd name="T6" fmla="*/ 4 w 34"/>
                  <a:gd name="T7" fmla="*/ 6 h 20"/>
                  <a:gd name="T8" fmla="*/ 34 w 34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">
                    <a:moveTo>
                      <a:pt x="34" y="0"/>
                    </a:moveTo>
                    <a:cubicBezTo>
                      <a:pt x="32" y="10"/>
                      <a:pt x="34" y="17"/>
                      <a:pt x="24" y="20"/>
                    </a:cubicBezTo>
                    <a:cubicBezTo>
                      <a:pt x="17" y="19"/>
                      <a:pt x="10" y="20"/>
                      <a:pt x="4" y="18"/>
                    </a:cubicBezTo>
                    <a:cubicBezTo>
                      <a:pt x="0" y="17"/>
                      <a:pt x="2" y="7"/>
                      <a:pt x="4" y="6"/>
                    </a:cubicBezTo>
                    <a:cubicBezTo>
                      <a:pt x="12" y="0"/>
                      <a:pt x="24" y="0"/>
                      <a:pt x="34" y="0"/>
                    </a:cubicBezTo>
                    <a:close/>
                  </a:path>
                </a:pathLst>
              </a:custGeom>
              <a:solidFill>
                <a:srgbClr val="666699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43" name="Freeform 22"/>
              <p:cNvSpPr/>
              <p:nvPr/>
            </p:nvSpPr>
            <p:spPr bwMode="ltGray">
              <a:xfrm>
                <a:off x="1331" y="1940"/>
                <a:ext cx="18" cy="11"/>
              </a:xfrm>
              <a:custGeom>
                <a:avLst/>
                <a:gdLst>
                  <a:gd name="T0" fmla="*/ 3 w 21"/>
                  <a:gd name="T1" fmla="*/ 0 h 16"/>
                  <a:gd name="T2" fmla="*/ 13 w 21"/>
                  <a:gd name="T3" fmla="*/ 16 h 16"/>
                  <a:gd name="T4" fmla="*/ 3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3" y="0"/>
                    </a:moveTo>
                    <a:cubicBezTo>
                      <a:pt x="0" y="9"/>
                      <a:pt x="6" y="11"/>
                      <a:pt x="13" y="16"/>
                    </a:cubicBezTo>
                    <a:cubicBezTo>
                      <a:pt x="21" y="4"/>
                      <a:pt x="16" y="2"/>
                      <a:pt x="3" y="0"/>
                    </a:cubicBezTo>
                    <a:close/>
                  </a:path>
                </a:pathLst>
              </a:custGeom>
              <a:solidFill>
                <a:srgbClr val="666699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44" name="Freeform 23"/>
              <p:cNvSpPr/>
              <p:nvPr/>
            </p:nvSpPr>
            <p:spPr bwMode="ltGray">
              <a:xfrm>
                <a:off x="1334" y="1963"/>
                <a:ext cx="19" cy="11"/>
              </a:xfrm>
              <a:custGeom>
                <a:avLst/>
                <a:gdLst>
                  <a:gd name="T0" fmla="*/ 3 w 21"/>
                  <a:gd name="T1" fmla="*/ 0 h 16"/>
                  <a:gd name="T2" fmla="*/ 13 w 21"/>
                  <a:gd name="T3" fmla="*/ 16 h 16"/>
                  <a:gd name="T4" fmla="*/ 3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3" y="0"/>
                    </a:moveTo>
                    <a:cubicBezTo>
                      <a:pt x="0" y="9"/>
                      <a:pt x="6" y="11"/>
                      <a:pt x="13" y="16"/>
                    </a:cubicBezTo>
                    <a:cubicBezTo>
                      <a:pt x="21" y="4"/>
                      <a:pt x="16" y="2"/>
                      <a:pt x="3" y="0"/>
                    </a:cubicBezTo>
                    <a:close/>
                  </a:path>
                </a:pathLst>
              </a:custGeom>
              <a:solidFill>
                <a:srgbClr val="666699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45" name="Freeform 24"/>
              <p:cNvSpPr/>
              <p:nvPr/>
            </p:nvSpPr>
            <p:spPr bwMode="ltGray">
              <a:xfrm>
                <a:off x="1569" y="2086"/>
                <a:ext cx="17" cy="12"/>
              </a:xfrm>
              <a:custGeom>
                <a:avLst/>
                <a:gdLst>
                  <a:gd name="T0" fmla="*/ 3 w 21"/>
                  <a:gd name="T1" fmla="*/ 0 h 16"/>
                  <a:gd name="T2" fmla="*/ 13 w 21"/>
                  <a:gd name="T3" fmla="*/ 16 h 16"/>
                  <a:gd name="T4" fmla="*/ 3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3" y="0"/>
                    </a:moveTo>
                    <a:cubicBezTo>
                      <a:pt x="0" y="9"/>
                      <a:pt x="6" y="11"/>
                      <a:pt x="13" y="16"/>
                    </a:cubicBezTo>
                    <a:cubicBezTo>
                      <a:pt x="21" y="4"/>
                      <a:pt x="16" y="2"/>
                      <a:pt x="3" y="0"/>
                    </a:cubicBezTo>
                    <a:close/>
                  </a:path>
                </a:pathLst>
              </a:custGeom>
              <a:solidFill>
                <a:srgbClr val="666699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46" name="Freeform 25"/>
              <p:cNvSpPr/>
              <p:nvPr/>
            </p:nvSpPr>
            <p:spPr bwMode="ltGray">
              <a:xfrm>
                <a:off x="1711" y="1634"/>
                <a:ext cx="44" cy="17"/>
              </a:xfrm>
              <a:custGeom>
                <a:avLst/>
                <a:gdLst>
                  <a:gd name="T0" fmla="*/ 13 w 51"/>
                  <a:gd name="T1" fmla="*/ 0 h 24"/>
                  <a:gd name="T2" fmla="*/ 7 w 51"/>
                  <a:gd name="T3" fmla="*/ 18 h 24"/>
                  <a:gd name="T4" fmla="*/ 27 w 51"/>
                  <a:gd name="T5" fmla="*/ 24 h 24"/>
                  <a:gd name="T6" fmla="*/ 33 w 51"/>
                  <a:gd name="T7" fmla="*/ 4 h 24"/>
                  <a:gd name="T8" fmla="*/ 13 w 5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48" name="Freeform 26"/>
              <p:cNvSpPr/>
              <p:nvPr/>
            </p:nvSpPr>
            <p:spPr bwMode="ltGray">
              <a:xfrm>
                <a:off x="1596" y="1442"/>
                <a:ext cx="44" cy="17"/>
              </a:xfrm>
              <a:custGeom>
                <a:avLst/>
                <a:gdLst>
                  <a:gd name="T0" fmla="*/ 13 w 51"/>
                  <a:gd name="T1" fmla="*/ 0 h 24"/>
                  <a:gd name="T2" fmla="*/ 7 w 51"/>
                  <a:gd name="T3" fmla="*/ 18 h 24"/>
                  <a:gd name="T4" fmla="*/ 27 w 51"/>
                  <a:gd name="T5" fmla="*/ 24 h 24"/>
                  <a:gd name="T6" fmla="*/ 33 w 51"/>
                  <a:gd name="T7" fmla="*/ 4 h 24"/>
                  <a:gd name="T8" fmla="*/ 13 w 5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49" name="Freeform 27"/>
              <p:cNvSpPr/>
              <p:nvPr/>
            </p:nvSpPr>
            <p:spPr bwMode="ltGray">
              <a:xfrm>
                <a:off x="1671" y="1275"/>
                <a:ext cx="45" cy="17"/>
              </a:xfrm>
              <a:custGeom>
                <a:avLst/>
                <a:gdLst>
                  <a:gd name="T0" fmla="*/ 13 w 51"/>
                  <a:gd name="T1" fmla="*/ 0 h 24"/>
                  <a:gd name="T2" fmla="*/ 7 w 51"/>
                  <a:gd name="T3" fmla="*/ 18 h 24"/>
                  <a:gd name="T4" fmla="*/ 27 w 51"/>
                  <a:gd name="T5" fmla="*/ 24 h 24"/>
                  <a:gd name="T6" fmla="*/ 33 w 51"/>
                  <a:gd name="T7" fmla="*/ 4 h 24"/>
                  <a:gd name="T8" fmla="*/ 13 w 5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50" name="Freeform 28"/>
              <p:cNvSpPr/>
              <p:nvPr/>
            </p:nvSpPr>
            <p:spPr bwMode="ltGray">
              <a:xfrm>
                <a:off x="1744" y="1376"/>
                <a:ext cx="43" cy="17"/>
              </a:xfrm>
              <a:custGeom>
                <a:avLst/>
                <a:gdLst>
                  <a:gd name="T0" fmla="*/ 13 w 51"/>
                  <a:gd name="T1" fmla="*/ 0 h 24"/>
                  <a:gd name="T2" fmla="*/ 7 w 51"/>
                  <a:gd name="T3" fmla="*/ 18 h 24"/>
                  <a:gd name="T4" fmla="*/ 27 w 51"/>
                  <a:gd name="T5" fmla="*/ 24 h 24"/>
                  <a:gd name="T6" fmla="*/ 33 w 51"/>
                  <a:gd name="T7" fmla="*/ 4 h 24"/>
                  <a:gd name="T8" fmla="*/ 13 w 5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51" name="Freeform 29"/>
              <p:cNvSpPr/>
              <p:nvPr/>
            </p:nvSpPr>
            <p:spPr bwMode="ltGray">
              <a:xfrm>
                <a:off x="1762" y="1187"/>
                <a:ext cx="801" cy="323"/>
              </a:xfrm>
              <a:custGeom>
                <a:avLst/>
                <a:gdLst>
                  <a:gd name="T0" fmla="*/ 28 w 929"/>
                  <a:gd name="T1" fmla="*/ 56 h 462"/>
                  <a:gd name="T2" fmla="*/ 6 w 929"/>
                  <a:gd name="T3" fmla="*/ 92 h 462"/>
                  <a:gd name="T4" fmla="*/ 36 w 929"/>
                  <a:gd name="T5" fmla="*/ 100 h 462"/>
                  <a:gd name="T6" fmla="*/ 16 w 929"/>
                  <a:gd name="T7" fmla="*/ 116 h 462"/>
                  <a:gd name="T8" fmla="*/ 104 w 929"/>
                  <a:gd name="T9" fmla="*/ 136 h 462"/>
                  <a:gd name="T10" fmla="*/ 142 w 929"/>
                  <a:gd name="T11" fmla="*/ 130 h 462"/>
                  <a:gd name="T12" fmla="*/ 250 w 929"/>
                  <a:gd name="T13" fmla="*/ 78 h 462"/>
                  <a:gd name="T14" fmla="*/ 300 w 929"/>
                  <a:gd name="T15" fmla="*/ 66 h 462"/>
                  <a:gd name="T16" fmla="*/ 324 w 929"/>
                  <a:gd name="T17" fmla="*/ 80 h 462"/>
                  <a:gd name="T18" fmla="*/ 272 w 929"/>
                  <a:gd name="T19" fmla="*/ 88 h 462"/>
                  <a:gd name="T20" fmla="*/ 242 w 929"/>
                  <a:gd name="T21" fmla="*/ 112 h 462"/>
                  <a:gd name="T22" fmla="*/ 254 w 929"/>
                  <a:gd name="T23" fmla="*/ 120 h 462"/>
                  <a:gd name="T24" fmla="*/ 260 w 929"/>
                  <a:gd name="T25" fmla="*/ 158 h 462"/>
                  <a:gd name="T26" fmla="*/ 350 w 929"/>
                  <a:gd name="T27" fmla="*/ 192 h 462"/>
                  <a:gd name="T28" fmla="*/ 336 w 929"/>
                  <a:gd name="T29" fmla="*/ 210 h 462"/>
                  <a:gd name="T30" fmla="*/ 368 w 929"/>
                  <a:gd name="T31" fmla="*/ 246 h 462"/>
                  <a:gd name="T32" fmla="*/ 348 w 929"/>
                  <a:gd name="T33" fmla="*/ 266 h 462"/>
                  <a:gd name="T34" fmla="*/ 324 w 929"/>
                  <a:gd name="T35" fmla="*/ 294 h 462"/>
                  <a:gd name="T36" fmla="*/ 294 w 929"/>
                  <a:gd name="T37" fmla="*/ 324 h 462"/>
                  <a:gd name="T38" fmla="*/ 292 w 929"/>
                  <a:gd name="T39" fmla="*/ 420 h 462"/>
                  <a:gd name="T40" fmla="*/ 332 w 929"/>
                  <a:gd name="T41" fmla="*/ 446 h 462"/>
                  <a:gd name="T42" fmla="*/ 388 w 929"/>
                  <a:gd name="T43" fmla="*/ 448 h 462"/>
                  <a:gd name="T44" fmla="*/ 412 w 929"/>
                  <a:gd name="T45" fmla="*/ 422 h 462"/>
                  <a:gd name="T46" fmla="*/ 506 w 929"/>
                  <a:gd name="T47" fmla="*/ 356 h 462"/>
                  <a:gd name="T48" fmla="*/ 572 w 929"/>
                  <a:gd name="T49" fmla="*/ 334 h 462"/>
                  <a:gd name="T50" fmla="*/ 646 w 929"/>
                  <a:gd name="T51" fmla="*/ 308 h 462"/>
                  <a:gd name="T52" fmla="*/ 720 w 929"/>
                  <a:gd name="T53" fmla="*/ 290 h 462"/>
                  <a:gd name="T54" fmla="*/ 762 w 929"/>
                  <a:gd name="T55" fmla="*/ 260 h 462"/>
                  <a:gd name="T56" fmla="*/ 800 w 929"/>
                  <a:gd name="T57" fmla="*/ 200 h 462"/>
                  <a:gd name="T58" fmla="*/ 802 w 929"/>
                  <a:gd name="T59" fmla="*/ 154 h 462"/>
                  <a:gd name="T60" fmla="*/ 802 w 929"/>
                  <a:gd name="T61" fmla="*/ 124 h 462"/>
                  <a:gd name="T62" fmla="*/ 832 w 929"/>
                  <a:gd name="T63" fmla="*/ 90 h 462"/>
                  <a:gd name="T64" fmla="*/ 876 w 929"/>
                  <a:gd name="T65" fmla="*/ 94 h 462"/>
                  <a:gd name="T66" fmla="*/ 922 w 929"/>
                  <a:gd name="T67" fmla="*/ 52 h 462"/>
                  <a:gd name="T68" fmla="*/ 888 w 929"/>
                  <a:gd name="T69" fmla="*/ 56 h 462"/>
                  <a:gd name="T70" fmla="*/ 848 w 929"/>
                  <a:gd name="T71" fmla="*/ 46 h 462"/>
                  <a:gd name="T72" fmla="*/ 794 w 929"/>
                  <a:gd name="T73" fmla="*/ 22 h 462"/>
                  <a:gd name="T74" fmla="*/ 642 w 929"/>
                  <a:gd name="T75" fmla="*/ 26 h 462"/>
                  <a:gd name="T76" fmla="*/ 584 w 929"/>
                  <a:gd name="T77" fmla="*/ 38 h 462"/>
                  <a:gd name="T78" fmla="*/ 556 w 929"/>
                  <a:gd name="T79" fmla="*/ 38 h 462"/>
                  <a:gd name="T80" fmla="*/ 516 w 929"/>
                  <a:gd name="T81" fmla="*/ 54 h 462"/>
                  <a:gd name="T82" fmla="*/ 478 w 929"/>
                  <a:gd name="T83" fmla="*/ 30 h 462"/>
                  <a:gd name="T84" fmla="*/ 432 w 929"/>
                  <a:gd name="T85" fmla="*/ 40 h 462"/>
                  <a:gd name="T86" fmla="*/ 366 w 929"/>
                  <a:gd name="T87" fmla="*/ 52 h 462"/>
                  <a:gd name="T88" fmla="*/ 410 w 929"/>
                  <a:gd name="T89" fmla="*/ 38 h 462"/>
                  <a:gd name="T90" fmla="*/ 352 w 929"/>
                  <a:gd name="T91" fmla="*/ 8 h 462"/>
                  <a:gd name="T92" fmla="*/ 334 w 929"/>
                  <a:gd name="T93" fmla="*/ 2 h 462"/>
                  <a:gd name="T94" fmla="*/ 314 w 929"/>
                  <a:gd name="T95" fmla="*/ 8 h 462"/>
                  <a:gd name="T96" fmla="*/ 240 w 929"/>
                  <a:gd name="T97" fmla="*/ 16 h 462"/>
                  <a:gd name="T98" fmla="*/ 160 w 929"/>
                  <a:gd name="T99" fmla="*/ 28 h 462"/>
                  <a:gd name="T100" fmla="*/ 108 w 929"/>
                  <a:gd name="T101" fmla="*/ 26 h 462"/>
                  <a:gd name="T102" fmla="*/ 114 w 929"/>
                  <a:gd name="T103" fmla="*/ 68 h 462"/>
                  <a:gd name="T104" fmla="*/ 104 w 929"/>
                  <a:gd name="T105" fmla="*/ 52 h 462"/>
                  <a:gd name="T106" fmla="*/ 60 w 929"/>
                  <a:gd name="T107" fmla="*/ 4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29" h="462">
                    <a:moveTo>
                      <a:pt x="60" y="42"/>
                    </a:moveTo>
                    <a:cubicBezTo>
                      <a:pt x="40" y="45"/>
                      <a:pt x="42" y="46"/>
                      <a:pt x="28" y="56"/>
                    </a:cubicBezTo>
                    <a:cubicBezTo>
                      <a:pt x="26" y="74"/>
                      <a:pt x="27" y="75"/>
                      <a:pt x="10" y="78"/>
                    </a:cubicBezTo>
                    <a:cubicBezTo>
                      <a:pt x="4" y="82"/>
                      <a:pt x="0" y="82"/>
                      <a:pt x="6" y="92"/>
                    </a:cubicBezTo>
                    <a:cubicBezTo>
                      <a:pt x="10" y="98"/>
                      <a:pt x="21" y="96"/>
                      <a:pt x="28" y="98"/>
                    </a:cubicBezTo>
                    <a:cubicBezTo>
                      <a:pt x="31" y="99"/>
                      <a:pt x="36" y="100"/>
                      <a:pt x="36" y="100"/>
                    </a:cubicBezTo>
                    <a:cubicBezTo>
                      <a:pt x="47" y="99"/>
                      <a:pt x="69" y="97"/>
                      <a:pt x="50" y="110"/>
                    </a:cubicBezTo>
                    <a:cubicBezTo>
                      <a:pt x="37" y="108"/>
                      <a:pt x="24" y="104"/>
                      <a:pt x="16" y="116"/>
                    </a:cubicBezTo>
                    <a:cubicBezTo>
                      <a:pt x="24" y="141"/>
                      <a:pt x="68" y="125"/>
                      <a:pt x="94" y="126"/>
                    </a:cubicBezTo>
                    <a:cubicBezTo>
                      <a:pt x="98" y="129"/>
                      <a:pt x="100" y="134"/>
                      <a:pt x="104" y="136"/>
                    </a:cubicBezTo>
                    <a:cubicBezTo>
                      <a:pt x="108" y="138"/>
                      <a:pt x="116" y="140"/>
                      <a:pt x="116" y="140"/>
                    </a:cubicBezTo>
                    <a:cubicBezTo>
                      <a:pt x="129" y="138"/>
                      <a:pt x="133" y="139"/>
                      <a:pt x="142" y="130"/>
                    </a:cubicBezTo>
                    <a:cubicBezTo>
                      <a:pt x="151" y="104"/>
                      <a:pt x="179" y="110"/>
                      <a:pt x="202" y="102"/>
                    </a:cubicBezTo>
                    <a:cubicBezTo>
                      <a:pt x="219" y="96"/>
                      <a:pt x="233" y="84"/>
                      <a:pt x="250" y="78"/>
                    </a:cubicBezTo>
                    <a:cubicBezTo>
                      <a:pt x="260" y="75"/>
                      <a:pt x="269" y="74"/>
                      <a:pt x="280" y="72"/>
                    </a:cubicBezTo>
                    <a:cubicBezTo>
                      <a:pt x="287" y="71"/>
                      <a:pt x="300" y="66"/>
                      <a:pt x="300" y="66"/>
                    </a:cubicBezTo>
                    <a:cubicBezTo>
                      <a:pt x="311" y="49"/>
                      <a:pt x="336" y="54"/>
                      <a:pt x="354" y="60"/>
                    </a:cubicBezTo>
                    <a:cubicBezTo>
                      <a:pt x="367" y="79"/>
                      <a:pt x="335" y="79"/>
                      <a:pt x="324" y="80"/>
                    </a:cubicBezTo>
                    <a:cubicBezTo>
                      <a:pt x="312" y="83"/>
                      <a:pt x="306" y="93"/>
                      <a:pt x="292" y="96"/>
                    </a:cubicBezTo>
                    <a:cubicBezTo>
                      <a:pt x="284" y="94"/>
                      <a:pt x="279" y="90"/>
                      <a:pt x="272" y="88"/>
                    </a:cubicBezTo>
                    <a:cubicBezTo>
                      <a:pt x="253" y="91"/>
                      <a:pt x="232" y="96"/>
                      <a:pt x="214" y="102"/>
                    </a:cubicBezTo>
                    <a:cubicBezTo>
                      <a:pt x="223" y="108"/>
                      <a:pt x="231" y="109"/>
                      <a:pt x="242" y="112"/>
                    </a:cubicBezTo>
                    <a:cubicBezTo>
                      <a:pt x="245" y="113"/>
                      <a:pt x="250" y="114"/>
                      <a:pt x="250" y="114"/>
                    </a:cubicBezTo>
                    <a:cubicBezTo>
                      <a:pt x="251" y="116"/>
                      <a:pt x="255" y="118"/>
                      <a:pt x="254" y="120"/>
                    </a:cubicBezTo>
                    <a:cubicBezTo>
                      <a:pt x="252" y="124"/>
                      <a:pt x="242" y="128"/>
                      <a:pt x="242" y="128"/>
                    </a:cubicBezTo>
                    <a:cubicBezTo>
                      <a:pt x="233" y="141"/>
                      <a:pt x="247" y="154"/>
                      <a:pt x="260" y="158"/>
                    </a:cubicBezTo>
                    <a:cubicBezTo>
                      <a:pt x="282" y="155"/>
                      <a:pt x="295" y="151"/>
                      <a:pt x="318" y="150"/>
                    </a:cubicBezTo>
                    <a:cubicBezTo>
                      <a:pt x="334" y="155"/>
                      <a:pt x="345" y="176"/>
                      <a:pt x="350" y="192"/>
                    </a:cubicBezTo>
                    <a:cubicBezTo>
                      <a:pt x="349" y="195"/>
                      <a:pt x="350" y="199"/>
                      <a:pt x="348" y="202"/>
                    </a:cubicBezTo>
                    <a:cubicBezTo>
                      <a:pt x="345" y="206"/>
                      <a:pt x="336" y="210"/>
                      <a:pt x="336" y="210"/>
                    </a:cubicBezTo>
                    <a:cubicBezTo>
                      <a:pt x="327" y="224"/>
                      <a:pt x="332" y="235"/>
                      <a:pt x="348" y="240"/>
                    </a:cubicBezTo>
                    <a:cubicBezTo>
                      <a:pt x="358" y="237"/>
                      <a:pt x="362" y="237"/>
                      <a:pt x="368" y="246"/>
                    </a:cubicBezTo>
                    <a:cubicBezTo>
                      <a:pt x="360" y="252"/>
                      <a:pt x="346" y="246"/>
                      <a:pt x="338" y="252"/>
                    </a:cubicBezTo>
                    <a:cubicBezTo>
                      <a:pt x="326" y="260"/>
                      <a:pt x="346" y="265"/>
                      <a:pt x="348" y="266"/>
                    </a:cubicBezTo>
                    <a:cubicBezTo>
                      <a:pt x="352" y="278"/>
                      <a:pt x="347" y="279"/>
                      <a:pt x="336" y="286"/>
                    </a:cubicBezTo>
                    <a:cubicBezTo>
                      <a:pt x="332" y="289"/>
                      <a:pt x="324" y="294"/>
                      <a:pt x="324" y="294"/>
                    </a:cubicBezTo>
                    <a:cubicBezTo>
                      <a:pt x="315" y="308"/>
                      <a:pt x="320" y="303"/>
                      <a:pt x="310" y="310"/>
                    </a:cubicBezTo>
                    <a:cubicBezTo>
                      <a:pt x="306" y="316"/>
                      <a:pt x="294" y="324"/>
                      <a:pt x="294" y="324"/>
                    </a:cubicBezTo>
                    <a:cubicBezTo>
                      <a:pt x="285" y="338"/>
                      <a:pt x="288" y="331"/>
                      <a:pt x="284" y="342"/>
                    </a:cubicBezTo>
                    <a:cubicBezTo>
                      <a:pt x="285" y="374"/>
                      <a:pt x="283" y="393"/>
                      <a:pt x="292" y="420"/>
                    </a:cubicBezTo>
                    <a:cubicBezTo>
                      <a:pt x="295" y="429"/>
                      <a:pt x="307" y="435"/>
                      <a:pt x="314" y="440"/>
                    </a:cubicBezTo>
                    <a:cubicBezTo>
                      <a:pt x="319" y="444"/>
                      <a:pt x="332" y="446"/>
                      <a:pt x="332" y="446"/>
                    </a:cubicBezTo>
                    <a:cubicBezTo>
                      <a:pt x="340" y="457"/>
                      <a:pt x="345" y="459"/>
                      <a:pt x="358" y="462"/>
                    </a:cubicBezTo>
                    <a:cubicBezTo>
                      <a:pt x="376" y="459"/>
                      <a:pt x="375" y="457"/>
                      <a:pt x="388" y="448"/>
                    </a:cubicBezTo>
                    <a:cubicBezTo>
                      <a:pt x="390" y="441"/>
                      <a:pt x="394" y="435"/>
                      <a:pt x="400" y="430"/>
                    </a:cubicBezTo>
                    <a:cubicBezTo>
                      <a:pt x="404" y="427"/>
                      <a:pt x="412" y="422"/>
                      <a:pt x="412" y="422"/>
                    </a:cubicBezTo>
                    <a:cubicBezTo>
                      <a:pt x="417" y="415"/>
                      <a:pt x="451" y="367"/>
                      <a:pt x="458" y="364"/>
                    </a:cubicBezTo>
                    <a:cubicBezTo>
                      <a:pt x="475" y="356"/>
                      <a:pt x="486" y="357"/>
                      <a:pt x="506" y="356"/>
                    </a:cubicBezTo>
                    <a:cubicBezTo>
                      <a:pt x="525" y="350"/>
                      <a:pt x="533" y="342"/>
                      <a:pt x="554" y="340"/>
                    </a:cubicBezTo>
                    <a:cubicBezTo>
                      <a:pt x="560" y="338"/>
                      <a:pt x="566" y="336"/>
                      <a:pt x="572" y="334"/>
                    </a:cubicBezTo>
                    <a:cubicBezTo>
                      <a:pt x="576" y="333"/>
                      <a:pt x="584" y="330"/>
                      <a:pt x="584" y="330"/>
                    </a:cubicBezTo>
                    <a:cubicBezTo>
                      <a:pt x="603" y="311"/>
                      <a:pt x="618" y="310"/>
                      <a:pt x="646" y="308"/>
                    </a:cubicBezTo>
                    <a:cubicBezTo>
                      <a:pt x="665" y="304"/>
                      <a:pt x="684" y="303"/>
                      <a:pt x="704" y="302"/>
                    </a:cubicBezTo>
                    <a:cubicBezTo>
                      <a:pt x="712" y="299"/>
                      <a:pt x="712" y="293"/>
                      <a:pt x="720" y="290"/>
                    </a:cubicBezTo>
                    <a:cubicBezTo>
                      <a:pt x="732" y="285"/>
                      <a:pt x="743" y="285"/>
                      <a:pt x="754" y="278"/>
                    </a:cubicBezTo>
                    <a:cubicBezTo>
                      <a:pt x="756" y="271"/>
                      <a:pt x="760" y="267"/>
                      <a:pt x="762" y="260"/>
                    </a:cubicBezTo>
                    <a:cubicBezTo>
                      <a:pt x="763" y="247"/>
                      <a:pt x="762" y="233"/>
                      <a:pt x="764" y="220"/>
                    </a:cubicBezTo>
                    <a:cubicBezTo>
                      <a:pt x="764" y="219"/>
                      <a:pt x="794" y="204"/>
                      <a:pt x="800" y="200"/>
                    </a:cubicBezTo>
                    <a:cubicBezTo>
                      <a:pt x="807" y="189"/>
                      <a:pt x="808" y="186"/>
                      <a:pt x="820" y="182"/>
                    </a:cubicBezTo>
                    <a:cubicBezTo>
                      <a:pt x="825" y="166"/>
                      <a:pt x="814" y="162"/>
                      <a:pt x="802" y="154"/>
                    </a:cubicBezTo>
                    <a:cubicBezTo>
                      <a:pt x="797" y="151"/>
                      <a:pt x="790" y="142"/>
                      <a:pt x="790" y="142"/>
                    </a:cubicBezTo>
                    <a:cubicBezTo>
                      <a:pt x="786" y="131"/>
                      <a:pt x="792" y="127"/>
                      <a:pt x="802" y="124"/>
                    </a:cubicBezTo>
                    <a:cubicBezTo>
                      <a:pt x="810" y="116"/>
                      <a:pt x="813" y="98"/>
                      <a:pt x="820" y="94"/>
                    </a:cubicBezTo>
                    <a:cubicBezTo>
                      <a:pt x="824" y="92"/>
                      <a:pt x="832" y="90"/>
                      <a:pt x="832" y="90"/>
                    </a:cubicBezTo>
                    <a:cubicBezTo>
                      <a:pt x="844" y="92"/>
                      <a:pt x="848" y="92"/>
                      <a:pt x="856" y="100"/>
                    </a:cubicBezTo>
                    <a:cubicBezTo>
                      <a:pt x="863" y="98"/>
                      <a:pt x="876" y="94"/>
                      <a:pt x="876" y="94"/>
                    </a:cubicBezTo>
                    <a:cubicBezTo>
                      <a:pt x="889" y="81"/>
                      <a:pt x="906" y="77"/>
                      <a:pt x="924" y="74"/>
                    </a:cubicBezTo>
                    <a:cubicBezTo>
                      <a:pt x="929" y="67"/>
                      <a:pt x="929" y="58"/>
                      <a:pt x="922" y="52"/>
                    </a:cubicBezTo>
                    <a:cubicBezTo>
                      <a:pt x="918" y="49"/>
                      <a:pt x="910" y="44"/>
                      <a:pt x="910" y="44"/>
                    </a:cubicBezTo>
                    <a:cubicBezTo>
                      <a:pt x="894" y="47"/>
                      <a:pt x="899" y="49"/>
                      <a:pt x="888" y="56"/>
                    </a:cubicBezTo>
                    <a:cubicBezTo>
                      <a:pt x="884" y="58"/>
                      <a:pt x="876" y="60"/>
                      <a:pt x="876" y="60"/>
                    </a:cubicBezTo>
                    <a:cubicBezTo>
                      <a:pt x="853" y="59"/>
                      <a:pt x="810" y="59"/>
                      <a:pt x="848" y="46"/>
                    </a:cubicBezTo>
                    <a:cubicBezTo>
                      <a:pt x="844" y="33"/>
                      <a:pt x="831" y="37"/>
                      <a:pt x="818" y="36"/>
                    </a:cubicBezTo>
                    <a:cubicBezTo>
                      <a:pt x="809" y="33"/>
                      <a:pt x="802" y="27"/>
                      <a:pt x="794" y="22"/>
                    </a:cubicBezTo>
                    <a:cubicBezTo>
                      <a:pt x="790" y="20"/>
                      <a:pt x="782" y="18"/>
                      <a:pt x="782" y="18"/>
                    </a:cubicBezTo>
                    <a:cubicBezTo>
                      <a:pt x="727" y="19"/>
                      <a:pt x="688" y="11"/>
                      <a:pt x="642" y="26"/>
                    </a:cubicBezTo>
                    <a:cubicBezTo>
                      <a:pt x="635" y="16"/>
                      <a:pt x="632" y="18"/>
                      <a:pt x="620" y="20"/>
                    </a:cubicBezTo>
                    <a:cubicBezTo>
                      <a:pt x="611" y="34"/>
                      <a:pt x="600" y="36"/>
                      <a:pt x="584" y="38"/>
                    </a:cubicBezTo>
                    <a:cubicBezTo>
                      <a:pt x="575" y="44"/>
                      <a:pt x="581" y="46"/>
                      <a:pt x="578" y="56"/>
                    </a:cubicBezTo>
                    <a:cubicBezTo>
                      <a:pt x="572" y="47"/>
                      <a:pt x="566" y="41"/>
                      <a:pt x="556" y="38"/>
                    </a:cubicBezTo>
                    <a:cubicBezTo>
                      <a:pt x="553" y="38"/>
                      <a:pt x="539" y="39"/>
                      <a:pt x="534" y="42"/>
                    </a:cubicBezTo>
                    <a:cubicBezTo>
                      <a:pt x="528" y="46"/>
                      <a:pt x="516" y="54"/>
                      <a:pt x="516" y="54"/>
                    </a:cubicBezTo>
                    <a:cubicBezTo>
                      <a:pt x="507" y="52"/>
                      <a:pt x="503" y="51"/>
                      <a:pt x="500" y="42"/>
                    </a:cubicBezTo>
                    <a:cubicBezTo>
                      <a:pt x="505" y="28"/>
                      <a:pt x="488" y="31"/>
                      <a:pt x="478" y="30"/>
                    </a:cubicBezTo>
                    <a:cubicBezTo>
                      <a:pt x="469" y="33"/>
                      <a:pt x="473" y="37"/>
                      <a:pt x="464" y="40"/>
                    </a:cubicBezTo>
                    <a:cubicBezTo>
                      <a:pt x="447" y="34"/>
                      <a:pt x="451" y="27"/>
                      <a:pt x="432" y="40"/>
                    </a:cubicBezTo>
                    <a:cubicBezTo>
                      <a:pt x="427" y="54"/>
                      <a:pt x="427" y="52"/>
                      <a:pt x="410" y="50"/>
                    </a:cubicBezTo>
                    <a:cubicBezTo>
                      <a:pt x="391" y="52"/>
                      <a:pt x="385" y="54"/>
                      <a:pt x="366" y="52"/>
                    </a:cubicBezTo>
                    <a:cubicBezTo>
                      <a:pt x="357" y="49"/>
                      <a:pt x="356" y="46"/>
                      <a:pt x="364" y="40"/>
                    </a:cubicBezTo>
                    <a:cubicBezTo>
                      <a:pt x="380" y="42"/>
                      <a:pt x="395" y="43"/>
                      <a:pt x="410" y="38"/>
                    </a:cubicBezTo>
                    <a:cubicBezTo>
                      <a:pt x="426" y="15"/>
                      <a:pt x="386" y="21"/>
                      <a:pt x="370" y="20"/>
                    </a:cubicBezTo>
                    <a:cubicBezTo>
                      <a:pt x="364" y="16"/>
                      <a:pt x="358" y="12"/>
                      <a:pt x="352" y="8"/>
                    </a:cubicBezTo>
                    <a:cubicBezTo>
                      <a:pt x="348" y="5"/>
                      <a:pt x="340" y="0"/>
                      <a:pt x="340" y="0"/>
                    </a:cubicBezTo>
                    <a:cubicBezTo>
                      <a:pt x="338" y="1"/>
                      <a:pt x="336" y="1"/>
                      <a:pt x="334" y="2"/>
                    </a:cubicBezTo>
                    <a:cubicBezTo>
                      <a:pt x="331" y="3"/>
                      <a:pt x="329" y="3"/>
                      <a:pt x="326" y="4"/>
                    </a:cubicBezTo>
                    <a:cubicBezTo>
                      <a:pt x="322" y="5"/>
                      <a:pt x="314" y="8"/>
                      <a:pt x="314" y="8"/>
                    </a:cubicBezTo>
                    <a:cubicBezTo>
                      <a:pt x="305" y="22"/>
                      <a:pt x="288" y="6"/>
                      <a:pt x="276" y="2"/>
                    </a:cubicBezTo>
                    <a:cubicBezTo>
                      <a:pt x="270" y="3"/>
                      <a:pt x="241" y="16"/>
                      <a:pt x="240" y="16"/>
                    </a:cubicBezTo>
                    <a:cubicBezTo>
                      <a:pt x="226" y="17"/>
                      <a:pt x="212" y="17"/>
                      <a:pt x="198" y="18"/>
                    </a:cubicBezTo>
                    <a:cubicBezTo>
                      <a:pt x="183" y="19"/>
                      <a:pt x="172" y="20"/>
                      <a:pt x="160" y="28"/>
                    </a:cubicBezTo>
                    <a:cubicBezTo>
                      <a:pt x="146" y="26"/>
                      <a:pt x="141" y="27"/>
                      <a:pt x="130" y="20"/>
                    </a:cubicBezTo>
                    <a:cubicBezTo>
                      <a:pt x="123" y="22"/>
                      <a:pt x="115" y="24"/>
                      <a:pt x="108" y="26"/>
                    </a:cubicBezTo>
                    <a:cubicBezTo>
                      <a:pt x="102" y="35"/>
                      <a:pt x="113" y="41"/>
                      <a:pt x="122" y="44"/>
                    </a:cubicBezTo>
                    <a:cubicBezTo>
                      <a:pt x="125" y="52"/>
                      <a:pt x="114" y="68"/>
                      <a:pt x="114" y="68"/>
                    </a:cubicBezTo>
                    <a:cubicBezTo>
                      <a:pt x="112" y="79"/>
                      <a:pt x="111" y="82"/>
                      <a:pt x="100" y="78"/>
                    </a:cubicBezTo>
                    <a:cubicBezTo>
                      <a:pt x="93" y="67"/>
                      <a:pt x="100" y="63"/>
                      <a:pt x="104" y="52"/>
                    </a:cubicBezTo>
                    <a:cubicBezTo>
                      <a:pt x="96" y="44"/>
                      <a:pt x="91" y="36"/>
                      <a:pt x="80" y="32"/>
                    </a:cubicBezTo>
                    <a:cubicBezTo>
                      <a:pt x="73" y="34"/>
                      <a:pt x="67" y="39"/>
                      <a:pt x="60" y="42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52" name="Freeform 30"/>
              <p:cNvSpPr/>
              <p:nvPr/>
            </p:nvSpPr>
            <p:spPr bwMode="ltGray">
              <a:xfrm>
                <a:off x="2007" y="1359"/>
                <a:ext cx="45" cy="22"/>
              </a:xfrm>
              <a:custGeom>
                <a:avLst/>
                <a:gdLst>
                  <a:gd name="T0" fmla="*/ 34 w 52"/>
                  <a:gd name="T1" fmla="*/ 0 h 32"/>
                  <a:gd name="T2" fmla="*/ 8 w 52"/>
                  <a:gd name="T3" fmla="*/ 20 h 32"/>
                  <a:gd name="T4" fmla="*/ 24 w 52"/>
                  <a:gd name="T5" fmla="*/ 32 h 32"/>
                  <a:gd name="T6" fmla="*/ 42 w 52"/>
                  <a:gd name="T7" fmla="*/ 30 h 32"/>
                  <a:gd name="T8" fmla="*/ 34 w 5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2">
                    <a:moveTo>
                      <a:pt x="34" y="0"/>
                    </a:moveTo>
                    <a:cubicBezTo>
                      <a:pt x="30" y="12"/>
                      <a:pt x="19" y="16"/>
                      <a:pt x="8" y="20"/>
                    </a:cubicBezTo>
                    <a:cubicBezTo>
                      <a:pt x="0" y="32"/>
                      <a:pt x="14" y="31"/>
                      <a:pt x="24" y="32"/>
                    </a:cubicBezTo>
                    <a:cubicBezTo>
                      <a:pt x="30" y="31"/>
                      <a:pt x="36" y="32"/>
                      <a:pt x="42" y="30"/>
                    </a:cubicBezTo>
                    <a:cubicBezTo>
                      <a:pt x="52" y="26"/>
                      <a:pt x="34" y="3"/>
                      <a:pt x="34" y="0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53" name="Freeform 31"/>
              <p:cNvSpPr/>
              <p:nvPr/>
            </p:nvSpPr>
            <p:spPr bwMode="ltGray">
              <a:xfrm>
                <a:off x="2333" y="1421"/>
                <a:ext cx="147" cy="50"/>
              </a:xfrm>
              <a:custGeom>
                <a:avLst/>
                <a:gdLst>
                  <a:gd name="T0" fmla="*/ 102 w 172"/>
                  <a:gd name="T1" fmla="*/ 8 h 72"/>
                  <a:gd name="T2" fmla="*/ 66 w 172"/>
                  <a:gd name="T3" fmla="*/ 4 h 72"/>
                  <a:gd name="T4" fmla="*/ 54 w 172"/>
                  <a:gd name="T5" fmla="*/ 0 h 72"/>
                  <a:gd name="T6" fmla="*/ 0 w 172"/>
                  <a:gd name="T7" fmla="*/ 28 h 72"/>
                  <a:gd name="T8" fmla="*/ 28 w 172"/>
                  <a:gd name="T9" fmla="*/ 40 h 72"/>
                  <a:gd name="T10" fmla="*/ 42 w 172"/>
                  <a:gd name="T11" fmla="*/ 60 h 72"/>
                  <a:gd name="T12" fmla="*/ 66 w 172"/>
                  <a:gd name="T13" fmla="*/ 68 h 72"/>
                  <a:gd name="T14" fmla="*/ 78 w 172"/>
                  <a:gd name="T15" fmla="*/ 72 h 72"/>
                  <a:gd name="T16" fmla="*/ 130 w 172"/>
                  <a:gd name="T17" fmla="*/ 60 h 72"/>
                  <a:gd name="T18" fmla="*/ 172 w 172"/>
                  <a:gd name="T19" fmla="*/ 44 h 72"/>
                  <a:gd name="T20" fmla="*/ 148 w 172"/>
                  <a:gd name="T21" fmla="*/ 18 h 72"/>
                  <a:gd name="T22" fmla="*/ 136 w 172"/>
                  <a:gd name="T23" fmla="*/ 4 h 72"/>
                  <a:gd name="T24" fmla="*/ 102 w 172"/>
                  <a:gd name="T25" fmla="*/ 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2" h="72">
                    <a:moveTo>
                      <a:pt x="102" y="8"/>
                    </a:moveTo>
                    <a:cubicBezTo>
                      <a:pt x="89" y="12"/>
                      <a:pt x="78" y="8"/>
                      <a:pt x="66" y="4"/>
                    </a:cubicBezTo>
                    <a:cubicBezTo>
                      <a:pt x="62" y="3"/>
                      <a:pt x="54" y="0"/>
                      <a:pt x="54" y="0"/>
                    </a:cubicBezTo>
                    <a:cubicBezTo>
                      <a:pt x="38" y="5"/>
                      <a:pt x="12" y="16"/>
                      <a:pt x="0" y="28"/>
                    </a:cubicBezTo>
                    <a:cubicBezTo>
                      <a:pt x="4" y="39"/>
                      <a:pt x="18" y="39"/>
                      <a:pt x="28" y="40"/>
                    </a:cubicBezTo>
                    <a:cubicBezTo>
                      <a:pt x="39" y="44"/>
                      <a:pt x="41" y="60"/>
                      <a:pt x="42" y="60"/>
                    </a:cubicBezTo>
                    <a:cubicBezTo>
                      <a:pt x="50" y="63"/>
                      <a:pt x="58" y="65"/>
                      <a:pt x="66" y="68"/>
                    </a:cubicBezTo>
                    <a:cubicBezTo>
                      <a:pt x="70" y="69"/>
                      <a:pt x="78" y="72"/>
                      <a:pt x="78" y="72"/>
                    </a:cubicBezTo>
                    <a:cubicBezTo>
                      <a:pt x="92" y="71"/>
                      <a:pt x="117" y="69"/>
                      <a:pt x="130" y="60"/>
                    </a:cubicBezTo>
                    <a:cubicBezTo>
                      <a:pt x="148" y="48"/>
                      <a:pt x="150" y="46"/>
                      <a:pt x="172" y="44"/>
                    </a:cubicBezTo>
                    <a:cubicBezTo>
                      <a:pt x="169" y="29"/>
                      <a:pt x="162" y="23"/>
                      <a:pt x="148" y="18"/>
                    </a:cubicBezTo>
                    <a:cubicBezTo>
                      <a:pt x="145" y="10"/>
                      <a:pt x="144" y="7"/>
                      <a:pt x="136" y="4"/>
                    </a:cubicBezTo>
                    <a:cubicBezTo>
                      <a:pt x="134" y="4"/>
                      <a:pt x="105" y="11"/>
                      <a:pt x="102" y="8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54" name="Freeform 32"/>
              <p:cNvSpPr/>
              <p:nvPr/>
            </p:nvSpPr>
            <p:spPr bwMode="ltGray">
              <a:xfrm>
                <a:off x="2449" y="1268"/>
                <a:ext cx="45" cy="23"/>
              </a:xfrm>
              <a:custGeom>
                <a:avLst/>
                <a:gdLst>
                  <a:gd name="T0" fmla="*/ 34 w 52"/>
                  <a:gd name="T1" fmla="*/ 0 h 32"/>
                  <a:gd name="T2" fmla="*/ 8 w 52"/>
                  <a:gd name="T3" fmla="*/ 20 h 32"/>
                  <a:gd name="T4" fmla="*/ 24 w 52"/>
                  <a:gd name="T5" fmla="*/ 32 h 32"/>
                  <a:gd name="T6" fmla="*/ 42 w 52"/>
                  <a:gd name="T7" fmla="*/ 30 h 32"/>
                  <a:gd name="T8" fmla="*/ 34 w 5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2">
                    <a:moveTo>
                      <a:pt x="34" y="0"/>
                    </a:moveTo>
                    <a:cubicBezTo>
                      <a:pt x="30" y="12"/>
                      <a:pt x="19" y="16"/>
                      <a:pt x="8" y="20"/>
                    </a:cubicBezTo>
                    <a:cubicBezTo>
                      <a:pt x="0" y="32"/>
                      <a:pt x="14" y="31"/>
                      <a:pt x="24" y="32"/>
                    </a:cubicBezTo>
                    <a:cubicBezTo>
                      <a:pt x="30" y="31"/>
                      <a:pt x="36" y="32"/>
                      <a:pt x="42" y="30"/>
                    </a:cubicBezTo>
                    <a:cubicBezTo>
                      <a:pt x="52" y="26"/>
                      <a:pt x="34" y="3"/>
                      <a:pt x="34" y="0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55" name="Freeform 33"/>
              <p:cNvSpPr/>
              <p:nvPr/>
            </p:nvSpPr>
            <p:spPr bwMode="ltGray">
              <a:xfrm>
                <a:off x="2758" y="1238"/>
                <a:ext cx="178" cy="59"/>
              </a:xfrm>
              <a:custGeom>
                <a:avLst/>
                <a:gdLst>
                  <a:gd name="T0" fmla="*/ 191 w 206"/>
                  <a:gd name="T1" fmla="*/ 7 h 85"/>
                  <a:gd name="T2" fmla="*/ 103 w 206"/>
                  <a:gd name="T3" fmla="*/ 9 h 85"/>
                  <a:gd name="T4" fmla="*/ 109 w 206"/>
                  <a:gd name="T5" fmla="*/ 25 h 85"/>
                  <a:gd name="T6" fmla="*/ 107 w 206"/>
                  <a:gd name="T7" fmla="*/ 33 h 85"/>
                  <a:gd name="T8" fmla="*/ 89 w 206"/>
                  <a:gd name="T9" fmla="*/ 27 h 85"/>
                  <a:gd name="T10" fmla="*/ 77 w 206"/>
                  <a:gd name="T11" fmla="*/ 19 h 85"/>
                  <a:gd name="T12" fmla="*/ 23 w 206"/>
                  <a:gd name="T13" fmla="*/ 27 h 85"/>
                  <a:gd name="T14" fmla="*/ 31 w 206"/>
                  <a:gd name="T15" fmla="*/ 49 h 85"/>
                  <a:gd name="T16" fmla="*/ 55 w 206"/>
                  <a:gd name="T17" fmla="*/ 53 h 85"/>
                  <a:gd name="T18" fmla="*/ 75 w 206"/>
                  <a:gd name="T19" fmla="*/ 73 h 85"/>
                  <a:gd name="T20" fmla="*/ 89 w 206"/>
                  <a:gd name="T21" fmla="*/ 85 h 85"/>
                  <a:gd name="T22" fmla="*/ 109 w 206"/>
                  <a:gd name="T23" fmla="*/ 67 h 85"/>
                  <a:gd name="T24" fmla="*/ 121 w 206"/>
                  <a:gd name="T25" fmla="*/ 59 h 85"/>
                  <a:gd name="T26" fmla="*/ 127 w 206"/>
                  <a:gd name="T27" fmla="*/ 47 h 85"/>
                  <a:gd name="T28" fmla="*/ 167 w 206"/>
                  <a:gd name="T29" fmla="*/ 35 h 85"/>
                  <a:gd name="T30" fmla="*/ 187 w 206"/>
                  <a:gd name="T31" fmla="*/ 31 h 85"/>
                  <a:gd name="T32" fmla="*/ 199 w 206"/>
                  <a:gd name="T33" fmla="*/ 27 h 85"/>
                  <a:gd name="T34" fmla="*/ 191 w 206"/>
                  <a:gd name="T35" fmla="*/ 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6" h="85">
                    <a:moveTo>
                      <a:pt x="191" y="7"/>
                    </a:moveTo>
                    <a:cubicBezTo>
                      <a:pt x="165" y="6"/>
                      <a:pt x="130" y="0"/>
                      <a:pt x="103" y="9"/>
                    </a:cubicBezTo>
                    <a:cubicBezTo>
                      <a:pt x="100" y="18"/>
                      <a:pt x="101" y="20"/>
                      <a:pt x="109" y="25"/>
                    </a:cubicBezTo>
                    <a:cubicBezTo>
                      <a:pt x="111" y="28"/>
                      <a:pt x="118" y="34"/>
                      <a:pt x="107" y="33"/>
                    </a:cubicBezTo>
                    <a:cubicBezTo>
                      <a:pt x="101" y="32"/>
                      <a:pt x="89" y="27"/>
                      <a:pt x="89" y="27"/>
                    </a:cubicBezTo>
                    <a:cubicBezTo>
                      <a:pt x="86" y="24"/>
                      <a:pt x="82" y="18"/>
                      <a:pt x="77" y="19"/>
                    </a:cubicBezTo>
                    <a:cubicBezTo>
                      <a:pt x="52" y="22"/>
                      <a:pt x="57" y="25"/>
                      <a:pt x="23" y="27"/>
                    </a:cubicBezTo>
                    <a:cubicBezTo>
                      <a:pt x="0" y="31"/>
                      <a:pt x="18" y="45"/>
                      <a:pt x="31" y="49"/>
                    </a:cubicBezTo>
                    <a:cubicBezTo>
                      <a:pt x="43" y="53"/>
                      <a:pt x="35" y="51"/>
                      <a:pt x="55" y="53"/>
                    </a:cubicBezTo>
                    <a:cubicBezTo>
                      <a:pt x="63" y="59"/>
                      <a:pt x="66" y="67"/>
                      <a:pt x="75" y="73"/>
                    </a:cubicBezTo>
                    <a:cubicBezTo>
                      <a:pt x="78" y="81"/>
                      <a:pt x="81" y="82"/>
                      <a:pt x="89" y="85"/>
                    </a:cubicBezTo>
                    <a:cubicBezTo>
                      <a:pt x="104" y="81"/>
                      <a:pt x="99" y="75"/>
                      <a:pt x="109" y="67"/>
                    </a:cubicBezTo>
                    <a:cubicBezTo>
                      <a:pt x="113" y="64"/>
                      <a:pt x="121" y="59"/>
                      <a:pt x="121" y="59"/>
                    </a:cubicBezTo>
                    <a:cubicBezTo>
                      <a:pt x="123" y="55"/>
                      <a:pt x="124" y="50"/>
                      <a:pt x="127" y="47"/>
                    </a:cubicBezTo>
                    <a:cubicBezTo>
                      <a:pt x="132" y="41"/>
                      <a:pt x="158" y="37"/>
                      <a:pt x="167" y="35"/>
                    </a:cubicBezTo>
                    <a:cubicBezTo>
                      <a:pt x="174" y="34"/>
                      <a:pt x="181" y="33"/>
                      <a:pt x="187" y="31"/>
                    </a:cubicBezTo>
                    <a:cubicBezTo>
                      <a:pt x="191" y="30"/>
                      <a:pt x="199" y="27"/>
                      <a:pt x="199" y="27"/>
                    </a:cubicBezTo>
                    <a:cubicBezTo>
                      <a:pt x="206" y="16"/>
                      <a:pt x="199" y="15"/>
                      <a:pt x="191" y="7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56" name="Freeform 34"/>
              <p:cNvSpPr/>
              <p:nvPr/>
            </p:nvSpPr>
            <p:spPr bwMode="ltGray">
              <a:xfrm>
                <a:off x="2870" y="1269"/>
                <a:ext cx="55" cy="20"/>
              </a:xfrm>
              <a:custGeom>
                <a:avLst/>
                <a:gdLst>
                  <a:gd name="T0" fmla="*/ 36 w 64"/>
                  <a:gd name="T1" fmla="*/ 6 h 28"/>
                  <a:gd name="T2" fmla="*/ 8 w 64"/>
                  <a:gd name="T3" fmla="*/ 4 h 28"/>
                  <a:gd name="T4" fmla="*/ 24 w 64"/>
                  <a:gd name="T5" fmla="*/ 28 h 28"/>
                  <a:gd name="T6" fmla="*/ 54 w 64"/>
                  <a:gd name="T7" fmla="*/ 14 h 28"/>
                  <a:gd name="T8" fmla="*/ 36 w 64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28">
                    <a:moveTo>
                      <a:pt x="36" y="6"/>
                    </a:moveTo>
                    <a:cubicBezTo>
                      <a:pt x="32" y="18"/>
                      <a:pt x="19" y="0"/>
                      <a:pt x="8" y="4"/>
                    </a:cubicBezTo>
                    <a:cubicBezTo>
                      <a:pt x="0" y="16"/>
                      <a:pt x="14" y="27"/>
                      <a:pt x="24" y="28"/>
                    </a:cubicBezTo>
                    <a:cubicBezTo>
                      <a:pt x="30" y="27"/>
                      <a:pt x="48" y="16"/>
                      <a:pt x="54" y="14"/>
                    </a:cubicBezTo>
                    <a:cubicBezTo>
                      <a:pt x="64" y="10"/>
                      <a:pt x="36" y="9"/>
                      <a:pt x="36" y="6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57" name="Freeform 35"/>
              <p:cNvSpPr/>
              <p:nvPr/>
            </p:nvSpPr>
            <p:spPr bwMode="ltGray">
              <a:xfrm>
                <a:off x="2534" y="1524"/>
                <a:ext cx="125" cy="123"/>
              </a:xfrm>
              <a:custGeom>
                <a:avLst/>
                <a:gdLst>
                  <a:gd name="T0" fmla="*/ 24 w 146"/>
                  <a:gd name="T1" fmla="*/ 19 h 176"/>
                  <a:gd name="T2" fmla="*/ 0 w 146"/>
                  <a:gd name="T3" fmla="*/ 25 h 176"/>
                  <a:gd name="T4" fmla="*/ 14 w 146"/>
                  <a:gd name="T5" fmla="*/ 43 h 176"/>
                  <a:gd name="T6" fmla="*/ 34 w 146"/>
                  <a:gd name="T7" fmla="*/ 87 h 176"/>
                  <a:gd name="T8" fmla="*/ 52 w 146"/>
                  <a:gd name="T9" fmla="*/ 91 h 176"/>
                  <a:gd name="T10" fmla="*/ 50 w 146"/>
                  <a:gd name="T11" fmla="*/ 107 h 176"/>
                  <a:gd name="T12" fmla="*/ 28 w 146"/>
                  <a:gd name="T13" fmla="*/ 113 h 176"/>
                  <a:gd name="T14" fmla="*/ 16 w 146"/>
                  <a:gd name="T15" fmla="*/ 131 h 176"/>
                  <a:gd name="T16" fmla="*/ 18 w 146"/>
                  <a:gd name="T17" fmla="*/ 137 h 176"/>
                  <a:gd name="T18" fmla="*/ 30 w 146"/>
                  <a:gd name="T19" fmla="*/ 141 h 176"/>
                  <a:gd name="T20" fmla="*/ 18 w 146"/>
                  <a:gd name="T21" fmla="*/ 169 h 176"/>
                  <a:gd name="T22" fmla="*/ 20 w 146"/>
                  <a:gd name="T23" fmla="*/ 175 h 176"/>
                  <a:gd name="T24" fmla="*/ 34 w 146"/>
                  <a:gd name="T25" fmla="*/ 171 h 176"/>
                  <a:gd name="T26" fmla="*/ 58 w 146"/>
                  <a:gd name="T27" fmla="*/ 169 h 176"/>
                  <a:gd name="T28" fmla="*/ 92 w 146"/>
                  <a:gd name="T29" fmla="*/ 171 h 176"/>
                  <a:gd name="T30" fmla="*/ 110 w 146"/>
                  <a:gd name="T31" fmla="*/ 169 h 176"/>
                  <a:gd name="T32" fmla="*/ 122 w 146"/>
                  <a:gd name="T33" fmla="*/ 165 h 176"/>
                  <a:gd name="T34" fmla="*/ 128 w 146"/>
                  <a:gd name="T35" fmla="*/ 141 h 176"/>
                  <a:gd name="T36" fmla="*/ 146 w 146"/>
                  <a:gd name="T37" fmla="*/ 133 h 176"/>
                  <a:gd name="T38" fmla="*/ 110 w 146"/>
                  <a:gd name="T39" fmla="*/ 109 h 176"/>
                  <a:gd name="T40" fmla="*/ 88 w 146"/>
                  <a:gd name="T41" fmla="*/ 83 h 176"/>
                  <a:gd name="T42" fmla="*/ 82 w 146"/>
                  <a:gd name="T43" fmla="*/ 69 h 176"/>
                  <a:gd name="T44" fmla="*/ 64 w 146"/>
                  <a:gd name="T45" fmla="*/ 61 h 176"/>
                  <a:gd name="T46" fmla="*/ 86 w 146"/>
                  <a:gd name="T47" fmla="*/ 45 h 176"/>
                  <a:gd name="T48" fmla="*/ 64 w 146"/>
                  <a:gd name="T49" fmla="*/ 31 h 176"/>
                  <a:gd name="T50" fmla="*/ 70 w 146"/>
                  <a:gd name="T51" fmla="*/ 13 h 176"/>
                  <a:gd name="T52" fmla="*/ 46 w 146"/>
                  <a:gd name="T53" fmla="*/ 1 h 176"/>
                  <a:gd name="T54" fmla="*/ 30 w 146"/>
                  <a:gd name="T55" fmla="*/ 9 h 176"/>
                  <a:gd name="T56" fmla="*/ 24 w 146"/>
                  <a:gd name="T57" fmla="*/ 1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6" h="176">
                    <a:moveTo>
                      <a:pt x="24" y="19"/>
                    </a:moveTo>
                    <a:cubicBezTo>
                      <a:pt x="13" y="23"/>
                      <a:pt x="7" y="15"/>
                      <a:pt x="0" y="25"/>
                    </a:cubicBezTo>
                    <a:cubicBezTo>
                      <a:pt x="2" y="32"/>
                      <a:pt x="14" y="43"/>
                      <a:pt x="14" y="43"/>
                    </a:cubicBezTo>
                    <a:cubicBezTo>
                      <a:pt x="19" y="58"/>
                      <a:pt x="20" y="78"/>
                      <a:pt x="34" y="87"/>
                    </a:cubicBezTo>
                    <a:cubicBezTo>
                      <a:pt x="42" y="84"/>
                      <a:pt x="45" y="86"/>
                      <a:pt x="52" y="91"/>
                    </a:cubicBezTo>
                    <a:cubicBezTo>
                      <a:pt x="57" y="105"/>
                      <a:pt x="60" y="101"/>
                      <a:pt x="50" y="107"/>
                    </a:cubicBezTo>
                    <a:cubicBezTo>
                      <a:pt x="38" y="105"/>
                      <a:pt x="32" y="101"/>
                      <a:pt x="28" y="113"/>
                    </a:cubicBezTo>
                    <a:cubicBezTo>
                      <a:pt x="32" y="129"/>
                      <a:pt x="33" y="128"/>
                      <a:pt x="16" y="131"/>
                    </a:cubicBezTo>
                    <a:cubicBezTo>
                      <a:pt x="17" y="133"/>
                      <a:pt x="16" y="136"/>
                      <a:pt x="18" y="137"/>
                    </a:cubicBezTo>
                    <a:cubicBezTo>
                      <a:pt x="21" y="139"/>
                      <a:pt x="30" y="141"/>
                      <a:pt x="30" y="141"/>
                    </a:cubicBezTo>
                    <a:cubicBezTo>
                      <a:pt x="28" y="152"/>
                      <a:pt x="21" y="159"/>
                      <a:pt x="18" y="169"/>
                    </a:cubicBezTo>
                    <a:cubicBezTo>
                      <a:pt x="19" y="171"/>
                      <a:pt x="18" y="174"/>
                      <a:pt x="20" y="175"/>
                    </a:cubicBezTo>
                    <a:cubicBezTo>
                      <a:pt x="22" y="176"/>
                      <a:pt x="32" y="171"/>
                      <a:pt x="34" y="171"/>
                    </a:cubicBezTo>
                    <a:cubicBezTo>
                      <a:pt x="42" y="170"/>
                      <a:pt x="50" y="170"/>
                      <a:pt x="58" y="169"/>
                    </a:cubicBezTo>
                    <a:cubicBezTo>
                      <a:pt x="70" y="167"/>
                      <a:pt x="80" y="167"/>
                      <a:pt x="92" y="171"/>
                    </a:cubicBezTo>
                    <a:cubicBezTo>
                      <a:pt x="98" y="170"/>
                      <a:pt x="104" y="170"/>
                      <a:pt x="110" y="169"/>
                    </a:cubicBezTo>
                    <a:cubicBezTo>
                      <a:pt x="114" y="168"/>
                      <a:pt x="122" y="165"/>
                      <a:pt x="122" y="165"/>
                    </a:cubicBezTo>
                    <a:cubicBezTo>
                      <a:pt x="124" y="158"/>
                      <a:pt x="123" y="147"/>
                      <a:pt x="128" y="141"/>
                    </a:cubicBezTo>
                    <a:cubicBezTo>
                      <a:pt x="132" y="136"/>
                      <a:pt x="146" y="133"/>
                      <a:pt x="146" y="133"/>
                    </a:cubicBezTo>
                    <a:cubicBezTo>
                      <a:pt x="142" y="105"/>
                      <a:pt x="143" y="111"/>
                      <a:pt x="110" y="109"/>
                    </a:cubicBezTo>
                    <a:cubicBezTo>
                      <a:pt x="102" y="97"/>
                      <a:pt x="103" y="88"/>
                      <a:pt x="88" y="83"/>
                    </a:cubicBezTo>
                    <a:cubicBezTo>
                      <a:pt x="85" y="79"/>
                      <a:pt x="86" y="72"/>
                      <a:pt x="82" y="69"/>
                    </a:cubicBezTo>
                    <a:cubicBezTo>
                      <a:pt x="77" y="65"/>
                      <a:pt x="69" y="65"/>
                      <a:pt x="64" y="61"/>
                    </a:cubicBezTo>
                    <a:cubicBezTo>
                      <a:pt x="52" y="43"/>
                      <a:pt x="67" y="47"/>
                      <a:pt x="86" y="45"/>
                    </a:cubicBezTo>
                    <a:cubicBezTo>
                      <a:pt x="93" y="25"/>
                      <a:pt x="83" y="29"/>
                      <a:pt x="64" y="31"/>
                    </a:cubicBezTo>
                    <a:cubicBezTo>
                      <a:pt x="62" y="25"/>
                      <a:pt x="70" y="13"/>
                      <a:pt x="70" y="13"/>
                    </a:cubicBezTo>
                    <a:cubicBezTo>
                      <a:pt x="64" y="4"/>
                      <a:pt x="56" y="3"/>
                      <a:pt x="46" y="1"/>
                    </a:cubicBezTo>
                    <a:cubicBezTo>
                      <a:pt x="35" y="3"/>
                      <a:pt x="34" y="0"/>
                      <a:pt x="30" y="9"/>
                    </a:cubicBezTo>
                    <a:cubicBezTo>
                      <a:pt x="25" y="21"/>
                      <a:pt x="29" y="24"/>
                      <a:pt x="24" y="19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58" name="Freeform 36"/>
              <p:cNvSpPr/>
              <p:nvPr/>
            </p:nvSpPr>
            <p:spPr bwMode="ltGray">
              <a:xfrm>
                <a:off x="2472" y="1568"/>
                <a:ext cx="79" cy="64"/>
              </a:xfrm>
              <a:custGeom>
                <a:avLst/>
                <a:gdLst>
                  <a:gd name="T0" fmla="*/ 58 w 92"/>
                  <a:gd name="T1" fmla="*/ 6 h 92"/>
                  <a:gd name="T2" fmla="*/ 82 w 92"/>
                  <a:gd name="T3" fmla="*/ 8 h 92"/>
                  <a:gd name="T4" fmla="*/ 92 w 92"/>
                  <a:gd name="T5" fmla="*/ 26 h 92"/>
                  <a:gd name="T6" fmla="*/ 78 w 92"/>
                  <a:gd name="T7" fmla="*/ 48 h 92"/>
                  <a:gd name="T8" fmla="*/ 46 w 92"/>
                  <a:gd name="T9" fmla="*/ 76 h 92"/>
                  <a:gd name="T10" fmla="*/ 18 w 92"/>
                  <a:gd name="T11" fmla="*/ 92 h 92"/>
                  <a:gd name="T12" fmla="*/ 8 w 92"/>
                  <a:gd name="T13" fmla="*/ 72 h 92"/>
                  <a:gd name="T14" fmla="*/ 20 w 92"/>
                  <a:gd name="T15" fmla="*/ 64 h 92"/>
                  <a:gd name="T16" fmla="*/ 14 w 92"/>
                  <a:gd name="T17" fmla="*/ 46 h 92"/>
                  <a:gd name="T18" fmla="*/ 40 w 92"/>
                  <a:gd name="T19" fmla="*/ 28 h 92"/>
                  <a:gd name="T20" fmla="*/ 58 w 92"/>
                  <a:gd name="T21" fmla="*/ 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92">
                    <a:moveTo>
                      <a:pt x="58" y="6"/>
                    </a:moveTo>
                    <a:cubicBezTo>
                      <a:pt x="67" y="0"/>
                      <a:pt x="73" y="2"/>
                      <a:pt x="82" y="8"/>
                    </a:cubicBezTo>
                    <a:cubicBezTo>
                      <a:pt x="91" y="22"/>
                      <a:pt x="88" y="15"/>
                      <a:pt x="92" y="26"/>
                    </a:cubicBezTo>
                    <a:cubicBezTo>
                      <a:pt x="89" y="36"/>
                      <a:pt x="82" y="37"/>
                      <a:pt x="78" y="48"/>
                    </a:cubicBezTo>
                    <a:cubicBezTo>
                      <a:pt x="85" y="69"/>
                      <a:pt x="60" y="71"/>
                      <a:pt x="46" y="76"/>
                    </a:cubicBezTo>
                    <a:cubicBezTo>
                      <a:pt x="40" y="86"/>
                      <a:pt x="28" y="86"/>
                      <a:pt x="18" y="92"/>
                    </a:cubicBezTo>
                    <a:cubicBezTo>
                      <a:pt x="9" y="90"/>
                      <a:pt x="0" y="84"/>
                      <a:pt x="8" y="72"/>
                    </a:cubicBezTo>
                    <a:cubicBezTo>
                      <a:pt x="11" y="68"/>
                      <a:pt x="20" y="64"/>
                      <a:pt x="20" y="64"/>
                    </a:cubicBezTo>
                    <a:cubicBezTo>
                      <a:pt x="23" y="55"/>
                      <a:pt x="21" y="53"/>
                      <a:pt x="14" y="46"/>
                    </a:cubicBezTo>
                    <a:cubicBezTo>
                      <a:pt x="18" y="30"/>
                      <a:pt x="28" y="36"/>
                      <a:pt x="40" y="28"/>
                    </a:cubicBezTo>
                    <a:cubicBezTo>
                      <a:pt x="56" y="17"/>
                      <a:pt x="50" y="24"/>
                      <a:pt x="58" y="6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59" name="Freeform 37"/>
              <p:cNvSpPr/>
              <p:nvPr/>
            </p:nvSpPr>
            <p:spPr bwMode="ltGray">
              <a:xfrm>
                <a:off x="4411" y="2637"/>
                <a:ext cx="545" cy="463"/>
              </a:xfrm>
              <a:custGeom>
                <a:avLst/>
                <a:gdLst>
                  <a:gd name="T0" fmla="*/ 212 w 633"/>
                  <a:gd name="T1" fmla="*/ 11 h 660"/>
                  <a:gd name="T2" fmla="*/ 176 w 633"/>
                  <a:gd name="T3" fmla="*/ 19 h 660"/>
                  <a:gd name="T4" fmla="*/ 144 w 633"/>
                  <a:gd name="T5" fmla="*/ 51 h 660"/>
                  <a:gd name="T6" fmla="*/ 104 w 633"/>
                  <a:gd name="T7" fmla="*/ 59 h 660"/>
                  <a:gd name="T8" fmla="*/ 84 w 633"/>
                  <a:gd name="T9" fmla="*/ 75 h 660"/>
                  <a:gd name="T10" fmla="*/ 68 w 633"/>
                  <a:gd name="T11" fmla="*/ 115 h 660"/>
                  <a:gd name="T12" fmla="*/ 36 w 633"/>
                  <a:gd name="T13" fmla="*/ 167 h 660"/>
                  <a:gd name="T14" fmla="*/ 0 w 633"/>
                  <a:gd name="T15" fmla="*/ 179 h 660"/>
                  <a:gd name="T16" fmla="*/ 72 w 633"/>
                  <a:gd name="T17" fmla="*/ 323 h 660"/>
                  <a:gd name="T18" fmla="*/ 120 w 633"/>
                  <a:gd name="T19" fmla="*/ 427 h 660"/>
                  <a:gd name="T20" fmla="*/ 144 w 633"/>
                  <a:gd name="T21" fmla="*/ 443 h 660"/>
                  <a:gd name="T22" fmla="*/ 168 w 633"/>
                  <a:gd name="T23" fmla="*/ 451 h 660"/>
                  <a:gd name="T24" fmla="*/ 228 w 633"/>
                  <a:gd name="T25" fmla="*/ 431 h 660"/>
                  <a:gd name="T26" fmla="*/ 252 w 633"/>
                  <a:gd name="T27" fmla="*/ 423 h 660"/>
                  <a:gd name="T28" fmla="*/ 300 w 633"/>
                  <a:gd name="T29" fmla="*/ 451 h 660"/>
                  <a:gd name="T30" fmla="*/ 324 w 633"/>
                  <a:gd name="T31" fmla="*/ 527 h 660"/>
                  <a:gd name="T32" fmla="*/ 336 w 633"/>
                  <a:gd name="T33" fmla="*/ 523 h 660"/>
                  <a:gd name="T34" fmla="*/ 344 w 633"/>
                  <a:gd name="T35" fmla="*/ 511 h 660"/>
                  <a:gd name="T36" fmla="*/ 368 w 633"/>
                  <a:gd name="T37" fmla="*/ 547 h 660"/>
                  <a:gd name="T38" fmla="*/ 404 w 633"/>
                  <a:gd name="T39" fmla="*/ 571 h 660"/>
                  <a:gd name="T40" fmla="*/ 436 w 633"/>
                  <a:gd name="T41" fmla="*/ 603 h 660"/>
                  <a:gd name="T42" fmla="*/ 444 w 633"/>
                  <a:gd name="T43" fmla="*/ 615 h 660"/>
                  <a:gd name="T44" fmla="*/ 456 w 633"/>
                  <a:gd name="T45" fmla="*/ 623 h 660"/>
                  <a:gd name="T46" fmla="*/ 484 w 633"/>
                  <a:gd name="T47" fmla="*/ 655 h 660"/>
                  <a:gd name="T48" fmla="*/ 492 w 633"/>
                  <a:gd name="T49" fmla="*/ 631 h 660"/>
                  <a:gd name="T50" fmla="*/ 540 w 633"/>
                  <a:gd name="T51" fmla="*/ 659 h 660"/>
                  <a:gd name="T52" fmla="*/ 588 w 633"/>
                  <a:gd name="T53" fmla="*/ 655 h 660"/>
                  <a:gd name="T54" fmla="*/ 616 w 633"/>
                  <a:gd name="T55" fmla="*/ 531 h 660"/>
                  <a:gd name="T56" fmla="*/ 632 w 633"/>
                  <a:gd name="T57" fmla="*/ 463 h 660"/>
                  <a:gd name="T58" fmla="*/ 620 w 633"/>
                  <a:gd name="T59" fmla="*/ 367 h 660"/>
                  <a:gd name="T60" fmla="*/ 536 w 633"/>
                  <a:gd name="T61" fmla="*/ 271 h 660"/>
                  <a:gd name="T62" fmla="*/ 528 w 633"/>
                  <a:gd name="T63" fmla="*/ 235 h 660"/>
                  <a:gd name="T64" fmla="*/ 460 w 633"/>
                  <a:gd name="T65" fmla="*/ 179 h 660"/>
                  <a:gd name="T66" fmla="*/ 472 w 633"/>
                  <a:gd name="T67" fmla="*/ 155 h 660"/>
                  <a:gd name="T68" fmla="*/ 456 w 633"/>
                  <a:gd name="T69" fmla="*/ 131 h 660"/>
                  <a:gd name="T70" fmla="*/ 416 w 633"/>
                  <a:gd name="T71" fmla="*/ 79 h 660"/>
                  <a:gd name="T72" fmla="*/ 392 w 633"/>
                  <a:gd name="T73" fmla="*/ 31 h 660"/>
                  <a:gd name="T74" fmla="*/ 388 w 633"/>
                  <a:gd name="T75" fmla="*/ 19 h 660"/>
                  <a:gd name="T76" fmla="*/ 364 w 633"/>
                  <a:gd name="T77" fmla="*/ 151 h 660"/>
                  <a:gd name="T78" fmla="*/ 324 w 633"/>
                  <a:gd name="T79" fmla="*/ 115 h 660"/>
                  <a:gd name="T80" fmla="*/ 292 w 633"/>
                  <a:gd name="T81" fmla="*/ 111 h 660"/>
                  <a:gd name="T82" fmla="*/ 272 w 633"/>
                  <a:gd name="T83" fmla="*/ 87 h 660"/>
                  <a:gd name="T84" fmla="*/ 264 w 633"/>
                  <a:gd name="T85" fmla="*/ 63 h 660"/>
                  <a:gd name="T86" fmla="*/ 276 w 633"/>
                  <a:gd name="T87" fmla="*/ 55 h 660"/>
                  <a:gd name="T88" fmla="*/ 240 w 633"/>
                  <a:gd name="T89" fmla="*/ 19 h 660"/>
                  <a:gd name="T90" fmla="*/ 216 w 633"/>
                  <a:gd name="T91" fmla="*/ 11 h 660"/>
                  <a:gd name="T92" fmla="*/ 204 w 633"/>
                  <a:gd name="T93" fmla="*/ 7 h 660"/>
                  <a:gd name="T94" fmla="*/ 212 w 633"/>
                  <a:gd name="T95" fmla="*/ 11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33" h="660">
                    <a:moveTo>
                      <a:pt x="212" y="11"/>
                    </a:moveTo>
                    <a:cubicBezTo>
                      <a:pt x="195" y="0"/>
                      <a:pt x="187" y="2"/>
                      <a:pt x="176" y="19"/>
                    </a:cubicBezTo>
                    <a:cubicBezTo>
                      <a:pt x="171" y="61"/>
                      <a:pt x="181" y="88"/>
                      <a:pt x="144" y="51"/>
                    </a:cubicBezTo>
                    <a:cubicBezTo>
                      <a:pt x="131" y="53"/>
                      <a:pt x="115" y="51"/>
                      <a:pt x="104" y="59"/>
                    </a:cubicBezTo>
                    <a:cubicBezTo>
                      <a:pt x="78" y="80"/>
                      <a:pt x="114" y="65"/>
                      <a:pt x="84" y="75"/>
                    </a:cubicBezTo>
                    <a:cubicBezTo>
                      <a:pt x="78" y="94"/>
                      <a:pt x="92" y="107"/>
                      <a:pt x="68" y="115"/>
                    </a:cubicBezTo>
                    <a:cubicBezTo>
                      <a:pt x="55" y="135"/>
                      <a:pt x="59" y="159"/>
                      <a:pt x="36" y="167"/>
                    </a:cubicBezTo>
                    <a:cubicBezTo>
                      <a:pt x="16" y="163"/>
                      <a:pt x="7" y="158"/>
                      <a:pt x="0" y="179"/>
                    </a:cubicBezTo>
                    <a:cubicBezTo>
                      <a:pt x="9" y="232"/>
                      <a:pt x="43" y="279"/>
                      <a:pt x="72" y="323"/>
                    </a:cubicBezTo>
                    <a:cubicBezTo>
                      <a:pt x="82" y="371"/>
                      <a:pt x="85" y="392"/>
                      <a:pt x="120" y="427"/>
                    </a:cubicBezTo>
                    <a:cubicBezTo>
                      <a:pt x="127" y="434"/>
                      <a:pt x="136" y="438"/>
                      <a:pt x="144" y="443"/>
                    </a:cubicBezTo>
                    <a:cubicBezTo>
                      <a:pt x="151" y="448"/>
                      <a:pt x="168" y="451"/>
                      <a:pt x="168" y="451"/>
                    </a:cubicBezTo>
                    <a:cubicBezTo>
                      <a:pt x="188" y="444"/>
                      <a:pt x="208" y="438"/>
                      <a:pt x="228" y="431"/>
                    </a:cubicBezTo>
                    <a:cubicBezTo>
                      <a:pt x="236" y="428"/>
                      <a:pt x="252" y="423"/>
                      <a:pt x="252" y="423"/>
                    </a:cubicBezTo>
                    <a:cubicBezTo>
                      <a:pt x="271" y="429"/>
                      <a:pt x="281" y="445"/>
                      <a:pt x="300" y="451"/>
                    </a:cubicBezTo>
                    <a:cubicBezTo>
                      <a:pt x="320" y="471"/>
                      <a:pt x="315" y="500"/>
                      <a:pt x="324" y="527"/>
                    </a:cubicBezTo>
                    <a:cubicBezTo>
                      <a:pt x="328" y="526"/>
                      <a:pt x="333" y="526"/>
                      <a:pt x="336" y="523"/>
                    </a:cubicBezTo>
                    <a:cubicBezTo>
                      <a:pt x="340" y="520"/>
                      <a:pt x="339" y="511"/>
                      <a:pt x="344" y="511"/>
                    </a:cubicBezTo>
                    <a:cubicBezTo>
                      <a:pt x="358" y="511"/>
                      <a:pt x="362" y="541"/>
                      <a:pt x="368" y="547"/>
                    </a:cubicBezTo>
                    <a:cubicBezTo>
                      <a:pt x="378" y="557"/>
                      <a:pt x="392" y="563"/>
                      <a:pt x="404" y="571"/>
                    </a:cubicBezTo>
                    <a:cubicBezTo>
                      <a:pt x="418" y="580"/>
                      <a:pt x="422" y="594"/>
                      <a:pt x="436" y="603"/>
                    </a:cubicBezTo>
                    <a:cubicBezTo>
                      <a:pt x="439" y="607"/>
                      <a:pt x="441" y="612"/>
                      <a:pt x="444" y="615"/>
                    </a:cubicBezTo>
                    <a:cubicBezTo>
                      <a:pt x="447" y="618"/>
                      <a:pt x="453" y="619"/>
                      <a:pt x="456" y="623"/>
                    </a:cubicBezTo>
                    <a:cubicBezTo>
                      <a:pt x="489" y="660"/>
                      <a:pt x="457" y="637"/>
                      <a:pt x="484" y="655"/>
                    </a:cubicBezTo>
                    <a:cubicBezTo>
                      <a:pt x="487" y="647"/>
                      <a:pt x="485" y="626"/>
                      <a:pt x="492" y="631"/>
                    </a:cubicBezTo>
                    <a:cubicBezTo>
                      <a:pt x="509" y="642"/>
                      <a:pt x="522" y="653"/>
                      <a:pt x="540" y="659"/>
                    </a:cubicBezTo>
                    <a:cubicBezTo>
                      <a:pt x="557" y="642"/>
                      <a:pt x="567" y="648"/>
                      <a:pt x="588" y="655"/>
                    </a:cubicBezTo>
                    <a:cubicBezTo>
                      <a:pt x="611" y="621"/>
                      <a:pt x="573" y="560"/>
                      <a:pt x="616" y="531"/>
                    </a:cubicBezTo>
                    <a:cubicBezTo>
                      <a:pt x="632" y="507"/>
                      <a:pt x="629" y="496"/>
                      <a:pt x="632" y="463"/>
                    </a:cubicBezTo>
                    <a:cubicBezTo>
                      <a:pt x="630" y="440"/>
                      <a:pt x="633" y="390"/>
                      <a:pt x="620" y="367"/>
                    </a:cubicBezTo>
                    <a:cubicBezTo>
                      <a:pt x="600" y="332"/>
                      <a:pt x="565" y="300"/>
                      <a:pt x="536" y="271"/>
                    </a:cubicBezTo>
                    <a:cubicBezTo>
                      <a:pt x="532" y="259"/>
                      <a:pt x="532" y="247"/>
                      <a:pt x="528" y="235"/>
                    </a:cubicBezTo>
                    <a:cubicBezTo>
                      <a:pt x="525" y="225"/>
                      <a:pt x="474" y="188"/>
                      <a:pt x="460" y="179"/>
                    </a:cubicBezTo>
                    <a:cubicBezTo>
                      <a:pt x="463" y="171"/>
                      <a:pt x="471" y="164"/>
                      <a:pt x="472" y="155"/>
                    </a:cubicBezTo>
                    <a:cubicBezTo>
                      <a:pt x="474" y="144"/>
                      <a:pt x="461" y="137"/>
                      <a:pt x="456" y="131"/>
                    </a:cubicBezTo>
                    <a:cubicBezTo>
                      <a:pt x="435" y="106"/>
                      <a:pt x="451" y="88"/>
                      <a:pt x="416" y="79"/>
                    </a:cubicBezTo>
                    <a:cubicBezTo>
                      <a:pt x="395" y="48"/>
                      <a:pt x="403" y="64"/>
                      <a:pt x="392" y="31"/>
                    </a:cubicBezTo>
                    <a:cubicBezTo>
                      <a:pt x="391" y="27"/>
                      <a:pt x="388" y="19"/>
                      <a:pt x="388" y="19"/>
                    </a:cubicBezTo>
                    <a:cubicBezTo>
                      <a:pt x="362" y="58"/>
                      <a:pt x="379" y="107"/>
                      <a:pt x="364" y="151"/>
                    </a:cubicBezTo>
                    <a:cubicBezTo>
                      <a:pt x="344" y="144"/>
                      <a:pt x="344" y="120"/>
                      <a:pt x="324" y="115"/>
                    </a:cubicBezTo>
                    <a:cubicBezTo>
                      <a:pt x="314" y="112"/>
                      <a:pt x="303" y="112"/>
                      <a:pt x="292" y="111"/>
                    </a:cubicBezTo>
                    <a:cubicBezTo>
                      <a:pt x="284" y="103"/>
                      <a:pt x="276" y="97"/>
                      <a:pt x="272" y="87"/>
                    </a:cubicBezTo>
                    <a:cubicBezTo>
                      <a:pt x="269" y="79"/>
                      <a:pt x="264" y="63"/>
                      <a:pt x="264" y="63"/>
                    </a:cubicBezTo>
                    <a:cubicBezTo>
                      <a:pt x="268" y="60"/>
                      <a:pt x="273" y="58"/>
                      <a:pt x="276" y="55"/>
                    </a:cubicBezTo>
                    <a:cubicBezTo>
                      <a:pt x="300" y="31"/>
                      <a:pt x="256" y="24"/>
                      <a:pt x="240" y="19"/>
                    </a:cubicBezTo>
                    <a:cubicBezTo>
                      <a:pt x="232" y="16"/>
                      <a:pt x="224" y="14"/>
                      <a:pt x="216" y="11"/>
                    </a:cubicBezTo>
                    <a:cubicBezTo>
                      <a:pt x="212" y="10"/>
                      <a:pt x="200" y="5"/>
                      <a:pt x="204" y="7"/>
                    </a:cubicBezTo>
                    <a:cubicBezTo>
                      <a:pt x="207" y="8"/>
                      <a:pt x="209" y="10"/>
                      <a:pt x="212" y="11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60" name="Freeform 38"/>
              <p:cNvSpPr/>
              <p:nvPr/>
            </p:nvSpPr>
            <p:spPr bwMode="ltGray">
              <a:xfrm>
                <a:off x="4580" y="2393"/>
                <a:ext cx="367" cy="196"/>
              </a:xfrm>
              <a:custGeom>
                <a:avLst/>
                <a:gdLst>
                  <a:gd name="T0" fmla="*/ 84 w 426"/>
                  <a:gd name="T1" fmla="*/ 60 h 280"/>
                  <a:gd name="T2" fmla="*/ 68 w 426"/>
                  <a:gd name="T3" fmla="*/ 36 h 280"/>
                  <a:gd name="T4" fmla="*/ 64 w 426"/>
                  <a:gd name="T5" fmla="*/ 16 h 280"/>
                  <a:gd name="T6" fmla="*/ 52 w 426"/>
                  <a:gd name="T7" fmla="*/ 12 h 280"/>
                  <a:gd name="T8" fmla="*/ 16 w 426"/>
                  <a:gd name="T9" fmla="*/ 16 h 280"/>
                  <a:gd name="T10" fmla="*/ 44 w 426"/>
                  <a:gd name="T11" fmla="*/ 40 h 280"/>
                  <a:gd name="T12" fmla="*/ 48 w 426"/>
                  <a:gd name="T13" fmla="*/ 52 h 280"/>
                  <a:gd name="T14" fmla="*/ 24 w 426"/>
                  <a:gd name="T15" fmla="*/ 68 h 280"/>
                  <a:gd name="T16" fmla="*/ 88 w 426"/>
                  <a:gd name="T17" fmla="*/ 92 h 280"/>
                  <a:gd name="T18" fmla="*/ 124 w 426"/>
                  <a:gd name="T19" fmla="*/ 112 h 280"/>
                  <a:gd name="T20" fmla="*/ 128 w 426"/>
                  <a:gd name="T21" fmla="*/ 124 h 280"/>
                  <a:gd name="T22" fmla="*/ 140 w 426"/>
                  <a:gd name="T23" fmla="*/ 132 h 280"/>
                  <a:gd name="T24" fmla="*/ 148 w 426"/>
                  <a:gd name="T25" fmla="*/ 156 h 280"/>
                  <a:gd name="T26" fmla="*/ 132 w 426"/>
                  <a:gd name="T27" fmla="*/ 196 h 280"/>
                  <a:gd name="T28" fmla="*/ 180 w 426"/>
                  <a:gd name="T29" fmla="*/ 188 h 280"/>
                  <a:gd name="T30" fmla="*/ 192 w 426"/>
                  <a:gd name="T31" fmla="*/ 216 h 280"/>
                  <a:gd name="T32" fmla="*/ 216 w 426"/>
                  <a:gd name="T33" fmla="*/ 224 h 280"/>
                  <a:gd name="T34" fmla="*/ 228 w 426"/>
                  <a:gd name="T35" fmla="*/ 228 h 280"/>
                  <a:gd name="T36" fmla="*/ 252 w 426"/>
                  <a:gd name="T37" fmla="*/ 224 h 280"/>
                  <a:gd name="T38" fmla="*/ 276 w 426"/>
                  <a:gd name="T39" fmla="*/ 196 h 280"/>
                  <a:gd name="T40" fmla="*/ 336 w 426"/>
                  <a:gd name="T41" fmla="*/ 252 h 280"/>
                  <a:gd name="T42" fmla="*/ 364 w 426"/>
                  <a:gd name="T43" fmla="*/ 280 h 280"/>
                  <a:gd name="T44" fmla="*/ 360 w 426"/>
                  <a:gd name="T45" fmla="*/ 224 h 280"/>
                  <a:gd name="T46" fmla="*/ 336 w 426"/>
                  <a:gd name="T47" fmla="*/ 200 h 280"/>
                  <a:gd name="T48" fmla="*/ 372 w 426"/>
                  <a:gd name="T49" fmla="*/ 168 h 280"/>
                  <a:gd name="T50" fmla="*/ 408 w 426"/>
                  <a:gd name="T51" fmla="*/ 156 h 280"/>
                  <a:gd name="T52" fmla="*/ 420 w 426"/>
                  <a:gd name="T53" fmla="*/ 152 h 280"/>
                  <a:gd name="T54" fmla="*/ 424 w 426"/>
                  <a:gd name="T55" fmla="*/ 140 h 280"/>
                  <a:gd name="T56" fmla="*/ 356 w 426"/>
                  <a:gd name="T57" fmla="*/ 148 h 280"/>
                  <a:gd name="T58" fmla="*/ 304 w 426"/>
                  <a:gd name="T59" fmla="*/ 140 h 280"/>
                  <a:gd name="T60" fmla="*/ 300 w 426"/>
                  <a:gd name="T61" fmla="*/ 128 h 280"/>
                  <a:gd name="T62" fmla="*/ 292 w 426"/>
                  <a:gd name="T63" fmla="*/ 116 h 280"/>
                  <a:gd name="T64" fmla="*/ 220 w 426"/>
                  <a:gd name="T65" fmla="*/ 80 h 280"/>
                  <a:gd name="T66" fmla="*/ 160 w 426"/>
                  <a:gd name="T67" fmla="*/ 60 h 280"/>
                  <a:gd name="T68" fmla="*/ 136 w 426"/>
                  <a:gd name="T69" fmla="*/ 52 h 280"/>
                  <a:gd name="T70" fmla="*/ 80 w 426"/>
                  <a:gd name="T71" fmla="*/ 52 h 280"/>
                  <a:gd name="T72" fmla="*/ 68 w 426"/>
                  <a:gd name="T73" fmla="*/ 32 h 280"/>
                  <a:gd name="T74" fmla="*/ 68 w 426"/>
                  <a:gd name="T75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26" h="280">
                    <a:moveTo>
                      <a:pt x="84" y="60"/>
                    </a:moveTo>
                    <a:cubicBezTo>
                      <a:pt x="79" y="52"/>
                      <a:pt x="70" y="45"/>
                      <a:pt x="68" y="36"/>
                    </a:cubicBezTo>
                    <a:cubicBezTo>
                      <a:pt x="67" y="29"/>
                      <a:pt x="68" y="22"/>
                      <a:pt x="64" y="16"/>
                    </a:cubicBezTo>
                    <a:cubicBezTo>
                      <a:pt x="62" y="12"/>
                      <a:pt x="56" y="13"/>
                      <a:pt x="52" y="12"/>
                    </a:cubicBezTo>
                    <a:cubicBezTo>
                      <a:pt x="40" y="13"/>
                      <a:pt x="27" y="11"/>
                      <a:pt x="16" y="16"/>
                    </a:cubicBezTo>
                    <a:cubicBezTo>
                      <a:pt x="0" y="24"/>
                      <a:pt x="43" y="40"/>
                      <a:pt x="44" y="40"/>
                    </a:cubicBezTo>
                    <a:cubicBezTo>
                      <a:pt x="45" y="44"/>
                      <a:pt x="50" y="49"/>
                      <a:pt x="48" y="52"/>
                    </a:cubicBezTo>
                    <a:cubicBezTo>
                      <a:pt x="42" y="60"/>
                      <a:pt x="24" y="68"/>
                      <a:pt x="24" y="68"/>
                    </a:cubicBezTo>
                    <a:cubicBezTo>
                      <a:pt x="38" y="88"/>
                      <a:pt x="65" y="89"/>
                      <a:pt x="88" y="92"/>
                    </a:cubicBezTo>
                    <a:cubicBezTo>
                      <a:pt x="101" y="96"/>
                      <a:pt x="124" y="112"/>
                      <a:pt x="124" y="112"/>
                    </a:cubicBezTo>
                    <a:cubicBezTo>
                      <a:pt x="125" y="116"/>
                      <a:pt x="125" y="121"/>
                      <a:pt x="128" y="124"/>
                    </a:cubicBezTo>
                    <a:cubicBezTo>
                      <a:pt x="131" y="128"/>
                      <a:pt x="137" y="128"/>
                      <a:pt x="140" y="132"/>
                    </a:cubicBezTo>
                    <a:cubicBezTo>
                      <a:pt x="144" y="139"/>
                      <a:pt x="148" y="156"/>
                      <a:pt x="148" y="156"/>
                    </a:cubicBezTo>
                    <a:cubicBezTo>
                      <a:pt x="144" y="171"/>
                      <a:pt x="137" y="181"/>
                      <a:pt x="132" y="196"/>
                    </a:cubicBezTo>
                    <a:cubicBezTo>
                      <a:pt x="151" y="209"/>
                      <a:pt x="167" y="207"/>
                      <a:pt x="180" y="188"/>
                    </a:cubicBezTo>
                    <a:cubicBezTo>
                      <a:pt x="182" y="196"/>
                      <a:pt x="184" y="211"/>
                      <a:pt x="192" y="216"/>
                    </a:cubicBezTo>
                    <a:cubicBezTo>
                      <a:pt x="199" y="220"/>
                      <a:pt x="208" y="221"/>
                      <a:pt x="216" y="224"/>
                    </a:cubicBezTo>
                    <a:cubicBezTo>
                      <a:pt x="220" y="225"/>
                      <a:pt x="228" y="228"/>
                      <a:pt x="228" y="228"/>
                    </a:cubicBezTo>
                    <a:cubicBezTo>
                      <a:pt x="236" y="227"/>
                      <a:pt x="245" y="228"/>
                      <a:pt x="252" y="224"/>
                    </a:cubicBezTo>
                    <a:cubicBezTo>
                      <a:pt x="269" y="216"/>
                      <a:pt x="252" y="204"/>
                      <a:pt x="276" y="196"/>
                    </a:cubicBezTo>
                    <a:cubicBezTo>
                      <a:pt x="296" y="209"/>
                      <a:pt x="322" y="231"/>
                      <a:pt x="336" y="252"/>
                    </a:cubicBezTo>
                    <a:cubicBezTo>
                      <a:pt x="354" y="280"/>
                      <a:pt x="343" y="273"/>
                      <a:pt x="364" y="280"/>
                    </a:cubicBezTo>
                    <a:cubicBezTo>
                      <a:pt x="376" y="262"/>
                      <a:pt x="375" y="241"/>
                      <a:pt x="360" y="224"/>
                    </a:cubicBezTo>
                    <a:cubicBezTo>
                      <a:pt x="352" y="216"/>
                      <a:pt x="336" y="200"/>
                      <a:pt x="336" y="200"/>
                    </a:cubicBezTo>
                    <a:cubicBezTo>
                      <a:pt x="323" y="162"/>
                      <a:pt x="322" y="174"/>
                      <a:pt x="372" y="168"/>
                    </a:cubicBezTo>
                    <a:cubicBezTo>
                      <a:pt x="384" y="164"/>
                      <a:pt x="396" y="160"/>
                      <a:pt x="408" y="156"/>
                    </a:cubicBezTo>
                    <a:cubicBezTo>
                      <a:pt x="412" y="155"/>
                      <a:pt x="420" y="152"/>
                      <a:pt x="420" y="152"/>
                    </a:cubicBezTo>
                    <a:cubicBezTo>
                      <a:pt x="421" y="148"/>
                      <a:pt x="426" y="144"/>
                      <a:pt x="424" y="140"/>
                    </a:cubicBezTo>
                    <a:cubicBezTo>
                      <a:pt x="420" y="131"/>
                      <a:pt x="365" y="146"/>
                      <a:pt x="356" y="148"/>
                    </a:cubicBezTo>
                    <a:cubicBezTo>
                      <a:pt x="339" y="146"/>
                      <a:pt x="316" y="152"/>
                      <a:pt x="304" y="140"/>
                    </a:cubicBezTo>
                    <a:cubicBezTo>
                      <a:pt x="301" y="137"/>
                      <a:pt x="302" y="132"/>
                      <a:pt x="300" y="128"/>
                    </a:cubicBezTo>
                    <a:cubicBezTo>
                      <a:pt x="298" y="124"/>
                      <a:pt x="296" y="119"/>
                      <a:pt x="292" y="116"/>
                    </a:cubicBezTo>
                    <a:cubicBezTo>
                      <a:pt x="272" y="98"/>
                      <a:pt x="244" y="91"/>
                      <a:pt x="220" y="80"/>
                    </a:cubicBezTo>
                    <a:cubicBezTo>
                      <a:pt x="201" y="72"/>
                      <a:pt x="180" y="67"/>
                      <a:pt x="160" y="60"/>
                    </a:cubicBezTo>
                    <a:cubicBezTo>
                      <a:pt x="152" y="57"/>
                      <a:pt x="136" y="52"/>
                      <a:pt x="136" y="52"/>
                    </a:cubicBezTo>
                    <a:cubicBezTo>
                      <a:pt x="113" y="55"/>
                      <a:pt x="98" y="64"/>
                      <a:pt x="80" y="52"/>
                    </a:cubicBezTo>
                    <a:cubicBezTo>
                      <a:pt x="70" y="38"/>
                      <a:pt x="74" y="44"/>
                      <a:pt x="68" y="32"/>
                    </a:cubicBezTo>
                    <a:lnTo>
                      <a:pt x="68" y="0"/>
                    </a:lnTo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rotWithShape="0">
                        <a:srgbClr val="363046">
                          <a:gamma/>
                          <a:shade val="60000"/>
                          <a:invGamma/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61" name="Freeform 39"/>
              <p:cNvSpPr/>
              <p:nvPr/>
            </p:nvSpPr>
            <p:spPr bwMode="ltGray">
              <a:xfrm>
                <a:off x="4855" y="3115"/>
                <a:ext cx="52" cy="54"/>
              </a:xfrm>
              <a:custGeom>
                <a:avLst/>
                <a:gdLst>
                  <a:gd name="T0" fmla="*/ 32 w 60"/>
                  <a:gd name="T1" fmla="*/ 18 h 78"/>
                  <a:gd name="T2" fmla="*/ 0 w 60"/>
                  <a:gd name="T3" fmla="*/ 18 h 78"/>
                  <a:gd name="T4" fmla="*/ 20 w 60"/>
                  <a:gd name="T5" fmla="*/ 42 h 78"/>
                  <a:gd name="T6" fmla="*/ 28 w 60"/>
                  <a:gd name="T7" fmla="*/ 66 h 78"/>
                  <a:gd name="T8" fmla="*/ 32 w 60"/>
                  <a:gd name="T9" fmla="*/ 78 h 78"/>
                  <a:gd name="T10" fmla="*/ 60 w 60"/>
                  <a:gd name="T11" fmla="*/ 50 h 78"/>
                  <a:gd name="T12" fmla="*/ 32 w 60"/>
                  <a:gd name="T13" fmla="*/ 1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78">
                    <a:moveTo>
                      <a:pt x="32" y="18"/>
                    </a:moveTo>
                    <a:cubicBezTo>
                      <a:pt x="16" y="7"/>
                      <a:pt x="12" y="0"/>
                      <a:pt x="0" y="18"/>
                    </a:cubicBezTo>
                    <a:cubicBezTo>
                      <a:pt x="6" y="27"/>
                      <a:pt x="15" y="33"/>
                      <a:pt x="20" y="42"/>
                    </a:cubicBezTo>
                    <a:cubicBezTo>
                      <a:pt x="24" y="49"/>
                      <a:pt x="25" y="58"/>
                      <a:pt x="28" y="66"/>
                    </a:cubicBezTo>
                    <a:cubicBezTo>
                      <a:pt x="29" y="70"/>
                      <a:pt x="32" y="78"/>
                      <a:pt x="32" y="78"/>
                    </a:cubicBezTo>
                    <a:cubicBezTo>
                      <a:pt x="52" y="73"/>
                      <a:pt x="54" y="69"/>
                      <a:pt x="60" y="50"/>
                    </a:cubicBezTo>
                    <a:cubicBezTo>
                      <a:pt x="54" y="32"/>
                      <a:pt x="50" y="27"/>
                      <a:pt x="32" y="18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62" name="Freeform 40"/>
              <p:cNvSpPr/>
              <p:nvPr/>
            </p:nvSpPr>
            <p:spPr bwMode="ltGray">
              <a:xfrm>
                <a:off x="5011" y="3031"/>
                <a:ext cx="189" cy="79"/>
              </a:xfrm>
              <a:custGeom>
                <a:avLst/>
                <a:gdLst>
                  <a:gd name="T0" fmla="*/ 47 w 219"/>
                  <a:gd name="T1" fmla="*/ 73 h 113"/>
                  <a:gd name="T2" fmla="*/ 39 w 219"/>
                  <a:gd name="T3" fmla="*/ 61 h 113"/>
                  <a:gd name="T4" fmla="*/ 15 w 219"/>
                  <a:gd name="T5" fmla="*/ 69 h 113"/>
                  <a:gd name="T6" fmla="*/ 39 w 219"/>
                  <a:gd name="T7" fmla="*/ 113 h 113"/>
                  <a:gd name="T8" fmla="*/ 123 w 219"/>
                  <a:gd name="T9" fmla="*/ 89 h 113"/>
                  <a:gd name="T10" fmla="*/ 147 w 219"/>
                  <a:gd name="T11" fmla="*/ 73 h 113"/>
                  <a:gd name="T12" fmla="*/ 171 w 219"/>
                  <a:gd name="T13" fmla="*/ 65 h 113"/>
                  <a:gd name="T14" fmla="*/ 219 w 219"/>
                  <a:gd name="T15" fmla="*/ 19 h 113"/>
                  <a:gd name="T16" fmla="*/ 210 w 219"/>
                  <a:gd name="T17" fmla="*/ 0 h 113"/>
                  <a:gd name="T18" fmla="*/ 179 w 219"/>
                  <a:gd name="T19" fmla="*/ 17 h 113"/>
                  <a:gd name="T20" fmla="*/ 107 w 219"/>
                  <a:gd name="T21" fmla="*/ 41 h 113"/>
                  <a:gd name="T22" fmla="*/ 83 w 219"/>
                  <a:gd name="T23" fmla="*/ 45 h 113"/>
                  <a:gd name="T24" fmla="*/ 59 w 219"/>
                  <a:gd name="T25" fmla="*/ 53 h 113"/>
                  <a:gd name="T26" fmla="*/ 47 w 219"/>
                  <a:gd name="T27" fmla="*/ 7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113">
                    <a:moveTo>
                      <a:pt x="47" y="73"/>
                    </a:moveTo>
                    <a:cubicBezTo>
                      <a:pt x="44" y="69"/>
                      <a:pt x="44" y="62"/>
                      <a:pt x="39" y="61"/>
                    </a:cubicBezTo>
                    <a:cubicBezTo>
                      <a:pt x="31" y="60"/>
                      <a:pt x="15" y="69"/>
                      <a:pt x="15" y="69"/>
                    </a:cubicBezTo>
                    <a:cubicBezTo>
                      <a:pt x="0" y="91"/>
                      <a:pt x="20" y="101"/>
                      <a:pt x="39" y="113"/>
                    </a:cubicBezTo>
                    <a:cubicBezTo>
                      <a:pt x="67" y="107"/>
                      <a:pt x="96" y="98"/>
                      <a:pt x="123" y="89"/>
                    </a:cubicBezTo>
                    <a:cubicBezTo>
                      <a:pt x="132" y="86"/>
                      <a:pt x="139" y="78"/>
                      <a:pt x="147" y="73"/>
                    </a:cubicBezTo>
                    <a:cubicBezTo>
                      <a:pt x="154" y="68"/>
                      <a:pt x="171" y="65"/>
                      <a:pt x="171" y="65"/>
                    </a:cubicBezTo>
                    <a:cubicBezTo>
                      <a:pt x="186" y="50"/>
                      <a:pt x="207" y="36"/>
                      <a:pt x="219" y="19"/>
                    </a:cubicBezTo>
                    <a:cubicBezTo>
                      <a:pt x="215" y="16"/>
                      <a:pt x="215" y="0"/>
                      <a:pt x="210" y="0"/>
                    </a:cubicBezTo>
                    <a:cubicBezTo>
                      <a:pt x="205" y="0"/>
                      <a:pt x="183" y="15"/>
                      <a:pt x="179" y="17"/>
                    </a:cubicBezTo>
                    <a:cubicBezTo>
                      <a:pt x="159" y="26"/>
                      <a:pt x="129" y="37"/>
                      <a:pt x="107" y="41"/>
                    </a:cubicBezTo>
                    <a:cubicBezTo>
                      <a:pt x="99" y="42"/>
                      <a:pt x="91" y="43"/>
                      <a:pt x="83" y="45"/>
                    </a:cubicBezTo>
                    <a:cubicBezTo>
                      <a:pt x="75" y="47"/>
                      <a:pt x="59" y="53"/>
                      <a:pt x="59" y="53"/>
                    </a:cubicBezTo>
                    <a:cubicBezTo>
                      <a:pt x="49" y="67"/>
                      <a:pt x="53" y="61"/>
                      <a:pt x="47" y="73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63" name="Freeform 41"/>
              <p:cNvSpPr/>
              <p:nvPr/>
            </p:nvSpPr>
            <p:spPr bwMode="ltGray">
              <a:xfrm>
                <a:off x="5207" y="2984"/>
                <a:ext cx="119" cy="86"/>
              </a:xfrm>
              <a:custGeom>
                <a:avLst/>
                <a:gdLst>
                  <a:gd name="T0" fmla="*/ 12 w 139"/>
                  <a:gd name="T1" fmla="*/ 60 h 122"/>
                  <a:gd name="T2" fmla="*/ 8 w 139"/>
                  <a:gd name="T3" fmla="*/ 84 h 122"/>
                  <a:gd name="T4" fmla="*/ 0 w 139"/>
                  <a:gd name="T5" fmla="*/ 108 h 122"/>
                  <a:gd name="T6" fmla="*/ 36 w 139"/>
                  <a:gd name="T7" fmla="*/ 116 h 122"/>
                  <a:gd name="T8" fmla="*/ 52 w 139"/>
                  <a:gd name="T9" fmla="*/ 96 h 122"/>
                  <a:gd name="T10" fmla="*/ 124 w 139"/>
                  <a:gd name="T11" fmla="*/ 68 h 122"/>
                  <a:gd name="T12" fmla="*/ 136 w 139"/>
                  <a:gd name="T13" fmla="*/ 44 h 122"/>
                  <a:gd name="T14" fmla="*/ 112 w 139"/>
                  <a:gd name="T15" fmla="*/ 28 h 122"/>
                  <a:gd name="T16" fmla="*/ 100 w 139"/>
                  <a:gd name="T17" fmla="*/ 20 h 122"/>
                  <a:gd name="T18" fmla="*/ 64 w 139"/>
                  <a:gd name="T19" fmla="*/ 12 h 122"/>
                  <a:gd name="T20" fmla="*/ 52 w 139"/>
                  <a:gd name="T21" fmla="*/ 36 h 122"/>
                  <a:gd name="T22" fmla="*/ 12 w 139"/>
                  <a:gd name="T23" fmla="*/ 6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22">
                    <a:moveTo>
                      <a:pt x="12" y="60"/>
                    </a:moveTo>
                    <a:cubicBezTo>
                      <a:pt x="11" y="68"/>
                      <a:pt x="10" y="76"/>
                      <a:pt x="8" y="84"/>
                    </a:cubicBezTo>
                    <a:cubicBezTo>
                      <a:pt x="6" y="92"/>
                      <a:pt x="0" y="108"/>
                      <a:pt x="0" y="108"/>
                    </a:cubicBezTo>
                    <a:cubicBezTo>
                      <a:pt x="14" y="118"/>
                      <a:pt x="19" y="122"/>
                      <a:pt x="36" y="116"/>
                    </a:cubicBezTo>
                    <a:cubicBezTo>
                      <a:pt x="46" y="86"/>
                      <a:pt x="31" y="122"/>
                      <a:pt x="52" y="96"/>
                    </a:cubicBezTo>
                    <a:cubicBezTo>
                      <a:pt x="83" y="57"/>
                      <a:pt x="30" y="74"/>
                      <a:pt x="124" y="68"/>
                    </a:cubicBezTo>
                    <a:cubicBezTo>
                      <a:pt x="125" y="67"/>
                      <a:pt x="139" y="48"/>
                      <a:pt x="136" y="44"/>
                    </a:cubicBezTo>
                    <a:cubicBezTo>
                      <a:pt x="130" y="36"/>
                      <a:pt x="120" y="33"/>
                      <a:pt x="112" y="28"/>
                    </a:cubicBezTo>
                    <a:cubicBezTo>
                      <a:pt x="108" y="25"/>
                      <a:pt x="100" y="20"/>
                      <a:pt x="100" y="20"/>
                    </a:cubicBezTo>
                    <a:cubicBezTo>
                      <a:pt x="89" y="4"/>
                      <a:pt x="92" y="0"/>
                      <a:pt x="64" y="12"/>
                    </a:cubicBezTo>
                    <a:cubicBezTo>
                      <a:pt x="57" y="15"/>
                      <a:pt x="55" y="30"/>
                      <a:pt x="52" y="36"/>
                    </a:cubicBezTo>
                    <a:cubicBezTo>
                      <a:pt x="46" y="49"/>
                      <a:pt x="26" y="60"/>
                      <a:pt x="12" y="6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64" name="Freeform 42"/>
              <p:cNvSpPr/>
              <p:nvPr/>
            </p:nvSpPr>
            <p:spPr bwMode="ltGray">
              <a:xfrm>
                <a:off x="5270" y="2946"/>
                <a:ext cx="43" cy="24"/>
              </a:xfrm>
              <a:custGeom>
                <a:avLst/>
                <a:gdLst>
                  <a:gd name="T0" fmla="*/ 29 w 49"/>
                  <a:gd name="T1" fmla="*/ 0 h 35"/>
                  <a:gd name="T2" fmla="*/ 8 w 49"/>
                  <a:gd name="T3" fmla="*/ 11 h 35"/>
                  <a:gd name="T4" fmla="*/ 24 w 49"/>
                  <a:gd name="T5" fmla="*/ 35 h 35"/>
                  <a:gd name="T6" fmla="*/ 39 w 49"/>
                  <a:gd name="T7" fmla="*/ 26 h 35"/>
                  <a:gd name="T8" fmla="*/ 29 w 49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5">
                    <a:moveTo>
                      <a:pt x="29" y="0"/>
                    </a:moveTo>
                    <a:cubicBezTo>
                      <a:pt x="25" y="12"/>
                      <a:pt x="19" y="7"/>
                      <a:pt x="8" y="11"/>
                    </a:cubicBezTo>
                    <a:cubicBezTo>
                      <a:pt x="0" y="23"/>
                      <a:pt x="14" y="34"/>
                      <a:pt x="24" y="35"/>
                    </a:cubicBezTo>
                    <a:cubicBezTo>
                      <a:pt x="30" y="34"/>
                      <a:pt x="33" y="28"/>
                      <a:pt x="39" y="26"/>
                    </a:cubicBezTo>
                    <a:cubicBezTo>
                      <a:pt x="49" y="22"/>
                      <a:pt x="29" y="3"/>
                      <a:pt x="29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65" name="Freeform 43"/>
              <p:cNvSpPr/>
              <p:nvPr/>
            </p:nvSpPr>
            <p:spPr bwMode="ltGray">
              <a:xfrm>
                <a:off x="3288" y="2491"/>
                <a:ext cx="142" cy="188"/>
              </a:xfrm>
              <a:custGeom>
                <a:avLst/>
                <a:gdLst>
                  <a:gd name="T0" fmla="*/ 128 w 164"/>
                  <a:gd name="T1" fmla="*/ 0 h 268"/>
                  <a:gd name="T2" fmla="*/ 104 w 164"/>
                  <a:gd name="T3" fmla="*/ 28 h 268"/>
                  <a:gd name="T4" fmla="*/ 88 w 164"/>
                  <a:gd name="T5" fmla="*/ 64 h 268"/>
                  <a:gd name="T6" fmla="*/ 36 w 164"/>
                  <a:gd name="T7" fmla="*/ 84 h 268"/>
                  <a:gd name="T8" fmla="*/ 28 w 164"/>
                  <a:gd name="T9" fmla="*/ 96 h 268"/>
                  <a:gd name="T10" fmla="*/ 16 w 164"/>
                  <a:gd name="T11" fmla="*/ 100 h 268"/>
                  <a:gd name="T12" fmla="*/ 20 w 164"/>
                  <a:gd name="T13" fmla="*/ 132 h 268"/>
                  <a:gd name="T14" fmla="*/ 28 w 164"/>
                  <a:gd name="T15" fmla="*/ 156 h 268"/>
                  <a:gd name="T16" fmla="*/ 0 w 164"/>
                  <a:gd name="T17" fmla="*/ 200 h 268"/>
                  <a:gd name="T18" fmla="*/ 28 w 164"/>
                  <a:gd name="T19" fmla="*/ 260 h 268"/>
                  <a:gd name="T20" fmla="*/ 52 w 164"/>
                  <a:gd name="T21" fmla="*/ 268 h 268"/>
                  <a:gd name="T22" fmla="*/ 88 w 164"/>
                  <a:gd name="T23" fmla="*/ 216 h 268"/>
                  <a:gd name="T24" fmla="*/ 104 w 164"/>
                  <a:gd name="T25" fmla="*/ 192 h 268"/>
                  <a:gd name="T26" fmla="*/ 128 w 164"/>
                  <a:gd name="T27" fmla="*/ 116 h 268"/>
                  <a:gd name="T28" fmla="*/ 140 w 164"/>
                  <a:gd name="T29" fmla="*/ 76 h 268"/>
                  <a:gd name="T30" fmla="*/ 164 w 164"/>
                  <a:gd name="T31" fmla="*/ 72 h 268"/>
                  <a:gd name="T32" fmla="*/ 128 w 164"/>
                  <a:gd name="T33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268">
                    <a:moveTo>
                      <a:pt x="128" y="0"/>
                    </a:moveTo>
                    <a:cubicBezTo>
                      <a:pt x="123" y="16"/>
                      <a:pt x="120" y="23"/>
                      <a:pt x="104" y="28"/>
                    </a:cubicBezTo>
                    <a:cubicBezTo>
                      <a:pt x="102" y="35"/>
                      <a:pt x="97" y="57"/>
                      <a:pt x="88" y="64"/>
                    </a:cubicBezTo>
                    <a:cubicBezTo>
                      <a:pt x="75" y="75"/>
                      <a:pt x="51" y="74"/>
                      <a:pt x="36" y="84"/>
                    </a:cubicBezTo>
                    <a:cubicBezTo>
                      <a:pt x="33" y="88"/>
                      <a:pt x="32" y="93"/>
                      <a:pt x="28" y="96"/>
                    </a:cubicBezTo>
                    <a:cubicBezTo>
                      <a:pt x="25" y="99"/>
                      <a:pt x="17" y="96"/>
                      <a:pt x="16" y="100"/>
                    </a:cubicBezTo>
                    <a:cubicBezTo>
                      <a:pt x="14" y="110"/>
                      <a:pt x="18" y="121"/>
                      <a:pt x="20" y="132"/>
                    </a:cubicBezTo>
                    <a:cubicBezTo>
                      <a:pt x="22" y="140"/>
                      <a:pt x="28" y="156"/>
                      <a:pt x="28" y="156"/>
                    </a:cubicBezTo>
                    <a:cubicBezTo>
                      <a:pt x="13" y="166"/>
                      <a:pt x="6" y="183"/>
                      <a:pt x="0" y="200"/>
                    </a:cubicBezTo>
                    <a:cubicBezTo>
                      <a:pt x="3" y="210"/>
                      <a:pt x="19" y="254"/>
                      <a:pt x="28" y="260"/>
                    </a:cubicBezTo>
                    <a:cubicBezTo>
                      <a:pt x="35" y="264"/>
                      <a:pt x="52" y="268"/>
                      <a:pt x="52" y="268"/>
                    </a:cubicBezTo>
                    <a:cubicBezTo>
                      <a:pt x="85" y="261"/>
                      <a:pt x="79" y="244"/>
                      <a:pt x="88" y="216"/>
                    </a:cubicBezTo>
                    <a:cubicBezTo>
                      <a:pt x="91" y="207"/>
                      <a:pt x="99" y="200"/>
                      <a:pt x="104" y="192"/>
                    </a:cubicBezTo>
                    <a:cubicBezTo>
                      <a:pt x="116" y="174"/>
                      <a:pt x="121" y="136"/>
                      <a:pt x="128" y="116"/>
                    </a:cubicBezTo>
                    <a:cubicBezTo>
                      <a:pt x="131" y="108"/>
                      <a:pt x="134" y="79"/>
                      <a:pt x="140" y="76"/>
                    </a:cubicBezTo>
                    <a:cubicBezTo>
                      <a:pt x="147" y="72"/>
                      <a:pt x="156" y="73"/>
                      <a:pt x="164" y="72"/>
                    </a:cubicBezTo>
                    <a:cubicBezTo>
                      <a:pt x="158" y="19"/>
                      <a:pt x="161" y="33"/>
                      <a:pt x="128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66" name="Freeform 44"/>
              <p:cNvSpPr/>
              <p:nvPr/>
            </p:nvSpPr>
            <p:spPr bwMode="ltGray">
              <a:xfrm>
                <a:off x="3900" y="2200"/>
                <a:ext cx="57" cy="57"/>
              </a:xfrm>
              <a:custGeom>
                <a:avLst/>
                <a:gdLst>
                  <a:gd name="T0" fmla="*/ 29 w 66"/>
                  <a:gd name="T1" fmla="*/ 0 h 81"/>
                  <a:gd name="T2" fmla="*/ 25 w 66"/>
                  <a:gd name="T3" fmla="*/ 60 h 81"/>
                  <a:gd name="T4" fmla="*/ 29 w 66"/>
                  <a:gd name="T5" fmla="*/ 76 h 81"/>
                  <a:gd name="T6" fmla="*/ 41 w 66"/>
                  <a:gd name="T7" fmla="*/ 80 h 81"/>
                  <a:gd name="T8" fmla="*/ 57 w 66"/>
                  <a:gd name="T9" fmla="*/ 76 h 81"/>
                  <a:gd name="T10" fmla="*/ 29 w 66"/>
                  <a:gd name="T1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81">
                    <a:moveTo>
                      <a:pt x="29" y="0"/>
                    </a:moveTo>
                    <a:cubicBezTo>
                      <a:pt x="0" y="10"/>
                      <a:pt x="20" y="38"/>
                      <a:pt x="25" y="60"/>
                    </a:cubicBezTo>
                    <a:cubicBezTo>
                      <a:pt x="26" y="65"/>
                      <a:pt x="26" y="72"/>
                      <a:pt x="29" y="76"/>
                    </a:cubicBezTo>
                    <a:cubicBezTo>
                      <a:pt x="32" y="79"/>
                      <a:pt x="37" y="79"/>
                      <a:pt x="41" y="80"/>
                    </a:cubicBezTo>
                    <a:cubicBezTo>
                      <a:pt x="46" y="79"/>
                      <a:pt x="55" y="81"/>
                      <a:pt x="57" y="76"/>
                    </a:cubicBezTo>
                    <a:cubicBezTo>
                      <a:pt x="66" y="53"/>
                      <a:pt x="45" y="16"/>
                      <a:pt x="29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67" name="Freeform 45"/>
              <p:cNvSpPr/>
              <p:nvPr/>
            </p:nvSpPr>
            <p:spPr bwMode="ltGray">
              <a:xfrm>
                <a:off x="4283" y="2261"/>
                <a:ext cx="128" cy="171"/>
              </a:xfrm>
              <a:custGeom>
                <a:avLst/>
                <a:gdLst>
                  <a:gd name="T0" fmla="*/ 96 w 148"/>
                  <a:gd name="T1" fmla="*/ 0 h 244"/>
                  <a:gd name="T2" fmla="*/ 60 w 148"/>
                  <a:gd name="T3" fmla="*/ 84 h 244"/>
                  <a:gd name="T4" fmla="*/ 36 w 148"/>
                  <a:gd name="T5" fmla="*/ 92 h 244"/>
                  <a:gd name="T6" fmla="*/ 12 w 148"/>
                  <a:gd name="T7" fmla="*/ 108 h 244"/>
                  <a:gd name="T8" fmla="*/ 40 w 148"/>
                  <a:gd name="T9" fmla="*/ 188 h 244"/>
                  <a:gd name="T10" fmla="*/ 52 w 148"/>
                  <a:gd name="T11" fmla="*/ 224 h 244"/>
                  <a:gd name="T12" fmla="*/ 60 w 148"/>
                  <a:gd name="T13" fmla="*/ 236 h 244"/>
                  <a:gd name="T14" fmla="*/ 84 w 148"/>
                  <a:gd name="T15" fmla="*/ 244 h 244"/>
                  <a:gd name="T16" fmla="*/ 96 w 148"/>
                  <a:gd name="T17" fmla="*/ 196 h 244"/>
                  <a:gd name="T18" fmla="*/ 124 w 148"/>
                  <a:gd name="T19" fmla="*/ 168 h 244"/>
                  <a:gd name="T20" fmla="*/ 112 w 148"/>
                  <a:gd name="T21" fmla="*/ 68 h 244"/>
                  <a:gd name="T22" fmla="*/ 140 w 148"/>
                  <a:gd name="T23" fmla="*/ 48 h 244"/>
                  <a:gd name="T24" fmla="*/ 112 w 148"/>
                  <a:gd name="T25" fmla="*/ 20 h 244"/>
                  <a:gd name="T26" fmla="*/ 96 w 148"/>
                  <a:gd name="T27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8" h="244">
                    <a:moveTo>
                      <a:pt x="96" y="0"/>
                    </a:moveTo>
                    <a:cubicBezTo>
                      <a:pt x="86" y="29"/>
                      <a:pt x="70" y="55"/>
                      <a:pt x="60" y="84"/>
                    </a:cubicBezTo>
                    <a:cubicBezTo>
                      <a:pt x="57" y="92"/>
                      <a:pt x="43" y="87"/>
                      <a:pt x="36" y="92"/>
                    </a:cubicBezTo>
                    <a:cubicBezTo>
                      <a:pt x="28" y="97"/>
                      <a:pt x="12" y="108"/>
                      <a:pt x="12" y="108"/>
                    </a:cubicBezTo>
                    <a:cubicBezTo>
                      <a:pt x="0" y="144"/>
                      <a:pt x="30" y="158"/>
                      <a:pt x="40" y="188"/>
                    </a:cubicBezTo>
                    <a:cubicBezTo>
                      <a:pt x="44" y="200"/>
                      <a:pt x="45" y="213"/>
                      <a:pt x="52" y="224"/>
                    </a:cubicBezTo>
                    <a:cubicBezTo>
                      <a:pt x="55" y="228"/>
                      <a:pt x="56" y="233"/>
                      <a:pt x="60" y="236"/>
                    </a:cubicBezTo>
                    <a:cubicBezTo>
                      <a:pt x="67" y="240"/>
                      <a:pt x="84" y="244"/>
                      <a:pt x="84" y="244"/>
                    </a:cubicBezTo>
                    <a:cubicBezTo>
                      <a:pt x="111" y="235"/>
                      <a:pt x="103" y="218"/>
                      <a:pt x="96" y="196"/>
                    </a:cubicBezTo>
                    <a:cubicBezTo>
                      <a:pt x="100" y="183"/>
                      <a:pt x="124" y="168"/>
                      <a:pt x="124" y="168"/>
                    </a:cubicBezTo>
                    <a:cubicBezTo>
                      <a:pt x="148" y="132"/>
                      <a:pt x="123" y="101"/>
                      <a:pt x="112" y="68"/>
                    </a:cubicBezTo>
                    <a:cubicBezTo>
                      <a:pt x="140" y="59"/>
                      <a:pt x="133" y="68"/>
                      <a:pt x="140" y="48"/>
                    </a:cubicBezTo>
                    <a:cubicBezTo>
                      <a:pt x="136" y="35"/>
                      <a:pt x="112" y="20"/>
                      <a:pt x="112" y="20"/>
                    </a:cubicBezTo>
                    <a:cubicBezTo>
                      <a:pt x="102" y="5"/>
                      <a:pt x="107" y="11"/>
                      <a:pt x="96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68" name="Freeform 46"/>
              <p:cNvSpPr/>
              <p:nvPr/>
            </p:nvSpPr>
            <p:spPr bwMode="ltGray">
              <a:xfrm>
                <a:off x="4175" y="2208"/>
                <a:ext cx="83" cy="128"/>
              </a:xfrm>
              <a:custGeom>
                <a:avLst/>
                <a:gdLst>
                  <a:gd name="T0" fmla="*/ 48 w 96"/>
                  <a:gd name="T1" fmla="*/ 2 h 183"/>
                  <a:gd name="T2" fmla="*/ 51 w 96"/>
                  <a:gd name="T3" fmla="*/ 35 h 183"/>
                  <a:gd name="T4" fmla="*/ 60 w 96"/>
                  <a:gd name="T5" fmla="*/ 62 h 183"/>
                  <a:gd name="T6" fmla="*/ 62 w 96"/>
                  <a:gd name="T7" fmla="*/ 92 h 183"/>
                  <a:gd name="T8" fmla="*/ 68 w 96"/>
                  <a:gd name="T9" fmla="*/ 105 h 183"/>
                  <a:gd name="T10" fmla="*/ 71 w 96"/>
                  <a:gd name="T11" fmla="*/ 126 h 183"/>
                  <a:gd name="T12" fmla="*/ 57 w 96"/>
                  <a:gd name="T13" fmla="*/ 93 h 183"/>
                  <a:gd name="T14" fmla="*/ 35 w 96"/>
                  <a:gd name="T15" fmla="*/ 78 h 183"/>
                  <a:gd name="T16" fmla="*/ 5 w 96"/>
                  <a:gd name="T17" fmla="*/ 83 h 183"/>
                  <a:gd name="T18" fmla="*/ 8 w 96"/>
                  <a:gd name="T19" fmla="*/ 102 h 183"/>
                  <a:gd name="T20" fmla="*/ 41 w 96"/>
                  <a:gd name="T21" fmla="*/ 114 h 183"/>
                  <a:gd name="T22" fmla="*/ 57 w 96"/>
                  <a:gd name="T23" fmla="*/ 135 h 183"/>
                  <a:gd name="T24" fmla="*/ 71 w 96"/>
                  <a:gd name="T25" fmla="*/ 135 h 183"/>
                  <a:gd name="T26" fmla="*/ 78 w 96"/>
                  <a:gd name="T27" fmla="*/ 150 h 183"/>
                  <a:gd name="T28" fmla="*/ 96 w 96"/>
                  <a:gd name="T29" fmla="*/ 179 h 183"/>
                  <a:gd name="T30" fmla="*/ 81 w 96"/>
                  <a:gd name="T31" fmla="*/ 126 h 183"/>
                  <a:gd name="T32" fmla="*/ 80 w 96"/>
                  <a:gd name="T33" fmla="*/ 93 h 183"/>
                  <a:gd name="T34" fmla="*/ 71 w 96"/>
                  <a:gd name="T35" fmla="*/ 63 h 183"/>
                  <a:gd name="T36" fmla="*/ 63 w 96"/>
                  <a:gd name="T37" fmla="*/ 41 h 183"/>
                  <a:gd name="T38" fmla="*/ 57 w 96"/>
                  <a:gd name="T39" fmla="*/ 20 h 183"/>
                  <a:gd name="T40" fmla="*/ 48 w 96"/>
                  <a:gd name="T41" fmla="*/ 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183">
                    <a:moveTo>
                      <a:pt x="48" y="2"/>
                    </a:moveTo>
                    <a:cubicBezTo>
                      <a:pt x="47" y="4"/>
                      <a:pt x="49" y="25"/>
                      <a:pt x="51" y="35"/>
                    </a:cubicBezTo>
                    <a:cubicBezTo>
                      <a:pt x="53" y="45"/>
                      <a:pt x="58" y="53"/>
                      <a:pt x="60" y="62"/>
                    </a:cubicBezTo>
                    <a:cubicBezTo>
                      <a:pt x="62" y="71"/>
                      <a:pt x="61" y="85"/>
                      <a:pt x="62" y="92"/>
                    </a:cubicBezTo>
                    <a:cubicBezTo>
                      <a:pt x="63" y="99"/>
                      <a:pt x="67" y="99"/>
                      <a:pt x="68" y="105"/>
                    </a:cubicBezTo>
                    <a:cubicBezTo>
                      <a:pt x="69" y="111"/>
                      <a:pt x="73" y="128"/>
                      <a:pt x="71" y="126"/>
                    </a:cubicBezTo>
                    <a:cubicBezTo>
                      <a:pt x="69" y="124"/>
                      <a:pt x="63" y="101"/>
                      <a:pt x="57" y="93"/>
                    </a:cubicBezTo>
                    <a:cubicBezTo>
                      <a:pt x="51" y="85"/>
                      <a:pt x="44" y="80"/>
                      <a:pt x="35" y="78"/>
                    </a:cubicBezTo>
                    <a:cubicBezTo>
                      <a:pt x="26" y="76"/>
                      <a:pt x="10" y="79"/>
                      <a:pt x="5" y="83"/>
                    </a:cubicBezTo>
                    <a:cubicBezTo>
                      <a:pt x="0" y="87"/>
                      <a:pt x="2" y="97"/>
                      <a:pt x="8" y="102"/>
                    </a:cubicBezTo>
                    <a:cubicBezTo>
                      <a:pt x="14" y="107"/>
                      <a:pt x="33" y="109"/>
                      <a:pt x="41" y="114"/>
                    </a:cubicBezTo>
                    <a:cubicBezTo>
                      <a:pt x="49" y="119"/>
                      <a:pt x="52" y="132"/>
                      <a:pt x="57" y="135"/>
                    </a:cubicBezTo>
                    <a:cubicBezTo>
                      <a:pt x="62" y="138"/>
                      <a:pt x="68" y="133"/>
                      <a:pt x="71" y="135"/>
                    </a:cubicBezTo>
                    <a:cubicBezTo>
                      <a:pt x="74" y="137"/>
                      <a:pt x="74" y="143"/>
                      <a:pt x="78" y="150"/>
                    </a:cubicBezTo>
                    <a:cubicBezTo>
                      <a:pt x="82" y="157"/>
                      <a:pt x="96" y="183"/>
                      <a:pt x="96" y="179"/>
                    </a:cubicBezTo>
                    <a:cubicBezTo>
                      <a:pt x="96" y="175"/>
                      <a:pt x="84" y="140"/>
                      <a:pt x="81" y="126"/>
                    </a:cubicBezTo>
                    <a:cubicBezTo>
                      <a:pt x="78" y="112"/>
                      <a:pt x="82" y="104"/>
                      <a:pt x="80" y="93"/>
                    </a:cubicBezTo>
                    <a:cubicBezTo>
                      <a:pt x="78" y="82"/>
                      <a:pt x="74" y="72"/>
                      <a:pt x="71" y="63"/>
                    </a:cubicBezTo>
                    <a:cubicBezTo>
                      <a:pt x="68" y="54"/>
                      <a:pt x="65" y="48"/>
                      <a:pt x="63" y="41"/>
                    </a:cubicBezTo>
                    <a:cubicBezTo>
                      <a:pt x="61" y="34"/>
                      <a:pt x="59" y="26"/>
                      <a:pt x="57" y="20"/>
                    </a:cubicBezTo>
                    <a:cubicBezTo>
                      <a:pt x="55" y="14"/>
                      <a:pt x="49" y="0"/>
                      <a:pt x="48" y="2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69" name="Freeform 47"/>
              <p:cNvSpPr/>
              <p:nvPr/>
            </p:nvSpPr>
            <p:spPr bwMode="ltGray">
              <a:xfrm>
                <a:off x="4231" y="2311"/>
                <a:ext cx="46" cy="122"/>
              </a:xfrm>
              <a:custGeom>
                <a:avLst/>
                <a:gdLst>
                  <a:gd name="T0" fmla="*/ 6 w 54"/>
                  <a:gd name="T1" fmla="*/ 0 h 175"/>
                  <a:gd name="T2" fmla="*/ 0 w 54"/>
                  <a:gd name="T3" fmla="*/ 25 h 175"/>
                  <a:gd name="T4" fmla="*/ 9 w 54"/>
                  <a:gd name="T5" fmla="*/ 54 h 175"/>
                  <a:gd name="T6" fmla="*/ 18 w 54"/>
                  <a:gd name="T7" fmla="*/ 94 h 175"/>
                  <a:gd name="T8" fmla="*/ 34 w 54"/>
                  <a:gd name="T9" fmla="*/ 129 h 175"/>
                  <a:gd name="T10" fmla="*/ 54 w 54"/>
                  <a:gd name="T11" fmla="*/ 175 h 175"/>
                  <a:gd name="T12" fmla="*/ 40 w 54"/>
                  <a:gd name="T13" fmla="*/ 115 h 175"/>
                  <a:gd name="T14" fmla="*/ 34 w 54"/>
                  <a:gd name="T15" fmla="*/ 93 h 175"/>
                  <a:gd name="T16" fmla="*/ 28 w 54"/>
                  <a:gd name="T17" fmla="*/ 61 h 175"/>
                  <a:gd name="T18" fmla="*/ 25 w 54"/>
                  <a:gd name="T19" fmla="*/ 46 h 175"/>
                  <a:gd name="T20" fmla="*/ 16 w 54"/>
                  <a:gd name="T21" fmla="*/ 37 h 175"/>
                  <a:gd name="T22" fmla="*/ 6 w 54"/>
                  <a:gd name="T23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175">
                    <a:moveTo>
                      <a:pt x="6" y="0"/>
                    </a:moveTo>
                    <a:lnTo>
                      <a:pt x="0" y="25"/>
                    </a:lnTo>
                    <a:cubicBezTo>
                      <a:pt x="3" y="48"/>
                      <a:pt x="3" y="40"/>
                      <a:pt x="9" y="54"/>
                    </a:cubicBezTo>
                    <a:cubicBezTo>
                      <a:pt x="10" y="66"/>
                      <a:pt x="12" y="83"/>
                      <a:pt x="18" y="94"/>
                    </a:cubicBezTo>
                    <a:cubicBezTo>
                      <a:pt x="21" y="109"/>
                      <a:pt x="25" y="117"/>
                      <a:pt x="34" y="129"/>
                    </a:cubicBezTo>
                    <a:cubicBezTo>
                      <a:pt x="35" y="143"/>
                      <a:pt x="35" y="171"/>
                      <a:pt x="54" y="175"/>
                    </a:cubicBezTo>
                    <a:cubicBezTo>
                      <a:pt x="52" y="133"/>
                      <a:pt x="53" y="141"/>
                      <a:pt x="40" y="115"/>
                    </a:cubicBezTo>
                    <a:cubicBezTo>
                      <a:pt x="39" y="108"/>
                      <a:pt x="37" y="100"/>
                      <a:pt x="34" y="93"/>
                    </a:cubicBezTo>
                    <a:cubicBezTo>
                      <a:pt x="33" y="82"/>
                      <a:pt x="30" y="72"/>
                      <a:pt x="28" y="61"/>
                    </a:cubicBezTo>
                    <a:cubicBezTo>
                      <a:pt x="28" y="58"/>
                      <a:pt x="28" y="50"/>
                      <a:pt x="25" y="46"/>
                    </a:cubicBezTo>
                    <a:cubicBezTo>
                      <a:pt x="22" y="43"/>
                      <a:pt x="16" y="37"/>
                      <a:pt x="16" y="37"/>
                    </a:cubicBezTo>
                    <a:cubicBezTo>
                      <a:pt x="14" y="25"/>
                      <a:pt x="13" y="9"/>
                      <a:pt x="6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70" name="Freeform 48"/>
              <p:cNvSpPr/>
              <p:nvPr/>
            </p:nvSpPr>
            <p:spPr bwMode="ltGray">
              <a:xfrm>
                <a:off x="4283" y="2439"/>
                <a:ext cx="75" cy="50"/>
              </a:xfrm>
              <a:custGeom>
                <a:avLst/>
                <a:gdLst>
                  <a:gd name="T0" fmla="*/ 2 w 86"/>
                  <a:gd name="T1" fmla="*/ 0 h 73"/>
                  <a:gd name="T2" fmla="*/ 8 w 86"/>
                  <a:gd name="T3" fmla="*/ 34 h 73"/>
                  <a:gd name="T4" fmla="*/ 23 w 86"/>
                  <a:gd name="T5" fmla="*/ 43 h 73"/>
                  <a:gd name="T6" fmla="*/ 48 w 86"/>
                  <a:gd name="T7" fmla="*/ 49 h 73"/>
                  <a:gd name="T8" fmla="*/ 62 w 86"/>
                  <a:gd name="T9" fmla="*/ 57 h 73"/>
                  <a:gd name="T10" fmla="*/ 74 w 86"/>
                  <a:gd name="T11" fmla="*/ 66 h 73"/>
                  <a:gd name="T12" fmla="*/ 86 w 86"/>
                  <a:gd name="T13" fmla="*/ 69 h 73"/>
                  <a:gd name="T14" fmla="*/ 72 w 86"/>
                  <a:gd name="T15" fmla="*/ 39 h 73"/>
                  <a:gd name="T16" fmla="*/ 63 w 86"/>
                  <a:gd name="T17" fmla="*/ 22 h 73"/>
                  <a:gd name="T18" fmla="*/ 36 w 86"/>
                  <a:gd name="T19" fmla="*/ 24 h 73"/>
                  <a:gd name="T20" fmla="*/ 24 w 86"/>
                  <a:gd name="T21" fmla="*/ 19 h 73"/>
                  <a:gd name="T22" fmla="*/ 6 w 86"/>
                  <a:gd name="T23" fmla="*/ 0 h 73"/>
                  <a:gd name="T24" fmla="*/ 2 w 86"/>
                  <a:gd name="T25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73">
                    <a:moveTo>
                      <a:pt x="2" y="0"/>
                    </a:moveTo>
                    <a:cubicBezTo>
                      <a:pt x="3" y="17"/>
                      <a:pt x="0" y="23"/>
                      <a:pt x="8" y="34"/>
                    </a:cubicBezTo>
                    <a:cubicBezTo>
                      <a:pt x="10" y="43"/>
                      <a:pt x="14" y="42"/>
                      <a:pt x="23" y="43"/>
                    </a:cubicBezTo>
                    <a:cubicBezTo>
                      <a:pt x="30" y="47"/>
                      <a:pt x="40" y="48"/>
                      <a:pt x="48" y="49"/>
                    </a:cubicBezTo>
                    <a:cubicBezTo>
                      <a:pt x="53" y="51"/>
                      <a:pt x="57" y="54"/>
                      <a:pt x="62" y="57"/>
                    </a:cubicBezTo>
                    <a:cubicBezTo>
                      <a:pt x="66" y="62"/>
                      <a:pt x="68" y="64"/>
                      <a:pt x="74" y="66"/>
                    </a:cubicBezTo>
                    <a:cubicBezTo>
                      <a:pt x="78" y="72"/>
                      <a:pt x="79" y="73"/>
                      <a:pt x="86" y="69"/>
                    </a:cubicBezTo>
                    <a:cubicBezTo>
                      <a:pt x="83" y="53"/>
                      <a:pt x="80" y="52"/>
                      <a:pt x="72" y="39"/>
                    </a:cubicBezTo>
                    <a:cubicBezTo>
                      <a:pt x="68" y="34"/>
                      <a:pt x="63" y="22"/>
                      <a:pt x="63" y="22"/>
                    </a:cubicBezTo>
                    <a:cubicBezTo>
                      <a:pt x="52" y="26"/>
                      <a:pt x="48" y="26"/>
                      <a:pt x="36" y="24"/>
                    </a:cubicBezTo>
                    <a:cubicBezTo>
                      <a:pt x="24" y="15"/>
                      <a:pt x="43" y="29"/>
                      <a:pt x="24" y="19"/>
                    </a:cubicBezTo>
                    <a:cubicBezTo>
                      <a:pt x="15" y="15"/>
                      <a:pt x="16" y="2"/>
                      <a:pt x="6" y="0"/>
                    </a:cubicBezTo>
                    <a:cubicBezTo>
                      <a:pt x="1" y="4"/>
                      <a:pt x="2" y="5"/>
                      <a:pt x="2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71" name="Freeform 49"/>
              <p:cNvSpPr/>
              <p:nvPr/>
            </p:nvSpPr>
            <p:spPr bwMode="ltGray">
              <a:xfrm>
                <a:off x="4403" y="2350"/>
                <a:ext cx="95" cy="109"/>
              </a:xfrm>
              <a:custGeom>
                <a:avLst/>
                <a:gdLst>
                  <a:gd name="T0" fmla="*/ 98 w 111"/>
                  <a:gd name="T1" fmla="*/ 0 h 156"/>
                  <a:gd name="T2" fmla="*/ 75 w 111"/>
                  <a:gd name="T3" fmla="*/ 10 h 156"/>
                  <a:gd name="T4" fmla="*/ 23 w 111"/>
                  <a:gd name="T5" fmla="*/ 15 h 156"/>
                  <a:gd name="T6" fmla="*/ 14 w 111"/>
                  <a:gd name="T7" fmla="*/ 33 h 156"/>
                  <a:gd name="T8" fmla="*/ 11 w 111"/>
                  <a:gd name="T9" fmla="*/ 61 h 156"/>
                  <a:gd name="T10" fmla="*/ 14 w 111"/>
                  <a:gd name="T11" fmla="*/ 75 h 156"/>
                  <a:gd name="T12" fmla="*/ 3 w 111"/>
                  <a:gd name="T13" fmla="*/ 88 h 156"/>
                  <a:gd name="T14" fmla="*/ 14 w 111"/>
                  <a:gd name="T15" fmla="*/ 109 h 156"/>
                  <a:gd name="T16" fmla="*/ 23 w 111"/>
                  <a:gd name="T17" fmla="*/ 124 h 156"/>
                  <a:gd name="T18" fmla="*/ 15 w 111"/>
                  <a:gd name="T19" fmla="*/ 144 h 156"/>
                  <a:gd name="T20" fmla="*/ 24 w 111"/>
                  <a:gd name="T21" fmla="*/ 156 h 156"/>
                  <a:gd name="T22" fmla="*/ 42 w 111"/>
                  <a:gd name="T23" fmla="*/ 144 h 156"/>
                  <a:gd name="T24" fmla="*/ 50 w 111"/>
                  <a:gd name="T25" fmla="*/ 93 h 156"/>
                  <a:gd name="T26" fmla="*/ 56 w 111"/>
                  <a:gd name="T27" fmla="*/ 126 h 156"/>
                  <a:gd name="T28" fmla="*/ 65 w 111"/>
                  <a:gd name="T29" fmla="*/ 145 h 156"/>
                  <a:gd name="T30" fmla="*/ 62 w 111"/>
                  <a:gd name="T31" fmla="*/ 112 h 156"/>
                  <a:gd name="T32" fmla="*/ 72 w 111"/>
                  <a:gd name="T33" fmla="*/ 73 h 156"/>
                  <a:gd name="T34" fmla="*/ 69 w 111"/>
                  <a:gd name="T35" fmla="*/ 51 h 156"/>
                  <a:gd name="T36" fmla="*/ 54 w 111"/>
                  <a:gd name="T37" fmla="*/ 60 h 156"/>
                  <a:gd name="T38" fmla="*/ 35 w 111"/>
                  <a:gd name="T39" fmla="*/ 54 h 156"/>
                  <a:gd name="T40" fmla="*/ 41 w 111"/>
                  <a:gd name="T41" fmla="*/ 36 h 156"/>
                  <a:gd name="T42" fmla="*/ 62 w 111"/>
                  <a:gd name="T43" fmla="*/ 34 h 156"/>
                  <a:gd name="T44" fmla="*/ 78 w 111"/>
                  <a:gd name="T45" fmla="*/ 39 h 156"/>
                  <a:gd name="T46" fmla="*/ 98 w 111"/>
                  <a:gd name="T47" fmla="*/ 30 h 156"/>
                  <a:gd name="T48" fmla="*/ 111 w 111"/>
                  <a:gd name="T49" fmla="*/ 13 h 156"/>
                  <a:gd name="T50" fmla="*/ 98 w 111"/>
                  <a:gd name="T5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1" h="156">
                    <a:moveTo>
                      <a:pt x="98" y="0"/>
                    </a:moveTo>
                    <a:cubicBezTo>
                      <a:pt x="75" y="2"/>
                      <a:pt x="87" y="8"/>
                      <a:pt x="75" y="10"/>
                    </a:cubicBezTo>
                    <a:cubicBezTo>
                      <a:pt x="72" y="10"/>
                      <a:pt x="25" y="3"/>
                      <a:pt x="23" y="15"/>
                    </a:cubicBezTo>
                    <a:cubicBezTo>
                      <a:pt x="25" y="26"/>
                      <a:pt x="23" y="27"/>
                      <a:pt x="14" y="33"/>
                    </a:cubicBezTo>
                    <a:cubicBezTo>
                      <a:pt x="15" y="43"/>
                      <a:pt x="20" y="54"/>
                      <a:pt x="11" y="61"/>
                    </a:cubicBezTo>
                    <a:cubicBezTo>
                      <a:pt x="8" y="68"/>
                      <a:pt x="10" y="69"/>
                      <a:pt x="14" y="75"/>
                    </a:cubicBezTo>
                    <a:cubicBezTo>
                      <a:pt x="16" y="84"/>
                      <a:pt x="12" y="86"/>
                      <a:pt x="3" y="88"/>
                    </a:cubicBezTo>
                    <a:cubicBezTo>
                      <a:pt x="1" y="99"/>
                      <a:pt x="0" y="106"/>
                      <a:pt x="14" y="109"/>
                    </a:cubicBezTo>
                    <a:cubicBezTo>
                      <a:pt x="21" y="112"/>
                      <a:pt x="20" y="118"/>
                      <a:pt x="23" y="124"/>
                    </a:cubicBezTo>
                    <a:cubicBezTo>
                      <a:pt x="25" y="133"/>
                      <a:pt x="23" y="139"/>
                      <a:pt x="15" y="144"/>
                    </a:cubicBezTo>
                    <a:cubicBezTo>
                      <a:pt x="17" y="150"/>
                      <a:pt x="18" y="153"/>
                      <a:pt x="24" y="156"/>
                    </a:cubicBezTo>
                    <a:cubicBezTo>
                      <a:pt x="31" y="154"/>
                      <a:pt x="36" y="148"/>
                      <a:pt x="42" y="144"/>
                    </a:cubicBezTo>
                    <a:cubicBezTo>
                      <a:pt x="41" y="128"/>
                      <a:pt x="33" y="103"/>
                      <a:pt x="50" y="93"/>
                    </a:cubicBezTo>
                    <a:cubicBezTo>
                      <a:pt x="52" y="105"/>
                      <a:pt x="46" y="116"/>
                      <a:pt x="56" y="126"/>
                    </a:cubicBezTo>
                    <a:cubicBezTo>
                      <a:pt x="57" y="134"/>
                      <a:pt x="58" y="141"/>
                      <a:pt x="65" y="145"/>
                    </a:cubicBezTo>
                    <a:cubicBezTo>
                      <a:pt x="70" y="134"/>
                      <a:pt x="64" y="123"/>
                      <a:pt x="62" y="112"/>
                    </a:cubicBezTo>
                    <a:cubicBezTo>
                      <a:pt x="65" y="97"/>
                      <a:pt x="55" y="81"/>
                      <a:pt x="72" y="73"/>
                    </a:cubicBezTo>
                    <a:cubicBezTo>
                      <a:pt x="79" y="64"/>
                      <a:pt x="75" y="59"/>
                      <a:pt x="69" y="51"/>
                    </a:cubicBezTo>
                    <a:cubicBezTo>
                      <a:pt x="61" y="52"/>
                      <a:pt x="61" y="56"/>
                      <a:pt x="54" y="60"/>
                    </a:cubicBezTo>
                    <a:cubicBezTo>
                      <a:pt x="37" y="57"/>
                      <a:pt x="43" y="60"/>
                      <a:pt x="35" y="54"/>
                    </a:cubicBezTo>
                    <a:cubicBezTo>
                      <a:pt x="31" y="45"/>
                      <a:pt x="28" y="39"/>
                      <a:pt x="41" y="36"/>
                    </a:cubicBezTo>
                    <a:cubicBezTo>
                      <a:pt x="49" y="32"/>
                      <a:pt x="53" y="33"/>
                      <a:pt x="62" y="34"/>
                    </a:cubicBezTo>
                    <a:cubicBezTo>
                      <a:pt x="67" y="36"/>
                      <a:pt x="73" y="36"/>
                      <a:pt x="78" y="39"/>
                    </a:cubicBezTo>
                    <a:cubicBezTo>
                      <a:pt x="85" y="36"/>
                      <a:pt x="90" y="31"/>
                      <a:pt x="98" y="30"/>
                    </a:cubicBezTo>
                    <a:cubicBezTo>
                      <a:pt x="104" y="26"/>
                      <a:pt x="107" y="19"/>
                      <a:pt x="111" y="13"/>
                    </a:cubicBezTo>
                    <a:cubicBezTo>
                      <a:pt x="107" y="8"/>
                      <a:pt x="102" y="4"/>
                      <a:pt x="98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72" name="Freeform 50"/>
              <p:cNvSpPr/>
              <p:nvPr/>
            </p:nvSpPr>
            <p:spPr bwMode="ltGray">
              <a:xfrm>
                <a:off x="4371" y="1959"/>
                <a:ext cx="25" cy="67"/>
              </a:xfrm>
              <a:custGeom>
                <a:avLst/>
                <a:gdLst>
                  <a:gd name="T0" fmla="*/ 12 w 30"/>
                  <a:gd name="T1" fmla="*/ 0 h 94"/>
                  <a:gd name="T2" fmla="*/ 0 w 30"/>
                  <a:gd name="T3" fmla="*/ 16 h 94"/>
                  <a:gd name="T4" fmla="*/ 6 w 30"/>
                  <a:gd name="T5" fmla="*/ 37 h 94"/>
                  <a:gd name="T6" fmla="*/ 1 w 30"/>
                  <a:gd name="T7" fmla="*/ 61 h 94"/>
                  <a:gd name="T8" fmla="*/ 16 w 30"/>
                  <a:gd name="T9" fmla="*/ 94 h 94"/>
                  <a:gd name="T10" fmla="*/ 30 w 30"/>
                  <a:gd name="T11" fmla="*/ 82 h 94"/>
                  <a:gd name="T12" fmla="*/ 22 w 30"/>
                  <a:gd name="T13" fmla="*/ 61 h 94"/>
                  <a:gd name="T14" fmla="*/ 12 w 30"/>
                  <a:gd name="T1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94">
                    <a:moveTo>
                      <a:pt x="12" y="0"/>
                    </a:moveTo>
                    <a:cubicBezTo>
                      <a:pt x="9" y="6"/>
                      <a:pt x="4" y="11"/>
                      <a:pt x="0" y="16"/>
                    </a:cubicBezTo>
                    <a:cubicBezTo>
                      <a:pt x="1" y="23"/>
                      <a:pt x="3" y="30"/>
                      <a:pt x="6" y="37"/>
                    </a:cubicBezTo>
                    <a:cubicBezTo>
                      <a:pt x="3" y="45"/>
                      <a:pt x="4" y="53"/>
                      <a:pt x="1" y="61"/>
                    </a:cubicBezTo>
                    <a:cubicBezTo>
                      <a:pt x="3" y="81"/>
                      <a:pt x="2" y="83"/>
                      <a:pt x="16" y="94"/>
                    </a:cubicBezTo>
                    <a:cubicBezTo>
                      <a:pt x="24" y="92"/>
                      <a:pt x="27" y="90"/>
                      <a:pt x="30" y="82"/>
                    </a:cubicBezTo>
                    <a:cubicBezTo>
                      <a:pt x="28" y="73"/>
                      <a:pt x="26" y="69"/>
                      <a:pt x="22" y="61"/>
                    </a:cubicBezTo>
                    <a:cubicBezTo>
                      <a:pt x="19" y="40"/>
                      <a:pt x="18" y="20"/>
                      <a:pt x="12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73" name="Freeform 51"/>
              <p:cNvSpPr/>
              <p:nvPr/>
            </p:nvSpPr>
            <p:spPr bwMode="ltGray">
              <a:xfrm>
                <a:off x="4387" y="2070"/>
                <a:ext cx="70" cy="111"/>
              </a:xfrm>
              <a:custGeom>
                <a:avLst/>
                <a:gdLst>
                  <a:gd name="T0" fmla="*/ 12 w 81"/>
                  <a:gd name="T1" fmla="*/ 2 h 158"/>
                  <a:gd name="T2" fmla="*/ 0 w 81"/>
                  <a:gd name="T3" fmla="*/ 20 h 158"/>
                  <a:gd name="T4" fmla="*/ 8 w 81"/>
                  <a:gd name="T5" fmla="*/ 49 h 158"/>
                  <a:gd name="T6" fmla="*/ 6 w 81"/>
                  <a:gd name="T7" fmla="*/ 107 h 158"/>
                  <a:gd name="T8" fmla="*/ 17 w 81"/>
                  <a:gd name="T9" fmla="*/ 103 h 158"/>
                  <a:gd name="T10" fmla="*/ 20 w 81"/>
                  <a:gd name="T11" fmla="*/ 115 h 158"/>
                  <a:gd name="T12" fmla="*/ 29 w 81"/>
                  <a:gd name="T13" fmla="*/ 122 h 158"/>
                  <a:gd name="T14" fmla="*/ 38 w 81"/>
                  <a:gd name="T15" fmla="*/ 140 h 158"/>
                  <a:gd name="T16" fmla="*/ 48 w 81"/>
                  <a:gd name="T17" fmla="*/ 128 h 158"/>
                  <a:gd name="T18" fmla="*/ 65 w 81"/>
                  <a:gd name="T19" fmla="*/ 134 h 158"/>
                  <a:gd name="T20" fmla="*/ 63 w 81"/>
                  <a:gd name="T21" fmla="*/ 109 h 158"/>
                  <a:gd name="T22" fmla="*/ 48 w 81"/>
                  <a:gd name="T23" fmla="*/ 104 h 158"/>
                  <a:gd name="T24" fmla="*/ 39 w 81"/>
                  <a:gd name="T25" fmla="*/ 91 h 158"/>
                  <a:gd name="T26" fmla="*/ 33 w 81"/>
                  <a:gd name="T27" fmla="*/ 73 h 158"/>
                  <a:gd name="T28" fmla="*/ 41 w 81"/>
                  <a:gd name="T29" fmla="*/ 53 h 158"/>
                  <a:gd name="T30" fmla="*/ 35 w 81"/>
                  <a:gd name="T31" fmla="*/ 35 h 158"/>
                  <a:gd name="T32" fmla="*/ 42 w 81"/>
                  <a:gd name="T33" fmla="*/ 20 h 158"/>
                  <a:gd name="T34" fmla="*/ 29 w 81"/>
                  <a:gd name="T35" fmla="*/ 4 h 158"/>
                  <a:gd name="T36" fmla="*/ 18 w 81"/>
                  <a:gd name="T37" fmla="*/ 7 h 158"/>
                  <a:gd name="T38" fmla="*/ 12 w 81"/>
                  <a:gd name="T39" fmla="*/ 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158">
                    <a:moveTo>
                      <a:pt x="12" y="2"/>
                    </a:moveTo>
                    <a:cubicBezTo>
                      <a:pt x="8" y="8"/>
                      <a:pt x="3" y="13"/>
                      <a:pt x="0" y="20"/>
                    </a:cubicBezTo>
                    <a:cubicBezTo>
                      <a:pt x="5" y="31"/>
                      <a:pt x="6" y="35"/>
                      <a:pt x="8" y="49"/>
                    </a:cubicBezTo>
                    <a:cubicBezTo>
                      <a:pt x="7" y="69"/>
                      <a:pt x="4" y="87"/>
                      <a:pt x="6" y="107"/>
                    </a:cubicBezTo>
                    <a:cubicBezTo>
                      <a:pt x="8" y="106"/>
                      <a:pt x="14" y="101"/>
                      <a:pt x="17" y="103"/>
                    </a:cubicBezTo>
                    <a:cubicBezTo>
                      <a:pt x="20" y="105"/>
                      <a:pt x="17" y="112"/>
                      <a:pt x="20" y="115"/>
                    </a:cubicBezTo>
                    <a:cubicBezTo>
                      <a:pt x="22" y="118"/>
                      <a:pt x="29" y="122"/>
                      <a:pt x="29" y="122"/>
                    </a:cubicBezTo>
                    <a:cubicBezTo>
                      <a:pt x="29" y="133"/>
                      <a:pt x="27" y="158"/>
                      <a:pt x="38" y="140"/>
                    </a:cubicBezTo>
                    <a:cubicBezTo>
                      <a:pt x="39" y="133"/>
                      <a:pt x="41" y="131"/>
                      <a:pt x="48" y="128"/>
                    </a:cubicBezTo>
                    <a:cubicBezTo>
                      <a:pt x="55" y="130"/>
                      <a:pt x="59" y="133"/>
                      <a:pt x="65" y="134"/>
                    </a:cubicBezTo>
                    <a:cubicBezTo>
                      <a:pt x="81" y="131"/>
                      <a:pt x="76" y="112"/>
                      <a:pt x="63" y="109"/>
                    </a:cubicBezTo>
                    <a:cubicBezTo>
                      <a:pt x="58" y="107"/>
                      <a:pt x="53" y="106"/>
                      <a:pt x="48" y="104"/>
                    </a:cubicBezTo>
                    <a:cubicBezTo>
                      <a:pt x="45" y="100"/>
                      <a:pt x="42" y="95"/>
                      <a:pt x="39" y="91"/>
                    </a:cubicBezTo>
                    <a:cubicBezTo>
                      <a:pt x="38" y="85"/>
                      <a:pt x="36" y="79"/>
                      <a:pt x="33" y="73"/>
                    </a:cubicBezTo>
                    <a:cubicBezTo>
                      <a:pt x="31" y="64"/>
                      <a:pt x="33" y="58"/>
                      <a:pt x="41" y="53"/>
                    </a:cubicBezTo>
                    <a:cubicBezTo>
                      <a:pt x="48" y="44"/>
                      <a:pt x="47" y="38"/>
                      <a:pt x="35" y="35"/>
                    </a:cubicBezTo>
                    <a:cubicBezTo>
                      <a:pt x="36" y="28"/>
                      <a:pt x="39" y="26"/>
                      <a:pt x="42" y="20"/>
                    </a:cubicBezTo>
                    <a:cubicBezTo>
                      <a:pt x="41" y="13"/>
                      <a:pt x="35" y="8"/>
                      <a:pt x="29" y="4"/>
                    </a:cubicBezTo>
                    <a:cubicBezTo>
                      <a:pt x="25" y="9"/>
                      <a:pt x="23" y="13"/>
                      <a:pt x="18" y="7"/>
                    </a:cubicBezTo>
                    <a:cubicBezTo>
                      <a:pt x="17" y="0"/>
                      <a:pt x="19" y="2"/>
                      <a:pt x="12" y="2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74" name="Freeform 52"/>
              <p:cNvSpPr/>
              <p:nvPr/>
            </p:nvSpPr>
            <p:spPr bwMode="ltGray">
              <a:xfrm>
                <a:off x="4436" y="2216"/>
                <a:ext cx="74" cy="74"/>
              </a:xfrm>
              <a:custGeom>
                <a:avLst/>
                <a:gdLst>
                  <a:gd name="T0" fmla="*/ 52 w 85"/>
                  <a:gd name="T1" fmla="*/ 0 h 105"/>
                  <a:gd name="T2" fmla="*/ 44 w 85"/>
                  <a:gd name="T3" fmla="*/ 18 h 105"/>
                  <a:gd name="T4" fmla="*/ 32 w 85"/>
                  <a:gd name="T5" fmla="*/ 30 h 105"/>
                  <a:gd name="T6" fmla="*/ 16 w 85"/>
                  <a:gd name="T7" fmla="*/ 35 h 105"/>
                  <a:gd name="T8" fmla="*/ 8 w 85"/>
                  <a:gd name="T9" fmla="*/ 48 h 105"/>
                  <a:gd name="T10" fmla="*/ 4 w 85"/>
                  <a:gd name="T11" fmla="*/ 74 h 105"/>
                  <a:gd name="T12" fmla="*/ 13 w 85"/>
                  <a:gd name="T13" fmla="*/ 71 h 105"/>
                  <a:gd name="T14" fmla="*/ 25 w 85"/>
                  <a:gd name="T15" fmla="*/ 62 h 105"/>
                  <a:gd name="T16" fmla="*/ 34 w 85"/>
                  <a:gd name="T17" fmla="*/ 69 h 105"/>
                  <a:gd name="T18" fmla="*/ 58 w 85"/>
                  <a:gd name="T19" fmla="*/ 99 h 105"/>
                  <a:gd name="T20" fmla="*/ 71 w 85"/>
                  <a:gd name="T21" fmla="*/ 72 h 105"/>
                  <a:gd name="T22" fmla="*/ 85 w 85"/>
                  <a:gd name="T23" fmla="*/ 68 h 105"/>
                  <a:gd name="T24" fmla="*/ 74 w 85"/>
                  <a:gd name="T25" fmla="*/ 39 h 105"/>
                  <a:gd name="T26" fmla="*/ 52 w 85"/>
                  <a:gd name="T27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105">
                    <a:moveTo>
                      <a:pt x="52" y="0"/>
                    </a:moveTo>
                    <a:cubicBezTo>
                      <a:pt x="50" y="6"/>
                      <a:pt x="47" y="12"/>
                      <a:pt x="44" y="18"/>
                    </a:cubicBezTo>
                    <a:cubicBezTo>
                      <a:pt x="43" y="28"/>
                      <a:pt x="42" y="28"/>
                      <a:pt x="32" y="30"/>
                    </a:cubicBezTo>
                    <a:cubicBezTo>
                      <a:pt x="27" y="33"/>
                      <a:pt x="21" y="33"/>
                      <a:pt x="16" y="35"/>
                    </a:cubicBezTo>
                    <a:cubicBezTo>
                      <a:pt x="13" y="39"/>
                      <a:pt x="11" y="44"/>
                      <a:pt x="8" y="48"/>
                    </a:cubicBezTo>
                    <a:cubicBezTo>
                      <a:pt x="4" y="66"/>
                      <a:pt x="0" y="42"/>
                      <a:pt x="4" y="74"/>
                    </a:cubicBezTo>
                    <a:cubicBezTo>
                      <a:pt x="7" y="73"/>
                      <a:pt x="10" y="73"/>
                      <a:pt x="13" y="71"/>
                    </a:cubicBezTo>
                    <a:cubicBezTo>
                      <a:pt x="19" y="67"/>
                      <a:pt x="17" y="64"/>
                      <a:pt x="25" y="62"/>
                    </a:cubicBezTo>
                    <a:cubicBezTo>
                      <a:pt x="32" y="59"/>
                      <a:pt x="31" y="64"/>
                      <a:pt x="34" y="69"/>
                    </a:cubicBezTo>
                    <a:cubicBezTo>
                      <a:pt x="37" y="82"/>
                      <a:pt x="44" y="96"/>
                      <a:pt x="58" y="99"/>
                    </a:cubicBezTo>
                    <a:cubicBezTo>
                      <a:pt x="70" y="105"/>
                      <a:pt x="60" y="78"/>
                      <a:pt x="71" y="72"/>
                    </a:cubicBezTo>
                    <a:cubicBezTo>
                      <a:pt x="78" y="74"/>
                      <a:pt x="80" y="74"/>
                      <a:pt x="85" y="68"/>
                    </a:cubicBezTo>
                    <a:cubicBezTo>
                      <a:pt x="82" y="56"/>
                      <a:pt x="80" y="49"/>
                      <a:pt x="74" y="39"/>
                    </a:cubicBezTo>
                    <a:cubicBezTo>
                      <a:pt x="73" y="6"/>
                      <a:pt x="80" y="6"/>
                      <a:pt x="52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75" name="Freeform 53"/>
              <p:cNvSpPr/>
              <p:nvPr/>
            </p:nvSpPr>
            <p:spPr bwMode="ltGray">
              <a:xfrm>
                <a:off x="4524" y="2348"/>
                <a:ext cx="33" cy="46"/>
              </a:xfrm>
              <a:custGeom>
                <a:avLst/>
                <a:gdLst>
                  <a:gd name="T0" fmla="*/ 6 w 38"/>
                  <a:gd name="T1" fmla="*/ 27 h 66"/>
                  <a:gd name="T2" fmla="*/ 26 w 38"/>
                  <a:gd name="T3" fmla="*/ 66 h 66"/>
                  <a:gd name="T4" fmla="*/ 30 w 38"/>
                  <a:gd name="T5" fmla="*/ 52 h 66"/>
                  <a:gd name="T6" fmla="*/ 38 w 38"/>
                  <a:gd name="T7" fmla="*/ 40 h 66"/>
                  <a:gd name="T8" fmla="*/ 30 w 38"/>
                  <a:gd name="T9" fmla="*/ 25 h 66"/>
                  <a:gd name="T10" fmla="*/ 20 w 38"/>
                  <a:gd name="T11" fmla="*/ 13 h 66"/>
                  <a:gd name="T12" fmla="*/ 11 w 38"/>
                  <a:gd name="T13" fmla="*/ 1 h 66"/>
                  <a:gd name="T14" fmla="*/ 2 w 38"/>
                  <a:gd name="T15" fmla="*/ 12 h 66"/>
                  <a:gd name="T16" fmla="*/ 6 w 38"/>
                  <a:gd name="T17" fmla="*/ 2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66">
                    <a:moveTo>
                      <a:pt x="6" y="27"/>
                    </a:moveTo>
                    <a:cubicBezTo>
                      <a:pt x="8" y="52"/>
                      <a:pt x="5" y="58"/>
                      <a:pt x="26" y="66"/>
                    </a:cubicBezTo>
                    <a:cubicBezTo>
                      <a:pt x="36" y="63"/>
                      <a:pt x="33" y="61"/>
                      <a:pt x="30" y="52"/>
                    </a:cubicBezTo>
                    <a:cubicBezTo>
                      <a:pt x="28" y="41"/>
                      <a:pt x="34" y="49"/>
                      <a:pt x="38" y="40"/>
                    </a:cubicBezTo>
                    <a:cubicBezTo>
                      <a:pt x="34" y="35"/>
                      <a:pt x="33" y="30"/>
                      <a:pt x="30" y="25"/>
                    </a:cubicBezTo>
                    <a:cubicBezTo>
                      <a:pt x="29" y="14"/>
                      <a:pt x="30" y="0"/>
                      <a:pt x="20" y="13"/>
                    </a:cubicBezTo>
                    <a:cubicBezTo>
                      <a:pt x="14" y="9"/>
                      <a:pt x="12" y="8"/>
                      <a:pt x="11" y="1"/>
                    </a:cubicBezTo>
                    <a:cubicBezTo>
                      <a:pt x="5" y="4"/>
                      <a:pt x="3" y="5"/>
                      <a:pt x="2" y="12"/>
                    </a:cubicBezTo>
                    <a:cubicBezTo>
                      <a:pt x="3" y="25"/>
                      <a:pt x="0" y="21"/>
                      <a:pt x="6" y="27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76" name="Freeform 54"/>
              <p:cNvSpPr/>
              <p:nvPr/>
            </p:nvSpPr>
            <p:spPr bwMode="ltGray">
              <a:xfrm>
                <a:off x="4505" y="2425"/>
                <a:ext cx="21" cy="16"/>
              </a:xfrm>
              <a:custGeom>
                <a:avLst/>
                <a:gdLst>
                  <a:gd name="T0" fmla="*/ 0 w 24"/>
                  <a:gd name="T1" fmla="*/ 0 h 23"/>
                  <a:gd name="T2" fmla="*/ 6 w 24"/>
                  <a:gd name="T3" fmla="*/ 23 h 23"/>
                  <a:gd name="T4" fmla="*/ 24 w 24"/>
                  <a:gd name="T5" fmla="*/ 11 h 23"/>
                  <a:gd name="T6" fmla="*/ 0 w 24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3">
                    <a:moveTo>
                      <a:pt x="0" y="0"/>
                    </a:moveTo>
                    <a:cubicBezTo>
                      <a:pt x="1" y="8"/>
                      <a:pt x="3" y="16"/>
                      <a:pt x="6" y="23"/>
                    </a:cubicBezTo>
                    <a:cubicBezTo>
                      <a:pt x="19" y="20"/>
                      <a:pt x="19" y="22"/>
                      <a:pt x="24" y="11"/>
                    </a:cubicBezTo>
                    <a:cubicBezTo>
                      <a:pt x="20" y="0"/>
                      <a:pt x="4" y="8"/>
                      <a:pt x="0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77" name="Freeform 55"/>
              <p:cNvSpPr/>
              <p:nvPr/>
            </p:nvSpPr>
            <p:spPr bwMode="ltGray">
              <a:xfrm>
                <a:off x="4536" y="2415"/>
                <a:ext cx="52" cy="35"/>
              </a:xfrm>
              <a:custGeom>
                <a:avLst/>
                <a:gdLst>
                  <a:gd name="T0" fmla="*/ 9 w 60"/>
                  <a:gd name="T1" fmla="*/ 0 h 49"/>
                  <a:gd name="T2" fmla="*/ 0 w 60"/>
                  <a:gd name="T3" fmla="*/ 18 h 49"/>
                  <a:gd name="T4" fmla="*/ 28 w 60"/>
                  <a:gd name="T5" fmla="*/ 33 h 49"/>
                  <a:gd name="T6" fmla="*/ 42 w 60"/>
                  <a:gd name="T7" fmla="*/ 46 h 49"/>
                  <a:gd name="T8" fmla="*/ 60 w 60"/>
                  <a:gd name="T9" fmla="*/ 42 h 49"/>
                  <a:gd name="T10" fmla="*/ 49 w 60"/>
                  <a:gd name="T11" fmla="*/ 24 h 49"/>
                  <a:gd name="T12" fmla="*/ 28 w 60"/>
                  <a:gd name="T13" fmla="*/ 3 h 49"/>
                  <a:gd name="T14" fmla="*/ 19 w 60"/>
                  <a:gd name="T15" fmla="*/ 16 h 49"/>
                  <a:gd name="T16" fmla="*/ 9 w 60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49">
                    <a:moveTo>
                      <a:pt x="9" y="0"/>
                    </a:moveTo>
                    <a:cubicBezTo>
                      <a:pt x="8" y="7"/>
                      <a:pt x="0" y="18"/>
                      <a:pt x="0" y="18"/>
                    </a:cubicBezTo>
                    <a:cubicBezTo>
                      <a:pt x="2" y="36"/>
                      <a:pt x="9" y="31"/>
                      <a:pt x="28" y="33"/>
                    </a:cubicBezTo>
                    <a:cubicBezTo>
                      <a:pt x="33" y="40"/>
                      <a:pt x="33" y="44"/>
                      <a:pt x="42" y="46"/>
                    </a:cubicBezTo>
                    <a:cubicBezTo>
                      <a:pt x="49" y="49"/>
                      <a:pt x="56" y="49"/>
                      <a:pt x="60" y="42"/>
                    </a:cubicBezTo>
                    <a:cubicBezTo>
                      <a:pt x="58" y="32"/>
                      <a:pt x="59" y="26"/>
                      <a:pt x="49" y="24"/>
                    </a:cubicBezTo>
                    <a:cubicBezTo>
                      <a:pt x="47" y="12"/>
                      <a:pt x="41" y="5"/>
                      <a:pt x="28" y="3"/>
                    </a:cubicBezTo>
                    <a:cubicBezTo>
                      <a:pt x="23" y="10"/>
                      <a:pt x="30" y="23"/>
                      <a:pt x="19" y="16"/>
                    </a:cubicBezTo>
                    <a:cubicBezTo>
                      <a:pt x="17" y="6"/>
                      <a:pt x="20" y="0"/>
                      <a:pt x="9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82" name="Freeform 56"/>
              <p:cNvSpPr/>
              <p:nvPr/>
            </p:nvSpPr>
            <p:spPr bwMode="ltGray">
              <a:xfrm>
                <a:off x="4616" y="2481"/>
                <a:ext cx="27" cy="31"/>
              </a:xfrm>
              <a:custGeom>
                <a:avLst/>
                <a:gdLst>
                  <a:gd name="T0" fmla="*/ 28 w 32"/>
                  <a:gd name="T1" fmla="*/ 0 h 44"/>
                  <a:gd name="T2" fmla="*/ 10 w 32"/>
                  <a:gd name="T3" fmla="*/ 11 h 44"/>
                  <a:gd name="T4" fmla="*/ 12 w 32"/>
                  <a:gd name="T5" fmla="*/ 32 h 44"/>
                  <a:gd name="T6" fmla="*/ 24 w 32"/>
                  <a:gd name="T7" fmla="*/ 36 h 44"/>
                  <a:gd name="T8" fmla="*/ 28 w 32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4">
                    <a:moveTo>
                      <a:pt x="28" y="0"/>
                    </a:moveTo>
                    <a:cubicBezTo>
                      <a:pt x="32" y="10"/>
                      <a:pt x="18" y="9"/>
                      <a:pt x="10" y="11"/>
                    </a:cubicBezTo>
                    <a:cubicBezTo>
                      <a:pt x="0" y="18"/>
                      <a:pt x="7" y="24"/>
                      <a:pt x="12" y="32"/>
                    </a:cubicBezTo>
                    <a:cubicBezTo>
                      <a:pt x="14" y="44"/>
                      <a:pt x="15" y="41"/>
                      <a:pt x="24" y="36"/>
                    </a:cubicBezTo>
                    <a:cubicBezTo>
                      <a:pt x="32" y="25"/>
                      <a:pt x="29" y="14"/>
                      <a:pt x="28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84" name="Freeform 57"/>
              <p:cNvSpPr/>
              <p:nvPr/>
            </p:nvSpPr>
            <p:spPr bwMode="ltGray">
              <a:xfrm>
                <a:off x="4923" y="2442"/>
                <a:ext cx="53" cy="44"/>
              </a:xfrm>
              <a:custGeom>
                <a:avLst/>
                <a:gdLst>
                  <a:gd name="T0" fmla="*/ 7 w 61"/>
                  <a:gd name="T1" fmla="*/ 0 h 63"/>
                  <a:gd name="T2" fmla="*/ 0 w 61"/>
                  <a:gd name="T3" fmla="*/ 14 h 63"/>
                  <a:gd name="T4" fmla="*/ 24 w 61"/>
                  <a:gd name="T5" fmla="*/ 35 h 63"/>
                  <a:gd name="T6" fmla="*/ 36 w 61"/>
                  <a:gd name="T7" fmla="*/ 54 h 63"/>
                  <a:gd name="T8" fmla="*/ 46 w 61"/>
                  <a:gd name="T9" fmla="*/ 63 h 63"/>
                  <a:gd name="T10" fmla="*/ 61 w 61"/>
                  <a:gd name="T11" fmla="*/ 56 h 63"/>
                  <a:gd name="T12" fmla="*/ 33 w 61"/>
                  <a:gd name="T13" fmla="*/ 17 h 63"/>
                  <a:gd name="T14" fmla="*/ 7 w 61"/>
                  <a:gd name="T1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63">
                    <a:moveTo>
                      <a:pt x="7" y="0"/>
                    </a:moveTo>
                    <a:cubicBezTo>
                      <a:pt x="6" y="6"/>
                      <a:pt x="3" y="9"/>
                      <a:pt x="0" y="14"/>
                    </a:cubicBezTo>
                    <a:cubicBezTo>
                      <a:pt x="7" y="23"/>
                      <a:pt x="13" y="31"/>
                      <a:pt x="24" y="35"/>
                    </a:cubicBezTo>
                    <a:cubicBezTo>
                      <a:pt x="27" y="42"/>
                      <a:pt x="31" y="48"/>
                      <a:pt x="36" y="54"/>
                    </a:cubicBezTo>
                    <a:cubicBezTo>
                      <a:pt x="37" y="61"/>
                      <a:pt x="40" y="59"/>
                      <a:pt x="46" y="63"/>
                    </a:cubicBezTo>
                    <a:cubicBezTo>
                      <a:pt x="54" y="62"/>
                      <a:pt x="56" y="62"/>
                      <a:pt x="61" y="56"/>
                    </a:cubicBezTo>
                    <a:cubicBezTo>
                      <a:pt x="59" y="46"/>
                      <a:pt x="42" y="23"/>
                      <a:pt x="33" y="17"/>
                    </a:cubicBezTo>
                    <a:cubicBezTo>
                      <a:pt x="23" y="10"/>
                      <a:pt x="14" y="9"/>
                      <a:pt x="7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85" name="Freeform 58"/>
              <p:cNvSpPr/>
              <p:nvPr/>
            </p:nvSpPr>
            <p:spPr bwMode="ltGray">
              <a:xfrm>
                <a:off x="4466" y="2497"/>
                <a:ext cx="53" cy="47"/>
              </a:xfrm>
              <a:custGeom>
                <a:avLst/>
                <a:gdLst>
                  <a:gd name="T0" fmla="*/ 28 w 61"/>
                  <a:gd name="T1" fmla="*/ 7 h 67"/>
                  <a:gd name="T2" fmla="*/ 30 w 61"/>
                  <a:gd name="T3" fmla="*/ 34 h 67"/>
                  <a:gd name="T4" fmla="*/ 16 w 61"/>
                  <a:gd name="T5" fmla="*/ 43 h 67"/>
                  <a:gd name="T6" fmla="*/ 22 w 61"/>
                  <a:gd name="T7" fmla="*/ 67 h 67"/>
                  <a:gd name="T8" fmla="*/ 48 w 61"/>
                  <a:gd name="T9" fmla="*/ 58 h 67"/>
                  <a:gd name="T10" fmla="*/ 60 w 61"/>
                  <a:gd name="T11" fmla="*/ 47 h 67"/>
                  <a:gd name="T12" fmla="*/ 51 w 61"/>
                  <a:gd name="T13" fmla="*/ 28 h 67"/>
                  <a:gd name="T14" fmla="*/ 57 w 61"/>
                  <a:gd name="T15" fmla="*/ 14 h 67"/>
                  <a:gd name="T16" fmla="*/ 55 w 61"/>
                  <a:gd name="T17" fmla="*/ 2 h 67"/>
                  <a:gd name="T18" fmla="*/ 46 w 61"/>
                  <a:gd name="T19" fmla="*/ 4 h 67"/>
                  <a:gd name="T20" fmla="*/ 51 w 61"/>
                  <a:gd name="T21" fmla="*/ 5 h 67"/>
                  <a:gd name="T22" fmla="*/ 49 w 61"/>
                  <a:gd name="T23" fmla="*/ 16 h 67"/>
                  <a:gd name="T24" fmla="*/ 43 w 61"/>
                  <a:gd name="T25" fmla="*/ 23 h 67"/>
                  <a:gd name="T26" fmla="*/ 28 w 61"/>
                  <a:gd name="T27" fmla="*/ 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67">
                    <a:moveTo>
                      <a:pt x="28" y="7"/>
                    </a:moveTo>
                    <a:cubicBezTo>
                      <a:pt x="17" y="15"/>
                      <a:pt x="24" y="25"/>
                      <a:pt x="30" y="34"/>
                    </a:cubicBezTo>
                    <a:cubicBezTo>
                      <a:pt x="27" y="44"/>
                      <a:pt x="26" y="44"/>
                      <a:pt x="16" y="43"/>
                    </a:cubicBezTo>
                    <a:cubicBezTo>
                      <a:pt x="0" y="46"/>
                      <a:pt x="13" y="63"/>
                      <a:pt x="22" y="67"/>
                    </a:cubicBezTo>
                    <a:cubicBezTo>
                      <a:pt x="31" y="65"/>
                      <a:pt x="39" y="60"/>
                      <a:pt x="48" y="58"/>
                    </a:cubicBezTo>
                    <a:cubicBezTo>
                      <a:pt x="51" y="52"/>
                      <a:pt x="54" y="50"/>
                      <a:pt x="60" y="47"/>
                    </a:cubicBezTo>
                    <a:cubicBezTo>
                      <a:pt x="61" y="40"/>
                      <a:pt x="51" y="28"/>
                      <a:pt x="51" y="28"/>
                    </a:cubicBezTo>
                    <a:cubicBezTo>
                      <a:pt x="52" y="22"/>
                      <a:pt x="55" y="19"/>
                      <a:pt x="57" y="14"/>
                    </a:cubicBezTo>
                    <a:cubicBezTo>
                      <a:pt x="56" y="10"/>
                      <a:pt x="58" y="5"/>
                      <a:pt x="55" y="2"/>
                    </a:cubicBezTo>
                    <a:cubicBezTo>
                      <a:pt x="53" y="0"/>
                      <a:pt x="48" y="2"/>
                      <a:pt x="46" y="4"/>
                    </a:cubicBezTo>
                    <a:cubicBezTo>
                      <a:pt x="45" y="5"/>
                      <a:pt x="49" y="5"/>
                      <a:pt x="51" y="5"/>
                    </a:cubicBezTo>
                    <a:cubicBezTo>
                      <a:pt x="57" y="10"/>
                      <a:pt x="52" y="9"/>
                      <a:pt x="49" y="16"/>
                    </a:cubicBezTo>
                    <a:cubicBezTo>
                      <a:pt x="58" y="23"/>
                      <a:pt x="50" y="22"/>
                      <a:pt x="43" y="23"/>
                    </a:cubicBezTo>
                    <a:cubicBezTo>
                      <a:pt x="34" y="22"/>
                      <a:pt x="31" y="16"/>
                      <a:pt x="28" y="7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86" name="Freeform 59"/>
              <p:cNvSpPr/>
              <p:nvPr/>
            </p:nvSpPr>
            <p:spPr bwMode="ltGray">
              <a:xfrm>
                <a:off x="4410" y="2515"/>
                <a:ext cx="37" cy="25"/>
              </a:xfrm>
              <a:custGeom>
                <a:avLst/>
                <a:gdLst>
                  <a:gd name="T0" fmla="*/ 21 w 43"/>
                  <a:gd name="T1" fmla="*/ 3 h 36"/>
                  <a:gd name="T2" fmla="*/ 6 w 43"/>
                  <a:gd name="T3" fmla="*/ 6 h 36"/>
                  <a:gd name="T4" fmla="*/ 33 w 43"/>
                  <a:gd name="T5" fmla="*/ 36 h 36"/>
                  <a:gd name="T6" fmla="*/ 42 w 43"/>
                  <a:gd name="T7" fmla="*/ 30 h 36"/>
                  <a:gd name="T8" fmla="*/ 21 w 43"/>
                  <a:gd name="T9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6">
                    <a:moveTo>
                      <a:pt x="21" y="3"/>
                    </a:moveTo>
                    <a:cubicBezTo>
                      <a:pt x="14" y="0"/>
                      <a:pt x="12" y="2"/>
                      <a:pt x="6" y="6"/>
                    </a:cubicBezTo>
                    <a:cubicBezTo>
                      <a:pt x="0" y="17"/>
                      <a:pt x="23" y="32"/>
                      <a:pt x="33" y="36"/>
                    </a:cubicBezTo>
                    <a:cubicBezTo>
                      <a:pt x="36" y="35"/>
                      <a:pt x="42" y="34"/>
                      <a:pt x="42" y="30"/>
                    </a:cubicBezTo>
                    <a:cubicBezTo>
                      <a:pt x="43" y="24"/>
                      <a:pt x="27" y="3"/>
                      <a:pt x="21" y="3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87" name="Freeform 60"/>
              <p:cNvSpPr/>
              <p:nvPr/>
            </p:nvSpPr>
            <p:spPr bwMode="ltGray">
              <a:xfrm>
                <a:off x="4386" y="2487"/>
                <a:ext cx="27" cy="29"/>
              </a:xfrm>
              <a:custGeom>
                <a:avLst/>
                <a:gdLst>
                  <a:gd name="T0" fmla="*/ 21 w 32"/>
                  <a:gd name="T1" fmla="*/ 0 h 41"/>
                  <a:gd name="T2" fmla="*/ 0 w 32"/>
                  <a:gd name="T3" fmla="*/ 26 h 41"/>
                  <a:gd name="T4" fmla="*/ 16 w 32"/>
                  <a:gd name="T5" fmla="*/ 24 h 41"/>
                  <a:gd name="T6" fmla="*/ 19 w 32"/>
                  <a:gd name="T7" fmla="*/ 29 h 41"/>
                  <a:gd name="T8" fmla="*/ 16 w 32"/>
                  <a:gd name="T9" fmla="*/ 35 h 41"/>
                  <a:gd name="T10" fmla="*/ 30 w 32"/>
                  <a:gd name="T11" fmla="*/ 21 h 41"/>
                  <a:gd name="T12" fmla="*/ 24 w 32"/>
                  <a:gd name="T13" fmla="*/ 9 h 41"/>
                  <a:gd name="T14" fmla="*/ 21 w 32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41">
                    <a:moveTo>
                      <a:pt x="21" y="0"/>
                    </a:moveTo>
                    <a:cubicBezTo>
                      <a:pt x="15" y="10"/>
                      <a:pt x="6" y="16"/>
                      <a:pt x="0" y="26"/>
                    </a:cubicBezTo>
                    <a:cubicBezTo>
                      <a:pt x="7" y="27"/>
                      <a:pt x="10" y="27"/>
                      <a:pt x="16" y="24"/>
                    </a:cubicBezTo>
                    <a:cubicBezTo>
                      <a:pt x="17" y="26"/>
                      <a:pt x="19" y="27"/>
                      <a:pt x="19" y="29"/>
                    </a:cubicBezTo>
                    <a:cubicBezTo>
                      <a:pt x="19" y="31"/>
                      <a:pt x="15" y="33"/>
                      <a:pt x="16" y="35"/>
                    </a:cubicBezTo>
                    <a:cubicBezTo>
                      <a:pt x="19" y="41"/>
                      <a:pt x="29" y="23"/>
                      <a:pt x="30" y="21"/>
                    </a:cubicBezTo>
                    <a:cubicBezTo>
                      <a:pt x="32" y="9"/>
                      <a:pt x="26" y="19"/>
                      <a:pt x="24" y="9"/>
                    </a:cubicBezTo>
                    <a:cubicBezTo>
                      <a:pt x="25" y="1"/>
                      <a:pt x="27" y="4"/>
                      <a:pt x="21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88" name="Freeform 61"/>
              <p:cNvSpPr/>
              <p:nvPr/>
            </p:nvSpPr>
            <p:spPr bwMode="ltGray">
              <a:xfrm>
                <a:off x="4425" y="2498"/>
                <a:ext cx="39" cy="22"/>
              </a:xfrm>
              <a:custGeom>
                <a:avLst/>
                <a:gdLst>
                  <a:gd name="T0" fmla="*/ 21 w 45"/>
                  <a:gd name="T1" fmla="*/ 0 h 32"/>
                  <a:gd name="T2" fmla="*/ 0 w 45"/>
                  <a:gd name="T3" fmla="*/ 7 h 32"/>
                  <a:gd name="T4" fmla="*/ 27 w 45"/>
                  <a:gd name="T5" fmla="*/ 31 h 32"/>
                  <a:gd name="T6" fmla="*/ 45 w 45"/>
                  <a:gd name="T7" fmla="*/ 24 h 32"/>
                  <a:gd name="T8" fmla="*/ 22 w 45"/>
                  <a:gd name="T9" fmla="*/ 10 h 32"/>
                  <a:gd name="T10" fmla="*/ 21 w 45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2">
                    <a:moveTo>
                      <a:pt x="21" y="0"/>
                    </a:moveTo>
                    <a:cubicBezTo>
                      <a:pt x="10" y="1"/>
                      <a:pt x="8" y="1"/>
                      <a:pt x="0" y="7"/>
                    </a:cubicBezTo>
                    <a:cubicBezTo>
                      <a:pt x="3" y="20"/>
                      <a:pt x="15" y="29"/>
                      <a:pt x="27" y="31"/>
                    </a:cubicBezTo>
                    <a:cubicBezTo>
                      <a:pt x="36" y="30"/>
                      <a:pt x="41" y="32"/>
                      <a:pt x="45" y="24"/>
                    </a:cubicBezTo>
                    <a:cubicBezTo>
                      <a:pt x="32" y="16"/>
                      <a:pt x="30" y="23"/>
                      <a:pt x="22" y="10"/>
                    </a:cubicBezTo>
                    <a:cubicBezTo>
                      <a:pt x="21" y="2"/>
                      <a:pt x="21" y="5"/>
                      <a:pt x="21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89" name="Freeform 62"/>
              <p:cNvSpPr/>
              <p:nvPr/>
            </p:nvSpPr>
            <p:spPr bwMode="ltGray">
              <a:xfrm>
                <a:off x="4368" y="2187"/>
                <a:ext cx="31" cy="52"/>
              </a:xfrm>
              <a:custGeom>
                <a:avLst/>
                <a:gdLst>
                  <a:gd name="T0" fmla="*/ 30 w 35"/>
                  <a:gd name="T1" fmla="*/ 0 h 74"/>
                  <a:gd name="T2" fmla="*/ 21 w 35"/>
                  <a:gd name="T3" fmla="*/ 15 h 74"/>
                  <a:gd name="T4" fmla="*/ 9 w 35"/>
                  <a:gd name="T5" fmla="*/ 36 h 74"/>
                  <a:gd name="T6" fmla="*/ 0 w 35"/>
                  <a:gd name="T7" fmla="*/ 59 h 74"/>
                  <a:gd name="T8" fmla="*/ 8 w 35"/>
                  <a:gd name="T9" fmla="*/ 74 h 74"/>
                  <a:gd name="T10" fmla="*/ 20 w 35"/>
                  <a:gd name="T11" fmla="*/ 59 h 74"/>
                  <a:gd name="T12" fmla="*/ 35 w 35"/>
                  <a:gd name="T13" fmla="*/ 32 h 74"/>
                  <a:gd name="T14" fmla="*/ 30 w 35"/>
                  <a:gd name="T1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74">
                    <a:moveTo>
                      <a:pt x="30" y="0"/>
                    </a:moveTo>
                    <a:cubicBezTo>
                      <a:pt x="33" y="8"/>
                      <a:pt x="29" y="14"/>
                      <a:pt x="21" y="15"/>
                    </a:cubicBezTo>
                    <a:cubicBezTo>
                      <a:pt x="19" y="27"/>
                      <a:pt x="24" y="33"/>
                      <a:pt x="9" y="36"/>
                    </a:cubicBezTo>
                    <a:cubicBezTo>
                      <a:pt x="13" y="50"/>
                      <a:pt x="12" y="52"/>
                      <a:pt x="0" y="59"/>
                    </a:cubicBezTo>
                    <a:cubicBezTo>
                      <a:pt x="3" y="64"/>
                      <a:pt x="5" y="69"/>
                      <a:pt x="8" y="74"/>
                    </a:cubicBezTo>
                    <a:cubicBezTo>
                      <a:pt x="15" y="71"/>
                      <a:pt x="16" y="65"/>
                      <a:pt x="20" y="59"/>
                    </a:cubicBezTo>
                    <a:cubicBezTo>
                      <a:pt x="22" y="47"/>
                      <a:pt x="28" y="41"/>
                      <a:pt x="35" y="32"/>
                    </a:cubicBezTo>
                    <a:cubicBezTo>
                      <a:pt x="34" y="26"/>
                      <a:pt x="30" y="8"/>
                      <a:pt x="30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90" name="Freeform 63"/>
              <p:cNvSpPr/>
              <p:nvPr/>
            </p:nvSpPr>
            <p:spPr bwMode="ltGray">
              <a:xfrm>
                <a:off x="4427" y="2179"/>
                <a:ext cx="22" cy="51"/>
              </a:xfrm>
              <a:custGeom>
                <a:avLst/>
                <a:gdLst>
                  <a:gd name="T0" fmla="*/ 13 w 25"/>
                  <a:gd name="T1" fmla="*/ 7 h 73"/>
                  <a:gd name="T2" fmla="*/ 4 w 25"/>
                  <a:gd name="T3" fmla="*/ 8 h 73"/>
                  <a:gd name="T4" fmla="*/ 0 w 25"/>
                  <a:gd name="T5" fmla="*/ 22 h 73"/>
                  <a:gd name="T6" fmla="*/ 15 w 25"/>
                  <a:gd name="T7" fmla="*/ 41 h 73"/>
                  <a:gd name="T8" fmla="*/ 25 w 25"/>
                  <a:gd name="T9" fmla="*/ 56 h 73"/>
                  <a:gd name="T10" fmla="*/ 16 w 25"/>
                  <a:gd name="T11" fmla="*/ 20 h 73"/>
                  <a:gd name="T12" fmla="*/ 13 w 25"/>
                  <a:gd name="T13" fmla="*/ 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73">
                    <a:moveTo>
                      <a:pt x="13" y="7"/>
                    </a:moveTo>
                    <a:cubicBezTo>
                      <a:pt x="9" y="0"/>
                      <a:pt x="7" y="2"/>
                      <a:pt x="4" y="8"/>
                    </a:cubicBezTo>
                    <a:cubicBezTo>
                      <a:pt x="3" y="13"/>
                      <a:pt x="1" y="17"/>
                      <a:pt x="0" y="22"/>
                    </a:cubicBezTo>
                    <a:cubicBezTo>
                      <a:pt x="1" y="35"/>
                      <a:pt x="6" y="33"/>
                      <a:pt x="15" y="41"/>
                    </a:cubicBezTo>
                    <a:cubicBezTo>
                      <a:pt x="16" y="52"/>
                      <a:pt x="15" y="73"/>
                      <a:pt x="25" y="56"/>
                    </a:cubicBezTo>
                    <a:cubicBezTo>
                      <a:pt x="24" y="33"/>
                      <a:pt x="23" y="36"/>
                      <a:pt x="16" y="20"/>
                    </a:cubicBezTo>
                    <a:cubicBezTo>
                      <a:pt x="15" y="11"/>
                      <a:pt x="16" y="15"/>
                      <a:pt x="13" y="7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91" name="Freeform 64"/>
              <p:cNvSpPr/>
              <p:nvPr/>
            </p:nvSpPr>
            <p:spPr bwMode="ltGray">
              <a:xfrm>
                <a:off x="4452" y="2163"/>
                <a:ext cx="12" cy="23"/>
              </a:xfrm>
              <a:custGeom>
                <a:avLst/>
                <a:gdLst>
                  <a:gd name="T0" fmla="*/ 11 w 14"/>
                  <a:gd name="T1" fmla="*/ 0 h 33"/>
                  <a:gd name="T2" fmla="*/ 1 w 14"/>
                  <a:gd name="T3" fmla="*/ 10 h 33"/>
                  <a:gd name="T4" fmla="*/ 11 w 14"/>
                  <a:gd name="T5" fmla="*/ 25 h 33"/>
                  <a:gd name="T6" fmla="*/ 11 w 14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33">
                    <a:moveTo>
                      <a:pt x="11" y="0"/>
                    </a:moveTo>
                    <a:cubicBezTo>
                      <a:pt x="7" y="3"/>
                      <a:pt x="5" y="7"/>
                      <a:pt x="1" y="10"/>
                    </a:cubicBezTo>
                    <a:cubicBezTo>
                      <a:pt x="2" y="18"/>
                      <a:pt x="0" y="33"/>
                      <a:pt x="11" y="25"/>
                    </a:cubicBezTo>
                    <a:cubicBezTo>
                      <a:pt x="14" y="15"/>
                      <a:pt x="5" y="4"/>
                      <a:pt x="11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92" name="Freeform 65"/>
              <p:cNvSpPr/>
              <p:nvPr/>
            </p:nvSpPr>
            <p:spPr bwMode="ltGray">
              <a:xfrm>
                <a:off x="4464" y="2174"/>
                <a:ext cx="24" cy="45"/>
              </a:xfrm>
              <a:custGeom>
                <a:avLst/>
                <a:gdLst>
                  <a:gd name="T0" fmla="*/ 5 w 28"/>
                  <a:gd name="T1" fmla="*/ 0 h 64"/>
                  <a:gd name="T2" fmla="*/ 11 w 28"/>
                  <a:gd name="T3" fmla="*/ 14 h 64"/>
                  <a:gd name="T4" fmla="*/ 20 w 28"/>
                  <a:gd name="T5" fmla="*/ 21 h 64"/>
                  <a:gd name="T6" fmla="*/ 8 w 28"/>
                  <a:gd name="T7" fmla="*/ 39 h 64"/>
                  <a:gd name="T8" fmla="*/ 0 w 28"/>
                  <a:gd name="T9" fmla="*/ 56 h 64"/>
                  <a:gd name="T10" fmla="*/ 11 w 28"/>
                  <a:gd name="T11" fmla="*/ 57 h 64"/>
                  <a:gd name="T12" fmla="*/ 26 w 28"/>
                  <a:gd name="T13" fmla="*/ 26 h 64"/>
                  <a:gd name="T14" fmla="*/ 5 w 28"/>
                  <a:gd name="T1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64">
                    <a:moveTo>
                      <a:pt x="5" y="0"/>
                    </a:moveTo>
                    <a:cubicBezTo>
                      <a:pt x="6" y="5"/>
                      <a:pt x="7" y="10"/>
                      <a:pt x="11" y="14"/>
                    </a:cubicBezTo>
                    <a:cubicBezTo>
                      <a:pt x="14" y="17"/>
                      <a:pt x="20" y="21"/>
                      <a:pt x="20" y="21"/>
                    </a:cubicBezTo>
                    <a:cubicBezTo>
                      <a:pt x="9" y="27"/>
                      <a:pt x="0" y="23"/>
                      <a:pt x="8" y="39"/>
                    </a:cubicBezTo>
                    <a:cubicBezTo>
                      <a:pt x="6" y="47"/>
                      <a:pt x="4" y="50"/>
                      <a:pt x="0" y="56"/>
                    </a:cubicBezTo>
                    <a:cubicBezTo>
                      <a:pt x="4" y="62"/>
                      <a:pt x="7" y="64"/>
                      <a:pt x="11" y="57"/>
                    </a:cubicBezTo>
                    <a:cubicBezTo>
                      <a:pt x="13" y="43"/>
                      <a:pt x="10" y="29"/>
                      <a:pt x="26" y="26"/>
                    </a:cubicBezTo>
                    <a:cubicBezTo>
                      <a:pt x="28" y="15"/>
                      <a:pt x="14" y="4"/>
                      <a:pt x="5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93" name="Freeform 66"/>
              <p:cNvSpPr/>
              <p:nvPr/>
            </p:nvSpPr>
            <p:spPr bwMode="ltGray">
              <a:xfrm>
                <a:off x="4154" y="2239"/>
                <a:ext cx="14" cy="25"/>
              </a:xfrm>
              <a:custGeom>
                <a:avLst/>
                <a:gdLst>
                  <a:gd name="T0" fmla="*/ 14 w 16"/>
                  <a:gd name="T1" fmla="*/ 3 h 36"/>
                  <a:gd name="T2" fmla="*/ 0 w 16"/>
                  <a:gd name="T3" fmla="*/ 7 h 36"/>
                  <a:gd name="T4" fmla="*/ 8 w 16"/>
                  <a:gd name="T5" fmla="*/ 22 h 36"/>
                  <a:gd name="T6" fmla="*/ 14 w 16"/>
                  <a:gd name="T7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4" y="3"/>
                    </a:moveTo>
                    <a:cubicBezTo>
                      <a:pt x="7" y="0"/>
                      <a:pt x="4" y="1"/>
                      <a:pt x="0" y="7"/>
                    </a:cubicBezTo>
                    <a:cubicBezTo>
                      <a:pt x="3" y="14"/>
                      <a:pt x="2" y="17"/>
                      <a:pt x="8" y="22"/>
                    </a:cubicBezTo>
                    <a:cubicBezTo>
                      <a:pt x="16" y="36"/>
                      <a:pt x="11" y="7"/>
                      <a:pt x="14" y="3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94" name="Freeform 67"/>
              <p:cNvSpPr/>
              <p:nvPr/>
            </p:nvSpPr>
            <p:spPr bwMode="ltGray">
              <a:xfrm>
                <a:off x="4143" y="2217"/>
                <a:ext cx="11" cy="14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95" name="Freeform 68"/>
              <p:cNvSpPr/>
              <p:nvPr/>
            </p:nvSpPr>
            <p:spPr bwMode="ltGray">
              <a:xfrm>
                <a:off x="4138" y="2200"/>
                <a:ext cx="14" cy="14"/>
              </a:xfrm>
              <a:custGeom>
                <a:avLst/>
                <a:gdLst>
                  <a:gd name="T0" fmla="*/ 10 w 16"/>
                  <a:gd name="T1" fmla="*/ 5 h 19"/>
                  <a:gd name="T2" fmla="*/ 0 w 16"/>
                  <a:gd name="T3" fmla="*/ 10 h 19"/>
                  <a:gd name="T4" fmla="*/ 12 w 16"/>
                  <a:gd name="T5" fmla="*/ 19 h 19"/>
                  <a:gd name="T6" fmla="*/ 10 w 16"/>
                  <a:gd name="T7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9">
                    <a:moveTo>
                      <a:pt x="10" y="5"/>
                    </a:moveTo>
                    <a:cubicBezTo>
                      <a:pt x="4" y="0"/>
                      <a:pt x="1" y="3"/>
                      <a:pt x="0" y="10"/>
                    </a:cubicBezTo>
                    <a:cubicBezTo>
                      <a:pt x="4" y="15"/>
                      <a:pt x="7" y="16"/>
                      <a:pt x="12" y="19"/>
                    </a:cubicBezTo>
                    <a:cubicBezTo>
                      <a:pt x="16" y="12"/>
                      <a:pt x="14" y="12"/>
                      <a:pt x="10" y="5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96" name="Freeform 69"/>
              <p:cNvSpPr/>
              <p:nvPr/>
            </p:nvSpPr>
            <p:spPr bwMode="ltGray">
              <a:xfrm>
                <a:off x="4124" y="2163"/>
                <a:ext cx="13" cy="18"/>
              </a:xfrm>
              <a:custGeom>
                <a:avLst/>
                <a:gdLst>
                  <a:gd name="T0" fmla="*/ 6 w 14"/>
                  <a:gd name="T1" fmla="*/ 0 h 25"/>
                  <a:gd name="T2" fmla="*/ 0 w 14"/>
                  <a:gd name="T3" fmla="*/ 13 h 25"/>
                  <a:gd name="T4" fmla="*/ 12 w 14"/>
                  <a:gd name="T5" fmla="*/ 24 h 25"/>
                  <a:gd name="T6" fmla="*/ 6 w 14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5">
                    <a:moveTo>
                      <a:pt x="6" y="0"/>
                    </a:moveTo>
                    <a:cubicBezTo>
                      <a:pt x="4" y="5"/>
                      <a:pt x="3" y="9"/>
                      <a:pt x="0" y="13"/>
                    </a:cubicBezTo>
                    <a:cubicBezTo>
                      <a:pt x="1" y="24"/>
                      <a:pt x="1" y="25"/>
                      <a:pt x="12" y="24"/>
                    </a:cubicBezTo>
                    <a:cubicBezTo>
                      <a:pt x="14" y="12"/>
                      <a:pt x="8" y="10"/>
                      <a:pt x="6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97" name="Freeform 70"/>
              <p:cNvSpPr/>
              <p:nvPr/>
            </p:nvSpPr>
            <p:spPr bwMode="ltGray">
              <a:xfrm>
                <a:off x="4127" y="2186"/>
                <a:ext cx="18" cy="13"/>
              </a:xfrm>
              <a:custGeom>
                <a:avLst/>
                <a:gdLst>
                  <a:gd name="T0" fmla="*/ 13 w 22"/>
                  <a:gd name="T1" fmla="*/ 0 h 18"/>
                  <a:gd name="T2" fmla="*/ 19 w 22"/>
                  <a:gd name="T3" fmla="*/ 18 h 18"/>
                  <a:gd name="T4" fmla="*/ 14 w 22"/>
                  <a:gd name="T5" fmla="*/ 6 h 18"/>
                  <a:gd name="T6" fmla="*/ 13 w 2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13" y="0"/>
                    </a:moveTo>
                    <a:cubicBezTo>
                      <a:pt x="0" y="8"/>
                      <a:pt x="9" y="12"/>
                      <a:pt x="19" y="18"/>
                    </a:cubicBezTo>
                    <a:cubicBezTo>
                      <a:pt x="20" y="11"/>
                      <a:pt x="22" y="8"/>
                      <a:pt x="14" y="6"/>
                    </a:cubicBezTo>
                    <a:cubicBezTo>
                      <a:pt x="9" y="3"/>
                      <a:pt x="9" y="5"/>
                      <a:pt x="13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98" name="Freeform 71"/>
              <p:cNvSpPr/>
              <p:nvPr/>
            </p:nvSpPr>
            <p:spPr bwMode="ltGray">
              <a:xfrm>
                <a:off x="5088" y="2769"/>
                <a:ext cx="52" cy="56"/>
              </a:xfrm>
              <a:custGeom>
                <a:avLst/>
                <a:gdLst>
                  <a:gd name="T0" fmla="*/ 10 w 60"/>
                  <a:gd name="T1" fmla="*/ 7 h 81"/>
                  <a:gd name="T2" fmla="*/ 3 w 60"/>
                  <a:gd name="T3" fmla="*/ 18 h 81"/>
                  <a:gd name="T4" fmla="*/ 15 w 60"/>
                  <a:gd name="T5" fmla="*/ 39 h 81"/>
                  <a:gd name="T6" fmla="*/ 27 w 60"/>
                  <a:gd name="T7" fmla="*/ 54 h 81"/>
                  <a:gd name="T8" fmla="*/ 40 w 60"/>
                  <a:gd name="T9" fmla="*/ 63 h 81"/>
                  <a:gd name="T10" fmla="*/ 51 w 60"/>
                  <a:gd name="T11" fmla="*/ 81 h 81"/>
                  <a:gd name="T12" fmla="*/ 52 w 60"/>
                  <a:gd name="T13" fmla="*/ 57 h 81"/>
                  <a:gd name="T14" fmla="*/ 43 w 60"/>
                  <a:gd name="T15" fmla="*/ 37 h 81"/>
                  <a:gd name="T16" fmla="*/ 25 w 60"/>
                  <a:gd name="T17" fmla="*/ 18 h 81"/>
                  <a:gd name="T18" fmla="*/ 10 w 60"/>
                  <a:gd name="T19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81">
                    <a:moveTo>
                      <a:pt x="10" y="7"/>
                    </a:moveTo>
                    <a:cubicBezTo>
                      <a:pt x="0" y="0"/>
                      <a:pt x="0" y="9"/>
                      <a:pt x="3" y="18"/>
                    </a:cubicBezTo>
                    <a:cubicBezTo>
                      <a:pt x="5" y="25"/>
                      <a:pt x="12" y="32"/>
                      <a:pt x="15" y="39"/>
                    </a:cubicBezTo>
                    <a:cubicBezTo>
                      <a:pt x="16" y="51"/>
                      <a:pt x="17" y="51"/>
                      <a:pt x="27" y="54"/>
                    </a:cubicBezTo>
                    <a:cubicBezTo>
                      <a:pt x="31" y="57"/>
                      <a:pt x="36" y="60"/>
                      <a:pt x="40" y="63"/>
                    </a:cubicBezTo>
                    <a:cubicBezTo>
                      <a:pt x="43" y="70"/>
                      <a:pt x="45" y="77"/>
                      <a:pt x="51" y="81"/>
                    </a:cubicBezTo>
                    <a:cubicBezTo>
                      <a:pt x="60" y="75"/>
                      <a:pt x="56" y="66"/>
                      <a:pt x="52" y="57"/>
                    </a:cubicBezTo>
                    <a:cubicBezTo>
                      <a:pt x="51" y="49"/>
                      <a:pt x="50" y="41"/>
                      <a:pt x="43" y="37"/>
                    </a:cubicBezTo>
                    <a:cubicBezTo>
                      <a:pt x="37" y="30"/>
                      <a:pt x="33" y="23"/>
                      <a:pt x="25" y="18"/>
                    </a:cubicBezTo>
                    <a:cubicBezTo>
                      <a:pt x="20" y="12"/>
                      <a:pt x="17" y="9"/>
                      <a:pt x="10" y="7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99" name="Freeform 72"/>
              <p:cNvSpPr/>
              <p:nvPr/>
            </p:nvSpPr>
            <p:spPr bwMode="ltGray">
              <a:xfrm>
                <a:off x="5354" y="2723"/>
                <a:ext cx="61" cy="43"/>
              </a:xfrm>
              <a:custGeom>
                <a:avLst/>
                <a:gdLst>
                  <a:gd name="T0" fmla="*/ 28 w 71"/>
                  <a:gd name="T1" fmla="*/ 23 h 61"/>
                  <a:gd name="T2" fmla="*/ 13 w 71"/>
                  <a:gd name="T3" fmla="*/ 32 h 61"/>
                  <a:gd name="T4" fmla="*/ 1 w 71"/>
                  <a:gd name="T5" fmla="*/ 44 h 61"/>
                  <a:gd name="T6" fmla="*/ 13 w 71"/>
                  <a:gd name="T7" fmla="*/ 59 h 61"/>
                  <a:gd name="T8" fmla="*/ 28 w 71"/>
                  <a:gd name="T9" fmla="*/ 44 h 61"/>
                  <a:gd name="T10" fmla="*/ 40 w 71"/>
                  <a:gd name="T11" fmla="*/ 23 h 61"/>
                  <a:gd name="T12" fmla="*/ 55 w 71"/>
                  <a:gd name="T13" fmla="*/ 0 h 61"/>
                  <a:gd name="T14" fmla="*/ 71 w 71"/>
                  <a:gd name="T15" fmla="*/ 11 h 61"/>
                  <a:gd name="T16" fmla="*/ 35 w 71"/>
                  <a:gd name="T17" fmla="*/ 23 h 61"/>
                  <a:gd name="T18" fmla="*/ 28 w 71"/>
                  <a:gd name="T19" fmla="*/ 2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61">
                    <a:moveTo>
                      <a:pt x="28" y="23"/>
                    </a:moveTo>
                    <a:cubicBezTo>
                      <a:pt x="25" y="33"/>
                      <a:pt x="25" y="33"/>
                      <a:pt x="13" y="32"/>
                    </a:cubicBezTo>
                    <a:cubicBezTo>
                      <a:pt x="2" y="33"/>
                      <a:pt x="3" y="34"/>
                      <a:pt x="1" y="44"/>
                    </a:cubicBezTo>
                    <a:cubicBezTo>
                      <a:pt x="2" y="60"/>
                      <a:pt x="0" y="61"/>
                      <a:pt x="13" y="59"/>
                    </a:cubicBezTo>
                    <a:cubicBezTo>
                      <a:pt x="19" y="54"/>
                      <a:pt x="21" y="48"/>
                      <a:pt x="28" y="44"/>
                    </a:cubicBezTo>
                    <a:cubicBezTo>
                      <a:pt x="30" y="33"/>
                      <a:pt x="28" y="25"/>
                      <a:pt x="40" y="23"/>
                    </a:cubicBezTo>
                    <a:cubicBezTo>
                      <a:pt x="42" y="12"/>
                      <a:pt x="44" y="4"/>
                      <a:pt x="55" y="0"/>
                    </a:cubicBezTo>
                    <a:cubicBezTo>
                      <a:pt x="65" y="2"/>
                      <a:pt x="69" y="1"/>
                      <a:pt x="71" y="11"/>
                    </a:cubicBezTo>
                    <a:cubicBezTo>
                      <a:pt x="63" y="22"/>
                      <a:pt x="48" y="21"/>
                      <a:pt x="35" y="23"/>
                    </a:cubicBezTo>
                    <a:cubicBezTo>
                      <a:pt x="30" y="27"/>
                      <a:pt x="32" y="27"/>
                      <a:pt x="28" y="23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00" name="Freeform 73"/>
              <p:cNvSpPr/>
              <p:nvPr/>
            </p:nvSpPr>
            <p:spPr bwMode="ltGray">
              <a:xfrm>
                <a:off x="5170" y="2700"/>
                <a:ext cx="20" cy="21"/>
              </a:xfrm>
              <a:custGeom>
                <a:avLst/>
                <a:gdLst>
                  <a:gd name="T0" fmla="*/ 9 w 23"/>
                  <a:gd name="T1" fmla="*/ 0 h 30"/>
                  <a:gd name="T2" fmla="*/ 0 w 23"/>
                  <a:gd name="T3" fmla="*/ 14 h 30"/>
                  <a:gd name="T4" fmla="*/ 12 w 23"/>
                  <a:gd name="T5" fmla="*/ 30 h 30"/>
                  <a:gd name="T6" fmla="*/ 9 w 23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0">
                    <a:moveTo>
                      <a:pt x="9" y="0"/>
                    </a:moveTo>
                    <a:cubicBezTo>
                      <a:pt x="8" y="7"/>
                      <a:pt x="3" y="8"/>
                      <a:pt x="0" y="14"/>
                    </a:cubicBezTo>
                    <a:cubicBezTo>
                      <a:pt x="3" y="21"/>
                      <a:pt x="8" y="24"/>
                      <a:pt x="12" y="30"/>
                    </a:cubicBezTo>
                    <a:cubicBezTo>
                      <a:pt x="23" y="15"/>
                      <a:pt x="4" y="9"/>
                      <a:pt x="9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01" name="Freeform 74"/>
              <p:cNvSpPr/>
              <p:nvPr/>
            </p:nvSpPr>
            <p:spPr bwMode="ltGray">
              <a:xfrm>
                <a:off x="5161" y="2679"/>
                <a:ext cx="23" cy="16"/>
              </a:xfrm>
              <a:custGeom>
                <a:avLst/>
                <a:gdLst>
                  <a:gd name="T0" fmla="*/ 19 w 26"/>
                  <a:gd name="T1" fmla="*/ 0 h 23"/>
                  <a:gd name="T2" fmla="*/ 0 w 26"/>
                  <a:gd name="T3" fmla="*/ 14 h 23"/>
                  <a:gd name="T4" fmla="*/ 21 w 26"/>
                  <a:gd name="T5" fmla="*/ 20 h 23"/>
                  <a:gd name="T6" fmla="*/ 19 w 26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3">
                    <a:moveTo>
                      <a:pt x="19" y="0"/>
                    </a:moveTo>
                    <a:cubicBezTo>
                      <a:pt x="17" y="12"/>
                      <a:pt x="10" y="11"/>
                      <a:pt x="0" y="14"/>
                    </a:cubicBezTo>
                    <a:cubicBezTo>
                      <a:pt x="5" y="23"/>
                      <a:pt x="11" y="22"/>
                      <a:pt x="21" y="20"/>
                    </a:cubicBezTo>
                    <a:cubicBezTo>
                      <a:pt x="26" y="12"/>
                      <a:pt x="23" y="7"/>
                      <a:pt x="19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02" name="Freeform 75"/>
              <p:cNvSpPr/>
              <p:nvPr/>
            </p:nvSpPr>
            <p:spPr bwMode="ltGray">
              <a:xfrm>
                <a:off x="4985" y="2498"/>
                <a:ext cx="27" cy="31"/>
              </a:xfrm>
              <a:custGeom>
                <a:avLst/>
                <a:gdLst>
                  <a:gd name="T0" fmla="*/ 28 w 32"/>
                  <a:gd name="T1" fmla="*/ 0 h 44"/>
                  <a:gd name="T2" fmla="*/ 10 w 32"/>
                  <a:gd name="T3" fmla="*/ 11 h 44"/>
                  <a:gd name="T4" fmla="*/ 12 w 32"/>
                  <a:gd name="T5" fmla="*/ 32 h 44"/>
                  <a:gd name="T6" fmla="*/ 24 w 32"/>
                  <a:gd name="T7" fmla="*/ 36 h 44"/>
                  <a:gd name="T8" fmla="*/ 28 w 32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4">
                    <a:moveTo>
                      <a:pt x="28" y="0"/>
                    </a:moveTo>
                    <a:cubicBezTo>
                      <a:pt x="32" y="10"/>
                      <a:pt x="18" y="9"/>
                      <a:pt x="10" y="11"/>
                    </a:cubicBezTo>
                    <a:cubicBezTo>
                      <a:pt x="0" y="18"/>
                      <a:pt x="7" y="24"/>
                      <a:pt x="12" y="32"/>
                    </a:cubicBezTo>
                    <a:cubicBezTo>
                      <a:pt x="14" y="44"/>
                      <a:pt x="15" y="41"/>
                      <a:pt x="24" y="36"/>
                    </a:cubicBezTo>
                    <a:cubicBezTo>
                      <a:pt x="32" y="25"/>
                      <a:pt x="29" y="14"/>
                      <a:pt x="28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03" name="Freeform 76"/>
              <p:cNvSpPr/>
              <p:nvPr/>
            </p:nvSpPr>
            <p:spPr bwMode="ltGray">
              <a:xfrm>
                <a:off x="5024" y="2538"/>
                <a:ext cx="30" cy="31"/>
              </a:xfrm>
              <a:custGeom>
                <a:avLst/>
                <a:gdLst>
                  <a:gd name="T0" fmla="*/ 30 w 34"/>
                  <a:gd name="T1" fmla="*/ 0 h 44"/>
                  <a:gd name="T2" fmla="*/ 10 w 34"/>
                  <a:gd name="T3" fmla="*/ 9 h 44"/>
                  <a:gd name="T4" fmla="*/ 14 w 34"/>
                  <a:gd name="T5" fmla="*/ 32 h 44"/>
                  <a:gd name="T6" fmla="*/ 26 w 34"/>
                  <a:gd name="T7" fmla="*/ 36 h 44"/>
                  <a:gd name="T8" fmla="*/ 30 w 34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4">
                    <a:moveTo>
                      <a:pt x="30" y="0"/>
                    </a:moveTo>
                    <a:cubicBezTo>
                      <a:pt x="34" y="10"/>
                      <a:pt x="18" y="7"/>
                      <a:pt x="10" y="9"/>
                    </a:cubicBezTo>
                    <a:cubicBezTo>
                      <a:pt x="0" y="16"/>
                      <a:pt x="9" y="24"/>
                      <a:pt x="14" y="32"/>
                    </a:cubicBezTo>
                    <a:cubicBezTo>
                      <a:pt x="16" y="44"/>
                      <a:pt x="17" y="41"/>
                      <a:pt x="26" y="36"/>
                    </a:cubicBezTo>
                    <a:cubicBezTo>
                      <a:pt x="34" y="25"/>
                      <a:pt x="31" y="14"/>
                      <a:pt x="30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04" name="Freeform 77"/>
              <p:cNvSpPr/>
              <p:nvPr/>
            </p:nvSpPr>
            <p:spPr bwMode="ltGray">
              <a:xfrm>
                <a:off x="5055" y="2597"/>
                <a:ext cx="32" cy="26"/>
              </a:xfrm>
              <a:custGeom>
                <a:avLst/>
                <a:gdLst>
                  <a:gd name="T0" fmla="*/ 34 w 38"/>
                  <a:gd name="T1" fmla="*/ 2 h 37"/>
                  <a:gd name="T2" fmla="*/ 10 w 38"/>
                  <a:gd name="T3" fmla="*/ 2 h 37"/>
                  <a:gd name="T4" fmla="*/ 14 w 38"/>
                  <a:gd name="T5" fmla="*/ 25 h 37"/>
                  <a:gd name="T6" fmla="*/ 26 w 38"/>
                  <a:gd name="T7" fmla="*/ 29 h 37"/>
                  <a:gd name="T8" fmla="*/ 34 w 38"/>
                  <a:gd name="T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7">
                    <a:moveTo>
                      <a:pt x="34" y="2"/>
                    </a:moveTo>
                    <a:cubicBezTo>
                      <a:pt x="38" y="12"/>
                      <a:pt x="18" y="0"/>
                      <a:pt x="10" y="2"/>
                    </a:cubicBezTo>
                    <a:cubicBezTo>
                      <a:pt x="0" y="9"/>
                      <a:pt x="9" y="17"/>
                      <a:pt x="14" y="25"/>
                    </a:cubicBezTo>
                    <a:cubicBezTo>
                      <a:pt x="16" y="37"/>
                      <a:pt x="17" y="34"/>
                      <a:pt x="26" y="29"/>
                    </a:cubicBezTo>
                    <a:cubicBezTo>
                      <a:pt x="34" y="18"/>
                      <a:pt x="35" y="16"/>
                      <a:pt x="34" y="2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05" name="Freeform 78"/>
              <p:cNvSpPr/>
              <p:nvPr/>
            </p:nvSpPr>
            <p:spPr bwMode="ltGray">
              <a:xfrm>
                <a:off x="5094" y="2587"/>
                <a:ext cx="32" cy="25"/>
              </a:xfrm>
              <a:custGeom>
                <a:avLst/>
                <a:gdLst>
                  <a:gd name="T0" fmla="*/ 34 w 38"/>
                  <a:gd name="T1" fmla="*/ 2 h 34"/>
                  <a:gd name="T2" fmla="*/ 10 w 38"/>
                  <a:gd name="T3" fmla="*/ 2 h 34"/>
                  <a:gd name="T4" fmla="*/ 16 w 38"/>
                  <a:gd name="T5" fmla="*/ 22 h 34"/>
                  <a:gd name="T6" fmla="*/ 27 w 38"/>
                  <a:gd name="T7" fmla="*/ 22 h 34"/>
                  <a:gd name="T8" fmla="*/ 34 w 38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4">
                    <a:moveTo>
                      <a:pt x="34" y="2"/>
                    </a:moveTo>
                    <a:cubicBezTo>
                      <a:pt x="38" y="12"/>
                      <a:pt x="18" y="0"/>
                      <a:pt x="10" y="2"/>
                    </a:cubicBezTo>
                    <a:cubicBezTo>
                      <a:pt x="0" y="9"/>
                      <a:pt x="11" y="14"/>
                      <a:pt x="16" y="22"/>
                    </a:cubicBezTo>
                    <a:cubicBezTo>
                      <a:pt x="18" y="34"/>
                      <a:pt x="18" y="27"/>
                      <a:pt x="27" y="22"/>
                    </a:cubicBezTo>
                    <a:cubicBezTo>
                      <a:pt x="35" y="11"/>
                      <a:pt x="35" y="16"/>
                      <a:pt x="34" y="2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06" name="Freeform 79"/>
              <p:cNvSpPr/>
              <p:nvPr/>
            </p:nvSpPr>
            <p:spPr bwMode="ltGray">
              <a:xfrm>
                <a:off x="5083" y="2554"/>
                <a:ext cx="30" cy="19"/>
              </a:xfrm>
              <a:custGeom>
                <a:avLst/>
                <a:gdLst>
                  <a:gd name="T0" fmla="*/ 31 w 35"/>
                  <a:gd name="T1" fmla="*/ 1 h 27"/>
                  <a:gd name="T2" fmla="*/ 10 w 35"/>
                  <a:gd name="T3" fmla="*/ 2 h 27"/>
                  <a:gd name="T4" fmla="*/ 13 w 35"/>
                  <a:gd name="T5" fmla="*/ 15 h 27"/>
                  <a:gd name="T6" fmla="*/ 25 w 35"/>
                  <a:gd name="T7" fmla="*/ 19 h 27"/>
                  <a:gd name="T8" fmla="*/ 31 w 35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7">
                    <a:moveTo>
                      <a:pt x="31" y="1"/>
                    </a:moveTo>
                    <a:cubicBezTo>
                      <a:pt x="35" y="11"/>
                      <a:pt x="18" y="0"/>
                      <a:pt x="10" y="2"/>
                    </a:cubicBezTo>
                    <a:cubicBezTo>
                      <a:pt x="0" y="9"/>
                      <a:pt x="8" y="7"/>
                      <a:pt x="13" y="15"/>
                    </a:cubicBezTo>
                    <a:cubicBezTo>
                      <a:pt x="15" y="27"/>
                      <a:pt x="16" y="24"/>
                      <a:pt x="25" y="19"/>
                    </a:cubicBezTo>
                    <a:cubicBezTo>
                      <a:pt x="33" y="8"/>
                      <a:pt x="32" y="15"/>
                      <a:pt x="31" y="1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07" name="Freeform 80"/>
              <p:cNvSpPr/>
              <p:nvPr/>
            </p:nvSpPr>
            <p:spPr bwMode="ltGray">
              <a:xfrm>
                <a:off x="5053" y="2530"/>
                <a:ext cx="30" cy="33"/>
              </a:xfrm>
              <a:custGeom>
                <a:avLst/>
                <a:gdLst>
                  <a:gd name="T0" fmla="*/ 28 w 35"/>
                  <a:gd name="T1" fmla="*/ 16 h 47"/>
                  <a:gd name="T2" fmla="*/ 19 w 35"/>
                  <a:gd name="T3" fmla="*/ 2 h 47"/>
                  <a:gd name="T4" fmla="*/ 10 w 35"/>
                  <a:gd name="T5" fmla="*/ 25 h 47"/>
                  <a:gd name="T6" fmla="*/ 19 w 35"/>
                  <a:gd name="T7" fmla="*/ 35 h 47"/>
                  <a:gd name="T8" fmla="*/ 27 w 35"/>
                  <a:gd name="T9" fmla="*/ 29 h 47"/>
                  <a:gd name="T10" fmla="*/ 28 w 35"/>
                  <a:gd name="T11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47">
                    <a:moveTo>
                      <a:pt x="28" y="16"/>
                    </a:moveTo>
                    <a:cubicBezTo>
                      <a:pt x="27" y="13"/>
                      <a:pt x="22" y="0"/>
                      <a:pt x="19" y="2"/>
                    </a:cubicBezTo>
                    <a:cubicBezTo>
                      <a:pt x="16" y="4"/>
                      <a:pt x="10" y="20"/>
                      <a:pt x="10" y="25"/>
                    </a:cubicBezTo>
                    <a:cubicBezTo>
                      <a:pt x="0" y="32"/>
                      <a:pt x="14" y="27"/>
                      <a:pt x="19" y="35"/>
                    </a:cubicBezTo>
                    <a:cubicBezTo>
                      <a:pt x="21" y="47"/>
                      <a:pt x="18" y="34"/>
                      <a:pt x="27" y="29"/>
                    </a:cubicBezTo>
                    <a:cubicBezTo>
                      <a:pt x="35" y="18"/>
                      <a:pt x="29" y="30"/>
                      <a:pt x="28" y="16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08" name="Freeform 81"/>
              <p:cNvSpPr/>
              <p:nvPr/>
            </p:nvSpPr>
            <p:spPr bwMode="ltGray">
              <a:xfrm>
                <a:off x="5016" y="2516"/>
                <a:ext cx="27" cy="24"/>
              </a:xfrm>
              <a:custGeom>
                <a:avLst/>
                <a:gdLst>
                  <a:gd name="T0" fmla="*/ 22 w 32"/>
                  <a:gd name="T1" fmla="*/ 10 h 35"/>
                  <a:gd name="T2" fmla="*/ 10 w 32"/>
                  <a:gd name="T3" fmla="*/ 2 h 35"/>
                  <a:gd name="T4" fmla="*/ 12 w 32"/>
                  <a:gd name="T5" fmla="*/ 23 h 35"/>
                  <a:gd name="T6" fmla="*/ 24 w 32"/>
                  <a:gd name="T7" fmla="*/ 27 h 35"/>
                  <a:gd name="T8" fmla="*/ 22 w 32"/>
                  <a:gd name="T9" fmla="*/ 1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22" y="10"/>
                    </a:moveTo>
                    <a:cubicBezTo>
                      <a:pt x="26" y="20"/>
                      <a:pt x="18" y="0"/>
                      <a:pt x="10" y="2"/>
                    </a:cubicBezTo>
                    <a:cubicBezTo>
                      <a:pt x="0" y="9"/>
                      <a:pt x="7" y="15"/>
                      <a:pt x="12" y="23"/>
                    </a:cubicBezTo>
                    <a:cubicBezTo>
                      <a:pt x="14" y="35"/>
                      <a:pt x="15" y="32"/>
                      <a:pt x="24" y="27"/>
                    </a:cubicBezTo>
                    <a:cubicBezTo>
                      <a:pt x="32" y="16"/>
                      <a:pt x="23" y="24"/>
                      <a:pt x="22" y="1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09" name="Freeform 82"/>
              <p:cNvSpPr/>
              <p:nvPr/>
            </p:nvSpPr>
            <p:spPr bwMode="ltGray">
              <a:xfrm>
                <a:off x="5062" y="2565"/>
                <a:ext cx="27" cy="24"/>
              </a:xfrm>
              <a:custGeom>
                <a:avLst/>
                <a:gdLst>
                  <a:gd name="T0" fmla="*/ 22 w 32"/>
                  <a:gd name="T1" fmla="*/ 10 h 35"/>
                  <a:gd name="T2" fmla="*/ 10 w 32"/>
                  <a:gd name="T3" fmla="*/ 2 h 35"/>
                  <a:gd name="T4" fmla="*/ 12 w 32"/>
                  <a:gd name="T5" fmla="*/ 23 h 35"/>
                  <a:gd name="T6" fmla="*/ 24 w 32"/>
                  <a:gd name="T7" fmla="*/ 27 h 35"/>
                  <a:gd name="T8" fmla="*/ 22 w 32"/>
                  <a:gd name="T9" fmla="*/ 1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22" y="10"/>
                    </a:moveTo>
                    <a:cubicBezTo>
                      <a:pt x="26" y="20"/>
                      <a:pt x="18" y="0"/>
                      <a:pt x="10" y="2"/>
                    </a:cubicBezTo>
                    <a:cubicBezTo>
                      <a:pt x="0" y="9"/>
                      <a:pt x="7" y="15"/>
                      <a:pt x="12" y="23"/>
                    </a:cubicBezTo>
                    <a:cubicBezTo>
                      <a:pt x="14" y="35"/>
                      <a:pt x="15" y="32"/>
                      <a:pt x="24" y="27"/>
                    </a:cubicBezTo>
                    <a:cubicBezTo>
                      <a:pt x="32" y="16"/>
                      <a:pt x="23" y="24"/>
                      <a:pt x="22" y="1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10" name="Freeform 83"/>
              <p:cNvSpPr/>
              <p:nvPr/>
            </p:nvSpPr>
            <p:spPr bwMode="ltGray">
              <a:xfrm>
                <a:off x="3210" y="1280"/>
                <a:ext cx="162" cy="101"/>
              </a:xfrm>
              <a:custGeom>
                <a:avLst/>
                <a:gdLst>
                  <a:gd name="T0" fmla="*/ 171 w 189"/>
                  <a:gd name="T1" fmla="*/ 4 h 144"/>
                  <a:gd name="T2" fmla="*/ 185 w 189"/>
                  <a:gd name="T3" fmla="*/ 4 h 144"/>
                  <a:gd name="T4" fmla="*/ 189 w 189"/>
                  <a:gd name="T5" fmla="*/ 16 h 144"/>
                  <a:gd name="T6" fmla="*/ 187 w 189"/>
                  <a:gd name="T7" fmla="*/ 24 h 144"/>
                  <a:gd name="T8" fmla="*/ 131 w 189"/>
                  <a:gd name="T9" fmla="*/ 44 h 144"/>
                  <a:gd name="T10" fmla="*/ 109 w 189"/>
                  <a:gd name="T11" fmla="*/ 58 h 144"/>
                  <a:gd name="T12" fmla="*/ 97 w 189"/>
                  <a:gd name="T13" fmla="*/ 62 h 144"/>
                  <a:gd name="T14" fmla="*/ 71 w 189"/>
                  <a:gd name="T15" fmla="*/ 82 h 144"/>
                  <a:gd name="T16" fmla="*/ 75 w 189"/>
                  <a:gd name="T17" fmla="*/ 92 h 144"/>
                  <a:gd name="T18" fmla="*/ 83 w 189"/>
                  <a:gd name="T19" fmla="*/ 116 h 144"/>
                  <a:gd name="T20" fmla="*/ 107 w 189"/>
                  <a:gd name="T21" fmla="*/ 126 h 144"/>
                  <a:gd name="T22" fmla="*/ 93 w 189"/>
                  <a:gd name="T23" fmla="*/ 140 h 144"/>
                  <a:gd name="T24" fmla="*/ 83 w 189"/>
                  <a:gd name="T25" fmla="*/ 130 h 144"/>
                  <a:gd name="T26" fmla="*/ 71 w 189"/>
                  <a:gd name="T27" fmla="*/ 134 h 144"/>
                  <a:gd name="T28" fmla="*/ 21 w 189"/>
                  <a:gd name="T29" fmla="*/ 122 h 144"/>
                  <a:gd name="T30" fmla="*/ 19 w 189"/>
                  <a:gd name="T31" fmla="*/ 106 h 144"/>
                  <a:gd name="T32" fmla="*/ 47 w 189"/>
                  <a:gd name="T33" fmla="*/ 90 h 144"/>
                  <a:gd name="T34" fmla="*/ 51 w 189"/>
                  <a:gd name="T35" fmla="*/ 76 h 144"/>
                  <a:gd name="T36" fmla="*/ 47 w 189"/>
                  <a:gd name="T37" fmla="*/ 64 h 144"/>
                  <a:gd name="T38" fmla="*/ 73 w 189"/>
                  <a:gd name="T39" fmla="*/ 46 h 144"/>
                  <a:gd name="T40" fmla="*/ 97 w 189"/>
                  <a:gd name="T41" fmla="*/ 36 h 144"/>
                  <a:gd name="T42" fmla="*/ 113 w 189"/>
                  <a:gd name="T43" fmla="*/ 24 h 144"/>
                  <a:gd name="T44" fmla="*/ 171 w 189"/>
                  <a:gd name="T45" fmla="*/ 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9" h="144">
                    <a:moveTo>
                      <a:pt x="171" y="4"/>
                    </a:moveTo>
                    <a:cubicBezTo>
                      <a:pt x="174" y="3"/>
                      <a:pt x="182" y="0"/>
                      <a:pt x="185" y="4"/>
                    </a:cubicBezTo>
                    <a:cubicBezTo>
                      <a:pt x="187" y="7"/>
                      <a:pt x="189" y="16"/>
                      <a:pt x="189" y="16"/>
                    </a:cubicBezTo>
                    <a:cubicBezTo>
                      <a:pt x="188" y="19"/>
                      <a:pt x="189" y="22"/>
                      <a:pt x="187" y="24"/>
                    </a:cubicBezTo>
                    <a:cubicBezTo>
                      <a:pt x="175" y="34"/>
                      <a:pt x="146" y="34"/>
                      <a:pt x="131" y="44"/>
                    </a:cubicBezTo>
                    <a:cubicBezTo>
                      <a:pt x="125" y="53"/>
                      <a:pt x="120" y="54"/>
                      <a:pt x="109" y="58"/>
                    </a:cubicBezTo>
                    <a:cubicBezTo>
                      <a:pt x="105" y="59"/>
                      <a:pt x="97" y="62"/>
                      <a:pt x="97" y="62"/>
                    </a:cubicBezTo>
                    <a:cubicBezTo>
                      <a:pt x="88" y="76"/>
                      <a:pt x="83" y="74"/>
                      <a:pt x="71" y="82"/>
                    </a:cubicBezTo>
                    <a:cubicBezTo>
                      <a:pt x="66" y="98"/>
                      <a:pt x="70" y="78"/>
                      <a:pt x="75" y="92"/>
                    </a:cubicBezTo>
                    <a:cubicBezTo>
                      <a:pt x="81" y="108"/>
                      <a:pt x="71" y="108"/>
                      <a:pt x="83" y="116"/>
                    </a:cubicBezTo>
                    <a:cubicBezTo>
                      <a:pt x="90" y="121"/>
                      <a:pt x="107" y="126"/>
                      <a:pt x="107" y="126"/>
                    </a:cubicBezTo>
                    <a:cubicBezTo>
                      <a:pt x="105" y="139"/>
                      <a:pt x="106" y="144"/>
                      <a:pt x="93" y="140"/>
                    </a:cubicBezTo>
                    <a:cubicBezTo>
                      <a:pt x="91" y="137"/>
                      <a:pt x="87" y="130"/>
                      <a:pt x="83" y="130"/>
                    </a:cubicBezTo>
                    <a:cubicBezTo>
                      <a:pt x="79" y="130"/>
                      <a:pt x="71" y="134"/>
                      <a:pt x="71" y="134"/>
                    </a:cubicBezTo>
                    <a:cubicBezTo>
                      <a:pt x="52" y="129"/>
                      <a:pt x="42" y="124"/>
                      <a:pt x="21" y="122"/>
                    </a:cubicBezTo>
                    <a:cubicBezTo>
                      <a:pt x="14" y="115"/>
                      <a:pt x="0" y="102"/>
                      <a:pt x="19" y="106"/>
                    </a:cubicBezTo>
                    <a:cubicBezTo>
                      <a:pt x="29" y="91"/>
                      <a:pt x="26" y="93"/>
                      <a:pt x="47" y="90"/>
                    </a:cubicBezTo>
                    <a:cubicBezTo>
                      <a:pt x="55" y="84"/>
                      <a:pt x="54" y="88"/>
                      <a:pt x="51" y="76"/>
                    </a:cubicBezTo>
                    <a:cubicBezTo>
                      <a:pt x="50" y="72"/>
                      <a:pt x="47" y="64"/>
                      <a:pt x="47" y="64"/>
                    </a:cubicBezTo>
                    <a:cubicBezTo>
                      <a:pt x="50" y="41"/>
                      <a:pt x="50" y="43"/>
                      <a:pt x="73" y="46"/>
                    </a:cubicBezTo>
                    <a:cubicBezTo>
                      <a:pt x="82" y="45"/>
                      <a:pt x="97" y="36"/>
                      <a:pt x="97" y="36"/>
                    </a:cubicBezTo>
                    <a:cubicBezTo>
                      <a:pt x="102" y="29"/>
                      <a:pt x="105" y="27"/>
                      <a:pt x="113" y="24"/>
                    </a:cubicBezTo>
                    <a:cubicBezTo>
                      <a:pt x="134" y="27"/>
                      <a:pt x="161" y="25"/>
                      <a:pt x="171" y="4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11" name="Freeform 84"/>
              <p:cNvSpPr/>
              <p:nvPr/>
            </p:nvSpPr>
            <p:spPr bwMode="ltGray">
              <a:xfrm>
                <a:off x="3307" y="1378"/>
                <a:ext cx="46" cy="11"/>
              </a:xfrm>
              <a:custGeom>
                <a:avLst/>
                <a:gdLst>
                  <a:gd name="T0" fmla="*/ 24 w 53"/>
                  <a:gd name="T1" fmla="*/ 0 h 17"/>
                  <a:gd name="T2" fmla="*/ 12 w 53"/>
                  <a:gd name="T3" fmla="*/ 2 h 17"/>
                  <a:gd name="T4" fmla="*/ 32 w 53"/>
                  <a:gd name="T5" fmla="*/ 16 h 17"/>
                  <a:gd name="T6" fmla="*/ 44 w 53"/>
                  <a:gd name="T7" fmla="*/ 14 h 17"/>
                  <a:gd name="T8" fmla="*/ 24 w 53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24" y="0"/>
                    </a:moveTo>
                    <a:cubicBezTo>
                      <a:pt x="20" y="1"/>
                      <a:pt x="16" y="0"/>
                      <a:pt x="12" y="2"/>
                    </a:cubicBezTo>
                    <a:cubicBezTo>
                      <a:pt x="0" y="9"/>
                      <a:pt x="30" y="15"/>
                      <a:pt x="32" y="16"/>
                    </a:cubicBezTo>
                    <a:cubicBezTo>
                      <a:pt x="36" y="15"/>
                      <a:pt x="41" y="17"/>
                      <a:pt x="44" y="14"/>
                    </a:cubicBezTo>
                    <a:cubicBezTo>
                      <a:pt x="53" y="3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12" name="Freeform 85"/>
              <p:cNvSpPr/>
              <p:nvPr/>
            </p:nvSpPr>
            <p:spPr bwMode="ltGray">
              <a:xfrm>
                <a:off x="3542" y="1232"/>
                <a:ext cx="49" cy="26"/>
              </a:xfrm>
              <a:custGeom>
                <a:avLst/>
                <a:gdLst>
                  <a:gd name="T0" fmla="*/ 57 w 57"/>
                  <a:gd name="T1" fmla="*/ 4 h 37"/>
                  <a:gd name="T2" fmla="*/ 25 w 57"/>
                  <a:gd name="T3" fmla="*/ 24 h 37"/>
                  <a:gd name="T4" fmla="*/ 11 w 57"/>
                  <a:gd name="T5" fmla="*/ 34 h 37"/>
                  <a:gd name="T6" fmla="*/ 9 w 57"/>
                  <a:gd name="T7" fmla="*/ 4 h 37"/>
                  <a:gd name="T8" fmla="*/ 21 w 57"/>
                  <a:gd name="T9" fmla="*/ 0 h 37"/>
                  <a:gd name="T10" fmla="*/ 57 w 57"/>
                  <a:gd name="T11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37">
                    <a:moveTo>
                      <a:pt x="57" y="4"/>
                    </a:moveTo>
                    <a:cubicBezTo>
                      <a:pt x="53" y="16"/>
                      <a:pt x="35" y="17"/>
                      <a:pt x="25" y="24"/>
                    </a:cubicBezTo>
                    <a:cubicBezTo>
                      <a:pt x="22" y="34"/>
                      <a:pt x="22" y="37"/>
                      <a:pt x="11" y="34"/>
                    </a:cubicBezTo>
                    <a:cubicBezTo>
                      <a:pt x="6" y="27"/>
                      <a:pt x="0" y="10"/>
                      <a:pt x="9" y="4"/>
                    </a:cubicBezTo>
                    <a:cubicBezTo>
                      <a:pt x="12" y="2"/>
                      <a:pt x="21" y="0"/>
                      <a:pt x="21" y="0"/>
                    </a:cubicBezTo>
                    <a:cubicBezTo>
                      <a:pt x="33" y="2"/>
                      <a:pt x="45" y="4"/>
                      <a:pt x="57" y="4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13" name="Freeform 86"/>
              <p:cNvSpPr/>
              <p:nvPr/>
            </p:nvSpPr>
            <p:spPr bwMode="ltGray">
              <a:xfrm>
                <a:off x="3577" y="1244"/>
                <a:ext cx="58" cy="19"/>
              </a:xfrm>
              <a:custGeom>
                <a:avLst/>
                <a:gdLst>
                  <a:gd name="T0" fmla="*/ 29 w 68"/>
                  <a:gd name="T1" fmla="*/ 0 h 26"/>
                  <a:gd name="T2" fmla="*/ 11 w 68"/>
                  <a:gd name="T3" fmla="*/ 6 h 26"/>
                  <a:gd name="T4" fmla="*/ 57 w 68"/>
                  <a:gd name="T5" fmla="*/ 26 h 26"/>
                  <a:gd name="T6" fmla="*/ 63 w 68"/>
                  <a:gd name="T7" fmla="*/ 24 h 26"/>
                  <a:gd name="T8" fmla="*/ 29 w 6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6">
                    <a:moveTo>
                      <a:pt x="29" y="0"/>
                    </a:moveTo>
                    <a:cubicBezTo>
                      <a:pt x="23" y="2"/>
                      <a:pt x="11" y="6"/>
                      <a:pt x="11" y="6"/>
                    </a:cubicBezTo>
                    <a:cubicBezTo>
                      <a:pt x="0" y="23"/>
                      <a:pt x="47" y="24"/>
                      <a:pt x="57" y="26"/>
                    </a:cubicBezTo>
                    <a:cubicBezTo>
                      <a:pt x="59" y="25"/>
                      <a:pt x="62" y="26"/>
                      <a:pt x="63" y="24"/>
                    </a:cubicBezTo>
                    <a:cubicBezTo>
                      <a:pt x="68" y="3"/>
                      <a:pt x="42" y="3"/>
                      <a:pt x="29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14" name="Freeform 87"/>
              <p:cNvSpPr/>
              <p:nvPr/>
            </p:nvSpPr>
            <p:spPr bwMode="ltGray">
              <a:xfrm>
                <a:off x="3639" y="1247"/>
                <a:ext cx="58" cy="30"/>
              </a:xfrm>
              <a:custGeom>
                <a:avLst/>
                <a:gdLst>
                  <a:gd name="T0" fmla="*/ 50 w 66"/>
                  <a:gd name="T1" fmla="*/ 9 h 43"/>
                  <a:gd name="T2" fmla="*/ 26 w 66"/>
                  <a:gd name="T3" fmla="*/ 9 h 43"/>
                  <a:gd name="T4" fmla="*/ 10 w 66"/>
                  <a:gd name="T5" fmla="*/ 9 h 43"/>
                  <a:gd name="T6" fmla="*/ 8 w 66"/>
                  <a:gd name="T7" fmla="*/ 35 h 43"/>
                  <a:gd name="T8" fmla="*/ 32 w 66"/>
                  <a:gd name="T9" fmla="*/ 43 h 43"/>
                  <a:gd name="T10" fmla="*/ 62 w 66"/>
                  <a:gd name="T11" fmla="*/ 27 h 43"/>
                  <a:gd name="T12" fmla="*/ 50 w 66"/>
                  <a:gd name="T13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43">
                    <a:moveTo>
                      <a:pt x="50" y="9"/>
                    </a:moveTo>
                    <a:cubicBezTo>
                      <a:pt x="40" y="16"/>
                      <a:pt x="36" y="16"/>
                      <a:pt x="26" y="9"/>
                    </a:cubicBezTo>
                    <a:cubicBezTo>
                      <a:pt x="20" y="0"/>
                      <a:pt x="18" y="4"/>
                      <a:pt x="10" y="9"/>
                    </a:cubicBezTo>
                    <a:cubicBezTo>
                      <a:pt x="4" y="17"/>
                      <a:pt x="0" y="21"/>
                      <a:pt x="8" y="35"/>
                    </a:cubicBezTo>
                    <a:cubicBezTo>
                      <a:pt x="12" y="42"/>
                      <a:pt x="32" y="43"/>
                      <a:pt x="32" y="43"/>
                    </a:cubicBezTo>
                    <a:cubicBezTo>
                      <a:pt x="41" y="40"/>
                      <a:pt x="54" y="33"/>
                      <a:pt x="62" y="27"/>
                    </a:cubicBezTo>
                    <a:cubicBezTo>
                      <a:pt x="66" y="15"/>
                      <a:pt x="61" y="15"/>
                      <a:pt x="50" y="9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15" name="Freeform 88"/>
              <p:cNvSpPr/>
              <p:nvPr/>
            </p:nvSpPr>
            <p:spPr bwMode="ltGray">
              <a:xfrm>
                <a:off x="4041" y="1272"/>
                <a:ext cx="101" cy="29"/>
              </a:xfrm>
              <a:custGeom>
                <a:avLst/>
                <a:gdLst>
                  <a:gd name="T0" fmla="*/ 14 w 117"/>
                  <a:gd name="T1" fmla="*/ 0 h 41"/>
                  <a:gd name="T2" fmla="*/ 8 w 117"/>
                  <a:gd name="T3" fmla="*/ 16 h 41"/>
                  <a:gd name="T4" fmla="*/ 50 w 117"/>
                  <a:gd name="T5" fmla="*/ 30 h 41"/>
                  <a:gd name="T6" fmla="*/ 76 w 117"/>
                  <a:gd name="T7" fmla="*/ 36 h 41"/>
                  <a:gd name="T8" fmla="*/ 112 w 117"/>
                  <a:gd name="T9" fmla="*/ 22 h 41"/>
                  <a:gd name="T10" fmla="*/ 78 w 117"/>
                  <a:gd name="T11" fmla="*/ 4 h 41"/>
                  <a:gd name="T12" fmla="*/ 14 w 117"/>
                  <a:gd name="T1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41">
                    <a:moveTo>
                      <a:pt x="14" y="0"/>
                    </a:moveTo>
                    <a:cubicBezTo>
                      <a:pt x="8" y="4"/>
                      <a:pt x="0" y="9"/>
                      <a:pt x="8" y="16"/>
                    </a:cubicBezTo>
                    <a:cubicBezTo>
                      <a:pt x="21" y="27"/>
                      <a:pt x="34" y="28"/>
                      <a:pt x="50" y="30"/>
                    </a:cubicBezTo>
                    <a:cubicBezTo>
                      <a:pt x="66" y="41"/>
                      <a:pt x="57" y="39"/>
                      <a:pt x="76" y="36"/>
                    </a:cubicBezTo>
                    <a:cubicBezTo>
                      <a:pt x="88" y="32"/>
                      <a:pt x="101" y="29"/>
                      <a:pt x="112" y="22"/>
                    </a:cubicBezTo>
                    <a:cubicBezTo>
                      <a:pt x="117" y="6"/>
                      <a:pt x="87" y="5"/>
                      <a:pt x="78" y="4"/>
                    </a:cubicBezTo>
                    <a:cubicBezTo>
                      <a:pt x="17" y="6"/>
                      <a:pt x="34" y="20"/>
                      <a:pt x="14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16" name="Freeform 89"/>
              <p:cNvSpPr/>
              <p:nvPr/>
            </p:nvSpPr>
            <p:spPr bwMode="ltGray">
              <a:xfrm>
                <a:off x="4144" y="1271"/>
                <a:ext cx="53" cy="23"/>
              </a:xfrm>
              <a:custGeom>
                <a:avLst/>
                <a:gdLst>
                  <a:gd name="T0" fmla="*/ 32 w 62"/>
                  <a:gd name="T1" fmla="*/ 4 h 32"/>
                  <a:gd name="T2" fmla="*/ 62 w 62"/>
                  <a:gd name="T3" fmla="*/ 10 h 32"/>
                  <a:gd name="T4" fmla="*/ 30 w 62"/>
                  <a:gd name="T5" fmla="*/ 32 h 32"/>
                  <a:gd name="T6" fmla="*/ 6 w 62"/>
                  <a:gd name="T7" fmla="*/ 22 h 32"/>
                  <a:gd name="T8" fmla="*/ 32 w 62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2">
                    <a:moveTo>
                      <a:pt x="32" y="4"/>
                    </a:moveTo>
                    <a:cubicBezTo>
                      <a:pt x="44" y="0"/>
                      <a:pt x="53" y="1"/>
                      <a:pt x="62" y="10"/>
                    </a:cubicBezTo>
                    <a:cubicBezTo>
                      <a:pt x="59" y="23"/>
                      <a:pt x="42" y="28"/>
                      <a:pt x="30" y="32"/>
                    </a:cubicBezTo>
                    <a:cubicBezTo>
                      <a:pt x="15" y="22"/>
                      <a:pt x="23" y="25"/>
                      <a:pt x="6" y="22"/>
                    </a:cubicBezTo>
                    <a:cubicBezTo>
                      <a:pt x="0" y="4"/>
                      <a:pt x="14" y="8"/>
                      <a:pt x="32" y="4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17" name="Freeform 90"/>
              <p:cNvSpPr/>
              <p:nvPr/>
            </p:nvSpPr>
            <p:spPr bwMode="ltGray">
              <a:xfrm>
                <a:off x="4120" y="1298"/>
                <a:ext cx="42" cy="16"/>
              </a:xfrm>
              <a:custGeom>
                <a:avLst/>
                <a:gdLst>
                  <a:gd name="T0" fmla="*/ 20 w 49"/>
                  <a:gd name="T1" fmla="*/ 1 h 23"/>
                  <a:gd name="T2" fmla="*/ 6 w 49"/>
                  <a:gd name="T3" fmla="*/ 5 h 23"/>
                  <a:gd name="T4" fmla="*/ 38 w 49"/>
                  <a:gd name="T5" fmla="*/ 23 h 23"/>
                  <a:gd name="T6" fmla="*/ 20 w 49"/>
                  <a:gd name="T7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23">
                    <a:moveTo>
                      <a:pt x="20" y="1"/>
                    </a:moveTo>
                    <a:cubicBezTo>
                      <a:pt x="15" y="2"/>
                      <a:pt x="8" y="0"/>
                      <a:pt x="6" y="5"/>
                    </a:cubicBezTo>
                    <a:cubicBezTo>
                      <a:pt x="0" y="19"/>
                      <a:pt x="32" y="21"/>
                      <a:pt x="38" y="23"/>
                    </a:cubicBezTo>
                    <a:cubicBezTo>
                      <a:pt x="49" y="6"/>
                      <a:pt x="35" y="3"/>
                      <a:pt x="20" y="1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18" name="Freeform 91"/>
              <p:cNvSpPr/>
              <p:nvPr/>
            </p:nvSpPr>
            <p:spPr bwMode="ltGray">
              <a:xfrm>
                <a:off x="4410" y="1508"/>
                <a:ext cx="87" cy="106"/>
              </a:xfrm>
              <a:custGeom>
                <a:avLst/>
                <a:gdLst>
                  <a:gd name="T0" fmla="*/ 6 w 102"/>
                  <a:gd name="T1" fmla="*/ 0 h 152"/>
                  <a:gd name="T2" fmla="*/ 0 w 102"/>
                  <a:gd name="T3" fmla="*/ 18 h 152"/>
                  <a:gd name="T4" fmla="*/ 14 w 102"/>
                  <a:gd name="T5" fmla="*/ 42 h 152"/>
                  <a:gd name="T6" fmla="*/ 32 w 102"/>
                  <a:gd name="T7" fmla="*/ 72 h 152"/>
                  <a:gd name="T8" fmla="*/ 36 w 102"/>
                  <a:gd name="T9" fmla="*/ 104 h 152"/>
                  <a:gd name="T10" fmla="*/ 80 w 102"/>
                  <a:gd name="T11" fmla="*/ 152 h 152"/>
                  <a:gd name="T12" fmla="*/ 86 w 102"/>
                  <a:gd name="T13" fmla="*/ 124 h 152"/>
                  <a:gd name="T14" fmla="*/ 74 w 102"/>
                  <a:gd name="T15" fmla="*/ 102 h 152"/>
                  <a:gd name="T16" fmla="*/ 62 w 102"/>
                  <a:gd name="T17" fmla="*/ 92 h 152"/>
                  <a:gd name="T18" fmla="*/ 52 w 102"/>
                  <a:gd name="T19" fmla="*/ 74 h 152"/>
                  <a:gd name="T20" fmla="*/ 42 w 102"/>
                  <a:gd name="T21" fmla="*/ 44 h 152"/>
                  <a:gd name="T22" fmla="*/ 4 w 102"/>
                  <a:gd name="T23" fmla="*/ 12 h 152"/>
                  <a:gd name="T24" fmla="*/ 6 w 102"/>
                  <a:gd name="T25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" h="152">
                    <a:moveTo>
                      <a:pt x="6" y="0"/>
                    </a:moveTo>
                    <a:cubicBezTo>
                      <a:pt x="4" y="6"/>
                      <a:pt x="0" y="18"/>
                      <a:pt x="0" y="18"/>
                    </a:cubicBezTo>
                    <a:cubicBezTo>
                      <a:pt x="3" y="26"/>
                      <a:pt x="9" y="35"/>
                      <a:pt x="14" y="42"/>
                    </a:cubicBezTo>
                    <a:cubicBezTo>
                      <a:pt x="17" y="58"/>
                      <a:pt x="16" y="69"/>
                      <a:pt x="32" y="72"/>
                    </a:cubicBezTo>
                    <a:cubicBezTo>
                      <a:pt x="44" y="80"/>
                      <a:pt x="40" y="91"/>
                      <a:pt x="36" y="104"/>
                    </a:cubicBezTo>
                    <a:cubicBezTo>
                      <a:pt x="57" y="118"/>
                      <a:pt x="60" y="139"/>
                      <a:pt x="80" y="152"/>
                    </a:cubicBezTo>
                    <a:cubicBezTo>
                      <a:pt x="95" y="148"/>
                      <a:pt x="102" y="135"/>
                      <a:pt x="86" y="124"/>
                    </a:cubicBezTo>
                    <a:cubicBezTo>
                      <a:pt x="72" y="129"/>
                      <a:pt x="78" y="110"/>
                      <a:pt x="74" y="102"/>
                    </a:cubicBezTo>
                    <a:cubicBezTo>
                      <a:pt x="72" y="98"/>
                      <a:pt x="65" y="94"/>
                      <a:pt x="62" y="92"/>
                    </a:cubicBezTo>
                    <a:cubicBezTo>
                      <a:pt x="59" y="82"/>
                      <a:pt x="65" y="65"/>
                      <a:pt x="52" y="74"/>
                    </a:cubicBezTo>
                    <a:cubicBezTo>
                      <a:pt x="46" y="65"/>
                      <a:pt x="47" y="54"/>
                      <a:pt x="42" y="44"/>
                    </a:cubicBezTo>
                    <a:cubicBezTo>
                      <a:pt x="36" y="32"/>
                      <a:pt x="16" y="18"/>
                      <a:pt x="4" y="12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19" name="Freeform 92"/>
              <p:cNvSpPr/>
              <p:nvPr/>
            </p:nvSpPr>
            <p:spPr bwMode="ltGray">
              <a:xfrm>
                <a:off x="4480" y="1618"/>
                <a:ext cx="63" cy="73"/>
              </a:xfrm>
              <a:custGeom>
                <a:avLst/>
                <a:gdLst>
                  <a:gd name="T0" fmla="*/ 64 w 74"/>
                  <a:gd name="T1" fmla="*/ 22 h 103"/>
                  <a:gd name="T2" fmla="*/ 74 w 74"/>
                  <a:gd name="T3" fmla="*/ 40 h 103"/>
                  <a:gd name="T4" fmla="*/ 30 w 74"/>
                  <a:gd name="T5" fmla="*/ 84 h 103"/>
                  <a:gd name="T6" fmla="*/ 32 w 74"/>
                  <a:gd name="T7" fmla="*/ 100 h 103"/>
                  <a:gd name="T8" fmla="*/ 20 w 74"/>
                  <a:gd name="T9" fmla="*/ 94 h 103"/>
                  <a:gd name="T10" fmla="*/ 6 w 74"/>
                  <a:gd name="T11" fmla="*/ 84 h 103"/>
                  <a:gd name="T12" fmla="*/ 0 w 74"/>
                  <a:gd name="T13" fmla="*/ 82 h 103"/>
                  <a:gd name="T14" fmla="*/ 10 w 74"/>
                  <a:gd name="T15" fmla="*/ 58 h 103"/>
                  <a:gd name="T16" fmla="*/ 12 w 74"/>
                  <a:gd name="T17" fmla="*/ 52 h 103"/>
                  <a:gd name="T18" fmla="*/ 2 w 74"/>
                  <a:gd name="T19" fmla="*/ 24 h 103"/>
                  <a:gd name="T20" fmla="*/ 4 w 74"/>
                  <a:gd name="T21" fmla="*/ 14 h 103"/>
                  <a:gd name="T22" fmla="*/ 26 w 74"/>
                  <a:gd name="T23" fmla="*/ 22 h 103"/>
                  <a:gd name="T24" fmla="*/ 36 w 74"/>
                  <a:gd name="T25" fmla="*/ 36 h 103"/>
                  <a:gd name="T26" fmla="*/ 64 w 74"/>
                  <a:gd name="T27" fmla="*/ 2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103">
                    <a:moveTo>
                      <a:pt x="64" y="22"/>
                    </a:moveTo>
                    <a:cubicBezTo>
                      <a:pt x="73" y="36"/>
                      <a:pt x="70" y="29"/>
                      <a:pt x="74" y="40"/>
                    </a:cubicBezTo>
                    <a:cubicBezTo>
                      <a:pt x="70" y="77"/>
                      <a:pt x="68" y="81"/>
                      <a:pt x="30" y="84"/>
                    </a:cubicBezTo>
                    <a:cubicBezTo>
                      <a:pt x="33" y="88"/>
                      <a:pt x="39" y="95"/>
                      <a:pt x="32" y="100"/>
                    </a:cubicBezTo>
                    <a:cubicBezTo>
                      <a:pt x="28" y="103"/>
                      <a:pt x="24" y="95"/>
                      <a:pt x="20" y="94"/>
                    </a:cubicBezTo>
                    <a:cubicBezTo>
                      <a:pt x="17" y="84"/>
                      <a:pt x="20" y="89"/>
                      <a:pt x="6" y="84"/>
                    </a:cubicBezTo>
                    <a:cubicBezTo>
                      <a:pt x="4" y="83"/>
                      <a:pt x="0" y="82"/>
                      <a:pt x="0" y="82"/>
                    </a:cubicBezTo>
                    <a:cubicBezTo>
                      <a:pt x="3" y="73"/>
                      <a:pt x="7" y="67"/>
                      <a:pt x="10" y="58"/>
                    </a:cubicBezTo>
                    <a:cubicBezTo>
                      <a:pt x="11" y="56"/>
                      <a:pt x="12" y="52"/>
                      <a:pt x="12" y="52"/>
                    </a:cubicBezTo>
                    <a:cubicBezTo>
                      <a:pt x="10" y="42"/>
                      <a:pt x="8" y="33"/>
                      <a:pt x="2" y="24"/>
                    </a:cubicBezTo>
                    <a:cubicBezTo>
                      <a:pt x="3" y="21"/>
                      <a:pt x="2" y="17"/>
                      <a:pt x="4" y="14"/>
                    </a:cubicBezTo>
                    <a:cubicBezTo>
                      <a:pt x="11" y="0"/>
                      <a:pt x="18" y="19"/>
                      <a:pt x="26" y="22"/>
                    </a:cubicBezTo>
                    <a:cubicBezTo>
                      <a:pt x="31" y="36"/>
                      <a:pt x="26" y="33"/>
                      <a:pt x="36" y="36"/>
                    </a:cubicBezTo>
                    <a:cubicBezTo>
                      <a:pt x="45" y="30"/>
                      <a:pt x="55" y="28"/>
                      <a:pt x="64" y="22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20" name="Freeform 93"/>
              <p:cNvSpPr/>
              <p:nvPr/>
            </p:nvSpPr>
            <p:spPr bwMode="ltGray">
              <a:xfrm>
                <a:off x="4438" y="1693"/>
                <a:ext cx="126" cy="176"/>
              </a:xfrm>
              <a:custGeom>
                <a:avLst/>
                <a:gdLst>
                  <a:gd name="T0" fmla="*/ 82 w 146"/>
                  <a:gd name="T1" fmla="*/ 100 h 252"/>
                  <a:gd name="T2" fmla="*/ 66 w 146"/>
                  <a:gd name="T3" fmla="*/ 106 h 252"/>
                  <a:gd name="T4" fmla="*/ 64 w 146"/>
                  <a:gd name="T5" fmla="*/ 132 h 252"/>
                  <a:gd name="T6" fmla="*/ 22 w 146"/>
                  <a:gd name="T7" fmla="*/ 146 h 252"/>
                  <a:gd name="T8" fmla="*/ 8 w 146"/>
                  <a:gd name="T9" fmla="*/ 168 h 252"/>
                  <a:gd name="T10" fmla="*/ 20 w 146"/>
                  <a:gd name="T11" fmla="*/ 182 h 252"/>
                  <a:gd name="T12" fmla="*/ 8 w 146"/>
                  <a:gd name="T13" fmla="*/ 198 h 252"/>
                  <a:gd name="T14" fmla="*/ 24 w 146"/>
                  <a:gd name="T15" fmla="*/ 252 h 252"/>
                  <a:gd name="T16" fmla="*/ 28 w 146"/>
                  <a:gd name="T17" fmla="*/ 214 h 252"/>
                  <a:gd name="T18" fmla="*/ 22 w 146"/>
                  <a:gd name="T19" fmla="*/ 192 h 252"/>
                  <a:gd name="T20" fmla="*/ 42 w 146"/>
                  <a:gd name="T21" fmla="*/ 176 h 252"/>
                  <a:gd name="T22" fmla="*/ 52 w 146"/>
                  <a:gd name="T23" fmla="*/ 158 h 252"/>
                  <a:gd name="T24" fmla="*/ 66 w 146"/>
                  <a:gd name="T25" fmla="*/ 174 h 252"/>
                  <a:gd name="T26" fmla="*/ 44 w 146"/>
                  <a:gd name="T27" fmla="*/ 190 h 252"/>
                  <a:gd name="T28" fmla="*/ 56 w 146"/>
                  <a:gd name="T29" fmla="*/ 200 h 252"/>
                  <a:gd name="T30" fmla="*/ 68 w 146"/>
                  <a:gd name="T31" fmla="*/ 178 h 252"/>
                  <a:gd name="T32" fmla="*/ 84 w 146"/>
                  <a:gd name="T33" fmla="*/ 184 h 252"/>
                  <a:gd name="T34" fmla="*/ 104 w 146"/>
                  <a:gd name="T35" fmla="*/ 148 h 252"/>
                  <a:gd name="T36" fmla="*/ 114 w 146"/>
                  <a:gd name="T37" fmla="*/ 156 h 252"/>
                  <a:gd name="T38" fmla="*/ 136 w 146"/>
                  <a:gd name="T39" fmla="*/ 148 h 252"/>
                  <a:gd name="T40" fmla="*/ 146 w 146"/>
                  <a:gd name="T41" fmla="*/ 130 h 252"/>
                  <a:gd name="T42" fmla="*/ 142 w 146"/>
                  <a:gd name="T43" fmla="*/ 110 h 252"/>
                  <a:gd name="T44" fmla="*/ 134 w 146"/>
                  <a:gd name="T45" fmla="*/ 98 h 252"/>
                  <a:gd name="T46" fmla="*/ 122 w 146"/>
                  <a:gd name="T47" fmla="*/ 40 h 252"/>
                  <a:gd name="T48" fmla="*/ 94 w 146"/>
                  <a:gd name="T49" fmla="*/ 0 h 252"/>
                  <a:gd name="T50" fmla="*/ 78 w 146"/>
                  <a:gd name="T51" fmla="*/ 12 h 252"/>
                  <a:gd name="T52" fmla="*/ 96 w 146"/>
                  <a:gd name="T53" fmla="*/ 34 h 252"/>
                  <a:gd name="T54" fmla="*/ 96 w 146"/>
                  <a:gd name="T55" fmla="*/ 64 h 252"/>
                  <a:gd name="T56" fmla="*/ 82 w 146"/>
                  <a:gd name="T57" fmla="*/ 10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6" h="252">
                    <a:moveTo>
                      <a:pt x="82" y="100"/>
                    </a:moveTo>
                    <a:cubicBezTo>
                      <a:pt x="70" y="88"/>
                      <a:pt x="69" y="92"/>
                      <a:pt x="66" y="106"/>
                    </a:cubicBezTo>
                    <a:cubicBezTo>
                      <a:pt x="65" y="115"/>
                      <a:pt x="68" y="124"/>
                      <a:pt x="64" y="132"/>
                    </a:cubicBezTo>
                    <a:cubicBezTo>
                      <a:pt x="63" y="133"/>
                      <a:pt x="28" y="142"/>
                      <a:pt x="22" y="146"/>
                    </a:cubicBezTo>
                    <a:cubicBezTo>
                      <a:pt x="18" y="157"/>
                      <a:pt x="18" y="162"/>
                      <a:pt x="8" y="168"/>
                    </a:cubicBezTo>
                    <a:cubicBezTo>
                      <a:pt x="0" y="180"/>
                      <a:pt x="7" y="180"/>
                      <a:pt x="20" y="182"/>
                    </a:cubicBezTo>
                    <a:cubicBezTo>
                      <a:pt x="17" y="190"/>
                      <a:pt x="15" y="193"/>
                      <a:pt x="8" y="198"/>
                    </a:cubicBezTo>
                    <a:cubicBezTo>
                      <a:pt x="10" y="214"/>
                      <a:pt x="9" y="242"/>
                      <a:pt x="24" y="252"/>
                    </a:cubicBezTo>
                    <a:cubicBezTo>
                      <a:pt x="42" y="246"/>
                      <a:pt x="31" y="227"/>
                      <a:pt x="28" y="214"/>
                    </a:cubicBezTo>
                    <a:cubicBezTo>
                      <a:pt x="26" y="207"/>
                      <a:pt x="22" y="192"/>
                      <a:pt x="22" y="192"/>
                    </a:cubicBezTo>
                    <a:cubicBezTo>
                      <a:pt x="25" y="180"/>
                      <a:pt x="33" y="182"/>
                      <a:pt x="42" y="176"/>
                    </a:cubicBezTo>
                    <a:cubicBezTo>
                      <a:pt x="44" y="169"/>
                      <a:pt x="52" y="158"/>
                      <a:pt x="52" y="158"/>
                    </a:cubicBezTo>
                    <a:cubicBezTo>
                      <a:pt x="58" y="164"/>
                      <a:pt x="63" y="166"/>
                      <a:pt x="66" y="174"/>
                    </a:cubicBezTo>
                    <a:cubicBezTo>
                      <a:pt x="59" y="178"/>
                      <a:pt x="51" y="188"/>
                      <a:pt x="44" y="190"/>
                    </a:cubicBezTo>
                    <a:cubicBezTo>
                      <a:pt x="36" y="202"/>
                      <a:pt x="46" y="202"/>
                      <a:pt x="56" y="200"/>
                    </a:cubicBezTo>
                    <a:cubicBezTo>
                      <a:pt x="60" y="189"/>
                      <a:pt x="59" y="184"/>
                      <a:pt x="68" y="178"/>
                    </a:cubicBezTo>
                    <a:cubicBezTo>
                      <a:pt x="77" y="181"/>
                      <a:pt x="75" y="187"/>
                      <a:pt x="84" y="184"/>
                    </a:cubicBezTo>
                    <a:cubicBezTo>
                      <a:pt x="92" y="171"/>
                      <a:pt x="91" y="157"/>
                      <a:pt x="104" y="148"/>
                    </a:cubicBezTo>
                    <a:cubicBezTo>
                      <a:pt x="108" y="149"/>
                      <a:pt x="110" y="155"/>
                      <a:pt x="114" y="156"/>
                    </a:cubicBezTo>
                    <a:cubicBezTo>
                      <a:pt x="120" y="158"/>
                      <a:pt x="131" y="151"/>
                      <a:pt x="136" y="148"/>
                    </a:cubicBezTo>
                    <a:cubicBezTo>
                      <a:pt x="145" y="134"/>
                      <a:pt x="142" y="141"/>
                      <a:pt x="146" y="130"/>
                    </a:cubicBezTo>
                    <a:cubicBezTo>
                      <a:pt x="146" y="127"/>
                      <a:pt x="145" y="115"/>
                      <a:pt x="142" y="110"/>
                    </a:cubicBezTo>
                    <a:cubicBezTo>
                      <a:pt x="140" y="106"/>
                      <a:pt x="134" y="98"/>
                      <a:pt x="134" y="98"/>
                    </a:cubicBezTo>
                    <a:cubicBezTo>
                      <a:pt x="131" y="78"/>
                      <a:pt x="142" y="53"/>
                      <a:pt x="122" y="40"/>
                    </a:cubicBezTo>
                    <a:cubicBezTo>
                      <a:pt x="112" y="26"/>
                      <a:pt x="109" y="10"/>
                      <a:pt x="94" y="0"/>
                    </a:cubicBezTo>
                    <a:cubicBezTo>
                      <a:pt x="87" y="4"/>
                      <a:pt x="86" y="9"/>
                      <a:pt x="78" y="12"/>
                    </a:cubicBezTo>
                    <a:cubicBezTo>
                      <a:pt x="67" y="29"/>
                      <a:pt x="80" y="31"/>
                      <a:pt x="96" y="34"/>
                    </a:cubicBezTo>
                    <a:cubicBezTo>
                      <a:pt x="103" y="44"/>
                      <a:pt x="100" y="53"/>
                      <a:pt x="96" y="64"/>
                    </a:cubicBezTo>
                    <a:cubicBezTo>
                      <a:pt x="96" y="68"/>
                      <a:pt x="95" y="106"/>
                      <a:pt x="82" y="10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21" name="Freeform 94"/>
              <p:cNvSpPr/>
              <p:nvPr/>
            </p:nvSpPr>
            <p:spPr bwMode="ltGray">
              <a:xfrm>
                <a:off x="3218" y="1222"/>
                <a:ext cx="60" cy="28"/>
              </a:xfrm>
              <a:custGeom>
                <a:avLst/>
                <a:gdLst>
                  <a:gd name="T0" fmla="*/ 59 w 70"/>
                  <a:gd name="T1" fmla="*/ 0 h 40"/>
                  <a:gd name="T2" fmla="*/ 65 w 70"/>
                  <a:gd name="T3" fmla="*/ 20 h 40"/>
                  <a:gd name="T4" fmla="*/ 41 w 70"/>
                  <a:gd name="T5" fmla="*/ 24 h 40"/>
                  <a:gd name="T6" fmla="*/ 31 w 70"/>
                  <a:gd name="T7" fmla="*/ 40 h 40"/>
                  <a:gd name="T8" fmla="*/ 7 w 70"/>
                  <a:gd name="T9" fmla="*/ 38 h 40"/>
                  <a:gd name="T10" fmla="*/ 1 w 70"/>
                  <a:gd name="T11" fmla="*/ 36 h 40"/>
                  <a:gd name="T12" fmla="*/ 33 w 70"/>
                  <a:gd name="T13" fmla="*/ 20 h 40"/>
                  <a:gd name="T14" fmla="*/ 59 w 70"/>
                  <a:gd name="T1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40">
                    <a:moveTo>
                      <a:pt x="59" y="0"/>
                    </a:moveTo>
                    <a:cubicBezTo>
                      <a:pt x="68" y="3"/>
                      <a:pt x="70" y="10"/>
                      <a:pt x="65" y="20"/>
                    </a:cubicBezTo>
                    <a:cubicBezTo>
                      <a:pt x="61" y="27"/>
                      <a:pt x="49" y="23"/>
                      <a:pt x="41" y="24"/>
                    </a:cubicBezTo>
                    <a:cubicBezTo>
                      <a:pt x="36" y="38"/>
                      <a:pt x="41" y="34"/>
                      <a:pt x="31" y="40"/>
                    </a:cubicBezTo>
                    <a:cubicBezTo>
                      <a:pt x="23" y="39"/>
                      <a:pt x="15" y="39"/>
                      <a:pt x="7" y="38"/>
                    </a:cubicBezTo>
                    <a:cubicBezTo>
                      <a:pt x="5" y="38"/>
                      <a:pt x="0" y="38"/>
                      <a:pt x="1" y="36"/>
                    </a:cubicBezTo>
                    <a:cubicBezTo>
                      <a:pt x="7" y="26"/>
                      <a:pt x="23" y="23"/>
                      <a:pt x="33" y="20"/>
                    </a:cubicBezTo>
                    <a:cubicBezTo>
                      <a:pt x="39" y="11"/>
                      <a:pt x="51" y="8"/>
                      <a:pt x="59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22" name="Freeform 95"/>
              <p:cNvSpPr/>
              <p:nvPr/>
            </p:nvSpPr>
            <p:spPr bwMode="ltGray">
              <a:xfrm>
                <a:off x="3095" y="1230"/>
                <a:ext cx="22" cy="21"/>
              </a:xfrm>
              <a:custGeom>
                <a:avLst/>
                <a:gdLst>
                  <a:gd name="T0" fmla="*/ 18 w 26"/>
                  <a:gd name="T1" fmla="*/ 0 h 29"/>
                  <a:gd name="T2" fmla="*/ 0 w 26"/>
                  <a:gd name="T3" fmla="*/ 18 h 29"/>
                  <a:gd name="T4" fmla="*/ 18 w 26"/>
                  <a:gd name="T5" fmla="*/ 26 h 29"/>
                  <a:gd name="T6" fmla="*/ 18 w 26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9">
                    <a:moveTo>
                      <a:pt x="18" y="0"/>
                    </a:moveTo>
                    <a:cubicBezTo>
                      <a:pt x="9" y="6"/>
                      <a:pt x="4" y="7"/>
                      <a:pt x="0" y="18"/>
                    </a:cubicBezTo>
                    <a:cubicBezTo>
                      <a:pt x="7" y="25"/>
                      <a:pt x="9" y="29"/>
                      <a:pt x="18" y="26"/>
                    </a:cubicBezTo>
                    <a:cubicBezTo>
                      <a:pt x="22" y="14"/>
                      <a:pt x="26" y="12"/>
                      <a:pt x="18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23" name="Freeform 96"/>
              <p:cNvSpPr/>
              <p:nvPr/>
            </p:nvSpPr>
            <p:spPr bwMode="ltGray">
              <a:xfrm>
                <a:off x="3123" y="1229"/>
                <a:ext cx="42" cy="25"/>
              </a:xfrm>
              <a:custGeom>
                <a:avLst/>
                <a:gdLst>
                  <a:gd name="T0" fmla="*/ 14 w 49"/>
                  <a:gd name="T1" fmla="*/ 6 h 36"/>
                  <a:gd name="T2" fmla="*/ 0 w 49"/>
                  <a:gd name="T3" fmla="*/ 18 h 36"/>
                  <a:gd name="T4" fmla="*/ 6 w 49"/>
                  <a:gd name="T5" fmla="*/ 32 h 36"/>
                  <a:gd name="T6" fmla="*/ 18 w 49"/>
                  <a:gd name="T7" fmla="*/ 36 h 36"/>
                  <a:gd name="T8" fmla="*/ 40 w 49"/>
                  <a:gd name="T9" fmla="*/ 26 h 36"/>
                  <a:gd name="T10" fmla="*/ 14 w 49"/>
                  <a:gd name="T1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36">
                    <a:moveTo>
                      <a:pt x="14" y="6"/>
                    </a:moveTo>
                    <a:cubicBezTo>
                      <a:pt x="11" y="14"/>
                      <a:pt x="7" y="13"/>
                      <a:pt x="0" y="18"/>
                    </a:cubicBezTo>
                    <a:cubicBezTo>
                      <a:pt x="1" y="22"/>
                      <a:pt x="2" y="29"/>
                      <a:pt x="6" y="32"/>
                    </a:cubicBezTo>
                    <a:cubicBezTo>
                      <a:pt x="10" y="34"/>
                      <a:pt x="18" y="36"/>
                      <a:pt x="18" y="36"/>
                    </a:cubicBezTo>
                    <a:cubicBezTo>
                      <a:pt x="24" y="27"/>
                      <a:pt x="30" y="28"/>
                      <a:pt x="40" y="26"/>
                    </a:cubicBezTo>
                    <a:cubicBezTo>
                      <a:pt x="49" y="0"/>
                      <a:pt x="26" y="18"/>
                      <a:pt x="14" y="6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24" name="Freeform 97"/>
              <p:cNvSpPr/>
              <p:nvPr/>
            </p:nvSpPr>
            <p:spPr bwMode="ltGray">
              <a:xfrm>
                <a:off x="3193" y="1221"/>
                <a:ext cx="23" cy="15"/>
              </a:xfrm>
              <a:custGeom>
                <a:avLst/>
                <a:gdLst>
                  <a:gd name="T0" fmla="*/ 11 w 27"/>
                  <a:gd name="T1" fmla="*/ 0 h 22"/>
                  <a:gd name="T2" fmla="*/ 3 w 27"/>
                  <a:gd name="T3" fmla="*/ 12 h 22"/>
                  <a:gd name="T4" fmla="*/ 19 w 27"/>
                  <a:gd name="T5" fmla="*/ 22 h 22"/>
                  <a:gd name="T6" fmla="*/ 11 w 27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2">
                    <a:moveTo>
                      <a:pt x="11" y="0"/>
                    </a:moveTo>
                    <a:cubicBezTo>
                      <a:pt x="8" y="4"/>
                      <a:pt x="0" y="8"/>
                      <a:pt x="3" y="12"/>
                    </a:cubicBezTo>
                    <a:cubicBezTo>
                      <a:pt x="6" y="17"/>
                      <a:pt x="19" y="22"/>
                      <a:pt x="19" y="22"/>
                    </a:cubicBezTo>
                    <a:cubicBezTo>
                      <a:pt x="27" y="10"/>
                      <a:pt x="15" y="11"/>
                      <a:pt x="11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25" name="Freeform 98"/>
              <p:cNvSpPr/>
              <p:nvPr/>
            </p:nvSpPr>
            <p:spPr bwMode="ltGray">
              <a:xfrm>
                <a:off x="3172" y="1237"/>
                <a:ext cx="17" cy="13"/>
              </a:xfrm>
              <a:custGeom>
                <a:avLst/>
                <a:gdLst>
                  <a:gd name="T0" fmla="*/ 11 w 20"/>
                  <a:gd name="T1" fmla="*/ 0 h 18"/>
                  <a:gd name="T2" fmla="*/ 9 w 20"/>
                  <a:gd name="T3" fmla="*/ 18 h 18"/>
                  <a:gd name="T4" fmla="*/ 11 w 20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11" y="0"/>
                    </a:moveTo>
                    <a:cubicBezTo>
                      <a:pt x="1" y="14"/>
                      <a:pt x="0" y="9"/>
                      <a:pt x="9" y="18"/>
                    </a:cubicBezTo>
                    <a:cubicBezTo>
                      <a:pt x="20" y="14"/>
                      <a:pt x="16" y="18"/>
                      <a:pt x="11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26" name="Freeform 99"/>
              <p:cNvSpPr/>
              <p:nvPr/>
            </p:nvSpPr>
            <p:spPr bwMode="ltGray">
              <a:xfrm>
                <a:off x="4483" y="1252"/>
                <a:ext cx="21" cy="31"/>
              </a:xfrm>
              <a:custGeom>
                <a:avLst/>
                <a:gdLst>
                  <a:gd name="T0" fmla="*/ 24 w 24"/>
                  <a:gd name="T1" fmla="*/ 0 h 44"/>
                  <a:gd name="T2" fmla="*/ 8 w 24"/>
                  <a:gd name="T3" fmla="*/ 16 h 44"/>
                  <a:gd name="T4" fmla="*/ 0 w 24"/>
                  <a:gd name="T5" fmla="*/ 34 h 44"/>
                  <a:gd name="T6" fmla="*/ 16 w 24"/>
                  <a:gd name="T7" fmla="*/ 40 h 44"/>
                  <a:gd name="T8" fmla="*/ 24 w 24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4">
                    <a:moveTo>
                      <a:pt x="24" y="0"/>
                    </a:moveTo>
                    <a:cubicBezTo>
                      <a:pt x="19" y="7"/>
                      <a:pt x="15" y="11"/>
                      <a:pt x="8" y="16"/>
                    </a:cubicBezTo>
                    <a:cubicBezTo>
                      <a:pt x="4" y="21"/>
                      <a:pt x="0" y="34"/>
                      <a:pt x="0" y="34"/>
                    </a:cubicBezTo>
                    <a:cubicBezTo>
                      <a:pt x="3" y="44"/>
                      <a:pt x="7" y="42"/>
                      <a:pt x="16" y="40"/>
                    </a:cubicBezTo>
                    <a:cubicBezTo>
                      <a:pt x="20" y="27"/>
                      <a:pt x="24" y="14"/>
                      <a:pt x="24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27" name="Freeform 100"/>
              <p:cNvSpPr/>
              <p:nvPr/>
            </p:nvSpPr>
            <p:spPr bwMode="ltGray">
              <a:xfrm>
                <a:off x="3467" y="2610"/>
                <a:ext cx="35" cy="17"/>
              </a:xfrm>
              <a:custGeom>
                <a:avLst/>
                <a:gdLst>
                  <a:gd name="T0" fmla="*/ 30 w 41"/>
                  <a:gd name="T1" fmla="*/ 0 h 24"/>
                  <a:gd name="T2" fmla="*/ 26 w 41"/>
                  <a:gd name="T3" fmla="*/ 24 h 24"/>
                  <a:gd name="T4" fmla="*/ 30 w 41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4">
                    <a:moveTo>
                      <a:pt x="30" y="0"/>
                    </a:moveTo>
                    <a:cubicBezTo>
                      <a:pt x="4" y="4"/>
                      <a:pt x="0" y="17"/>
                      <a:pt x="26" y="24"/>
                    </a:cubicBezTo>
                    <a:cubicBezTo>
                      <a:pt x="41" y="19"/>
                      <a:pt x="38" y="10"/>
                      <a:pt x="30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28" name="Freeform 101"/>
              <p:cNvSpPr/>
              <p:nvPr/>
            </p:nvSpPr>
            <p:spPr bwMode="ltGray">
              <a:xfrm>
                <a:off x="3513" y="2603"/>
                <a:ext cx="11" cy="14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29" name="Freeform 102"/>
              <p:cNvSpPr/>
              <p:nvPr/>
            </p:nvSpPr>
            <p:spPr bwMode="ltGray">
              <a:xfrm>
                <a:off x="3436" y="2459"/>
                <a:ext cx="10" cy="14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30" name="Freeform 103"/>
              <p:cNvSpPr/>
              <p:nvPr/>
            </p:nvSpPr>
            <p:spPr bwMode="ltGray">
              <a:xfrm>
                <a:off x="3505" y="2391"/>
                <a:ext cx="12" cy="18"/>
              </a:xfrm>
              <a:custGeom>
                <a:avLst/>
                <a:gdLst>
                  <a:gd name="T0" fmla="*/ 6 w 14"/>
                  <a:gd name="T1" fmla="*/ 0 h 25"/>
                  <a:gd name="T2" fmla="*/ 0 w 14"/>
                  <a:gd name="T3" fmla="*/ 13 h 25"/>
                  <a:gd name="T4" fmla="*/ 12 w 14"/>
                  <a:gd name="T5" fmla="*/ 24 h 25"/>
                  <a:gd name="T6" fmla="*/ 6 w 14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5">
                    <a:moveTo>
                      <a:pt x="6" y="0"/>
                    </a:moveTo>
                    <a:cubicBezTo>
                      <a:pt x="4" y="5"/>
                      <a:pt x="3" y="9"/>
                      <a:pt x="0" y="13"/>
                    </a:cubicBezTo>
                    <a:cubicBezTo>
                      <a:pt x="1" y="24"/>
                      <a:pt x="1" y="25"/>
                      <a:pt x="12" y="24"/>
                    </a:cubicBezTo>
                    <a:cubicBezTo>
                      <a:pt x="14" y="12"/>
                      <a:pt x="8" y="10"/>
                      <a:pt x="6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31" name="Freeform 104"/>
              <p:cNvSpPr/>
              <p:nvPr/>
            </p:nvSpPr>
            <p:spPr bwMode="ltGray">
              <a:xfrm>
                <a:off x="3477" y="2390"/>
                <a:ext cx="13" cy="18"/>
              </a:xfrm>
              <a:custGeom>
                <a:avLst/>
                <a:gdLst>
                  <a:gd name="T0" fmla="*/ 6 w 14"/>
                  <a:gd name="T1" fmla="*/ 0 h 25"/>
                  <a:gd name="T2" fmla="*/ 0 w 14"/>
                  <a:gd name="T3" fmla="*/ 13 h 25"/>
                  <a:gd name="T4" fmla="*/ 12 w 14"/>
                  <a:gd name="T5" fmla="*/ 24 h 25"/>
                  <a:gd name="T6" fmla="*/ 6 w 14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5">
                    <a:moveTo>
                      <a:pt x="6" y="0"/>
                    </a:moveTo>
                    <a:cubicBezTo>
                      <a:pt x="4" y="5"/>
                      <a:pt x="3" y="9"/>
                      <a:pt x="0" y="13"/>
                    </a:cubicBezTo>
                    <a:cubicBezTo>
                      <a:pt x="1" y="24"/>
                      <a:pt x="1" y="25"/>
                      <a:pt x="12" y="24"/>
                    </a:cubicBezTo>
                    <a:cubicBezTo>
                      <a:pt x="14" y="12"/>
                      <a:pt x="8" y="10"/>
                      <a:pt x="6" y="0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32" name="Freeform 105"/>
              <p:cNvSpPr/>
              <p:nvPr/>
            </p:nvSpPr>
            <p:spPr bwMode="ltGray">
              <a:xfrm>
                <a:off x="3464" y="2411"/>
                <a:ext cx="12" cy="14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33" name="Freeform 106"/>
              <p:cNvSpPr/>
              <p:nvPr/>
            </p:nvSpPr>
            <p:spPr bwMode="ltGray">
              <a:xfrm>
                <a:off x="3436" y="2443"/>
                <a:ext cx="10" cy="14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34" name="Freeform 107"/>
              <p:cNvSpPr/>
              <p:nvPr/>
            </p:nvSpPr>
            <p:spPr bwMode="ltGray">
              <a:xfrm>
                <a:off x="3457" y="2430"/>
                <a:ext cx="12" cy="14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363046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35" name="Freeform 108"/>
              <p:cNvSpPr/>
              <p:nvPr/>
            </p:nvSpPr>
            <p:spPr bwMode="ltGray">
              <a:xfrm>
                <a:off x="2614" y="1507"/>
                <a:ext cx="12" cy="14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  <p:sp>
            <p:nvSpPr>
              <p:cNvPr id="136" name="Freeform 109"/>
              <p:cNvSpPr/>
              <p:nvPr/>
            </p:nvSpPr>
            <p:spPr bwMode="ltGray">
              <a:xfrm>
                <a:off x="2544" y="1475"/>
                <a:ext cx="12" cy="14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231F2D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92929"/>
                    </a:solidFill>
                    <a:prstDash val="dash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rgbClr val="BCB5AC"/>
                  </a:solidFill>
                </a:endParaRPr>
              </a:p>
            </p:txBody>
          </p:sp>
        </p:grpSp>
        <p:pic>
          <p:nvPicPr>
            <p:cNvPr id="140" name="图片 13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57" b="35044"/>
            <a:stretch>
              <a:fillRect/>
            </a:stretch>
          </p:blipFill>
          <p:spPr>
            <a:xfrm>
              <a:off x="6300192" y="1340768"/>
              <a:ext cx="2158206" cy="543860"/>
            </a:xfrm>
            <a:prstGeom prst="rect">
              <a:avLst/>
            </a:prstGeom>
          </p:spPr>
        </p:pic>
      </p:grpSp>
      <p:sp>
        <p:nvSpPr>
          <p:cNvPr id="47" name="TextBox 12"/>
          <p:cNvSpPr txBox="1"/>
          <p:nvPr/>
        </p:nvSpPr>
        <p:spPr>
          <a:xfrm>
            <a:off x="3601203" y="2982270"/>
            <a:ext cx="203515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  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指导思想：把中国故事讲得愈来愈精彩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84BF00C-0BD8-4101-A492-1176A6D490A7}"/>
              </a:ext>
            </a:extLst>
          </p:cNvPr>
          <p:cNvGrpSpPr/>
          <p:nvPr/>
        </p:nvGrpSpPr>
        <p:grpSpPr>
          <a:xfrm>
            <a:off x="326657" y="1454717"/>
            <a:ext cx="6802806" cy="3731646"/>
            <a:chOff x="961712" y="1439567"/>
            <a:chExt cx="6687642" cy="3496556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D51FD860-CC2F-4BF3-9F64-DBF63167717F}"/>
                </a:ext>
              </a:extLst>
            </p:cNvPr>
            <p:cNvGrpSpPr/>
            <p:nvPr/>
          </p:nvGrpSpPr>
          <p:grpSpPr>
            <a:xfrm>
              <a:off x="961712" y="1439567"/>
              <a:ext cx="6687642" cy="3496556"/>
              <a:chOff x="326521" y="1279027"/>
              <a:chExt cx="6687642" cy="3496556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82A0B525-08EB-4CD7-B563-486A6BAAB1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74150"/>
              <a:stretch/>
            </p:blipFill>
            <p:spPr>
              <a:xfrm>
                <a:off x="326521" y="1279027"/>
                <a:ext cx="6687642" cy="1436322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655186DF-5748-4AE8-9CFF-DDCB45350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0130" y="2713187"/>
                <a:ext cx="6681788" cy="2062396"/>
              </a:xfrm>
              <a:prstGeom prst="rect">
                <a:avLst/>
              </a:prstGeom>
            </p:spPr>
          </p:pic>
        </p:grpSp>
        <p:cxnSp>
          <p:nvCxnSpPr>
            <p:cNvPr id="157" name="直接连接符 156">
              <a:extLst>
                <a:ext uri="{FF2B5EF4-FFF2-40B4-BE49-F238E27FC236}">
                  <a16:creationId xmlns:a16="http://schemas.microsoft.com/office/drawing/2014/main" id="{643A885E-E8AC-4387-8B18-68CBE278301E}"/>
                </a:ext>
              </a:extLst>
            </p:cNvPr>
            <p:cNvCxnSpPr>
              <a:cxnSpLocks/>
            </p:cNvCxnSpPr>
            <p:nvPr/>
          </p:nvCxnSpPr>
          <p:spPr>
            <a:xfrm>
              <a:off x="4138994" y="3593395"/>
              <a:ext cx="230142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E9F4A935-2A0A-4463-8A4D-7D31E1601B86}"/>
              </a:ext>
            </a:extLst>
          </p:cNvPr>
          <p:cNvSpPr txBox="1"/>
          <p:nvPr/>
        </p:nvSpPr>
        <p:spPr>
          <a:xfrm>
            <a:off x="5786438" y="5834745"/>
            <a:ext cx="321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+mn-ea"/>
              </a:rPr>
              <a:t>2014</a:t>
            </a:r>
            <a:r>
              <a:rPr lang="zh-CN" altLang="en-US" sz="1400" dirty="0">
                <a:latin typeface="+mn-ea"/>
              </a:rPr>
              <a:t>年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月</a:t>
            </a:r>
            <a:r>
              <a:rPr lang="en-US" altLang="zh-CN" sz="1400" dirty="0">
                <a:latin typeface="+mn-ea"/>
              </a:rPr>
              <a:t>23</a:t>
            </a:r>
            <a:r>
              <a:rPr lang="zh-CN" altLang="en-US" sz="1400" dirty="0">
                <a:latin typeface="+mn-ea"/>
              </a:rPr>
              <a:t>日</a:t>
            </a:r>
            <a:endParaRPr lang="en-US" altLang="zh-CN" sz="1400" dirty="0">
              <a:latin typeface="+mn-ea"/>
            </a:endParaRPr>
          </a:p>
          <a:p>
            <a:pPr algn="ctr"/>
            <a:r>
              <a:rPr lang="en-US" altLang="zh-CN" sz="1400" dirty="0">
                <a:latin typeface="+mn-ea"/>
              </a:rPr>
              <a:t>《</a:t>
            </a:r>
            <a:r>
              <a:rPr lang="zh-CN" altLang="en-US" sz="1400" dirty="0">
                <a:latin typeface="+mn-ea"/>
              </a:rPr>
              <a:t>当前工作中需要注意的几个问题</a:t>
            </a:r>
            <a:r>
              <a:rPr lang="en-US" altLang="zh-CN" sz="1400" dirty="0">
                <a:latin typeface="+mn-ea"/>
              </a:rPr>
              <a:t>》</a:t>
            </a:r>
            <a:endParaRPr lang="zh-CN" altLang="en-US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06809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指导思想：集中讲好中国故事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B7E960AF-32C7-4520-86AA-F22BC89F9464}"/>
              </a:ext>
            </a:extLst>
          </p:cNvPr>
          <p:cNvGrpSpPr/>
          <p:nvPr/>
        </p:nvGrpSpPr>
        <p:grpSpPr>
          <a:xfrm>
            <a:off x="327819" y="1344310"/>
            <a:ext cx="8584796" cy="4110582"/>
            <a:chOff x="327819" y="1337166"/>
            <a:chExt cx="6636474" cy="3177684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8C4B5F-8CD4-44A7-B295-9BC66AB8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819" y="2982853"/>
              <a:ext cx="6634093" cy="1531997"/>
            </a:xfrm>
            <a:prstGeom prst="rect">
              <a:avLst/>
            </a:prstGeom>
          </p:spPr>
        </p:pic>
        <p:cxnSp>
          <p:nvCxnSpPr>
            <p:cNvPr id="157" name="直接连接符 156">
              <a:extLst>
                <a:ext uri="{FF2B5EF4-FFF2-40B4-BE49-F238E27FC236}">
                  <a16:creationId xmlns:a16="http://schemas.microsoft.com/office/drawing/2014/main" id="{643A885E-E8AC-4387-8B18-68CBE278301E}"/>
                </a:ext>
              </a:extLst>
            </p:cNvPr>
            <p:cNvCxnSpPr>
              <a:cxnSpLocks/>
            </p:cNvCxnSpPr>
            <p:nvPr/>
          </p:nvCxnSpPr>
          <p:spPr>
            <a:xfrm>
              <a:off x="4867657" y="4175056"/>
              <a:ext cx="144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FA470B2-3A7B-4DBE-9F8A-9AAABAE80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200" y="1337166"/>
              <a:ext cx="6634093" cy="1648078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1565581D-6E2C-42B2-8223-2CDD7EA48C69}"/>
              </a:ext>
            </a:extLst>
          </p:cNvPr>
          <p:cNvSpPr txBox="1"/>
          <p:nvPr/>
        </p:nvSpPr>
        <p:spPr>
          <a:xfrm>
            <a:off x="6180068" y="5834745"/>
            <a:ext cx="282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+mn-ea"/>
              </a:rPr>
              <a:t>2016</a:t>
            </a:r>
            <a:r>
              <a:rPr lang="zh-CN" altLang="en-US" sz="1400" dirty="0">
                <a:latin typeface="+mn-ea"/>
              </a:rPr>
              <a:t>年</a:t>
            </a:r>
            <a:r>
              <a:rPr lang="en-US" altLang="zh-CN" sz="1400" dirty="0">
                <a:latin typeface="+mn-ea"/>
              </a:rPr>
              <a:t>2</a:t>
            </a:r>
            <a:r>
              <a:rPr lang="zh-CN" altLang="en-US" sz="1400" dirty="0">
                <a:latin typeface="+mn-ea"/>
              </a:rPr>
              <a:t>月</a:t>
            </a:r>
            <a:r>
              <a:rPr lang="en-US" altLang="zh-CN" sz="1400" dirty="0">
                <a:latin typeface="+mn-ea"/>
              </a:rPr>
              <a:t>19</a:t>
            </a:r>
            <a:r>
              <a:rPr lang="zh-CN" altLang="en-US" sz="1400" dirty="0">
                <a:latin typeface="+mn-ea"/>
              </a:rPr>
              <a:t>日</a:t>
            </a:r>
            <a:endParaRPr lang="en-US" altLang="zh-CN" sz="1400" dirty="0">
              <a:latin typeface="+mn-ea"/>
            </a:endParaRPr>
          </a:p>
          <a:p>
            <a:pPr algn="ctr"/>
            <a:r>
              <a:rPr lang="zh-CN" altLang="en-US" sz="1400" dirty="0">
                <a:latin typeface="+mn-ea"/>
              </a:rPr>
              <a:t>党的新闻舆论工作座谈会</a:t>
            </a:r>
            <a:endParaRPr lang="en-US" altLang="zh-CN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8562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900BD76-A869-4F50-8C23-98FE68B9F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547704"/>
            <a:ext cx="6701910" cy="2607799"/>
          </a:xfrm>
          <a:prstGeom prst="rect">
            <a:avLst/>
          </a:prstGeom>
        </p:spPr>
      </p:pic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1" y="529226"/>
            <a:ext cx="5828327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指导思想：坚持讲好中国故事、传播好中国声音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565581D-6E2C-42B2-8223-2CDD7EA48C69}"/>
              </a:ext>
            </a:extLst>
          </p:cNvPr>
          <p:cNvSpPr txBox="1"/>
          <p:nvPr/>
        </p:nvSpPr>
        <p:spPr>
          <a:xfrm>
            <a:off x="6180068" y="5834745"/>
            <a:ext cx="282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+mn-ea"/>
              </a:rPr>
              <a:t>2018</a:t>
            </a:r>
            <a:r>
              <a:rPr lang="zh-CN" altLang="en-US" sz="1400" dirty="0">
                <a:latin typeface="+mn-ea"/>
              </a:rPr>
              <a:t>年</a:t>
            </a:r>
            <a:r>
              <a:rPr lang="en-US" altLang="zh-CN" sz="1400" dirty="0">
                <a:latin typeface="+mn-ea"/>
              </a:rPr>
              <a:t>8</a:t>
            </a:r>
            <a:r>
              <a:rPr lang="zh-CN" altLang="en-US" sz="1400" dirty="0">
                <a:latin typeface="+mn-ea"/>
              </a:rPr>
              <a:t>月</a:t>
            </a:r>
            <a:r>
              <a:rPr lang="en-US" altLang="zh-CN" sz="1400" dirty="0">
                <a:latin typeface="+mn-ea"/>
              </a:rPr>
              <a:t>21-22</a:t>
            </a:r>
            <a:r>
              <a:rPr lang="zh-CN" altLang="en-US" sz="1400" dirty="0">
                <a:latin typeface="+mn-ea"/>
              </a:rPr>
              <a:t>日</a:t>
            </a:r>
            <a:endParaRPr lang="en-US" altLang="zh-CN" sz="1400" dirty="0">
              <a:latin typeface="+mn-ea"/>
            </a:endParaRPr>
          </a:p>
          <a:p>
            <a:pPr algn="ctr"/>
            <a:r>
              <a:rPr lang="zh-CN" altLang="en-US" sz="1400" dirty="0">
                <a:latin typeface="+mn-ea"/>
              </a:rPr>
              <a:t>全国宣传思想工作会议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B0E15B-1C09-4CF1-82FA-DE262189A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486"/>
          <a:stretch/>
        </p:blipFill>
        <p:spPr>
          <a:xfrm>
            <a:off x="329148" y="1308243"/>
            <a:ext cx="8589086" cy="2239461"/>
          </a:xfrm>
          <a:prstGeom prst="rect">
            <a:avLst/>
          </a:prstGeom>
        </p:spPr>
      </p:pic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11A1B71-7F82-463B-B180-B4AE44DD7C42}"/>
              </a:ext>
            </a:extLst>
          </p:cNvPr>
          <p:cNvCxnSpPr>
            <a:cxnSpLocks/>
          </p:cNvCxnSpPr>
          <p:nvPr/>
        </p:nvCxnSpPr>
        <p:spPr>
          <a:xfrm>
            <a:off x="699768" y="5832480"/>
            <a:ext cx="309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423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指导思想：讲好中国抗击疫情故事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565581D-6E2C-42B2-8223-2CDD7EA48C69}"/>
              </a:ext>
            </a:extLst>
          </p:cNvPr>
          <p:cNvSpPr txBox="1"/>
          <p:nvPr/>
        </p:nvSpPr>
        <p:spPr>
          <a:xfrm>
            <a:off x="6180068" y="5834745"/>
            <a:ext cx="282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+mn-ea"/>
              </a:rPr>
              <a:t>2020</a:t>
            </a:r>
            <a:r>
              <a:rPr lang="zh-CN" altLang="en-US" sz="1400" dirty="0">
                <a:latin typeface="+mn-ea"/>
              </a:rPr>
              <a:t>年</a:t>
            </a:r>
            <a:r>
              <a:rPr lang="en-US" altLang="zh-CN" sz="1400" dirty="0">
                <a:latin typeface="+mn-ea"/>
              </a:rPr>
              <a:t>2</a:t>
            </a:r>
            <a:r>
              <a:rPr lang="zh-CN" altLang="en-US" sz="1400" dirty="0">
                <a:latin typeface="+mn-ea"/>
              </a:rPr>
              <a:t>月</a:t>
            </a:r>
            <a:r>
              <a:rPr lang="en-US" altLang="zh-CN" sz="1400" dirty="0">
                <a:latin typeface="+mn-ea"/>
              </a:rPr>
              <a:t>3</a:t>
            </a:r>
            <a:r>
              <a:rPr lang="zh-CN" altLang="en-US" sz="1400" dirty="0">
                <a:latin typeface="+mn-ea"/>
              </a:rPr>
              <a:t>日</a:t>
            </a:r>
            <a:endParaRPr lang="en-US" altLang="zh-CN" sz="1400" dirty="0">
              <a:latin typeface="+mn-ea"/>
            </a:endParaRPr>
          </a:p>
          <a:p>
            <a:pPr algn="ctr"/>
            <a:r>
              <a:rPr lang="zh-CN" altLang="en-US" sz="1400" dirty="0">
                <a:latin typeface="+mn-ea"/>
              </a:rPr>
              <a:t>中央政治局常委会会议</a:t>
            </a:r>
            <a:endParaRPr lang="en-US" altLang="zh-CN" sz="1400" dirty="0">
              <a:latin typeface="+mn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E337725-C6B0-4EA6-AC27-78202117D87F}"/>
              </a:ext>
            </a:extLst>
          </p:cNvPr>
          <p:cNvGrpSpPr/>
          <p:nvPr/>
        </p:nvGrpSpPr>
        <p:grpSpPr>
          <a:xfrm>
            <a:off x="323529" y="1298658"/>
            <a:ext cx="8589086" cy="4516929"/>
            <a:chOff x="392410" y="1275040"/>
            <a:chExt cx="8589086" cy="451692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793C412-9A8C-4E17-9067-93443D46C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628" y="4853230"/>
              <a:ext cx="8238664" cy="938739"/>
            </a:xfrm>
            <a:prstGeom prst="rect">
              <a:avLst/>
            </a:prstGeom>
          </p:spPr>
        </p:pic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711A1B71-7F82-463B-B180-B4AE44DD7C42}"/>
                </a:ext>
              </a:extLst>
            </p:cNvPr>
            <p:cNvCxnSpPr>
              <a:cxnSpLocks/>
            </p:cNvCxnSpPr>
            <p:nvPr/>
          </p:nvCxnSpPr>
          <p:spPr>
            <a:xfrm>
              <a:off x="6708188" y="5146729"/>
              <a:ext cx="1548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B9105672-5013-4776-B6F2-5D34A98E5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79" t="7564" r="1072"/>
            <a:stretch/>
          </p:blipFill>
          <p:spPr>
            <a:xfrm>
              <a:off x="392410" y="1275040"/>
              <a:ext cx="8589086" cy="265710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D122BDF-94AD-4818-A2CC-7C45E0B4D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628" y="3877866"/>
              <a:ext cx="8244000" cy="975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186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C2E81D4-988D-4157-884B-AEC0AD67A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0" t="6401" r="963" b="-1"/>
          <a:stretch/>
        </p:blipFill>
        <p:spPr>
          <a:xfrm>
            <a:off x="323529" y="1334341"/>
            <a:ext cx="8589086" cy="25023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76A2FDC-5E52-44CC-8301-7F0D16C5E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1" y="3796609"/>
            <a:ext cx="6832209" cy="2156393"/>
          </a:xfrm>
          <a:prstGeom prst="rect">
            <a:avLst/>
          </a:prstGeom>
        </p:spPr>
      </p:pic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指导思想：讲好中国抗疫故事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565581D-6E2C-42B2-8223-2CDD7EA48C69}"/>
              </a:ext>
            </a:extLst>
          </p:cNvPr>
          <p:cNvSpPr txBox="1"/>
          <p:nvPr/>
        </p:nvSpPr>
        <p:spPr>
          <a:xfrm>
            <a:off x="6180068" y="5611920"/>
            <a:ext cx="2821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+mn-ea"/>
              </a:rPr>
              <a:t>2020</a:t>
            </a:r>
            <a:r>
              <a:rPr lang="zh-CN" altLang="en-US" sz="1400" dirty="0">
                <a:latin typeface="+mn-ea"/>
              </a:rPr>
              <a:t>年</a:t>
            </a:r>
            <a:r>
              <a:rPr lang="en-US" altLang="zh-CN" sz="1400" dirty="0">
                <a:latin typeface="+mn-ea"/>
              </a:rPr>
              <a:t>2</a:t>
            </a:r>
            <a:r>
              <a:rPr lang="zh-CN" altLang="en-US" sz="1400" dirty="0">
                <a:latin typeface="+mn-ea"/>
              </a:rPr>
              <a:t>月</a:t>
            </a:r>
            <a:r>
              <a:rPr lang="en-US" altLang="zh-CN" sz="1400" dirty="0">
                <a:latin typeface="+mn-ea"/>
              </a:rPr>
              <a:t>23</a:t>
            </a:r>
            <a:r>
              <a:rPr lang="zh-CN" altLang="en-US" sz="1400" dirty="0">
                <a:latin typeface="+mn-ea"/>
              </a:rPr>
              <a:t>日</a:t>
            </a:r>
            <a:endParaRPr lang="en-US" altLang="zh-CN" sz="1400" dirty="0">
              <a:latin typeface="+mn-ea"/>
            </a:endParaRPr>
          </a:p>
          <a:p>
            <a:pPr algn="ctr"/>
            <a:r>
              <a:rPr lang="zh-CN" altLang="en-US" sz="1400" dirty="0">
                <a:latin typeface="+mn-ea"/>
              </a:rPr>
              <a:t>统筹推进新冠肺炎疫情防控</a:t>
            </a:r>
            <a:endParaRPr lang="en-US" altLang="zh-CN" sz="1400" dirty="0">
              <a:latin typeface="+mn-ea"/>
            </a:endParaRPr>
          </a:p>
          <a:p>
            <a:pPr algn="ctr"/>
            <a:r>
              <a:rPr lang="zh-CN" altLang="en-US" sz="1400" dirty="0">
                <a:latin typeface="+mn-ea"/>
              </a:rPr>
              <a:t>和经济社会发展工作部署会议</a:t>
            </a:r>
            <a:endParaRPr lang="en-US" altLang="zh-CN" sz="1400" dirty="0">
              <a:latin typeface="+mn-ea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7745BB8-CDB8-4B57-A5FD-45AF1C882E7C}"/>
              </a:ext>
            </a:extLst>
          </p:cNvPr>
          <p:cNvCxnSpPr>
            <a:cxnSpLocks/>
          </p:cNvCxnSpPr>
          <p:nvPr/>
        </p:nvCxnSpPr>
        <p:spPr>
          <a:xfrm>
            <a:off x="2883985" y="5631037"/>
            <a:ext cx="15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343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7E622FA-14B3-4F02-B10F-23AA0F930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49" y="1343522"/>
            <a:ext cx="8589086" cy="2483390"/>
          </a:xfrm>
          <a:prstGeom prst="rect">
            <a:avLst/>
          </a:prstGeom>
        </p:spPr>
      </p:pic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指导思想：讲好中国抗疫故事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565581D-6E2C-42B2-8223-2CDD7EA48C69}"/>
              </a:ext>
            </a:extLst>
          </p:cNvPr>
          <p:cNvSpPr txBox="1"/>
          <p:nvPr/>
        </p:nvSpPr>
        <p:spPr>
          <a:xfrm>
            <a:off x="6180068" y="5818048"/>
            <a:ext cx="282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+mn-ea"/>
              </a:rPr>
              <a:t>2020</a:t>
            </a:r>
            <a:r>
              <a:rPr lang="zh-CN" altLang="en-US" sz="1400" dirty="0">
                <a:latin typeface="+mn-ea"/>
              </a:rPr>
              <a:t>年</a:t>
            </a:r>
            <a:r>
              <a:rPr lang="en-US" altLang="zh-CN" sz="1400" dirty="0">
                <a:latin typeface="+mn-ea"/>
              </a:rPr>
              <a:t>5</a:t>
            </a:r>
            <a:r>
              <a:rPr lang="zh-CN" altLang="en-US" sz="1400" dirty="0">
                <a:latin typeface="+mn-ea"/>
              </a:rPr>
              <a:t>月</a:t>
            </a:r>
            <a:r>
              <a:rPr lang="en-US" altLang="zh-CN" sz="1400" dirty="0">
                <a:latin typeface="+mn-ea"/>
              </a:rPr>
              <a:t>8</a:t>
            </a:r>
            <a:r>
              <a:rPr lang="zh-CN" altLang="en-US" sz="1400" dirty="0">
                <a:latin typeface="+mn-ea"/>
              </a:rPr>
              <a:t>日</a:t>
            </a:r>
            <a:endParaRPr lang="en-US" altLang="zh-CN" sz="1400" dirty="0">
              <a:latin typeface="+mn-ea"/>
            </a:endParaRPr>
          </a:p>
          <a:p>
            <a:pPr algn="ctr"/>
            <a:r>
              <a:rPr lang="zh-CN" altLang="en-US" sz="1400" dirty="0">
                <a:latin typeface="+mn-ea"/>
              </a:rPr>
              <a:t>党外人士座谈会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C5664E-83C9-43DF-A4B7-633AD8718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662" y="4506408"/>
            <a:ext cx="6286676" cy="7184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72DCB54-25BD-4411-A640-027E55B3E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754" y="3991416"/>
            <a:ext cx="6286676" cy="551688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7745BB8-CDB8-4B57-A5FD-45AF1C882E7C}"/>
              </a:ext>
            </a:extLst>
          </p:cNvPr>
          <p:cNvCxnSpPr>
            <a:cxnSpLocks/>
          </p:cNvCxnSpPr>
          <p:nvPr/>
        </p:nvCxnSpPr>
        <p:spPr>
          <a:xfrm>
            <a:off x="1323959" y="5187789"/>
            <a:ext cx="140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97BE052B-6076-4E3A-85CB-B4FC61F13DED}"/>
              </a:ext>
            </a:extLst>
          </p:cNvPr>
          <p:cNvCxnSpPr>
            <a:cxnSpLocks/>
          </p:cNvCxnSpPr>
          <p:nvPr/>
        </p:nvCxnSpPr>
        <p:spPr>
          <a:xfrm>
            <a:off x="7395526" y="4858791"/>
            <a:ext cx="39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888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"/>
          <p:cNvGrpSpPr/>
          <p:nvPr/>
        </p:nvGrpSpPr>
        <p:grpSpPr bwMode="auto">
          <a:xfrm>
            <a:off x="755580" y="1916836"/>
            <a:ext cx="7866063" cy="3146425"/>
            <a:chOff x="460" y="1187"/>
            <a:chExt cx="4955" cy="1982"/>
          </a:xfrm>
          <a:solidFill>
            <a:schemeClr val="bg1">
              <a:lumMod val="95000"/>
            </a:schemeClr>
          </a:solidFill>
        </p:grpSpPr>
        <p:sp>
          <p:nvSpPr>
            <p:cNvPr id="41" name="Freeform 4"/>
            <p:cNvSpPr/>
            <p:nvPr/>
          </p:nvSpPr>
          <p:spPr bwMode="ltGray">
            <a:xfrm>
              <a:off x="551" y="1275"/>
              <a:ext cx="1457" cy="1812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2" name="Freeform 5"/>
            <p:cNvSpPr/>
            <p:nvPr/>
          </p:nvSpPr>
          <p:spPr bwMode="ltGray">
            <a:xfrm>
              <a:off x="505" y="1448"/>
              <a:ext cx="39" cy="26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3" name="Freeform 6"/>
            <p:cNvSpPr/>
            <p:nvPr/>
          </p:nvSpPr>
          <p:spPr bwMode="ltGray">
            <a:xfrm>
              <a:off x="858" y="1563"/>
              <a:ext cx="45" cy="30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4" name="Freeform 7"/>
            <p:cNvSpPr/>
            <p:nvPr/>
          </p:nvSpPr>
          <p:spPr bwMode="ltGray">
            <a:xfrm>
              <a:off x="1757" y="1615"/>
              <a:ext cx="113" cy="69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5" name="Freeform 8"/>
            <p:cNvSpPr/>
            <p:nvPr/>
          </p:nvSpPr>
          <p:spPr bwMode="ltGray">
            <a:xfrm>
              <a:off x="1212" y="1974"/>
              <a:ext cx="182" cy="79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6" name="Freeform 9"/>
            <p:cNvSpPr/>
            <p:nvPr/>
          </p:nvSpPr>
          <p:spPr bwMode="ltGray">
            <a:xfrm>
              <a:off x="1362" y="2034"/>
              <a:ext cx="114" cy="38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7" name="Freeform 10"/>
            <p:cNvSpPr/>
            <p:nvPr/>
          </p:nvSpPr>
          <p:spPr bwMode="ltGray">
            <a:xfrm>
              <a:off x="1483" y="2058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8" name="Freeform 11"/>
            <p:cNvSpPr/>
            <p:nvPr/>
          </p:nvSpPr>
          <p:spPr bwMode="ltGray">
            <a:xfrm>
              <a:off x="1547" y="2061"/>
              <a:ext cx="14" cy="24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49" name="Freeform 12"/>
            <p:cNvSpPr/>
            <p:nvPr/>
          </p:nvSpPr>
          <p:spPr bwMode="ltGray">
            <a:xfrm>
              <a:off x="1336" y="1270"/>
              <a:ext cx="207" cy="82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0" name="Freeform 13"/>
            <p:cNvSpPr/>
            <p:nvPr/>
          </p:nvSpPr>
          <p:spPr bwMode="ltGray">
            <a:xfrm>
              <a:off x="1428" y="1232"/>
              <a:ext cx="168" cy="56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1" name="Freeform 14"/>
            <p:cNvSpPr/>
            <p:nvPr/>
          </p:nvSpPr>
          <p:spPr bwMode="ltGray">
            <a:xfrm>
              <a:off x="1664" y="1297"/>
              <a:ext cx="268" cy="178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2" name="Freeform 15"/>
            <p:cNvSpPr/>
            <p:nvPr/>
          </p:nvSpPr>
          <p:spPr bwMode="ltGray">
            <a:xfrm>
              <a:off x="1662" y="1221"/>
              <a:ext cx="51" cy="34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3" name="Freeform 16"/>
            <p:cNvSpPr/>
            <p:nvPr/>
          </p:nvSpPr>
          <p:spPr bwMode="ltGray">
            <a:xfrm>
              <a:off x="1565" y="1286"/>
              <a:ext cx="75" cy="39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4" name="Freeform 17"/>
            <p:cNvSpPr/>
            <p:nvPr/>
          </p:nvSpPr>
          <p:spPr bwMode="ltGray">
            <a:xfrm>
              <a:off x="1644" y="1294"/>
              <a:ext cx="62" cy="23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5" name="Freeform 18"/>
            <p:cNvSpPr/>
            <p:nvPr/>
          </p:nvSpPr>
          <p:spPr bwMode="ltGray">
            <a:xfrm>
              <a:off x="1610" y="1260"/>
              <a:ext cx="74" cy="32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6" name="Freeform 19"/>
            <p:cNvSpPr/>
            <p:nvPr/>
          </p:nvSpPr>
          <p:spPr bwMode="ltGray">
            <a:xfrm>
              <a:off x="1579" y="1230"/>
              <a:ext cx="51" cy="22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7" name="Freeform 20"/>
            <p:cNvSpPr/>
            <p:nvPr/>
          </p:nvSpPr>
          <p:spPr bwMode="ltGray">
            <a:xfrm>
              <a:off x="1710" y="1233"/>
              <a:ext cx="131" cy="72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8" name="Freeform 21"/>
            <p:cNvSpPr/>
            <p:nvPr/>
          </p:nvSpPr>
          <p:spPr bwMode="ltGray">
            <a:xfrm>
              <a:off x="460" y="1462"/>
              <a:ext cx="29" cy="14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59" name="Freeform 22"/>
            <p:cNvSpPr/>
            <p:nvPr/>
          </p:nvSpPr>
          <p:spPr bwMode="ltGray">
            <a:xfrm>
              <a:off x="1331" y="1940"/>
              <a:ext cx="18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0" name="Freeform 23"/>
            <p:cNvSpPr/>
            <p:nvPr/>
          </p:nvSpPr>
          <p:spPr bwMode="ltGray">
            <a:xfrm>
              <a:off x="1334" y="1963"/>
              <a:ext cx="19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1" name="Freeform 24"/>
            <p:cNvSpPr/>
            <p:nvPr/>
          </p:nvSpPr>
          <p:spPr bwMode="ltGray">
            <a:xfrm>
              <a:off x="1569" y="2086"/>
              <a:ext cx="17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2" name="Freeform 25"/>
            <p:cNvSpPr/>
            <p:nvPr/>
          </p:nvSpPr>
          <p:spPr bwMode="ltGray">
            <a:xfrm>
              <a:off x="1711" y="1634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3" name="Freeform 26"/>
            <p:cNvSpPr/>
            <p:nvPr/>
          </p:nvSpPr>
          <p:spPr bwMode="ltGray">
            <a:xfrm>
              <a:off x="1596" y="1442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4" name="Freeform 27"/>
            <p:cNvSpPr/>
            <p:nvPr/>
          </p:nvSpPr>
          <p:spPr bwMode="ltGray">
            <a:xfrm>
              <a:off x="1671" y="1275"/>
              <a:ext cx="45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5" name="Freeform 28"/>
            <p:cNvSpPr/>
            <p:nvPr/>
          </p:nvSpPr>
          <p:spPr bwMode="ltGray">
            <a:xfrm>
              <a:off x="1744" y="1376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6" name="Freeform 29"/>
            <p:cNvSpPr/>
            <p:nvPr/>
          </p:nvSpPr>
          <p:spPr bwMode="ltGray">
            <a:xfrm>
              <a:off x="1762" y="1187"/>
              <a:ext cx="801" cy="323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7" name="Freeform 30"/>
            <p:cNvSpPr/>
            <p:nvPr/>
          </p:nvSpPr>
          <p:spPr bwMode="ltGray">
            <a:xfrm>
              <a:off x="2007" y="1359"/>
              <a:ext cx="45" cy="22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8" name="Freeform 31"/>
            <p:cNvSpPr/>
            <p:nvPr/>
          </p:nvSpPr>
          <p:spPr bwMode="ltGray">
            <a:xfrm>
              <a:off x="2333" y="1421"/>
              <a:ext cx="147" cy="50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69" name="Freeform 32"/>
            <p:cNvSpPr/>
            <p:nvPr/>
          </p:nvSpPr>
          <p:spPr bwMode="ltGray">
            <a:xfrm>
              <a:off x="2449" y="1268"/>
              <a:ext cx="45" cy="23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0" name="Freeform 33"/>
            <p:cNvSpPr/>
            <p:nvPr/>
          </p:nvSpPr>
          <p:spPr bwMode="ltGray">
            <a:xfrm>
              <a:off x="2758" y="1238"/>
              <a:ext cx="178" cy="59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1" name="Freeform 34"/>
            <p:cNvSpPr/>
            <p:nvPr/>
          </p:nvSpPr>
          <p:spPr bwMode="ltGray">
            <a:xfrm>
              <a:off x="2870" y="1269"/>
              <a:ext cx="55" cy="20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2" name="Freeform 35"/>
            <p:cNvSpPr/>
            <p:nvPr/>
          </p:nvSpPr>
          <p:spPr bwMode="ltGray">
            <a:xfrm>
              <a:off x="2534" y="1524"/>
              <a:ext cx="125" cy="123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3" name="Freeform 36"/>
            <p:cNvSpPr/>
            <p:nvPr/>
          </p:nvSpPr>
          <p:spPr bwMode="ltGray">
            <a:xfrm>
              <a:off x="2472" y="1568"/>
              <a:ext cx="79" cy="64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4" name="Freeform 37"/>
            <p:cNvSpPr/>
            <p:nvPr/>
          </p:nvSpPr>
          <p:spPr bwMode="ltGray">
            <a:xfrm>
              <a:off x="4411" y="2637"/>
              <a:ext cx="545" cy="463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5" name="Freeform 38"/>
            <p:cNvSpPr/>
            <p:nvPr/>
          </p:nvSpPr>
          <p:spPr bwMode="ltGray">
            <a:xfrm>
              <a:off x="4580" y="2393"/>
              <a:ext cx="367" cy="196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363046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6" name="Freeform 39"/>
            <p:cNvSpPr/>
            <p:nvPr/>
          </p:nvSpPr>
          <p:spPr bwMode="ltGray">
            <a:xfrm>
              <a:off x="4855" y="3115"/>
              <a:ext cx="52" cy="54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7" name="Freeform 40"/>
            <p:cNvSpPr/>
            <p:nvPr/>
          </p:nvSpPr>
          <p:spPr bwMode="ltGray">
            <a:xfrm>
              <a:off x="5011" y="3031"/>
              <a:ext cx="189" cy="79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8" name="Freeform 41"/>
            <p:cNvSpPr/>
            <p:nvPr/>
          </p:nvSpPr>
          <p:spPr bwMode="ltGray">
            <a:xfrm>
              <a:off x="5207" y="2984"/>
              <a:ext cx="119" cy="86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79" name="Freeform 42"/>
            <p:cNvSpPr/>
            <p:nvPr/>
          </p:nvSpPr>
          <p:spPr bwMode="ltGray">
            <a:xfrm>
              <a:off x="5270" y="2946"/>
              <a:ext cx="43" cy="24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0" name="Freeform 43"/>
            <p:cNvSpPr/>
            <p:nvPr/>
          </p:nvSpPr>
          <p:spPr bwMode="ltGray">
            <a:xfrm>
              <a:off x="3288" y="2491"/>
              <a:ext cx="142" cy="188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1" name="Freeform 44"/>
            <p:cNvSpPr/>
            <p:nvPr/>
          </p:nvSpPr>
          <p:spPr bwMode="ltGray">
            <a:xfrm>
              <a:off x="3900" y="2200"/>
              <a:ext cx="57" cy="57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2" name="Freeform 45"/>
            <p:cNvSpPr/>
            <p:nvPr/>
          </p:nvSpPr>
          <p:spPr bwMode="ltGray">
            <a:xfrm>
              <a:off x="4283" y="2261"/>
              <a:ext cx="128" cy="171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3" name="Freeform 46"/>
            <p:cNvSpPr/>
            <p:nvPr/>
          </p:nvSpPr>
          <p:spPr bwMode="ltGray">
            <a:xfrm>
              <a:off x="4175" y="2208"/>
              <a:ext cx="83" cy="128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4" name="Freeform 47"/>
            <p:cNvSpPr/>
            <p:nvPr/>
          </p:nvSpPr>
          <p:spPr bwMode="ltGray">
            <a:xfrm>
              <a:off x="4231" y="2311"/>
              <a:ext cx="46" cy="122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85" name="Freeform 48"/>
            <p:cNvSpPr/>
            <p:nvPr/>
          </p:nvSpPr>
          <p:spPr bwMode="ltGray">
            <a:xfrm>
              <a:off x="4283" y="2439"/>
              <a:ext cx="75" cy="50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0" name="Freeform 49"/>
            <p:cNvSpPr/>
            <p:nvPr/>
          </p:nvSpPr>
          <p:spPr bwMode="ltGray">
            <a:xfrm>
              <a:off x="4403" y="2350"/>
              <a:ext cx="95" cy="109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1" name="Freeform 50"/>
            <p:cNvSpPr/>
            <p:nvPr/>
          </p:nvSpPr>
          <p:spPr bwMode="ltGray">
            <a:xfrm>
              <a:off x="4371" y="1959"/>
              <a:ext cx="25" cy="67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2" name="Freeform 51"/>
            <p:cNvSpPr/>
            <p:nvPr/>
          </p:nvSpPr>
          <p:spPr bwMode="ltGray">
            <a:xfrm>
              <a:off x="4387" y="2070"/>
              <a:ext cx="70" cy="111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3" name="Freeform 52"/>
            <p:cNvSpPr/>
            <p:nvPr/>
          </p:nvSpPr>
          <p:spPr bwMode="ltGray">
            <a:xfrm>
              <a:off x="4436" y="2216"/>
              <a:ext cx="74" cy="74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4" name="Freeform 53"/>
            <p:cNvSpPr/>
            <p:nvPr/>
          </p:nvSpPr>
          <p:spPr bwMode="ltGray">
            <a:xfrm>
              <a:off x="4524" y="2348"/>
              <a:ext cx="33" cy="46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5" name="Freeform 54"/>
            <p:cNvSpPr/>
            <p:nvPr/>
          </p:nvSpPr>
          <p:spPr bwMode="ltGray">
            <a:xfrm>
              <a:off x="4505" y="2425"/>
              <a:ext cx="21" cy="16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6" name="Freeform 55"/>
            <p:cNvSpPr/>
            <p:nvPr/>
          </p:nvSpPr>
          <p:spPr bwMode="ltGray">
            <a:xfrm>
              <a:off x="4536" y="2415"/>
              <a:ext cx="52" cy="35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7" name="Freeform 56"/>
            <p:cNvSpPr/>
            <p:nvPr/>
          </p:nvSpPr>
          <p:spPr bwMode="ltGray">
            <a:xfrm>
              <a:off x="4616" y="2481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8" name="Freeform 57"/>
            <p:cNvSpPr/>
            <p:nvPr/>
          </p:nvSpPr>
          <p:spPr bwMode="ltGray">
            <a:xfrm>
              <a:off x="4923" y="2442"/>
              <a:ext cx="53" cy="44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99" name="Freeform 58"/>
            <p:cNvSpPr/>
            <p:nvPr/>
          </p:nvSpPr>
          <p:spPr bwMode="ltGray">
            <a:xfrm>
              <a:off x="4466" y="2497"/>
              <a:ext cx="53" cy="47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0" name="Freeform 59"/>
            <p:cNvSpPr/>
            <p:nvPr/>
          </p:nvSpPr>
          <p:spPr bwMode="ltGray">
            <a:xfrm>
              <a:off x="4410" y="2515"/>
              <a:ext cx="37" cy="25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1" name="Freeform 60"/>
            <p:cNvSpPr/>
            <p:nvPr/>
          </p:nvSpPr>
          <p:spPr bwMode="ltGray">
            <a:xfrm>
              <a:off x="4386" y="2487"/>
              <a:ext cx="27" cy="29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2" name="Freeform 61"/>
            <p:cNvSpPr/>
            <p:nvPr/>
          </p:nvSpPr>
          <p:spPr bwMode="ltGray">
            <a:xfrm>
              <a:off x="4425" y="2498"/>
              <a:ext cx="39" cy="22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3" name="Freeform 62"/>
            <p:cNvSpPr/>
            <p:nvPr/>
          </p:nvSpPr>
          <p:spPr bwMode="ltGray">
            <a:xfrm>
              <a:off x="4368" y="2187"/>
              <a:ext cx="31" cy="52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4" name="Freeform 63"/>
            <p:cNvSpPr/>
            <p:nvPr/>
          </p:nvSpPr>
          <p:spPr bwMode="ltGray">
            <a:xfrm>
              <a:off x="4427" y="2179"/>
              <a:ext cx="22" cy="51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5" name="Freeform 64"/>
            <p:cNvSpPr/>
            <p:nvPr/>
          </p:nvSpPr>
          <p:spPr bwMode="ltGray">
            <a:xfrm>
              <a:off x="4452" y="2163"/>
              <a:ext cx="12" cy="23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6" name="Freeform 65"/>
            <p:cNvSpPr/>
            <p:nvPr/>
          </p:nvSpPr>
          <p:spPr bwMode="ltGray">
            <a:xfrm>
              <a:off x="4464" y="2174"/>
              <a:ext cx="24" cy="45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7" name="Freeform 66"/>
            <p:cNvSpPr/>
            <p:nvPr/>
          </p:nvSpPr>
          <p:spPr bwMode="ltGray">
            <a:xfrm>
              <a:off x="4154" y="2239"/>
              <a:ext cx="14" cy="25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8" name="Freeform 67"/>
            <p:cNvSpPr/>
            <p:nvPr/>
          </p:nvSpPr>
          <p:spPr bwMode="ltGray">
            <a:xfrm>
              <a:off x="4143" y="2217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09" name="Freeform 68"/>
            <p:cNvSpPr/>
            <p:nvPr/>
          </p:nvSpPr>
          <p:spPr bwMode="ltGray">
            <a:xfrm>
              <a:off x="4138" y="2200"/>
              <a:ext cx="14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0" name="Freeform 69"/>
            <p:cNvSpPr/>
            <p:nvPr/>
          </p:nvSpPr>
          <p:spPr bwMode="ltGray">
            <a:xfrm>
              <a:off x="4124" y="2163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1" name="Freeform 70"/>
            <p:cNvSpPr/>
            <p:nvPr/>
          </p:nvSpPr>
          <p:spPr bwMode="ltGray">
            <a:xfrm>
              <a:off x="4127" y="2186"/>
              <a:ext cx="18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2" name="Freeform 71"/>
            <p:cNvSpPr/>
            <p:nvPr/>
          </p:nvSpPr>
          <p:spPr bwMode="ltGray">
            <a:xfrm>
              <a:off x="5088" y="2769"/>
              <a:ext cx="52" cy="56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3" name="Freeform 72"/>
            <p:cNvSpPr/>
            <p:nvPr/>
          </p:nvSpPr>
          <p:spPr bwMode="ltGray">
            <a:xfrm>
              <a:off x="5354" y="2723"/>
              <a:ext cx="61" cy="43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4" name="Freeform 73"/>
            <p:cNvSpPr/>
            <p:nvPr/>
          </p:nvSpPr>
          <p:spPr bwMode="ltGray">
            <a:xfrm>
              <a:off x="5170" y="2700"/>
              <a:ext cx="20" cy="21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5" name="Freeform 74"/>
            <p:cNvSpPr/>
            <p:nvPr/>
          </p:nvSpPr>
          <p:spPr bwMode="ltGray">
            <a:xfrm>
              <a:off x="5161" y="2679"/>
              <a:ext cx="23" cy="16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6" name="Freeform 75"/>
            <p:cNvSpPr/>
            <p:nvPr/>
          </p:nvSpPr>
          <p:spPr bwMode="ltGray">
            <a:xfrm>
              <a:off x="4985" y="2498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7" name="Freeform 76"/>
            <p:cNvSpPr/>
            <p:nvPr/>
          </p:nvSpPr>
          <p:spPr bwMode="ltGray">
            <a:xfrm>
              <a:off x="5024" y="2538"/>
              <a:ext cx="30" cy="31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8" name="Freeform 77"/>
            <p:cNvSpPr/>
            <p:nvPr/>
          </p:nvSpPr>
          <p:spPr bwMode="ltGray">
            <a:xfrm>
              <a:off x="5055" y="2597"/>
              <a:ext cx="32" cy="26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19" name="Freeform 78"/>
            <p:cNvSpPr/>
            <p:nvPr/>
          </p:nvSpPr>
          <p:spPr bwMode="ltGray">
            <a:xfrm>
              <a:off x="5094" y="2587"/>
              <a:ext cx="32" cy="25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0" name="Freeform 79"/>
            <p:cNvSpPr/>
            <p:nvPr/>
          </p:nvSpPr>
          <p:spPr bwMode="ltGray">
            <a:xfrm>
              <a:off x="5083" y="2554"/>
              <a:ext cx="30" cy="19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1" name="Freeform 80"/>
            <p:cNvSpPr/>
            <p:nvPr/>
          </p:nvSpPr>
          <p:spPr bwMode="ltGray">
            <a:xfrm>
              <a:off x="5053" y="2530"/>
              <a:ext cx="30" cy="33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2" name="Freeform 81"/>
            <p:cNvSpPr/>
            <p:nvPr/>
          </p:nvSpPr>
          <p:spPr bwMode="ltGray">
            <a:xfrm>
              <a:off x="5016" y="2516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3" name="Freeform 82"/>
            <p:cNvSpPr/>
            <p:nvPr/>
          </p:nvSpPr>
          <p:spPr bwMode="ltGray">
            <a:xfrm>
              <a:off x="5062" y="2565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4" name="Freeform 83"/>
            <p:cNvSpPr/>
            <p:nvPr/>
          </p:nvSpPr>
          <p:spPr bwMode="ltGray">
            <a:xfrm>
              <a:off x="3210" y="1280"/>
              <a:ext cx="162" cy="101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5" name="Freeform 84"/>
            <p:cNvSpPr/>
            <p:nvPr/>
          </p:nvSpPr>
          <p:spPr bwMode="ltGray">
            <a:xfrm>
              <a:off x="3307" y="1378"/>
              <a:ext cx="46" cy="11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6" name="Freeform 85"/>
            <p:cNvSpPr/>
            <p:nvPr/>
          </p:nvSpPr>
          <p:spPr bwMode="ltGray">
            <a:xfrm>
              <a:off x="3542" y="1232"/>
              <a:ext cx="49" cy="26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7" name="Freeform 86"/>
            <p:cNvSpPr/>
            <p:nvPr/>
          </p:nvSpPr>
          <p:spPr bwMode="ltGray">
            <a:xfrm>
              <a:off x="3577" y="1244"/>
              <a:ext cx="58" cy="19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8" name="Freeform 87"/>
            <p:cNvSpPr/>
            <p:nvPr/>
          </p:nvSpPr>
          <p:spPr bwMode="ltGray">
            <a:xfrm>
              <a:off x="3639" y="1247"/>
              <a:ext cx="58" cy="30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29" name="Freeform 88"/>
            <p:cNvSpPr/>
            <p:nvPr/>
          </p:nvSpPr>
          <p:spPr bwMode="ltGray">
            <a:xfrm>
              <a:off x="4041" y="1272"/>
              <a:ext cx="101" cy="29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0" name="Freeform 89"/>
            <p:cNvSpPr/>
            <p:nvPr/>
          </p:nvSpPr>
          <p:spPr bwMode="ltGray">
            <a:xfrm>
              <a:off x="4144" y="1271"/>
              <a:ext cx="53" cy="23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1" name="Freeform 90"/>
            <p:cNvSpPr/>
            <p:nvPr/>
          </p:nvSpPr>
          <p:spPr bwMode="ltGray">
            <a:xfrm>
              <a:off x="4120" y="1298"/>
              <a:ext cx="42" cy="16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2" name="Freeform 91"/>
            <p:cNvSpPr/>
            <p:nvPr/>
          </p:nvSpPr>
          <p:spPr bwMode="ltGray">
            <a:xfrm>
              <a:off x="4410" y="1508"/>
              <a:ext cx="87" cy="106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3" name="Freeform 92"/>
            <p:cNvSpPr/>
            <p:nvPr/>
          </p:nvSpPr>
          <p:spPr bwMode="ltGray">
            <a:xfrm>
              <a:off x="4480" y="1618"/>
              <a:ext cx="63" cy="73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4" name="Freeform 93"/>
            <p:cNvSpPr/>
            <p:nvPr/>
          </p:nvSpPr>
          <p:spPr bwMode="ltGray">
            <a:xfrm>
              <a:off x="4438" y="1693"/>
              <a:ext cx="126" cy="176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5" name="Freeform 94"/>
            <p:cNvSpPr/>
            <p:nvPr/>
          </p:nvSpPr>
          <p:spPr bwMode="ltGray">
            <a:xfrm>
              <a:off x="3218" y="1222"/>
              <a:ext cx="60" cy="28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6" name="Freeform 95"/>
            <p:cNvSpPr/>
            <p:nvPr/>
          </p:nvSpPr>
          <p:spPr bwMode="ltGray">
            <a:xfrm>
              <a:off x="3095" y="1230"/>
              <a:ext cx="22" cy="21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7" name="Freeform 96"/>
            <p:cNvSpPr/>
            <p:nvPr/>
          </p:nvSpPr>
          <p:spPr bwMode="ltGray">
            <a:xfrm>
              <a:off x="3123" y="1229"/>
              <a:ext cx="42" cy="25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8" name="Freeform 97"/>
            <p:cNvSpPr/>
            <p:nvPr/>
          </p:nvSpPr>
          <p:spPr bwMode="ltGray">
            <a:xfrm>
              <a:off x="3193" y="1221"/>
              <a:ext cx="23" cy="15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39" name="Freeform 98"/>
            <p:cNvSpPr/>
            <p:nvPr/>
          </p:nvSpPr>
          <p:spPr bwMode="ltGray">
            <a:xfrm>
              <a:off x="3172" y="1237"/>
              <a:ext cx="17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0" name="Freeform 99"/>
            <p:cNvSpPr/>
            <p:nvPr/>
          </p:nvSpPr>
          <p:spPr bwMode="ltGray">
            <a:xfrm>
              <a:off x="4483" y="1252"/>
              <a:ext cx="21" cy="31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1" name="Freeform 100"/>
            <p:cNvSpPr/>
            <p:nvPr/>
          </p:nvSpPr>
          <p:spPr bwMode="ltGray">
            <a:xfrm>
              <a:off x="3467" y="2610"/>
              <a:ext cx="35" cy="17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2" name="Freeform 101"/>
            <p:cNvSpPr/>
            <p:nvPr/>
          </p:nvSpPr>
          <p:spPr bwMode="ltGray">
            <a:xfrm>
              <a:off x="3513" y="2603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3" name="Freeform 102"/>
            <p:cNvSpPr/>
            <p:nvPr/>
          </p:nvSpPr>
          <p:spPr bwMode="ltGray">
            <a:xfrm>
              <a:off x="3436" y="2459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4" name="Freeform 103"/>
            <p:cNvSpPr/>
            <p:nvPr/>
          </p:nvSpPr>
          <p:spPr bwMode="ltGray">
            <a:xfrm>
              <a:off x="3505" y="2391"/>
              <a:ext cx="12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5" name="Freeform 104"/>
            <p:cNvSpPr/>
            <p:nvPr/>
          </p:nvSpPr>
          <p:spPr bwMode="ltGray">
            <a:xfrm>
              <a:off x="3477" y="2390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6" name="Freeform 105"/>
            <p:cNvSpPr/>
            <p:nvPr/>
          </p:nvSpPr>
          <p:spPr bwMode="ltGray">
            <a:xfrm>
              <a:off x="3464" y="2411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7" name="Freeform 106"/>
            <p:cNvSpPr/>
            <p:nvPr/>
          </p:nvSpPr>
          <p:spPr bwMode="ltGray">
            <a:xfrm>
              <a:off x="3436" y="2443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8" name="Freeform 107"/>
            <p:cNvSpPr/>
            <p:nvPr/>
          </p:nvSpPr>
          <p:spPr bwMode="ltGray">
            <a:xfrm>
              <a:off x="3457" y="2430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49" name="Freeform 108"/>
            <p:cNvSpPr/>
            <p:nvPr/>
          </p:nvSpPr>
          <p:spPr bwMode="ltGray">
            <a:xfrm>
              <a:off x="2614" y="1507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50" name="Freeform 109"/>
            <p:cNvSpPr/>
            <p:nvPr/>
          </p:nvSpPr>
          <p:spPr bwMode="ltGray">
            <a:xfrm>
              <a:off x="2544" y="1475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  <p:sp>
          <p:nvSpPr>
            <p:cNvPr id="151" name="Freeform 110"/>
            <p:cNvSpPr/>
            <p:nvPr/>
          </p:nvSpPr>
          <p:spPr bwMode="ltGray">
            <a:xfrm>
              <a:off x="2270" y="1272"/>
              <a:ext cx="2370" cy="1537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CB5AC"/>
                </a:solidFill>
              </a:endParaRPr>
            </a:p>
          </p:txBody>
        </p:sp>
      </p:grpSp>
      <p:sp>
        <p:nvSpPr>
          <p:cNvPr id="86" name="任意多边形 11"/>
          <p:cNvSpPr/>
          <p:nvPr/>
        </p:nvSpPr>
        <p:spPr>
          <a:xfrm>
            <a:off x="0" y="6354301"/>
            <a:ext cx="9144000" cy="267494"/>
          </a:xfrm>
          <a:custGeom>
            <a:avLst/>
            <a:gdLst>
              <a:gd name="connsiteX0" fmla="*/ 0 w 9144000"/>
              <a:gd name="connsiteY0" fmla="*/ 0 h 756293"/>
              <a:gd name="connsiteX1" fmla="*/ 9144000 w 9144000"/>
              <a:gd name="connsiteY1" fmla="*/ 0 h 756293"/>
              <a:gd name="connsiteX2" fmla="*/ 9144000 w 9144000"/>
              <a:gd name="connsiteY2" fmla="*/ 756293 h 756293"/>
              <a:gd name="connsiteX3" fmla="*/ 8108917 w 9144000"/>
              <a:gd name="connsiteY3" fmla="*/ 756293 h 756293"/>
              <a:gd name="connsiteX4" fmla="*/ 8108917 w 9144000"/>
              <a:gd name="connsiteY4" fmla="*/ 756292 h 756293"/>
              <a:gd name="connsiteX5" fmla="*/ 0 w 9144000"/>
              <a:gd name="connsiteY5" fmla="*/ 756292 h 756293"/>
              <a:gd name="connsiteX6" fmla="*/ 0 w 9144000"/>
              <a:gd name="connsiteY6" fmla="*/ 0 h 75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13"/>
          <p:cNvSpPr/>
          <p:nvPr/>
        </p:nvSpPr>
        <p:spPr>
          <a:xfrm>
            <a:off x="4208069" y="6354301"/>
            <a:ext cx="831245" cy="267494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68322" y="6351823"/>
            <a:ext cx="2133600" cy="27384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54" name="平行四边形 12">
            <a:extLst>
              <a:ext uri="{FF2B5EF4-FFF2-40B4-BE49-F238E27FC236}">
                <a16:creationId xmlns:a16="http://schemas.microsoft.com/office/drawing/2014/main" id="{B4F52EE3-37B5-4F3F-AEBF-C8CFB114034D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5" name="平行四边形 13">
            <a:extLst>
              <a:ext uri="{FF2B5EF4-FFF2-40B4-BE49-F238E27FC236}">
                <a16:creationId xmlns:a16="http://schemas.microsoft.com/office/drawing/2014/main" id="{5050B392-FA4B-4AFF-82FA-CD6B8F2306D8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6" name="Parallelogram 33">
            <a:extLst>
              <a:ext uri="{FF2B5EF4-FFF2-40B4-BE49-F238E27FC236}">
                <a16:creationId xmlns:a16="http://schemas.microsoft.com/office/drawing/2014/main" id="{D0B4E3E4-A346-4974-9FCB-819ECB990265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平行四边形 12">
            <a:extLst>
              <a:ext uri="{FF2B5EF4-FFF2-40B4-BE49-F238E27FC236}">
                <a16:creationId xmlns:a16="http://schemas.microsoft.com/office/drawing/2014/main" id="{883102B9-0119-4DCE-8A81-33B57F23A58F}"/>
              </a:ext>
            </a:extLst>
          </p:cNvPr>
          <p:cNvSpPr/>
          <p:nvPr/>
        </p:nvSpPr>
        <p:spPr>
          <a:xfrm>
            <a:off x="8083799" y="621773"/>
            <a:ext cx="831245" cy="123478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59" name="平行四边形 13">
            <a:extLst>
              <a:ext uri="{FF2B5EF4-FFF2-40B4-BE49-F238E27FC236}">
                <a16:creationId xmlns:a16="http://schemas.microsoft.com/office/drawing/2014/main" id="{2EF426EE-F692-485C-A6EB-B31B43511D6D}"/>
              </a:ext>
            </a:extLst>
          </p:cNvPr>
          <p:cNvSpPr/>
          <p:nvPr/>
        </p:nvSpPr>
        <p:spPr>
          <a:xfrm>
            <a:off x="7236300" y="621773"/>
            <a:ext cx="831245" cy="123478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/>
          </a:p>
        </p:txBody>
      </p:sp>
      <p:sp>
        <p:nvSpPr>
          <p:cNvPr id="160" name="文本框 28">
            <a:extLst>
              <a:ext uri="{FF2B5EF4-FFF2-40B4-BE49-F238E27FC236}">
                <a16:creationId xmlns:a16="http://schemas.microsoft.com/office/drawing/2014/main" id="{DF10F390-7915-429D-A032-47A1DD44C567}"/>
              </a:ext>
            </a:extLst>
          </p:cNvPr>
          <p:cNvSpPr txBox="1"/>
          <p:nvPr/>
        </p:nvSpPr>
        <p:spPr>
          <a:xfrm>
            <a:off x="1197112" y="529226"/>
            <a:ext cx="5587794" cy="4154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国际舆论格局“西强我弱”</a:t>
            </a:r>
          </a:p>
        </p:txBody>
      </p:sp>
      <p:sp>
        <p:nvSpPr>
          <p:cNvPr id="161" name="Parallelogram 33">
            <a:extLst>
              <a:ext uri="{FF2B5EF4-FFF2-40B4-BE49-F238E27FC236}">
                <a16:creationId xmlns:a16="http://schemas.microsoft.com/office/drawing/2014/main" id="{A0B6F2A7-BE92-4169-865C-8B58708E49F6}"/>
              </a:ext>
            </a:extLst>
          </p:cNvPr>
          <p:cNvSpPr/>
          <p:nvPr/>
        </p:nvSpPr>
        <p:spPr>
          <a:xfrm>
            <a:off x="323529" y="333741"/>
            <a:ext cx="648072" cy="936104"/>
          </a:xfrm>
          <a:prstGeom prst="parallelogram">
            <a:avLst/>
          </a:prstGeom>
          <a:solidFill>
            <a:srgbClr val="1B2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A04CA0F8-94DB-42A2-9BED-12AE6280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7" b="35044"/>
          <a:stretch>
            <a:fillRect/>
          </a:stretch>
        </p:blipFill>
        <p:spPr>
          <a:xfrm>
            <a:off x="6754409" y="735166"/>
            <a:ext cx="2158206" cy="5438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E875F71-F0AC-4A39-81F2-8266117ED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438" r="1890" b="1968"/>
          <a:stretch/>
        </p:blipFill>
        <p:spPr>
          <a:xfrm>
            <a:off x="4425612" y="1317725"/>
            <a:ext cx="3983503" cy="45119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871DAE6-BA83-49EE-8063-6C7978AA0A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" r="50851" b="2296"/>
          <a:stretch/>
        </p:blipFill>
        <p:spPr>
          <a:xfrm>
            <a:off x="1141342" y="1316879"/>
            <a:ext cx="3283745" cy="50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66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2359</TotalTime>
  <Words>793</Words>
  <Application>Microsoft Office PowerPoint</Application>
  <PresentationFormat>全屏显示(4:3)</PresentationFormat>
  <Paragraphs>114</Paragraphs>
  <Slides>22</Slides>
  <Notes>22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8" baseType="lpstr">
      <vt:lpstr>等线</vt:lpstr>
      <vt:lpstr>微软雅黑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angel_laq@126.com</dc:creator>
  <cp:lastModifiedBy>angel_laq@126.com</cp:lastModifiedBy>
  <cp:revision>107</cp:revision>
  <dcterms:created xsi:type="dcterms:W3CDTF">2020-09-24T01:30:37Z</dcterms:created>
  <dcterms:modified xsi:type="dcterms:W3CDTF">2020-09-29T15:39:06Z</dcterms:modified>
</cp:coreProperties>
</file>