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73" r:id="rId2"/>
    <p:sldId id="334" r:id="rId3"/>
    <p:sldId id="333" r:id="rId4"/>
    <p:sldId id="335" r:id="rId5"/>
    <p:sldId id="316" r:id="rId6"/>
    <p:sldId id="326" r:id="rId7"/>
    <p:sldId id="327" r:id="rId8"/>
    <p:sldId id="328" r:id="rId9"/>
    <p:sldId id="329" r:id="rId10"/>
    <p:sldId id="332" r:id="rId11"/>
    <p:sldId id="346" r:id="rId12"/>
    <p:sldId id="350" r:id="rId13"/>
    <p:sldId id="353" r:id="rId14"/>
    <p:sldId id="349" r:id="rId15"/>
    <p:sldId id="351" r:id="rId16"/>
    <p:sldId id="352" r:id="rId17"/>
    <p:sldId id="345" r:id="rId18"/>
    <p:sldId id="317" r:id="rId19"/>
    <p:sldId id="320" r:id="rId20"/>
    <p:sldId id="321" r:id="rId21"/>
    <p:sldId id="354" r:id="rId22"/>
    <p:sldId id="355" r:id="rId23"/>
    <p:sldId id="347" r:id="rId24"/>
    <p:sldId id="343" r:id="rId25"/>
    <p:sldId id="342" r:id="rId26"/>
    <p:sldId id="340" r:id="rId27"/>
    <p:sldId id="323" r:id="rId28"/>
    <p:sldId id="344" r:id="rId29"/>
    <p:sldId id="287"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24" autoAdjust="0"/>
    <p:restoredTop sz="92489" autoAdjust="0"/>
  </p:normalViewPr>
  <p:slideViewPr>
    <p:cSldViewPr snapToGrid="0">
      <p:cViewPr varScale="1">
        <p:scale>
          <a:sx n="89" d="100"/>
          <a:sy n="89" d="100"/>
        </p:scale>
        <p:origin x="11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B5BD7B-B465-481A-B9E6-3AFEF86BF642}" type="datetimeFigureOut">
              <a:rPr lang="zh-CN" altLang="en-US" smtClean="0"/>
              <a:t>2020/9/30</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B80151-7AEE-4D68-AC09-6327793D7EE5}" type="slidenum">
              <a:rPr lang="zh-CN" altLang="en-US" smtClean="0"/>
              <a:t>‹#›</a:t>
            </a:fld>
            <a:endParaRPr lang="zh-CN" altLang="en-US"/>
          </a:p>
        </p:txBody>
      </p:sp>
    </p:spTree>
    <p:extLst>
      <p:ext uri="{BB962C8B-B14F-4D97-AF65-F5344CB8AC3E}">
        <p14:creationId xmlns:p14="http://schemas.microsoft.com/office/powerpoint/2010/main" val="1914395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1</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10</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67562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11</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52716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12</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62545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13</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34293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14</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15251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15</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41353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16</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07231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17</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89805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18</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1169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19</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16671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69094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20</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4997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21</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535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22</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73191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23</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07864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24</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92940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25</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7615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26</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92258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27</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09603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28</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38190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29</a:t>
            </a:fld>
            <a:endParaRPr lang="en-US"/>
          </a:p>
        </p:txBody>
      </p:sp>
      <p:sp>
        <p:nvSpPr>
          <p:cNvPr id="5" name="页脚占位符 4"/>
          <p:cNvSpPr>
            <a:spLocks noGrp="1"/>
          </p:cNvSpPr>
          <p:nvPr>
            <p:ph type="ftr" sz="quarter" idx="1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3</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96187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4</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58220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5</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383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6</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26863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7</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13604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8</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04491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F47B8C-5F1F-434B-B463-303C989C6154}" type="slidenum">
              <a:rPr lang="en-US" smtClean="0"/>
              <a:t>9</a:t>
            </a:fld>
            <a:endParaRPr lang="en-US"/>
          </a:p>
        </p:txBody>
      </p:sp>
      <p:sp>
        <p:nvSpPr>
          <p:cNvPr id="5" name="页脚占位符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85390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BBEB184-9095-4A1C-A7F9-CF17A8534A42}" type="datetimeFigureOut">
              <a:rPr lang="zh-CN" altLang="en-US" smtClean="0"/>
              <a:t>2020/9/30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AA51DB9-3855-4FDA-9D2F-83ED9AB2B84A}" type="slidenum">
              <a:rPr lang="zh-CN" altLang="en-US" smtClean="0"/>
              <a:t>‹#›</a:t>
            </a:fld>
            <a:endParaRPr lang="zh-CN" altLang="en-US"/>
          </a:p>
        </p:txBody>
      </p:sp>
    </p:spTree>
    <p:extLst>
      <p:ext uri="{BB962C8B-B14F-4D97-AF65-F5344CB8AC3E}">
        <p14:creationId xmlns:p14="http://schemas.microsoft.com/office/powerpoint/2010/main" val="1395414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BBEB184-9095-4A1C-A7F9-CF17A8534A42}" type="datetimeFigureOut">
              <a:rPr lang="zh-CN" altLang="en-US" smtClean="0"/>
              <a:t>2020/9/30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AA51DB9-3855-4FDA-9D2F-83ED9AB2B84A}" type="slidenum">
              <a:rPr lang="zh-CN" altLang="en-US" smtClean="0"/>
              <a:t>‹#›</a:t>
            </a:fld>
            <a:endParaRPr lang="zh-CN" altLang="en-US"/>
          </a:p>
        </p:txBody>
      </p:sp>
    </p:spTree>
    <p:extLst>
      <p:ext uri="{BB962C8B-B14F-4D97-AF65-F5344CB8AC3E}">
        <p14:creationId xmlns:p14="http://schemas.microsoft.com/office/powerpoint/2010/main" val="1565938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BBEB184-9095-4A1C-A7F9-CF17A8534A42}" type="datetimeFigureOut">
              <a:rPr lang="zh-CN" altLang="en-US" smtClean="0"/>
              <a:t>2020/9/30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AA51DB9-3855-4FDA-9D2F-83ED9AB2B84A}" type="slidenum">
              <a:rPr lang="zh-CN" altLang="en-US" smtClean="0"/>
              <a:t>‹#›</a:t>
            </a:fld>
            <a:endParaRPr lang="zh-CN" altLang="en-US"/>
          </a:p>
        </p:txBody>
      </p:sp>
    </p:spTree>
    <p:extLst>
      <p:ext uri="{BB962C8B-B14F-4D97-AF65-F5344CB8AC3E}">
        <p14:creationId xmlns:p14="http://schemas.microsoft.com/office/powerpoint/2010/main" val="3009992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BBEB184-9095-4A1C-A7F9-CF17A8534A42}" type="datetimeFigureOut">
              <a:rPr lang="zh-CN" altLang="en-US" smtClean="0"/>
              <a:t>2020/9/30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AA51DB9-3855-4FDA-9D2F-83ED9AB2B84A}" type="slidenum">
              <a:rPr lang="zh-CN" altLang="en-US" smtClean="0"/>
              <a:t>‹#›</a:t>
            </a:fld>
            <a:endParaRPr lang="zh-CN" altLang="en-US"/>
          </a:p>
        </p:txBody>
      </p:sp>
    </p:spTree>
    <p:extLst>
      <p:ext uri="{BB962C8B-B14F-4D97-AF65-F5344CB8AC3E}">
        <p14:creationId xmlns:p14="http://schemas.microsoft.com/office/powerpoint/2010/main" val="1298000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BBEB184-9095-4A1C-A7F9-CF17A8534A42}" type="datetimeFigureOut">
              <a:rPr lang="zh-CN" altLang="en-US" smtClean="0"/>
              <a:t>2020/9/30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AA51DB9-3855-4FDA-9D2F-83ED9AB2B84A}" type="slidenum">
              <a:rPr lang="zh-CN" altLang="en-US" smtClean="0"/>
              <a:t>‹#›</a:t>
            </a:fld>
            <a:endParaRPr lang="zh-CN" altLang="en-US"/>
          </a:p>
        </p:txBody>
      </p:sp>
    </p:spTree>
    <p:extLst>
      <p:ext uri="{BB962C8B-B14F-4D97-AF65-F5344CB8AC3E}">
        <p14:creationId xmlns:p14="http://schemas.microsoft.com/office/powerpoint/2010/main" val="213196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BBEB184-9095-4A1C-A7F9-CF17A8534A42}" type="datetimeFigureOut">
              <a:rPr lang="zh-CN" altLang="en-US" smtClean="0"/>
              <a:t>2020/9/30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AA51DB9-3855-4FDA-9D2F-83ED9AB2B84A}" type="slidenum">
              <a:rPr lang="zh-CN" altLang="en-US" smtClean="0"/>
              <a:t>‹#›</a:t>
            </a:fld>
            <a:endParaRPr lang="zh-CN" altLang="en-US"/>
          </a:p>
        </p:txBody>
      </p:sp>
    </p:spTree>
    <p:extLst>
      <p:ext uri="{BB962C8B-B14F-4D97-AF65-F5344CB8AC3E}">
        <p14:creationId xmlns:p14="http://schemas.microsoft.com/office/powerpoint/2010/main" val="213642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BBEB184-9095-4A1C-A7F9-CF17A8534A42}" type="datetimeFigureOut">
              <a:rPr lang="zh-CN" altLang="en-US" smtClean="0"/>
              <a:t>2020/9/30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AA51DB9-3855-4FDA-9D2F-83ED9AB2B84A}" type="slidenum">
              <a:rPr lang="zh-CN" altLang="en-US" smtClean="0"/>
              <a:t>‹#›</a:t>
            </a:fld>
            <a:endParaRPr lang="zh-CN" altLang="en-US"/>
          </a:p>
        </p:txBody>
      </p:sp>
    </p:spTree>
    <p:extLst>
      <p:ext uri="{BB962C8B-B14F-4D97-AF65-F5344CB8AC3E}">
        <p14:creationId xmlns:p14="http://schemas.microsoft.com/office/powerpoint/2010/main" val="1041554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BBEB184-9095-4A1C-A7F9-CF17A8534A42}" type="datetimeFigureOut">
              <a:rPr lang="zh-CN" altLang="en-US" smtClean="0"/>
              <a:t>2020/9/30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AA51DB9-3855-4FDA-9D2F-83ED9AB2B84A}" type="slidenum">
              <a:rPr lang="zh-CN" altLang="en-US" smtClean="0"/>
              <a:t>‹#›</a:t>
            </a:fld>
            <a:endParaRPr lang="zh-CN" altLang="en-US"/>
          </a:p>
        </p:txBody>
      </p:sp>
    </p:spTree>
    <p:extLst>
      <p:ext uri="{BB962C8B-B14F-4D97-AF65-F5344CB8AC3E}">
        <p14:creationId xmlns:p14="http://schemas.microsoft.com/office/powerpoint/2010/main" val="269226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EB184-9095-4A1C-A7F9-CF17A8534A42}" type="datetimeFigureOut">
              <a:rPr lang="zh-CN" altLang="en-US" smtClean="0"/>
              <a:t>2020/9/30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AA51DB9-3855-4FDA-9D2F-83ED9AB2B84A}" type="slidenum">
              <a:rPr lang="zh-CN" altLang="en-US" smtClean="0"/>
              <a:t>‹#›</a:t>
            </a:fld>
            <a:endParaRPr lang="zh-CN" altLang="en-US"/>
          </a:p>
        </p:txBody>
      </p:sp>
    </p:spTree>
    <p:extLst>
      <p:ext uri="{BB962C8B-B14F-4D97-AF65-F5344CB8AC3E}">
        <p14:creationId xmlns:p14="http://schemas.microsoft.com/office/powerpoint/2010/main" val="3705779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BBEB184-9095-4A1C-A7F9-CF17A8534A42}" type="datetimeFigureOut">
              <a:rPr lang="zh-CN" altLang="en-US" smtClean="0"/>
              <a:t>2020/9/30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AA51DB9-3855-4FDA-9D2F-83ED9AB2B84A}" type="slidenum">
              <a:rPr lang="zh-CN" altLang="en-US" smtClean="0"/>
              <a:t>‹#›</a:t>
            </a:fld>
            <a:endParaRPr lang="zh-CN" altLang="en-US"/>
          </a:p>
        </p:txBody>
      </p:sp>
    </p:spTree>
    <p:extLst>
      <p:ext uri="{BB962C8B-B14F-4D97-AF65-F5344CB8AC3E}">
        <p14:creationId xmlns:p14="http://schemas.microsoft.com/office/powerpoint/2010/main" val="110273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BBEB184-9095-4A1C-A7F9-CF17A8534A42}" type="datetimeFigureOut">
              <a:rPr lang="zh-CN" altLang="en-US" smtClean="0"/>
              <a:t>2020/9/30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AA51DB9-3855-4FDA-9D2F-83ED9AB2B84A}" type="slidenum">
              <a:rPr lang="zh-CN" altLang="en-US" smtClean="0"/>
              <a:t>‹#›</a:t>
            </a:fld>
            <a:endParaRPr lang="zh-CN" altLang="en-US"/>
          </a:p>
        </p:txBody>
      </p:sp>
    </p:spTree>
    <p:extLst>
      <p:ext uri="{BB962C8B-B14F-4D97-AF65-F5344CB8AC3E}">
        <p14:creationId xmlns:p14="http://schemas.microsoft.com/office/powerpoint/2010/main" val="4220153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EB184-9095-4A1C-A7F9-CF17A8534A42}" type="datetimeFigureOut">
              <a:rPr lang="zh-CN" altLang="en-US" smtClean="0"/>
              <a:t>2020/9/30</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51DB9-3855-4FDA-9D2F-83ED9AB2B84A}" type="slidenum">
              <a:rPr lang="zh-CN" altLang="en-US" smtClean="0"/>
              <a:t>‹#›</a:t>
            </a:fld>
            <a:endParaRPr lang="zh-CN" altLang="en-US"/>
          </a:p>
        </p:txBody>
      </p:sp>
    </p:spTree>
    <p:extLst>
      <p:ext uri="{BB962C8B-B14F-4D97-AF65-F5344CB8AC3E}">
        <p14:creationId xmlns:p14="http://schemas.microsoft.com/office/powerpoint/2010/main" val="854406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www.infzm.com/content/123659/"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zqb.cyol.com/html/2017-03/27/nw.D110000zgqnb_20170327_5-01.htm"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thepaper.cn/newsDetail_forward_1647972" TargetMode="External"/><Relationship Id="rId5" Type="http://schemas.openxmlformats.org/officeDocument/2006/relationships/image" Target="../media/image1.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hyperlink" Target="http://epaper.bjnews.com.cn/html/2017-03/26/content_675931.htm?div=-1" TargetMode="External"/><Relationship Id="rId4" Type="http://schemas.openxmlformats.org/officeDocument/2006/relationships/hyperlink" Target="http://www.bjnews.com.cn/opinion/2017/03/25/437797.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opinion.people.com.cn/n1/2017/0326/c1003-29169272.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opinion.people.com.cn/n1/2017/0327/c1003-29171394.html" TargetMode="Externa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hyperlink" Target="https://mp.weixin.qq.com/s/tY3tHfxpJTXmHMl6l7pmEg" TargetMode="External"/><Relationship Id="rId10" Type="http://schemas.openxmlformats.org/officeDocument/2006/relationships/image" Target="../media/image35.png"/><Relationship Id="rId4" Type="http://schemas.openxmlformats.org/officeDocument/2006/relationships/hyperlink" Target="https://mp.weixin.qq.com/s/AgtiRZrIxfL8NkCXJTiBQw" TargetMode="External"/><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hyperlink" Target="https://baijiahao.baidu.com/s?id=1647446903866046320&amp;wfr=spider&amp;for=pc"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opinion.people.com.cn/n1/2019/1015/c1003-31401898.html" TargetMode="External"/><Relationship Id="rId5" Type="http://schemas.openxmlformats.org/officeDocument/2006/relationships/hyperlink" Target="http://www.bjnews.com.cn/opinion/2019/10/13/635679.html" TargetMode="External"/><Relationship Id="rId4" Type="http://schemas.openxmlformats.org/officeDocument/2006/relationships/image" Target="../media/image47.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baijiahao.baidu.com/s?id=1678411876922375884&amp;wfr=spider&amp;for=pc" TargetMode="External"/><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baijiahao.baidu.com/s?id=1678600764470125717&amp;wfr=spider&amp;for=pc" TargetMode="External"/><Relationship Id="rId4" Type="http://schemas.openxmlformats.org/officeDocument/2006/relationships/hyperlink" Target="https://news.cctv.com/2020/09/22/ARTIQ3ju9IHSXpWA8JGFGZgz200922.shtml" TargetMode="External"/><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mp.weixin.qq.com/s/4YeU6Wceg78LFPftIcali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1.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hyperlink" Target="https://www.thepaper.cn/newsDetail_forward_9222622" TargetMode="External"/><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3.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4.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3.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news.cctv.com/2020/05/28/ARTItn3O3vRq9kpa5Ia2flZk200528.shtml"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people.cctv.com/2020/09/21/ARTIJfpX2j9qqUkJ6xBuvOUw200921.shtml?spm=C38482.PEbwoCRG76wM.S94701.43"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12"/>
          <p:cNvSpPr txBox="1"/>
          <p:nvPr/>
        </p:nvSpPr>
        <p:spPr>
          <a:xfrm>
            <a:off x="1868661" y="3044779"/>
            <a:ext cx="5395218" cy="553990"/>
          </a:xfrm>
          <a:prstGeom prst="rect">
            <a:avLst/>
          </a:prstGeom>
          <a:noFill/>
        </p:spPr>
        <p:txBody>
          <a:bodyPr wrap="square" lIns="91431" tIns="45716" rIns="91431" bIns="45716" rtlCol="0">
            <a:spAutoFit/>
          </a:bodyPr>
          <a:lstStyle/>
          <a:p>
            <a:pPr algn="ctr"/>
            <a:r>
              <a:rPr lang="zh-CN" altLang="en-US" sz="3000" b="1" dirty="0">
                <a:latin typeface="微软雅黑" panose="020B0503020204020204" pitchFamily="34" charset="-122"/>
                <a:ea typeface="微软雅黑" panose="020B0503020204020204" pitchFamily="34" charset="-122"/>
              </a:rPr>
              <a:t>增强网络舆论的引导能力</a:t>
            </a:r>
          </a:p>
        </p:txBody>
      </p:sp>
      <p:sp>
        <p:nvSpPr>
          <p:cNvPr id="78" name="Parallelogram 77"/>
          <p:cNvSpPr/>
          <p:nvPr/>
        </p:nvSpPr>
        <p:spPr>
          <a:xfrm>
            <a:off x="539552" y="2852937"/>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79" name="Parallelogram 78"/>
          <p:cNvSpPr/>
          <p:nvPr/>
        </p:nvSpPr>
        <p:spPr>
          <a:xfrm rot="10800000">
            <a:off x="7884369" y="2852937"/>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solidFill>
                <a:schemeClr val="tx1"/>
              </a:solidFill>
            </a:endParaRPr>
          </a:p>
        </p:txBody>
      </p:sp>
      <p:sp>
        <p:nvSpPr>
          <p:cNvPr id="80" name="TextBox 13"/>
          <p:cNvSpPr txBox="1"/>
          <p:nvPr/>
        </p:nvSpPr>
        <p:spPr>
          <a:xfrm>
            <a:off x="2328296" y="4635915"/>
            <a:ext cx="5564682" cy="830989"/>
          </a:xfrm>
          <a:prstGeom prst="rect">
            <a:avLst/>
          </a:prstGeom>
          <a:noFill/>
        </p:spPr>
        <p:txBody>
          <a:bodyPr wrap="square" lIns="91431" tIns="45716" rIns="91431" bIns="45716" rtlCol="0">
            <a:spAutoFit/>
          </a:bodyPr>
          <a:lstStyle/>
          <a:p>
            <a:pPr algn="r">
              <a:lnSpc>
                <a:spcPct val="120000"/>
              </a:lnSpc>
            </a:pPr>
            <a:r>
              <a:rPr lang="zh-CN" altLang="en-US" sz="2000" dirty="0">
                <a:latin typeface="微软雅黑" panose="020B0503020204020204" pitchFamily="34" charset="-122"/>
                <a:ea typeface="微软雅黑" panose="020B0503020204020204" pitchFamily="34" charset="-122"/>
              </a:rPr>
              <a:t>上海财经大学人文学院经济新闻系  林晖</a:t>
            </a:r>
          </a:p>
          <a:p>
            <a:pPr algn="r">
              <a:lnSpc>
                <a:spcPct val="120000"/>
              </a:lnSpc>
            </a:pPr>
            <a:r>
              <a:rPr lang="en-US" altLang="zh-CN" sz="2000" dirty="0">
                <a:latin typeface="微软雅黑" panose="020B0503020204020204" pitchFamily="34" charset="-122"/>
                <a:ea typeface="微软雅黑" panose="020B0503020204020204" pitchFamily="34" charset="-122"/>
              </a:rPr>
              <a:t>linhui1919@163.com</a:t>
            </a:r>
          </a:p>
        </p:txBody>
      </p:sp>
      <p:grpSp>
        <p:nvGrpSpPr>
          <p:cNvPr id="24" name="Group 3"/>
          <p:cNvGrpSpPr/>
          <p:nvPr/>
        </p:nvGrpSpPr>
        <p:grpSpPr bwMode="auto">
          <a:xfrm>
            <a:off x="755580" y="1916836"/>
            <a:ext cx="7866063" cy="3146425"/>
            <a:chOff x="460" y="1187"/>
            <a:chExt cx="4955" cy="1982"/>
          </a:xfrm>
        </p:grpSpPr>
        <p:sp>
          <p:nvSpPr>
            <p:cNvPr id="25" name="Freeform 4"/>
            <p:cNvSpPr/>
            <p:nvPr/>
          </p:nvSpPr>
          <p:spPr bwMode="ltGray">
            <a:xfrm>
              <a:off x="551" y="1275"/>
              <a:ext cx="1457" cy="1812"/>
            </a:xfrm>
            <a:custGeom>
              <a:avLst/>
              <a:gdLst>
                <a:gd name="T0" fmla="*/ 116 w 1692"/>
                <a:gd name="T1" fmla="*/ 258 h 2586"/>
                <a:gd name="T2" fmla="*/ 320 w 1692"/>
                <a:gd name="T3" fmla="*/ 210 h 2586"/>
                <a:gd name="T4" fmla="*/ 434 w 1692"/>
                <a:gd name="T5" fmla="*/ 240 h 2586"/>
                <a:gd name="T6" fmla="*/ 416 w 1692"/>
                <a:gd name="T7" fmla="*/ 444 h 2586"/>
                <a:gd name="T8" fmla="*/ 272 w 1692"/>
                <a:gd name="T9" fmla="*/ 582 h 2586"/>
                <a:gd name="T10" fmla="*/ 218 w 1692"/>
                <a:gd name="T11" fmla="*/ 714 h 2586"/>
                <a:gd name="T12" fmla="*/ 284 w 1692"/>
                <a:gd name="T13" fmla="*/ 964 h 2586"/>
                <a:gd name="T14" fmla="*/ 316 w 1692"/>
                <a:gd name="T15" fmla="*/ 960 h 2586"/>
                <a:gd name="T16" fmla="*/ 328 w 1692"/>
                <a:gd name="T17" fmla="*/ 906 h 2586"/>
                <a:gd name="T18" fmla="*/ 478 w 1692"/>
                <a:gd name="T19" fmla="*/ 1154 h 2586"/>
                <a:gd name="T20" fmla="*/ 650 w 1692"/>
                <a:gd name="T21" fmla="*/ 1200 h 2586"/>
                <a:gd name="T22" fmla="*/ 794 w 1692"/>
                <a:gd name="T23" fmla="*/ 1350 h 2586"/>
                <a:gd name="T24" fmla="*/ 854 w 1692"/>
                <a:gd name="T25" fmla="*/ 1422 h 2586"/>
                <a:gd name="T26" fmla="*/ 770 w 1692"/>
                <a:gd name="T27" fmla="*/ 1608 h 2586"/>
                <a:gd name="T28" fmla="*/ 916 w 1692"/>
                <a:gd name="T29" fmla="*/ 1782 h 2586"/>
                <a:gd name="T30" fmla="*/ 1034 w 1692"/>
                <a:gd name="T31" fmla="*/ 2022 h 2586"/>
                <a:gd name="T32" fmla="*/ 1094 w 1692"/>
                <a:gd name="T33" fmla="*/ 2310 h 2586"/>
                <a:gd name="T34" fmla="*/ 1194 w 1692"/>
                <a:gd name="T35" fmla="*/ 2540 h 2586"/>
                <a:gd name="T36" fmla="*/ 1280 w 1692"/>
                <a:gd name="T37" fmla="*/ 2520 h 2586"/>
                <a:gd name="T38" fmla="*/ 1244 w 1692"/>
                <a:gd name="T39" fmla="*/ 2394 h 2586"/>
                <a:gd name="T40" fmla="*/ 1288 w 1692"/>
                <a:gd name="T41" fmla="*/ 2306 h 2586"/>
                <a:gd name="T42" fmla="*/ 1368 w 1692"/>
                <a:gd name="T43" fmla="*/ 2228 h 2586"/>
                <a:gd name="T44" fmla="*/ 1448 w 1692"/>
                <a:gd name="T45" fmla="*/ 2076 h 2586"/>
                <a:gd name="T46" fmla="*/ 1568 w 1692"/>
                <a:gd name="T47" fmla="*/ 1950 h 2586"/>
                <a:gd name="T48" fmla="*/ 1622 w 1692"/>
                <a:gd name="T49" fmla="*/ 1746 h 2586"/>
                <a:gd name="T50" fmla="*/ 1552 w 1692"/>
                <a:gd name="T51" fmla="*/ 1538 h 2586"/>
                <a:gd name="T52" fmla="*/ 1376 w 1692"/>
                <a:gd name="T53" fmla="*/ 1410 h 2586"/>
                <a:gd name="T54" fmla="*/ 1104 w 1692"/>
                <a:gd name="T55" fmla="*/ 1280 h 2586"/>
                <a:gd name="T56" fmla="*/ 974 w 1692"/>
                <a:gd name="T57" fmla="*/ 1260 h 2586"/>
                <a:gd name="T58" fmla="*/ 904 w 1692"/>
                <a:gd name="T59" fmla="*/ 1268 h 2586"/>
                <a:gd name="T60" fmla="*/ 794 w 1692"/>
                <a:gd name="T61" fmla="*/ 1308 h 2586"/>
                <a:gd name="T62" fmla="*/ 758 w 1692"/>
                <a:gd name="T63" fmla="*/ 1174 h 2586"/>
                <a:gd name="T64" fmla="*/ 736 w 1692"/>
                <a:gd name="T65" fmla="*/ 1062 h 2586"/>
                <a:gd name="T66" fmla="*/ 632 w 1692"/>
                <a:gd name="T67" fmla="*/ 1104 h 2586"/>
                <a:gd name="T68" fmla="*/ 568 w 1692"/>
                <a:gd name="T69" fmla="*/ 950 h 2586"/>
                <a:gd name="T70" fmla="*/ 740 w 1692"/>
                <a:gd name="T71" fmla="*/ 912 h 2586"/>
                <a:gd name="T72" fmla="*/ 842 w 1692"/>
                <a:gd name="T73" fmla="*/ 906 h 2586"/>
                <a:gd name="T74" fmla="*/ 896 w 1692"/>
                <a:gd name="T75" fmla="*/ 900 h 2586"/>
                <a:gd name="T76" fmla="*/ 1058 w 1692"/>
                <a:gd name="T77" fmla="*/ 750 h 2586"/>
                <a:gd name="T78" fmla="*/ 1184 w 1692"/>
                <a:gd name="T79" fmla="*/ 678 h 2586"/>
                <a:gd name="T80" fmla="*/ 1278 w 1692"/>
                <a:gd name="T81" fmla="*/ 636 h 2586"/>
                <a:gd name="T82" fmla="*/ 1340 w 1692"/>
                <a:gd name="T83" fmla="*/ 538 h 2586"/>
                <a:gd name="T84" fmla="*/ 1288 w 1692"/>
                <a:gd name="T85" fmla="*/ 512 h 2586"/>
                <a:gd name="T86" fmla="*/ 1526 w 1692"/>
                <a:gd name="T87" fmla="*/ 456 h 2586"/>
                <a:gd name="T88" fmla="*/ 1406 w 1692"/>
                <a:gd name="T89" fmla="*/ 342 h 2586"/>
                <a:gd name="T90" fmla="*/ 1328 w 1692"/>
                <a:gd name="T91" fmla="*/ 264 h 2586"/>
                <a:gd name="T92" fmla="*/ 1222 w 1692"/>
                <a:gd name="T93" fmla="*/ 364 h 2586"/>
                <a:gd name="T94" fmla="*/ 1110 w 1692"/>
                <a:gd name="T95" fmla="*/ 444 h 2586"/>
                <a:gd name="T96" fmla="*/ 1022 w 1692"/>
                <a:gd name="T97" fmla="*/ 304 h 2586"/>
                <a:gd name="T98" fmla="*/ 1212 w 1692"/>
                <a:gd name="T99" fmla="*/ 240 h 2586"/>
                <a:gd name="T100" fmla="*/ 1266 w 1692"/>
                <a:gd name="T101" fmla="*/ 198 h 2586"/>
                <a:gd name="T102" fmla="*/ 1328 w 1692"/>
                <a:gd name="T103" fmla="*/ 172 h 2586"/>
                <a:gd name="T104" fmla="*/ 1286 w 1692"/>
                <a:gd name="T105" fmla="*/ 144 h 2586"/>
                <a:gd name="T106" fmla="*/ 1262 w 1692"/>
                <a:gd name="T107" fmla="*/ 120 h 2586"/>
                <a:gd name="T108" fmla="*/ 1202 w 1692"/>
                <a:gd name="T109" fmla="*/ 102 h 2586"/>
                <a:gd name="T110" fmla="*/ 1106 w 1692"/>
                <a:gd name="T111" fmla="*/ 136 h 2586"/>
                <a:gd name="T112" fmla="*/ 950 w 1692"/>
                <a:gd name="T113" fmla="*/ 120 h 2586"/>
                <a:gd name="T114" fmla="*/ 550 w 1692"/>
                <a:gd name="T115" fmla="*/ 0 h 2586"/>
                <a:gd name="T116" fmla="*/ 344 w 1692"/>
                <a:gd name="T117" fmla="*/ 32 h 2586"/>
                <a:gd name="T118" fmla="*/ 290 w 1692"/>
                <a:gd name="T119" fmla="*/ 102 h 2586"/>
                <a:gd name="T120" fmla="*/ 128 w 1692"/>
                <a:gd name="T121" fmla="*/ 174 h 2586"/>
                <a:gd name="T122" fmla="*/ 128 w 1692"/>
                <a:gd name="T123" fmla="*/ 216 h 2586"/>
                <a:gd name="T124" fmla="*/ 2 w 1692"/>
                <a:gd name="T125" fmla="*/ 252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6" name="Freeform 5"/>
            <p:cNvSpPr/>
            <p:nvPr/>
          </p:nvSpPr>
          <p:spPr bwMode="ltGray">
            <a:xfrm>
              <a:off x="505" y="1448"/>
              <a:ext cx="39" cy="26"/>
            </a:xfrm>
            <a:custGeom>
              <a:avLst/>
              <a:gdLst>
                <a:gd name="T0" fmla="*/ 16 w 46"/>
                <a:gd name="T1" fmla="*/ 4 h 38"/>
                <a:gd name="T2" fmla="*/ 0 w 46"/>
                <a:gd name="T3" fmla="*/ 22 h 38"/>
                <a:gd name="T4" fmla="*/ 22 w 46"/>
                <a:gd name="T5" fmla="*/ 38 h 38"/>
                <a:gd name="T6" fmla="*/ 46 w 46"/>
                <a:gd name="T7" fmla="*/ 26 h 38"/>
                <a:gd name="T8" fmla="*/ 30 w 46"/>
                <a:gd name="T9" fmla="*/ 0 h 38"/>
                <a:gd name="T10" fmla="*/ 16 w 46"/>
                <a:gd name="T11" fmla="*/ 4 h 38"/>
              </a:gdLst>
              <a:ahLst/>
              <a:cxnLst>
                <a:cxn ang="0">
                  <a:pos x="T0" y="T1"/>
                </a:cxn>
                <a:cxn ang="0">
                  <a:pos x="T2" y="T3"/>
                </a:cxn>
                <a:cxn ang="0">
                  <a:pos x="T4" y="T5"/>
                </a:cxn>
                <a:cxn ang="0">
                  <a:pos x="T6" y="T7"/>
                </a:cxn>
                <a:cxn ang="0">
                  <a:pos x="T8" y="T9"/>
                </a:cxn>
                <a:cxn ang="0">
                  <a:pos x="T10" y="T11"/>
                </a:cxn>
              </a:cxnLst>
              <a:rect l="0" t="0" r="r" b="b"/>
              <a:pathLst>
                <a:path w="46" h="38">
                  <a:moveTo>
                    <a:pt x="16" y="4"/>
                  </a:moveTo>
                  <a:lnTo>
                    <a:pt x="0" y="22"/>
                  </a:lnTo>
                  <a:lnTo>
                    <a:pt x="22" y="38"/>
                  </a:lnTo>
                  <a:lnTo>
                    <a:pt x="46" y="26"/>
                  </a:lnTo>
                  <a:lnTo>
                    <a:pt x="30" y="0"/>
                  </a:lnTo>
                  <a:lnTo>
                    <a:pt x="16" y="4"/>
                  </a:ln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7" name="Freeform 6"/>
            <p:cNvSpPr/>
            <p:nvPr/>
          </p:nvSpPr>
          <p:spPr bwMode="ltGray">
            <a:xfrm>
              <a:off x="858" y="1563"/>
              <a:ext cx="45" cy="30"/>
            </a:xfrm>
            <a:custGeom>
              <a:avLst/>
              <a:gdLst>
                <a:gd name="T0" fmla="*/ 12 w 52"/>
                <a:gd name="T1" fmla="*/ 0 h 44"/>
                <a:gd name="T2" fmla="*/ 26 w 52"/>
                <a:gd name="T3" fmla="*/ 44 h 44"/>
                <a:gd name="T4" fmla="*/ 42 w 52"/>
                <a:gd name="T5" fmla="*/ 42 h 44"/>
                <a:gd name="T6" fmla="*/ 38 w 52"/>
                <a:gd name="T7" fmla="*/ 16 h 44"/>
                <a:gd name="T8" fmla="*/ 26 w 52"/>
                <a:gd name="T9" fmla="*/ 2 h 44"/>
                <a:gd name="T10" fmla="*/ 12 w 52"/>
                <a:gd name="T11" fmla="*/ 0 h 44"/>
              </a:gdLst>
              <a:ahLst/>
              <a:cxnLst>
                <a:cxn ang="0">
                  <a:pos x="T0" y="T1"/>
                </a:cxn>
                <a:cxn ang="0">
                  <a:pos x="T2" y="T3"/>
                </a:cxn>
                <a:cxn ang="0">
                  <a:pos x="T4" y="T5"/>
                </a:cxn>
                <a:cxn ang="0">
                  <a:pos x="T6" y="T7"/>
                </a:cxn>
                <a:cxn ang="0">
                  <a:pos x="T8" y="T9"/>
                </a:cxn>
                <a:cxn ang="0">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8" name="Freeform 7"/>
            <p:cNvSpPr/>
            <p:nvPr/>
          </p:nvSpPr>
          <p:spPr bwMode="ltGray">
            <a:xfrm>
              <a:off x="1757" y="1615"/>
              <a:ext cx="113" cy="69"/>
            </a:xfrm>
            <a:custGeom>
              <a:avLst/>
              <a:gdLst>
                <a:gd name="T0" fmla="*/ 97 w 131"/>
                <a:gd name="T1" fmla="*/ 0 h 98"/>
                <a:gd name="T2" fmla="*/ 79 w 131"/>
                <a:gd name="T3" fmla="*/ 8 h 98"/>
                <a:gd name="T4" fmla="*/ 53 w 131"/>
                <a:gd name="T5" fmla="*/ 24 h 98"/>
                <a:gd name="T6" fmla="*/ 39 w 131"/>
                <a:gd name="T7" fmla="*/ 40 h 98"/>
                <a:gd name="T8" fmla="*/ 21 w 131"/>
                <a:gd name="T9" fmla="*/ 52 h 98"/>
                <a:gd name="T10" fmla="*/ 63 w 131"/>
                <a:gd name="T11" fmla="*/ 82 h 98"/>
                <a:gd name="T12" fmla="*/ 79 w 131"/>
                <a:gd name="T13" fmla="*/ 94 h 98"/>
                <a:gd name="T14" fmla="*/ 85 w 131"/>
                <a:gd name="T15" fmla="*/ 92 h 98"/>
                <a:gd name="T16" fmla="*/ 89 w 131"/>
                <a:gd name="T17" fmla="*/ 86 h 98"/>
                <a:gd name="T18" fmla="*/ 97 w 131"/>
                <a:gd name="T19" fmla="*/ 98 h 98"/>
                <a:gd name="T20" fmla="*/ 123 w 131"/>
                <a:gd name="T21" fmla="*/ 86 h 98"/>
                <a:gd name="T22" fmla="*/ 129 w 131"/>
                <a:gd name="T23" fmla="*/ 74 h 98"/>
                <a:gd name="T24" fmla="*/ 101 w 131"/>
                <a:gd name="T25" fmla="*/ 40 h 98"/>
                <a:gd name="T26" fmla="*/ 115 w 131"/>
                <a:gd name="T27" fmla="*/ 24 h 98"/>
                <a:gd name="T28" fmla="*/ 111 w 131"/>
                <a:gd name="T29" fmla="*/ 4 h 98"/>
                <a:gd name="T30" fmla="*/ 97 w 131"/>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9" name="Freeform 8"/>
            <p:cNvSpPr/>
            <p:nvPr/>
          </p:nvSpPr>
          <p:spPr bwMode="ltGray">
            <a:xfrm>
              <a:off x="1212" y="1974"/>
              <a:ext cx="182" cy="79"/>
            </a:xfrm>
            <a:custGeom>
              <a:avLst/>
              <a:gdLst>
                <a:gd name="T0" fmla="*/ 47 w 212"/>
                <a:gd name="T1" fmla="*/ 12 h 112"/>
                <a:gd name="T2" fmla="*/ 17 w 212"/>
                <a:gd name="T3" fmla="*/ 12 h 112"/>
                <a:gd name="T4" fmla="*/ 5 w 212"/>
                <a:gd name="T5" fmla="*/ 16 h 112"/>
                <a:gd name="T6" fmla="*/ 25 w 212"/>
                <a:gd name="T7" fmla="*/ 52 h 112"/>
                <a:gd name="T8" fmla="*/ 51 w 212"/>
                <a:gd name="T9" fmla="*/ 44 h 112"/>
                <a:gd name="T10" fmla="*/ 93 w 212"/>
                <a:gd name="T11" fmla="*/ 54 h 112"/>
                <a:gd name="T12" fmla="*/ 111 w 212"/>
                <a:gd name="T13" fmla="*/ 60 h 112"/>
                <a:gd name="T14" fmla="*/ 133 w 212"/>
                <a:gd name="T15" fmla="*/ 88 h 112"/>
                <a:gd name="T16" fmla="*/ 141 w 212"/>
                <a:gd name="T17" fmla="*/ 112 h 112"/>
                <a:gd name="T18" fmla="*/ 157 w 212"/>
                <a:gd name="T19" fmla="*/ 100 h 112"/>
                <a:gd name="T20" fmla="*/ 169 w 212"/>
                <a:gd name="T21" fmla="*/ 96 h 112"/>
                <a:gd name="T22" fmla="*/ 187 w 212"/>
                <a:gd name="T23" fmla="*/ 102 h 112"/>
                <a:gd name="T24" fmla="*/ 195 w 212"/>
                <a:gd name="T25" fmla="*/ 80 h 112"/>
                <a:gd name="T26" fmla="*/ 153 w 212"/>
                <a:gd name="T27" fmla="*/ 54 h 112"/>
                <a:gd name="T28" fmla="*/ 105 w 212"/>
                <a:gd name="T29" fmla="*/ 20 h 112"/>
                <a:gd name="T30" fmla="*/ 53 w 212"/>
                <a:gd name="T31" fmla="*/ 26 h 112"/>
                <a:gd name="T32" fmla="*/ 47 w 212"/>
                <a:gd name="T33"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0" name="Freeform 9"/>
            <p:cNvSpPr/>
            <p:nvPr/>
          </p:nvSpPr>
          <p:spPr bwMode="ltGray">
            <a:xfrm>
              <a:off x="1362" y="2034"/>
              <a:ext cx="114" cy="38"/>
            </a:xfrm>
            <a:custGeom>
              <a:avLst/>
              <a:gdLst>
                <a:gd name="T0" fmla="*/ 57 w 133"/>
                <a:gd name="T1" fmla="*/ 0 h 54"/>
                <a:gd name="T2" fmla="*/ 43 w 133"/>
                <a:gd name="T3" fmla="*/ 6 h 54"/>
                <a:gd name="T4" fmla="*/ 31 w 133"/>
                <a:gd name="T5" fmla="*/ 30 h 54"/>
                <a:gd name="T6" fmla="*/ 15 w 133"/>
                <a:gd name="T7" fmla="*/ 34 h 54"/>
                <a:gd name="T8" fmla="*/ 3 w 133"/>
                <a:gd name="T9" fmla="*/ 42 h 54"/>
                <a:gd name="T10" fmla="*/ 13 w 133"/>
                <a:gd name="T11" fmla="*/ 54 h 54"/>
                <a:gd name="T12" fmla="*/ 133 w 133"/>
                <a:gd name="T13" fmla="*/ 34 h 54"/>
                <a:gd name="T14" fmla="*/ 123 w 133"/>
                <a:gd name="T15" fmla="*/ 16 h 54"/>
                <a:gd name="T16" fmla="*/ 105 w 133"/>
                <a:gd name="T17" fmla="*/ 8 h 54"/>
                <a:gd name="T18" fmla="*/ 101 w 133"/>
                <a:gd name="T19" fmla="*/ 24 h 54"/>
                <a:gd name="T20" fmla="*/ 89 w 133"/>
                <a:gd name="T21" fmla="*/ 18 h 54"/>
                <a:gd name="T22" fmla="*/ 67 w 133"/>
                <a:gd name="T23" fmla="*/ 14 h 54"/>
                <a:gd name="T24" fmla="*/ 57 w 133"/>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1" name="Freeform 10"/>
            <p:cNvSpPr/>
            <p:nvPr/>
          </p:nvSpPr>
          <p:spPr bwMode="ltGray">
            <a:xfrm>
              <a:off x="1483" y="2058"/>
              <a:ext cx="43"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2" name="Freeform 11"/>
            <p:cNvSpPr/>
            <p:nvPr/>
          </p:nvSpPr>
          <p:spPr bwMode="ltGray">
            <a:xfrm>
              <a:off x="1547" y="2061"/>
              <a:ext cx="14" cy="24"/>
            </a:xfrm>
            <a:custGeom>
              <a:avLst/>
              <a:gdLst>
                <a:gd name="T0" fmla="*/ 14 w 16"/>
                <a:gd name="T1" fmla="*/ 0 h 34"/>
                <a:gd name="T2" fmla="*/ 0 w 16"/>
                <a:gd name="T3" fmla="*/ 14 h 34"/>
                <a:gd name="T4" fmla="*/ 16 w 16"/>
                <a:gd name="T5" fmla="*/ 34 h 34"/>
                <a:gd name="T6" fmla="*/ 12 w 16"/>
                <a:gd name="T7" fmla="*/ 18 h 34"/>
                <a:gd name="T8" fmla="*/ 16 w 16"/>
                <a:gd name="T9" fmla="*/ 6 h 34"/>
                <a:gd name="T10" fmla="*/ 14 w 16"/>
                <a:gd name="T11" fmla="*/ 0 h 34"/>
              </a:gdLst>
              <a:ahLst/>
              <a:cxnLst>
                <a:cxn ang="0">
                  <a:pos x="T0" y="T1"/>
                </a:cxn>
                <a:cxn ang="0">
                  <a:pos x="T2" y="T3"/>
                </a:cxn>
                <a:cxn ang="0">
                  <a:pos x="T4" y="T5"/>
                </a:cxn>
                <a:cxn ang="0">
                  <a:pos x="T6" y="T7"/>
                </a:cxn>
                <a:cxn ang="0">
                  <a:pos x="T8" y="T9"/>
                </a:cxn>
                <a:cxn ang="0">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3" name="Freeform 12"/>
            <p:cNvSpPr/>
            <p:nvPr/>
          </p:nvSpPr>
          <p:spPr bwMode="ltGray">
            <a:xfrm>
              <a:off x="1336" y="1270"/>
              <a:ext cx="207" cy="82"/>
            </a:xfrm>
            <a:custGeom>
              <a:avLst/>
              <a:gdLst>
                <a:gd name="T0" fmla="*/ 64 w 240"/>
                <a:gd name="T1" fmla="*/ 1 h 117"/>
                <a:gd name="T2" fmla="*/ 24 w 240"/>
                <a:gd name="T3" fmla="*/ 31 h 117"/>
                <a:gd name="T4" fmla="*/ 6 w 240"/>
                <a:gd name="T5" fmla="*/ 37 h 117"/>
                <a:gd name="T6" fmla="*/ 0 w 240"/>
                <a:gd name="T7" fmla="*/ 39 h 117"/>
                <a:gd name="T8" fmla="*/ 26 w 240"/>
                <a:gd name="T9" fmla="*/ 59 h 117"/>
                <a:gd name="T10" fmla="*/ 38 w 240"/>
                <a:gd name="T11" fmla="*/ 63 h 117"/>
                <a:gd name="T12" fmla="*/ 68 w 240"/>
                <a:gd name="T13" fmla="*/ 47 h 117"/>
                <a:gd name="T14" fmla="*/ 80 w 240"/>
                <a:gd name="T15" fmla="*/ 43 h 117"/>
                <a:gd name="T16" fmla="*/ 82 w 240"/>
                <a:gd name="T17" fmla="*/ 55 h 117"/>
                <a:gd name="T18" fmla="*/ 64 w 240"/>
                <a:gd name="T19" fmla="*/ 61 h 117"/>
                <a:gd name="T20" fmla="*/ 72 w 240"/>
                <a:gd name="T21" fmla="*/ 73 h 117"/>
                <a:gd name="T22" fmla="*/ 40 w 240"/>
                <a:gd name="T23" fmla="*/ 87 h 117"/>
                <a:gd name="T24" fmla="*/ 70 w 240"/>
                <a:gd name="T25" fmla="*/ 109 h 117"/>
                <a:gd name="T26" fmla="*/ 82 w 240"/>
                <a:gd name="T27" fmla="*/ 113 h 117"/>
                <a:gd name="T28" fmla="*/ 118 w 240"/>
                <a:gd name="T29" fmla="*/ 103 h 117"/>
                <a:gd name="T30" fmla="*/ 150 w 240"/>
                <a:gd name="T31" fmla="*/ 105 h 117"/>
                <a:gd name="T32" fmla="*/ 168 w 240"/>
                <a:gd name="T33" fmla="*/ 117 h 117"/>
                <a:gd name="T34" fmla="*/ 204 w 240"/>
                <a:gd name="T35" fmla="*/ 109 h 117"/>
                <a:gd name="T36" fmla="*/ 224 w 240"/>
                <a:gd name="T37" fmla="*/ 103 h 117"/>
                <a:gd name="T38" fmla="*/ 222 w 240"/>
                <a:gd name="T39" fmla="*/ 77 h 117"/>
                <a:gd name="T40" fmla="*/ 234 w 240"/>
                <a:gd name="T41" fmla="*/ 69 h 117"/>
                <a:gd name="T42" fmla="*/ 238 w 240"/>
                <a:gd name="T43" fmla="*/ 47 h 117"/>
                <a:gd name="T44" fmla="*/ 210 w 240"/>
                <a:gd name="T45" fmla="*/ 57 h 117"/>
                <a:gd name="T46" fmla="*/ 200 w 240"/>
                <a:gd name="T47" fmla="*/ 43 h 117"/>
                <a:gd name="T48" fmla="*/ 172 w 240"/>
                <a:gd name="T49" fmla="*/ 45 h 117"/>
                <a:gd name="T50" fmla="*/ 134 w 240"/>
                <a:gd name="T51" fmla="*/ 9 h 117"/>
                <a:gd name="T52" fmla="*/ 94 w 240"/>
                <a:gd name="T53" fmla="*/ 11 h 117"/>
                <a:gd name="T54" fmla="*/ 82 w 240"/>
                <a:gd name="T55" fmla="*/ 1 h 117"/>
                <a:gd name="T56" fmla="*/ 64 w 240"/>
                <a:gd name="T5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4" name="Freeform 13"/>
            <p:cNvSpPr/>
            <p:nvPr/>
          </p:nvSpPr>
          <p:spPr bwMode="ltGray">
            <a:xfrm>
              <a:off x="1428" y="1232"/>
              <a:ext cx="168" cy="56"/>
            </a:xfrm>
            <a:custGeom>
              <a:avLst/>
              <a:gdLst>
                <a:gd name="T0" fmla="*/ 97 w 194"/>
                <a:gd name="T1" fmla="*/ 10 h 80"/>
                <a:gd name="T2" fmla="*/ 13 w 194"/>
                <a:gd name="T3" fmla="*/ 24 h 80"/>
                <a:gd name="T4" fmla="*/ 9 w 194"/>
                <a:gd name="T5" fmla="*/ 34 h 80"/>
                <a:gd name="T6" fmla="*/ 57 w 194"/>
                <a:gd name="T7" fmla="*/ 52 h 80"/>
                <a:gd name="T8" fmla="*/ 135 w 194"/>
                <a:gd name="T9" fmla="*/ 74 h 80"/>
                <a:gd name="T10" fmla="*/ 175 w 194"/>
                <a:gd name="T11" fmla="*/ 68 h 80"/>
                <a:gd name="T12" fmla="*/ 187 w 194"/>
                <a:gd name="T13" fmla="*/ 64 h 80"/>
                <a:gd name="T14" fmla="*/ 175 w 194"/>
                <a:gd name="T15" fmla="*/ 44 h 80"/>
                <a:gd name="T16" fmla="*/ 163 w 194"/>
                <a:gd name="T17" fmla="*/ 36 h 80"/>
                <a:gd name="T18" fmla="*/ 129 w 194"/>
                <a:gd name="T19" fmla="*/ 26 h 80"/>
                <a:gd name="T20" fmla="*/ 97 w 194"/>
                <a:gd name="T21" fmla="*/ 1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5" name="Freeform 14"/>
            <p:cNvSpPr/>
            <p:nvPr/>
          </p:nvSpPr>
          <p:spPr bwMode="ltGray">
            <a:xfrm>
              <a:off x="1664" y="1297"/>
              <a:ext cx="268" cy="178"/>
            </a:xfrm>
            <a:custGeom>
              <a:avLst/>
              <a:gdLst>
                <a:gd name="T0" fmla="*/ 67 w 310"/>
                <a:gd name="T1" fmla="*/ 9 h 254"/>
                <a:gd name="T2" fmla="*/ 51 w 310"/>
                <a:gd name="T3" fmla="*/ 23 h 254"/>
                <a:gd name="T4" fmla="*/ 21 w 310"/>
                <a:gd name="T5" fmla="*/ 39 h 254"/>
                <a:gd name="T6" fmla="*/ 53 w 310"/>
                <a:gd name="T7" fmla="*/ 77 h 254"/>
                <a:gd name="T8" fmla="*/ 79 w 310"/>
                <a:gd name="T9" fmla="*/ 85 h 254"/>
                <a:gd name="T10" fmla="*/ 103 w 310"/>
                <a:gd name="T11" fmla="*/ 99 h 254"/>
                <a:gd name="T12" fmla="*/ 127 w 310"/>
                <a:gd name="T13" fmla="*/ 85 h 254"/>
                <a:gd name="T14" fmla="*/ 143 w 310"/>
                <a:gd name="T15" fmla="*/ 101 h 254"/>
                <a:gd name="T16" fmla="*/ 149 w 310"/>
                <a:gd name="T17" fmla="*/ 127 h 254"/>
                <a:gd name="T18" fmla="*/ 115 w 310"/>
                <a:gd name="T19" fmla="*/ 151 h 254"/>
                <a:gd name="T20" fmla="*/ 89 w 310"/>
                <a:gd name="T21" fmla="*/ 173 h 254"/>
                <a:gd name="T22" fmla="*/ 69 w 310"/>
                <a:gd name="T23" fmla="*/ 169 h 254"/>
                <a:gd name="T24" fmla="*/ 57 w 310"/>
                <a:gd name="T25" fmla="*/ 165 h 254"/>
                <a:gd name="T26" fmla="*/ 43 w 310"/>
                <a:gd name="T27" fmla="*/ 187 h 254"/>
                <a:gd name="T28" fmla="*/ 39 w 310"/>
                <a:gd name="T29" fmla="*/ 199 h 254"/>
                <a:gd name="T30" fmla="*/ 73 w 310"/>
                <a:gd name="T31" fmla="*/ 205 h 254"/>
                <a:gd name="T32" fmla="*/ 95 w 310"/>
                <a:gd name="T33" fmla="*/ 203 h 254"/>
                <a:gd name="T34" fmla="*/ 115 w 310"/>
                <a:gd name="T35" fmla="*/ 231 h 254"/>
                <a:gd name="T36" fmla="*/ 127 w 310"/>
                <a:gd name="T37" fmla="*/ 235 h 254"/>
                <a:gd name="T38" fmla="*/ 139 w 310"/>
                <a:gd name="T39" fmla="*/ 239 h 254"/>
                <a:gd name="T40" fmla="*/ 155 w 310"/>
                <a:gd name="T41" fmla="*/ 251 h 254"/>
                <a:gd name="T42" fmla="*/ 181 w 310"/>
                <a:gd name="T43" fmla="*/ 237 h 254"/>
                <a:gd name="T44" fmla="*/ 203 w 310"/>
                <a:gd name="T45" fmla="*/ 235 h 254"/>
                <a:gd name="T46" fmla="*/ 229 w 310"/>
                <a:gd name="T47" fmla="*/ 213 h 254"/>
                <a:gd name="T48" fmla="*/ 225 w 310"/>
                <a:gd name="T49" fmla="*/ 185 h 254"/>
                <a:gd name="T50" fmla="*/ 217 w 310"/>
                <a:gd name="T51" fmla="*/ 173 h 254"/>
                <a:gd name="T52" fmla="*/ 233 w 310"/>
                <a:gd name="T53" fmla="*/ 167 h 254"/>
                <a:gd name="T54" fmla="*/ 245 w 310"/>
                <a:gd name="T55" fmla="*/ 183 h 254"/>
                <a:gd name="T56" fmla="*/ 247 w 310"/>
                <a:gd name="T57" fmla="*/ 197 h 254"/>
                <a:gd name="T58" fmla="*/ 261 w 310"/>
                <a:gd name="T59" fmla="*/ 193 h 254"/>
                <a:gd name="T60" fmla="*/ 303 w 310"/>
                <a:gd name="T61" fmla="*/ 169 h 254"/>
                <a:gd name="T62" fmla="*/ 293 w 310"/>
                <a:gd name="T63" fmla="*/ 147 h 254"/>
                <a:gd name="T64" fmla="*/ 259 w 310"/>
                <a:gd name="T65" fmla="*/ 123 h 254"/>
                <a:gd name="T66" fmla="*/ 265 w 310"/>
                <a:gd name="T67" fmla="*/ 107 h 254"/>
                <a:gd name="T68" fmla="*/ 277 w 310"/>
                <a:gd name="T69" fmla="*/ 103 h 254"/>
                <a:gd name="T70" fmla="*/ 253 w 310"/>
                <a:gd name="T71" fmla="*/ 63 h 254"/>
                <a:gd name="T72" fmla="*/ 233 w 310"/>
                <a:gd name="T73" fmla="*/ 59 h 254"/>
                <a:gd name="T74" fmla="*/ 221 w 310"/>
                <a:gd name="T75" fmla="*/ 55 h 254"/>
                <a:gd name="T76" fmla="*/ 201 w 310"/>
                <a:gd name="T77" fmla="*/ 33 h 254"/>
                <a:gd name="T78" fmla="*/ 155 w 310"/>
                <a:gd name="T79" fmla="*/ 45 h 254"/>
                <a:gd name="T80" fmla="*/ 167 w 310"/>
                <a:gd name="T81" fmla="*/ 25 h 254"/>
                <a:gd name="T82" fmla="*/ 139 w 310"/>
                <a:gd name="T83" fmla="*/ 17 h 254"/>
                <a:gd name="T84" fmla="*/ 119 w 310"/>
                <a:gd name="T85" fmla="*/ 19 h 254"/>
                <a:gd name="T86" fmla="*/ 67 w 310"/>
                <a:gd name="T87" fmla="*/ 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6" name="Freeform 15"/>
            <p:cNvSpPr/>
            <p:nvPr/>
          </p:nvSpPr>
          <p:spPr bwMode="ltGray">
            <a:xfrm>
              <a:off x="1662" y="1221"/>
              <a:ext cx="51" cy="34"/>
            </a:xfrm>
            <a:custGeom>
              <a:avLst/>
              <a:gdLst>
                <a:gd name="T0" fmla="*/ 26 w 59"/>
                <a:gd name="T1" fmla="*/ 0 h 50"/>
                <a:gd name="T2" fmla="*/ 0 w 59"/>
                <a:gd name="T3" fmla="*/ 10 h 50"/>
                <a:gd name="T4" fmla="*/ 30 w 59"/>
                <a:gd name="T5" fmla="*/ 40 h 50"/>
                <a:gd name="T6" fmla="*/ 48 w 59"/>
                <a:gd name="T7" fmla="*/ 50 h 50"/>
                <a:gd name="T8" fmla="*/ 58 w 59"/>
                <a:gd name="T9" fmla="*/ 28 h 50"/>
                <a:gd name="T10" fmla="*/ 44 w 59"/>
                <a:gd name="T11" fmla="*/ 8 h 50"/>
                <a:gd name="T12" fmla="*/ 26 w 5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7" name="Freeform 16"/>
            <p:cNvSpPr/>
            <p:nvPr/>
          </p:nvSpPr>
          <p:spPr bwMode="ltGray">
            <a:xfrm>
              <a:off x="1565" y="1286"/>
              <a:ext cx="75" cy="39"/>
            </a:xfrm>
            <a:custGeom>
              <a:avLst/>
              <a:gdLst>
                <a:gd name="T0" fmla="*/ 44 w 86"/>
                <a:gd name="T1" fmla="*/ 7 h 57"/>
                <a:gd name="T2" fmla="*/ 24 w 86"/>
                <a:gd name="T3" fmla="*/ 25 h 57"/>
                <a:gd name="T4" fmla="*/ 4 w 86"/>
                <a:gd name="T5" fmla="*/ 27 h 57"/>
                <a:gd name="T6" fmla="*/ 16 w 86"/>
                <a:gd name="T7" fmla="*/ 57 h 57"/>
                <a:gd name="T8" fmla="*/ 74 w 86"/>
                <a:gd name="T9" fmla="*/ 35 h 57"/>
                <a:gd name="T10" fmla="*/ 86 w 86"/>
                <a:gd name="T11" fmla="*/ 17 h 57"/>
                <a:gd name="T12" fmla="*/ 56 w 86"/>
                <a:gd name="T13" fmla="*/ 7 h 57"/>
                <a:gd name="T14" fmla="*/ 44 w 86"/>
                <a:gd name="T15" fmla="*/ 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8" name="Freeform 17"/>
            <p:cNvSpPr/>
            <p:nvPr/>
          </p:nvSpPr>
          <p:spPr bwMode="ltGray">
            <a:xfrm>
              <a:off x="1644" y="1294"/>
              <a:ext cx="62" cy="23"/>
            </a:xfrm>
            <a:custGeom>
              <a:avLst/>
              <a:gdLst>
                <a:gd name="T0" fmla="*/ 40 w 73"/>
                <a:gd name="T1" fmla="*/ 0 h 34"/>
                <a:gd name="T2" fmla="*/ 10 w 73"/>
                <a:gd name="T3" fmla="*/ 16 h 34"/>
                <a:gd name="T4" fmla="*/ 24 w 73"/>
                <a:gd name="T5" fmla="*/ 34 h 34"/>
                <a:gd name="T6" fmla="*/ 52 w 73"/>
                <a:gd name="T7" fmla="*/ 28 h 34"/>
                <a:gd name="T8" fmla="*/ 64 w 73"/>
                <a:gd name="T9" fmla="*/ 20 h 34"/>
                <a:gd name="T10" fmla="*/ 40 w 73"/>
                <a:gd name="T11" fmla="*/ 0 h 34"/>
              </a:gdLst>
              <a:ahLst/>
              <a:cxnLst>
                <a:cxn ang="0">
                  <a:pos x="T0" y="T1"/>
                </a:cxn>
                <a:cxn ang="0">
                  <a:pos x="T2" y="T3"/>
                </a:cxn>
                <a:cxn ang="0">
                  <a:pos x="T4" y="T5"/>
                </a:cxn>
                <a:cxn ang="0">
                  <a:pos x="T6" y="T7"/>
                </a:cxn>
                <a:cxn ang="0">
                  <a:pos x="T8" y="T9"/>
                </a:cxn>
                <a:cxn ang="0">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9" name="Freeform 18"/>
            <p:cNvSpPr/>
            <p:nvPr/>
          </p:nvSpPr>
          <p:spPr bwMode="ltGray">
            <a:xfrm>
              <a:off x="1610" y="1260"/>
              <a:ext cx="74" cy="32"/>
            </a:xfrm>
            <a:custGeom>
              <a:avLst/>
              <a:gdLst>
                <a:gd name="T0" fmla="*/ 58 w 85"/>
                <a:gd name="T1" fmla="*/ 10 h 45"/>
                <a:gd name="T2" fmla="*/ 28 w 85"/>
                <a:gd name="T3" fmla="*/ 4 h 45"/>
                <a:gd name="T4" fmla="*/ 0 w 85"/>
                <a:gd name="T5" fmla="*/ 18 h 45"/>
                <a:gd name="T6" fmla="*/ 40 w 85"/>
                <a:gd name="T7" fmla="*/ 32 h 45"/>
                <a:gd name="T8" fmla="*/ 64 w 85"/>
                <a:gd name="T9" fmla="*/ 40 h 45"/>
                <a:gd name="T10" fmla="*/ 84 w 85"/>
                <a:gd name="T11" fmla="*/ 18 h 45"/>
                <a:gd name="T12" fmla="*/ 82 w 85"/>
                <a:gd name="T13" fmla="*/ 6 h 45"/>
                <a:gd name="T14" fmla="*/ 64 w 85"/>
                <a:gd name="T15" fmla="*/ 0 h 45"/>
                <a:gd name="T16" fmla="*/ 58 w 85"/>
                <a:gd name="T1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0" name="Freeform 19"/>
            <p:cNvSpPr/>
            <p:nvPr/>
          </p:nvSpPr>
          <p:spPr bwMode="ltGray">
            <a:xfrm>
              <a:off x="1579" y="1230"/>
              <a:ext cx="51" cy="22"/>
            </a:xfrm>
            <a:custGeom>
              <a:avLst/>
              <a:gdLst>
                <a:gd name="T0" fmla="*/ 16 w 58"/>
                <a:gd name="T1" fmla="*/ 4 h 31"/>
                <a:gd name="T2" fmla="*/ 0 w 58"/>
                <a:gd name="T3" fmla="*/ 18 h 31"/>
                <a:gd name="T4" fmla="*/ 20 w 58"/>
                <a:gd name="T5" fmla="*/ 28 h 31"/>
                <a:gd name="T6" fmla="*/ 28 w 58"/>
                <a:gd name="T7" fmla="*/ 20 h 31"/>
                <a:gd name="T8" fmla="*/ 52 w 58"/>
                <a:gd name="T9" fmla="*/ 12 h 31"/>
                <a:gd name="T10" fmla="*/ 44 w 58"/>
                <a:gd name="T11" fmla="*/ 0 h 31"/>
                <a:gd name="T12" fmla="*/ 16 w 58"/>
                <a:gd name="T13" fmla="*/ 4 h 31"/>
              </a:gdLst>
              <a:ahLst/>
              <a:cxnLst>
                <a:cxn ang="0">
                  <a:pos x="T0" y="T1"/>
                </a:cxn>
                <a:cxn ang="0">
                  <a:pos x="T2" y="T3"/>
                </a:cxn>
                <a:cxn ang="0">
                  <a:pos x="T4" y="T5"/>
                </a:cxn>
                <a:cxn ang="0">
                  <a:pos x="T6" y="T7"/>
                </a:cxn>
                <a:cxn ang="0">
                  <a:pos x="T8" y="T9"/>
                </a:cxn>
                <a:cxn ang="0">
                  <a:pos x="T10" y="T11"/>
                </a:cxn>
                <a:cxn ang="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1" name="Freeform 20"/>
            <p:cNvSpPr/>
            <p:nvPr/>
          </p:nvSpPr>
          <p:spPr bwMode="ltGray">
            <a:xfrm>
              <a:off x="1710" y="1233"/>
              <a:ext cx="131" cy="72"/>
            </a:xfrm>
            <a:custGeom>
              <a:avLst/>
              <a:gdLst>
                <a:gd name="T0" fmla="*/ 38 w 152"/>
                <a:gd name="T1" fmla="*/ 0 h 102"/>
                <a:gd name="T2" fmla="*/ 14 w 152"/>
                <a:gd name="T3" fmla="*/ 6 h 102"/>
                <a:gd name="T4" fmla="*/ 4 w 152"/>
                <a:gd name="T5" fmla="*/ 38 h 102"/>
                <a:gd name="T6" fmla="*/ 12 w 152"/>
                <a:gd name="T7" fmla="*/ 56 h 102"/>
                <a:gd name="T8" fmla="*/ 0 w 152"/>
                <a:gd name="T9" fmla="*/ 72 h 102"/>
                <a:gd name="T10" fmla="*/ 56 w 152"/>
                <a:gd name="T11" fmla="*/ 86 h 102"/>
                <a:gd name="T12" fmla="*/ 82 w 152"/>
                <a:gd name="T13" fmla="*/ 92 h 102"/>
                <a:gd name="T14" fmla="*/ 152 w 152"/>
                <a:gd name="T15" fmla="*/ 86 h 102"/>
                <a:gd name="T16" fmla="*/ 76 w 152"/>
                <a:gd name="T17" fmla="*/ 70 h 102"/>
                <a:gd name="T18" fmla="*/ 54 w 152"/>
                <a:gd name="T19" fmla="*/ 62 h 102"/>
                <a:gd name="T20" fmla="*/ 44 w 152"/>
                <a:gd name="T21" fmla="*/ 52 h 102"/>
                <a:gd name="T22" fmla="*/ 50 w 152"/>
                <a:gd name="T23" fmla="*/ 34 h 102"/>
                <a:gd name="T24" fmla="*/ 38 w 152"/>
                <a:gd name="T2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2" name="Freeform 21"/>
            <p:cNvSpPr/>
            <p:nvPr/>
          </p:nvSpPr>
          <p:spPr bwMode="ltGray">
            <a:xfrm>
              <a:off x="460" y="1462"/>
              <a:ext cx="29" cy="14"/>
            </a:xfrm>
            <a:custGeom>
              <a:avLst/>
              <a:gdLst>
                <a:gd name="T0" fmla="*/ 34 w 34"/>
                <a:gd name="T1" fmla="*/ 0 h 20"/>
                <a:gd name="T2" fmla="*/ 24 w 34"/>
                <a:gd name="T3" fmla="*/ 20 h 20"/>
                <a:gd name="T4" fmla="*/ 4 w 34"/>
                <a:gd name="T5" fmla="*/ 18 h 20"/>
                <a:gd name="T6" fmla="*/ 4 w 34"/>
                <a:gd name="T7" fmla="*/ 6 h 20"/>
                <a:gd name="T8" fmla="*/ 34 w 34"/>
                <a:gd name="T9" fmla="*/ 0 h 20"/>
              </a:gdLst>
              <a:ahLst/>
              <a:cxnLst>
                <a:cxn ang="0">
                  <a:pos x="T0" y="T1"/>
                </a:cxn>
                <a:cxn ang="0">
                  <a:pos x="T2" y="T3"/>
                </a:cxn>
                <a:cxn ang="0">
                  <a:pos x="T4" y="T5"/>
                </a:cxn>
                <a:cxn ang="0">
                  <a:pos x="T6" y="T7"/>
                </a:cxn>
                <a:cxn ang="0">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3" name="Freeform 22"/>
            <p:cNvSpPr/>
            <p:nvPr/>
          </p:nvSpPr>
          <p:spPr bwMode="ltGray">
            <a:xfrm>
              <a:off x="1331" y="1940"/>
              <a:ext cx="18" cy="11"/>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4" name="Freeform 23"/>
            <p:cNvSpPr/>
            <p:nvPr/>
          </p:nvSpPr>
          <p:spPr bwMode="ltGray">
            <a:xfrm>
              <a:off x="1334" y="1963"/>
              <a:ext cx="19" cy="11"/>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5" name="Freeform 24"/>
            <p:cNvSpPr/>
            <p:nvPr/>
          </p:nvSpPr>
          <p:spPr bwMode="ltGray">
            <a:xfrm>
              <a:off x="1569" y="2086"/>
              <a:ext cx="17" cy="12"/>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6" name="Freeform 25"/>
            <p:cNvSpPr/>
            <p:nvPr/>
          </p:nvSpPr>
          <p:spPr bwMode="ltGray">
            <a:xfrm>
              <a:off x="1711" y="1634"/>
              <a:ext cx="44"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8" name="Freeform 26"/>
            <p:cNvSpPr/>
            <p:nvPr/>
          </p:nvSpPr>
          <p:spPr bwMode="ltGray">
            <a:xfrm>
              <a:off x="1596" y="1442"/>
              <a:ext cx="44"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9" name="Freeform 27"/>
            <p:cNvSpPr/>
            <p:nvPr/>
          </p:nvSpPr>
          <p:spPr bwMode="ltGray">
            <a:xfrm>
              <a:off x="1671" y="1275"/>
              <a:ext cx="45"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0" name="Freeform 28"/>
            <p:cNvSpPr/>
            <p:nvPr/>
          </p:nvSpPr>
          <p:spPr bwMode="ltGray">
            <a:xfrm>
              <a:off x="1744" y="1376"/>
              <a:ext cx="43"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1" name="Freeform 29"/>
            <p:cNvSpPr/>
            <p:nvPr/>
          </p:nvSpPr>
          <p:spPr bwMode="ltGray">
            <a:xfrm>
              <a:off x="1762" y="1187"/>
              <a:ext cx="801" cy="323"/>
            </a:xfrm>
            <a:custGeom>
              <a:avLst/>
              <a:gdLst>
                <a:gd name="T0" fmla="*/ 28 w 929"/>
                <a:gd name="T1" fmla="*/ 56 h 462"/>
                <a:gd name="T2" fmla="*/ 6 w 929"/>
                <a:gd name="T3" fmla="*/ 92 h 462"/>
                <a:gd name="T4" fmla="*/ 36 w 929"/>
                <a:gd name="T5" fmla="*/ 100 h 462"/>
                <a:gd name="T6" fmla="*/ 16 w 929"/>
                <a:gd name="T7" fmla="*/ 116 h 462"/>
                <a:gd name="T8" fmla="*/ 104 w 929"/>
                <a:gd name="T9" fmla="*/ 136 h 462"/>
                <a:gd name="T10" fmla="*/ 142 w 929"/>
                <a:gd name="T11" fmla="*/ 130 h 462"/>
                <a:gd name="T12" fmla="*/ 250 w 929"/>
                <a:gd name="T13" fmla="*/ 78 h 462"/>
                <a:gd name="T14" fmla="*/ 300 w 929"/>
                <a:gd name="T15" fmla="*/ 66 h 462"/>
                <a:gd name="T16" fmla="*/ 324 w 929"/>
                <a:gd name="T17" fmla="*/ 80 h 462"/>
                <a:gd name="T18" fmla="*/ 272 w 929"/>
                <a:gd name="T19" fmla="*/ 88 h 462"/>
                <a:gd name="T20" fmla="*/ 242 w 929"/>
                <a:gd name="T21" fmla="*/ 112 h 462"/>
                <a:gd name="T22" fmla="*/ 254 w 929"/>
                <a:gd name="T23" fmla="*/ 120 h 462"/>
                <a:gd name="T24" fmla="*/ 260 w 929"/>
                <a:gd name="T25" fmla="*/ 158 h 462"/>
                <a:gd name="T26" fmla="*/ 350 w 929"/>
                <a:gd name="T27" fmla="*/ 192 h 462"/>
                <a:gd name="T28" fmla="*/ 336 w 929"/>
                <a:gd name="T29" fmla="*/ 210 h 462"/>
                <a:gd name="T30" fmla="*/ 368 w 929"/>
                <a:gd name="T31" fmla="*/ 246 h 462"/>
                <a:gd name="T32" fmla="*/ 348 w 929"/>
                <a:gd name="T33" fmla="*/ 266 h 462"/>
                <a:gd name="T34" fmla="*/ 324 w 929"/>
                <a:gd name="T35" fmla="*/ 294 h 462"/>
                <a:gd name="T36" fmla="*/ 294 w 929"/>
                <a:gd name="T37" fmla="*/ 324 h 462"/>
                <a:gd name="T38" fmla="*/ 292 w 929"/>
                <a:gd name="T39" fmla="*/ 420 h 462"/>
                <a:gd name="T40" fmla="*/ 332 w 929"/>
                <a:gd name="T41" fmla="*/ 446 h 462"/>
                <a:gd name="T42" fmla="*/ 388 w 929"/>
                <a:gd name="T43" fmla="*/ 448 h 462"/>
                <a:gd name="T44" fmla="*/ 412 w 929"/>
                <a:gd name="T45" fmla="*/ 422 h 462"/>
                <a:gd name="T46" fmla="*/ 506 w 929"/>
                <a:gd name="T47" fmla="*/ 356 h 462"/>
                <a:gd name="T48" fmla="*/ 572 w 929"/>
                <a:gd name="T49" fmla="*/ 334 h 462"/>
                <a:gd name="T50" fmla="*/ 646 w 929"/>
                <a:gd name="T51" fmla="*/ 308 h 462"/>
                <a:gd name="T52" fmla="*/ 720 w 929"/>
                <a:gd name="T53" fmla="*/ 290 h 462"/>
                <a:gd name="T54" fmla="*/ 762 w 929"/>
                <a:gd name="T55" fmla="*/ 260 h 462"/>
                <a:gd name="T56" fmla="*/ 800 w 929"/>
                <a:gd name="T57" fmla="*/ 200 h 462"/>
                <a:gd name="T58" fmla="*/ 802 w 929"/>
                <a:gd name="T59" fmla="*/ 154 h 462"/>
                <a:gd name="T60" fmla="*/ 802 w 929"/>
                <a:gd name="T61" fmla="*/ 124 h 462"/>
                <a:gd name="T62" fmla="*/ 832 w 929"/>
                <a:gd name="T63" fmla="*/ 90 h 462"/>
                <a:gd name="T64" fmla="*/ 876 w 929"/>
                <a:gd name="T65" fmla="*/ 94 h 462"/>
                <a:gd name="T66" fmla="*/ 922 w 929"/>
                <a:gd name="T67" fmla="*/ 52 h 462"/>
                <a:gd name="T68" fmla="*/ 888 w 929"/>
                <a:gd name="T69" fmla="*/ 56 h 462"/>
                <a:gd name="T70" fmla="*/ 848 w 929"/>
                <a:gd name="T71" fmla="*/ 46 h 462"/>
                <a:gd name="T72" fmla="*/ 794 w 929"/>
                <a:gd name="T73" fmla="*/ 22 h 462"/>
                <a:gd name="T74" fmla="*/ 642 w 929"/>
                <a:gd name="T75" fmla="*/ 26 h 462"/>
                <a:gd name="T76" fmla="*/ 584 w 929"/>
                <a:gd name="T77" fmla="*/ 38 h 462"/>
                <a:gd name="T78" fmla="*/ 556 w 929"/>
                <a:gd name="T79" fmla="*/ 38 h 462"/>
                <a:gd name="T80" fmla="*/ 516 w 929"/>
                <a:gd name="T81" fmla="*/ 54 h 462"/>
                <a:gd name="T82" fmla="*/ 478 w 929"/>
                <a:gd name="T83" fmla="*/ 30 h 462"/>
                <a:gd name="T84" fmla="*/ 432 w 929"/>
                <a:gd name="T85" fmla="*/ 40 h 462"/>
                <a:gd name="T86" fmla="*/ 366 w 929"/>
                <a:gd name="T87" fmla="*/ 52 h 462"/>
                <a:gd name="T88" fmla="*/ 410 w 929"/>
                <a:gd name="T89" fmla="*/ 38 h 462"/>
                <a:gd name="T90" fmla="*/ 352 w 929"/>
                <a:gd name="T91" fmla="*/ 8 h 462"/>
                <a:gd name="T92" fmla="*/ 334 w 929"/>
                <a:gd name="T93" fmla="*/ 2 h 462"/>
                <a:gd name="T94" fmla="*/ 314 w 929"/>
                <a:gd name="T95" fmla="*/ 8 h 462"/>
                <a:gd name="T96" fmla="*/ 240 w 929"/>
                <a:gd name="T97" fmla="*/ 16 h 462"/>
                <a:gd name="T98" fmla="*/ 160 w 929"/>
                <a:gd name="T99" fmla="*/ 28 h 462"/>
                <a:gd name="T100" fmla="*/ 108 w 929"/>
                <a:gd name="T101" fmla="*/ 26 h 462"/>
                <a:gd name="T102" fmla="*/ 114 w 929"/>
                <a:gd name="T103" fmla="*/ 68 h 462"/>
                <a:gd name="T104" fmla="*/ 104 w 929"/>
                <a:gd name="T105" fmla="*/ 52 h 462"/>
                <a:gd name="T106" fmla="*/ 60 w 929"/>
                <a:gd name="T107" fmla="*/ 4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2" name="Freeform 30"/>
            <p:cNvSpPr/>
            <p:nvPr/>
          </p:nvSpPr>
          <p:spPr bwMode="ltGray">
            <a:xfrm>
              <a:off x="2007" y="1359"/>
              <a:ext cx="45" cy="22"/>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3" name="Freeform 31"/>
            <p:cNvSpPr/>
            <p:nvPr/>
          </p:nvSpPr>
          <p:spPr bwMode="ltGray">
            <a:xfrm>
              <a:off x="2333" y="1421"/>
              <a:ext cx="147" cy="50"/>
            </a:xfrm>
            <a:custGeom>
              <a:avLst/>
              <a:gdLst>
                <a:gd name="T0" fmla="*/ 102 w 172"/>
                <a:gd name="T1" fmla="*/ 8 h 72"/>
                <a:gd name="T2" fmla="*/ 66 w 172"/>
                <a:gd name="T3" fmla="*/ 4 h 72"/>
                <a:gd name="T4" fmla="*/ 54 w 172"/>
                <a:gd name="T5" fmla="*/ 0 h 72"/>
                <a:gd name="T6" fmla="*/ 0 w 172"/>
                <a:gd name="T7" fmla="*/ 28 h 72"/>
                <a:gd name="T8" fmla="*/ 28 w 172"/>
                <a:gd name="T9" fmla="*/ 40 h 72"/>
                <a:gd name="T10" fmla="*/ 42 w 172"/>
                <a:gd name="T11" fmla="*/ 60 h 72"/>
                <a:gd name="T12" fmla="*/ 66 w 172"/>
                <a:gd name="T13" fmla="*/ 68 h 72"/>
                <a:gd name="T14" fmla="*/ 78 w 172"/>
                <a:gd name="T15" fmla="*/ 72 h 72"/>
                <a:gd name="T16" fmla="*/ 130 w 172"/>
                <a:gd name="T17" fmla="*/ 60 h 72"/>
                <a:gd name="T18" fmla="*/ 172 w 172"/>
                <a:gd name="T19" fmla="*/ 44 h 72"/>
                <a:gd name="T20" fmla="*/ 148 w 172"/>
                <a:gd name="T21" fmla="*/ 18 h 72"/>
                <a:gd name="T22" fmla="*/ 136 w 172"/>
                <a:gd name="T23" fmla="*/ 4 h 72"/>
                <a:gd name="T24" fmla="*/ 102 w 172"/>
                <a:gd name="T25"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4" name="Freeform 32"/>
            <p:cNvSpPr/>
            <p:nvPr/>
          </p:nvSpPr>
          <p:spPr bwMode="ltGray">
            <a:xfrm>
              <a:off x="2449" y="1268"/>
              <a:ext cx="45" cy="23"/>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5" name="Freeform 33"/>
            <p:cNvSpPr/>
            <p:nvPr/>
          </p:nvSpPr>
          <p:spPr bwMode="ltGray">
            <a:xfrm>
              <a:off x="2758" y="1238"/>
              <a:ext cx="178" cy="59"/>
            </a:xfrm>
            <a:custGeom>
              <a:avLst/>
              <a:gdLst>
                <a:gd name="T0" fmla="*/ 191 w 206"/>
                <a:gd name="T1" fmla="*/ 7 h 85"/>
                <a:gd name="T2" fmla="*/ 103 w 206"/>
                <a:gd name="T3" fmla="*/ 9 h 85"/>
                <a:gd name="T4" fmla="*/ 109 w 206"/>
                <a:gd name="T5" fmla="*/ 25 h 85"/>
                <a:gd name="T6" fmla="*/ 107 w 206"/>
                <a:gd name="T7" fmla="*/ 33 h 85"/>
                <a:gd name="T8" fmla="*/ 89 w 206"/>
                <a:gd name="T9" fmla="*/ 27 h 85"/>
                <a:gd name="T10" fmla="*/ 77 w 206"/>
                <a:gd name="T11" fmla="*/ 19 h 85"/>
                <a:gd name="T12" fmla="*/ 23 w 206"/>
                <a:gd name="T13" fmla="*/ 27 h 85"/>
                <a:gd name="T14" fmla="*/ 31 w 206"/>
                <a:gd name="T15" fmla="*/ 49 h 85"/>
                <a:gd name="T16" fmla="*/ 55 w 206"/>
                <a:gd name="T17" fmla="*/ 53 h 85"/>
                <a:gd name="T18" fmla="*/ 75 w 206"/>
                <a:gd name="T19" fmla="*/ 73 h 85"/>
                <a:gd name="T20" fmla="*/ 89 w 206"/>
                <a:gd name="T21" fmla="*/ 85 h 85"/>
                <a:gd name="T22" fmla="*/ 109 w 206"/>
                <a:gd name="T23" fmla="*/ 67 h 85"/>
                <a:gd name="T24" fmla="*/ 121 w 206"/>
                <a:gd name="T25" fmla="*/ 59 h 85"/>
                <a:gd name="T26" fmla="*/ 127 w 206"/>
                <a:gd name="T27" fmla="*/ 47 h 85"/>
                <a:gd name="T28" fmla="*/ 167 w 206"/>
                <a:gd name="T29" fmla="*/ 35 h 85"/>
                <a:gd name="T30" fmla="*/ 187 w 206"/>
                <a:gd name="T31" fmla="*/ 31 h 85"/>
                <a:gd name="T32" fmla="*/ 199 w 206"/>
                <a:gd name="T33" fmla="*/ 27 h 85"/>
                <a:gd name="T34" fmla="*/ 191 w 206"/>
                <a:gd name="T35" fmla="*/ 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6" name="Freeform 34"/>
            <p:cNvSpPr/>
            <p:nvPr/>
          </p:nvSpPr>
          <p:spPr bwMode="ltGray">
            <a:xfrm>
              <a:off x="2870" y="1269"/>
              <a:ext cx="55" cy="20"/>
            </a:xfrm>
            <a:custGeom>
              <a:avLst/>
              <a:gdLst>
                <a:gd name="T0" fmla="*/ 36 w 64"/>
                <a:gd name="T1" fmla="*/ 6 h 28"/>
                <a:gd name="T2" fmla="*/ 8 w 64"/>
                <a:gd name="T3" fmla="*/ 4 h 28"/>
                <a:gd name="T4" fmla="*/ 24 w 64"/>
                <a:gd name="T5" fmla="*/ 28 h 28"/>
                <a:gd name="T6" fmla="*/ 54 w 64"/>
                <a:gd name="T7" fmla="*/ 14 h 28"/>
                <a:gd name="T8" fmla="*/ 36 w 64"/>
                <a:gd name="T9" fmla="*/ 6 h 28"/>
              </a:gdLst>
              <a:ahLst/>
              <a:cxnLst>
                <a:cxn ang="0">
                  <a:pos x="T0" y="T1"/>
                </a:cxn>
                <a:cxn ang="0">
                  <a:pos x="T2" y="T3"/>
                </a:cxn>
                <a:cxn ang="0">
                  <a:pos x="T4" y="T5"/>
                </a:cxn>
                <a:cxn ang="0">
                  <a:pos x="T6" y="T7"/>
                </a:cxn>
                <a:cxn ang="0">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7" name="Freeform 35"/>
            <p:cNvSpPr/>
            <p:nvPr/>
          </p:nvSpPr>
          <p:spPr bwMode="ltGray">
            <a:xfrm>
              <a:off x="2534" y="1524"/>
              <a:ext cx="125" cy="123"/>
            </a:xfrm>
            <a:custGeom>
              <a:avLst/>
              <a:gdLst>
                <a:gd name="T0" fmla="*/ 24 w 146"/>
                <a:gd name="T1" fmla="*/ 19 h 176"/>
                <a:gd name="T2" fmla="*/ 0 w 146"/>
                <a:gd name="T3" fmla="*/ 25 h 176"/>
                <a:gd name="T4" fmla="*/ 14 w 146"/>
                <a:gd name="T5" fmla="*/ 43 h 176"/>
                <a:gd name="T6" fmla="*/ 34 w 146"/>
                <a:gd name="T7" fmla="*/ 87 h 176"/>
                <a:gd name="T8" fmla="*/ 52 w 146"/>
                <a:gd name="T9" fmla="*/ 91 h 176"/>
                <a:gd name="T10" fmla="*/ 50 w 146"/>
                <a:gd name="T11" fmla="*/ 107 h 176"/>
                <a:gd name="T12" fmla="*/ 28 w 146"/>
                <a:gd name="T13" fmla="*/ 113 h 176"/>
                <a:gd name="T14" fmla="*/ 16 w 146"/>
                <a:gd name="T15" fmla="*/ 131 h 176"/>
                <a:gd name="T16" fmla="*/ 18 w 146"/>
                <a:gd name="T17" fmla="*/ 137 h 176"/>
                <a:gd name="T18" fmla="*/ 30 w 146"/>
                <a:gd name="T19" fmla="*/ 141 h 176"/>
                <a:gd name="T20" fmla="*/ 18 w 146"/>
                <a:gd name="T21" fmla="*/ 169 h 176"/>
                <a:gd name="T22" fmla="*/ 20 w 146"/>
                <a:gd name="T23" fmla="*/ 175 h 176"/>
                <a:gd name="T24" fmla="*/ 34 w 146"/>
                <a:gd name="T25" fmla="*/ 171 h 176"/>
                <a:gd name="T26" fmla="*/ 58 w 146"/>
                <a:gd name="T27" fmla="*/ 169 h 176"/>
                <a:gd name="T28" fmla="*/ 92 w 146"/>
                <a:gd name="T29" fmla="*/ 171 h 176"/>
                <a:gd name="T30" fmla="*/ 110 w 146"/>
                <a:gd name="T31" fmla="*/ 169 h 176"/>
                <a:gd name="T32" fmla="*/ 122 w 146"/>
                <a:gd name="T33" fmla="*/ 165 h 176"/>
                <a:gd name="T34" fmla="*/ 128 w 146"/>
                <a:gd name="T35" fmla="*/ 141 h 176"/>
                <a:gd name="T36" fmla="*/ 146 w 146"/>
                <a:gd name="T37" fmla="*/ 133 h 176"/>
                <a:gd name="T38" fmla="*/ 110 w 146"/>
                <a:gd name="T39" fmla="*/ 109 h 176"/>
                <a:gd name="T40" fmla="*/ 88 w 146"/>
                <a:gd name="T41" fmla="*/ 83 h 176"/>
                <a:gd name="T42" fmla="*/ 82 w 146"/>
                <a:gd name="T43" fmla="*/ 69 h 176"/>
                <a:gd name="T44" fmla="*/ 64 w 146"/>
                <a:gd name="T45" fmla="*/ 61 h 176"/>
                <a:gd name="T46" fmla="*/ 86 w 146"/>
                <a:gd name="T47" fmla="*/ 45 h 176"/>
                <a:gd name="T48" fmla="*/ 64 w 146"/>
                <a:gd name="T49" fmla="*/ 31 h 176"/>
                <a:gd name="T50" fmla="*/ 70 w 146"/>
                <a:gd name="T51" fmla="*/ 13 h 176"/>
                <a:gd name="T52" fmla="*/ 46 w 146"/>
                <a:gd name="T53" fmla="*/ 1 h 176"/>
                <a:gd name="T54" fmla="*/ 30 w 146"/>
                <a:gd name="T55" fmla="*/ 9 h 176"/>
                <a:gd name="T56" fmla="*/ 24 w 146"/>
                <a:gd name="T57" fmla="*/ 1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8" name="Freeform 36"/>
            <p:cNvSpPr/>
            <p:nvPr/>
          </p:nvSpPr>
          <p:spPr bwMode="ltGray">
            <a:xfrm>
              <a:off x="2472" y="1568"/>
              <a:ext cx="79" cy="64"/>
            </a:xfrm>
            <a:custGeom>
              <a:avLst/>
              <a:gdLst>
                <a:gd name="T0" fmla="*/ 58 w 92"/>
                <a:gd name="T1" fmla="*/ 6 h 92"/>
                <a:gd name="T2" fmla="*/ 82 w 92"/>
                <a:gd name="T3" fmla="*/ 8 h 92"/>
                <a:gd name="T4" fmla="*/ 92 w 92"/>
                <a:gd name="T5" fmla="*/ 26 h 92"/>
                <a:gd name="T6" fmla="*/ 78 w 92"/>
                <a:gd name="T7" fmla="*/ 48 h 92"/>
                <a:gd name="T8" fmla="*/ 46 w 92"/>
                <a:gd name="T9" fmla="*/ 76 h 92"/>
                <a:gd name="T10" fmla="*/ 18 w 92"/>
                <a:gd name="T11" fmla="*/ 92 h 92"/>
                <a:gd name="T12" fmla="*/ 8 w 92"/>
                <a:gd name="T13" fmla="*/ 72 h 92"/>
                <a:gd name="T14" fmla="*/ 20 w 92"/>
                <a:gd name="T15" fmla="*/ 64 h 92"/>
                <a:gd name="T16" fmla="*/ 14 w 92"/>
                <a:gd name="T17" fmla="*/ 46 h 92"/>
                <a:gd name="T18" fmla="*/ 40 w 92"/>
                <a:gd name="T19" fmla="*/ 28 h 92"/>
                <a:gd name="T20" fmla="*/ 58 w 92"/>
                <a:gd name="T21"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9" name="Freeform 37"/>
            <p:cNvSpPr/>
            <p:nvPr/>
          </p:nvSpPr>
          <p:spPr bwMode="ltGray">
            <a:xfrm>
              <a:off x="4411" y="2637"/>
              <a:ext cx="545" cy="463"/>
            </a:xfrm>
            <a:custGeom>
              <a:avLst/>
              <a:gdLst>
                <a:gd name="T0" fmla="*/ 212 w 633"/>
                <a:gd name="T1" fmla="*/ 11 h 660"/>
                <a:gd name="T2" fmla="*/ 176 w 633"/>
                <a:gd name="T3" fmla="*/ 19 h 660"/>
                <a:gd name="T4" fmla="*/ 144 w 633"/>
                <a:gd name="T5" fmla="*/ 51 h 660"/>
                <a:gd name="T6" fmla="*/ 104 w 633"/>
                <a:gd name="T7" fmla="*/ 59 h 660"/>
                <a:gd name="T8" fmla="*/ 84 w 633"/>
                <a:gd name="T9" fmla="*/ 75 h 660"/>
                <a:gd name="T10" fmla="*/ 68 w 633"/>
                <a:gd name="T11" fmla="*/ 115 h 660"/>
                <a:gd name="T12" fmla="*/ 36 w 633"/>
                <a:gd name="T13" fmla="*/ 167 h 660"/>
                <a:gd name="T14" fmla="*/ 0 w 633"/>
                <a:gd name="T15" fmla="*/ 179 h 660"/>
                <a:gd name="T16" fmla="*/ 72 w 633"/>
                <a:gd name="T17" fmla="*/ 323 h 660"/>
                <a:gd name="T18" fmla="*/ 120 w 633"/>
                <a:gd name="T19" fmla="*/ 427 h 660"/>
                <a:gd name="T20" fmla="*/ 144 w 633"/>
                <a:gd name="T21" fmla="*/ 443 h 660"/>
                <a:gd name="T22" fmla="*/ 168 w 633"/>
                <a:gd name="T23" fmla="*/ 451 h 660"/>
                <a:gd name="T24" fmla="*/ 228 w 633"/>
                <a:gd name="T25" fmla="*/ 431 h 660"/>
                <a:gd name="T26" fmla="*/ 252 w 633"/>
                <a:gd name="T27" fmla="*/ 423 h 660"/>
                <a:gd name="T28" fmla="*/ 300 w 633"/>
                <a:gd name="T29" fmla="*/ 451 h 660"/>
                <a:gd name="T30" fmla="*/ 324 w 633"/>
                <a:gd name="T31" fmla="*/ 527 h 660"/>
                <a:gd name="T32" fmla="*/ 336 w 633"/>
                <a:gd name="T33" fmla="*/ 523 h 660"/>
                <a:gd name="T34" fmla="*/ 344 w 633"/>
                <a:gd name="T35" fmla="*/ 511 h 660"/>
                <a:gd name="T36" fmla="*/ 368 w 633"/>
                <a:gd name="T37" fmla="*/ 547 h 660"/>
                <a:gd name="T38" fmla="*/ 404 w 633"/>
                <a:gd name="T39" fmla="*/ 571 h 660"/>
                <a:gd name="T40" fmla="*/ 436 w 633"/>
                <a:gd name="T41" fmla="*/ 603 h 660"/>
                <a:gd name="T42" fmla="*/ 444 w 633"/>
                <a:gd name="T43" fmla="*/ 615 h 660"/>
                <a:gd name="T44" fmla="*/ 456 w 633"/>
                <a:gd name="T45" fmla="*/ 623 h 660"/>
                <a:gd name="T46" fmla="*/ 484 w 633"/>
                <a:gd name="T47" fmla="*/ 655 h 660"/>
                <a:gd name="T48" fmla="*/ 492 w 633"/>
                <a:gd name="T49" fmla="*/ 631 h 660"/>
                <a:gd name="T50" fmla="*/ 540 w 633"/>
                <a:gd name="T51" fmla="*/ 659 h 660"/>
                <a:gd name="T52" fmla="*/ 588 w 633"/>
                <a:gd name="T53" fmla="*/ 655 h 660"/>
                <a:gd name="T54" fmla="*/ 616 w 633"/>
                <a:gd name="T55" fmla="*/ 531 h 660"/>
                <a:gd name="T56" fmla="*/ 632 w 633"/>
                <a:gd name="T57" fmla="*/ 463 h 660"/>
                <a:gd name="T58" fmla="*/ 620 w 633"/>
                <a:gd name="T59" fmla="*/ 367 h 660"/>
                <a:gd name="T60" fmla="*/ 536 w 633"/>
                <a:gd name="T61" fmla="*/ 271 h 660"/>
                <a:gd name="T62" fmla="*/ 528 w 633"/>
                <a:gd name="T63" fmla="*/ 235 h 660"/>
                <a:gd name="T64" fmla="*/ 460 w 633"/>
                <a:gd name="T65" fmla="*/ 179 h 660"/>
                <a:gd name="T66" fmla="*/ 472 w 633"/>
                <a:gd name="T67" fmla="*/ 155 h 660"/>
                <a:gd name="T68" fmla="*/ 456 w 633"/>
                <a:gd name="T69" fmla="*/ 131 h 660"/>
                <a:gd name="T70" fmla="*/ 416 w 633"/>
                <a:gd name="T71" fmla="*/ 79 h 660"/>
                <a:gd name="T72" fmla="*/ 392 w 633"/>
                <a:gd name="T73" fmla="*/ 31 h 660"/>
                <a:gd name="T74" fmla="*/ 388 w 633"/>
                <a:gd name="T75" fmla="*/ 19 h 660"/>
                <a:gd name="T76" fmla="*/ 364 w 633"/>
                <a:gd name="T77" fmla="*/ 151 h 660"/>
                <a:gd name="T78" fmla="*/ 324 w 633"/>
                <a:gd name="T79" fmla="*/ 115 h 660"/>
                <a:gd name="T80" fmla="*/ 292 w 633"/>
                <a:gd name="T81" fmla="*/ 111 h 660"/>
                <a:gd name="T82" fmla="*/ 272 w 633"/>
                <a:gd name="T83" fmla="*/ 87 h 660"/>
                <a:gd name="T84" fmla="*/ 264 w 633"/>
                <a:gd name="T85" fmla="*/ 63 h 660"/>
                <a:gd name="T86" fmla="*/ 276 w 633"/>
                <a:gd name="T87" fmla="*/ 55 h 660"/>
                <a:gd name="T88" fmla="*/ 240 w 633"/>
                <a:gd name="T89" fmla="*/ 19 h 660"/>
                <a:gd name="T90" fmla="*/ 216 w 633"/>
                <a:gd name="T91" fmla="*/ 11 h 660"/>
                <a:gd name="T92" fmla="*/ 204 w 633"/>
                <a:gd name="T93" fmla="*/ 7 h 660"/>
                <a:gd name="T94" fmla="*/ 212 w 633"/>
                <a:gd name="T95" fmla="*/ 1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0" name="Freeform 38"/>
            <p:cNvSpPr/>
            <p:nvPr/>
          </p:nvSpPr>
          <p:spPr bwMode="ltGray">
            <a:xfrm>
              <a:off x="4580" y="2393"/>
              <a:ext cx="367" cy="196"/>
            </a:xfrm>
            <a:custGeom>
              <a:avLst/>
              <a:gdLst>
                <a:gd name="T0" fmla="*/ 84 w 426"/>
                <a:gd name="T1" fmla="*/ 60 h 280"/>
                <a:gd name="T2" fmla="*/ 68 w 426"/>
                <a:gd name="T3" fmla="*/ 36 h 280"/>
                <a:gd name="T4" fmla="*/ 64 w 426"/>
                <a:gd name="T5" fmla="*/ 16 h 280"/>
                <a:gd name="T6" fmla="*/ 52 w 426"/>
                <a:gd name="T7" fmla="*/ 12 h 280"/>
                <a:gd name="T8" fmla="*/ 16 w 426"/>
                <a:gd name="T9" fmla="*/ 16 h 280"/>
                <a:gd name="T10" fmla="*/ 44 w 426"/>
                <a:gd name="T11" fmla="*/ 40 h 280"/>
                <a:gd name="T12" fmla="*/ 48 w 426"/>
                <a:gd name="T13" fmla="*/ 52 h 280"/>
                <a:gd name="T14" fmla="*/ 24 w 426"/>
                <a:gd name="T15" fmla="*/ 68 h 280"/>
                <a:gd name="T16" fmla="*/ 88 w 426"/>
                <a:gd name="T17" fmla="*/ 92 h 280"/>
                <a:gd name="T18" fmla="*/ 124 w 426"/>
                <a:gd name="T19" fmla="*/ 112 h 280"/>
                <a:gd name="T20" fmla="*/ 128 w 426"/>
                <a:gd name="T21" fmla="*/ 124 h 280"/>
                <a:gd name="T22" fmla="*/ 140 w 426"/>
                <a:gd name="T23" fmla="*/ 132 h 280"/>
                <a:gd name="T24" fmla="*/ 148 w 426"/>
                <a:gd name="T25" fmla="*/ 156 h 280"/>
                <a:gd name="T26" fmla="*/ 132 w 426"/>
                <a:gd name="T27" fmla="*/ 196 h 280"/>
                <a:gd name="T28" fmla="*/ 180 w 426"/>
                <a:gd name="T29" fmla="*/ 188 h 280"/>
                <a:gd name="T30" fmla="*/ 192 w 426"/>
                <a:gd name="T31" fmla="*/ 216 h 280"/>
                <a:gd name="T32" fmla="*/ 216 w 426"/>
                <a:gd name="T33" fmla="*/ 224 h 280"/>
                <a:gd name="T34" fmla="*/ 228 w 426"/>
                <a:gd name="T35" fmla="*/ 228 h 280"/>
                <a:gd name="T36" fmla="*/ 252 w 426"/>
                <a:gd name="T37" fmla="*/ 224 h 280"/>
                <a:gd name="T38" fmla="*/ 276 w 426"/>
                <a:gd name="T39" fmla="*/ 196 h 280"/>
                <a:gd name="T40" fmla="*/ 336 w 426"/>
                <a:gd name="T41" fmla="*/ 252 h 280"/>
                <a:gd name="T42" fmla="*/ 364 w 426"/>
                <a:gd name="T43" fmla="*/ 280 h 280"/>
                <a:gd name="T44" fmla="*/ 360 w 426"/>
                <a:gd name="T45" fmla="*/ 224 h 280"/>
                <a:gd name="T46" fmla="*/ 336 w 426"/>
                <a:gd name="T47" fmla="*/ 200 h 280"/>
                <a:gd name="T48" fmla="*/ 372 w 426"/>
                <a:gd name="T49" fmla="*/ 168 h 280"/>
                <a:gd name="T50" fmla="*/ 408 w 426"/>
                <a:gd name="T51" fmla="*/ 156 h 280"/>
                <a:gd name="T52" fmla="*/ 420 w 426"/>
                <a:gd name="T53" fmla="*/ 152 h 280"/>
                <a:gd name="T54" fmla="*/ 424 w 426"/>
                <a:gd name="T55" fmla="*/ 140 h 280"/>
                <a:gd name="T56" fmla="*/ 356 w 426"/>
                <a:gd name="T57" fmla="*/ 148 h 280"/>
                <a:gd name="T58" fmla="*/ 304 w 426"/>
                <a:gd name="T59" fmla="*/ 140 h 280"/>
                <a:gd name="T60" fmla="*/ 300 w 426"/>
                <a:gd name="T61" fmla="*/ 128 h 280"/>
                <a:gd name="T62" fmla="*/ 292 w 426"/>
                <a:gd name="T63" fmla="*/ 116 h 280"/>
                <a:gd name="T64" fmla="*/ 220 w 426"/>
                <a:gd name="T65" fmla="*/ 80 h 280"/>
                <a:gd name="T66" fmla="*/ 160 w 426"/>
                <a:gd name="T67" fmla="*/ 60 h 280"/>
                <a:gd name="T68" fmla="*/ 136 w 426"/>
                <a:gd name="T69" fmla="*/ 52 h 280"/>
                <a:gd name="T70" fmla="*/ 80 w 426"/>
                <a:gd name="T71" fmla="*/ 52 h 280"/>
                <a:gd name="T72" fmla="*/ 68 w 426"/>
                <a:gd name="T73" fmla="*/ 32 h 280"/>
                <a:gd name="T74" fmla="*/ 68 w 426"/>
                <a:gd name="T7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algn="ctr" rotWithShape="0">
                      <a:srgbClr val="363046">
                        <a:gamma/>
                        <a:shade val="60000"/>
                        <a:invGamma/>
                        <a:alpha val="50000"/>
                      </a:srgbClr>
                    </a:outerShdw>
                  </a:effectLst>
                </a14:hiddenEffects>
              </a:ext>
            </a:extLst>
          </p:spPr>
          <p:txBody>
            <a:bodyPr/>
            <a:lstStyle/>
            <a:p>
              <a:endParaRPr lang="zh-CN" altLang="en-US">
                <a:solidFill>
                  <a:srgbClr val="BCB5AC"/>
                </a:solidFill>
              </a:endParaRPr>
            </a:p>
          </p:txBody>
        </p:sp>
        <p:sp>
          <p:nvSpPr>
            <p:cNvPr id="61" name="Freeform 39"/>
            <p:cNvSpPr/>
            <p:nvPr/>
          </p:nvSpPr>
          <p:spPr bwMode="ltGray">
            <a:xfrm>
              <a:off x="4855" y="3115"/>
              <a:ext cx="52" cy="54"/>
            </a:xfrm>
            <a:custGeom>
              <a:avLst/>
              <a:gdLst>
                <a:gd name="T0" fmla="*/ 32 w 60"/>
                <a:gd name="T1" fmla="*/ 18 h 78"/>
                <a:gd name="T2" fmla="*/ 0 w 60"/>
                <a:gd name="T3" fmla="*/ 18 h 78"/>
                <a:gd name="T4" fmla="*/ 20 w 60"/>
                <a:gd name="T5" fmla="*/ 42 h 78"/>
                <a:gd name="T6" fmla="*/ 28 w 60"/>
                <a:gd name="T7" fmla="*/ 66 h 78"/>
                <a:gd name="T8" fmla="*/ 32 w 60"/>
                <a:gd name="T9" fmla="*/ 78 h 78"/>
                <a:gd name="T10" fmla="*/ 60 w 60"/>
                <a:gd name="T11" fmla="*/ 50 h 78"/>
                <a:gd name="T12" fmla="*/ 32 w 60"/>
                <a:gd name="T13" fmla="*/ 18 h 78"/>
              </a:gdLst>
              <a:ahLst/>
              <a:cxnLst>
                <a:cxn ang="0">
                  <a:pos x="T0" y="T1"/>
                </a:cxn>
                <a:cxn ang="0">
                  <a:pos x="T2" y="T3"/>
                </a:cxn>
                <a:cxn ang="0">
                  <a:pos x="T4" y="T5"/>
                </a:cxn>
                <a:cxn ang="0">
                  <a:pos x="T6" y="T7"/>
                </a:cxn>
                <a:cxn ang="0">
                  <a:pos x="T8" y="T9"/>
                </a:cxn>
                <a:cxn ang="0">
                  <a:pos x="T10" y="T11"/>
                </a:cxn>
                <a:cxn ang="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2" name="Freeform 40"/>
            <p:cNvSpPr/>
            <p:nvPr/>
          </p:nvSpPr>
          <p:spPr bwMode="ltGray">
            <a:xfrm>
              <a:off x="5011" y="3031"/>
              <a:ext cx="189" cy="79"/>
            </a:xfrm>
            <a:custGeom>
              <a:avLst/>
              <a:gdLst>
                <a:gd name="T0" fmla="*/ 47 w 219"/>
                <a:gd name="T1" fmla="*/ 73 h 113"/>
                <a:gd name="T2" fmla="*/ 39 w 219"/>
                <a:gd name="T3" fmla="*/ 61 h 113"/>
                <a:gd name="T4" fmla="*/ 15 w 219"/>
                <a:gd name="T5" fmla="*/ 69 h 113"/>
                <a:gd name="T6" fmla="*/ 39 w 219"/>
                <a:gd name="T7" fmla="*/ 113 h 113"/>
                <a:gd name="T8" fmla="*/ 123 w 219"/>
                <a:gd name="T9" fmla="*/ 89 h 113"/>
                <a:gd name="T10" fmla="*/ 147 w 219"/>
                <a:gd name="T11" fmla="*/ 73 h 113"/>
                <a:gd name="T12" fmla="*/ 171 w 219"/>
                <a:gd name="T13" fmla="*/ 65 h 113"/>
                <a:gd name="T14" fmla="*/ 219 w 219"/>
                <a:gd name="T15" fmla="*/ 19 h 113"/>
                <a:gd name="T16" fmla="*/ 210 w 219"/>
                <a:gd name="T17" fmla="*/ 0 h 113"/>
                <a:gd name="T18" fmla="*/ 179 w 219"/>
                <a:gd name="T19" fmla="*/ 17 h 113"/>
                <a:gd name="T20" fmla="*/ 107 w 219"/>
                <a:gd name="T21" fmla="*/ 41 h 113"/>
                <a:gd name="T22" fmla="*/ 83 w 219"/>
                <a:gd name="T23" fmla="*/ 45 h 113"/>
                <a:gd name="T24" fmla="*/ 59 w 219"/>
                <a:gd name="T25" fmla="*/ 53 h 113"/>
                <a:gd name="T26" fmla="*/ 47 w 219"/>
                <a:gd name="T27" fmla="*/ 7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3" name="Freeform 41"/>
            <p:cNvSpPr/>
            <p:nvPr/>
          </p:nvSpPr>
          <p:spPr bwMode="ltGray">
            <a:xfrm>
              <a:off x="5207" y="2984"/>
              <a:ext cx="119" cy="86"/>
            </a:xfrm>
            <a:custGeom>
              <a:avLst/>
              <a:gdLst>
                <a:gd name="T0" fmla="*/ 12 w 139"/>
                <a:gd name="T1" fmla="*/ 60 h 122"/>
                <a:gd name="T2" fmla="*/ 8 w 139"/>
                <a:gd name="T3" fmla="*/ 84 h 122"/>
                <a:gd name="T4" fmla="*/ 0 w 139"/>
                <a:gd name="T5" fmla="*/ 108 h 122"/>
                <a:gd name="T6" fmla="*/ 36 w 139"/>
                <a:gd name="T7" fmla="*/ 116 h 122"/>
                <a:gd name="T8" fmla="*/ 52 w 139"/>
                <a:gd name="T9" fmla="*/ 96 h 122"/>
                <a:gd name="T10" fmla="*/ 124 w 139"/>
                <a:gd name="T11" fmla="*/ 68 h 122"/>
                <a:gd name="T12" fmla="*/ 136 w 139"/>
                <a:gd name="T13" fmla="*/ 44 h 122"/>
                <a:gd name="T14" fmla="*/ 112 w 139"/>
                <a:gd name="T15" fmla="*/ 28 h 122"/>
                <a:gd name="T16" fmla="*/ 100 w 139"/>
                <a:gd name="T17" fmla="*/ 20 h 122"/>
                <a:gd name="T18" fmla="*/ 64 w 139"/>
                <a:gd name="T19" fmla="*/ 12 h 122"/>
                <a:gd name="T20" fmla="*/ 52 w 139"/>
                <a:gd name="T21" fmla="*/ 36 h 122"/>
                <a:gd name="T22" fmla="*/ 12 w 139"/>
                <a:gd name="T23" fmla="*/ 6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4" name="Freeform 42"/>
            <p:cNvSpPr/>
            <p:nvPr/>
          </p:nvSpPr>
          <p:spPr bwMode="ltGray">
            <a:xfrm>
              <a:off x="5270" y="2946"/>
              <a:ext cx="43" cy="24"/>
            </a:xfrm>
            <a:custGeom>
              <a:avLst/>
              <a:gdLst>
                <a:gd name="T0" fmla="*/ 29 w 49"/>
                <a:gd name="T1" fmla="*/ 0 h 35"/>
                <a:gd name="T2" fmla="*/ 8 w 49"/>
                <a:gd name="T3" fmla="*/ 11 h 35"/>
                <a:gd name="T4" fmla="*/ 24 w 49"/>
                <a:gd name="T5" fmla="*/ 35 h 35"/>
                <a:gd name="T6" fmla="*/ 39 w 49"/>
                <a:gd name="T7" fmla="*/ 26 h 35"/>
                <a:gd name="T8" fmla="*/ 29 w 49"/>
                <a:gd name="T9" fmla="*/ 0 h 35"/>
              </a:gdLst>
              <a:ahLst/>
              <a:cxnLst>
                <a:cxn ang="0">
                  <a:pos x="T0" y="T1"/>
                </a:cxn>
                <a:cxn ang="0">
                  <a:pos x="T2" y="T3"/>
                </a:cxn>
                <a:cxn ang="0">
                  <a:pos x="T4" y="T5"/>
                </a:cxn>
                <a:cxn ang="0">
                  <a:pos x="T6" y="T7"/>
                </a:cxn>
                <a:cxn ang="0">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5" name="Freeform 43"/>
            <p:cNvSpPr/>
            <p:nvPr/>
          </p:nvSpPr>
          <p:spPr bwMode="ltGray">
            <a:xfrm>
              <a:off x="3288" y="2491"/>
              <a:ext cx="142" cy="188"/>
            </a:xfrm>
            <a:custGeom>
              <a:avLst/>
              <a:gdLst>
                <a:gd name="T0" fmla="*/ 128 w 164"/>
                <a:gd name="T1" fmla="*/ 0 h 268"/>
                <a:gd name="T2" fmla="*/ 104 w 164"/>
                <a:gd name="T3" fmla="*/ 28 h 268"/>
                <a:gd name="T4" fmla="*/ 88 w 164"/>
                <a:gd name="T5" fmla="*/ 64 h 268"/>
                <a:gd name="T6" fmla="*/ 36 w 164"/>
                <a:gd name="T7" fmla="*/ 84 h 268"/>
                <a:gd name="T8" fmla="*/ 28 w 164"/>
                <a:gd name="T9" fmla="*/ 96 h 268"/>
                <a:gd name="T10" fmla="*/ 16 w 164"/>
                <a:gd name="T11" fmla="*/ 100 h 268"/>
                <a:gd name="T12" fmla="*/ 20 w 164"/>
                <a:gd name="T13" fmla="*/ 132 h 268"/>
                <a:gd name="T14" fmla="*/ 28 w 164"/>
                <a:gd name="T15" fmla="*/ 156 h 268"/>
                <a:gd name="T16" fmla="*/ 0 w 164"/>
                <a:gd name="T17" fmla="*/ 200 h 268"/>
                <a:gd name="T18" fmla="*/ 28 w 164"/>
                <a:gd name="T19" fmla="*/ 260 h 268"/>
                <a:gd name="T20" fmla="*/ 52 w 164"/>
                <a:gd name="T21" fmla="*/ 268 h 268"/>
                <a:gd name="T22" fmla="*/ 88 w 164"/>
                <a:gd name="T23" fmla="*/ 216 h 268"/>
                <a:gd name="T24" fmla="*/ 104 w 164"/>
                <a:gd name="T25" fmla="*/ 192 h 268"/>
                <a:gd name="T26" fmla="*/ 128 w 164"/>
                <a:gd name="T27" fmla="*/ 116 h 268"/>
                <a:gd name="T28" fmla="*/ 140 w 164"/>
                <a:gd name="T29" fmla="*/ 76 h 268"/>
                <a:gd name="T30" fmla="*/ 164 w 164"/>
                <a:gd name="T31" fmla="*/ 72 h 268"/>
                <a:gd name="T32" fmla="*/ 128 w 164"/>
                <a:gd name="T3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6" name="Freeform 44"/>
            <p:cNvSpPr/>
            <p:nvPr/>
          </p:nvSpPr>
          <p:spPr bwMode="ltGray">
            <a:xfrm>
              <a:off x="3900" y="2200"/>
              <a:ext cx="57" cy="57"/>
            </a:xfrm>
            <a:custGeom>
              <a:avLst/>
              <a:gdLst>
                <a:gd name="T0" fmla="*/ 29 w 66"/>
                <a:gd name="T1" fmla="*/ 0 h 81"/>
                <a:gd name="T2" fmla="*/ 25 w 66"/>
                <a:gd name="T3" fmla="*/ 60 h 81"/>
                <a:gd name="T4" fmla="*/ 29 w 66"/>
                <a:gd name="T5" fmla="*/ 76 h 81"/>
                <a:gd name="T6" fmla="*/ 41 w 66"/>
                <a:gd name="T7" fmla="*/ 80 h 81"/>
                <a:gd name="T8" fmla="*/ 57 w 66"/>
                <a:gd name="T9" fmla="*/ 76 h 81"/>
                <a:gd name="T10" fmla="*/ 29 w 66"/>
                <a:gd name="T11" fmla="*/ 0 h 81"/>
              </a:gdLst>
              <a:ahLst/>
              <a:cxnLst>
                <a:cxn ang="0">
                  <a:pos x="T0" y="T1"/>
                </a:cxn>
                <a:cxn ang="0">
                  <a:pos x="T2" y="T3"/>
                </a:cxn>
                <a:cxn ang="0">
                  <a:pos x="T4" y="T5"/>
                </a:cxn>
                <a:cxn ang="0">
                  <a:pos x="T6" y="T7"/>
                </a:cxn>
                <a:cxn ang="0">
                  <a:pos x="T8" y="T9"/>
                </a:cxn>
                <a:cxn ang="0">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7" name="Freeform 45"/>
            <p:cNvSpPr/>
            <p:nvPr/>
          </p:nvSpPr>
          <p:spPr bwMode="ltGray">
            <a:xfrm>
              <a:off x="4283" y="2261"/>
              <a:ext cx="128" cy="171"/>
            </a:xfrm>
            <a:custGeom>
              <a:avLst/>
              <a:gdLst>
                <a:gd name="T0" fmla="*/ 96 w 148"/>
                <a:gd name="T1" fmla="*/ 0 h 244"/>
                <a:gd name="T2" fmla="*/ 60 w 148"/>
                <a:gd name="T3" fmla="*/ 84 h 244"/>
                <a:gd name="T4" fmla="*/ 36 w 148"/>
                <a:gd name="T5" fmla="*/ 92 h 244"/>
                <a:gd name="T6" fmla="*/ 12 w 148"/>
                <a:gd name="T7" fmla="*/ 108 h 244"/>
                <a:gd name="T8" fmla="*/ 40 w 148"/>
                <a:gd name="T9" fmla="*/ 188 h 244"/>
                <a:gd name="T10" fmla="*/ 52 w 148"/>
                <a:gd name="T11" fmla="*/ 224 h 244"/>
                <a:gd name="T12" fmla="*/ 60 w 148"/>
                <a:gd name="T13" fmla="*/ 236 h 244"/>
                <a:gd name="T14" fmla="*/ 84 w 148"/>
                <a:gd name="T15" fmla="*/ 244 h 244"/>
                <a:gd name="T16" fmla="*/ 96 w 148"/>
                <a:gd name="T17" fmla="*/ 196 h 244"/>
                <a:gd name="T18" fmla="*/ 124 w 148"/>
                <a:gd name="T19" fmla="*/ 168 h 244"/>
                <a:gd name="T20" fmla="*/ 112 w 148"/>
                <a:gd name="T21" fmla="*/ 68 h 244"/>
                <a:gd name="T22" fmla="*/ 140 w 148"/>
                <a:gd name="T23" fmla="*/ 48 h 244"/>
                <a:gd name="T24" fmla="*/ 112 w 148"/>
                <a:gd name="T25" fmla="*/ 20 h 244"/>
                <a:gd name="T26" fmla="*/ 96 w 148"/>
                <a:gd name="T2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8" name="Freeform 46"/>
            <p:cNvSpPr/>
            <p:nvPr/>
          </p:nvSpPr>
          <p:spPr bwMode="ltGray">
            <a:xfrm>
              <a:off x="4175" y="2208"/>
              <a:ext cx="83" cy="128"/>
            </a:xfrm>
            <a:custGeom>
              <a:avLst/>
              <a:gdLst>
                <a:gd name="T0" fmla="*/ 48 w 96"/>
                <a:gd name="T1" fmla="*/ 2 h 183"/>
                <a:gd name="T2" fmla="*/ 51 w 96"/>
                <a:gd name="T3" fmla="*/ 35 h 183"/>
                <a:gd name="T4" fmla="*/ 60 w 96"/>
                <a:gd name="T5" fmla="*/ 62 h 183"/>
                <a:gd name="T6" fmla="*/ 62 w 96"/>
                <a:gd name="T7" fmla="*/ 92 h 183"/>
                <a:gd name="T8" fmla="*/ 68 w 96"/>
                <a:gd name="T9" fmla="*/ 105 h 183"/>
                <a:gd name="T10" fmla="*/ 71 w 96"/>
                <a:gd name="T11" fmla="*/ 126 h 183"/>
                <a:gd name="T12" fmla="*/ 57 w 96"/>
                <a:gd name="T13" fmla="*/ 93 h 183"/>
                <a:gd name="T14" fmla="*/ 35 w 96"/>
                <a:gd name="T15" fmla="*/ 78 h 183"/>
                <a:gd name="T16" fmla="*/ 5 w 96"/>
                <a:gd name="T17" fmla="*/ 83 h 183"/>
                <a:gd name="T18" fmla="*/ 8 w 96"/>
                <a:gd name="T19" fmla="*/ 102 h 183"/>
                <a:gd name="T20" fmla="*/ 41 w 96"/>
                <a:gd name="T21" fmla="*/ 114 h 183"/>
                <a:gd name="T22" fmla="*/ 57 w 96"/>
                <a:gd name="T23" fmla="*/ 135 h 183"/>
                <a:gd name="T24" fmla="*/ 71 w 96"/>
                <a:gd name="T25" fmla="*/ 135 h 183"/>
                <a:gd name="T26" fmla="*/ 78 w 96"/>
                <a:gd name="T27" fmla="*/ 150 h 183"/>
                <a:gd name="T28" fmla="*/ 96 w 96"/>
                <a:gd name="T29" fmla="*/ 179 h 183"/>
                <a:gd name="T30" fmla="*/ 81 w 96"/>
                <a:gd name="T31" fmla="*/ 126 h 183"/>
                <a:gd name="T32" fmla="*/ 80 w 96"/>
                <a:gd name="T33" fmla="*/ 93 h 183"/>
                <a:gd name="T34" fmla="*/ 71 w 96"/>
                <a:gd name="T35" fmla="*/ 63 h 183"/>
                <a:gd name="T36" fmla="*/ 63 w 96"/>
                <a:gd name="T37" fmla="*/ 41 h 183"/>
                <a:gd name="T38" fmla="*/ 57 w 96"/>
                <a:gd name="T39" fmla="*/ 20 h 183"/>
                <a:gd name="T40" fmla="*/ 48 w 96"/>
                <a:gd name="T4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9" name="Freeform 47"/>
            <p:cNvSpPr/>
            <p:nvPr/>
          </p:nvSpPr>
          <p:spPr bwMode="ltGray">
            <a:xfrm>
              <a:off x="4231" y="2311"/>
              <a:ext cx="46" cy="122"/>
            </a:xfrm>
            <a:custGeom>
              <a:avLst/>
              <a:gdLst>
                <a:gd name="T0" fmla="*/ 6 w 54"/>
                <a:gd name="T1" fmla="*/ 0 h 175"/>
                <a:gd name="T2" fmla="*/ 0 w 54"/>
                <a:gd name="T3" fmla="*/ 25 h 175"/>
                <a:gd name="T4" fmla="*/ 9 w 54"/>
                <a:gd name="T5" fmla="*/ 54 h 175"/>
                <a:gd name="T6" fmla="*/ 18 w 54"/>
                <a:gd name="T7" fmla="*/ 94 h 175"/>
                <a:gd name="T8" fmla="*/ 34 w 54"/>
                <a:gd name="T9" fmla="*/ 129 h 175"/>
                <a:gd name="T10" fmla="*/ 54 w 54"/>
                <a:gd name="T11" fmla="*/ 175 h 175"/>
                <a:gd name="T12" fmla="*/ 40 w 54"/>
                <a:gd name="T13" fmla="*/ 115 h 175"/>
                <a:gd name="T14" fmla="*/ 34 w 54"/>
                <a:gd name="T15" fmla="*/ 93 h 175"/>
                <a:gd name="T16" fmla="*/ 28 w 54"/>
                <a:gd name="T17" fmla="*/ 61 h 175"/>
                <a:gd name="T18" fmla="*/ 25 w 54"/>
                <a:gd name="T19" fmla="*/ 46 h 175"/>
                <a:gd name="T20" fmla="*/ 16 w 54"/>
                <a:gd name="T21" fmla="*/ 37 h 175"/>
                <a:gd name="T22" fmla="*/ 6 w 54"/>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0" name="Freeform 48"/>
            <p:cNvSpPr/>
            <p:nvPr/>
          </p:nvSpPr>
          <p:spPr bwMode="ltGray">
            <a:xfrm>
              <a:off x="4283" y="2439"/>
              <a:ext cx="75" cy="50"/>
            </a:xfrm>
            <a:custGeom>
              <a:avLst/>
              <a:gdLst>
                <a:gd name="T0" fmla="*/ 2 w 86"/>
                <a:gd name="T1" fmla="*/ 0 h 73"/>
                <a:gd name="T2" fmla="*/ 8 w 86"/>
                <a:gd name="T3" fmla="*/ 34 h 73"/>
                <a:gd name="T4" fmla="*/ 23 w 86"/>
                <a:gd name="T5" fmla="*/ 43 h 73"/>
                <a:gd name="T6" fmla="*/ 48 w 86"/>
                <a:gd name="T7" fmla="*/ 49 h 73"/>
                <a:gd name="T8" fmla="*/ 62 w 86"/>
                <a:gd name="T9" fmla="*/ 57 h 73"/>
                <a:gd name="T10" fmla="*/ 74 w 86"/>
                <a:gd name="T11" fmla="*/ 66 h 73"/>
                <a:gd name="T12" fmla="*/ 86 w 86"/>
                <a:gd name="T13" fmla="*/ 69 h 73"/>
                <a:gd name="T14" fmla="*/ 72 w 86"/>
                <a:gd name="T15" fmla="*/ 39 h 73"/>
                <a:gd name="T16" fmla="*/ 63 w 86"/>
                <a:gd name="T17" fmla="*/ 22 h 73"/>
                <a:gd name="T18" fmla="*/ 36 w 86"/>
                <a:gd name="T19" fmla="*/ 24 h 73"/>
                <a:gd name="T20" fmla="*/ 24 w 86"/>
                <a:gd name="T21" fmla="*/ 19 h 73"/>
                <a:gd name="T22" fmla="*/ 6 w 86"/>
                <a:gd name="T23" fmla="*/ 0 h 73"/>
                <a:gd name="T24" fmla="*/ 2 w 86"/>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1" name="Freeform 49"/>
            <p:cNvSpPr/>
            <p:nvPr/>
          </p:nvSpPr>
          <p:spPr bwMode="ltGray">
            <a:xfrm>
              <a:off x="4403" y="2350"/>
              <a:ext cx="95" cy="109"/>
            </a:xfrm>
            <a:custGeom>
              <a:avLst/>
              <a:gdLst>
                <a:gd name="T0" fmla="*/ 98 w 111"/>
                <a:gd name="T1" fmla="*/ 0 h 156"/>
                <a:gd name="T2" fmla="*/ 75 w 111"/>
                <a:gd name="T3" fmla="*/ 10 h 156"/>
                <a:gd name="T4" fmla="*/ 23 w 111"/>
                <a:gd name="T5" fmla="*/ 15 h 156"/>
                <a:gd name="T6" fmla="*/ 14 w 111"/>
                <a:gd name="T7" fmla="*/ 33 h 156"/>
                <a:gd name="T8" fmla="*/ 11 w 111"/>
                <a:gd name="T9" fmla="*/ 61 h 156"/>
                <a:gd name="T10" fmla="*/ 14 w 111"/>
                <a:gd name="T11" fmla="*/ 75 h 156"/>
                <a:gd name="T12" fmla="*/ 3 w 111"/>
                <a:gd name="T13" fmla="*/ 88 h 156"/>
                <a:gd name="T14" fmla="*/ 14 w 111"/>
                <a:gd name="T15" fmla="*/ 109 h 156"/>
                <a:gd name="T16" fmla="*/ 23 w 111"/>
                <a:gd name="T17" fmla="*/ 124 h 156"/>
                <a:gd name="T18" fmla="*/ 15 w 111"/>
                <a:gd name="T19" fmla="*/ 144 h 156"/>
                <a:gd name="T20" fmla="*/ 24 w 111"/>
                <a:gd name="T21" fmla="*/ 156 h 156"/>
                <a:gd name="T22" fmla="*/ 42 w 111"/>
                <a:gd name="T23" fmla="*/ 144 h 156"/>
                <a:gd name="T24" fmla="*/ 50 w 111"/>
                <a:gd name="T25" fmla="*/ 93 h 156"/>
                <a:gd name="T26" fmla="*/ 56 w 111"/>
                <a:gd name="T27" fmla="*/ 126 h 156"/>
                <a:gd name="T28" fmla="*/ 65 w 111"/>
                <a:gd name="T29" fmla="*/ 145 h 156"/>
                <a:gd name="T30" fmla="*/ 62 w 111"/>
                <a:gd name="T31" fmla="*/ 112 h 156"/>
                <a:gd name="T32" fmla="*/ 72 w 111"/>
                <a:gd name="T33" fmla="*/ 73 h 156"/>
                <a:gd name="T34" fmla="*/ 69 w 111"/>
                <a:gd name="T35" fmla="*/ 51 h 156"/>
                <a:gd name="T36" fmla="*/ 54 w 111"/>
                <a:gd name="T37" fmla="*/ 60 h 156"/>
                <a:gd name="T38" fmla="*/ 35 w 111"/>
                <a:gd name="T39" fmla="*/ 54 h 156"/>
                <a:gd name="T40" fmla="*/ 41 w 111"/>
                <a:gd name="T41" fmla="*/ 36 h 156"/>
                <a:gd name="T42" fmla="*/ 62 w 111"/>
                <a:gd name="T43" fmla="*/ 34 h 156"/>
                <a:gd name="T44" fmla="*/ 78 w 111"/>
                <a:gd name="T45" fmla="*/ 39 h 156"/>
                <a:gd name="T46" fmla="*/ 98 w 111"/>
                <a:gd name="T47" fmla="*/ 30 h 156"/>
                <a:gd name="T48" fmla="*/ 111 w 111"/>
                <a:gd name="T49" fmla="*/ 13 h 156"/>
                <a:gd name="T50" fmla="*/ 98 w 111"/>
                <a:gd name="T5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2" name="Freeform 50"/>
            <p:cNvSpPr/>
            <p:nvPr/>
          </p:nvSpPr>
          <p:spPr bwMode="ltGray">
            <a:xfrm>
              <a:off x="4371" y="1959"/>
              <a:ext cx="25" cy="67"/>
            </a:xfrm>
            <a:custGeom>
              <a:avLst/>
              <a:gdLst>
                <a:gd name="T0" fmla="*/ 12 w 30"/>
                <a:gd name="T1" fmla="*/ 0 h 94"/>
                <a:gd name="T2" fmla="*/ 0 w 30"/>
                <a:gd name="T3" fmla="*/ 16 h 94"/>
                <a:gd name="T4" fmla="*/ 6 w 30"/>
                <a:gd name="T5" fmla="*/ 37 h 94"/>
                <a:gd name="T6" fmla="*/ 1 w 30"/>
                <a:gd name="T7" fmla="*/ 61 h 94"/>
                <a:gd name="T8" fmla="*/ 16 w 30"/>
                <a:gd name="T9" fmla="*/ 94 h 94"/>
                <a:gd name="T10" fmla="*/ 30 w 30"/>
                <a:gd name="T11" fmla="*/ 82 h 94"/>
                <a:gd name="T12" fmla="*/ 22 w 30"/>
                <a:gd name="T13" fmla="*/ 61 h 94"/>
                <a:gd name="T14" fmla="*/ 12 w 30"/>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3" name="Freeform 51"/>
            <p:cNvSpPr/>
            <p:nvPr/>
          </p:nvSpPr>
          <p:spPr bwMode="ltGray">
            <a:xfrm>
              <a:off x="4387" y="2070"/>
              <a:ext cx="70" cy="111"/>
            </a:xfrm>
            <a:custGeom>
              <a:avLst/>
              <a:gdLst>
                <a:gd name="T0" fmla="*/ 12 w 81"/>
                <a:gd name="T1" fmla="*/ 2 h 158"/>
                <a:gd name="T2" fmla="*/ 0 w 81"/>
                <a:gd name="T3" fmla="*/ 20 h 158"/>
                <a:gd name="T4" fmla="*/ 8 w 81"/>
                <a:gd name="T5" fmla="*/ 49 h 158"/>
                <a:gd name="T6" fmla="*/ 6 w 81"/>
                <a:gd name="T7" fmla="*/ 107 h 158"/>
                <a:gd name="T8" fmla="*/ 17 w 81"/>
                <a:gd name="T9" fmla="*/ 103 h 158"/>
                <a:gd name="T10" fmla="*/ 20 w 81"/>
                <a:gd name="T11" fmla="*/ 115 h 158"/>
                <a:gd name="T12" fmla="*/ 29 w 81"/>
                <a:gd name="T13" fmla="*/ 122 h 158"/>
                <a:gd name="T14" fmla="*/ 38 w 81"/>
                <a:gd name="T15" fmla="*/ 140 h 158"/>
                <a:gd name="T16" fmla="*/ 48 w 81"/>
                <a:gd name="T17" fmla="*/ 128 h 158"/>
                <a:gd name="T18" fmla="*/ 65 w 81"/>
                <a:gd name="T19" fmla="*/ 134 h 158"/>
                <a:gd name="T20" fmla="*/ 63 w 81"/>
                <a:gd name="T21" fmla="*/ 109 h 158"/>
                <a:gd name="T22" fmla="*/ 48 w 81"/>
                <a:gd name="T23" fmla="*/ 104 h 158"/>
                <a:gd name="T24" fmla="*/ 39 w 81"/>
                <a:gd name="T25" fmla="*/ 91 h 158"/>
                <a:gd name="T26" fmla="*/ 33 w 81"/>
                <a:gd name="T27" fmla="*/ 73 h 158"/>
                <a:gd name="T28" fmla="*/ 41 w 81"/>
                <a:gd name="T29" fmla="*/ 53 h 158"/>
                <a:gd name="T30" fmla="*/ 35 w 81"/>
                <a:gd name="T31" fmla="*/ 35 h 158"/>
                <a:gd name="T32" fmla="*/ 42 w 81"/>
                <a:gd name="T33" fmla="*/ 20 h 158"/>
                <a:gd name="T34" fmla="*/ 29 w 81"/>
                <a:gd name="T35" fmla="*/ 4 h 158"/>
                <a:gd name="T36" fmla="*/ 18 w 81"/>
                <a:gd name="T37" fmla="*/ 7 h 158"/>
                <a:gd name="T38" fmla="*/ 12 w 81"/>
                <a:gd name="T39"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4" name="Freeform 52"/>
            <p:cNvSpPr/>
            <p:nvPr/>
          </p:nvSpPr>
          <p:spPr bwMode="ltGray">
            <a:xfrm>
              <a:off x="4436" y="2216"/>
              <a:ext cx="74" cy="74"/>
            </a:xfrm>
            <a:custGeom>
              <a:avLst/>
              <a:gdLst>
                <a:gd name="T0" fmla="*/ 52 w 85"/>
                <a:gd name="T1" fmla="*/ 0 h 105"/>
                <a:gd name="T2" fmla="*/ 44 w 85"/>
                <a:gd name="T3" fmla="*/ 18 h 105"/>
                <a:gd name="T4" fmla="*/ 32 w 85"/>
                <a:gd name="T5" fmla="*/ 30 h 105"/>
                <a:gd name="T6" fmla="*/ 16 w 85"/>
                <a:gd name="T7" fmla="*/ 35 h 105"/>
                <a:gd name="T8" fmla="*/ 8 w 85"/>
                <a:gd name="T9" fmla="*/ 48 h 105"/>
                <a:gd name="T10" fmla="*/ 4 w 85"/>
                <a:gd name="T11" fmla="*/ 74 h 105"/>
                <a:gd name="T12" fmla="*/ 13 w 85"/>
                <a:gd name="T13" fmla="*/ 71 h 105"/>
                <a:gd name="T14" fmla="*/ 25 w 85"/>
                <a:gd name="T15" fmla="*/ 62 h 105"/>
                <a:gd name="T16" fmla="*/ 34 w 85"/>
                <a:gd name="T17" fmla="*/ 69 h 105"/>
                <a:gd name="T18" fmla="*/ 58 w 85"/>
                <a:gd name="T19" fmla="*/ 99 h 105"/>
                <a:gd name="T20" fmla="*/ 71 w 85"/>
                <a:gd name="T21" fmla="*/ 72 h 105"/>
                <a:gd name="T22" fmla="*/ 85 w 85"/>
                <a:gd name="T23" fmla="*/ 68 h 105"/>
                <a:gd name="T24" fmla="*/ 74 w 85"/>
                <a:gd name="T25" fmla="*/ 39 h 105"/>
                <a:gd name="T26" fmla="*/ 52 w 85"/>
                <a:gd name="T2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5" name="Freeform 53"/>
            <p:cNvSpPr/>
            <p:nvPr/>
          </p:nvSpPr>
          <p:spPr bwMode="ltGray">
            <a:xfrm>
              <a:off x="4524" y="2348"/>
              <a:ext cx="33" cy="46"/>
            </a:xfrm>
            <a:custGeom>
              <a:avLst/>
              <a:gdLst>
                <a:gd name="T0" fmla="*/ 6 w 38"/>
                <a:gd name="T1" fmla="*/ 27 h 66"/>
                <a:gd name="T2" fmla="*/ 26 w 38"/>
                <a:gd name="T3" fmla="*/ 66 h 66"/>
                <a:gd name="T4" fmla="*/ 30 w 38"/>
                <a:gd name="T5" fmla="*/ 52 h 66"/>
                <a:gd name="T6" fmla="*/ 38 w 38"/>
                <a:gd name="T7" fmla="*/ 40 h 66"/>
                <a:gd name="T8" fmla="*/ 30 w 38"/>
                <a:gd name="T9" fmla="*/ 25 h 66"/>
                <a:gd name="T10" fmla="*/ 20 w 38"/>
                <a:gd name="T11" fmla="*/ 13 h 66"/>
                <a:gd name="T12" fmla="*/ 11 w 38"/>
                <a:gd name="T13" fmla="*/ 1 h 66"/>
                <a:gd name="T14" fmla="*/ 2 w 38"/>
                <a:gd name="T15" fmla="*/ 12 h 66"/>
                <a:gd name="T16" fmla="*/ 6 w 38"/>
                <a:gd name="T17"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6" name="Freeform 54"/>
            <p:cNvSpPr/>
            <p:nvPr/>
          </p:nvSpPr>
          <p:spPr bwMode="ltGray">
            <a:xfrm>
              <a:off x="4505" y="2425"/>
              <a:ext cx="21" cy="16"/>
            </a:xfrm>
            <a:custGeom>
              <a:avLst/>
              <a:gdLst>
                <a:gd name="T0" fmla="*/ 0 w 24"/>
                <a:gd name="T1" fmla="*/ 0 h 23"/>
                <a:gd name="T2" fmla="*/ 6 w 24"/>
                <a:gd name="T3" fmla="*/ 23 h 23"/>
                <a:gd name="T4" fmla="*/ 24 w 24"/>
                <a:gd name="T5" fmla="*/ 11 h 23"/>
                <a:gd name="T6" fmla="*/ 0 w 24"/>
                <a:gd name="T7" fmla="*/ 0 h 23"/>
              </a:gdLst>
              <a:ahLst/>
              <a:cxnLst>
                <a:cxn ang="0">
                  <a:pos x="T0" y="T1"/>
                </a:cxn>
                <a:cxn ang="0">
                  <a:pos x="T2" y="T3"/>
                </a:cxn>
                <a:cxn ang="0">
                  <a:pos x="T4" y="T5"/>
                </a:cxn>
                <a:cxn ang="0">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7" name="Freeform 55"/>
            <p:cNvSpPr/>
            <p:nvPr/>
          </p:nvSpPr>
          <p:spPr bwMode="ltGray">
            <a:xfrm>
              <a:off x="4536" y="2415"/>
              <a:ext cx="52" cy="35"/>
            </a:xfrm>
            <a:custGeom>
              <a:avLst/>
              <a:gdLst>
                <a:gd name="T0" fmla="*/ 9 w 60"/>
                <a:gd name="T1" fmla="*/ 0 h 49"/>
                <a:gd name="T2" fmla="*/ 0 w 60"/>
                <a:gd name="T3" fmla="*/ 18 h 49"/>
                <a:gd name="T4" fmla="*/ 28 w 60"/>
                <a:gd name="T5" fmla="*/ 33 h 49"/>
                <a:gd name="T6" fmla="*/ 42 w 60"/>
                <a:gd name="T7" fmla="*/ 46 h 49"/>
                <a:gd name="T8" fmla="*/ 60 w 60"/>
                <a:gd name="T9" fmla="*/ 42 h 49"/>
                <a:gd name="T10" fmla="*/ 49 w 60"/>
                <a:gd name="T11" fmla="*/ 24 h 49"/>
                <a:gd name="T12" fmla="*/ 28 w 60"/>
                <a:gd name="T13" fmla="*/ 3 h 49"/>
                <a:gd name="T14" fmla="*/ 19 w 60"/>
                <a:gd name="T15" fmla="*/ 16 h 49"/>
                <a:gd name="T16" fmla="*/ 9 w 60"/>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2" name="Freeform 56"/>
            <p:cNvSpPr/>
            <p:nvPr/>
          </p:nvSpPr>
          <p:spPr bwMode="ltGray">
            <a:xfrm>
              <a:off x="4616" y="2481"/>
              <a:ext cx="27" cy="31"/>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4" name="Freeform 57"/>
            <p:cNvSpPr/>
            <p:nvPr/>
          </p:nvSpPr>
          <p:spPr bwMode="ltGray">
            <a:xfrm>
              <a:off x="4923" y="2442"/>
              <a:ext cx="53" cy="44"/>
            </a:xfrm>
            <a:custGeom>
              <a:avLst/>
              <a:gdLst>
                <a:gd name="T0" fmla="*/ 7 w 61"/>
                <a:gd name="T1" fmla="*/ 0 h 63"/>
                <a:gd name="T2" fmla="*/ 0 w 61"/>
                <a:gd name="T3" fmla="*/ 14 h 63"/>
                <a:gd name="T4" fmla="*/ 24 w 61"/>
                <a:gd name="T5" fmla="*/ 35 h 63"/>
                <a:gd name="T6" fmla="*/ 36 w 61"/>
                <a:gd name="T7" fmla="*/ 54 h 63"/>
                <a:gd name="T8" fmla="*/ 46 w 61"/>
                <a:gd name="T9" fmla="*/ 63 h 63"/>
                <a:gd name="T10" fmla="*/ 61 w 61"/>
                <a:gd name="T11" fmla="*/ 56 h 63"/>
                <a:gd name="T12" fmla="*/ 33 w 61"/>
                <a:gd name="T13" fmla="*/ 17 h 63"/>
                <a:gd name="T14" fmla="*/ 7 w 6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5" name="Freeform 58"/>
            <p:cNvSpPr/>
            <p:nvPr/>
          </p:nvSpPr>
          <p:spPr bwMode="ltGray">
            <a:xfrm>
              <a:off x="4466" y="2497"/>
              <a:ext cx="53" cy="47"/>
            </a:xfrm>
            <a:custGeom>
              <a:avLst/>
              <a:gdLst>
                <a:gd name="T0" fmla="*/ 28 w 61"/>
                <a:gd name="T1" fmla="*/ 7 h 67"/>
                <a:gd name="T2" fmla="*/ 30 w 61"/>
                <a:gd name="T3" fmla="*/ 34 h 67"/>
                <a:gd name="T4" fmla="*/ 16 w 61"/>
                <a:gd name="T5" fmla="*/ 43 h 67"/>
                <a:gd name="T6" fmla="*/ 22 w 61"/>
                <a:gd name="T7" fmla="*/ 67 h 67"/>
                <a:gd name="T8" fmla="*/ 48 w 61"/>
                <a:gd name="T9" fmla="*/ 58 h 67"/>
                <a:gd name="T10" fmla="*/ 60 w 61"/>
                <a:gd name="T11" fmla="*/ 47 h 67"/>
                <a:gd name="T12" fmla="*/ 51 w 61"/>
                <a:gd name="T13" fmla="*/ 28 h 67"/>
                <a:gd name="T14" fmla="*/ 57 w 61"/>
                <a:gd name="T15" fmla="*/ 14 h 67"/>
                <a:gd name="T16" fmla="*/ 55 w 61"/>
                <a:gd name="T17" fmla="*/ 2 h 67"/>
                <a:gd name="T18" fmla="*/ 46 w 61"/>
                <a:gd name="T19" fmla="*/ 4 h 67"/>
                <a:gd name="T20" fmla="*/ 51 w 61"/>
                <a:gd name="T21" fmla="*/ 5 h 67"/>
                <a:gd name="T22" fmla="*/ 49 w 61"/>
                <a:gd name="T23" fmla="*/ 16 h 67"/>
                <a:gd name="T24" fmla="*/ 43 w 61"/>
                <a:gd name="T25" fmla="*/ 23 h 67"/>
                <a:gd name="T26" fmla="*/ 28 w 61"/>
                <a:gd name="T27"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6" name="Freeform 59"/>
            <p:cNvSpPr/>
            <p:nvPr/>
          </p:nvSpPr>
          <p:spPr bwMode="ltGray">
            <a:xfrm>
              <a:off x="4410" y="2515"/>
              <a:ext cx="37" cy="25"/>
            </a:xfrm>
            <a:custGeom>
              <a:avLst/>
              <a:gdLst>
                <a:gd name="T0" fmla="*/ 21 w 43"/>
                <a:gd name="T1" fmla="*/ 3 h 36"/>
                <a:gd name="T2" fmla="*/ 6 w 43"/>
                <a:gd name="T3" fmla="*/ 6 h 36"/>
                <a:gd name="T4" fmla="*/ 33 w 43"/>
                <a:gd name="T5" fmla="*/ 36 h 36"/>
                <a:gd name="T6" fmla="*/ 42 w 43"/>
                <a:gd name="T7" fmla="*/ 30 h 36"/>
                <a:gd name="T8" fmla="*/ 21 w 43"/>
                <a:gd name="T9" fmla="*/ 3 h 36"/>
              </a:gdLst>
              <a:ahLst/>
              <a:cxnLst>
                <a:cxn ang="0">
                  <a:pos x="T0" y="T1"/>
                </a:cxn>
                <a:cxn ang="0">
                  <a:pos x="T2" y="T3"/>
                </a:cxn>
                <a:cxn ang="0">
                  <a:pos x="T4" y="T5"/>
                </a:cxn>
                <a:cxn ang="0">
                  <a:pos x="T6" y="T7"/>
                </a:cxn>
                <a:cxn ang="0">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7" name="Freeform 60"/>
            <p:cNvSpPr/>
            <p:nvPr/>
          </p:nvSpPr>
          <p:spPr bwMode="ltGray">
            <a:xfrm>
              <a:off x="4386" y="2487"/>
              <a:ext cx="27" cy="29"/>
            </a:xfrm>
            <a:custGeom>
              <a:avLst/>
              <a:gdLst>
                <a:gd name="T0" fmla="*/ 21 w 32"/>
                <a:gd name="T1" fmla="*/ 0 h 41"/>
                <a:gd name="T2" fmla="*/ 0 w 32"/>
                <a:gd name="T3" fmla="*/ 26 h 41"/>
                <a:gd name="T4" fmla="*/ 16 w 32"/>
                <a:gd name="T5" fmla="*/ 24 h 41"/>
                <a:gd name="T6" fmla="*/ 19 w 32"/>
                <a:gd name="T7" fmla="*/ 29 h 41"/>
                <a:gd name="T8" fmla="*/ 16 w 32"/>
                <a:gd name="T9" fmla="*/ 35 h 41"/>
                <a:gd name="T10" fmla="*/ 30 w 32"/>
                <a:gd name="T11" fmla="*/ 21 h 41"/>
                <a:gd name="T12" fmla="*/ 24 w 32"/>
                <a:gd name="T13" fmla="*/ 9 h 41"/>
                <a:gd name="T14" fmla="*/ 21 w 3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8" name="Freeform 61"/>
            <p:cNvSpPr/>
            <p:nvPr/>
          </p:nvSpPr>
          <p:spPr bwMode="ltGray">
            <a:xfrm>
              <a:off x="4425" y="2498"/>
              <a:ext cx="39" cy="22"/>
            </a:xfrm>
            <a:custGeom>
              <a:avLst/>
              <a:gdLst>
                <a:gd name="T0" fmla="*/ 21 w 45"/>
                <a:gd name="T1" fmla="*/ 0 h 32"/>
                <a:gd name="T2" fmla="*/ 0 w 45"/>
                <a:gd name="T3" fmla="*/ 7 h 32"/>
                <a:gd name="T4" fmla="*/ 27 w 45"/>
                <a:gd name="T5" fmla="*/ 31 h 32"/>
                <a:gd name="T6" fmla="*/ 45 w 45"/>
                <a:gd name="T7" fmla="*/ 24 h 32"/>
                <a:gd name="T8" fmla="*/ 22 w 45"/>
                <a:gd name="T9" fmla="*/ 10 h 32"/>
                <a:gd name="T10" fmla="*/ 21 w 45"/>
                <a:gd name="T11" fmla="*/ 0 h 32"/>
              </a:gdLst>
              <a:ahLst/>
              <a:cxnLst>
                <a:cxn ang="0">
                  <a:pos x="T0" y="T1"/>
                </a:cxn>
                <a:cxn ang="0">
                  <a:pos x="T2" y="T3"/>
                </a:cxn>
                <a:cxn ang="0">
                  <a:pos x="T4" y="T5"/>
                </a:cxn>
                <a:cxn ang="0">
                  <a:pos x="T6" y="T7"/>
                </a:cxn>
                <a:cxn ang="0">
                  <a:pos x="T8" y="T9"/>
                </a:cxn>
                <a:cxn ang="0">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9" name="Freeform 62"/>
            <p:cNvSpPr/>
            <p:nvPr/>
          </p:nvSpPr>
          <p:spPr bwMode="ltGray">
            <a:xfrm>
              <a:off x="4368" y="2187"/>
              <a:ext cx="31" cy="52"/>
            </a:xfrm>
            <a:custGeom>
              <a:avLst/>
              <a:gdLst>
                <a:gd name="T0" fmla="*/ 30 w 35"/>
                <a:gd name="T1" fmla="*/ 0 h 74"/>
                <a:gd name="T2" fmla="*/ 21 w 35"/>
                <a:gd name="T3" fmla="*/ 15 h 74"/>
                <a:gd name="T4" fmla="*/ 9 w 35"/>
                <a:gd name="T5" fmla="*/ 36 h 74"/>
                <a:gd name="T6" fmla="*/ 0 w 35"/>
                <a:gd name="T7" fmla="*/ 59 h 74"/>
                <a:gd name="T8" fmla="*/ 8 w 35"/>
                <a:gd name="T9" fmla="*/ 74 h 74"/>
                <a:gd name="T10" fmla="*/ 20 w 35"/>
                <a:gd name="T11" fmla="*/ 59 h 74"/>
                <a:gd name="T12" fmla="*/ 35 w 35"/>
                <a:gd name="T13" fmla="*/ 32 h 74"/>
                <a:gd name="T14" fmla="*/ 30 w 3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0" name="Freeform 63"/>
            <p:cNvSpPr/>
            <p:nvPr/>
          </p:nvSpPr>
          <p:spPr bwMode="ltGray">
            <a:xfrm>
              <a:off x="4427" y="2179"/>
              <a:ext cx="22" cy="51"/>
            </a:xfrm>
            <a:custGeom>
              <a:avLst/>
              <a:gdLst>
                <a:gd name="T0" fmla="*/ 13 w 25"/>
                <a:gd name="T1" fmla="*/ 7 h 73"/>
                <a:gd name="T2" fmla="*/ 4 w 25"/>
                <a:gd name="T3" fmla="*/ 8 h 73"/>
                <a:gd name="T4" fmla="*/ 0 w 25"/>
                <a:gd name="T5" fmla="*/ 22 h 73"/>
                <a:gd name="T6" fmla="*/ 15 w 25"/>
                <a:gd name="T7" fmla="*/ 41 h 73"/>
                <a:gd name="T8" fmla="*/ 25 w 25"/>
                <a:gd name="T9" fmla="*/ 56 h 73"/>
                <a:gd name="T10" fmla="*/ 16 w 25"/>
                <a:gd name="T11" fmla="*/ 20 h 73"/>
                <a:gd name="T12" fmla="*/ 13 w 25"/>
                <a:gd name="T13" fmla="*/ 7 h 73"/>
              </a:gdLst>
              <a:ahLst/>
              <a:cxnLst>
                <a:cxn ang="0">
                  <a:pos x="T0" y="T1"/>
                </a:cxn>
                <a:cxn ang="0">
                  <a:pos x="T2" y="T3"/>
                </a:cxn>
                <a:cxn ang="0">
                  <a:pos x="T4" y="T5"/>
                </a:cxn>
                <a:cxn ang="0">
                  <a:pos x="T6" y="T7"/>
                </a:cxn>
                <a:cxn ang="0">
                  <a:pos x="T8" y="T9"/>
                </a:cxn>
                <a:cxn ang="0">
                  <a:pos x="T10" y="T11"/>
                </a:cxn>
                <a:cxn ang="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1" name="Freeform 64"/>
            <p:cNvSpPr/>
            <p:nvPr/>
          </p:nvSpPr>
          <p:spPr bwMode="ltGray">
            <a:xfrm>
              <a:off x="4452" y="2163"/>
              <a:ext cx="12" cy="23"/>
            </a:xfrm>
            <a:custGeom>
              <a:avLst/>
              <a:gdLst>
                <a:gd name="T0" fmla="*/ 11 w 14"/>
                <a:gd name="T1" fmla="*/ 0 h 33"/>
                <a:gd name="T2" fmla="*/ 1 w 14"/>
                <a:gd name="T3" fmla="*/ 10 h 33"/>
                <a:gd name="T4" fmla="*/ 11 w 14"/>
                <a:gd name="T5" fmla="*/ 25 h 33"/>
                <a:gd name="T6" fmla="*/ 11 w 14"/>
                <a:gd name="T7" fmla="*/ 0 h 33"/>
              </a:gdLst>
              <a:ahLst/>
              <a:cxnLst>
                <a:cxn ang="0">
                  <a:pos x="T0" y="T1"/>
                </a:cxn>
                <a:cxn ang="0">
                  <a:pos x="T2" y="T3"/>
                </a:cxn>
                <a:cxn ang="0">
                  <a:pos x="T4" y="T5"/>
                </a:cxn>
                <a:cxn ang="0">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2" name="Freeform 65"/>
            <p:cNvSpPr/>
            <p:nvPr/>
          </p:nvSpPr>
          <p:spPr bwMode="ltGray">
            <a:xfrm>
              <a:off x="4464" y="2174"/>
              <a:ext cx="24" cy="45"/>
            </a:xfrm>
            <a:custGeom>
              <a:avLst/>
              <a:gdLst>
                <a:gd name="T0" fmla="*/ 5 w 28"/>
                <a:gd name="T1" fmla="*/ 0 h 64"/>
                <a:gd name="T2" fmla="*/ 11 w 28"/>
                <a:gd name="T3" fmla="*/ 14 h 64"/>
                <a:gd name="T4" fmla="*/ 20 w 28"/>
                <a:gd name="T5" fmla="*/ 21 h 64"/>
                <a:gd name="T6" fmla="*/ 8 w 28"/>
                <a:gd name="T7" fmla="*/ 39 h 64"/>
                <a:gd name="T8" fmla="*/ 0 w 28"/>
                <a:gd name="T9" fmla="*/ 56 h 64"/>
                <a:gd name="T10" fmla="*/ 11 w 28"/>
                <a:gd name="T11" fmla="*/ 57 h 64"/>
                <a:gd name="T12" fmla="*/ 26 w 28"/>
                <a:gd name="T13" fmla="*/ 26 h 64"/>
                <a:gd name="T14" fmla="*/ 5 w 28"/>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3" name="Freeform 66"/>
            <p:cNvSpPr/>
            <p:nvPr/>
          </p:nvSpPr>
          <p:spPr bwMode="ltGray">
            <a:xfrm>
              <a:off x="4154" y="2239"/>
              <a:ext cx="14" cy="25"/>
            </a:xfrm>
            <a:custGeom>
              <a:avLst/>
              <a:gdLst>
                <a:gd name="T0" fmla="*/ 14 w 16"/>
                <a:gd name="T1" fmla="*/ 3 h 36"/>
                <a:gd name="T2" fmla="*/ 0 w 16"/>
                <a:gd name="T3" fmla="*/ 7 h 36"/>
                <a:gd name="T4" fmla="*/ 8 w 16"/>
                <a:gd name="T5" fmla="*/ 22 h 36"/>
                <a:gd name="T6" fmla="*/ 14 w 16"/>
                <a:gd name="T7" fmla="*/ 3 h 36"/>
              </a:gdLst>
              <a:ahLst/>
              <a:cxnLst>
                <a:cxn ang="0">
                  <a:pos x="T0" y="T1"/>
                </a:cxn>
                <a:cxn ang="0">
                  <a:pos x="T2" y="T3"/>
                </a:cxn>
                <a:cxn ang="0">
                  <a:pos x="T4" y="T5"/>
                </a:cxn>
                <a:cxn ang="0">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4" name="Freeform 67"/>
            <p:cNvSpPr/>
            <p:nvPr/>
          </p:nvSpPr>
          <p:spPr bwMode="ltGray">
            <a:xfrm>
              <a:off x="4143" y="2217"/>
              <a:ext cx="11"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5" name="Freeform 68"/>
            <p:cNvSpPr/>
            <p:nvPr/>
          </p:nvSpPr>
          <p:spPr bwMode="ltGray">
            <a:xfrm>
              <a:off x="4138" y="2200"/>
              <a:ext cx="14" cy="14"/>
            </a:xfrm>
            <a:custGeom>
              <a:avLst/>
              <a:gdLst>
                <a:gd name="T0" fmla="*/ 10 w 16"/>
                <a:gd name="T1" fmla="*/ 5 h 19"/>
                <a:gd name="T2" fmla="*/ 0 w 16"/>
                <a:gd name="T3" fmla="*/ 10 h 19"/>
                <a:gd name="T4" fmla="*/ 12 w 16"/>
                <a:gd name="T5" fmla="*/ 19 h 19"/>
                <a:gd name="T6" fmla="*/ 10 w 16"/>
                <a:gd name="T7" fmla="*/ 5 h 19"/>
              </a:gdLst>
              <a:ahLst/>
              <a:cxnLst>
                <a:cxn ang="0">
                  <a:pos x="T0" y="T1"/>
                </a:cxn>
                <a:cxn ang="0">
                  <a:pos x="T2" y="T3"/>
                </a:cxn>
                <a:cxn ang="0">
                  <a:pos x="T4" y="T5"/>
                </a:cxn>
                <a:cxn ang="0">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6" name="Freeform 69"/>
            <p:cNvSpPr/>
            <p:nvPr/>
          </p:nvSpPr>
          <p:spPr bwMode="ltGray">
            <a:xfrm>
              <a:off x="4124" y="2163"/>
              <a:ext cx="13"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7" name="Freeform 70"/>
            <p:cNvSpPr/>
            <p:nvPr/>
          </p:nvSpPr>
          <p:spPr bwMode="ltGray">
            <a:xfrm>
              <a:off x="4127" y="2186"/>
              <a:ext cx="18" cy="13"/>
            </a:xfrm>
            <a:custGeom>
              <a:avLst/>
              <a:gdLst>
                <a:gd name="T0" fmla="*/ 13 w 22"/>
                <a:gd name="T1" fmla="*/ 0 h 18"/>
                <a:gd name="T2" fmla="*/ 19 w 22"/>
                <a:gd name="T3" fmla="*/ 18 h 18"/>
                <a:gd name="T4" fmla="*/ 14 w 22"/>
                <a:gd name="T5" fmla="*/ 6 h 18"/>
                <a:gd name="T6" fmla="*/ 13 w 22"/>
                <a:gd name="T7" fmla="*/ 0 h 18"/>
              </a:gdLst>
              <a:ahLst/>
              <a:cxnLst>
                <a:cxn ang="0">
                  <a:pos x="T0" y="T1"/>
                </a:cxn>
                <a:cxn ang="0">
                  <a:pos x="T2" y="T3"/>
                </a:cxn>
                <a:cxn ang="0">
                  <a:pos x="T4" y="T5"/>
                </a:cxn>
                <a:cxn ang="0">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8" name="Freeform 71"/>
            <p:cNvSpPr/>
            <p:nvPr/>
          </p:nvSpPr>
          <p:spPr bwMode="ltGray">
            <a:xfrm>
              <a:off x="5088" y="2769"/>
              <a:ext cx="52" cy="56"/>
            </a:xfrm>
            <a:custGeom>
              <a:avLst/>
              <a:gdLst>
                <a:gd name="T0" fmla="*/ 10 w 60"/>
                <a:gd name="T1" fmla="*/ 7 h 81"/>
                <a:gd name="T2" fmla="*/ 3 w 60"/>
                <a:gd name="T3" fmla="*/ 18 h 81"/>
                <a:gd name="T4" fmla="*/ 15 w 60"/>
                <a:gd name="T5" fmla="*/ 39 h 81"/>
                <a:gd name="T6" fmla="*/ 27 w 60"/>
                <a:gd name="T7" fmla="*/ 54 h 81"/>
                <a:gd name="T8" fmla="*/ 40 w 60"/>
                <a:gd name="T9" fmla="*/ 63 h 81"/>
                <a:gd name="T10" fmla="*/ 51 w 60"/>
                <a:gd name="T11" fmla="*/ 81 h 81"/>
                <a:gd name="T12" fmla="*/ 52 w 60"/>
                <a:gd name="T13" fmla="*/ 57 h 81"/>
                <a:gd name="T14" fmla="*/ 43 w 60"/>
                <a:gd name="T15" fmla="*/ 37 h 81"/>
                <a:gd name="T16" fmla="*/ 25 w 60"/>
                <a:gd name="T17" fmla="*/ 18 h 81"/>
                <a:gd name="T18" fmla="*/ 10 w 60"/>
                <a:gd name="T1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9" name="Freeform 72"/>
            <p:cNvSpPr/>
            <p:nvPr/>
          </p:nvSpPr>
          <p:spPr bwMode="ltGray">
            <a:xfrm>
              <a:off x="5354" y="2723"/>
              <a:ext cx="61" cy="43"/>
            </a:xfrm>
            <a:custGeom>
              <a:avLst/>
              <a:gdLst>
                <a:gd name="T0" fmla="*/ 28 w 71"/>
                <a:gd name="T1" fmla="*/ 23 h 61"/>
                <a:gd name="T2" fmla="*/ 13 w 71"/>
                <a:gd name="T3" fmla="*/ 32 h 61"/>
                <a:gd name="T4" fmla="*/ 1 w 71"/>
                <a:gd name="T5" fmla="*/ 44 h 61"/>
                <a:gd name="T6" fmla="*/ 13 w 71"/>
                <a:gd name="T7" fmla="*/ 59 h 61"/>
                <a:gd name="T8" fmla="*/ 28 w 71"/>
                <a:gd name="T9" fmla="*/ 44 h 61"/>
                <a:gd name="T10" fmla="*/ 40 w 71"/>
                <a:gd name="T11" fmla="*/ 23 h 61"/>
                <a:gd name="T12" fmla="*/ 55 w 71"/>
                <a:gd name="T13" fmla="*/ 0 h 61"/>
                <a:gd name="T14" fmla="*/ 71 w 71"/>
                <a:gd name="T15" fmla="*/ 11 h 61"/>
                <a:gd name="T16" fmla="*/ 35 w 71"/>
                <a:gd name="T17" fmla="*/ 23 h 61"/>
                <a:gd name="T18" fmla="*/ 28 w 71"/>
                <a:gd name="T19"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0" name="Freeform 73"/>
            <p:cNvSpPr/>
            <p:nvPr/>
          </p:nvSpPr>
          <p:spPr bwMode="ltGray">
            <a:xfrm>
              <a:off x="5170" y="2700"/>
              <a:ext cx="20" cy="21"/>
            </a:xfrm>
            <a:custGeom>
              <a:avLst/>
              <a:gdLst>
                <a:gd name="T0" fmla="*/ 9 w 23"/>
                <a:gd name="T1" fmla="*/ 0 h 30"/>
                <a:gd name="T2" fmla="*/ 0 w 23"/>
                <a:gd name="T3" fmla="*/ 14 h 30"/>
                <a:gd name="T4" fmla="*/ 12 w 23"/>
                <a:gd name="T5" fmla="*/ 30 h 30"/>
                <a:gd name="T6" fmla="*/ 9 w 23"/>
                <a:gd name="T7" fmla="*/ 0 h 30"/>
              </a:gdLst>
              <a:ahLst/>
              <a:cxnLst>
                <a:cxn ang="0">
                  <a:pos x="T0" y="T1"/>
                </a:cxn>
                <a:cxn ang="0">
                  <a:pos x="T2" y="T3"/>
                </a:cxn>
                <a:cxn ang="0">
                  <a:pos x="T4" y="T5"/>
                </a:cxn>
                <a:cxn ang="0">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1" name="Freeform 74"/>
            <p:cNvSpPr/>
            <p:nvPr/>
          </p:nvSpPr>
          <p:spPr bwMode="ltGray">
            <a:xfrm>
              <a:off x="5161" y="2679"/>
              <a:ext cx="23" cy="16"/>
            </a:xfrm>
            <a:custGeom>
              <a:avLst/>
              <a:gdLst>
                <a:gd name="T0" fmla="*/ 19 w 26"/>
                <a:gd name="T1" fmla="*/ 0 h 23"/>
                <a:gd name="T2" fmla="*/ 0 w 26"/>
                <a:gd name="T3" fmla="*/ 14 h 23"/>
                <a:gd name="T4" fmla="*/ 21 w 26"/>
                <a:gd name="T5" fmla="*/ 20 h 23"/>
                <a:gd name="T6" fmla="*/ 19 w 26"/>
                <a:gd name="T7" fmla="*/ 0 h 23"/>
              </a:gdLst>
              <a:ahLst/>
              <a:cxnLst>
                <a:cxn ang="0">
                  <a:pos x="T0" y="T1"/>
                </a:cxn>
                <a:cxn ang="0">
                  <a:pos x="T2" y="T3"/>
                </a:cxn>
                <a:cxn ang="0">
                  <a:pos x="T4" y="T5"/>
                </a:cxn>
                <a:cxn ang="0">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2" name="Freeform 75"/>
            <p:cNvSpPr/>
            <p:nvPr/>
          </p:nvSpPr>
          <p:spPr bwMode="ltGray">
            <a:xfrm>
              <a:off x="4985" y="2498"/>
              <a:ext cx="27" cy="31"/>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3" name="Freeform 76"/>
            <p:cNvSpPr/>
            <p:nvPr/>
          </p:nvSpPr>
          <p:spPr bwMode="ltGray">
            <a:xfrm>
              <a:off x="5024" y="2538"/>
              <a:ext cx="30" cy="31"/>
            </a:xfrm>
            <a:custGeom>
              <a:avLst/>
              <a:gdLst>
                <a:gd name="T0" fmla="*/ 30 w 34"/>
                <a:gd name="T1" fmla="*/ 0 h 44"/>
                <a:gd name="T2" fmla="*/ 10 w 34"/>
                <a:gd name="T3" fmla="*/ 9 h 44"/>
                <a:gd name="T4" fmla="*/ 14 w 34"/>
                <a:gd name="T5" fmla="*/ 32 h 44"/>
                <a:gd name="T6" fmla="*/ 26 w 34"/>
                <a:gd name="T7" fmla="*/ 36 h 44"/>
                <a:gd name="T8" fmla="*/ 30 w 34"/>
                <a:gd name="T9" fmla="*/ 0 h 44"/>
              </a:gdLst>
              <a:ahLst/>
              <a:cxnLst>
                <a:cxn ang="0">
                  <a:pos x="T0" y="T1"/>
                </a:cxn>
                <a:cxn ang="0">
                  <a:pos x="T2" y="T3"/>
                </a:cxn>
                <a:cxn ang="0">
                  <a:pos x="T4" y="T5"/>
                </a:cxn>
                <a:cxn ang="0">
                  <a:pos x="T6" y="T7"/>
                </a:cxn>
                <a:cxn ang="0">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4" name="Freeform 77"/>
            <p:cNvSpPr/>
            <p:nvPr/>
          </p:nvSpPr>
          <p:spPr bwMode="ltGray">
            <a:xfrm>
              <a:off x="5055" y="2597"/>
              <a:ext cx="32" cy="26"/>
            </a:xfrm>
            <a:custGeom>
              <a:avLst/>
              <a:gdLst>
                <a:gd name="T0" fmla="*/ 34 w 38"/>
                <a:gd name="T1" fmla="*/ 2 h 37"/>
                <a:gd name="T2" fmla="*/ 10 w 38"/>
                <a:gd name="T3" fmla="*/ 2 h 37"/>
                <a:gd name="T4" fmla="*/ 14 w 38"/>
                <a:gd name="T5" fmla="*/ 25 h 37"/>
                <a:gd name="T6" fmla="*/ 26 w 38"/>
                <a:gd name="T7" fmla="*/ 29 h 37"/>
                <a:gd name="T8" fmla="*/ 34 w 38"/>
                <a:gd name="T9" fmla="*/ 2 h 37"/>
              </a:gdLst>
              <a:ahLst/>
              <a:cxnLst>
                <a:cxn ang="0">
                  <a:pos x="T0" y="T1"/>
                </a:cxn>
                <a:cxn ang="0">
                  <a:pos x="T2" y="T3"/>
                </a:cxn>
                <a:cxn ang="0">
                  <a:pos x="T4" y="T5"/>
                </a:cxn>
                <a:cxn ang="0">
                  <a:pos x="T6" y="T7"/>
                </a:cxn>
                <a:cxn ang="0">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5" name="Freeform 78"/>
            <p:cNvSpPr/>
            <p:nvPr/>
          </p:nvSpPr>
          <p:spPr bwMode="ltGray">
            <a:xfrm>
              <a:off x="5094" y="2587"/>
              <a:ext cx="32" cy="25"/>
            </a:xfrm>
            <a:custGeom>
              <a:avLst/>
              <a:gdLst>
                <a:gd name="T0" fmla="*/ 34 w 38"/>
                <a:gd name="T1" fmla="*/ 2 h 34"/>
                <a:gd name="T2" fmla="*/ 10 w 38"/>
                <a:gd name="T3" fmla="*/ 2 h 34"/>
                <a:gd name="T4" fmla="*/ 16 w 38"/>
                <a:gd name="T5" fmla="*/ 22 h 34"/>
                <a:gd name="T6" fmla="*/ 27 w 38"/>
                <a:gd name="T7" fmla="*/ 22 h 34"/>
                <a:gd name="T8" fmla="*/ 34 w 38"/>
                <a:gd name="T9" fmla="*/ 2 h 34"/>
              </a:gdLst>
              <a:ahLst/>
              <a:cxnLst>
                <a:cxn ang="0">
                  <a:pos x="T0" y="T1"/>
                </a:cxn>
                <a:cxn ang="0">
                  <a:pos x="T2" y="T3"/>
                </a:cxn>
                <a:cxn ang="0">
                  <a:pos x="T4" y="T5"/>
                </a:cxn>
                <a:cxn ang="0">
                  <a:pos x="T6" y="T7"/>
                </a:cxn>
                <a:cxn ang="0">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6" name="Freeform 79"/>
            <p:cNvSpPr/>
            <p:nvPr/>
          </p:nvSpPr>
          <p:spPr bwMode="ltGray">
            <a:xfrm>
              <a:off x="5083" y="2554"/>
              <a:ext cx="30" cy="19"/>
            </a:xfrm>
            <a:custGeom>
              <a:avLst/>
              <a:gdLst>
                <a:gd name="T0" fmla="*/ 31 w 35"/>
                <a:gd name="T1" fmla="*/ 1 h 27"/>
                <a:gd name="T2" fmla="*/ 10 w 35"/>
                <a:gd name="T3" fmla="*/ 2 h 27"/>
                <a:gd name="T4" fmla="*/ 13 w 35"/>
                <a:gd name="T5" fmla="*/ 15 h 27"/>
                <a:gd name="T6" fmla="*/ 25 w 35"/>
                <a:gd name="T7" fmla="*/ 19 h 27"/>
                <a:gd name="T8" fmla="*/ 31 w 35"/>
                <a:gd name="T9" fmla="*/ 1 h 27"/>
              </a:gdLst>
              <a:ahLst/>
              <a:cxnLst>
                <a:cxn ang="0">
                  <a:pos x="T0" y="T1"/>
                </a:cxn>
                <a:cxn ang="0">
                  <a:pos x="T2" y="T3"/>
                </a:cxn>
                <a:cxn ang="0">
                  <a:pos x="T4" y="T5"/>
                </a:cxn>
                <a:cxn ang="0">
                  <a:pos x="T6" y="T7"/>
                </a:cxn>
                <a:cxn ang="0">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7" name="Freeform 80"/>
            <p:cNvSpPr/>
            <p:nvPr/>
          </p:nvSpPr>
          <p:spPr bwMode="ltGray">
            <a:xfrm>
              <a:off x="5053" y="2530"/>
              <a:ext cx="30" cy="33"/>
            </a:xfrm>
            <a:custGeom>
              <a:avLst/>
              <a:gdLst>
                <a:gd name="T0" fmla="*/ 28 w 35"/>
                <a:gd name="T1" fmla="*/ 16 h 47"/>
                <a:gd name="T2" fmla="*/ 19 w 35"/>
                <a:gd name="T3" fmla="*/ 2 h 47"/>
                <a:gd name="T4" fmla="*/ 10 w 35"/>
                <a:gd name="T5" fmla="*/ 25 h 47"/>
                <a:gd name="T6" fmla="*/ 19 w 35"/>
                <a:gd name="T7" fmla="*/ 35 h 47"/>
                <a:gd name="T8" fmla="*/ 27 w 35"/>
                <a:gd name="T9" fmla="*/ 29 h 47"/>
                <a:gd name="T10" fmla="*/ 28 w 35"/>
                <a:gd name="T11" fmla="*/ 16 h 47"/>
              </a:gdLst>
              <a:ahLst/>
              <a:cxnLst>
                <a:cxn ang="0">
                  <a:pos x="T0" y="T1"/>
                </a:cxn>
                <a:cxn ang="0">
                  <a:pos x="T2" y="T3"/>
                </a:cxn>
                <a:cxn ang="0">
                  <a:pos x="T4" y="T5"/>
                </a:cxn>
                <a:cxn ang="0">
                  <a:pos x="T6" y="T7"/>
                </a:cxn>
                <a:cxn ang="0">
                  <a:pos x="T8" y="T9"/>
                </a:cxn>
                <a:cxn ang="0">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8" name="Freeform 81"/>
            <p:cNvSpPr/>
            <p:nvPr/>
          </p:nvSpPr>
          <p:spPr bwMode="ltGray">
            <a:xfrm>
              <a:off x="5016" y="2516"/>
              <a:ext cx="27" cy="24"/>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9" name="Freeform 82"/>
            <p:cNvSpPr/>
            <p:nvPr/>
          </p:nvSpPr>
          <p:spPr bwMode="ltGray">
            <a:xfrm>
              <a:off x="5062" y="2565"/>
              <a:ext cx="27" cy="24"/>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0" name="Freeform 83"/>
            <p:cNvSpPr/>
            <p:nvPr/>
          </p:nvSpPr>
          <p:spPr bwMode="ltGray">
            <a:xfrm>
              <a:off x="3210" y="1280"/>
              <a:ext cx="162" cy="101"/>
            </a:xfrm>
            <a:custGeom>
              <a:avLst/>
              <a:gdLst>
                <a:gd name="T0" fmla="*/ 171 w 189"/>
                <a:gd name="T1" fmla="*/ 4 h 144"/>
                <a:gd name="T2" fmla="*/ 185 w 189"/>
                <a:gd name="T3" fmla="*/ 4 h 144"/>
                <a:gd name="T4" fmla="*/ 189 w 189"/>
                <a:gd name="T5" fmla="*/ 16 h 144"/>
                <a:gd name="T6" fmla="*/ 187 w 189"/>
                <a:gd name="T7" fmla="*/ 24 h 144"/>
                <a:gd name="T8" fmla="*/ 131 w 189"/>
                <a:gd name="T9" fmla="*/ 44 h 144"/>
                <a:gd name="T10" fmla="*/ 109 w 189"/>
                <a:gd name="T11" fmla="*/ 58 h 144"/>
                <a:gd name="T12" fmla="*/ 97 w 189"/>
                <a:gd name="T13" fmla="*/ 62 h 144"/>
                <a:gd name="T14" fmla="*/ 71 w 189"/>
                <a:gd name="T15" fmla="*/ 82 h 144"/>
                <a:gd name="T16" fmla="*/ 75 w 189"/>
                <a:gd name="T17" fmla="*/ 92 h 144"/>
                <a:gd name="T18" fmla="*/ 83 w 189"/>
                <a:gd name="T19" fmla="*/ 116 h 144"/>
                <a:gd name="T20" fmla="*/ 107 w 189"/>
                <a:gd name="T21" fmla="*/ 126 h 144"/>
                <a:gd name="T22" fmla="*/ 93 w 189"/>
                <a:gd name="T23" fmla="*/ 140 h 144"/>
                <a:gd name="T24" fmla="*/ 83 w 189"/>
                <a:gd name="T25" fmla="*/ 130 h 144"/>
                <a:gd name="T26" fmla="*/ 71 w 189"/>
                <a:gd name="T27" fmla="*/ 134 h 144"/>
                <a:gd name="T28" fmla="*/ 21 w 189"/>
                <a:gd name="T29" fmla="*/ 122 h 144"/>
                <a:gd name="T30" fmla="*/ 19 w 189"/>
                <a:gd name="T31" fmla="*/ 106 h 144"/>
                <a:gd name="T32" fmla="*/ 47 w 189"/>
                <a:gd name="T33" fmla="*/ 90 h 144"/>
                <a:gd name="T34" fmla="*/ 51 w 189"/>
                <a:gd name="T35" fmla="*/ 76 h 144"/>
                <a:gd name="T36" fmla="*/ 47 w 189"/>
                <a:gd name="T37" fmla="*/ 64 h 144"/>
                <a:gd name="T38" fmla="*/ 73 w 189"/>
                <a:gd name="T39" fmla="*/ 46 h 144"/>
                <a:gd name="T40" fmla="*/ 97 w 189"/>
                <a:gd name="T41" fmla="*/ 36 h 144"/>
                <a:gd name="T42" fmla="*/ 113 w 189"/>
                <a:gd name="T43" fmla="*/ 24 h 144"/>
                <a:gd name="T44" fmla="*/ 171 w 189"/>
                <a:gd name="T45" fmla="*/ 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1" name="Freeform 84"/>
            <p:cNvSpPr/>
            <p:nvPr/>
          </p:nvSpPr>
          <p:spPr bwMode="ltGray">
            <a:xfrm>
              <a:off x="3307" y="1378"/>
              <a:ext cx="46" cy="11"/>
            </a:xfrm>
            <a:custGeom>
              <a:avLst/>
              <a:gdLst>
                <a:gd name="T0" fmla="*/ 24 w 53"/>
                <a:gd name="T1" fmla="*/ 0 h 17"/>
                <a:gd name="T2" fmla="*/ 12 w 53"/>
                <a:gd name="T3" fmla="*/ 2 h 17"/>
                <a:gd name="T4" fmla="*/ 32 w 53"/>
                <a:gd name="T5" fmla="*/ 16 h 17"/>
                <a:gd name="T6" fmla="*/ 44 w 53"/>
                <a:gd name="T7" fmla="*/ 14 h 17"/>
                <a:gd name="T8" fmla="*/ 24 w 53"/>
                <a:gd name="T9" fmla="*/ 0 h 17"/>
              </a:gdLst>
              <a:ahLst/>
              <a:cxnLst>
                <a:cxn ang="0">
                  <a:pos x="T0" y="T1"/>
                </a:cxn>
                <a:cxn ang="0">
                  <a:pos x="T2" y="T3"/>
                </a:cxn>
                <a:cxn ang="0">
                  <a:pos x="T4" y="T5"/>
                </a:cxn>
                <a:cxn ang="0">
                  <a:pos x="T6" y="T7"/>
                </a:cxn>
                <a:cxn ang="0">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2" name="Freeform 85"/>
            <p:cNvSpPr/>
            <p:nvPr/>
          </p:nvSpPr>
          <p:spPr bwMode="ltGray">
            <a:xfrm>
              <a:off x="3542" y="1232"/>
              <a:ext cx="49" cy="26"/>
            </a:xfrm>
            <a:custGeom>
              <a:avLst/>
              <a:gdLst>
                <a:gd name="T0" fmla="*/ 57 w 57"/>
                <a:gd name="T1" fmla="*/ 4 h 37"/>
                <a:gd name="T2" fmla="*/ 25 w 57"/>
                <a:gd name="T3" fmla="*/ 24 h 37"/>
                <a:gd name="T4" fmla="*/ 11 w 57"/>
                <a:gd name="T5" fmla="*/ 34 h 37"/>
                <a:gd name="T6" fmla="*/ 9 w 57"/>
                <a:gd name="T7" fmla="*/ 4 h 37"/>
                <a:gd name="T8" fmla="*/ 21 w 57"/>
                <a:gd name="T9" fmla="*/ 0 h 37"/>
                <a:gd name="T10" fmla="*/ 57 w 57"/>
                <a:gd name="T11" fmla="*/ 4 h 37"/>
              </a:gdLst>
              <a:ahLst/>
              <a:cxnLst>
                <a:cxn ang="0">
                  <a:pos x="T0" y="T1"/>
                </a:cxn>
                <a:cxn ang="0">
                  <a:pos x="T2" y="T3"/>
                </a:cxn>
                <a:cxn ang="0">
                  <a:pos x="T4" y="T5"/>
                </a:cxn>
                <a:cxn ang="0">
                  <a:pos x="T6" y="T7"/>
                </a:cxn>
                <a:cxn ang="0">
                  <a:pos x="T8" y="T9"/>
                </a:cxn>
                <a:cxn ang="0">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3" name="Freeform 86"/>
            <p:cNvSpPr/>
            <p:nvPr/>
          </p:nvSpPr>
          <p:spPr bwMode="ltGray">
            <a:xfrm>
              <a:off x="3577" y="1244"/>
              <a:ext cx="58" cy="19"/>
            </a:xfrm>
            <a:custGeom>
              <a:avLst/>
              <a:gdLst>
                <a:gd name="T0" fmla="*/ 29 w 68"/>
                <a:gd name="T1" fmla="*/ 0 h 26"/>
                <a:gd name="T2" fmla="*/ 11 w 68"/>
                <a:gd name="T3" fmla="*/ 6 h 26"/>
                <a:gd name="T4" fmla="*/ 57 w 68"/>
                <a:gd name="T5" fmla="*/ 26 h 26"/>
                <a:gd name="T6" fmla="*/ 63 w 68"/>
                <a:gd name="T7" fmla="*/ 24 h 26"/>
                <a:gd name="T8" fmla="*/ 29 w 68"/>
                <a:gd name="T9" fmla="*/ 0 h 26"/>
              </a:gdLst>
              <a:ahLst/>
              <a:cxnLst>
                <a:cxn ang="0">
                  <a:pos x="T0" y="T1"/>
                </a:cxn>
                <a:cxn ang="0">
                  <a:pos x="T2" y="T3"/>
                </a:cxn>
                <a:cxn ang="0">
                  <a:pos x="T4" y="T5"/>
                </a:cxn>
                <a:cxn ang="0">
                  <a:pos x="T6" y="T7"/>
                </a:cxn>
                <a:cxn ang="0">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4" name="Freeform 87"/>
            <p:cNvSpPr/>
            <p:nvPr/>
          </p:nvSpPr>
          <p:spPr bwMode="ltGray">
            <a:xfrm>
              <a:off x="3639" y="1247"/>
              <a:ext cx="58" cy="30"/>
            </a:xfrm>
            <a:custGeom>
              <a:avLst/>
              <a:gdLst>
                <a:gd name="T0" fmla="*/ 50 w 66"/>
                <a:gd name="T1" fmla="*/ 9 h 43"/>
                <a:gd name="T2" fmla="*/ 26 w 66"/>
                <a:gd name="T3" fmla="*/ 9 h 43"/>
                <a:gd name="T4" fmla="*/ 10 w 66"/>
                <a:gd name="T5" fmla="*/ 9 h 43"/>
                <a:gd name="T6" fmla="*/ 8 w 66"/>
                <a:gd name="T7" fmla="*/ 35 h 43"/>
                <a:gd name="T8" fmla="*/ 32 w 66"/>
                <a:gd name="T9" fmla="*/ 43 h 43"/>
                <a:gd name="T10" fmla="*/ 62 w 66"/>
                <a:gd name="T11" fmla="*/ 27 h 43"/>
                <a:gd name="T12" fmla="*/ 50 w 66"/>
                <a:gd name="T13" fmla="*/ 9 h 43"/>
              </a:gdLst>
              <a:ahLst/>
              <a:cxnLst>
                <a:cxn ang="0">
                  <a:pos x="T0" y="T1"/>
                </a:cxn>
                <a:cxn ang="0">
                  <a:pos x="T2" y="T3"/>
                </a:cxn>
                <a:cxn ang="0">
                  <a:pos x="T4" y="T5"/>
                </a:cxn>
                <a:cxn ang="0">
                  <a:pos x="T6" y="T7"/>
                </a:cxn>
                <a:cxn ang="0">
                  <a:pos x="T8" y="T9"/>
                </a:cxn>
                <a:cxn ang="0">
                  <a:pos x="T10" y="T11"/>
                </a:cxn>
                <a:cxn ang="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5" name="Freeform 88"/>
            <p:cNvSpPr/>
            <p:nvPr/>
          </p:nvSpPr>
          <p:spPr bwMode="ltGray">
            <a:xfrm>
              <a:off x="4041" y="1272"/>
              <a:ext cx="101" cy="29"/>
            </a:xfrm>
            <a:custGeom>
              <a:avLst/>
              <a:gdLst>
                <a:gd name="T0" fmla="*/ 14 w 117"/>
                <a:gd name="T1" fmla="*/ 0 h 41"/>
                <a:gd name="T2" fmla="*/ 8 w 117"/>
                <a:gd name="T3" fmla="*/ 16 h 41"/>
                <a:gd name="T4" fmla="*/ 50 w 117"/>
                <a:gd name="T5" fmla="*/ 30 h 41"/>
                <a:gd name="T6" fmla="*/ 76 w 117"/>
                <a:gd name="T7" fmla="*/ 36 h 41"/>
                <a:gd name="T8" fmla="*/ 112 w 117"/>
                <a:gd name="T9" fmla="*/ 22 h 41"/>
                <a:gd name="T10" fmla="*/ 78 w 117"/>
                <a:gd name="T11" fmla="*/ 4 h 41"/>
                <a:gd name="T12" fmla="*/ 14 w 117"/>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6" name="Freeform 89"/>
            <p:cNvSpPr/>
            <p:nvPr/>
          </p:nvSpPr>
          <p:spPr bwMode="ltGray">
            <a:xfrm>
              <a:off x="4144" y="1271"/>
              <a:ext cx="53" cy="23"/>
            </a:xfrm>
            <a:custGeom>
              <a:avLst/>
              <a:gdLst>
                <a:gd name="T0" fmla="*/ 32 w 62"/>
                <a:gd name="T1" fmla="*/ 4 h 32"/>
                <a:gd name="T2" fmla="*/ 62 w 62"/>
                <a:gd name="T3" fmla="*/ 10 h 32"/>
                <a:gd name="T4" fmla="*/ 30 w 62"/>
                <a:gd name="T5" fmla="*/ 32 h 32"/>
                <a:gd name="T6" fmla="*/ 6 w 62"/>
                <a:gd name="T7" fmla="*/ 22 h 32"/>
                <a:gd name="T8" fmla="*/ 32 w 62"/>
                <a:gd name="T9" fmla="*/ 4 h 32"/>
              </a:gdLst>
              <a:ahLst/>
              <a:cxnLst>
                <a:cxn ang="0">
                  <a:pos x="T0" y="T1"/>
                </a:cxn>
                <a:cxn ang="0">
                  <a:pos x="T2" y="T3"/>
                </a:cxn>
                <a:cxn ang="0">
                  <a:pos x="T4" y="T5"/>
                </a:cxn>
                <a:cxn ang="0">
                  <a:pos x="T6" y="T7"/>
                </a:cxn>
                <a:cxn ang="0">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7" name="Freeform 90"/>
            <p:cNvSpPr/>
            <p:nvPr/>
          </p:nvSpPr>
          <p:spPr bwMode="ltGray">
            <a:xfrm>
              <a:off x="4120" y="1298"/>
              <a:ext cx="42" cy="16"/>
            </a:xfrm>
            <a:custGeom>
              <a:avLst/>
              <a:gdLst>
                <a:gd name="T0" fmla="*/ 20 w 49"/>
                <a:gd name="T1" fmla="*/ 1 h 23"/>
                <a:gd name="T2" fmla="*/ 6 w 49"/>
                <a:gd name="T3" fmla="*/ 5 h 23"/>
                <a:gd name="T4" fmla="*/ 38 w 49"/>
                <a:gd name="T5" fmla="*/ 23 h 23"/>
                <a:gd name="T6" fmla="*/ 20 w 49"/>
                <a:gd name="T7" fmla="*/ 1 h 23"/>
              </a:gdLst>
              <a:ahLst/>
              <a:cxnLst>
                <a:cxn ang="0">
                  <a:pos x="T0" y="T1"/>
                </a:cxn>
                <a:cxn ang="0">
                  <a:pos x="T2" y="T3"/>
                </a:cxn>
                <a:cxn ang="0">
                  <a:pos x="T4" y="T5"/>
                </a:cxn>
                <a:cxn ang="0">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8" name="Freeform 91"/>
            <p:cNvSpPr/>
            <p:nvPr/>
          </p:nvSpPr>
          <p:spPr bwMode="ltGray">
            <a:xfrm>
              <a:off x="4410" y="1508"/>
              <a:ext cx="87" cy="106"/>
            </a:xfrm>
            <a:custGeom>
              <a:avLst/>
              <a:gdLst>
                <a:gd name="T0" fmla="*/ 6 w 102"/>
                <a:gd name="T1" fmla="*/ 0 h 152"/>
                <a:gd name="T2" fmla="*/ 0 w 102"/>
                <a:gd name="T3" fmla="*/ 18 h 152"/>
                <a:gd name="T4" fmla="*/ 14 w 102"/>
                <a:gd name="T5" fmla="*/ 42 h 152"/>
                <a:gd name="T6" fmla="*/ 32 w 102"/>
                <a:gd name="T7" fmla="*/ 72 h 152"/>
                <a:gd name="T8" fmla="*/ 36 w 102"/>
                <a:gd name="T9" fmla="*/ 104 h 152"/>
                <a:gd name="T10" fmla="*/ 80 w 102"/>
                <a:gd name="T11" fmla="*/ 152 h 152"/>
                <a:gd name="T12" fmla="*/ 86 w 102"/>
                <a:gd name="T13" fmla="*/ 124 h 152"/>
                <a:gd name="T14" fmla="*/ 74 w 102"/>
                <a:gd name="T15" fmla="*/ 102 h 152"/>
                <a:gd name="T16" fmla="*/ 62 w 102"/>
                <a:gd name="T17" fmla="*/ 92 h 152"/>
                <a:gd name="T18" fmla="*/ 52 w 102"/>
                <a:gd name="T19" fmla="*/ 74 h 152"/>
                <a:gd name="T20" fmla="*/ 42 w 102"/>
                <a:gd name="T21" fmla="*/ 44 h 152"/>
                <a:gd name="T22" fmla="*/ 4 w 102"/>
                <a:gd name="T23" fmla="*/ 12 h 152"/>
                <a:gd name="T24" fmla="*/ 6 w 102"/>
                <a:gd name="T25"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9" name="Freeform 92"/>
            <p:cNvSpPr/>
            <p:nvPr/>
          </p:nvSpPr>
          <p:spPr bwMode="ltGray">
            <a:xfrm>
              <a:off x="4480" y="1618"/>
              <a:ext cx="63" cy="73"/>
            </a:xfrm>
            <a:custGeom>
              <a:avLst/>
              <a:gdLst>
                <a:gd name="T0" fmla="*/ 64 w 74"/>
                <a:gd name="T1" fmla="*/ 22 h 103"/>
                <a:gd name="T2" fmla="*/ 74 w 74"/>
                <a:gd name="T3" fmla="*/ 40 h 103"/>
                <a:gd name="T4" fmla="*/ 30 w 74"/>
                <a:gd name="T5" fmla="*/ 84 h 103"/>
                <a:gd name="T6" fmla="*/ 32 w 74"/>
                <a:gd name="T7" fmla="*/ 100 h 103"/>
                <a:gd name="T8" fmla="*/ 20 w 74"/>
                <a:gd name="T9" fmla="*/ 94 h 103"/>
                <a:gd name="T10" fmla="*/ 6 w 74"/>
                <a:gd name="T11" fmla="*/ 84 h 103"/>
                <a:gd name="T12" fmla="*/ 0 w 74"/>
                <a:gd name="T13" fmla="*/ 82 h 103"/>
                <a:gd name="T14" fmla="*/ 10 w 74"/>
                <a:gd name="T15" fmla="*/ 58 h 103"/>
                <a:gd name="T16" fmla="*/ 12 w 74"/>
                <a:gd name="T17" fmla="*/ 52 h 103"/>
                <a:gd name="T18" fmla="*/ 2 w 74"/>
                <a:gd name="T19" fmla="*/ 24 h 103"/>
                <a:gd name="T20" fmla="*/ 4 w 74"/>
                <a:gd name="T21" fmla="*/ 14 h 103"/>
                <a:gd name="T22" fmla="*/ 26 w 74"/>
                <a:gd name="T23" fmla="*/ 22 h 103"/>
                <a:gd name="T24" fmla="*/ 36 w 74"/>
                <a:gd name="T25" fmla="*/ 36 h 103"/>
                <a:gd name="T26" fmla="*/ 64 w 74"/>
                <a:gd name="T27" fmla="*/ 2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0" name="Freeform 93"/>
            <p:cNvSpPr/>
            <p:nvPr/>
          </p:nvSpPr>
          <p:spPr bwMode="ltGray">
            <a:xfrm>
              <a:off x="4438" y="1693"/>
              <a:ext cx="126" cy="176"/>
            </a:xfrm>
            <a:custGeom>
              <a:avLst/>
              <a:gdLst>
                <a:gd name="T0" fmla="*/ 82 w 146"/>
                <a:gd name="T1" fmla="*/ 100 h 252"/>
                <a:gd name="T2" fmla="*/ 66 w 146"/>
                <a:gd name="T3" fmla="*/ 106 h 252"/>
                <a:gd name="T4" fmla="*/ 64 w 146"/>
                <a:gd name="T5" fmla="*/ 132 h 252"/>
                <a:gd name="T6" fmla="*/ 22 w 146"/>
                <a:gd name="T7" fmla="*/ 146 h 252"/>
                <a:gd name="T8" fmla="*/ 8 w 146"/>
                <a:gd name="T9" fmla="*/ 168 h 252"/>
                <a:gd name="T10" fmla="*/ 20 w 146"/>
                <a:gd name="T11" fmla="*/ 182 h 252"/>
                <a:gd name="T12" fmla="*/ 8 w 146"/>
                <a:gd name="T13" fmla="*/ 198 h 252"/>
                <a:gd name="T14" fmla="*/ 24 w 146"/>
                <a:gd name="T15" fmla="*/ 252 h 252"/>
                <a:gd name="T16" fmla="*/ 28 w 146"/>
                <a:gd name="T17" fmla="*/ 214 h 252"/>
                <a:gd name="T18" fmla="*/ 22 w 146"/>
                <a:gd name="T19" fmla="*/ 192 h 252"/>
                <a:gd name="T20" fmla="*/ 42 w 146"/>
                <a:gd name="T21" fmla="*/ 176 h 252"/>
                <a:gd name="T22" fmla="*/ 52 w 146"/>
                <a:gd name="T23" fmla="*/ 158 h 252"/>
                <a:gd name="T24" fmla="*/ 66 w 146"/>
                <a:gd name="T25" fmla="*/ 174 h 252"/>
                <a:gd name="T26" fmla="*/ 44 w 146"/>
                <a:gd name="T27" fmla="*/ 190 h 252"/>
                <a:gd name="T28" fmla="*/ 56 w 146"/>
                <a:gd name="T29" fmla="*/ 200 h 252"/>
                <a:gd name="T30" fmla="*/ 68 w 146"/>
                <a:gd name="T31" fmla="*/ 178 h 252"/>
                <a:gd name="T32" fmla="*/ 84 w 146"/>
                <a:gd name="T33" fmla="*/ 184 h 252"/>
                <a:gd name="T34" fmla="*/ 104 w 146"/>
                <a:gd name="T35" fmla="*/ 148 h 252"/>
                <a:gd name="T36" fmla="*/ 114 w 146"/>
                <a:gd name="T37" fmla="*/ 156 h 252"/>
                <a:gd name="T38" fmla="*/ 136 w 146"/>
                <a:gd name="T39" fmla="*/ 148 h 252"/>
                <a:gd name="T40" fmla="*/ 146 w 146"/>
                <a:gd name="T41" fmla="*/ 130 h 252"/>
                <a:gd name="T42" fmla="*/ 142 w 146"/>
                <a:gd name="T43" fmla="*/ 110 h 252"/>
                <a:gd name="T44" fmla="*/ 134 w 146"/>
                <a:gd name="T45" fmla="*/ 98 h 252"/>
                <a:gd name="T46" fmla="*/ 122 w 146"/>
                <a:gd name="T47" fmla="*/ 40 h 252"/>
                <a:gd name="T48" fmla="*/ 94 w 146"/>
                <a:gd name="T49" fmla="*/ 0 h 252"/>
                <a:gd name="T50" fmla="*/ 78 w 146"/>
                <a:gd name="T51" fmla="*/ 12 h 252"/>
                <a:gd name="T52" fmla="*/ 96 w 146"/>
                <a:gd name="T53" fmla="*/ 34 h 252"/>
                <a:gd name="T54" fmla="*/ 96 w 146"/>
                <a:gd name="T55" fmla="*/ 64 h 252"/>
                <a:gd name="T56" fmla="*/ 82 w 146"/>
                <a:gd name="T57" fmla="*/ 1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1" name="Freeform 94"/>
            <p:cNvSpPr/>
            <p:nvPr/>
          </p:nvSpPr>
          <p:spPr bwMode="ltGray">
            <a:xfrm>
              <a:off x="3218" y="1222"/>
              <a:ext cx="60" cy="28"/>
            </a:xfrm>
            <a:custGeom>
              <a:avLst/>
              <a:gdLst>
                <a:gd name="T0" fmla="*/ 59 w 70"/>
                <a:gd name="T1" fmla="*/ 0 h 40"/>
                <a:gd name="T2" fmla="*/ 65 w 70"/>
                <a:gd name="T3" fmla="*/ 20 h 40"/>
                <a:gd name="T4" fmla="*/ 41 w 70"/>
                <a:gd name="T5" fmla="*/ 24 h 40"/>
                <a:gd name="T6" fmla="*/ 31 w 70"/>
                <a:gd name="T7" fmla="*/ 40 h 40"/>
                <a:gd name="T8" fmla="*/ 7 w 70"/>
                <a:gd name="T9" fmla="*/ 38 h 40"/>
                <a:gd name="T10" fmla="*/ 1 w 70"/>
                <a:gd name="T11" fmla="*/ 36 h 40"/>
                <a:gd name="T12" fmla="*/ 33 w 70"/>
                <a:gd name="T13" fmla="*/ 20 h 40"/>
                <a:gd name="T14" fmla="*/ 59 w 7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2" name="Freeform 95"/>
            <p:cNvSpPr/>
            <p:nvPr/>
          </p:nvSpPr>
          <p:spPr bwMode="ltGray">
            <a:xfrm>
              <a:off x="3095" y="1230"/>
              <a:ext cx="22" cy="21"/>
            </a:xfrm>
            <a:custGeom>
              <a:avLst/>
              <a:gdLst>
                <a:gd name="T0" fmla="*/ 18 w 26"/>
                <a:gd name="T1" fmla="*/ 0 h 29"/>
                <a:gd name="T2" fmla="*/ 0 w 26"/>
                <a:gd name="T3" fmla="*/ 18 h 29"/>
                <a:gd name="T4" fmla="*/ 18 w 26"/>
                <a:gd name="T5" fmla="*/ 26 h 29"/>
                <a:gd name="T6" fmla="*/ 18 w 26"/>
                <a:gd name="T7" fmla="*/ 0 h 29"/>
              </a:gdLst>
              <a:ahLst/>
              <a:cxnLst>
                <a:cxn ang="0">
                  <a:pos x="T0" y="T1"/>
                </a:cxn>
                <a:cxn ang="0">
                  <a:pos x="T2" y="T3"/>
                </a:cxn>
                <a:cxn ang="0">
                  <a:pos x="T4" y="T5"/>
                </a:cxn>
                <a:cxn ang="0">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3" name="Freeform 96"/>
            <p:cNvSpPr/>
            <p:nvPr/>
          </p:nvSpPr>
          <p:spPr bwMode="ltGray">
            <a:xfrm>
              <a:off x="3123" y="1229"/>
              <a:ext cx="42" cy="25"/>
            </a:xfrm>
            <a:custGeom>
              <a:avLst/>
              <a:gdLst>
                <a:gd name="T0" fmla="*/ 14 w 49"/>
                <a:gd name="T1" fmla="*/ 6 h 36"/>
                <a:gd name="T2" fmla="*/ 0 w 49"/>
                <a:gd name="T3" fmla="*/ 18 h 36"/>
                <a:gd name="T4" fmla="*/ 6 w 49"/>
                <a:gd name="T5" fmla="*/ 32 h 36"/>
                <a:gd name="T6" fmla="*/ 18 w 49"/>
                <a:gd name="T7" fmla="*/ 36 h 36"/>
                <a:gd name="T8" fmla="*/ 40 w 49"/>
                <a:gd name="T9" fmla="*/ 26 h 36"/>
                <a:gd name="T10" fmla="*/ 14 w 49"/>
                <a:gd name="T11" fmla="*/ 6 h 36"/>
              </a:gdLst>
              <a:ahLst/>
              <a:cxnLst>
                <a:cxn ang="0">
                  <a:pos x="T0" y="T1"/>
                </a:cxn>
                <a:cxn ang="0">
                  <a:pos x="T2" y="T3"/>
                </a:cxn>
                <a:cxn ang="0">
                  <a:pos x="T4" y="T5"/>
                </a:cxn>
                <a:cxn ang="0">
                  <a:pos x="T6" y="T7"/>
                </a:cxn>
                <a:cxn ang="0">
                  <a:pos x="T8" y="T9"/>
                </a:cxn>
                <a:cxn ang="0">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4" name="Freeform 97"/>
            <p:cNvSpPr/>
            <p:nvPr/>
          </p:nvSpPr>
          <p:spPr bwMode="ltGray">
            <a:xfrm>
              <a:off x="3193" y="1221"/>
              <a:ext cx="23" cy="15"/>
            </a:xfrm>
            <a:custGeom>
              <a:avLst/>
              <a:gdLst>
                <a:gd name="T0" fmla="*/ 11 w 27"/>
                <a:gd name="T1" fmla="*/ 0 h 22"/>
                <a:gd name="T2" fmla="*/ 3 w 27"/>
                <a:gd name="T3" fmla="*/ 12 h 22"/>
                <a:gd name="T4" fmla="*/ 19 w 27"/>
                <a:gd name="T5" fmla="*/ 22 h 22"/>
                <a:gd name="T6" fmla="*/ 11 w 27"/>
                <a:gd name="T7" fmla="*/ 0 h 22"/>
              </a:gdLst>
              <a:ahLst/>
              <a:cxnLst>
                <a:cxn ang="0">
                  <a:pos x="T0" y="T1"/>
                </a:cxn>
                <a:cxn ang="0">
                  <a:pos x="T2" y="T3"/>
                </a:cxn>
                <a:cxn ang="0">
                  <a:pos x="T4" y="T5"/>
                </a:cxn>
                <a:cxn ang="0">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5" name="Freeform 98"/>
            <p:cNvSpPr/>
            <p:nvPr/>
          </p:nvSpPr>
          <p:spPr bwMode="ltGray">
            <a:xfrm>
              <a:off x="3172" y="1237"/>
              <a:ext cx="17" cy="13"/>
            </a:xfrm>
            <a:custGeom>
              <a:avLst/>
              <a:gdLst>
                <a:gd name="T0" fmla="*/ 11 w 20"/>
                <a:gd name="T1" fmla="*/ 0 h 18"/>
                <a:gd name="T2" fmla="*/ 9 w 20"/>
                <a:gd name="T3" fmla="*/ 18 h 18"/>
                <a:gd name="T4" fmla="*/ 11 w 20"/>
                <a:gd name="T5" fmla="*/ 0 h 18"/>
              </a:gdLst>
              <a:ahLst/>
              <a:cxnLst>
                <a:cxn ang="0">
                  <a:pos x="T0" y="T1"/>
                </a:cxn>
                <a:cxn ang="0">
                  <a:pos x="T2" y="T3"/>
                </a:cxn>
                <a:cxn ang="0">
                  <a:pos x="T4" y="T5"/>
                </a:cxn>
              </a:cxnLst>
              <a:rect l="0" t="0" r="r" b="b"/>
              <a:pathLst>
                <a:path w="20" h="18">
                  <a:moveTo>
                    <a:pt x="11" y="0"/>
                  </a:moveTo>
                  <a:cubicBezTo>
                    <a:pt x="1" y="14"/>
                    <a:pt x="0" y="9"/>
                    <a:pt x="9" y="18"/>
                  </a:cubicBezTo>
                  <a:cubicBezTo>
                    <a:pt x="20" y="14"/>
                    <a:pt x="16" y="18"/>
                    <a:pt x="1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6" name="Freeform 99"/>
            <p:cNvSpPr/>
            <p:nvPr/>
          </p:nvSpPr>
          <p:spPr bwMode="ltGray">
            <a:xfrm>
              <a:off x="4483" y="1252"/>
              <a:ext cx="21" cy="31"/>
            </a:xfrm>
            <a:custGeom>
              <a:avLst/>
              <a:gdLst>
                <a:gd name="T0" fmla="*/ 24 w 24"/>
                <a:gd name="T1" fmla="*/ 0 h 44"/>
                <a:gd name="T2" fmla="*/ 8 w 24"/>
                <a:gd name="T3" fmla="*/ 16 h 44"/>
                <a:gd name="T4" fmla="*/ 0 w 24"/>
                <a:gd name="T5" fmla="*/ 34 h 44"/>
                <a:gd name="T6" fmla="*/ 16 w 24"/>
                <a:gd name="T7" fmla="*/ 40 h 44"/>
                <a:gd name="T8" fmla="*/ 24 w 24"/>
                <a:gd name="T9" fmla="*/ 0 h 44"/>
              </a:gdLst>
              <a:ahLst/>
              <a:cxnLst>
                <a:cxn ang="0">
                  <a:pos x="T0" y="T1"/>
                </a:cxn>
                <a:cxn ang="0">
                  <a:pos x="T2" y="T3"/>
                </a:cxn>
                <a:cxn ang="0">
                  <a:pos x="T4" y="T5"/>
                </a:cxn>
                <a:cxn ang="0">
                  <a:pos x="T6" y="T7"/>
                </a:cxn>
                <a:cxn ang="0">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7" name="Freeform 100"/>
            <p:cNvSpPr/>
            <p:nvPr/>
          </p:nvSpPr>
          <p:spPr bwMode="ltGray">
            <a:xfrm>
              <a:off x="3467" y="2610"/>
              <a:ext cx="35" cy="17"/>
            </a:xfrm>
            <a:custGeom>
              <a:avLst/>
              <a:gdLst>
                <a:gd name="T0" fmla="*/ 30 w 41"/>
                <a:gd name="T1" fmla="*/ 0 h 24"/>
                <a:gd name="T2" fmla="*/ 26 w 41"/>
                <a:gd name="T3" fmla="*/ 24 h 24"/>
                <a:gd name="T4" fmla="*/ 30 w 41"/>
                <a:gd name="T5" fmla="*/ 0 h 24"/>
              </a:gdLst>
              <a:ahLst/>
              <a:cxnLst>
                <a:cxn ang="0">
                  <a:pos x="T0" y="T1"/>
                </a:cxn>
                <a:cxn ang="0">
                  <a:pos x="T2" y="T3"/>
                </a:cxn>
                <a:cxn ang="0">
                  <a:pos x="T4" y="T5"/>
                </a:cxn>
              </a:cxnLst>
              <a:rect l="0" t="0" r="r" b="b"/>
              <a:pathLst>
                <a:path w="41" h="24">
                  <a:moveTo>
                    <a:pt x="30" y="0"/>
                  </a:moveTo>
                  <a:cubicBezTo>
                    <a:pt x="4" y="4"/>
                    <a:pt x="0" y="17"/>
                    <a:pt x="26" y="24"/>
                  </a:cubicBezTo>
                  <a:cubicBezTo>
                    <a:pt x="41" y="19"/>
                    <a:pt x="38" y="10"/>
                    <a:pt x="3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8" name="Freeform 101"/>
            <p:cNvSpPr/>
            <p:nvPr/>
          </p:nvSpPr>
          <p:spPr bwMode="ltGray">
            <a:xfrm>
              <a:off x="3513" y="2603"/>
              <a:ext cx="11"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9" name="Freeform 102"/>
            <p:cNvSpPr/>
            <p:nvPr/>
          </p:nvSpPr>
          <p:spPr bwMode="ltGray">
            <a:xfrm>
              <a:off x="3436" y="2459"/>
              <a:ext cx="10"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0" name="Freeform 103"/>
            <p:cNvSpPr/>
            <p:nvPr/>
          </p:nvSpPr>
          <p:spPr bwMode="ltGray">
            <a:xfrm>
              <a:off x="3505" y="2391"/>
              <a:ext cx="12"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1" name="Freeform 104"/>
            <p:cNvSpPr/>
            <p:nvPr/>
          </p:nvSpPr>
          <p:spPr bwMode="ltGray">
            <a:xfrm>
              <a:off x="3477" y="2390"/>
              <a:ext cx="13"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2" name="Freeform 105"/>
            <p:cNvSpPr/>
            <p:nvPr/>
          </p:nvSpPr>
          <p:spPr bwMode="ltGray">
            <a:xfrm>
              <a:off x="3464" y="2411"/>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3" name="Freeform 106"/>
            <p:cNvSpPr/>
            <p:nvPr/>
          </p:nvSpPr>
          <p:spPr bwMode="ltGray">
            <a:xfrm>
              <a:off x="3436" y="2443"/>
              <a:ext cx="10"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4" name="Freeform 107"/>
            <p:cNvSpPr/>
            <p:nvPr/>
          </p:nvSpPr>
          <p:spPr bwMode="ltGray">
            <a:xfrm>
              <a:off x="3457" y="2430"/>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5" name="Freeform 108"/>
            <p:cNvSpPr/>
            <p:nvPr/>
          </p:nvSpPr>
          <p:spPr bwMode="ltGray">
            <a:xfrm>
              <a:off x="2614" y="1507"/>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6" name="Freeform 109"/>
            <p:cNvSpPr/>
            <p:nvPr/>
          </p:nvSpPr>
          <p:spPr bwMode="ltGray">
            <a:xfrm>
              <a:off x="2544" y="1475"/>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7" name="Freeform 110"/>
            <p:cNvSpPr/>
            <p:nvPr/>
          </p:nvSpPr>
          <p:spPr bwMode="ltGray">
            <a:xfrm>
              <a:off x="2270" y="1272"/>
              <a:ext cx="2370" cy="1537"/>
            </a:xfrm>
            <a:custGeom>
              <a:avLst/>
              <a:gdLst>
                <a:gd name="T0" fmla="*/ 452 w 2060"/>
                <a:gd name="T1" fmla="*/ 653 h 1644"/>
                <a:gd name="T2" fmla="*/ 333 w 2060"/>
                <a:gd name="T3" fmla="*/ 595 h 1644"/>
                <a:gd name="T4" fmla="*/ 158 w 2060"/>
                <a:gd name="T5" fmla="*/ 645 h 1644"/>
                <a:gd name="T6" fmla="*/ 46 w 2060"/>
                <a:gd name="T7" fmla="*/ 759 h 1644"/>
                <a:gd name="T8" fmla="*/ 12 w 2060"/>
                <a:gd name="T9" fmla="*/ 941 h 1644"/>
                <a:gd name="T10" fmla="*/ 146 w 2060"/>
                <a:gd name="T11" fmla="*/ 1059 h 1644"/>
                <a:gd name="T12" fmla="*/ 308 w 2060"/>
                <a:gd name="T13" fmla="*/ 1041 h 1644"/>
                <a:gd name="T14" fmla="*/ 396 w 2060"/>
                <a:gd name="T15" fmla="*/ 1138 h 1644"/>
                <a:gd name="T16" fmla="*/ 452 w 2060"/>
                <a:gd name="T17" fmla="*/ 1447 h 1644"/>
                <a:gd name="T18" fmla="*/ 497 w 2060"/>
                <a:gd name="T19" fmla="*/ 1628 h 1644"/>
                <a:gd name="T20" fmla="*/ 704 w 2060"/>
                <a:gd name="T21" fmla="*/ 1574 h 1644"/>
                <a:gd name="T22" fmla="*/ 817 w 2060"/>
                <a:gd name="T23" fmla="*/ 1380 h 1644"/>
                <a:gd name="T24" fmla="*/ 885 w 2060"/>
                <a:gd name="T25" fmla="*/ 1153 h 1644"/>
                <a:gd name="T26" fmla="*/ 998 w 2060"/>
                <a:gd name="T27" fmla="*/ 999 h 1644"/>
                <a:gd name="T28" fmla="*/ 796 w 2060"/>
                <a:gd name="T29" fmla="*/ 856 h 1644"/>
                <a:gd name="T30" fmla="*/ 817 w 2060"/>
                <a:gd name="T31" fmla="*/ 819 h 1644"/>
                <a:gd name="T32" fmla="*/ 1003 w 2060"/>
                <a:gd name="T33" fmla="*/ 916 h 1644"/>
                <a:gd name="T34" fmla="*/ 1098 w 2060"/>
                <a:gd name="T35" fmla="*/ 792 h 1644"/>
                <a:gd name="T36" fmla="*/ 1046 w 2060"/>
                <a:gd name="T37" fmla="*/ 763 h 1644"/>
                <a:gd name="T38" fmla="*/ 929 w 2060"/>
                <a:gd name="T39" fmla="*/ 716 h 1644"/>
                <a:gd name="T40" fmla="*/ 1141 w 2060"/>
                <a:gd name="T41" fmla="*/ 761 h 1644"/>
                <a:gd name="T42" fmla="*/ 1296 w 2060"/>
                <a:gd name="T43" fmla="*/ 852 h 1644"/>
                <a:gd name="T44" fmla="*/ 1373 w 2060"/>
                <a:gd name="T45" fmla="*/ 1033 h 1644"/>
                <a:gd name="T46" fmla="*/ 1608 w 2060"/>
                <a:gd name="T47" fmla="*/ 847 h 1644"/>
                <a:gd name="T48" fmla="*/ 1704 w 2060"/>
                <a:gd name="T49" fmla="*/ 1030 h 1644"/>
                <a:gd name="T50" fmla="*/ 1707 w 2060"/>
                <a:gd name="T51" fmla="*/ 874 h 1644"/>
                <a:gd name="T52" fmla="*/ 1759 w 2060"/>
                <a:gd name="T53" fmla="*/ 800 h 1644"/>
                <a:gd name="T54" fmla="*/ 1783 w 2060"/>
                <a:gd name="T55" fmla="*/ 544 h 1644"/>
                <a:gd name="T56" fmla="*/ 1824 w 2060"/>
                <a:gd name="T57" fmla="*/ 528 h 1644"/>
                <a:gd name="T58" fmla="*/ 1844 w 2060"/>
                <a:gd name="T59" fmla="*/ 427 h 1644"/>
                <a:gd name="T60" fmla="*/ 1805 w 2060"/>
                <a:gd name="T61" fmla="*/ 226 h 1644"/>
                <a:gd name="T62" fmla="*/ 1899 w 2060"/>
                <a:gd name="T63" fmla="*/ 108 h 1644"/>
                <a:gd name="T64" fmla="*/ 1947 w 2060"/>
                <a:gd name="T65" fmla="*/ 209 h 1644"/>
                <a:gd name="T66" fmla="*/ 1943 w 2060"/>
                <a:gd name="T67" fmla="*/ 123 h 1644"/>
                <a:gd name="T68" fmla="*/ 1975 w 2060"/>
                <a:gd name="T69" fmla="*/ 51 h 1644"/>
                <a:gd name="T70" fmla="*/ 2038 w 2060"/>
                <a:gd name="T71" fmla="*/ 0 h 1644"/>
                <a:gd name="T72" fmla="*/ 1820 w 2060"/>
                <a:gd name="T73" fmla="*/ 63 h 1644"/>
                <a:gd name="T74" fmla="*/ 1583 w 2060"/>
                <a:gd name="T75" fmla="*/ 83 h 1644"/>
                <a:gd name="T76" fmla="*/ 1349 w 2060"/>
                <a:gd name="T77" fmla="*/ 30 h 1644"/>
                <a:gd name="T78" fmla="*/ 1132 w 2060"/>
                <a:gd name="T79" fmla="*/ 65 h 1644"/>
                <a:gd name="T80" fmla="*/ 1040 w 2060"/>
                <a:gd name="T81" fmla="*/ 170 h 1644"/>
                <a:gd name="T82" fmla="*/ 926 w 2060"/>
                <a:gd name="T83" fmla="*/ 137 h 1644"/>
                <a:gd name="T84" fmla="*/ 758 w 2060"/>
                <a:gd name="T85" fmla="*/ 183 h 1644"/>
                <a:gd name="T86" fmla="*/ 667 w 2060"/>
                <a:gd name="T87" fmla="*/ 140 h 1644"/>
                <a:gd name="T88" fmla="*/ 364 w 2060"/>
                <a:gd name="T89" fmla="*/ 248 h 1644"/>
                <a:gd name="T90" fmla="*/ 535 w 2060"/>
                <a:gd name="T91" fmla="*/ 213 h 1644"/>
                <a:gd name="T92" fmla="*/ 638 w 2060"/>
                <a:gd name="T93" fmla="*/ 276 h 1644"/>
                <a:gd name="T94" fmla="*/ 443 w 2060"/>
                <a:gd name="T95" fmla="*/ 357 h 1644"/>
                <a:gd name="T96" fmla="*/ 275 w 2060"/>
                <a:gd name="T97" fmla="*/ 416 h 1644"/>
                <a:gd name="T98" fmla="*/ 167 w 2060"/>
                <a:gd name="T99" fmla="*/ 537 h 1644"/>
                <a:gd name="T100" fmla="*/ 283 w 2060"/>
                <a:gd name="T101" fmla="*/ 552 h 1644"/>
                <a:gd name="T102" fmla="*/ 381 w 2060"/>
                <a:gd name="T103" fmla="*/ 573 h 1644"/>
                <a:gd name="T104" fmla="*/ 493 w 2060"/>
                <a:gd name="T105" fmla="*/ 590 h 1644"/>
                <a:gd name="T106" fmla="*/ 487 w 2060"/>
                <a:gd name="T107" fmla="*/ 512 h 1644"/>
                <a:gd name="T108" fmla="*/ 592 w 2060"/>
                <a:gd name="T109" fmla="*/ 548 h 1644"/>
                <a:gd name="T110" fmla="*/ 686 w 2060"/>
                <a:gd name="T111" fmla="*/ 470 h 1644"/>
                <a:gd name="T112" fmla="*/ 772 w 2060"/>
                <a:gd name="T113" fmla="*/ 480 h 1644"/>
                <a:gd name="T114" fmla="*/ 639 w 2060"/>
                <a:gd name="T115" fmla="*/ 598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363046">
                <a:alpha val="20000"/>
              </a:srgbClr>
            </a:solidFill>
            <a:ln>
              <a:noFill/>
            </a:ln>
            <a:effectLst/>
            <a:extLst>
              <a:ext uri="{91240B29-F687-4F45-9708-019B960494DF}">
                <a14:hiddenLine xmlns:a14="http://schemas.microsoft.com/office/drawing/2010/main" w="12700">
                  <a:solidFill>
                    <a:srgbClr val="FF5425"/>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grpSp>
      <p:pic>
        <p:nvPicPr>
          <p:cNvPr id="139" name="图片 1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300192" y="1340768"/>
            <a:ext cx="2158206" cy="543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1000"/>
                                        <p:tgtEl>
                                          <p:spTgt spid="47"/>
                                        </p:tgtEl>
                                      </p:cBhvr>
                                    </p:animEffect>
                                    <p:anim calcmode="lin" valueType="num">
                                      <p:cBhvr>
                                        <p:cTn id="14" dur="1000" fill="hold"/>
                                        <p:tgtEl>
                                          <p:spTgt spid="47"/>
                                        </p:tgtEl>
                                        <p:attrNameLst>
                                          <p:attrName>ppt_x</p:attrName>
                                        </p:attrNameLst>
                                      </p:cBhvr>
                                      <p:tavLst>
                                        <p:tav tm="0">
                                          <p:val>
                                            <p:strVal val="#ppt_x"/>
                                          </p:val>
                                        </p:tav>
                                        <p:tav tm="100000">
                                          <p:val>
                                            <p:strVal val="#ppt_x"/>
                                          </p:val>
                                        </p:tav>
                                      </p:tavLst>
                                    </p:anim>
                                    <p:anim calcmode="lin" valueType="num">
                                      <p:cBhvr>
                                        <p:cTn id="15" dur="1000" fill="hold"/>
                                        <p:tgtEl>
                                          <p:spTgt spid="4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1000"/>
                                        <p:tgtEl>
                                          <p:spTgt spid="79"/>
                                        </p:tgtEl>
                                      </p:cBhvr>
                                    </p:animEffect>
                                    <p:anim calcmode="lin" valueType="num">
                                      <p:cBhvr>
                                        <p:cTn id="20" dur="1000" fill="hold"/>
                                        <p:tgtEl>
                                          <p:spTgt spid="79"/>
                                        </p:tgtEl>
                                        <p:attrNameLst>
                                          <p:attrName>ppt_x</p:attrName>
                                        </p:attrNameLst>
                                      </p:cBhvr>
                                      <p:tavLst>
                                        <p:tav tm="0">
                                          <p:val>
                                            <p:strVal val="#ppt_x"/>
                                          </p:val>
                                        </p:tav>
                                        <p:tav tm="100000">
                                          <p:val>
                                            <p:strVal val="#ppt_x"/>
                                          </p:val>
                                        </p:tav>
                                      </p:tavLst>
                                    </p:anim>
                                    <p:anim calcmode="lin" valueType="num">
                                      <p:cBhvr>
                                        <p:cTn id="21" dur="1000" fill="hold"/>
                                        <p:tgtEl>
                                          <p:spTgt spid="7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1000"/>
                                        <p:tgtEl>
                                          <p:spTgt spid="80"/>
                                        </p:tgtEl>
                                      </p:cBhvr>
                                    </p:animEffect>
                                    <p:anim calcmode="lin" valueType="num">
                                      <p:cBhvr>
                                        <p:cTn id="26" dur="1000" fill="hold"/>
                                        <p:tgtEl>
                                          <p:spTgt spid="80"/>
                                        </p:tgtEl>
                                        <p:attrNameLst>
                                          <p:attrName>ppt_x</p:attrName>
                                        </p:attrNameLst>
                                      </p:cBhvr>
                                      <p:tavLst>
                                        <p:tav tm="0">
                                          <p:val>
                                            <p:strVal val="#ppt_x"/>
                                          </p:val>
                                        </p:tav>
                                        <p:tav tm="100000">
                                          <p:val>
                                            <p:strVal val="#ppt_x"/>
                                          </p:val>
                                        </p:tav>
                                      </p:tavLst>
                                    </p:anim>
                                    <p:anim calcmode="lin" valueType="num">
                                      <p:cBhvr>
                                        <p:cTn id="27"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78" grpId="0" animBg="1"/>
      <p:bldP spid="79" grpId="0" animBg="1"/>
      <p:bldP spid="8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61F02C1-1E38-451F-A8E3-A1302DA2996C}"/>
              </a:ext>
            </a:extLst>
          </p:cNvPr>
          <p:cNvPicPr>
            <a:picLocks noChangeAspect="1"/>
          </p:cNvPicPr>
          <p:nvPr/>
        </p:nvPicPr>
        <p:blipFill rotWithShape="1">
          <a:blip r:embed="rId3"/>
          <a:srcRect t="1924"/>
          <a:stretch/>
        </p:blipFill>
        <p:spPr>
          <a:xfrm>
            <a:off x="3566858" y="2790836"/>
            <a:ext cx="5345757" cy="3552505"/>
          </a:xfrm>
          <a:prstGeom prst="rect">
            <a:avLst/>
          </a:prstGeom>
        </p:spPr>
      </p:pic>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10</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0" name="文本框 28">
            <a:extLst>
              <a:ext uri="{FF2B5EF4-FFF2-40B4-BE49-F238E27FC236}">
                <a16:creationId xmlns:a16="http://schemas.microsoft.com/office/drawing/2014/main" id="{DF10F390-7915-429D-A032-47A1DD44C56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引导网络舆论的实践：重大突发公共事件</a:t>
            </a:r>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18" name="文本框 17">
            <a:extLst>
              <a:ext uri="{FF2B5EF4-FFF2-40B4-BE49-F238E27FC236}">
                <a16:creationId xmlns:a16="http://schemas.microsoft.com/office/drawing/2014/main" id="{82AD8DD8-D576-4C79-A405-1969DE68F18F}"/>
              </a:ext>
            </a:extLst>
          </p:cNvPr>
          <p:cNvSpPr txBox="1"/>
          <p:nvPr/>
        </p:nvSpPr>
        <p:spPr>
          <a:xfrm>
            <a:off x="323529" y="1413712"/>
            <a:ext cx="3243329" cy="4856009"/>
          </a:xfrm>
          <a:prstGeom prst="rect">
            <a:avLst/>
          </a:prstGeom>
          <a:noFill/>
        </p:spPr>
        <p:txBody>
          <a:bodyPr wrap="square">
            <a:spAutoFit/>
          </a:bodyPr>
          <a:lstStyle/>
          <a:p>
            <a:pPr marL="400050" indent="-400050">
              <a:lnSpc>
                <a:spcPct val="150000"/>
              </a:lnSpc>
              <a:buFont typeface="Wingdings" panose="05000000000000000000" pitchFamily="2" charset="2"/>
              <a:buChar char="p"/>
            </a:pPr>
            <a:r>
              <a:rPr lang="zh-CN" altLang="en-US" sz="1600" b="1" dirty="0"/>
              <a:t>开展建设性新闻舆论监督</a:t>
            </a:r>
            <a:endParaRPr lang="en-US" altLang="zh-CN" sz="1600" b="1" dirty="0"/>
          </a:p>
          <a:p>
            <a:pPr algn="l">
              <a:lnSpc>
                <a:spcPct val="150000"/>
              </a:lnSpc>
            </a:pPr>
            <a:r>
              <a:rPr lang="zh-CN" altLang="en-US" sz="1600" b="1" dirty="0">
                <a:solidFill>
                  <a:srgbClr val="FF0000"/>
                </a:solidFill>
              </a:rPr>
              <a:t>习近平总书记还强调，“要多层次、高密度发布权威信息，正视存在的问题，回应群众的关切，增强及时性、针对性、专业性，引导群众增强信心、坚定信心，着力稳定公众情绪。”</a:t>
            </a:r>
            <a:endParaRPr lang="en-US" altLang="zh-CN" sz="1600" b="1" dirty="0">
              <a:solidFill>
                <a:srgbClr val="FF0000"/>
              </a:solidFill>
            </a:endParaRPr>
          </a:p>
          <a:p>
            <a:pPr algn="l">
              <a:lnSpc>
                <a:spcPct val="150000"/>
              </a:lnSpc>
            </a:pPr>
            <a:r>
              <a:rPr lang="zh-CN" altLang="en-US" sz="1600" dirty="0"/>
              <a:t>在新冠肺炎疫情的防控过程中，主流媒体积极回应公众关切、反映在治理过程中特别是疫情防控工作中存在的问题，发挥新闻媒体的建设性舆论监督功能，推动防控疫情工作的开展。</a:t>
            </a:r>
          </a:p>
        </p:txBody>
      </p:sp>
      <p:pic>
        <p:nvPicPr>
          <p:cNvPr id="2" name="图片 1">
            <a:extLst>
              <a:ext uri="{FF2B5EF4-FFF2-40B4-BE49-F238E27FC236}">
                <a16:creationId xmlns:a16="http://schemas.microsoft.com/office/drawing/2014/main" id="{C23572D2-A556-4342-B920-7DE6D9623187}"/>
              </a:ext>
            </a:extLst>
          </p:cNvPr>
          <p:cNvPicPr>
            <a:picLocks noChangeAspect="1"/>
          </p:cNvPicPr>
          <p:nvPr/>
        </p:nvPicPr>
        <p:blipFill rotWithShape="1">
          <a:blip r:embed="rId5"/>
          <a:srcRect t="7046" b="3719"/>
          <a:stretch/>
        </p:blipFill>
        <p:spPr>
          <a:xfrm>
            <a:off x="3566858" y="1575705"/>
            <a:ext cx="5417070" cy="1262593"/>
          </a:xfrm>
          <a:prstGeom prst="rect">
            <a:avLst/>
          </a:prstGeom>
        </p:spPr>
      </p:pic>
    </p:spTree>
    <p:extLst>
      <p:ext uri="{BB962C8B-B14F-4D97-AF65-F5344CB8AC3E}">
        <p14:creationId xmlns:p14="http://schemas.microsoft.com/office/powerpoint/2010/main" val="3771933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11</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0" name="文本框 28">
            <a:extLst>
              <a:ext uri="{FF2B5EF4-FFF2-40B4-BE49-F238E27FC236}">
                <a16:creationId xmlns:a16="http://schemas.microsoft.com/office/drawing/2014/main" id="{DF10F390-7915-429D-A032-47A1DD44C56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引导网络舆论的实践：社会热点事件</a:t>
            </a:r>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18" name="文本框 17">
            <a:extLst>
              <a:ext uri="{FF2B5EF4-FFF2-40B4-BE49-F238E27FC236}">
                <a16:creationId xmlns:a16="http://schemas.microsoft.com/office/drawing/2014/main" id="{E165E23B-0AA8-4CE2-B74B-E3C41FB6251D}"/>
              </a:ext>
            </a:extLst>
          </p:cNvPr>
          <p:cNvSpPr txBox="1"/>
          <p:nvPr/>
        </p:nvSpPr>
        <p:spPr>
          <a:xfrm>
            <a:off x="323529" y="1383238"/>
            <a:ext cx="8589086" cy="4116768"/>
          </a:xfrm>
          <a:prstGeom prst="rect">
            <a:avLst/>
          </a:prstGeom>
          <a:noFill/>
        </p:spPr>
        <p:txBody>
          <a:bodyPr wrap="square">
            <a:spAutoFit/>
          </a:bodyPr>
          <a:lstStyle/>
          <a:p>
            <a:pPr>
              <a:lnSpc>
                <a:spcPct val="150000"/>
              </a:lnSpc>
            </a:pPr>
            <a:r>
              <a:rPr lang="zh-CN" altLang="en-US" sz="1600" b="1" dirty="0"/>
              <a:t>事件回顾：</a:t>
            </a:r>
            <a:r>
              <a:rPr lang="en-US" altLang="zh-CN" sz="1600" b="1" dirty="0"/>
              <a:t>4·14</a:t>
            </a:r>
            <a:r>
              <a:rPr lang="zh-CN" altLang="en-US" sz="1600" b="1" dirty="0"/>
              <a:t>聊城于欢案</a:t>
            </a:r>
            <a:endParaRPr lang="en-US" altLang="zh-CN" sz="1600" b="1" dirty="0"/>
          </a:p>
          <a:p>
            <a:pPr marL="342900" indent="-342900">
              <a:lnSpc>
                <a:spcPct val="150000"/>
              </a:lnSpc>
              <a:buFont typeface="+mj-ea"/>
              <a:buAutoNum type="circleNumDbPlain"/>
            </a:pPr>
            <a:r>
              <a:rPr lang="en-US" altLang="zh-CN" sz="1600" dirty="0"/>
              <a:t>2016</a:t>
            </a:r>
            <a:r>
              <a:rPr lang="zh-CN" altLang="en-US" sz="1600" dirty="0"/>
              <a:t>年</a:t>
            </a:r>
            <a:r>
              <a:rPr lang="en-US" altLang="zh-CN" sz="1600" dirty="0"/>
              <a:t>4</a:t>
            </a:r>
            <a:r>
              <a:rPr lang="zh-CN" altLang="en-US" sz="1600" dirty="0"/>
              <a:t>月</a:t>
            </a:r>
            <a:r>
              <a:rPr lang="en-US" altLang="zh-CN" sz="1600" dirty="0"/>
              <a:t>14</a:t>
            </a:r>
            <a:r>
              <a:rPr lang="zh-CN" altLang="en-US" sz="1600" dirty="0"/>
              <a:t>日，杜志浩等</a:t>
            </a:r>
            <a:r>
              <a:rPr lang="en-US" altLang="zh-CN" sz="1600" dirty="0"/>
              <a:t>11</a:t>
            </a:r>
            <a:r>
              <a:rPr lang="zh-CN" altLang="en-US" sz="1600" dirty="0"/>
              <a:t>人以极端手段向女企业家苏银霞催债，其间多次辱骂、殴打苏银霞。于欢目睹母亲受辱后，用水果刀将包括杜志浩在内的</a:t>
            </a:r>
            <a:r>
              <a:rPr lang="en-US" altLang="zh-CN" sz="1600" dirty="0"/>
              <a:t>4</a:t>
            </a:r>
            <a:r>
              <a:rPr lang="zh-CN" altLang="en-US" sz="1600" dirty="0"/>
              <a:t>名催债人员捅伤，造成一人死亡，两人重伤，一人轻伤；</a:t>
            </a:r>
            <a:endParaRPr lang="en-US" altLang="zh-CN" sz="1600" dirty="0"/>
          </a:p>
          <a:p>
            <a:pPr marL="342900" indent="-342900">
              <a:lnSpc>
                <a:spcPct val="150000"/>
              </a:lnSpc>
              <a:buFont typeface="+mj-ea"/>
              <a:buAutoNum type="circleNumDbPlain"/>
            </a:pPr>
            <a:r>
              <a:rPr lang="en-US" altLang="zh-CN" sz="1600" dirty="0"/>
              <a:t>2017</a:t>
            </a:r>
            <a:r>
              <a:rPr lang="zh-CN" altLang="en-US" sz="1600" dirty="0"/>
              <a:t>年</a:t>
            </a:r>
            <a:r>
              <a:rPr lang="en-US" altLang="zh-CN" sz="1600" dirty="0"/>
              <a:t>2</a:t>
            </a:r>
            <a:r>
              <a:rPr lang="zh-CN" altLang="en-US" sz="1600" dirty="0"/>
              <a:t>月</a:t>
            </a:r>
            <a:r>
              <a:rPr lang="en-US" altLang="zh-CN" sz="1600" dirty="0"/>
              <a:t>17</a:t>
            </a:r>
            <a:r>
              <a:rPr lang="zh-CN" altLang="en-US" sz="1600" dirty="0"/>
              <a:t>日，山东省聊城市中级法院</a:t>
            </a:r>
            <a:r>
              <a:rPr lang="zh-CN" altLang="en-US" sz="1600" b="1" dirty="0">
                <a:solidFill>
                  <a:srgbClr val="FF0000"/>
                </a:solidFill>
              </a:rPr>
              <a:t>一审以故意伤害罪判处于欢无期徒刑</a:t>
            </a:r>
            <a:r>
              <a:rPr lang="zh-CN" altLang="en-US" sz="1600" dirty="0"/>
              <a:t>，原告人杜洪章、许喜灵、李新新等人和被告人于欢不服一审判决，分别提出上诉；</a:t>
            </a:r>
            <a:endParaRPr lang="en-US" altLang="zh-CN" sz="1600" dirty="0"/>
          </a:p>
          <a:p>
            <a:pPr marL="342900" indent="-342900">
              <a:lnSpc>
                <a:spcPct val="150000"/>
              </a:lnSpc>
              <a:buFont typeface="+mj-ea"/>
              <a:buAutoNum type="circleNumDbPlain"/>
            </a:pPr>
            <a:r>
              <a:rPr lang="en-US" altLang="zh-CN" sz="1600" dirty="0"/>
              <a:t>《</a:t>
            </a:r>
            <a:r>
              <a:rPr lang="zh-CN" altLang="en-US" sz="1600" dirty="0"/>
              <a:t>南方周末</a:t>
            </a:r>
            <a:r>
              <a:rPr lang="en-US" altLang="zh-CN" sz="1600" dirty="0"/>
              <a:t>》</a:t>
            </a:r>
            <a:r>
              <a:rPr lang="zh-CN" altLang="en-US" sz="1600" dirty="0"/>
              <a:t>的</a:t>
            </a:r>
            <a:r>
              <a:rPr lang="en-US" altLang="zh-CN" sz="1600" i="0" dirty="0">
                <a:solidFill>
                  <a:srgbClr val="333333"/>
                </a:solidFill>
                <a:effectLst/>
                <a:latin typeface="-apple-system-font"/>
              </a:rPr>
              <a:t>《</a:t>
            </a:r>
            <a:r>
              <a:rPr lang="zh-CN" altLang="en-US" sz="1600" dirty="0"/>
              <a:t>刺死辱母者</a:t>
            </a:r>
            <a:r>
              <a:rPr lang="en-US" altLang="zh-CN" sz="1600" i="0" dirty="0">
                <a:solidFill>
                  <a:srgbClr val="333333"/>
                </a:solidFill>
                <a:effectLst/>
                <a:latin typeface="-apple-system-font"/>
              </a:rPr>
              <a:t>》</a:t>
            </a:r>
            <a:r>
              <a:rPr lang="zh-CN" altLang="en-US" sz="1600" i="0" dirty="0">
                <a:solidFill>
                  <a:srgbClr val="333333"/>
                </a:solidFill>
                <a:effectLst/>
                <a:latin typeface="-apple-system-font"/>
              </a:rPr>
              <a:t>一文引爆网络，众多媒体跟进报道，使司法曝光在公众视野之下；</a:t>
            </a:r>
            <a:endParaRPr lang="en-US" altLang="zh-CN" sz="1600" dirty="0"/>
          </a:p>
          <a:p>
            <a:pPr marL="342900" indent="-342900">
              <a:lnSpc>
                <a:spcPct val="150000"/>
              </a:lnSpc>
              <a:buFont typeface="+mj-ea"/>
              <a:buAutoNum type="circleNumDbPlain"/>
            </a:pPr>
            <a:r>
              <a:rPr lang="en-US" altLang="zh-CN" sz="1600" dirty="0"/>
              <a:t>2017</a:t>
            </a:r>
            <a:r>
              <a:rPr lang="zh-CN" altLang="en-US" sz="1600" dirty="0"/>
              <a:t>年</a:t>
            </a:r>
            <a:r>
              <a:rPr lang="en-US" altLang="zh-CN" sz="1600" dirty="0"/>
              <a:t>5</a:t>
            </a:r>
            <a:r>
              <a:rPr lang="zh-CN" altLang="en-US" sz="1600" dirty="0"/>
              <a:t>月</a:t>
            </a:r>
            <a:r>
              <a:rPr lang="en-US" altLang="zh-CN" sz="1600" dirty="0"/>
              <a:t>27</a:t>
            </a:r>
            <a:r>
              <a:rPr lang="zh-CN" altLang="en-US" sz="1600" dirty="0"/>
              <a:t>日，该案二审公开开庭审理，</a:t>
            </a:r>
            <a:r>
              <a:rPr lang="en-US" altLang="zh-CN" sz="1600" dirty="0"/>
              <a:t>2017</a:t>
            </a:r>
            <a:r>
              <a:rPr lang="zh-CN" altLang="en-US" sz="1600" dirty="0"/>
              <a:t>年</a:t>
            </a:r>
            <a:r>
              <a:rPr lang="en-US" altLang="zh-CN" sz="1600" dirty="0"/>
              <a:t>6</a:t>
            </a:r>
            <a:r>
              <a:rPr lang="zh-CN" altLang="en-US" sz="1600" dirty="0"/>
              <a:t>月</a:t>
            </a:r>
            <a:r>
              <a:rPr lang="en-US" altLang="zh-CN" sz="1600" dirty="0"/>
              <a:t>23</a:t>
            </a:r>
            <a:r>
              <a:rPr lang="zh-CN" altLang="en-US" sz="1600" dirty="0"/>
              <a:t>日，山东省高级人民法院</a:t>
            </a:r>
            <a:r>
              <a:rPr lang="zh-CN" altLang="en-US" sz="1600" b="1" dirty="0">
                <a:solidFill>
                  <a:srgbClr val="FF0000"/>
                </a:solidFill>
              </a:rPr>
              <a:t>认定于欢属防卫过当，构成故意伤害罪，判处于欢有期徒刑</a:t>
            </a:r>
            <a:r>
              <a:rPr lang="en-US" altLang="zh-CN" sz="1600" b="1" dirty="0">
                <a:solidFill>
                  <a:srgbClr val="FF0000"/>
                </a:solidFill>
              </a:rPr>
              <a:t>5</a:t>
            </a:r>
            <a:r>
              <a:rPr lang="zh-CN" altLang="en-US" sz="1600" b="1" dirty="0">
                <a:solidFill>
                  <a:srgbClr val="FF0000"/>
                </a:solidFill>
              </a:rPr>
              <a:t>年</a:t>
            </a:r>
            <a:r>
              <a:rPr lang="zh-CN" altLang="en-US" sz="1600" dirty="0"/>
              <a:t>。</a:t>
            </a:r>
            <a:endParaRPr lang="en-US" altLang="zh-CN" sz="1600" dirty="0"/>
          </a:p>
          <a:p>
            <a:pPr marL="342900" indent="-342900">
              <a:lnSpc>
                <a:spcPct val="150000"/>
              </a:lnSpc>
              <a:buFont typeface="+mj-ea"/>
              <a:buAutoNum type="circleNumDbPlain"/>
            </a:pPr>
            <a:endParaRPr lang="zh-CN" altLang="en-US" sz="1600" dirty="0"/>
          </a:p>
        </p:txBody>
      </p:sp>
    </p:spTree>
    <p:extLst>
      <p:ext uri="{BB962C8B-B14F-4D97-AF65-F5344CB8AC3E}">
        <p14:creationId xmlns:p14="http://schemas.microsoft.com/office/powerpoint/2010/main" val="704529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12</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pic>
        <p:nvPicPr>
          <p:cNvPr id="2" name="图片 1">
            <a:extLst>
              <a:ext uri="{FF2B5EF4-FFF2-40B4-BE49-F238E27FC236}">
                <a16:creationId xmlns:a16="http://schemas.microsoft.com/office/drawing/2014/main" id="{A78C0840-67D3-445B-82DF-18C3F22C1268}"/>
              </a:ext>
            </a:extLst>
          </p:cNvPr>
          <p:cNvPicPr>
            <a:picLocks noChangeAspect="1"/>
          </p:cNvPicPr>
          <p:nvPr/>
        </p:nvPicPr>
        <p:blipFill rotWithShape="1">
          <a:blip r:embed="rId4"/>
          <a:srcRect t="3620"/>
          <a:stretch/>
        </p:blipFill>
        <p:spPr>
          <a:xfrm>
            <a:off x="329148" y="2214235"/>
            <a:ext cx="8589086" cy="3018504"/>
          </a:xfrm>
          <a:prstGeom prst="rect">
            <a:avLst/>
          </a:prstGeom>
        </p:spPr>
      </p:pic>
      <p:sp>
        <p:nvSpPr>
          <p:cNvPr id="4" name="文本框 3">
            <a:extLst>
              <a:ext uri="{FF2B5EF4-FFF2-40B4-BE49-F238E27FC236}">
                <a16:creationId xmlns:a16="http://schemas.microsoft.com/office/drawing/2014/main" id="{763B4461-4485-42CC-A1F1-2577C1F5EC22}"/>
              </a:ext>
            </a:extLst>
          </p:cNvPr>
          <p:cNvSpPr txBox="1"/>
          <p:nvPr/>
        </p:nvSpPr>
        <p:spPr>
          <a:xfrm>
            <a:off x="323529" y="1383238"/>
            <a:ext cx="6418250" cy="830997"/>
          </a:xfrm>
          <a:prstGeom prst="rect">
            <a:avLst/>
          </a:prstGeom>
          <a:noFill/>
        </p:spPr>
        <p:txBody>
          <a:bodyPr wrap="square">
            <a:spAutoFit/>
          </a:bodyPr>
          <a:lstStyle/>
          <a:p>
            <a:r>
              <a:rPr lang="en-US" altLang="zh-CN" sz="1600" b="1" i="0" dirty="0">
                <a:solidFill>
                  <a:srgbClr val="333333"/>
                </a:solidFill>
                <a:effectLst/>
                <a:latin typeface="-apple-system-font"/>
              </a:rPr>
              <a:t>《</a:t>
            </a:r>
            <a:r>
              <a:rPr lang="zh-CN" altLang="en-US" sz="1600" b="1" dirty="0"/>
              <a:t>刺死辱母者</a:t>
            </a:r>
            <a:r>
              <a:rPr lang="en-US" altLang="zh-CN" sz="1600" b="1" i="0" dirty="0">
                <a:solidFill>
                  <a:srgbClr val="333333"/>
                </a:solidFill>
                <a:effectLst/>
                <a:latin typeface="-apple-system-font"/>
              </a:rPr>
              <a:t>》</a:t>
            </a:r>
          </a:p>
          <a:p>
            <a:pPr algn="l"/>
            <a:r>
              <a:rPr lang="zh-CN" altLang="en-US" sz="1600" dirty="0">
                <a:solidFill>
                  <a:srgbClr val="333333"/>
                </a:solidFill>
                <a:latin typeface="-apple-system-font"/>
              </a:rPr>
              <a:t>阅读链接：</a:t>
            </a:r>
            <a:r>
              <a:rPr lang="en-US" altLang="zh-CN" sz="1600" dirty="0">
                <a:solidFill>
                  <a:srgbClr val="333333"/>
                </a:solidFill>
                <a:latin typeface="-apple-system-font"/>
                <a:hlinkClick r:id="rId5"/>
              </a:rPr>
              <a:t>http://www.infzm.com/content/123659/</a:t>
            </a:r>
            <a:endParaRPr lang="en-US" altLang="zh-CN" sz="1600" dirty="0">
              <a:solidFill>
                <a:srgbClr val="333333"/>
              </a:solidFill>
              <a:latin typeface="-apple-system-font"/>
            </a:endParaRPr>
          </a:p>
          <a:p>
            <a:pPr algn="l"/>
            <a:r>
              <a:rPr lang="zh-CN" altLang="en-US" sz="1600" dirty="0">
                <a:solidFill>
                  <a:srgbClr val="333333"/>
                </a:solidFill>
                <a:latin typeface="-apple-system-font"/>
              </a:rPr>
              <a:t>南方周末 </a:t>
            </a:r>
            <a:r>
              <a:rPr lang="en-US" altLang="zh-CN" sz="1600" dirty="0">
                <a:solidFill>
                  <a:srgbClr val="333333"/>
                </a:solidFill>
                <a:latin typeface="-apple-system-font"/>
              </a:rPr>
              <a:t>2017</a:t>
            </a:r>
            <a:r>
              <a:rPr lang="zh-CN" altLang="en-US" sz="1600" dirty="0">
                <a:solidFill>
                  <a:srgbClr val="333333"/>
                </a:solidFill>
                <a:latin typeface="-apple-system-font"/>
              </a:rPr>
              <a:t>年</a:t>
            </a:r>
            <a:r>
              <a:rPr lang="en-US" altLang="zh-CN" sz="1600" dirty="0">
                <a:solidFill>
                  <a:srgbClr val="333333"/>
                </a:solidFill>
                <a:latin typeface="-apple-system-font"/>
              </a:rPr>
              <a:t>3</a:t>
            </a:r>
            <a:r>
              <a:rPr lang="zh-CN" altLang="en-US" sz="1600" dirty="0">
                <a:solidFill>
                  <a:srgbClr val="333333"/>
                </a:solidFill>
                <a:latin typeface="-apple-system-font"/>
              </a:rPr>
              <a:t>月</a:t>
            </a:r>
            <a:r>
              <a:rPr lang="en-US" altLang="zh-CN" sz="1600" dirty="0">
                <a:solidFill>
                  <a:srgbClr val="333333"/>
                </a:solidFill>
                <a:latin typeface="-apple-system-font"/>
              </a:rPr>
              <a:t>23</a:t>
            </a:r>
            <a:r>
              <a:rPr lang="zh-CN" altLang="en-US" sz="1600" dirty="0">
                <a:solidFill>
                  <a:srgbClr val="333333"/>
                </a:solidFill>
                <a:latin typeface="-apple-system-font"/>
              </a:rPr>
              <a:t>日</a:t>
            </a:r>
            <a:endParaRPr lang="zh-CN" altLang="en-US" sz="1600" i="0" dirty="0">
              <a:solidFill>
                <a:srgbClr val="333333"/>
              </a:solidFill>
              <a:effectLst/>
              <a:latin typeface="-apple-system-font"/>
            </a:endParaRPr>
          </a:p>
        </p:txBody>
      </p:sp>
      <p:sp>
        <p:nvSpPr>
          <p:cNvPr id="5" name="文本框 4">
            <a:extLst>
              <a:ext uri="{FF2B5EF4-FFF2-40B4-BE49-F238E27FC236}">
                <a16:creationId xmlns:a16="http://schemas.microsoft.com/office/drawing/2014/main" id="{838F536C-1C35-4B99-BDE9-009FC0D74AC7}"/>
              </a:ext>
            </a:extLst>
          </p:cNvPr>
          <p:cNvSpPr txBox="1"/>
          <p:nvPr/>
        </p:nvSpPr>
        <p:spPr>
          <a:xfrm>
            <a:off x="2008128" y="5692855"/>
            <a:ext cx="5127743" cy="523220"/>
          </a:xfrm>
          <a:prstGeom prst="rect">
            <a:avLst/>
          </a:prstGeom>
          <a:noFill/>
        </p:spPr>
        <p:txBody>
          <a:bodyPr wrap="square" rtlCol="0">
            <a:spAutoFit/>
          </a:bodyPr>
          <a:lstStyle/>
          <a:p>
            <a:pPr algn="ctr"/>
            <a:r>
              <a:rPr lang="zh-CN" altLang="en-US" sz="1400" dirty="0"/>
              <a:t>经凤凰网和网易新闻的编辑修改标题后</a:t>
            </a:r>
            <a:endParaRPr lang="en-US" altLang="zh-CN" sz="1400" dirty="0"/>
          </a:p>
          <a:p>
            <a:pPr algn="ctr"/>
            <a:r>
              <a:rPr lang="zh-CN" altLang="en-US" sz="1400" dirty="0"/>
              <a:t>引发网民热议</a:t>
            </a:r>
            <a:endParaRPr lang="en-US" altLang="zh-CN" sz="1400" dirty="0"/>
          </a:p>
        </p:txBody>
      </p:sp>
      <p:sp>
        <p:nvSpPr>
          <p:cNvPr id="7" name="文本框 28">
            <a:extLst>
              <a:ext uri="{FF2B5EF4-FFF2-40B4-BE49-F238E27FC236}">
                <a16:creationId xmlns:a16="http://schemas.microsoft.com/office/drawing/2014/main" id="{CD0E6F3A-F40E-4FA8-B13B-7AB814F7715B}"/>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引导网络舆论的实践：社会热点事件</a:t>
            </a:r>
          </a:p>
        </p:txBody>
      </p:sp>
    </p:spTree>
    <p:extLst>
      <p:ext uri="{BB962C8B-B14F-4D97-AF65-F5344CB8AC3E}">
        <p14:creationId xmlns:p14="http://schemas.microsoft.com/office/powerpoint/2010/main" val="323175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96B7F85E-EB21-45A7-9B59-7E860E10D5F6}"/>
              </a:ext>
            </a:extLst>
          </p:cNvPr>
          <p:cNvGrpSpPr/>
          <p:nvPr/>
        </p:nvGrpSpPr>
        <p:grpSpPr>
          <a:xfrm>
            <a:off x="323529" y="3654211"/>
            <a:ext cx="8496945" cy="1711732"/>
            <a:chOff x="323528" y="3883862"/>
            <a:chExt cx="8496945" cy="1711732"/>
          </a:xfrm>
        </p:grpSpPr>
        <p:pic>
          <p:nvPicPr>
            <p:cNvPr id="5" name="图片 4">
              <a:extLst>
                <a:ext uri="{FF2B5EF4-FFF2-40B4-BE49-F238E27FC236}">
                  <a16:creationId xmlns:a16="http://schemas.microsoft.com/office/drawing/2014/main" id="{4F6166AE-A6C2-4C61-A115-324D18A349D2}"/>
                </a:ext>
              </a:extLst>
            </p:cNvPr>
            <p:cNvPicPr>
              <a:picLocks noChangeAspect="1"/>
            </p:cNvPicPr>
            <p:nvPr/>
          </p:nvPicPr>
          <p:blipFill>
            <a:blip r:embed="rId3"/>
            <a:stretch>
              <a:fillRect/>
            </a:stretch>
          </p:blipFill>
          <p:spPr>
            <a:xfrm>
              <a:off x="4541147" y="3883862"/>
              <a:ext cx="4279326" cy="1711730"/>
            </a:xfrm>
            <a:prstGeom prst="rect">
              <a:avLst/>
            </a:prstGeom>
          </p:spPr>
        </p:pic>
        <p:pic>
          <p:nvPicPr>
            <p:cNvPr id="13" name="图片 12">
              <a:extLst>
                <a:ext uri="{FF2B5EF4-FFF2-40B4-BE49-F238E27FC236}">
                  <a16:creationId xmlns:a16="http://schemas.microsoft.com/office/drawing/2014/main" id="{D3C9F3A4-DBEA-4B33-9DC6-CE53AA214527}"/>
                </a:ext>
              </a:extLst>
            </p:cNvPr>
            <p:cNvPicPr>
              <a:picLocks noChangeAspect="1"/>
            </p:cNvPicPr>
            <p:nvPr/>
          </p:nvPicPr>
          <p:blipFill rotWithShape="1">
            <a:blip r:embed="rId4"/>
            <a:srcRect r="2913"/>
            <a:stretch/>
          </p:blipFill>
          <p:spPr>
            <a:xfrm>
              <a:off x="323528" y="3883863"/>
              <a:ext cx="4298478" cy="1711731"/>
            </a:xfrm>
            <a:prstGeom prst="rect">
              <a:avLst/>
            </a:prstGeom>
          </p:spPr>
        </p:pic>
      </p:grpSp>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13</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4" name="文本框 3">
            <a:extLst>
              <a:ext uri="{FF2B5EF4-FFF2-40B4-BE49-F238E27FC236}">
                <a16:creationId xmlns:a16="http://schemas.microsoft.com/office/drawing/2014/main" id="{763B4461-4485-42CC-A1F1-2577C1F5EC22}"/>
              </a:ext>
            </a:extLst>
          </p:cNvPr>
          <p:cNvSpPr txBox="1"/>
          <p:nvPr/>
        </p:nvSpPr>
        <p:spPr>
          <a:xfrm>
            <a:off x="323530" y="1383238"/>
            <a:ext cx="8678392" cy="1815882"/>
          </a:xfrm>
          <a:prstGeom prst="rect">
            <a:avLst/>
          </a:prstGeom>
          <a:noFill/>
        </p:spPr>
        <p:txBody>
          <a:bodyPr wrap="square">
            <a:spAutoFit/>
          </a:bodyPr>
          <a:lstStyle/>
          <a:p>
            <a:r>
              <a:rPr lang="en-US" altLang="zh-CN" sz="1600" b="1" i="0" dirty="0">
                <a:solidFill>
                  <a:srgbClr val="333333"/>
                </a:solidFill>
                <a:effectLst/>
                <a:latin typeface="-apple-system-font"/>
              </a:rPr>
              <a:t>《</a:t>
            </a:r>
            <a:r>
              <a:rPr lang="zh-CN" altLang="en-US" sz="1600" b="1" dirty="0"/>
              <a:t>山东“刺死侮母者”案证人讲述民警处警细节：开着执法记录仪</a:t>
            </a:r>
            <a:r>
              <a:rPr lang="en-US" altLang="zh-CN" sz="1600" b="1" i="0" dirty="0">
                <a:solidFill>
                  <a:srgbClr val="333333"/>
                </a:solidFill>
                <a:effectLst/>
                <a:latin typeface="-apple-system-font"/>
              </a:rPr>
              <a:t>》</a:t>
            </a:r>
          </a:p>
          <a:p>
            <a:pPr algn="l"/>
            <a:r>
              <a:rPr lang="zh-CN" altLang="en-US" sz="1600" dirty="0">
                <a:solidFill>
                  <a:srgbClr val="333333"/>
                </a:solidFill>
                <a:latin typeface="-apple-system-font"/>
              </a:rPr>
              <a:t>阅读链接：</a:t>
            </a:r>
            <a:r>
              <a:rPr lang="en-US" altLang="zh-CN" sz="1600" dirty="0">
                <a:solidFill>
                  <a:srgbClr val="333333"/>
                </a:solidFill>
                <a:latin typeface="-apple-system-font"/>
                <a:hlinkClick r:id="rId6"/>
              </a:rPr>
              <a:t>https://www.thepaper.cn/newsDetail_forward_1647972</a:t>
            </a:r>
            <a:endParaRPr lang="en-US" altLang="zh-CN" sz="1600" dirty="0">
              <a:solidFill>
                <a:srgbClr val="333333"/>
              </a:solidFill>
              <a:latin typeface="-apple-system-font"/>
            </a:endParaRPr>
          </a:p>
          <a:p>
            <a:pPr algn="l"/>
            <a:r>
              <a:rPr lang="zh-CN" altLang="en-US" sz="1600" dirty="0">
                <a:solidFill>
                  <a:srgbClr val="333333"/>
                </a:solidFill>
                <a:latin typeface="-apple-system-font"/>
              </a:rPr>
              <a:t>澎湃 </a:t>
            </a:r>
            <a:r>
              <a:rPr lang="en-US" altLang="zh-CN" sz="1600" dirty="0">
                <a:solidFill>
                  <a:srgbClr val="333333"/>
                </a:solidFill>
                <a:latin typeface="-apple-system-font"/>
              </a:rPr>
              <a:t>2017</a:t>
            </a:r>
            <a:r>
              <a:rPr lang="zh-CN" altLang="en-US" sz="1600" dirty="0">
                <a:solidFill>
                  <a:srgbClr val="333333"/>
                </a:solidFill>
                <a:latin typeface="-apple-system-font"/>
              </a:rPr>
              <a:t>年</a:t>
            </a:r>
            <a:r>
              <a:rPr lang="en-US" altLang="zh-CN" sz="1600" dirty="0">
                <a:solidFill>
                  <a:srgbClr val="333333"/>
                </a:solidFill>
                <a:latin typeface="-apple-system-font"/>
              </a:rPr>
              <a:t>3</a:t>
            </a:r>
            <a:r>
              <a:rPr lang="zh-CN" altLang="en-US" sz="1600" dirty="0">
                <a:solidFill>
                  <a:srgbClr val="333333"/>
                </a:solidFill>
                <a:latin typeface="-apple-system-font"/>
              </a:rPr>
              <a:t>月</a:t>
            </a:r>
            <a:r>
              <a:rPr lang="en-US" altLang="zh-CN" sz="1600" dirty="0">
                <a:solidFill>
                  <a:srgbClr val="333333"/>
                </a:solidFill>
                <a:latin typeface="-apple-system-font"/>
              </a:rPr>
              <a:t>25</a:t>
            </a:r>
            <a:r>
              <a:rPr lang="zh-CN" altLang="en-US" sz="1600" dirty="0">
                <a:solidFill>
                  <a:srgbClr val="333333"/>
                </a:solidFill>
                <a:latin typeface="-apple-system-font"/>
              </a:rPr>
              <a:t>日</a:t>
            </a:r>
            <a:endParaRPr lang="en-US" altLang="zh-CN" sz="1600" dirty="0">
              <a:solidFill>
                <a:srgbClr val="333333"/>
              </a:solidFill>
              <a:latin typeface="-apple-system-font"/>
            </a:endParaRPr>
          </a:p>
          <a:p>
            <a:pPr algn="l"/>
            <a:endParaRPr lang="en-US" altLang="zh-CN" sz="1600" dirty="0">
              <a:solidFill>
                <a:srgbClr val="333333"/>
              </a:solidFill>
              <a:latin typeface="-apple-system-font"/>
            </a:endParaRPr>
          </a:p>
          <a:p>
            <a:r>
              <a:rPr lang="en-US" altLang="zh-CN" sz="1600" dirty="0">
                <a:solidFill>
                  <a:srgbClr val="333333"/>
                </a:solidFill>
                <a:latin typeface="-apple-system-font"/>
              </a:rPr>
              <a:t>《</a:t>
            </a:r>
            <a:r>
              <a:rPr lang="zh-CN" altLang="en-US" sz="1600" b="1" dirty="0"/>
              <a:t>“于欢故意伤害案”细节还原</a:t>
            </a:r>
            <a:r>
              <a:rPr lang="en-US" altLang="zh-CN" sz="1600" b="1" dirty="0"/>
              <a:t>——</a:t>
            </a:r>
            <a:r>
              <a:rPr lang="zh-CN" altLang="en-US" sz="1600" b="1" dirty="0"/>
              <a:t>是否构成正当防卫成最大争议</a:t>
            </a:r>
            <a:r>
              <a:rPr lang="en-US" altLang="zh-CN" sz="1600" dirty="0">
                <a:solidFill>
                  <a:srgbClr val="333333"/>
                </a:solidFill>
                <a:latin typeface="-apple-system-font"/>
              </a:rPr>
              <a:t>》</a:t>
            </a:r>
          </a:p>
          <a:p>
            <a:pPr algn="l"/>
            <a:r>
              <a:rPr lang="zh-CN" altLang="en-US" sz="1600" i="0" dirty="0">
                <a:solidFill>
                  <a:srgbClr val="333333"/>
                </a:solidFill>
                <a:effectLst/>
                <a:latin typeface="-apple-system-font"/>
              </a:rPr>
              <a:t>阅读链接：</a:t>
            </a:r>
            <a:r>
              <a:rPr lang="en-US" altLang="zh-CN" sz="1600" i="0" dirty="0">
                <a:solidFill>
                  <a:srgbClr val="333333"/>
                </a:solidFill>
                <a:effectLst/>
                <a:latin typeface="-apple-system-font"/>
                <a:hlinkClick r:id="rId7"/>
              </a:rPr>
              <a:t>http://zqb.cyol.com/html/2017-03/27/nw.D110000zgqnb_20170327_5-01.htm</a:t>
            </a:r>
            <a:endParaRPr lang="en-US" altLang="zh-CN" sz="1600" i="0" dirty="0">
              <a:solidFill>
                <a:srgbClr val="333333"/>
              </a:solidFill>
              <a:effectLst/>
              <a:latin typeface="-apple-system-font"/>
            </a:endParaRPr>
          </a:p>
          <a:p>
            <a:pPr algn="l"/>
            <a:r>
              <a:rPr lang="zh-CN" altLang="en-US" sz="1600" i="0" dirty="0">
                <a:solidFill>
                  <a:srgbClr val="333333"/>
                </a:solidFill>
                <a:effectLst/>
                <a:latin typeface="-apple-system-font"/>
              </a:rPr>
              <a:t>中国青年报 </a:t>
            </a:r>
            <a:r>
              <a:rPr lang="en-US" altLang="zh-CN" sz="1600" i="0" dirty="0">
                <a:solidFill>
                  <a:srgbClr val="333333"/>
                </a:solidFill>
                <a:effectLst/>
                <a:latin typeface="-apple-system-font"/>
              </a:rPr>
              <a:t>2017</a:t>
            </a:r>
            <a:r>
              <a:rPr lang="zh-CN" altLang="en-US" sz="1600" i="0" dirty="0">
                <a:solidFill>
                  <a:srgbClr val="333333"/>
                </a:solidFill>
                <a:effectLst/>
                <a:latin typeface="-apple-system-font"/>
              </a:rPr>
              <a:t>年</a:t>
            </a:r>
            <a:r>
              <a:rPr lang="en-US" altLang="zh-CN" sz="1600" i="0" dirty="0">
                <a:solidFill>
                  <a:srgbClr val="333333"/>
                </a:solidFill>
                <a:effectLst/>
                <a:latin typeface="-apple-system-font"/>
              </a:rPr>
              <a:t>3</a:t>
            </a:r>
            <a:r>
              <a:rPr lang="zh-CN" altLang="en-US" sz="1600" i="0" dirty="0">
                <a:solidFill>
                  <a:srgbClr val="333333"/>
                </a:solidFill>
                <a:effectLst/>
                <a:latin typeface="-apple-system-font"/>
              </a:rPr>
              <a:t>月</a:t>
            </a:r>
            <a:r>
              <a:rPr lang="en-US" altLang="zh-CN" sz="1600" dirty="0">
                <a:solidFill>
                  <a:srgbClr val="333333"/>
                </a:solidFill>
                <a:latin typeface="-apple-system-font"/>
              </a:rPr>
              <a:t>27</a:t>
            </a:r>
            <a:r>
              <a:rPr lang="zh-CN" altLang="en-US" sz="1600" dirty="0">
                <a:solidFill>
                  <a:srgbClr val="333333"/>
                </a:solidFill>
                <a:latin typeface="-apple-system-font"/>
              </a:rPr>
              <a:t>日</a:t>
            </a:r>
            <a:endParaRPr lang="en-US" altLang="zh-CN" sz="1600" i="0" dirty="0">
              <a:solidFill>
                <a:srgbClr val="333333"/>
              </a:solidFill>
              <a:effectLst/>
              <a:latin typeface="-apple-system-font"/>
            </a:endParaRPr>
          </a:p>
        </p:txBody>
      </p:sp>
      <p:sp>
        <p:nvSpPr>
          <p:cNvPr id="11" name="文本框 10">
            <a:extLst>
              <a:ext uri="{FF2B5EF4-FFF2-40B4-BE49-F238E27FC236}">
                <a16:creationId xmlns:a16="http://schemas.microsoft.com/office/drawing/2014/main" id="{ADA2F613-51DC-422E-B4E2-EB05DB0A9EB7}"/>
              </a:ext>
            </a:extLst>
          </p:cNvPr>
          <p:cNvSpPr txBox="1"/>
          <p:nvPr/>
        </p:nvSpPr>
        <p:spPr>
          <a:xfrm>
            <a:off x="2286000" y="5905649"/>
            <a:ext cx="4672013" cy="307777"/>
          </a:xfrm>
          <a:prstGeom prst="rect">
            <a:avLst/>
          </a:prstGeom>
          <a:noFill/>
        </p:spPr>
        <p:txBody>
          <a:bodyPr wrap="square" rtlCol="0">
            <a:spAutoFit/>
          </a:bodyPr>
          <a:lstStyle/>
          <a:p>
            <a:pPr algn="ctr"/>
            <a:r>
              <a:rPr lang="zh-CN" altLang="en-US" sz="1400" dirty="0"/>
              <a:t>主流媒体迅速跟进，披露更多细节</a:t>
            </a:r>
          </a:p>
        </p:txBody>
      </p:sp>
      <p:sp>
        <p:nvSpPr>
          <p:cNvPr id="7" name="文本框 28">
            <a:extLst>
              <a:ext uri="{FF2B5EF4-FFF2-40B4-BE49-F238E27FC236}">
                <a16:creationId xmlns:a16="http://schemas.microsoft.com/office/drawing/2014/main" id="{4CA90491-4B4A-4784-96DF-DE9B2CE5015F}"/>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引导网络舆论的实践：社会热点事件</a:t>
            </a:r>
          </a:p>
        </p:txBody>
      </p:sp>
    </p:spTree>
    <p:extLst>
      <p:ext uri="{BB962C8B-B14F-4D97-AF65-F5344CB8AC3E}">
        <p14:creationId xmlns:p14="http://schemas.microsoft.com/office/powerpoint/2010/main" val="3434365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14</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4" name="文本框 3">
            <a:extLst>
              <a:ext uri="{FF2B5EF4-FFF2-40B4-BE49-F238E27FC236}">
                <a16:creationId xmlns:a16="http://schemas.microsoft.com/office/drawing/2014/main" id="{763B4461-4485-42CC-A1F1-2577C1F5EC22}"/>
              </a:ext>
            </a:extLst>
          </p:cNvPr>
          <p:cNvSpPr txBox="1"/>
          <p:nvPr/>
        </p:nvSpPr>
        <p:spPr>
          <a:xfrm>
            <a:off x="323530" y="1383238"/>
            <a:ext cx="8678392" cy="1815882"/>
          </a:xfrm>
          <a:prstGeom prst="rect">
            <a:avLst/>
          </a:prstGeom>
          <a:noFill/>
        </p:spPr>
        <p:txBody>
          <a:bodyPr wrap="square">
            <a:spAutoFit/>
          </a:bodyPr>
          <a:lstStyle/>
          <a:p>
            <a:r>
              <a:rPr lang="en-US" altLang="zh-CN" sz="1600" b="1" i="0" dirty="0">
                <a:solidFill>
                  <a:srgbClr val="333333"/>
                </a:solidFill>
                <a:effectLst/>
                <a:latin typeface="-apple-system-font"/>
              </a:rPr>
              <a:t>《</a:t>
            </a:r>
            <a:r>
              <a:rPr lang="zh-CN" altLang="en-US" sz="1600" b="1" dirty="0"/>
              <a:t>刺死辱母者”案：法院未认定“正当防卫”值得商榷</a:t>
            </a:r>
            <a:r>
              <a:rPr lang="en-US" altLang="zh-CN" sz="1600" b="1" i="0" dirty="0">
                <a:solidFill>
                  <a:srgbClr val="333333"/>
                </a:solidFill>
                <a:effectLst/>
                <a:latin typeface="-apple-system-font"/>
              </a:rPr>
              <a:t>》</a:t>
            </a:r>
          </a:p>
          <a:p>
            <a:pPr algn="l"/>
            <a:r>
              <a:rPr lang="zh-CN" altLang="en-US" sz="1600" dirty="0">
                <a:solidFill>
                  <a:srgbClr val="333333"/>
                </a:solidFill>
                <a:latin typeface="-apple-system-font"/>
              </a:rPr>
              <a:t>阅读链接：</a:t>
            </a:r>
            <a:r>
              <a:rPr lang="en-US" altLang="zh-CN" sz="1600" dirty="0">
                <a:solidFill>
                  <a:srgbClr val="333333"/>
                </a:solidFill>
                <a:latin typeface="-apple-system-font"/>
                <a:hlinkClick r:id="rId4"/>
              </a:rPr>
              <a:t>http://www.bjnews.com.cn/opinion/2017/03/25/437797.html</a:t>
            </a:r>
            <a:endParaRPr lang="en-US" altLang="zh-CN" sz="1600" dirty="0">
              <a:solidFill>
                <a:srgbClr val="333333"/>
              </a:solidFill>
              <a:latin typeface="-apple-system-font"/>
            </a:endParaRPr>
          </a:p>
          <a:p>
            <a:pPr algn="l"/>
            <a:r>
              <a:rPr lang="zh-CN" altLang="en-US" sz="1600" dirty="0">
                <a:solidFill>
                  <a:srgbClr val="333333"/>
                </a:solidFill>
                <a:latin typeface="-apple-system-font"/>
              </a:rPr>
              <a:t>新京报 </a:t>
            </a:r>
            <a:r>
              <a:rPr lang="en-US" altLang="zh-CN" sz="1600" dirty="0">
                <a:solidFill>
                  <a:srgbClr val="333333"/>
                </a:solidFill>
                <a:latin typeface="-apple-system-font"/>
              </a:rPr>
              <a:t>2017</a:t>
            </a:r>
            <a:r>
              <a:rPr lang="zh-CN" altLang="en-US" sz="1600" dirty="0">
                <a:solidFill>
                  <a:srgbClr val="333333"/>
                </a:solidFill>
                <a:latin typeface="-apple-system-font"/>
              </a:rPr>
              <a:t>年</a:t>
            </a:r>
            <a:r>
              <a:rPr lang="en-US" altLang="zh-CN" sz="1600" dirty="0">
                <a:solidFill>
                  <a:srgbClr val="333333"/>
                </a:solidFill>
                <a:latin typeface="-apple-system-font"/>
              </a:rPr>
              <a:t>3</a:t>
            </a:r>
            <a:r>
              <a:rPr lang="zh-CN" altLang="en-US" sz="1600" dirty="0">
                <a:solidFill>
                  <a:srgbClr val="333333"/>
                </a:solidFill>
                <a:latin typeface="-apple-system-font"/>
              </a:rPr>
              <a:t>月</a:t>
            </a:r>
            <a:r>
              <a:rPr lang="en-US" altLang="zh-CN" sz="1600" dirty="0">
                <a:solidFill>
                  <a:srgbClr val="333333"/>
                </a:solidFill>
                <a:latin typeface="-apple-system-font"/>
              </a:rPr>
              <a:t>25</a:t>
            </a:r>
            <a:r>
              <a:rPr lang="zh-CN" altLang="en-US" sz="1600" dirty="0">
                <a:solidFill>
                  <a:srgbClr val="333333"/>
                </a:solidFill>
                <a:latin typeface="-apple-system-font"/>
              </a:rPr>
              <a:t>日</a:t>
            </a:r>
            <a:endParaRPr lang="en-US" altLang="zh-CN" sz="1600" i="0" dirty="0">
              <a:solidFill>
                <a:srgbClr val="333333"/>
              </a:solidFill>
              <a:effectLst/>
              <a:latin typeface="-apple-system-font"/>
            </a:endParaRPr>
          </a:p>
          <a:p>
            <a:pPr algn="l"/>
            <a:endParaRPr lang="en-US" altLang="zh-CN" sz="1600" i="0" dirty="0">
              <a:solidFill>
                <a:srgbClr val="333333"/>
              </a:solidFill>
              <a:effectLst/>
              <a:latin typeface="-apple-system-font"/>
            </a:endParaRPr>
          </a:p>
          <a:p>
            <a:r>
              <a:rPr lang="en-US" altLang="zh-CN" sz="1600" dirty="0">
                <a:solidFill>
                  <a:srgbClr val="333333"/>
                </a:solidFill>
                <a:latin typeface="-apple-system-font"/>
              </a:rPr>
              <a:t>《</a:t>
            </a:r>
            <a:r>
              <a:rPr lang="zh-CN" altLang="en-US" sz="1600" b="1" dirty="0"/>
              <a:t>“刀刺辱母者案”：司法要给人伦留空间</a:t>
            </a:r>
            <a:r>
              <a:rPr lang="en-US" altLang="zh-CN" sz="1600" dirty="0">
                <a:solidFill>
                  <a:srgbClr val="333333"/>
                </a:solidFill>
                <a:latin typeface="-apple-system-font"/>
              </a:rPr>
              <a:t>》</a:t>
            </a:r>
          </a:p>
          <a:p>
            <a:r>
              <a:rPr lang="zh-CN" altLang="en-US" sz="1600" i="0" dirty="0">
                <a:solidFill>
                  <a:srgbClr val="333333"/>
                </a:solidFill>
                <a:effectLst/>
                <a:latin typeface="-apple-system-font"/>
              </a:rPr>
              <a:t>阅读链接：</a:t>
            </a:r>
            <a:r>
              <a:rPr lang="en-US" altLang="zh-CN" sz="1600" i="0" dirty="0">
                <a:solidFill>
                  <a:srgbClr val="333333"/>
                </a:solidFill>
                <a:effectLst/>
                <a:latin typeface="-apple-system-font"/>
                <a:hlinkClick r:id="rId5"/>
              </a:rPr>
              <a:t>http://epaper.bjnews.com.cn/html/2017-03/26/content_675931.htm?div=-1</a:t>
            </a:r>
            <a:endParaRPr lang="en-US" altLang="zh-CN" sz="1600" i="0" dirty="0">
              <a:solidFill>
                <a:srgbClr val="333333"/>
              </a:solidFill>
              <a:effectLst/>
              <a:latin typeface="-apple-system-font"/>
            </a:endParaRPr>
          </a:p>
          <a:p>
            <a:r>
              <a:rPr lang="zh-CN" altLang="en-US" sz="1600" dirty="0">
                <a:solidFill>
                  <a:srgbClr val="333333"/>
                </a:solidFill>
                <a:latin typeface="-apple-system-font"/>
              </a:rPr>
              <a:t>新京报 </a:t>
            </a:r>
            <a:r>
              <a:rPr lang="en-US" altLang="zh-CN" sz="1600" dirty="0">
                <a:solidFill>
                  <a:srgbClr val="333333"/>
                </a:solidFill>
                <a:latin typeface="-apple-system-font"/>
              </a:rPr>
              <a:t>2017</a:t>
            </a:r>
            <a:r>
              <a:rPr lang="zh-CN" altLang="en-US" sz="1600" dirty="0">
                <a:solidFill>
                  <a:srgbClr val="333333"/>
                </a:solidFill>
                <a:latin typeface="-apple-system-font"/>
              </a:rPr>
              <a:t>年</a:t>
            </a:r>
            <a:r>
              <a:rPr lang="en-US" altLang="zh-CN" sz="1600" dirty="0">
                <a:solidFill>
                  <a:srgbClr val="333333"/>
                </a:solidFill>
                <a:latin typeface="-apple-system-font"/>
              </a:rPr>
              <a:t>3</a:t>
            </a:r>
            <a:r>
              <a:rPr lang="zh-CN" altLang="en-US" sz="1600" dirty="0">
                <a:solidFill>
                  <a:srgbClr val="333333"/>
                </a:solidFill>
                <a:latin typeface="-apple-system-font"/>
              </a:rPr>
              <a:t>月</a:t>
            </a:r>
            <a:r>
              <a:rPr lang="en-US" altLang="zh-CN" sz="1600" dirty="0">
                <a:solidFill>
                  <a:srgbClr val="333333"/>
                </a:solidFill>
                <a:latin typeface="-apple-system-font"/>
              </a:rPr>
              <a:t>26</a:t>
            </a:r>
            <a:r>
              <a:rPr lang="zh-CN" altLang="en-US" sz="1600" dirty="0">
                <a:solidFill>
                  <a:srgbClr val="333333"/>
                </a:solidFill>
                <a:latin typeface="-apple-system-font"/>
              </a:rPr>
              <a:t>日</a:t>
            </a:r>
            <a:endParaRPr lang="zh-CN" altLang="en-US" sz="1600" i="0" dirty="0">
              <a:solidFill>
                <a:srgbClr val="333333"/>
              </a:solidFill>
              <a:effectLst/>
              <a:latin typeface="-apple-system-font"/>
            </a:endParaRPr>
          </a:p>
        </p:txBody>
      </p:sp>
      <p:grpSp>
        <p:nvGrpSpPr>
          <p:cNvPr id="10" name="组合 9">
            <a:extLst>
              <a:ext uri="{FF2B5EF4-FFF2-40B4-BE49-F238E27FC236}">
                <a16:creationId xmlns:a16="http://schemas.microsoft.com/office/drawing/2014/main" id="{79B98371-2B3C-45BE-ABDB-7DD7094AE9E9}"/>
              </a:ext>
            </a:extLst>
          </p:cNvPr>
          <p:cNvGrpSpPr/>
          <p:nvPr/>
        </p:nvGrpSpPr>
        <p:grpSpPr>
          <a:xfrm>
            <a:off x="368183" y="3649727"/>
            <a:ext cx="8589085" cy="1886635"/>
            <a:chOff x="323529" y="3588127"/>
            <a:chExt cx="8589085" cy="1886635"/>
          </a:xfrm>
        </p:grpSpPr>
        <p:pic>
          <p:nvPicPr>
            <p:cNvPr id="3" name="图片 2">
              <a:extLst>
                <a:ext uri="{FF2B5EF4-FFF2-40B4-BE49-F238E27FC236}">
                  <a16:creationId xmlns:a16="http://schemas.microsoft.com/office/drawing/2014/main" id="{BBF688A1-7DE9-468A-9ACF-E6F369D35F5A}"/>
                </a:ext>
              </a:extLst>
            </p:cNvPr>
            <p:cNvPicPr>
              <a:picLocks noChangeAspect="1"/>
            </p:cNvPicPr>
            <p:nvPr/>
          </p:nvPicPr>
          <p:blipFill>
            <a:blip r:embed="rId6"/>
            <a:stretch>
              <a:fillRect/>
            </a:stretch>
          </p:blipFill>
          <p:spPr>
            <a:xfrm>
              <a:off x="323529" y="3588127"/>
              <a:ext cx="5519254" cy="1886635"/>
            </a:xfrm>
            <a:prstGeom prst="rect">
              <a:avLst/>
            </a:prstGeom>
          </p:spPr>
        </p:pic>
        <p:pic>
          <p:nvPicPr>
            <p:cNvPr id="9" name="图片 8">
              <a:extLst>
                <a:ext uri="{FF2B5EF4-FFF2-40B4-BE49-F238E27FC236}">
                  <a16:creationId xmlns:a16="http://schemas.microsoft.com/office/drawing/2014/main" id="{F6D059F4-34D8-4F71-B4A8-51FC2B472964}"/>
                </a:ext>
              </a:extLst>
            </p:cNvPr>
            <p:cNvPicPr>
              <a:picLocks noChangeAspect="1"/>
            </p:cNvPicPr>
            <p:nvPr/>
          </p:nvPicPr>
          <p:blipFill rotWithShape="1">
            <a:blip r:embed="rId7"/>
            <a:srcRect b="62141"/>
            <a:stretch/>
          </p:blipFill>
          <p:spPr>
            <a:xfrm>
              <a:off x="5687081" y="3588127"/>
              <a:ext cx="3225533" cy="1886635"/>
            </a:xfrm>
            <a:prstGeom prst="rect">
              <a:avLst/>
            </a:prstGeom>
          </p:spPr>
        </p:pic>
      </p:grpSp>
      <p:sp>
        <p:nvSpPr>
          <p:cNvPr id="11" name="文本框 10">
            <a:extLst>
              <a:ext uri="{FF2B5EF4-FFF2-40B4-BE49-F238E27FC236}">
                <a16:creationId xmlns:a16="http://schemas.microsoft.com/office/drawing/2014/main" id="{ADA2F613-51DC-422E-B4E2-EB05DB0A9EB7}"/>
              </a:ext>
            </a:extLst>
          </p:cNvPr>
          <p:cNvSpPr txBox="1"/>
          <p:nvPr/>
        </p:nvSpPr>
        <p:spPr>
          <a:xfrm>
            <a:off x="2286000" y="5905649"/>
            <a:ext cx="4672013" cy="307777"/>
          </a:xfrm>
          <a:prstGeom prst="rect">
            <a:avLst/>
          </a:prstGeom>
          <a:noFill/>
        </p:spPr>
        <p:txBody>
          <a:bodyPr wrap="square" rtlCol="0">
            <a:spAutoFit/>
          </a:bodyPr>
          <a:lstStyle/>
          <a:p>
            <a:pPr algn="ctr"/>
            <a:r>
              <a:rPr lang="zh-CN" altLang="en-US" sz="1400" dirty="0"/>
              <a:t>聚焦司法和伦理的冲突，在评论中传达民意中合理的部分</a:t>
            </a:r>
          </a:p>
        </p:txBody>
      </p:sp>
      <p:sp>
        <p:nvSpPr>
          <p:cNvPr id="14" name="文本框 28">
            <a:extLst>
              <a:ext uri="{FF2B5EF4-FFF2-40B4-BE49-F238E27FC236}">
                <a16:creationId xmlns:a16="http://schemas.microsoft.com/office/drawing/2014/main" id="{5C67D6AF-BD9A-4224-A80A-96A0711F3CE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引导网络舆论的实践：社会热点事件</a:t>
            </a:r>
          </a:p>
        </p:txBody>
      </p:sp>
    </p:spTree>
    <p:extLst>
      <p:ext uri="{BB962C8B-B14F-4D97-AF65-F5344CB8AC3E}">
        <p14:creationId xmlns:p14="http://schemas.microsoft.com/office/powerpoint/2010/main" val="1075642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15</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4" name="文本框 3">
            <a:extLst>
              <a:ext uri="{FF2B5EF4-FFF2-40B4-BE49-F238E27FC236}">
                <a16:creationId xmlns:a16="http://schemas.microsoft.com/office/drawing/2014/main" id="{763B4461-4485-42CC-A1F1-2577C1F5EC22}"/>
              </a:ext>
            </a:extLst>
          </p:cNvPr>
          <p:cNvSpPr txBox="1"/>
          <p:nvPr/>
        </p:nvSpPr>
        <p:spPr>
          <a:xfrm>
            <a:off x="323528" y="1383238"/>
            <a:ext cx="8370415" cy="830997"/>
          </a:xfrm>
          <a:prstGeom prst="rect">
            <a:avLst/>
          </a:prstGeom>
          <a:noFill/>
        </p:spPr>
        <p:txBody>
          <a:bodyPr wrap="square">
            <a:spAutoFit/>
          </a:bodyPr>
          <a:lstStyle/>
          <a:p>
            <a:r>
              <a:rPr lang="en-US" altLang="zh-CN" sz="1600" b="1" i="0" dirty="0">
                <a:solidFill>
                  <a:srgbClr val="333333"/>
                </a:solidFill>
                <a:effectLst/>
                <a:latin typeface="-apple-system-font"/>
              </a:rPr>
              <a:t>《</a:t>
            </a:r>
            <a:r>
              <a:rPr lang="zh-CN" altLang="en-US" sz="1600" b="1" dirty="0"/>
              <a:t>人民日报评“辱母杀人案”：法律如何回应伦理困局</a:t>
            </a:r>
            <a:r>
              <a:rPr lang="en-US" altLang="zh-CN" sz="1600" b="1" i="0" dirty="0">
                <a:solidFill>
                  <a:srgbClr val="333333"/>
                </a:solidFill>
                <a:effectLst/>
                <a:latin typeface="-apple-system-font"/>
              </a:rPr>
              <a:t>》</a:t>
            </a:r>
          </a:p>
          <a:p>
            <a:pPr algn="l"/>
            <a:r>
              <a:rPr lang="zh-CN" altLang="en-US" sz="1600" dirty="0">
                <a:solidFill>
                  <a:srgbClr val="333333"/>
                </a:solidFill>
                <a:latin typeface="-apple-system-font"/>
              </a:rPr>
              <a:t>阅读链接：</a:t>
            </a:r>
            <a:r>
              <a:rPr lang="en-US" altLang="zh-CN" sz="1600" dirty="0">
                <a:solidFill>
                  <a:srgbClr val="333333"/>
                </a:solidFill>
                <a:latin typeface="-apple-system-font"/>
                <a:hlinkClick r:id="rId4"/>
              </a:rPr>
              <a:t>http://opinion.people.com.cn/n1/2017/0326/c1003-29169272.html</a:t>
            </a:r>
            <a:endParaRPr lang="en-US" altLang="zh-CN" sz="1600" dirty="0">
              <a:solidFill>
                <a:srgbClr val="333333"/>
              </a:solidFill>
              <a:latin typeface="-apple-system-font"/>
            </a:endParaRPr>
          </a:p>
          <a:p>
            <a:pPr algn="l"/>
            <a:r>
              <a:rPr lang="zh-CN" altLang="en-US" sz="1600" dirty="0">
                <a:solidFill>
                  <a:srgbClr val="333333"/>
                </a:solidFill>
                <a:latin typeface="-apple-system-font"/>
              </a:rPr>
              <a:t>人民日报 </a:t>
            </a:r>
            <a:r>
              <a:rPr lang="en-US" altLang="zh-CN" sz="1600" dirty="0">
                <a:solidFill>
                  <a:srgbClr val="333333"/>
                </a:solidFill>
                <a:latin typeface="-apple-system-font"/>
              </a:rPr>
              <a:t>2017</a:t>
            </a:r>
            <a:r>
              <a:rPr lang="zh-CN" altLang="en-US" sz="1600" dirty="0">
                <a:solidFill>
                  <a:srgbClr val="333333"/>
                </a:solidFill>
                <a:latin typeface="-apple-system-font"/>
              </a:rPr>
              <a:t>年</a:t>
            </a:r>
            <a:r>
              <a:rPr lang="en-US" altLang="zh-CN" sz="1600" dirty="0">
                <a:solidFill>
                  <a:srgbClr val="333333"/>
                </a:solidFill>
                <a:latin typeface="-apple-system-font"/>
              </a:rPr>
              <a:t>3</a:t>
            </a:r>
            <a:r>
              <a:rPr lang="zh-CN" altLang="en-US" sz="1600" dirty="0">
                <a:solidFill>
                  <a:srgbClr val="333333"/>
                </a:solidFill>
                <a:latin typeface="-apple-system-font"/>
              </a:rPr>
              <a:t>月</a:t>
            </a:r>
            <a:r>
              <a:rPr lang="en-US" altLang="zh-CN" sz="1600" dirty="0">
                <a:solidFill>
                  <a:srgbClr val="333333"/>
                </a:solidFill>
                <a:latin typeface="-apple-system-font"/>
              </a:rPr>
              <a:t>25</a:t>
            </a:r>
            <a:r>
              <a:rPr lang="zh-CN" altLang="en-US" sz="1600" dirty="0">
                <a:solidFill>
                  <a:srgbClr val="333333"/>
                </a:solidFill>
                <a:latin typeface="-apple-system-font"/>
              </a:rPr>
              <a:t>日</a:t>
            </a:r>
            <a:endParaRPr lang="zh-CN" altLang="en-US" sz="1600" i="0" dirty="0">
              <a:solidFill>
                <a:srgbClr val="333333"/>
              </a:solidFill>
              <a:effectLst/>
              <a:latin typeface="-apple-system-font"/>
            </a:endParaRPr>
          </a:p>
        </p:txBody>
      </p:sp>
      <p:pic>
        <p:nvPicPr>
          <p:cNvPr id="5" name="图片 4">
            <a:extLst>
              <a:ext uri="{FF2B5EF4-FFF2-40B4-BE49-F238E27FC236}">
                <a16:creationId xmlns:a16="http://schemas.microsoft.com/office/drawing/2014/main" id="{BE59D52D-5ACB-44CC-B633-CF4EA917DEA7}"/>
              </a:ext>
            </a:extLst>
          </p:cNvPr>
          <p:cNvPicPr>
            <a:picLocks noChangeAspect="1"/>
          </p:cNvPicPr>
          <p:nvPr/>
        </p:nvPicPr>
        <p:blipFill rotWithShape="1">
          <a:blip r:embed="rId5"/>
          <a:srcRect t="6868"/>
          <a:stretch/>
        </p:blipFill>
        <p:spPr>
          <a:xfrm>
            <a:off x="1979849" y="2355110"/>
            <a:ext cx="5184302" cy="1313163"/>
          </a:xfrm>
          <a:prstGeom prst="rect">
            <a:avLst/>
          </a:prstGeom>
        </p:spPr>
      </p:pic>
      <p:sp>
        <p:nvSpPr>
          <p:cNvPr id="17" name="文本框 16">
            <a:extLst>
              <a:ext uri="{FF2B5EF4-FFF2-40B4-BE49-F238E27FC236}">
                <a16:creationId xmlns:a16="http://schemas.microsoft.com/office/drawing/2014/main" id="{71AE2A5A-5D82-4836-9186-EA1B61E912F2}"/>
              </a:ext>
            </a:extLst>
          </p:cNvPr>
          <p:cNvSpPr txBox="1"/>
          <p:nvPr/>
        </p:nvSpPr>
        <p:spPr>
          <a:xfrm>
            <a:off x="323528" y="3668273"/>
            <a:ext cx="8589087" cy="1998368"/>
          </a:xfrm>
          <a:prstGeom prst="rect">
            <a:avLst/>
          </a:prstGeom>
          <a:noFill/>
        </p:spPr>
        <p:txBody>
          <a:bodyPr wrap="square">
            <a:spAutoFit/>
          </a:bodyPr>
          <a:lstStyle/>
          <a:p>
            <a:pPr>
              <a:lnSpc>
                <a:spcPct val="150000"/>
              </a:lnSpc>
            </a:pPr>
            <a:r>
              <a:rPr lang="zh-CN" altLang="en-US" sz="1400" dirty="0"/>
              <a:t>“法律的社会功能是什么？可以说，法律不仅关乎规则，还关乎规则背后的价值诉求，关乎回应人心所向、塑造伦理人情。此案在半年过后掀起舆论波澜，正是因为其中蕴含着许多人的伦理诉求和情感诉求。</a:t>
            </a:r>
            <a:endParaRPr lang="en-US" altLang="zh-CN" sz="1400" dirty="0"/>
          </a:p>
          <a:p>
            <a:pPr>
              <a:lnSpc>
                <a:spcPct val="150000"/>
              </a:lnSpc>
            </a:pPr>
            <a:r>
              <a:rPr lang="zh-CN" altLang="en-US" sz="1400" dirty="0"/>
              <a:t>“在很多人看来，于欢的行为不仅仅是一个法律上的行为，更是一个伦理行为。而对于判决是否合理的检视，也正显示出在法律调节之下的行为和在伦理要求之下行为或许会存在的冲突，显示出法的道理与人心常情之间可能会出现的罅隙。也正是在这个角度上看，回应好人心的诉求，审视案件中的伦理情境、正视法治中的伦理命题，才能‘让人民群众在每一个司法案件中都感受到公平正义’”。</a:t>
            </a:r>
          </a:p>
        </p:txBody>
      </p:sp>
      <p:sp>
        <p:nvSpPr>
          <p:cNvPr id="12" name="文本框 11">
            <a:extLst>
              <a:ext uri="{FF2B5EF4-FFF2-40B4-BE49-F238E27FC236}">
                <a16:creationId xmlns:a16="http://schemas.microsoft.com/office/drawing/2014/main" id="{DAAA72CB-1FB0-4E54-9807-BDF7A497D0AA}"/>
              </a:ext>
            </a:extLst>
          </p:cNvPr>
          <p:cNvSpPr txBox="1"/>
          <p:nvPr/>
        </p:nvSpPr>
        <p:spPr>
          <a:xfrm>
            <a:off x="2286000" y="5905649"/>
            <a:ext cx="4672013" cy="307777"/>
          </a:xfrm>
          <a:prstGeom prst="rect">
            <a:avLst/>
          </a:prstGeom>
          <a:noFill/>
        </p:spPr>
        <p:txBody>
          <a:bodyPr wrap="square" rtlCol="0">
            <a:spAutoFit/>
          </a:bodyPr>
          <a:lstStyle/>
          <a:p>
            <a:pPr algn="ctr"/>
            <a:r>
              <a:rPr lang="zh-CN" altLang="en-US" sz="1400" dirty="0"/>
              <a:t>聚焦司法和伦理的冲突，在评论中传达民意中合理的部分</a:t>
            </a:r>
          </a:p>
        </p:txBody>
      </p:sp>
      <p:sp>
        <p:nvSpPr>
          <p:cNvPr id="13" name="文本框 28">
            <a:extLst>
              <a:ext uri="{FF2B5EF4-FFF2-40B4-BE49-F238E27FC236}">
                <a16:creationId xmlns:a16="http://schemas.microsoft.com/office/drawing/2014/main" id="{D006362C-355D-4354-A163-AEAB7E631C0B}"/>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引导网络舆论的实践：社会热点事件</a:t>
            </a:r>
          </a:p>
        </p:txBody>
      </p:sp>
    </p:spTree>
    <p:extLst>
      <p:ext uri="{BB962C8B-B14F-4D97-AF65-F5344CB8AC3E}">
        <p14:creationId xmlns:p14="http://schemas.microsoft.com/office/powerpoint/2010/main" val="2524928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E570C39-FC2A-46A8-B7C8-64DD4C8D25BB}"/>
              </a:ext>
            </a:extLst>
          </p:cNvPr>
          <p:cNvPicPr>
            <a:picLocks noChangeAspect="1"/>
          </p:cNvPicPr>
          <p:nvPr/>
        </p:nvPicPr>
        <p:blipFill rotWithShape="1">
          <a:blip r:embed="rId3"/>
          <a:srcRect l="354"/>
          <a:stretch/>
        </p:blipFill>
        <p:spPr>
          <a:xfrm>
            <a:off x="2141860" y="2355110"/>
            <a:ext cx="4963661" cy="1413452"/>
          </a:xfrm>
          <a:prstGeom prst="rect">
            <a:avLst/>
          </a:prstGeom>
        </p:spPr>
      </p:pic>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16</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4" name="文本框 3">
            <a:extLst>
              <a:ext uri="{FF2B5EF4-FFF2-40B4-BE49-F238E27FC236}">
                <a16:creationId xmlns:a16="http://schemas.microsoft.com/office/drawing/2014/main" id="{763B4461-4485-42CC-A1F1-2577C1F5EC22}"/>
              </a:ext>
            </a:extLst>
          </p:cNvPr>
          <p:cNvSpPr txBox="1"/>
          <p:nvPr/>
        </p:nvSpPr>
        <p:spPr>
          <a:xfrm>
            <a:off x="323528" y="1383238"/>
            <a:ext cx="8370415" cy="830997"/>
          </a:xfrm>
          <a:prstGeom prst="rect">
            <a:avLst/>
          </a:prstGeom>
          <a:noFill/>
        </p:spPr>
        <p:txBody>
          <a:bodyPr wrap="square">
            <a:spAutoFit/>
          </a:bodyPr>
          <a:lstStyle/>
          <a:p>
            <a:r>
              <a:rPr lang="en-US" altLang="zh-CN" sz="1600" b="1" i="0" dirty="0">
                <a:solidFill>
                  <a:srgbClr val="333333"/>
                </a:solidFill>
                <a:effectLst/>
                <a:latin typeface="-apple-system-font"/>
              </a:rPr>
              <a:t>《</a:t>
            </a:r>
            <a:r>
              <a:rPr lang="zh-CN" altLang="en-US" sz="1600" b="1" dirty="0"/>
              <a:t>人民网评：客观理性看待“辱母杀人案”</a:t>
            </a:r>
            <a:r>
              <a:rPr lang="en-US" altLang="zh-CN" sz="1600" b="1" i="0" dirty="0">
                <a:solidFill>
                  <a:srgbClr val="333333"/>
                </a:solidFill>
                <a:effectLst/>
                <a:latin typeface="-apple-system-font"/>
              </a:rPr>
              <a:t>》</a:t>
            </a:r>
          </a:p>
          <a:p>
            <a:pPr algn="l"/>
            <a:r>
              <a:rPr lang="zh-CN" altLang="en-US" sz="1600" dirty="0">
                <a:solidFill>
                  <a:srgbClr val="333333"/>
                </a:solidFill>
                <a:latin typeface="-apple-system-font"/>
              </a:rPr>
              <a:t>阅读链接：</a:t>
            </a:r>
            <a:r>
              <a:rPr lang="en-US" altLang="zh-CN" sz="1600" dirty="0">
                <a:solidFill>
                  <a:srgbClr val="333333"/>
                </a:solidFill>
                <a:latin typeface="-apple-system-font"/>
                <a:hlinkClick r:id="rId5"/>
              </a:rPr>
              <a:t>http://opinion.people.com.cn/n1/2017/0327/c1003-29171394.html</a:t>
            </a:r>
            <a:endParaRPr lang="en-US" altLang="zh-CN" sz="1600" dirty="0">
              <a:solidFill>
                <a:srgbClr val="333333"/>
              </a:solidFill>
              <a:latin typeface="-apple-system-font"/>
            </a:endParaRPr>
          </a:p>
          <a:p>
            <a:pPr algn="l"/>
            <a:r>
              <a:rPr lang="zh-CN" altLang="en-US" sz="1600" dirty="0">
                <a:solidFill>
                  <a:srgbClr val="333333"/>
                </a:solidFill>
                <a:latin typeface="-apple-system-font"/>
              </a:rPr>
              <a:t>人民日报 </a:t>
            </a:r>
            <a:r>
              <a:rPr lang="en-US" altLang="zh-CN" sz="1600" dirty="0">
                <a:solidFill>
                  <a:srgbClr val="333333"/>
                </a:solidFill>
                <a:latin typeface="-apple-system-font"/>
              </a:rPr>
              <a:t>2017</a:t>
            </a:r>
            <a:r>
              <a:rPr lang="zh-CN" altLang="en-US" sz="1600" dirty="0">
                <a:solidFill>
                  <a:srgbClr val="333333"/>
                </a:solidFill>
                <a:latin typeface="-apple-system-font"/>
              </a:rPr>
              <a:t>年</a:t>
            </a:r>
            <a:r>
              <a:rPr lang="en-US" altLang="zh-CN" sz="1600" dirty="0">
                <a:solidFill>
                  <a:srgbClr val="333333"/>
                </a:solidFill>
                <a:latin typeface="-apple-system-font"/>
              </a:rPr>
              <a:t>3</a:t>
            </a:r>
            <a:r>
              <a:rPr lang="zh-CN" altLang="en-US" sz="1600" dirty="0">
                <a:solidFill>
                  <a:srgbClr val="333333"/>
                </a:solidFill>
                <a:latin typeface="-apple-system-font"/>
              </a:rPr>
              <a:t>月</a:t>
            </a:r>
            <a:r>
              <a:rPr lang="en-US" altLang="zh-CN" sz="1600" dirty="0">
                <a:solidFill>
                  <a:srgbClr val="333333"/>
                </a:solidFill>
                <a:latin typeface="-apple-system-font"/>
              </a:rPr>
              <a:t>25</a:t>
            </a:r>
            <a:r>
              <a:rPr lang="zh-CN" altLang="en-US" sz="1600" dirty="0">
                <a:solidFill>
                  <a:srgbClr val="333333"/>
                </a:solidFill>
                <a:latin typeface="-apple-system-font"/>
              </a:rPr>
              <a:t>日</a:t>
            </a:r>
            <a:endParaRPr lang="zh-CN" altLang="en-US" sz="1600" i="0" dirty="0">
              <a:solidFill>
                <a:srgbClr val="333333"/>
              </a:solidFill>
              <a:effectLst/>
              <a:latin typeface="-apple-system-font"/>
            </a:endParaRPr>
          </a:p>
        </p:txBody>
      </p:sp>
      <p:sp>
        <p:nvSpPr>
          <p:cNvPr id="21" name="文本框 20">
            <a:extLst>
              <a:ext uri="{FF2B5EF4-FFF2-40B4-BE49-F238E27FC236}">
                <a16:creationId xmlns:a16="http://schemas.microsoft.com/office/drawing/2014/main" id="{6D852766-BFA0-45B6-989D-E389F3CDD62A}"/>
              </a:ext>
            </a:extLst>
          </p:cNvPr>
          <p:cNvSpPr txBox="1"/>
          <p:nvPr/>
        </p:nvSpPr>
        <p:spPr>
          <a:xfrm>
            <a:off x="323528" y="3775179"/>
            <a:ext cx="8589087" cy="1675202"/>
          </a:xfrm>
          <a:prstGeom prst="rect">
            <a:avLst/>
          </a:prstGeom>
          <a:noFill/>
        </p:spPr>
        <p:txBody>
          <a:bodyPr wrap="square">
            <a:spAutoFit/>
          </a:bodyPr>
          <a:lstStyle/>
          <a:p>
            <a:pPr>
              <a:lnSpc>
                <a:spcPct val="150000"/>
              </a:lnSpc>
            </a:pPr>
            <a:r>
              <a:rPr lang="zh-CN" altLang="en-US" sz="1400" dirty="0"/>
              <a:t>“目前此案已经到上诉阶段，案件程序还未走完。被告人有罪无罪、罪轻罪重并无最后定论。随着案情的不断披露，相信还会有很多细节浮出水面，</a:t>
            </a:r>
            <a:r>
              <a:rPr lang="zh-CN" altLang="en-US" sz="1400" b="1" dirty="0">
                <a:solidFill>
                  <a:srgbClr val="FF0000"/>
                </a:solidFill>
              </a:rPr>
              <a:t>公众不妨多些耐心和定力，给司法机关足够宽松的舆论空间，等待最终判决出炉</a:t>
            </a:r>
            <a:r>
              <a:rPr lang="zh-CN" altLang="en-US" sz="1400" dirty="0"/>
              <a:t>。司法机关也应顺应民意，在法律允许的范畴内及时回应公众关切，依法公开相关信息，只有公开透明才能有效的促进司法公正。习近平总书记指出‘司法工作者要密切联系群众，规范司法行为，加大司法公开力度，回应人民群众对司法公正公开的关注和期待。’”</a:t>
            </a:r>
          </a:p>
        </p:txBody>
      </p:sp>
      <p:sp>
        <p:nvSpPr>
          <p:cNvPr id="10" name="文本框 9">
            <a:extLst>
              <a:ext uri="{FF2B5EF4-FFF2-40B4-BE49-F238E27FC236}">
                <a16:creationId xmlns:a16="http://schemas.microsoft.com/office/drawing/2014/main" id="{9082C4C4-B51D-40C2-8D6F-C811B3D2A8D2}"/>
              </a:ext>
            </a:extLst>
          </p:cNvPr>
          <p:cNvSpPr txBox="1"/>
          <p:nvPr/>
        </p:nvSpPr>
        <p:spPr>
          <a:xfrm>
            <a:off x="2286000" y="5474762"/>
            <a:ext cx="4672013" cy="738664"/>
          </a:xfrm>
          <a:prstGeom prst="rect">
            <a:avLst/>
          </a:prstGeom>
          <a:noFill/>
        </p:spPr>
        <p:txBody>
          <a:bodyPr wrap="square" rtlCol="0">
            <a:spAutoFit/>
          </a:bodyPr>
          <a:lstStyle/>
          <a:p>
            <a:pPr algn="ctr"/>
            <a:r>
              <a:rPr lang="zh-CN" altLang="en-US" sz="1400" dirty="0"/>
              <a:t>强调司法公正和顺应民意的平衡</a:t>
            </a:r>
            <a:endParaRPr lang="en-US" altLang="zh-CN" sz="1400" dirty="0"/>
          </a:p>
          <a:p>
            <a:pPr algn="ctr"/>
            <a:r>
              <a:rPr lang="zh-CN" altLang="en-US" sz="1400" dirty="0"/>
              <a:t>体现出主流媒体在引导舆论时所保持的理性</a:t>
            </a:r>
            <a:endParaRPr lang="en-US" altLang="zh-CN" sz="1400" dirty="0"/>
          </a:p>
          <a:p>
            <a:pPr algn="ctr"/>
            <a:r>
              <a:rPr lang="zh-CN" altLang="en-US" sz="1400" dirty="0"/>
              <a:t>推动公众意见由情绪化表达转向关注法律和事实</a:t>
            </a:r>
          </a:p>
        </p:txBody>
      </p:sp>
      <p:sp>
        <p:nvSpPr>
          <p:cNvPr id="13" name="文本框 28">
            <a:extLst>
              <a:ext uri="{FF2B5EF4-FFF2-40B4-BE49-F238E27FC236}">
                <a16:creationId xmlns:a16="http://schemas.microsoft.com/office/drawing/2014/main" id="{EC1CD44C-A44B-41B2-8087-C317AD46363C}"/>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引导网络舆论的实践：社会热点事件</a:t>
            </a:r>
          </a:p>
        </p:txBody>
      </p:sp>
    </p:spTree>
    <p:extLst>
      <p:ext uri="{BB962C8B-B14F-4D97-AF65-F5344CB8AC3E}">
        <p14:creationId xmlns:p14="http://schemas.microsoft.com/office/powerpoint/2010/main" val="1515379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17</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0" name="文本框 28">
            <a:extLst>
              <a:ext uri="{FF2B5EF4-FFF2-40B4-BE49-F238E27FC236}">
                <a16:creationId xmlns:a16="http://schemas.microsoft.com/office/drawing/2014/main" id="{DF10F390-7915-429D-A032-47A1DD44C56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报道实践：</a:t>
            </a:r>
            <a:r>
              <a:rPr lang="zh-CN" altLang="en-US" sz="2100">
                <a:latin typeface="微软雅黑" panose="020B0503020204020204" pitchFamily="34" charset="-122"/>
                <a:ea typeface="微软雅黑" panose="020B0503020204020204" pitchFamily="34" charset="-122"/>
              </a:rPr>
              <a:t>社会热点事件</a:t>
            </a:r>
            <a:endParaRPr lang="zh-CN" altLang="en-US" sz="2100" dirty="0">
              <a:latin typeface="微软雅黑" panose="020B0503020204020204" pitchFamily="34" charset="-122"/>
              <a:ea typeface="微软雅黑" panose="020B0503020204020204" pitchFamily="34" charset="-122"/>
            </a:endParaRPr>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18" name="文本框 17">
            <a:extLst>
              <a:ext uri="{FF2B5EF4-FFF2-40B4-BE49-F238E27FC236}">
                <a16:creationId xmlns:a16="http://schemas.microsoft.com/office/drawing/2014/main" id="{E165E23B-0AA8-4CE2-B74B-E3C41FB6251D}"/>
              </a:ext>
            </a:extLst>
          </p:cNvPr>
          <p:cNvSpPr txBox="1"/>
          <p:nvPr/>
        </p:nvSpPr>
        <p:spPr>
          <a:xfrm>
            <a:off x="323528" y="1383238"/>
            <a:ext cx="3412653" cy="5594096"/>
          </a:xfrm>
          <a:prstGeom prst="rect">
            <a:avLst/>
          </a:prstGeom>
          <a:noFill/>
        </p:spPr>
        <p:txBody>
          <a:bodyPr wrap="square">
            <a:spAutoFit/>
          </a:bodyPr>
          <a:lstStyle/>
          <a:p>
            <a:pPr algn="l">
              <a:lnSpc>
                <a:spcPct val="150000"/>
              </a:lnSpc>
            </a:pPr>
            <a:r>
              <a:rPr lang="zh-CN" altLang="en-US" sz="1600" b="1" i="0" dirty="0">
                <a:solidFill>
                  <a:srgbClr val="333333"/>
                </a:solidFill>
                <a:effectLst/>
                <a:latin typeface="-apple-system-font"/>
              </a:rPr>
              <a:t>事件回顾：李心草案</a:t>
            </a:r>
            <a:endParaRPr lang="en-US" altLang="zh-CN" sz="1600" b="1" i="0" dirty="0">
              <a:solidFill>
                <a:srgbClr val="333333"/>
              </a:solidFill>
              <a:effectLst/>
              <a:latin typeface="-apple-system-font"/>
            </a:endParaRPr>
          </a:p>
          <a:p>
            <a:pPr marL="342900" indent="-342900" algn="l">
              <a:lnSpc>
                <a:spcPct val="150000"/>
              </a:lnSpc>
              <a:buFont typeface="+mj-ea"/>
              <a:buAutoNum type="circleNumDbPlain"/>
            </a:pPr>
            <a:r>
              <a:rPr lang="en-US" altLang="zh-CN" sz="1600" i="0" dirty="0">
                <a:solidFill>
                  <a:srgbClr val="333333"/>
                </a:solidFill>
                <a:effectLst/>
                <a:latin typeface="-apple-system-font"/>
              </a:rPr>
              <a:t>2019</a:t>
            </a:r>
            <a:r>
              <a:rPr lang="zh-CN" altLang="en-US" sz="1600" i="0" dirty="0">
                <a:solidFill>
                  <a:srgbClr val="333333"/>
                </a:solidFill>
                <a:effectLst/>
                <a:latin typeface="-apple-system-font"/>
              </a:rPr>
              <a:t>年</a:t>
            </a:r>
            <a:r>
              <a:rPr lang="en-US" altLang="zh-CN" sz="1600" dirty="0">
                <a:solidFill>
                  <a:srgbClr val="333333"/>
                </a:solidFill>
                <a:latin typeface="-apple-system-font"/>
              </a:rPr>
              <a:t>9</a:t>
            </a:r>
            <a:r>
              <a:rPr lang="zh-CN" altLang="en-US" sz="1600" dirty="0">
                <a:solidFill>
                  <a:srgbClr val="333333"/>
                </a:solidFill>
                <a:latin typeface="-apple-system-font"/>
              </a:rPr>
              <a:t>月</a:t>
            </a:r>
            <a:r>
              <a:rPr lang="en-US" altLang="zh-CN" sz="1600" dirty="0">
                <a:solidFill>
                  <a:srgbClr val="333333"/>
                </a:solidFill>
                <a:latin typeface="-apple-system-font"/>
              </a:rPr>
              <a:t>9</a:t>
            </a:r>
            <a:r>
              <a:rPr lang="zh-CN" altLang="en-US" sz="1600" dirty="0">
                <a:solidFill>
                  <a:srgbClr val="333333"/>
                </a:solidFill>
                <a:latin typeface="-apple-system-font"/>
              </a:rPr>
              <a:t>日，</a:t>
            </a:r>
            <a:r>
              <a:rPr lang="en-US" altLang="zh-CN" sz="1600" dirty="0">
                <a:solidFill>
                  <a:srgbClr val="333333"/>
                </a:solidFill>
                <a:latin typeface="-apple-system-font"/>
              </a:rPr>
              <a:t>19</a:t>
            </a:r>
            <a:r>
              <a:rPr lang="zh-CN" altLang="en-US" sz="1600" dirty="0">
                <a:solidFill>
                  <a:srgbClr val="333333"/>
                </a:solidFill>
                <a:latin typeface="-apple-system-font"/>
              </a:rPr>
              <a:t>岁的昆明理工大学学生李心草与</a:t>
            </a:r>
            <a:r>
              <a:rPr lang="zh-CN" altLang="en-US" sz="1600" b="0" i="0" u="none" strike="noStrike" dirty="0">
                <a:solidFill>
                  <a:srgbClr val="333333"/>
                </a:solidFill>
                <a:effectLst/>
                <a:latin typeface="arial" panose="020B0604020202020204" pitchFamily="34" charset="0"/>
              </a:rPr>
              <a:t>任某燊、罗秉乾和李某某昊聚会，醉酒后溺水身亡，李心草家属与涉事</a:t>
            </a:r>
            <a:r>
              <a:rPr lang="en-US" altLang="zh-CN" sz="1600" b="0" i="0" u="none" strike="noStrike" dirty="0">
                <a:solidFill>
                  <a:srgbClr val="333333"/>
                </a:solidFill>
                <a:effectLst/>
                <a:latin typeface="arial" panose="020B0604020202020204" pitchFamily="34" charset="0"/>
              </a:rPr>
              <a:t>3</a:t>
            </a:r>
            <a:r>
              <a:rPr lang="zh-CN" altLang="en-US" sz="1600" b="0" i="0" u="none" strike="noStrike" dirty="0">
                <a:solidFill>
                  <a:srgbClr val="333333"/>
                </a:solidFill>
                <a:effectLst/>
                <a:latin typeface="arial" panose="020B0604020202020204" pitchFamily="34" charset="0"/>
              </a:rPr>
              <a:t>人未达成民事赔偿协议；</a:t>
            </a:r>
            <a:endParaRPr lang="en-US" altLang="zh-CN" sz="1600" b="0" i="0" u="none" strike="noStrike" dirty="0">
              <a:solidFill>
                <a:srgbClr val="333333"/>
              </a:solidFill>
              <a:effectLst/>
              <a:latin typeface="arial" panose="020B0604020202020204" pitchFamily="34" charset="0"/>
            </a:endParaRPr>
          </a:p>
          <a:p>
            <a:pPr marL="342900" indent="-342900">
              <a:lnSpc>
                <a:spcPct val="150000"/>
              </a:lnSpc>
              <a:buFont typeface="+mj-ea"/>
              <a:buAutoNum type="circleNumDbPlain"/>
            </a:pPr>
            <a:r>
              <a:rPr lang="en-US" altLang="zh-CN" sz="1600" i="0" dirty="0">
                <a:solidFill>
                  <a:srgbClr val="333333"/>
                </a:solidFill>
                <a:effectLst/>
                <a:latin typeface="-apple-system-font"/>
              </a:rPr>
              <a:t>2019</a:t>
            </a:r>
            <a:r>
              <a:rPr lang="zh-CN" altLang="en-US" sz="1600" i="0" dirty="0">
                <a:solidFill>
                  <a:srgbClr val="333333"/>
                </a:solidFill>
                <a:effectLst/>
                <a:latin typeface="-apple-system-font"/>
              </a:rPr>
              <a:t>年</a:t>
            </a:r>
            <a:r>
              <a:rPr lang="en-US" altLang="zh-CN" sz="1600" i="0" dirty="0">
                <a:solidFill>
                  <a:srgbClr val="333333"/>
                </a:solidFill>
                <a:effectLst/>
                <a:latin typeface="-apple-system-font"/>
              </a:rPr>
              <a:t>10</a:t>
            </a:r>
            <a:r>
              <a:rPr lang="zh-CN" altLang="en-US" sz="1600" i="0" dirty="0">
                <a:solidFill>
                  <a:srgbClr val="333333"/>
                </a:solidFill>
                <a:effectLst/>
                <a:latin typeface="-apple-system-font"/>
              </a:rPr>
              <a:t>月</a:t>
            </a:r>
            <a:r>
              <a:rPr lang="en-US" altLang="zh-CN" sz="1600" i="0" dirty="0">
                <a:solidFill>
                  <a:srgbClr val="333333"/>
                </a:solidFill>
                <a:effectLst/>
                <a:latin typeface="-apple-system-font"/>
              </a:rPr>
              <a:t>12</a:t>
            </a:r>
            <a:r>
              <a:rPr lang="zh-CN" altLang="en-US" sz="1600" i="0" dirty="0">
                <a:solidFill>
                  <a:srgbClr val="333333"/>
                </a:solidFill>
                <a:effectLst/>
                <a:latin typeface="-apple-system-font"/>
              </a:rPr>
              <a:t>日，</a:t>
            </a:r>
            <a:r>
              <a:rPr lang="zh-CN" altLang="en-US" sz="1600" dirty="0"/>
              <a:t>李心草妈妈在微博上发布求助，引发媒体和网民强烈关注；</a:t>
            </a:r>
            <a:endParaRPr lang="en-US" altLang="zh-CN" sz="1600" dirty="0"/>
          </a:p>
          <a:p>
            <a:pPr marL="342900" indent="-342900">
              <a:lnSpc>
                <a:spcPct val="150000"/>
              </a:lnSpc>
              <a:buFont typeface="+mj-ea"/>
              <a:buAutoNum type="circleNumDbPlain"/>
            </a:pPr>
            <a:r>
              <a:rPr lang="en-US" altLang="zh-CN" sz="1600" dirty="0"/>
              <a:t>2020</a:t>
            </a:r>
            <a:r>
              <a:rPr lang="zh-CN" altLang="en-US" sz="1600" dirty="0"/>
              <a:t>年</a:t>
            </a:r>
            <a:r>
              <a:rPr lang="en-US" altLang="zh-CN" sz="1600" dirty="0"/>
              <a:t>9</a:t>
            </a:r>
            <a:r>
              <a:rPr lang="zh-CN" altLang="en-US" sz="1600" dirty="0"/>
              <a:t>月</a:t>
            </a:r>
            <a:r>
              <a:rPr lang="en-US" altLang="zh-CN" sz="1600" dirty="0"/>
              <a:t>21</a:t>
            </a:r>
            <a:r>
              <a:rPr lang="zh-CN" altLang="en-US" sz="1600" dirty="0"/>
              <a:t>日，昆明市盘龙区人民法院进行一审公开宣判，</a:t>
            </a:r>
            <a:r>
              <a:rPr lang="zh-CN" altLang="en-US" sz="1600" b="1" dirty="0">
                <a:solidFill>
                  <a:srgbClr val="FF0000"/>
                </a:solidFill>
              </a:rPr>
              <a:t>以过失致人死亡罪判处被告人罗秉乾有期徒刑一年六个月</a:t>
            </a:r>
            <a:r>
              <a:rPr lang="zh-CN" altLang="en-US" sz="1600" dirty="0"/>
              <a:t>。</a:t>
            </a:r>
          </a:p>
          <a:p>
            <a:pPr marL="342900" indent="-342900" algn="l">
              <a:lnSpc>
                <a:spcPct val="150000"/>
              </a:lnSpc>
              <a:buFont typeface="+mj-ea"/>
              <a:buAutoNum type="circleNumDbPlain"/>
            </a:pPr>
            <a:endParaRPr lang="en-US" altLang="zh-CN" sz="1600" i="0" dirty="0">
              <a:solidFill>
                <a:srgbClr val="333333"/>
              </a:solidFill>
              <a:effectLst/>
              <a:latin typeface="-apple-system-font"/>
            </a:endParaRPr>
          </a:p>
          <a:p>
            <a:pPr marL="342900" indent="-342900" algn="l">
              <a:lnSpc>
                <a:spcPct val="150000"/>
              </a:lnSpc>
              <a:buFont typeface="+mj-ea"/>
              <a:buAutoNum type="circleNumDbPlain"/>
            </a:pPr>
            <a:endParaRPr lang="zh-CN" altLang="en-US" sz="1600" i="0" dirty="0">
              <a:solidFill>
                <a:srgbClr val="333333"/>
              </a:solidFill>
              <a:effectLst/>
              <a:latin typeface="-apple-system-font"/>
            </a:endParaRPr>
          </a:p>
        </p:txBody>
      </p:sp>
      <p:pic>
        <p:nvPicPr>
          <p:cNvPr id="22" name="图片 21">
            <a:extLst>
              <a:ext uri="{FF2B5EF4-FFF2-40B4-BE49-F238E27FC236}">
                <a16:creationId xmlns:a16="http://schemas.microsoft.com/office/drawing/2014/main" id="{DB31EF0A-1C15-4DE7-9AB0-CD6F10995970}"/>
              </a:ext>
            </a:extLst>
          </p:cNvPr>
          <p:cNvPicPr>
            <a:picLocks noChangeAspect="1"/>
          </p:cNvPicPr>
          <p:nvPr/>
        </p:nvPicPr>
        <p:blipFill>
          <a:blip r:embed="rId4"/>
          <a:stretch>
            <a:fillRect/>
          </a:stretch>
        </p:blipFill>
        <p:spPr>
          <a:xfrm>
            <a:off x="3894525" y="1484966"/>
            <a:ext cx="5018090" cy="3474500"/>
          </a:xfrm>
          <a:prstGeom prst="rect">
            <a:avLst/>
          </a:prstGeom>
        </p:spPr>
      </p:pic>
    </p:spTree>
    <p:extLst>
      <p:ext uri="{BB962C8B-B14F-4D97-AF65-F5344CB8AC3E}">
        <p14:creationId xmlns:p14="http://schemas.microsoft.com/office/powerpoint/2010/main" val="1938286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18</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0" name="文本框 28">
            <a:extLst>
              <a:ext uri="{FF2B5EF4-FFF2-40B4-BE49-F238E27FC236}">
                <a16:creationId xmlns:a16="http://schemas.microsoft.com/office/drawing/2014/main" id="{DF10F390-7915-429D-A032-47A1DD44C56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报道实践：</a:t>
            </a:r>
            <a:r>
              <a:rPr lang="zh-CN" altLang="en-US" sz="2100">
                <a:latin typeface="微软雅黑" panose="020B0503020204020204" pitchFamily="34" charset="-122"/>
                <a:ea typeface="微软雅黑" panose="020B0503020204020204" pitchFamily="34" charset="-122"/>
              </a:rPr>
              <a:t>社会热点事件</a:t>
            </a:r>
            <a:endParaRPr lang="zh-CN" altLang="en-US" sz="2100" dirty="0">
              <a:latin typeface="微软雅黑" panose="020B0503020204020204" pitchFamily="34" charset="-122"/>
              <a:ea typeface="微软雅黑" panose="020B0503020204020204" pitchFamily="34" charset="-122"/>
            </a:endParaRPr>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18" name="文本框 17">
            <a:extLst>
              <a:ext uri="{FF2B5EF4-FFF2-40B4-BE49-F238E27FC236}">
                <a16:creationId xmlns:a16="http://schemas.microsoft.com/office/drawing/2014/main" id="{E165E23B-0AA8-4CE2-B74B-E3C41FB6251D}"/>
              </a:ext>
            </a:extLst>
          </p:cNvPr>
          <p:cNvSpPr txBox="1"/>
          <p:nvPr/>
        </p:nvSpPr>
        <p:spPr>
          <a:xfrm>
            <a:off x="323529" y="1383238"/>
            <a:ext cx="6418250" cy="1815882"/>
          </a:xfrm>
          <a:prstGeom prst="rect">
            <a:avLst/>
          </a:prstGeom>
          <a:noFill/>
        </p:spPr>
        <p:txBody>
          <a:bodyPr wrap="square">
            <a:spAutoFit/>
          </a:bodyPr>
          <a:lstStyle/>
          <a:p>
            <a:pPr algn="l"/>
            <a:r>
              <a:rPr lang="en-US" altLang="zh-CN" sz="1600" b="1" i="0" dirty="0">
                <a:solidFill>
                  <a:srgbClr val="333333"/>
                </a:solidFill>
                <a:effectLst/>
                <a:latin typeface="-apple-system-font"/>
              </a:rPr>
              <a:t>《</a:t>
            </a:r>
            <a:r>
              <a:rPr lang="zh-CN" altLang="en-US" sz="1600" b="1" i="0" dirty="0">
                <a:solidFill>
                  <a:srgbClr val="333333"/>
                </a:solidFill>
                <a:effectLst/>
                <a:latin typeface="-apple-system-font"/>
              </a:rPr>
              <a:t>昆明女学生李心草之死，警方的失职令人触目惊心！</a:t>
            </a:r>
            <a:r>
              <a:rPr lang="en-US" altLang="zh-CN" sz="1600" b="1" i="0" dirty="0">
                <a:solidFill>
                  <a:srgbClr val="333333"/>
                </a:solidFill>
                <a:effectLst/>
                <a:latin typeface="-apple-system-font"/>
              </a:rPr>
              <a:t>》</a:t>
            </a:r>
          </a:p>
          <a:p>
            <a:pPr algn="l"/>
            <a:r>
              <a:rPr lang="zh-CN" altLang="en-US" sz="1600" dirty="0">
                <a:solidFill>
                  <a:srgbClr val="333333"/>
                </a:solidFill>
                <a:latin typeface="-apple-system-font"/>
              </a:rPr>
              <a:t>阅读链接：</a:t>
            </a:r>
            <a:r>
              <a:rPr lang="en-US" altLang="zh-CN" sz="1600" dirty="0">
                <a:solidFill>
                  <a:srgbClr val="333333"/>
                </a:solidFill>
                <a:latin typeface="-apple-system-font"/>
                <a:hlinkClick r:id="rId4"/>
              </a:rPr>
              <a:t>https://mp.weixin.qq.com/s/AgtiRZrIxfL8NkCXJTiBQw</a:t>
            </a:r>
            <a:endParaRPr lang="en-US" altLang="zh-CN" sz="1600" dirty="0">
              <a:solidFill>
                <a:srgbClr val="333333"/>
              </a:solidFill>
              <a:latin typeface="-apple-system-font"/>
            </a:endParaRPr>
          </a:p>
          <a:p>
            <a:pPr algn="l"/>
            <a:r>
              <a:rPr lang="zh-CN" altLang="en-US" sz="1600" dirty="0">
                <a:solidFill>
                  <a:srgbClr val="333333"/>
                </a:solidFill>
                <a:latin typeface="-apple-system-font"/>
              </a:rPr>
              <a:t>凤凰新闻客户端 </a:t>
            </a:r>
            <a:r>
              <a:rPr lang="en-US" altLang="zh-CN" sz="1600" dirty="0">
                <a:solidFill>
                  <a:srgbClr val="333333"/>
                </a:solidFill>
                <a:latin typeface="-apple-system-font"/>
              </a:rPr>
              <a:t>2019</a:t>
            </a:r>
            <a:r>
              <a:rPr lang="zh-CN" altLang="en-US" sz="1600" dirty="0">
                <a:solidFill>
                  <a:srgbClr val="333333"/>
                </a:solidFill>
                <a:latin typeface="-apple-system-font"/>
              </a:rPr>
              <a:t>年</a:t>
            </a:r>
            <a:r>
              <a:rPr lang="en-US" altLang="zh-CN" sz="1600" dirty="0">
                <a:solidFill>
                  <a:srgbClr val="333333"/>
                </a:solidFill>
                <a:latin typeface="-apple-system-font"/>
              </a:rPr>
              <a:t>10</a:t>
            </a:r>
            <a:r>
              <a:rPr lang="zh-CN" altLang="en-US" sz="1600" dirty="0">
                <a:solidFill>
                  <a:srgbClr val="333333"/>
                </a:solidFill>
                <a:latin typeface="-apple-system-font"/>
              </a:rPr>
              <a:t>月</a:t>
            </a:r>
            <a:r>
              <a:rPr lang="en-US" altLang="zh-CN" sz="1600" dirty="0">
                <a:solidFill>
                  <a:srgbClr val="333333"/>
                </a:solidFill>
                <a:latin typeface="-apple-system-font"/>
              </a:rPr>
              <a:t>13</a:t>
            </a:r>
            <a:r>
              <a:rPr lang="zh-CN" altLang="en-US" sz="1600" dirty="0">
                <a:solidFill>
                  <a:srgbClr val="333333"/>
                </a:solidFill>
                <a:latin typeface="-apple-system-font"/>
              </a:rPr>
              <a:t>日</a:t>
            </a:r>
            <a:endParaRPr lang="en-US" altLang="zh-CN" sz="1600" dirty="0">
              <a:solidFill>
                <a:srgbClr val="333333"/>
              </a:solidFill>
              <a:latin typeface="-apple-system-font"/>
            </a:endParaRPr>
          </a:p>
          <a:p>
            <a:pPr algn="l"/>
            <a:endParaRPr lang="en-US" altLang="zh-CN" sz="1600" dirty="0">
              <a:solidFill>
                <a:srgbClr val="333333"/>
              </a:solidFill>
              <a:latin typeface="-apple-system-font"/>
            </a:endParaRPr>
          </a:p>
          <a:p>
            <a:pPr algn="l"/>
            <a:r>
              <a:rPr lang="en-US" altLang="zh-CN" sz="1600" b="1" i="0" dirty="0">
                <a:solidFill>
                  <a:srgbClr val="333333"/>
                </a:solidFill>
                <a:effectLst/>
                <a:latin typeface="-apple-system-font"/>
              </a:rPr>
              <a:t>《</a:t>
            </a:r>
            <a:r>
              <a:rPr lang="zh-CN" altLang="en-US" sz="1600" b="1" i="0" dirty="0">
                <a:solidFill>
                  <a:srgbClr val="333333"/>
                </a:solidFill>
                <a:effectLst/>
                <a:latin typeface="-apple-system-font"/>
              </a:rPr>
              <a:t>李心草到底经历了什么？</a:t>
            </a:r>
            <a:r>
              <a:rPr lang="en-US" altLang="zh-CN" sz="1600" b="1" i="0" dirty="0">
                <a:solidFill>
                  <a:srgbClr val="333333"/>
                </a:solidFill>
                <a:effectLst/>
                <a:latin typeface="-apple-system-font"/>
              </a:rPr>
              <a:t>》</a:t>
            </a:r>
          </a:p>
          <a:p>
            <a:pPr algn="l"/>
            <a:r>
              <a:rPr lang="zh-CN" altLang="en-US" sz="1600" dirty="0">
                <a:solidFill>
                  <a:srgbClr val="333333"/>
                </a:solidFill>
                <a:latin typeface="-apple-system-font"/>
              </a:rPr>
              <a:t>阅读链接：</a:t>
            </a:r>
            <a:r>
              <a:rPr lang="en-US" altLang="zh-CN" sz="1600" dirty="0">
                <a:solidFill>
                  <a:srgbClr val="333333"/>
                </a:solidFill>
                <a:latin typeface="-apple-system-font"/>
                <a:hlinkClick r:id="rId5"/>
              </a:rPr>
              <a:t>https://mp.weixin.qq.com/s/tY3tHfxpJTXmHMl6l7pmEg</a:t>
            </a:r>
            <a:endParaRPr lang="en-US" altLang="zh-CN" sz="1600" dirty="0">
              <a:solidFill>
                <a:srgbClr val="333333"/>
              </a:solidFill>
              <a:latin typeface="-apple-system-font"/>
            </a:endParaRPr>
          </a:p>
          <a:p>
            <a:pPr algn="l"/>
            <a:r>
              <a:rPr lang="zh-CN" altLang="en-US" sz="1600" i="0" dirty="0">
                <a:solidFill>
                  <a:srgbClr val="333333"/>
                </a:solidFill>
                <a:effectLst/>
                <a:latin typeface="-apple-system-font"/>
              </a:rPr>
              <a:t>南风窗 </a:t>
            </a:r>
            <a:r>
              <a:rPr lang="en-US" altLang="zh-CN" sz="1600" i="0" dirty="0">
                <a:solidFill>
                  <a:srgbClr val="333333"/>
                </a:solidFill>
                <a:effectLst/>
                <a:latin typeface="-apple-system-font"/>
              </a:rPr>
              <a:t>2019</a:t>
            </a:r>
            <a:r>
              <a:rPr lang="zh-CN" altLang="en-US" sz="1600" i="0" dirty="0">
                <a:solidFill>
                  <a:srgbClr val="333333"/>
                </a:solidFill>
                <a:effectLst/>
                <a:latin typeface="-apple-system-font"/>
              </a:rPr>
              <a:t>年</a:t>
            </a:r>
            <a:r>
              <a:rPr lang="en-US" altLang="zh-CN" sz="1600" i="0" dirty="0">
                <a:solidFill>
                  <a:srgbClr val="333333"/>
                </a:solidFill>
                <a:effectLst/>
                <a:latin typeface="-apple-system-font"/>
              </a:rPr>
              <a:t>10</a:t>
            </a:r>
            <a:r>
              <a:rPr lang="zh-CN" altLang="en-US" sz="1600" i="0" dirty="0">
                <a:solidFill>
                  <a:srgbClr val="333333"/>
                </a:solidFill>
                <a:effectLst/>
                <a:latin typeface="-apple-system-font"/>
              </a:rPr>
              <a:t>月</a:t>
            </a:r>
            <a:r>
              <a:rPr lang="en-US" altLang="zh-CN" sz="1600" i="0" dirty="0">
                <a:solidFill>
                  <a:srgbClr val="333333"/>
                </a:solidFill>
                <a:effectLst/>
                <a:latin typeface="-apple-system-font"/>
              </a:rPr>
              <a:t>13</a:t>
            </a:r>
            <a:r>
              <a:rPr lang="zh-CN" altLang="en-US" sz="1600" i="0" dirty="0">
                <a:solidFill>
                  <a:srgbClr val="333333"/>
                </a:solidFill>
                <a:effectLst/>
                <a:latin typeface="-apple-system-font"/>
              </a:rPr>
              <a:t>日</a:t>
            </a:r>
            <a:endParaRPr lang="en-US" altLang="zh-CN" sz="1600" dirty="0">
              <a:solidFill>
                <a:srgbClr val="333333"/>
              </a:solidFill>
              <a:latin typeface="-apple-system-font"/>
            </a:endParaRPr>
          </a:p>
        </p:txBody>
      </p:sp>
      <p:grpSp>
        <p:nvGrpSpPr>
          <p:cNvPr id="2" name="组合 1">
            <a:extLst>
              <a:ext uri="{FF2B5EF4-FFF2-40B4-BE49-F238E27FC236}">
                <a16:creationId xmlns:a16="http://schemas.microsoft.com/office/drawing/2014/main" id="{7FC89C10-A197-4EBC-B130-39D67FF91493}"/>
              </a:ext>
            </a:extLst>
          </p:cNvPr>
          <p:cNvGrpSpPr/>
          <p:nvPr/>
        </p:nvGrpSpPr>
        <p:grpSpPr>
          <a:xfrm>
            <a:off x="402111" y="3341081"/>
            <a:ext cx="5212877" cy="2311681"/>
            <a:chOff x="323529" y="2323619"/>
            <a:chExt cx="7027390" cy="3116338"/>
          </a:xfrm>
        </p:grpSpPr>
        <p:pic>
          <p:nvPicPr>
            <p:cNvPr id="5" name="图片 4">
              <a:extLst>
                <a:ext uri="{FF2B5EF4-FFF2-40B4-BE49-F238E27FC236}">
                  <a16:creationId xmlns:a16="http://schemas.microsoft.com/office/drawing/2014/main" id="{90615AEF-B5E5-4FBD-9D6B-394021392701}"/>
                </a:ext>
              </a:extLst>
            </p:cNvPr>
            <p:cNvPicPr>
              <a:picLocks noChangeAspect="1"/>
            </p:cNvPicPr>
            <p:nvPr/>
          </p:nvPicPr>
          <p:blipFill rotWithShape="1">
            <a:blip r:embed="rId6"/>
            <a:srcRect t="47536"/>
            <a:stretch/>
          </p:blipFill>
          <p:spPr>
            <a:xfrm>
              <a:off x="323529" y="2625225"/>
              <a:ext cx="6912771" cy="674656"/>
            </a:xfrm>
            <a:prstGeom prst="rect">
              <a:avLst/>
            </a:prstGeom>
          </p:spPr>
        </p:pic>
        <p:pic>
          <p:nvPicPr>
            <p:cNvPr id="6" name="图片 5">
              <a:extLst>
                <a:ext uri="{FF2B5EF4-FFF2-40B4-BE49-F238E27FC236}">
                  <a16:creationId xmlns:a16="http://schemas.microsoft.com/office/drawing/2014/main" id="{5B3E3557-3F71-46F8-9E24-8892F505D6FC}"/>
                </a:ext>
              </a:extLst>
            </p:cNvPr>
            <p:cNvPicPr>
              <a:picLocks noChangeAspect="1"/>
            </p:cNvPicPr>
            <p:nvPr/>
          </p:nvPicPr>
          <p:blipFill rotWithShape="1">
            <a:blip r:embed="rId7"/>
            <a:srcRect t="19292" b="67241"/>
            <a:stretch/>
          </p:blipFill>
          <p:spPr>
            <a:xfrm>
              <a:off x="323529" y="3273058"/>
              <a:ext cx="6977384" cy="615921"/>
            </a:xfrm>
            <a:prstGeom prst="rect">
              <a:avLst/>
            </a:prstGeom>
          </p:spPr>
        </p:pic>
        <p:pic>
          <p:nvPicPr>
            <p:cNvPr id="8" name="图片 7">
              <a:extLst>
                <a:ext uri="{FF2B5EF4-FFF2-40B4-BE49-F238E27FC236}">
                  <a16:creationId xmlns:a16="http://schemas.microsoft.com/office/drawing/2014/main" id="{45A9030D-94F5-4D22-BA12-CAC6EE499E4A}"/>
                </a:ext>
              </a:extLst>
            </p:cNvPr>
            <p:cNvPicPr>
              <a:picLocks noChangeAspect="1"/>
            </p:cNvPicPr>
            <p:nvPr/>
          </p:nvPicPr>
          <p:blipFill rotWithShape="1">
            <a:blip r:embed="rId7"/>
            <a:srcRect t="40218" b="47205"/>
            <a:stretch/>
          </p:blipFill>
          <p:spPr>
            <a:xfrm>
              <a:off x="323529" y="3921892"/>
              <a:ext cx="6977384" cy="575235"/>
            </a:xfrm>
            <a:prstGeom prst="rect">
              <a:avLst/>
            </a:prstGeom>
          </p:spPr>
        </p:pic>
        <p:pic>
          <p:nvPicPr>
            <p:cNvPr id="9" name="图片 8">
              <a:extLst>
                <a:ext uri="{FF2B5EF4-FFF2-40B4-BE49-F238E27FC236}">
                  <a16:creationId xmlns:a16="http://schemas.microsoft.com/office/drawing/2014/main" id="{6AFC066C-5837-4DA0-867D-72223DD6D42C}"/>
                </a:ext>
              </a:extLst>
            </p:cNvPr>
            <p:cNvPicPr>
              <a:picLocks noChangeAspect="1"/>
            </p:cNvPicPr>
            <p:nvPr/>
          </p:nvPicPr>
          <p:blipFill rotWithShape="1">
            <a:blip r:embed="rId7"/>
            <a:srcRect t="80394"/>
            <a:stretch/>
          </p:blipFill>
          <p:spPr>
            <a:xfrm>
              <a:off x="323529" y="4536812"/>
              <a:ext cx="7027390" cy="903145"/>
            </a:xfrm>
            <a:prstGeom prst="rect">
              <a:avLst/>
            </a:prstGeom>
          </p:spPr>
        </p:pic>
        <p:pic>
          <p:nvPicPr>
            <p:cNvPr id="10" name="图片 9">
              <a:extLst>
                <a:ext uri="{FF2B5EF4-FFF2-40B4-BE49-F238E27FC236}">
                  <a16:creationId xmlns:a16="http://schemas.microsoft.com/office/drawing/2014/main" id="{7FF69615-D601-4396-9E6B-A4F85B924924}"/>
                </a:ext>
              </a:extLst>
            </p:cNvPr>
            <p:cNvPicPr>
              <a:picLocks noChangeAspect="1"/>
            </p:cNvPicPr>
            <p:nvPr/>
          </p:nvPicPr>
          <p:blipFill rotWithShape="1">
            <a:blip r:embed="rId6"/>
            <a:srcRect t="4464" b="75187"/>
            <a:stretch/>
          </p:blipFill>
          <p:spPr>
            <a:xfrm>
              <a:off x="323529" y="2323619"/>
              <a:ext cx="6977384" cy="264119"/>
            </a:xfrm>
            <a:prstGeom prst="rect">
              <a:avLst/>
            </a:prstGeom>
          </p:spPr>
        </p:pic>
      </p:grpSp>
      <p:sp>
        <p:nvSpPr>
          <p:cNvPr id="3" name="文本框 2">
            <a:extLst>
              <a:ext uri="{FF2B5EF4-FFF2-40B4-BE49-F238E27FC236}">
                <a16:creationId xmlns:a16="http://schemas.microsoft.com/office/drawing/2014/main" id="{B2C599A5-89DA-40E2-B3A4-3D5B00FF6D39}"/>
              </a:ext>
            </a:extLst>
          </p:cNvPr>
          <p:cNvSpPr txBox="1"/>
          <p:nvPr/>
        </p:nvSpPr>
        <p:spPr>
          <a:xfrm>
            <a:off x="1735931" y="5904563"/>
            <a:ext cx="5672138" cy="307777"/>
          </a:xfrm>
          <a:prstGeom prst="rect">
            <a:avLst/>
          </a:prstGeom>
          <a:noFill/>
        </p:spPr>
        <p:txBody>
          <a:bodyPr wrap="square" rtlCol="0">
            <a:spAutoFit/>
          </a:bodyPr>
          <a:lstStyle/>
          <a:p>
            <a:pPr algn="ctr"/>
            <a:r>
              <a:rPr lang="zh-CN" altLang="en-US" sz="1400" dirty="0"/>
              <a:t>将矛头直指警方渎职，引发公众热议和不满</a:t>
            </a:r>
          </a:p>
        </p:txBody>
      </p:sp>
      <p:grpSp>
        <p:nvGrpSpPr>
          <p:cNvPr id="26" name="组合 25">
            <a:extLst>
              <a:ext uri="{FF2B5EF4-FFF2-40B4-BE49-F238E27FC236}">
                <a16:creationId xmlns:a16="http://schemas.microsoft.com/office/drawing/2014/main" id="{B0BD445C-57D1-47B9-A838-B925597716C1}"/>
              </a:ext>
            </a:extLst>
          </p:cNvPr>
          <p:cNvGrpSpPr/>
          <p:nvPr/>
        </p:nvGrpSpPr>
        <p:grpSpPr>
          <a:xfrm>
            <a:off x="7230949" y="1269845"/>
            <a:ext cx="1589522" cy="4611587"/>
            <a:chOff x="7386692" y="1279026"/>
            <a:chExt cx="1589522" cy="4611587"/>
          </a:xfrm>
        </p:grpSpPr>
        <p:pic>
          <p:nvPicPr>
            <p:cNvPr id="27" name="图片 26">
              <a:extLst>
                <a:ext uri="{FF2B5EF4-FFF2-40B4-BE49-F238E27FC236}">
                  <a16:creationId xmlns:a16="http://schemas.microsoft.com/office/drawing/2014/main" id="{6404C2E0-4F3F-4C70-99C4-12F042BB5139}"/>
                </a:ext>
              </a:extLst>
            </p:cNvPr>
            <p:cNvPicPr>
              <a:picLocks noChangeAspect="1"/>
            </p:cNvPicPr>
            <p:nvPr/>
          </p:nvPicPr>
          <p:blipFill>
            <a:blip r:embed="rId8"/>
            <a:stretch>
              <a:fillRect/>
            </a:stretch>
          </p:blipFill>
          <p:spPr>
            <a:xfrm>
              <a:off x="7488880" y="1279026"/>
              <a:ext cx="1424949" cy="1391656"/>
            </a:xfrm>
            <a:prstGeom prst="rect">
              <a:avLst/>
            </a:prstGeom>
          </p:spPr>
        </p:pic>
        <p:pic>
          <p:nvPicPr>
            <p:cNvPr id="28" name="图片 27">
              <a:extLst>
                <a:ext uri="{FF2B5EF4-FFF2-40B4-BE49-F238E27FC236}">
                  <a16:creationId xmlns:a16="http://schemas.microsoft.com/office/drawing/2014/main" id="{3F9EF826-736C-473A-8210-ED30F12A582D}"/>
                </a:ext>
              </a:extLst>
            </p:cNvPr>
            <p:cNvPicPr>
              <a:picLocks noChangeAspect="1"/>
            </p:cNvPicPr>
            <p:nvPr/>
          </p:nvPicPr>
          <p:blipFill>
            <a:blip r:embed="rId9"/>
            <a:stretch>
              <a:fillRect/>
            </a:stretch>
          </p:blipFill>
          <p:spPr>
            <a:xfrm>
              <a:off x="7386692" y="2845858"/>
              <a:ext cx="1589522" cy="1391656"/>
            </a:xfrm>
            <a:prstGeom prst="rect">
              <a:avLst/>
            </a:prstGeom>
          </p:spPr>
        </p:pic>
        <p:pic>
          <p:nvPicPr>
            <p:cNvPr id="29" name="图片 28">
              <a:extLst>
                <a:ext uri="{FF2B5EF4-FFF2-40B4-BE49-F238E27FC236}">
                  <a16:creationId xmlns:a16="http://schemas.microsoft.com/office/drawing/2014/main" id="{8F9144CC-3A33-4693-92C2-BD5E548747F5}"/>
                </a:ext>
              </a:extLst>
            </p:cNvPr>
            <p:cNvPicPr>
              <a:picLocks noChangeAspect="1"/>
            </p:cNvPicPr>
            <p:nvPr/>
          </p:nvPicPr>
          <p:blipFill>
            <a:blip r:embed="rId10"/>
            <a:stretch>
              <a:fillRect/>
            </a:stretch>
          </p:blipFill>
          <p:spPr>
            <a:xfrm>
              <a:off x="7554478" y="4424376"/>
              <a:ext cx="1421736" cy="1466237"/>
            </a:xfrm>
            <a:prstGeom prst="rect">
              <a:avLst/>
            </a:prstGeom>
          </p:spPr>
        </p:pic>
      </p:grpSp>
    </p:spTree>
    <p:extLst>
      <p:ext uri="{BB962C8B-B14F-4D97-AF65-F5344CB8AC3E}">
        <p14:creationId xmlns:p14="http://schemas.microsoft.com/office/powerpoint/2010/main" val="1573263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19</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2" name="文本框 1">
            <a:extLst>
              <a:ext uri="{FF2B5EF4-FFF2-40B4-BE49-F238E27FC236}">
                <a16:creationId xmlns:a16="http://schemas.microsoft.com/office/drawing/2014/main" id="{83DC5D7C-FC29-4820-AD76-8E8C1F6272F1}"/>
              </a:ext>
            </a:extLst>
          </p:cNvPr>
          <p:cNvSpPr txBox="1"/>
          <p:nvPr/>
        </p:nvSpPr>
        <p:spPr>
          <a:xfrm>
            <a:off x="6868322" y="2890391"/>
            <a:ext cx="2044293" cy="2640018"/>
          </a:xfrm>
          <a:prstGeom prst="rect">
            <a:avLst/>
          </a:prstGeom>
          <a:noFill/>
        </p:spPr>
        <p:txBody>
          <a:bodyPr wrap="square" rtlCol="0">
            <a:spAutoFit/>
          </a:bodyPr>
          <a:lstStyle/>
          <a:p>
            <a:pPr>
              <a:lnSpc>
                <a:spcPct val="150000"/>
              </a:lnSpc>
            </a:pPr>
            <a:r>
              <a:rPr lang="zh-CN" altLang="en-US" sz="1600" dirty="0"/>
              <a:t>网络舆论</a:t>
            </a:r>
            <a:endParaRPr lang="en-US" altLang="zh-CN" sz="1600" dirty="0"/>
          </a:p>
          <a:p>
            <a:pPr marL="285750" indent="-285750">
              <a:lnSpc>
                <a:spcPct val="150000"/>
              </a:lnSpc>
              <a:buFont typeface="Arial" panose="020B0604020202020204" pitchFamily="34" charset="0"/>
              <a:buChar char="•"/>
            </a:pPr>
            <a:r>
              <a:rPr lang="zh-CN" altLang="en-US" sz="1600" dirty="0"/>
              <a:t>力度强</a:t>
            </a:r>
            <a:endParaRPr lang="en-US" altLang="zh-CN" sz="1600" dirty="0"/>
          </a:p>
          <a:p>
            <a:pPr marL="285750" indent="-285750">
              <a:lnSpc>
                <a:spcPct val="150000"/>
              </a:lnSpc>
              <a:buFont typeface="Arial" panose="020B0604020202020204" pitchFamily="34" charset="0"/>
              <a:buChar char="•"/>
            </a:pPr>
            <a:r>
              <a:rPr lang="zh-CN" altLang="en-US" sz="1600" dirty="0"/>
              <a:t>声势大</a:t>
            </a:r>
            <a:endParaRPr lang="en-US" altLang="zh-CN" sz="1600" dirty="0"/>
          </a:p>
          <a:p>
            <a:pPr marL="285750" indent="-285750">
              <a:lnSpc>
                <a:spcPct val="150000"/>
              </a:lnSpc>
              <a:buFont typeface="Arial" panose="020B0604020202020204" pitchFamily="34" charset="0"/>
              <a:buChar char="•"/>
            </a:pPr>
            <a:r>
              <a:rPr lang="zh-CN" altLang="en-US" sz="1600" dirty="0"/>
              <a:t>时间进程短</a:t>
            </a:r>
            <a:endParaRPr lang="en-US" altLang="zh-CN" sz="1600" dirty="0"/>
          </a:p>
          <a:p>
            <a:pPr marL="285750" indent="-285750">
              <a:lnSpc>
                <a:spcPct val="150000"/>
              </a:lnSpc>
              <a:buFont typeface="Arial" panose="020B0604020202020204" pitchFamily="34" charset="0"/>
              <a:buChar char="•"/>
            </a:pPr>
            <a:endParaRPr lang="en-US" altLang="zh-CN" sz="1600" dirty="0"/>
          </a:p>
          <a:p>
            <a:pPr>
              <a:lnSpc>
                <a:spcPct val="150000"/>
              </a:lnSpc>
            </a:pPr>
            <a:r>
              <a:rPr lang="zh-CN" altLang="en-US" sz="1600" dirty="0"/>
              <a:t>公众声音汇集</a:t>
            </a:r>
            <a:endParaRPr lang="en-US" altLang="zh-CN" sz="1600" dirty="0"/>
          </a:p>
          <a:p>
            <a:pPr>
              <a:lnSpc>
                <a:spcPct val="150000"/>
              </a:lnSpc>
            </a:pPr>
            <a:r>
              <a:rPr lang="zh-CN" altLang="en-US" sz="1600" dirty="0"/>
              <a:t>舆论迅速发酵</a:t>
            </a:r>
          </a:p>
        </p:txBody>
      </p:sp>
      <p:grpSp>
        <p:nvGrpSpPr>
          <p:cNvPr id="11" name="组合 10">
            <a:extLst>
              <a:ext uri="{FF2B5EF4-FFF2-40B4-BE49-F238E27FC236}">
                <a16:creationId xmlns:a16="http://schemas.microsoft.com/office/drawing/2014/main" id="{F2FF21FA-B61D-48BA-ACEB-BBF9B4E13340}"/>
              </a:ext>
            </a:extLst>
          </p:cNvPr>
          <p:cNvGrpSpPr/>
          <p:nvPr/>
        </p:nvGrpSpPr>
        <p:grpSpPr>
          <a:xfrm>
            <a:off x="323527" y="1267095"/>
            <a:ext cx="6260400" cy="5019574"/>
            <a:chOff x="323527" y="1267095"/>
            <a:chExt cx="6260400" cy="5019574"/>
          </a:xfrm>
        </p:grpSpPr>
        <p:pic>
          <p:nvPicPr>
            <p:cNvPr id="3" name="图片 2">
              <a:extLst>
                <a:ext uri="{FF2B5EF4-FFF2-40B4-BE49-F238E27FC236}">
                  <a16:creationId xmlns:a16="http://schemas.microsoft.com/office/drawing/2014/main" id="{A97E328C-3B11-4A4F-9FC6-CD0CFDFA870B}"/>
                </a:ext>
              </a:extLst>
            </p:cNvPr>
            <p:cNvPicPr>
              <a:picLocks noChangeAspect="1"/>
            </p:cNvPicPr>
            <p:nvPr/>
          </p:nvPicPr>
          <p:blipFill rotWithShape="1">
            <a:blip r:embed="rId4"/>
            <a:srcRect l="3468"/>
            <a:stretch/>
          </p:blipFill>
          <p:spPr>
            <a:xfrm>
              <a:off x="323527" y="1267095"/>
              <a:ext cx="6258755" cy="1007441"/>
            </a:xfrm>
            <a:prstGeom prst="rect">
              <a:avLst/>
            </a:prstGeom>
          </p:spPr>
        </p:pic>
        <p:pic>
          <p:nvPicPr>
            <p:cNvPr id="5" name="图片 4">
              <a:extLst>
                <a:ext uri="{FF2B5EF4-FFF2-40B4-BE49-F238E27FC236}">
                  <a16:creationId xmlns:a16="http://schemas.microsoft.com/office/drawing/2014/main" id="{E07E3154-6FFC-4AF7-9EF8-B5EDC10ACE77}"/>
                </a:ext>
              </a:extLst>
            </p:cNvPr>
            <p:cNvPicPr>
              <a:picLocks noChangeAspect="1"/>
            </p:cNvPicPr>
            <p:nvPr/>
          </p:nvPicPr>
          <p:blipFill rotWithShape="1">
            <a:blip r:embed="rId5"/>
            <a:srcRect t="39992" r="450" b="736"/>
            <a:stretch/>
          </p:blipFill>
          <p:spPr>
            <a:xfrm>
              <a:off x="323527" y="4199421"/>
              <a:ext cx="6258755" cy="936967"/>
            </a:xfrm>
            <a:prstGeom prst="rect">
              <a:avLst/>
            </a:prstGeom>
          </p:spPr>
        </p:pic>
        <p:pic>
          <p:nvPicPr>
            <p:cNvPr id="7" name="图片 6">
              <a:extLst>
                <a:ext uri="{FF2B5EF4-FFF2-40B4-BE49-F238E27FC236}">
                  <a16:creationId xmlns:a16="http://schemas.microsoft.com/office/drawing/2014/main" id="{2E060D17-44CD-4032-B2A6-D52AE5BB2E05}"/>
                </a:ext>
              </a:extLst>
            </p:cNvPr>
            <p:cNvPicPr>
              <a:picLocks noChangeAspect="1"/>
            </p:cNvPicPr>
            <p:nvPr/>
          </p:nvPicPr>
          <p:blipFill rotWithShape="1">
            <a:blip r:embed="rId6"/>
            <a:srcRect b="48145"/>
            <a:stretch/>
          </p:blipFill>
          <p:spPr>
            <a:xfrm>
              <a:off x="323527" y="5126087"/>
              <a:ext cx="6258755" cy="619257"/>
            </a:xfrm>
            <a:prstGeom prst="rect">
              <a:avLst/>
            </a:prstGeom>
          </p:spPr>
        </p:pic>
        <p:pic>
          <p:nvPicPr>
            <p:cNvPr id="8" name="图片 7">
              <a:extLst>
                <a:ext uri="{FF2B5EF4-FFF2-40B4-BE49-F238E27FC236}">
                  <a16:creationId xmlns:a16="http://schemas.microsoft.com/office/drawing/2014/main" id="{066C80DE-9208-4BB2-A6D7-2F13F891E905}"/>
                </a:ext>
              </a:extLst>
            </p:cNvPr>
            <p:cNvPicPr>
              <a:picLocks noChangeAspect="1"/>
            </p:cNvPicPr>
            <p:nvPr/>
          </p:nvPicPr>
          <p:blipFill rotWithShape="1">
            <a:blip r:embed="rId6"/>
            <a:srcRect t="54683"/>
            <a:stretch/>
          </p:blipFill>
          <p:spPr>
            <a:xfrm>
              <a:off x="323527" y="5745344"/>
              <a:ext cx="6260400" cy="541325"/>
            </a:xfrm>
            <a:prstGeom prst="rect">
              <a:avLst/>
            </a:prstGeom>
          </p:spPr>
        </p:pic>
        <p:pic>
          <p:nvPicPr>
            <p:cNvPr id="9" name="图片 8">
              <a:extLst>
                <a:ext uri="{FF2B5EF4-FFF2-40B4-BE49-F238E27FC236}">
                  <a16:creationId xmlns:a16="http://schemas.microsoft.com/office/drawing/2014/main" id="{AB4D5559-2C78-4845-A0B3-5CDC0FE5767B}"/>
                </a:ext>
              </a:extLst>
            </p:cNvPr>
            <p:cNvPicPr>
              <a:picLocks noChangeAspect="1"/>
            </p:cNvPicPr>
            <p:nvPr/>
          </p:nvPicPr>
          <p:blipFill>
            <a:blip r:embed="rId7"/>
            <a:stretch>
              <a:fillRect/>
            </a:stretch>
          </p:blipFill>
          <p:spPr>
            <a:xfrm>
              <a:off x="323527" y="2268207"/>
              <a:ext cx="6258755" cy="934143"/>
            </a:xfrm>
            <a:prstGeom prst="rect">
              <a:avLst/>
            </a:prstGeom>
          </p:spPr>
        </p:pic>
        <p:pic>
          <p:nvPicPr>
            <p:cNvPr id="10" name="图片 9">
              <a:extLst>
                <a:ext uri="{FF2B5EF4-FFF2-40B4-BE49-F238E27FC236}">
                  <a16:creationId xmlns:a16="http://schemas.microsoft.com/office/drawing/2014/main" id="{B036691F-9B4E-4858-9957-0E70F14D85A4}"/>
                </a:ext>
              </a:extLst>
            </p:cNvPr>
            <p:cNvPicPr>
              <a:picLocks noChangeAspect="1"/>
            </p:cNvPicPr>
            <p:nvPr/>
          </p:nvPicPr>
          <p:blipFill>
            <a:blip r:embed="rId8"/>
            <a:stretch>
              <a:fillRect/>
            </a:stretch>
          </p:blipFill>
          <p:spPr>
            <a:xfrm>
              <a:off x="323527" y="3177877"/>
              <a:ext cx="6258755" cy="1021544"/>
            </a:xfrm>
            <a:prstGeom prst="rect">
              <a:avLst/>
            </a:prstGeom>
          </p:spPr>
        </p:pic>
      </p:grpSp>
      <p:sp>
        <p:nvSpPr>
          <p:cNvPr id="4" name="文本框 28">
            <a:extLst>
              <a:ext uri="{FF2B5EF4-FFF2-40B4-BE49-F238E27FC236}">
                <a16:creationId xmlns:a16="http://schemas.microsoft.com/office/drawing/2014/main" id="{23C511F5-4CF2-42B7-AAF2-E48F666712C6}"/>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报道实践：社会热点事件</a:t>
            </a:r>
          </a:p>
        </p:txBody>
      </p:sp>
    </p:spTree>
    <p:extLst>
      <p:ext uri="{BB962C8B-B14F-4D97-AF65-F5344CB8AC3E}">
        <p14:creationId xmlns:p14="http://schemas.microsoft.com/office/powerpoint/2010/main" val="2161658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2</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0" name="文本框 28">
            <a:extLst>
              <a:ext uri="{FF2B5EF4-FFF2-40B4-BE49-F238E27FC236}">
                <a16:creationId xmlns:a16="http://schemas.microsoft.com/office/drawing/2014/main" id="{DF10F390-7915-429D-A032-47A1DD44C56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指导思想</a:t>
            </a:r>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9" name="文本框 8">
            <a:extLst>
              <a:ext uri="{FF2B5EF4-FFF2-40B4-BE49-F238E27FC236}">
                <a16:creationId xmlns:a16="http://schemas.microsoft.com/office/drawing/2014/main" id="{EAD500A3-0369-4C6C-B95B-875A1FF1B0F5}"/>
              </a:ext>
            </a:extLst>
          </p:cNvPr>
          <p:cNvSpPr txBox="1"/>
          <p:nvPr/>
        </p:nvSpPr>
        <p:spPr>
          <a:xfrm>
            <a:off x="6180068" y="5834745"/>
            <a:ext cx="2821854" cy="523220"/>
          </a:xfrm>
          <a:prstGeom prst="rect">
            <a:avLst/>
          </a:prstGeom>
          <a:noFill/>
        </p:spPr>
        <p:txBody>
          <a:bodyPr wrap="square" rtlCol="0">
            <a:spAutoFit/>
          </a:bodyPr>
          <a:lstStyle/>
          <a:p>
            <a:pPr algn="ctr"/>
            <a:r>
              <a:rPr lang="en-US" altLang="zh-CN" sz="1400" dirty="0">
                <a:latin typeface="+mn-ea"/>
              </a:rPr>
              <a:t>2018</a:t>
            </a:r>
            <a:r>
              <a:rPr lang="zh-CN" altLang="en-US" sz="1400" dirty="0">
                <a:latin typeface="+mn-ea"/>
              </a:rPr>
              <a:t>年</a:t>
            </a:r>
            <a:r>
              <a:rPr lang="en-US" altLang="zh-CN" sz="1400" dirty="0">
                <a:latin typeface="+mn-ea"/>
              </a:rPr>
              <a:t>4</a:t>
            </a:r>
            <a:r>
              <a:rPr lang="zh-CN" altLang="en-US" sz="1400" dirty="0">
                <a:latin typeface="+mn-ea"/>
              </a:rPr>
              <a:t>月</a:t>
            </a:r>
            <a:r>
              <a:rPr lang="en-US" altLang="zh-CN" sz="1400" dirty="0">
                <a:latin typeface="+mn-ea"/>
              </a:rPr>
              <a:t>21</a:t>
            </a:r>
            <a:r>
              <a:rPr lang="zh-CN" altLang="en-US" sz="1400" dirty="0">
                <a:latin typeface="+mn-ea"/>
              </a:rPr>
              <a:t>日</a:t>
            </a:r>
            <a:endParaRPr lang="en-US" altLang="zh-CN" sz="1400" dirty="0">
              <a:latin typeface="+mn-ea"/>
            </a:endParaRPr>
          </a:p>
          <a:p>
            <a:pPr algn="ctr"/>
            <a:r>
              <a:rPr lang="zh-CN" altLang="en-US" sz="1400" dirty="0">
                <a:latin typeface="+mn-ea"/>
              </a:rPr>
              <a:t>全国网络安全和信息化工作会议</a:t>
            </a:r>
            <a:endParaRPr lang="en-US" altLang="zh-CN" sz="1400" dirty="0">
              <a:latin typeface="+mn-ea"/>
            </a:endParaRPr>
          </a:p>
        </p:txBody>
      </p:sp>
      <p:grpSp>
        <p:nvGrpSpPr>
          <p:cNvPr id="11" name="组合 10">
            <a:extLst>
              <a:ext uri="{FF2B5EF4-FFF2-40B4-BE49-F238E27FC236}">
                <a16:creationId xmlns:a16="http://schemas.microsoft.com/office/drawing/2014/main" id="{125A6CBB-E0D2-46EF-9A42-556A851191E1}"/>
              </a:ext>
            </a:extLst>
          </p:cNvPr>
          <p:cNvGrpSpPr/>
          <p:nvPr/>
        </p:nvGrpSpPr>
        <p:grpSpPr>
          <a:xfrm>
            <a:off x="323529" y="1308607"/>
            <a:ext cx="8589086" cy="4286694"/>
            <a:chOff x="323529" y="1308607"/>
            <a:chExt cx="8589086" cy="4286694"/>
          </a:xfrm>
        </p:grpSpPr>
        <p:pic>
          <p:nvPicPr>
            <p:cNvPr id="2" name="图片 1">
              <a:extLst>
                <a:ext uri="{FF2B5EF4-FFF2-40B4-BE49-F238E27FC236}">
                  <a16:creationId xmlns:a16="http://schemas.microsoft.com/office/drawing/2014/main" id="{C157E785-AED8-4D93-8998-E2BB91EB6D75}"/>
                </a:ext>
              </a:extLst>
            </p:cNvPr>
            <p:cNvPicPr>
              <a:picLocks noChangeAspect="1"/>
            </p:cNvPicPr>
            <p:nvPr/>
          </p:nvPicPr>
          <p:blipFill rotWithShape="1">
            <a:blip r:embed="rId4"/>
            <a:srcRect t="3986" b="66530"/>
            <a:stretch/>
          </p:blipFill>
          <p:spPr>
            <a:xfrm>
              <a:off x="323529" y="1308607"/>
              <a:ext cx="8589086" cy="936105"/>
            </a:xfrm>
            <a:prstGeom prst="rect">
              <a:avLst/>
            </a:prstGeom>
          </p:spPr>
        </p:pic>
        <p:pic>
          <p:nvPicPr>
            <p:cNvPr id="6" name="图片 5">
              <a:extLst>
                <a:ext uri="{FF2B5EF4-FFF2-40B4-BE49-F238E27FC236}">
                  <a16:creationId xmlns:a16="http://schemas.microsoft.com/office/drawing/2014/main" id="{C2BC14B5-50EE-42BD-9B1C-1C8833ECAD68}"/>
                </a:ext>
              </a:extLst>
            </p:cNvPr>
            <p:cNvPicPr>
              <a:picLocks noChangeAspect="1"/>
            </p:cNvPicPr>
            <p:nvPr/>
          </p:nvPicPr>
          <p:blipFill>
            <a:blip r:embed="rId5"/>
            <a:stretch>
              <a:fillRect/>
            </a:stretch>
          </p:blipFill>
          <p:spPr>
            <a:xfrm>
              <a:off x="323529" y="3220977"/>
              <a:ext cx="8589086" cy="2374324"/>
            </a:xfrm>
            <a:prstGeom prst="rect">
              <a:avLst/>
            </a:prstGeom>
          </p:spPr>
        </p:pic>
        <p:pic>
          <p:nvPicPr>
            <p:cNvPr id="10" name="图片 9">
              <a:extLst>
                <a:ext uri="{FF2B5EF4-FFF2-40B4-BE49-F238E27FC236}">
                  <a16:creationId xmlns:a16="http://schemas.microsoft.com/office/drawing/2014/main" id="{C2611A55-34EF-4023-B0E9-79172FDDBF1C}"/>
                </a:ext>
              </a:extLst>
            </p:cNvPr>
            <p:cNvPicPr>
              <a:picLocks noChangeAspect="1"/>
            </p:cNvPicPr>
            <p:nvPr/>
          </p:nvPicPr>
          <p:blipFill rotWithShape="1">
            <a:blip r:embed="rId4"/>
            <a:srcRect t="51213" b="16973"/>
            <a:stretch/>
          </p:blipFill>
          <p:spPr>
            <a:xfrm>
              <a:off x="323529" y="2215112"/>
              <a:ext cx="8589086" cy="1010076"/>
            </a:xfrm>
            <a:prstGeom prst="rect">
              <a:avLst/>
            </a:prstGeom>
          </p:spPr>
        </p:pic>
        <p:cxnSp>
          <p:nvCxnSpPr>
            <p:cNvPr id="25" name="直接连接符 24">
              <a:extLst>
                <a:ext uri="{FF2B5EF4-FFF2-40B4-BE49-F238E27FC236}">
                  <a16:creationId xmlns:a16="http://schemas.microsoft.com/office/drawing/2014/main" id="{7F220DE0-5432-47AB-A221-F5AFB52B8E49}"/>
                </a:ext>
              </a:extLst>
            </p:cNvPr>
            <p:cNvCxnSpPr>
              <a:cxnSpLocks/>
            </p:cNvCxnSpPr>
            <p:nvPr/>
          </p:nvCxnSpPr>
          <p:spPr>
            <a:xfrm>
              <a:off x="1543795" y="4374609"/>
              <a:ext cx="608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0781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20</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pic>
        <p:nvPicPr>
          <p:cNvPr id="4" name="图片 3">
            <a:extLst>
              <a:ext uri="{FF2B5EF4-FFF2-40B4-BE49-F238E27FC236}">
                <a16:creationId xmlns:a16="http://schemas.microsoft.com/office/drawing/2014/main" id="{3D17D070-CDD0-40CC-8AEE-DF95F5E60B98}"/>
              </a:ext>
            </a:extLst>
          </p:cNvPr>
          <p:cNvPicPr>
            <a:picLocks noChangeAspect="1"/>
          </p:cNvPicPr>
          <p:nvPr/>
        </p:nvPicPr>
        <p:blipFill rotWithShape="1">
          <a:blip r:embed="rId4"/>
          <a:srcRect l="1107" r="966" b="632"/>
          <a:stretch/>
        </p:blipFill>
        <p:spPr>
          <a:xfrm>
            <a:off x="0" y="1371390"/>
            <a:ext cx="4799904" cy="4881367"/>
          </a:xfrm>
          <a:prstGeom prst="rect">
            <a:avLst/>
          </a:prstGeom>
        </p:spPr>
      </p:pic>
      <p:pic>
        <p:nvPicPr>
          <p:cNvPr id="12" name="图片 11">
            <a:extLst>
              <a:ext uri="{FF2B5EF4-FFF2-40B4-BE49-F238E27FC236}">
                <a16:creationId xmlns:a16="http://schemas.microsoft.com/office/drawing/2014/main" id="{103D7112-7DE8-45ED-83B2-62D7F6D13918}"/>
              </a:ext>
            </a:extLst>
          </p:cNvPr>
          <p:cNvPicPr>
            <a:picLocks noChangeAspect="1"/>
          </p:cNvPicPr>
          <p:nvPr/>
        </p:nvPicPr>
        <p:blipFill>
          <a:blip r:embed="rId5"/>
          <a:stretch>
            <a:fillRect/>
          </a:stretch>
        </p:blipFill>
        <p:spPr>
          <a:xfrm>
            <a:off x="4799904" y="1427987"/>
            <a:ext cx="4344096" cy="704044"/>
          </a:xfrm>
          <a:prstGeom prst="rect">
            <a:avLst/>
          </a:prstGeom>
        </p:spPr>
      </p:pic>
      <p:pic>
        <p:nvPicPr>
          <p:cNvPr id="13" name="图片 12">
            <a:extLst>
              <a:ext uri="{FF2B5EF4-FFF2-40B4-BE49-F238E27FC236}">
                <a16:creationId xmlns:a16="http://schemas.microsoft.com/office/drawing/2014/main" id="{EEA4E5C9-19DF-47AB-BCFC-C51F81879D99}"/>
              </a:ext>
            </a:extLst>
          </p:cNvPr>
          <p:cNvPicPr>
            <a:picLocks noChangeAspect="1"/>
          </p:cNvPicPr>
          <p:nvPr/>
        </p:nvPicPr>
        <p:blipFill>
          <a:blip r:embed="rId6"/>
          <a:stretch>
            <a:fillRect/>
          </a:stretch>
        </p:blipFill>
        <p:spPr>
          <a:xfrm>
            <a:off x="4794902" y="2132031"/>
            <a:ext cx="4349097" cy="704044"/>
          </a:xfrm>
          <a:prstGeom prst="rect">
            <a:avLst/>
          </a:prstGeom>
        </p:spPr>
      </p:pic>
      <p:pic>
        <p:nvPicPr>
          <p:cNvPr id="14" name="图片 13">
            <a:extLst>
              <a:ext uri="{FF2B5EF4-FFF2-40B4-BE49-F238E27FC236}">
                <a16:creationId xmlns:a16="http://schemas.microsoft.com/office/drawing/2014/main" id="{DD341189-5249-4FC1-BE8E-63983C0EAB4C}"/>
              </a:ext>
            </a:extLst>
          </p:cNvPr>
          <p:cNvPicPr>
            <a:picLocks noChangeAspect="1"/>
          </p:cNvPicPr>
          <p:nvPr/>
        </p:nvPicPr>
        <p:blipFill>
          <a:blip r:embed="rId7"/>
          <a:stretch>
            <a:fillRect/>
          </a:stretch>
        </p:blipFill>
        <p:spPr>
          <a:xfrm>
            <a:off x="4799902" y="2836074"/>
            <a:ext cx="4344098" cy="704043"/>
          </a:xfrm>
          <a:prstGeom prst="rect">
            <a:avLst/>
          </a:prstGeom>
        </p:spPr>
      </p:pic>
      <p:pic>
        <p:nvPicPr>
          <p:cNvPr id="15" name="图片 14">
            <a:extLst>
              <a:ext uri="{FF2B5EF4-FFF2-40B4-BE49-F238E27FC236}">
                <a16:creationId xmlns:a16="http://schemas.microsoft.com/office/drawing/2014/main" id="{5AC70216-1B30-4066-939D-3B8243F66CB5}"/>
              </a:ext>
            </a:extLst>
          </p:cNvPr>
          <p:cNvPicPr>
            <a:picLocks noChangeAspect="1"/>
          </p:cNvPicPr>
          <p:nvPr/>
        </p:nvPicPr>
        <p:blipFill rotWithShape="1">
          <a:blip r:embed="rId8"/>
          <a:srcRect r="265" b="3028"/>
          <a:stretch/>
        </p:blipFill>
        <p:spPr>
          <a:xfrm>
            <a:off x="4804903" y="3540117"/>
            <a:ext cx="4339095" cy="368121"/>
          </a:xfrm>
          <a:prstGeom prst="rect">
            <a:avLst/>
          </a:prstGeom>
        </p:spPr>
      </p:pic>
      <p:pic>
        <p:nvPicPr>
          <p:cNvPr id="16" name="图片 15">
            <a:extLst>
              <a:ext uri="{FF2B5EF4-FFF2-40B4-BE49-F238E27FC236}">
                <a16:creationId xmlns:a16="http://schemas.microsoft.com/office/drawing/2014/main" id="{1331C454-1981-40D5-BC99-115C6DF7CA6B}"/>
              </a:ext>
            </a:extLst>
          </p:cNvPr>
          <p:cNvPicPr>
            <a:picLocks noChangeAspect="1"/>
          </p:cNvPicPr>
          <p:nvPr/>
        </p:nvPicPr>
        <p:blipFill>
          <a:blip r:embed="rId9"/>
          <a:stretch>
            <a:fillRect/>
          </a:stretch>
        </p:blipFill>
        <p:spPr>
          <a:xfrm>
            <a:off x="4804902" y="3908238"/>
            <a:ext cx="4339095" cy="523083"/>
          </a:xfrm>
          <a:prstGeom prst="rect">
            <a:avLst/>
          </a:prstGeom>
        </p:spPr>
      </p:pic>
      <p:sp>
        <p:nvSpPr>
          <p:cNvPr id="17" name="矩形 16">
            <a:extLst>
              <a:ext uri="{FF2B5EF4-FFF2-40B4-BE49-F238E27FC236}">
                <a16:creationId xmlns:a16="http://schemas.microsoft.com/office/drawing/2014/main" id="{FC1D4C27-AF7C-4980-B4D0-807ED6645991}"/>
              </a:ext>
            </a:extLst>
          </p:cNvPr>
          <p:cNvSpPr/>
          <p:nvPr/>
        </p:nvSpPr>
        <p:spPr>
          <a:xfrm>
            <a:off x="533998" y="1699737"/>
            <a:ext cx="864000" cy="1605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17">
            <a:extLst>
              <a:ext uri="{FF2B5EF4-FFF2-40B4-BE49-F238E27FC236}">
                <a16:creationId xmlns:a16="http://schemas.microsoft.com/office/drawing/2014/main" id="{93E1FDF7-95DD-41FF-BEAF-0D86584C4A0B}"/>
              </a:ext>
            </a:extLst>
          </p:cNvPr>
          <p:cNvSpPr/>
          <p:nvPr/>
        </p:nvSpPr>
        <p:spPr>
          <a:xfrm>
            <a:off x="1280874" y="5985263"/>
            <a:ext cx="3381868" cy="2674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28">
            <a:extLst>
              <a:ext uri="{FF2B5EF4-FFF2-40B4-BE49-F238E27FC236}">
                <a16:creationId xmlns:a16="http://schemas.microsoft.com/office/drawing/2014/main" id="{A4458CDF-E0F4-4126-92EF-9D61035A01D3}"/>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报道实践：社会热点事件</a:t>
            </a:r>
          </a:p>
        </p:txBody>
      </p:sp>
    </p:spTree>
    <p:extLst>
      <p:ext uri="{BB962C8B-B14F-4D97-AF65-F5344CB8AC3E}">
        <p14:creationId xmlns:p14="http://schemas.microsoft.com/office/powerpoint/2010/main" val="555670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FAD93862-66AB-43BF-8C5C-20B7F5D5A283}"/>
              </a:ext>
            </a:extLst>
          </p:cNvPr>
          <p:cNvSpPr txBox="1"/>
          <p:nvPr/>
        </p:nvSpPr>
        <p:spPr>
          <a:xfrm>
            <a:off x="5430701" y="5010976"/>
            <a:ext cx="3056073" cy="1169551"/>
          </a:xfrm>
          <a:prstGeom prst="rect">
            <a:avLst/>
          </a:prstGeom>
          <a:noFill/>
        </p:spPr>
        <p:txBody>
          <a:bodyPr wrap="square" rtlCol="0">
            <a:spAutoFit/>
          </a:bodyPr>
          <a:lstStyle/>
          <a:p>
            <a:pPr algn="ctr"/>
            <a:r>
              <a:rPr lang="zh-CN" altLang="en-US" sz="1400" dirty="0"/>
              <a:t>主流媒体迅速跟进</a:t>
            </a:r>
            <a:endParaRPr lang="en-US" altLang="zh-CN" sz="1400" dirty="0"/>
          </a:p>
          <a:p>
            <a:pPr algn="ctr"/>
            <a:r>
              <a:rPr lang="zh-CN" altLang="en-US" sz="1400" dirty="0"/>
              <a:t>披露细节</a:t>
            </a:r>
            <a:endParaRPr lang="en-US" altLang="zh-CN" sz="1400" dirty="0"/>
          </a:p>
          <a:p>
            <a:pPr algn="ctr"/>
            <a:r>
              <a:rPr lang="zh-CN" altLang="en-US" sz="1400" dirty="0"/>
              <a:t>表明“追求事实和真相”的态度</a:t>
            </a:r>
            <a:endParaRPr lang="en-US" altLang="zh-CN" sz="1400" dirty="0"/>
          </a:p>
          <a:p>
            <a:pPr algn="ctr"/>
            <a:r>
              <a:rPr lang="zh-CN" altLang="en-US" sz="1400" dirty="0"/>
              <a:t>释放舆论压力</a:t>
            </a:r>
            <a:endParaRPr lang="en-US" altLang="zh-CN" sz="1400" dirty="0"/>
          </a:p>
          <a:p>
            <a:pPr algn="ctr"/>
            <a:r>
              <a:rPr lang="zh-CN" altLang="en-US" sz="1400" dirty="0"/>
              <a:t>有效引导舆论</a:t>
            </a:r>
            <a:endParaRPr lang="en-US" altLang="zh-CN" sz="1400" dirty="0"/>
          </a:p>
        </p:txBody>
      </p:sp>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21</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2" name="文本框 28">
            <a:extLst>
              <a:ext uri="{FF2B5EF4-FFF2-40B4-BE49-F238E27FC236}">
                <a16:creationId xmlns:a16="http://schemas.microsoft.com/office/drawing/2014/main" id="{A4458CDF-E0F4-4126-92EF-9D61035A01D3}"/>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报道实践：社会热点事件</a:t>
            </a:r>
          </a:p>
        </p:txBody>
      </p:sp>
      <p:pic>
        <p:nvPicPr>
          <p:cNvPr id="3" name="图片 2">
            <a:extLst>
              <a:ext uri="{FF2B5EF4-FFF2-40B4-BE49-F238E27FC236}">
                <a16:creationId xmlns:a16="http://schemas.microsoft.com/office/drawing/2014/main" id="{A8A5B149-0248-4997-8992-33A3E86A1414}"/>
              </a:ext>
            </a:extLst>
          </p:cNvPr>
          <p:cNvPicPr>
            <a:picLocks noChangeAspect="1"/>
          </p:cNvPicPr>
          <p:nvPr/>
        </p:nvPicPr>
        <p:blipFill rotWithShape="1">
          <a:blip r:embed="rId4"/>
          <a:srcRect r="-20267"/>
          <a:stretch/>
        </p:blipFill>
        <p:spPr>
          <a:xfrm>
            <a:off x="5074221" y="2771289"/>
            <a:ext cx="4751786" cy="1120261"/>
          </a:xfrm>
          <a:prstGeom prst="rect">
            <a:avLst/>
          </a:prstGeom>
        </p:spPr>
      </p:pic>
      <p:sp>
        <p:nvSpPr>
          <p:cNvPr id="5" name="文本框 4">
            <a:extLst>
              <a:ext uri="{FF2B5EF4-FFF2-40B4-BE49-F238E27FC236}">
                <a16:creationId xmlns:a16="http://schemas.microsoft.com/office/drawing/2014/main" id="{BD142356-7F11-4009-9CF2-B43199C34293}"/>
              </a:ext>
            </a:extLst>
          </p:cNvPr>
          <p:cNvSpPr txBox="1"/>
          <p:nvPr/>
        </p:nvSpPr>
        <p:spPr>
          <a:xfrm>
            <a:off x="323529" y="1383238"/>
            <a:ext cx="4751786" cy="4278094"/>
          </a:xfrm>
          <a:prstGeom prst="rect">
            <a:avLst/>
          </a:prstGeom>
          <a:noFill/>
        </p:spPr>
        <p:txBody>
          <a:bodyPr wrap="square">
            <a:spAutoFit/>
          </a:bodyPr>
          <a:lstStyle/>
          <a:p>
            <a:r>
              <a:rPr lang="en-US" altLang="zh-CN" sz="1600" i="0" dirty="0">
                <a:solidFill>
                  <a:srgbClr val="333333"/>
                </a:solidFill>
                <a:effectLst/>
                <a:latin typeface="-apple-system-font"/>
              </a:rPr>
              <a:t>《</a:t>
            </a:r>
            <a:r>
              <a:rPr lang="zh-CN" altLang="en-US" sz="1600" b="1" dirty="0"/>
              <a:t>女大学生李心草之死：人命非草芥，真相莫拖延</a:t>
            </a:r>
            <a:r>
              <a:rPr lang="en-US" altLang="zh-CN" sz="1600" i="0" dirty="0">
                <a:solidFill>
                  <a:srgbClr val="333333"/>
                </a:solidFill>
                <a:effectLst/>
                <a:latin typeface="-apple-system-font"/>
              </a:rPr>
              <a:t>》</a:t>
            </a:r>
          </a:p>
          <a:p>
            <a:r>
              <a:rPr lang="zh-CN" altLang="en-US" sz="1600" dirty="0">
                <a:solidFill>
                  <a:srgbClr val="333333"/>
                </a:solidFill>
                <a:latin typeface="-apple-system-font"/>
              </a:rPr>
              <a:t>阅读链接：</a:t>
            </a:r>
            <a:r>
              <a:rPr lang="en-US" altLang="zh-CN" sz="1600" dirty="0">
                <a:solidFill>
                  <a:srgbClr val="333333"/>
                </a:solidFill>
                <a:latin typeface="-apple-system-font"/>
                <a:hlinkClick r:id="rId5"/>
              </a:rPr>
              <a:t>http://www.bjnews.com.cn/opinion/2019/10/13/635679.html</a:t>
            </a:r>
            <a:endParaRPr lang="en-US" altLang="zh-CN" sz="1600" dirty="0">
              <a:solidFill>
                <a:srgbClr val="333333"/>
              </a:solidFill>
              <a:latin typeface="-apple-system-font"/>
            </a:endParaRPr>
          </a:p>
          <a:p>
            <a:r>
              <a:rPr lang="zh-CN" altLang="en-US" sz="1600" i="0" dirty="0">
                <a:solidFill>
                  <a:srgbClr val="333333"/>
                </a:solidFill>
                <a:effectLst/>
                <a:latin typeface="-apple-system-font"/>
              </a:rPr>
              <a:t>新京报 </a:t>
            </a:r>
            <a:r>
              <a:rPr lang="en-US" altLang="zh-CN" sz="1600" i="0" dirty="0">
                <a:solidFill>
                  <a:srgbClr val="333333"/>
                </a:solidFill>
                <a:effectLst/>
                <a:latin typeface="-apple-system-font"/>
              </a:rPr>
              <a:t>2019</a:t>
            </a:r>
            <a:r>
              <a:rPr lang="zh-CN" altLang="en-US" sz="1600" i="0" dirty="0">
                <a:solidFill>
                  <a:srgbClr val="333333"/>
                </a:solidFill>
                <a:effectLst/>
                <a:latin typeface="-apple-system-font"/>
              </a:rPr>
              <a:t>年</a:t>
            </a:r>
            <a:r>
              <a:rPr lang="en-US" altLang="zh-CN" sz="1600" i="0" dirty="0">
                <a:solidFill>
                  <a:srgbClr val="333333"/>
                </a:solidFill>
                <a:effectLst/>
                <a:latin typeface="-apple-system-font"/>
              </a:rPr>
              <a:t>10</a:t>
            </a:r>
            <a:r>
              <a:rPr lang="zh-CN" altLang="en-US" sz="1600" i="0" dirty="0">
                <a:solidFill>
                  <a:srgbClr val="333333"/>
                </a:solidFill>
                <a:effectLst/>
                <a:latin typeface="-apple-system-font"/>
              </a:rPr>
              <a:t>月</a:t>
            </a:r>
            <a:r>
              <a:rPr lang="en-US" altLang="zh-CN" sz="1600" i="0" dirty="0">
                <a:solidFill>
                  <a:srgbClr val="333333"/>
                </a:solidFill>
                <a:effectLst/>
                <a:latin typeface="-apple-system-font"/>
              </a:rPr>
              <a:t>13</a:t>
            </a:r>
            <a:r>
              <a:rPr lang="zh-CN" altLang="en-US" sz="1600" i="0" dirty="0">
                <a:solidFill>
                  <a:srgbClr val="333333"/>
                </a:solidFill>
                <a:effectLst/>
                <a:latin typeface="-apple-system-font"/>
              </a:rPr>
              <a:t>日</a:t>
            </a:r>
            <a:endParaRPr lang="en-US" altLang="zh-CN" sz="1600" b="1" i="0" dirty="0">
              <a:solidFill>
                <a:srgbClr val="333333"/>
              </a:solidFill>
              <a:effectLst/>
              <a:latin typeface="-apple-system-font"/>
            </a:endParaRPr>
          </a:p>
          <a:p>
            <a:endParaRPr lang="en-US" altLang="zh-CN" sz="1600" b="1" i="0" dirty="0">
              <a:solidFill>
                <a:srgbClr val="333333"/>
              </a:solidFill>
              <a:effectLst/>
              <a:latin typeface="-apple-system-font"/>
            </a:endParaRPr>
          </a:p>
          <a:p>
            <a:r>
              <a:rPr lang="en-US" altLang="zh-CN" sz="1600" b="1" i="0" dirty="0">
                <a:solidFill>
                  <a:srgbClr val="333333"/>
                </a:solidFill>
                <a:effectLst/>
                <a:latin typeface="-apple-system-font"/>
              </a:rPr>
              <a:t>《</a:t>
            </a:r>
            <a:r>
              <a:rPr lang="zh-CN" altLang="en-US" sz="1600" b="1" dirty="0"/>
              <a:t>人民网评：敬畏事实，等待李心草之死迷雾散开</a:t>
            </a:r>
            <a:r>
              <a:rPr lang="en-US" altLang="zh-CN" sz="1600" b="1" i="0" dirty="0">
                <a:solidFill>
                  <a:srgbClr val="333333"/>
                </a:solidFill>
                <a:effectLst/>
                <a:latin typeface="-apple-system-font"/>
              </a:rPr>
              <a:t>》</a:t>
            </a:r>
          </a:p>
          <a:p>
            <a:pPr algn="l"/>
            <a:r>
              <a:rPr lang="zh-CN" altLang="en-US" sz="1600" dirty="0">
                <a:solidFill>
                  <a:srgbClr val="333333"/>
                </a:solidFill>
                <a:latin typeface="-apple-system-font"/>
              </a:rPr>
              <a:t>阅读链接：</a:t>
            </a:r>
            <a:r>
              <a:rPr lang="en-US" altLang="zh-CN" sz="1600" dirty="0">
                <a:solidFill>
                  <a:srgbClr val="333333"/>
                </a:solidFill>
                <a:latin typeface="-apple-system-font"/>
                <a:hlinkClick r:id="rId6"/>
              </a:rPr>
              <a:t>http://opinion.people.com.cn/n1/2019/1015/c1003-31401898.html</a:t>
            </a:r>
            <a:endParaRPr lang="en-US" altLang="zh-CN" sz="1600" dirty="0">
              <a:solidFill>
                <a:srgbClr val="333333"/>
              </a:solidFill>
              <a:latin typeface="-apple-system-font"/>
            </a:endParaRPr>
          </a:p>
          <a:p>
            <a:pPr algn="l"/>
            <a:r>
              <a:rPr lang="zh-CN" altLang="en-US" sz="1600" dirty="0">
                <a:solidFill>
                  <a:srgbClr val="333333"/>
                </a:solidFill>
                <a:latin typeface="-apple-system-font"/>
              </a:rPr>
              <a:t>人民日报 </a:t>
            </a:r>
            <a:r>
              <a:rPr lang="en-US" altLang="zh-CN" sz="1600" dirty="0">
                <a:solidFill>
                  <a:srgbClr val="333333"/>
                </a:solidFill>
                <a:latin typeface="-apple-system-font"/>
              </a:rPr>
              <a:t>2019</a:t>
            </a:r>
            <a:r>
              <a:rPr lang="zh-CN" altLang="en-US" sz="1600" dirty="0">
                <a:solidFill>
                  <a:srgbClr val="333333"/>
                </a:solidFill>
                <a:latin typeface="-apple-system-font"/>
              </a:rPr>
              <a:t>年</a:t>
            </a:r>
            <a:r>
              <a:rPr lang="en-US" altLang="zh-CN" sz="1600" dirty="0">
                <a:solidFill>
                  <a:srgbClr val="333333"/>
                </a:solidFill>
                <a:latin typeface="-apple-system-font"/>
              </a:rPr>
              <a:t>10</a:t>
            </a:r>
            <a:r>
              <a:rPr lang="zh-CN" altLang="en-US" sz="1600" dirty="0">
                <a:solidFill>
                  <a:srgbClr val="333333"/>
                </a:solidFill>
                <a:latin typeface="-apple-system-font"/>
              </a:rPr>
              <a:t>月</a:t>
            </a:r>
            <a:r>
              <a:rPr lang="en-US" altLang="zh-CN" sz="1600" dirty="0">
                <a:solidFill>
                  <a:srgbClr val="333333"/>
                </a:solidFill>
                <a:latin typeface="-apple-system-font"/>
              </a:rPr>
              <a:t>15</a:t>
            </a:r>
            <a:r>
              <a:rPr lang="zh-CN" altLang="en-US" sz="1600" dirty="0">
                <a:solidFill>
                  <a:srgbClr val="333333"/>
                </a:solidFill>
                <a:latin typeface="-apple-system-font"/>
              </a:rPr>
              <a:t>日</a:t>
            </a:r>
            <a:endParaRPr lang="en-US" altLang="zh-CN" sz="1600" dirty="0">
              <a:solidFill>
                <a:srgbClr val="333333"/>
              </a:solidFill>
              <a:latin typeface="-apple-system-font"/>
            </a:endParaRPr>
          </a:p>
          <a:p>
            <a:pPr algn="l"/>
            <a:endParaRPr lang="en-US" altLang="zh-CN" sz="1600" i="0" dirty="0">
              <a:solidFill>
                <a:srgbClr val="333333"/>
              </a:solidFill>
              <a:effectLst/>
              <a:latin typeface="-apple-system-font"/>
            </a:endParaRPr>
          </a:p>
          <a:p>
            <a:r>
              <a:rPr lang="en-US" altLang="zh-CN" sz="1600" dirty="0">
                <a:solidFill>
                  <a:srgbClr val="333333"/>
                </a:solidFill>
                <a:latin typeface="-apple-system-font"/>
              </a:rPr>
              <a:t>《</a:t>
            </a:r>
            <a:r>
              <a:rPr lang="zh-CN" altLang="en-US" sz="1600" b="1" dirty="0"/>
              <a:t>全程回顾李心草死亡案：</a:t>
            </a:r>
            <a:r>
              <a:rPr lang="en-US" altLang="zh-CN" sz="1600" b="1" dirty="0"/>
              <a:t>35</a:t>
            </a:r>
            <a:r>
              <a:rPr lang="zh-CN" altLang="en-US" sz="1600" b="1" dirty="0"/>
              <a:t>天里的</a:t>
            </a:r>
            <a:r>
              <a:rPr lang="en-US" altLang="zh-CN" sz="1600" b="1" dirty="0"/>
              <a:t>20</a:t>
            </a:r>
            <a:r>
              <a:rPr lang="zh-CN" altLang="en-US" sz="1600" b="1" dirty="0"/>
              <a:t>个细节</a:t>
            </a:r>
            <a:r>
              <a:rPr lang="en-US" altLang="zh-CN" sz="1600" dirty="0">
                <a:solidFill>
                  <a:srgbClr val="333333"/>
                </a:solidFill>
                <a:latin typeface="-apple-system-font"/>
              </a:rPr>
              <a:t>》</a:t>
            </a:r>
          </a:p>
          <a:p>
            <a:r>
              <a:rPr lang="zh-CN" altLang="en-US" sz="1600" dirty="0">
                <a:solidFill>
                  <a:srgbClr val="333333"/>
                </a:solidFill>
                <a:latin typeface="-apple-system-font"/>
              </a:rPr>
              <a:t>阅读链接：</a:t>
            </a:r>
            <a:r>
              <a:rPr lang="en-US" altLang="zh-CN" sz="1600" dirty="0">
                <a:solidFill>
                  <a:srgbClr val="333333"/>
                </a:solidFill>
                <a:latin typeface="-apple-system-font"/>
                <a:hlinkClick r:id="rId7"/>
              </a:rPr>
              <a:t>https://baijiahao.baidu.com/s?id=1647446903866046320&amp;wfr=spider&amp;for=pc</a:t>
            </a:r>
            <a:endParaRPr lang="en-US" altLang="zh-CN" sz="1600" dirty="0">
              <a:solidFill>
                <a:srgbClr val="333333"/>
              </a:solidFill>
              <a:latin typeface="-apple-system-font"/>
            </a:endParaRPr>
          </a:p>
          <a:p>
            <a:r>
              <a:rPr lang="zh-CN" altLang="en-US" sz="1600" i="0" dirty="0">
                <a:solidFill>
                  <a:srgbClr val="333333"/>
                </a:solidFill>
                <a:effectLst/>
                <a:latin typeface="-apple-system-font"/>
              </a:rPr>
              <a:t>澎湃 </a:t>
            </a:r>
            <a:r>
              <a:rPr lang="en-US" altLang="zh-CN" sz="1600" i="0" dirty="0">
                <a:solidFill>
                  <a:srgbClr val="333333"/>
                </a:solidFill>
                <a:effectLst/>
                <a:latin typeface="-apple-system-font"/>
              </a:rPr>
              <a:t>2019</a:t>
            </a:r>
            <a:r>
              <a:rPr lang="zh-CN" altLang="en-US" sz="1600" i="0" dirty="0">
                <a:solidFill>
                  <a:srgbClr val="333333"/>
                </a:solidFill>
                <a:effectLst/>
                <a:latin typeface="-apple-system-font"/>
              </a:rPr>
              <a:t>年</a:t>
            </a:r>
            <a:r>
              <a:rPr lang="en-US" altLang="zh-CN" sz="1600" i="0" dirty="0">
                <a:solidFill>
                  <a:srgbClr val="333333"/>
                </a:solidFill>
                <a:effectLst/>
                <a:latin typeface="-apple-system-font"/>
              </a:rPr>
              <a:t>10</a:t>
            </a:r>
            <a:r>
              <a:rPr lang="zh-CN" altLang="en-US" sz="1600" i="0" dirty="0">
                <a:solidFill>
                  <a:srgbClr val="333333"/>
                </a:solidFill>
                <a:effectLst/>
                <a:latin typeface="-apple-system-font"/>
              </a:rPr>
              <a:t>月</a:t>
            </a:r>
            <a:r>
              <a:rPr lang="en-US" altLang="zh-CN" sz="1600" i="0" dirty="0">
                <a:solidFill>
                  <a:srgbClr val="333333"/>
                </a:solidFill>
                <a:effectLst/>
                <a:latin typeface="-apple-system-font"/>
              </a:rPr>
              <a:t>15</a:t>
            </a:r>
            <a:r>
              <a:rPr lang="zh-CN" altLang="en-US" sz="1600" i="0" dirty="0">
                <a:solidFill>
                  <a:srgbClr val="333333"/>
                </a:solidFill>
                <a:effectLst/>
                <a:latin typeface="-apple-system-font"/>
              </a:rPr>
              <a:t>日</a:t>
            </a:r>
            <a:endParaRPr lang="en-US" altLang="zh-CN" sz="1600" i="0" dirty="0">
              <a:solidFill>
                <a:srgbClr val="333333"/>
              </a:solidFill>
              <a:effectLst/>
              <a:latin typeface="-apple-system-font"/>
            </a:endParaRPr>
          </a:p>
        </p:txBody>
      </p:sp>
      <p:pic>
        <p:nvPicPr>
          <p:cNvPr id="10" name="图片 9">
            <a:extLst>
              <a:ext uri="{FF2B5EF4-FFF2-40B4-BE49-F238E27FC236}">
                <a16:creationId xmlns:a16="http://schemas.microsoft.com/office/drawing/2014/main" id="{964D6503-493F-49B6-990A-DA5D190575F7}"/>
              </a:ext>
            </a:extLst>
          </p:cNvPr>
          <p:cNvPicPr>
            <a:picLocks noChangeAspect="1"/>
          </p:cNvPicPr>
          <p:nvPr/>
        </p:nvPicPr>
        <p:blipFill rotWithShape="1">
          <a:blip r:embed="rId8"/>
          <a:srcRect r="10149"/>
          <a:stretch/>
        </p:blipFill>
        <p:spPr>
          <a:xfrm>
            <a:off x="5073255" y="1383238"/>
            <a:ext cx="3642120" cy="1190116"/>
          </a:xfrm>
          <a:prstGeom prst="rect">
            <a:avLst/>
          </a:prstGeom>
        </p:spPr>
      </p:pic>
      <p:pic>
        <p:nvPicPr>
          <p:cNvPr id="11" name="图片 10">
            <a:extLst>
              <a:ext uri="{FF2B5EF4-FFF2-40B4-BE49-F238E27FC236}">
                <a16:creationId xmlns:a16="http://schemas.microsoft.com/office/drawing/2014/main" id="{C5A16ECF-9261-4DD9-93D2-DA59AB6A3FE0}"/>
              </a:ext>
            </a:extLst>
          </p:cNvPr>
          <p:cNvPicPr>
            <a:picLocks noChangeAspect="1"/>
          </p:cNvPicPr>
          <p:nvPr/>
        </p:nvPicPr>
        <p:blipFill>
          <a:blip r:embed="rId9"/>
          <a:stretch>
            <a:fillRect/>
          </a:stretch>
        </p:blipFill>
        <p:spPr>
          <a:xfrm>
            <a:off x="5073255" y="4090468"/>
            <a:ext cx="4070745" cy="656762"/>
          </a:xfrm>
          <a:prstGeom prst="rect">
            <a:avLst/>
          </a:prstGeom>
        </p:spPr>
      </p:pic>
    </p:spTree>
    <p:extLst>
      <p:ext uri="{BB962C8B-B14F-4D97-AF65-F5344CB8AC3E}">
        <p14:creationId xmlns:p14="http://schemas.microsoft.com/office/powerpoint/2010/main" val="175809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BD142356-7F11-4009-9CF2-B43199C34293}"/>
              </a:ext>
            </a:extLst>
          </p:cNvPr>
          <p:cNvSpPr txBox="1"/>
          <p:nvPr/>
        </p:nvSpPr>
        <p:spPr>
          <a:xfrm>
            <a:off x="323529" y="1383238"/>
            <a:ext cx="4751785" cy="4770537"/>
          </a:xfrm>
          <a:prstGeom prst="rect">
            <a:avLst/>
          </a:prstGeom>
          <a:noFill/>
        </p:spPr>
        <p:txBody>
          <a:bodyPr wrap="square">
            <a:spAutoFit/>
          </a:bodyPr>
          <a:lstStyle/>
          <a:p>
            <a:r>
              <a:rPr lang="en-US" altLang="zh-CN" sz="1600" i="0" dirty="0">
                <a:solidFill>
                  <a:srgbClr val="333333"/>
                </a:solidFill>
                <a:effectLst/>
                <a:latin typeface="-apple-system-font"/>
              </a:rPr>
              <a:t>《</a:t>
            </a:r>
            <a:r>
              <a:rPr lang="zh-CN" altLang="en-US" sz="1600" b="1" dirty="0"/>
              <a:t>独家丨李心草坠江死亡案真相调查：从醉酒到坠江 发生了什么？</a:t>
            </a:r>
            <a:r>
              <a:rPr lang="en-US" altLang="zh-CN" sz="1600" i="0" dirty="0">
                <a:solidFill>
                  <a:srgbClr val="333333"/>
                </a:solidFill>
                <a:effectLst/>
                <a:latin typeface="-apple-system-font"/>
              </a:rPr>
              <a:t>》</a:t>
            </a:r>
          </a:p>
          <a:p>
            <a:r>
              <a:rPr lang="zh-CN" altLang="en-US" sz="1600" i="0" dirty="0">
                <a:solidFill>
                  <a:srgbClr val="333333"/>
                </a:solidFill>
                <a:effectLst/>
                <a:latin typeface="-apple-system-font"/>
              </a:rPr>
              <a:t>阅读链接：</a:t>
            </a:r>
            <a:r>
              <a:rPr lang="en-US" altLang="zh-CN" sz="1600" i="0" dirty="0">
                <a:solidFill>
                  <a:srgbClr val="333333"/>
                </a:solidFill>
                <a:effectLst/>
                <a:latin typeface="-apple-system-font"/>
                <a:hlinkClick r:id="rId3"/>
              </a:rPr>
              <a:t>https://baijiahao.baidu.com/s?id=1678411876922375884&amp;wfr=spider&amp;for=pc</a:t>
            </a:r>
            <a:endParaRPr lang="en-US" altLang="zh-CN" sz="1600" i="0" dirty="0">
              <a:solidFill>
                <a:srgbClr val="333333"/>
              </a:solidFill>
              <a:effectLst/>
              <a:latin typeface="-apple-system-font"/>
            </a:endParaRPr>
          </a:p>
          <a:p>
            <a:r>
              <a:rPr lang="zh-CN" altLang="en-US" sz="1600" dirty="0">
                <a:solidFill>
                  <a:srgbClr val="333333"/>
                </a:solidFill>
                <a:latin typeface="-apple-system-font"/>
              </a:rPr>
              <a:t>央视新闻 </a:t>
            </a:r>
            <a:r>
              <a:rPr lang="en-US" altLang="zh-CN" sz="1600" dirty="0">
                <a:solidFill>
                  <a:srgbClr val="333333"/>
                </a:solidFill>
                <a:latin typeface="-apple-system-font"/>
              </a:rPr>
              <a:t>2020</a:t>
            </a:r>
            <a:r>
              <a:rPr lang="zh-CN" altLang="en-US" sz="1600" dirty="0">
                <a:solidFill>
                  <a:srgbClr val="333333"/>
                </a:solidFill>
                <a:latin typeface="-apple-system-font"/>
              </a:rPr>
              <a:t>年</a:t>
            </a:r>
            <a:r>
              <a:rPr lang="en-US" altLang="zh-CN" sz="1600" dirty="0">
                <a:solidFill>
                  <a:srgbClr val="333333"/>
                </a:solidFill>
                <a:latin typeface="-apple-system-font"/>
              </a:rPr>
              <a:t>9</a:t>
            </a:r>
            <a:r>
              <a:rPr lang="zh-CN" altLang="en-US" sz="1600" dirty="0">
                <a:solidFill>
                  <a:srgbClr val="333333"/>
                </a:solidFill>
                <a:latin typeface="-apple-system-font"/>
              </a:rPr>
              <a:t>月</a:t>
            </a:r>
            <a:r>
              <a:rPr lang="en-US" altLang="zh-CN" sz="1600" dirty="0">
                <a:solidFill>
                  <a:srgbClr val="333333"/>
                </a:solidFill>
                <a:latin typeface="-apple-system-font"/>
              </a:rPr>
              <a:t>21</a:t>
            </a:r>
            <a:r>
              <a:rPr lang="zh-CN" altLang="en-US" sz="1600" dirty="0">
                <a:solidFill>
                  <a:srgbClr val="333333"/>
                </a:solidFill>
                <a:latin typeface="-apple-system-font"/>
              </a:rPr>
              <a:t>日</a:t>
            </a:r>
            <a:endParaRPr lang="en-US" altLang="zh-CN" sz="1600" dirty="0">
              <a:solidFill>
                <a:srgbClr val="333333"/>
              </a:solidFill>
              <a:latin typeface="-apple-system-font"/>
            </a:endParaRPr>
          </a:p>
          <a:p>
            <a:endParaRPr lang="en-US" altLang="zh-CN" sz="1600" i="0" dirty="0">
              <a:solidFill>
                <a:srgbClr val="333333"/>
              </a:solidFill>
              <a:effectLst/>
              <a:latin typeface="-apple-system-font"/>
            </a:endParaRPr>
          </a:p>
          <a:p>
            <a:r>
              <a:rPr lang="en-US" altLang="zh-CN" sz="1600" dirty="0">
                <a:solidFill>
                  <a:srgbClr val="333333"/>
                </a:solidFill>
                <a:latin typeface="-apple-system-font"/>
              </a:rPr>
              <a:t>《</a:t>
            </a:r>
            <a:r>
              <a:rPr lang="zh-CN" altLang="en-US" sz="1600" b="1" i="0" u="none" strike="noStrike" dirty="0">
                <a:solidFill>
                  <a:srgbClr val="47413F"/>
                </a:solidFill>
                <a:effectLst/>
                <a:latin typeface="PingFangSC-Regular,Helvetica,Arial,Microsoft Yahei,sans-serif"/>
              </a:rPr>
              <a:t>从醉酒到坠江，</a:t>
            </a:r>
            <a:r>
              <a:rPr lang="en-US" altLang="zh-CN" sz="1600" b="1" i="0" u="none" strike="noStrike" dirty="0">
                <a:solidFill>
                  <a:srgbClr val="47413F"/>
                </a:solidFill>
                <a:effectLst/>
                <a:latin typeface="PingFangSC-Regular,Helvetica,Arial,Microsoft Yahei,sans-serif"/>
              </a:rPr>
              <a:t>4</a:t>
            </a:r>
            <a:r>
              <a:rPr lang="zh-CN" altLang="en-US" sz="1600" b="1" i="0" u="none" strike="noStrike" dirty="0">
                <a:solidFill>
                  <a:srgbClr val="47413F"/>
                </a:solidFill>
                <a:effectLst/>
                <a:latin typeface="PingFangSC-Regular,Helvetica,Arial,Microsoft Yahei,sans-serif"/>
              </a:rPr>
              <a:t>分钟还原李心草坠江死亡案始末</a:t>
            </a:r>
            <a:r>
              <a:rPr lang="en-US" altLang="zh-CN" sz="1600" dirty="0">
                <a:solidFill>
                  <a:srgbClr val="333333"/>
                </a:solidFill>
                <a:latin typeface="-apple-system-font"/>
              </a:rPr>
              <a:t>》</a:t>
            </a:r>
          </a:p>
          <a:p>
            <a:r>
              <a:rPr lang="zh-CN" altLang="en-US" sz="1600" i="0" dirty="0">
                <a:solidFill>
                  <a:srgbClr val="333333"/>
                </a:solidFill>
                <a:effectLst/>
                <a:latin typeface="-apple-system-font"/>
              </a:rPr>
              <a:t>观看链接：</a:t>
            </a:r>
            <a:r>
              <a:rPr lang="en-US" altLang="zh-CN" sz="1600" i="0" dirty="0">
                <a:solidFill>
                  <a:srgbClr val="333333"/>
                </a:solidFill>
                <a:effectLst/>
                <a:latin typeface="-apple-system-font"/>
                <a:hlinkClick r:id="rId4"/>
              </a:rPr>
              <a:t>https://news.cctv.com/2020/09/22/ARTIQ3ju9IHSXpWA8JGFGZgz200922.shtml</a:t>
            </a:r>
            <a:endParaRPr lang="en-US" altLang="zh-CN" sz="1600" i="0" dirty="0">
              <a:solidFill>
                <a:srgbClr val="333333"/>
              </a:solidFill>
              <a:effectLst/>
              <a:latin typeface="-apple-system-font"/>
            </a:endParaRPr>
          </a:p>
          <a:p>
            <a:r>
              <a:rPr lang="zh-CN" altLang="en-US" sz="1600" dirty="0">
                <a:solidFill>
                  <a:srgbClr val="333333"/>
                </a:solidFill>
                <a:latin typeface="-apple-system-font"/>
              </a:rPr>
              <a:t>央视网 </a:t>
            </a:r>
            <a:r>
              <a:rPr lang="en-US" altLang="zh-CN" sz="1600" dirty="0">
                <a:solidFill>
                  <a:srgbClr val="333333"/>
                </a:solidFill>
                <a:latin typeface="-apple-system-font"/>
              </a:rPr>
              <a:t>2020</a:t>
            </a:r>
            <a:r>
              <a:rPr lang="zh-CN" altLang="en-US" sz="1600" dirty="0">
                <a:solidFill>
                  <a:srgbClr val="333333"/>
                </a:solidFill>
                <a:latin typeface="-apple-system-font"/>
              </a:rPr>
              <a:t>年</a:t>
            </a:r>
            <a:r>
              <a:rPr lang="en-US" altLang="zh-CN" sz="1600" dirty="0">
                <a:solidFill>
                  <a:srgbClr val="333333"/>
                </a:solidFill>
                <a:latin typeface="-apple-system-font"/>
              </a:rPr>
              <a:t>9</a:t>
            </a:r>
            <a:r>
              <a:rPr lang="zh-CN" altLang="en-US" sz="1600" dirty="0">
                <a:solidFill>
                  <a:srgbClr val="333333"/>
                </a:solidFill>
                <a:latin typeface="-apple-system-font"/>
              </a:rPr>
              <a:t>月</a:t>
            </a:r>
            <a:r>
              <a:rPr lang="en-US" altLang="zh-CN" sz="1600" dirty="0">
                <a:solidFill>
                  <a:srgbClr val="333333"/>
                </a:solidFill>
                <a:latin typeface="-apple-system-font"/>
              </a:rPr>
              <a:t>22</a:t>
            </a:r>
            <a:r>
              <a:rPr lang="zh-CN" altLang="en-US" sz="1600" dirty="0">
                <a:solidFill>
                  <a:srgbClr val="333333"/>
                </a:solidFill>
                <a:latin typeface="-apple-system-font"/>
              </a:rPr>
              <a:t>日</a:t>
            </a:r>
            <a:endParaRPr lang="en-US" altLang="zh-CN" sz="1600" dirty="0">
              <a:solidFill>
                <a:srgbClr val="333333"/>
              </a:solidFill>
              <a:latin typeface="-apple-system-font"/>
            </a:endParaRPr>
          </a:p>
          <a:p>
            <a:endParaRPr lang="en-US" altLang="zh-CN" sz="1600" i="0" dirty="0">
              <a:solidFill>
                <a:srgbClr val="333333"/>
              </a:solidFill>
              <a:effectLst/>
              <a:latin typeface="-apple-system-font"/>
            </a:endParaRPr>
          </a:p>
          <a:p>
            <a:r>
              <a:rPr lang="en-US" altLang="zh-CN" sz="1600" dirty="0">
                <a:solidFill>
                  <a:srgbClr val="333333"/>
                </a:solidFill>
                <a:latin typeface="-apple-system-font"/>
              </a:rPr>
              <a:t>《</a:t>
            </a:r>
            <a:r>
              <a:rPr lang="zh-CN" altLang="en-US" sz="1600" b="1" dirty="0"/>
              <a:t>昆明办案机关回应“李心草案”</a:t>
            </a:r>
            <a:r>
              <a:rPr lang="en-US" altLang="zh-CN" sz="1600" b="1" dirty="0"/>
              <a:t>6</a:t>
            </a:r>
            <a:r>
              <a:rPr lang="zh-CN" altLang="en-US" sz="1600" b="1" dirty="0"/>
              <a:t>疑问</a:t>
            </a:r>
            <a:r>
              <a:rPr lang="en-US" altLang="zh-CN" sz="1600" dirty="0">
                <a:solidFill>
                  <a:srgbClr val="333333"/>
                </a:solidFill>
                <a:latin typeface="-apple-system-font"/>
              </a:rPr>
              <a:t>》</a:t>
            </a:r>
          </a:p>
          <a:p>
            <a:r>
              <a:rPr lang="zh-CN" altLang="en-US" sz="1600" i="0" dirty="0">
                <a:solidFill>
                  <a:srgbClr val="333333"/>
                </a:solidFill>
                <a:effectLst/>
                <a:latin typeface="-apple-system-font"/>
              </a:rPr>
              <a:t>阅读链接</a:t>
            </a:r>
            <a:r>
              <a:rPr lang="zh-CN" altLang="en-US" sz="1600" i="0" dirty="0">
                <a:solidFill>
                  <a:srgbClr val="333333"/>
                </a:solidFill>
                <a:effectLst/>
                <a:latin typeface="-apple-system-font"/>
                <a:hlinkClick r:id="rId5"/>
              </a:rPr>
              <a:t>：</a:t>
            </a:r>
            <a:r>
              <a:rPr lang="en-US" altLang="zh-CN" sz="1600" i="0" dirty="0">
                <a:solidFill>
                  <a:srgbClr val="333333"/>
                </a:solidFill>
                <a:effectLst/>
                <a:latin typeface="-apple-system-font"/>
                <a:hlinkClick r:id="rId5"/>
              </a:rPr>
              <a:t> https://baijiahao.baidu.com/s?id=1678600764470125717&amp;wfr=spider&amp;for=pc</a:t>
            </a:r>
            <a:endParaRPr lang="en-US" altLang="zh-CN" sz="1600" dirty="0">
              <a:solidFill>
                <a:srgbClr val="333333"/>
              </a:solidFill>
              <a:latin typeface="-apple-system-font"/>
            </a:endParaRPr>
          </a:p>
          <a:p>
            <a:r>
              <a:rPr lang="zh-CN" altLang="en-US" sz="1600" i="0" dirty="0">
                <a:solidFill>
                  <a:srgbClr val="333333"/>
                </a:solidFill>
                <a:effectLst/>
                <a:latin typeface="-apple-system-font"/>
              </a:rPr>
              <a:t>央视网新闻 </a:t>
            </a:r>
            <a:r>
              <a:rPr lang="en-US" altLang="zh-CN" sz="1600" i="0" dirty="0">
                <a:solidFill>
                  <a:srgbClr val="333333"/>
                </a:solidFill>
                <a:effectLst/>
                <a:latin typeface="-apple-system-font"/>
              </a:rPr>
              <a:t>2020</a:t>
            </a:r>
            <a:r>
              <a:rPr lang="zh-CN" altLang="en-US" sz="1600" i="0" dirty="0">
                <a:solidFill>
                  <a:srgbClr val="333333"/>
                </a:solidFill>
                <a:effectLst/>
                <a:latin typeface="-apple-system-font"/>
              </a:rPr>
              <a:t>年</a:t>
            </a:r>
            <a:r>
              <a:rPr lang="en-US" altLang="zh-CN" sz="1600" i="0" dirty="0">
                <a:solidFill>
                  <a:srgbClr val="333333"/>
                </a:solidFill>
                <a:effectLst/>
                <a:latin typeface="-apple-system-font"/>
              </a:rPr>
              <a:t>9</a:t>
            </a:r>
            <a:r>
              <a:rPr lang="zh-CN" altLang="en-US" sz="1600" i="0" dirty="0">
                <a:solidFill>
                  <a:srgbClr val="333333"/>
                </a:solidFill>
                <a:effectLst/>
                <a:latin typeface="-apple-system-font"/>
              </a:rPr>
              <a:t>月</a:t>
            </a:r>
            <a:r>
              <a:rPr lang="en-US" altLang="zh-CN" sz="1600" i="0" dirty="0">
                <a:solidFill>
                  <a:srgbClr val="333333"/>
                </a:solidFill>
                <a:effectLst/>
                <a:latin typeface="-apple-system-font"/>
              </a:rPr>
              <a:t>23</a:t>
            </a:r>
            <a:r>
              <a:rPr lang="zh-CN" altLang="en-US" sz="1600" i="0" dirty="0">
                <a:solidFill>
                  <a:srgbClr val="333333"/>
                </a:solidFill>
                <a:effectLst/>
                <a:latin typeface="-apple-system-font"/>
              </a:rPr>
              <a:t>日</a:t>
            </a:r>
            <a:endParaRPr lang="en-US" altLang="zh-CN" sz="1600" i="0" dirty="0">
              <a:solidFill>
                <a:srgbClr val="333333"/>
              </a:solidFill>
              <a:effectLst/>
              <a:latin typeface="-apple-system-font"/>
            </a:endParaRPr>
          </a:p>
        </p:txBody>
      </p:sp>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22</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2" name="文本框 28">
            <a:extLst>
              <a:ext uri="{FF2B5EF4-FFF2-40B4-BE49-F238E27FC236}">
                <a16:creationId xmlns:a16="http://schemas.microsoft.com/office/drawing/2014/main" id="{A4458CDF-E0F4-4126-92EF-9D61035A01D3}"/>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报道实践：社会热点事件</a:t>
            </a:r>
          </a:p>
        </p:txBody>
      </p:sp>
      <p:grpSp>
        <p:nvGrpSpPr>
          <p:cNvPr id="14" name="组合 13">
            <a:extLst>
              <a:ext uri="{FF2B5EF4-FFF2-40B4-BE49-F238E27FC236}">
                <a16:creationId xmlns:a16="http://schemas.microsoft.com/office/drawing/2014/main" id="{7D863A78-C5E9-4B3F-92E6-B537C95FE6A7}"/>
              </a:ext>
            </a:extLst>
          </p:cNvPr>
          <p:cNvGrpSpPr/>
          <p:nvPr/>
        </p:nvGrpSpPr>
        <p:grpSpPr>
          <a:xfrm>
            <a:off x="5075314" y="1383238"/>
            <a:ext cx="4022393" cy="3545527"/>
            <a:chOff x="5075314" y="1383238"/>
            <a:chExt cx="4022393" cy="3545527"/>
          </a:xfrm>
        </p:grpSpPr>
        <p:pic>
          <p:nvPicPr>
            <p:cNvPr id="7" name="图片 6">
              <a:extLst>
                <a:ext uri="{FF2B5EF4-FFF2-40B4-BE49-F238E27FC236}">
                  <a16:creationId xmlns:a16="http://schemas.microsoft.com/office/drawing/2014/main" id="{050977CC-7311-4A5C-947A-5F374B2D6E97}"/>
                </a:ext>
              </a:extLst>
            </p:cNvPr>
            <p:cNvPicPr>
              <a:picLocks noChangeAspect="1"/>
            </p:cNvPicPr>
            <p:nvPr/>
          </p:nvPicPr>
          <p:blipFill>
            <a:blip r:embed="rId7"/>
            <a:stretch>
              <a:fillRect/>
            </a:stretch>
          </p:blipFill>
          <p:spPr>
            <a:xfrm>
              <a:off x="5075314" y="1383238"/>
              <a:ext cx="4021993" cy="904803"/>
            </a:xfrm>
            <a:prstGeom prst="rect">
              <a:avLst/>
            </a:prstGeom>
          </p:spPr>
        </p:pic>
        <p:pic>
          <p:nvPicPr>
            <p:cNvPr id="4" name="图片 3">
              <a:extLst>
                <a:ext uri="{FF2B5EF4-FFF2-40B4-BE49-F238E27FC236}">
                  <a16:creationId xmlns:a16="http://schemas.microsoft.com/office/drawing/2014/main" id="{CE20E84E-9A23-4982-9900-DE0EBF529663}"/>
                </a:ext>
              </a:extLst>
            </p:cNvPr>
            <p:cNvPicPr>
              <a:picLocks noChangeAspect="1"/>
            </p:cNvPicPr>
            <p:nvPr/>
          </p:nvPicPr>
          <p:blipFill rotWithShape="1">
            <a:blip r:embed="rId8"/>
            <a:srcRect t="21979"/>
            <a:stretch/>
          </p:blipFill>
          <p:spPr>
            <a:xfrm>
              <a:off x="5075314" y="2859738"/>
              <a:ext cx="4021992" cy="2069027"/>
            </a:xfrm>
            <a:prstGeom prst="rect">
              <a:avLst/>
            </a:prstGeom>
          </p:spPr>
        </p:pic>
        <p:pic>
          <p:nvPicPr>
            <p:cNvPr id="10" name="图片 9">
              <a:extLst>
                <a:ext uri="{FF2B5EF4-FFF2-40B4-BE49-F238E27FC236}">
                  <a16:creationId xmlns:a16="http://schemas.microsoft.com/office/drawing/2014/main" id="{09DAD765-CF14-4C01-9411-1A3E50590B90}"/>
                </a:ext>
              </a:extLst>
            </p:cNvPr>
            <p:cNvPicPr>
              <a:picLocks noChangeAspect="1"/>
            </p:cNvPicPr>
            <p:nvPr/>
          </p:nvPicPr>
          <p:blipFill rotWithShape="1">
            <a:blip r:embed="rId9"/>
            <a:srcRect r="13447"/>
            <a:stretch/>
          </p:blipFill>
          <p:spPr>
            <a:xfrm>
              <a:off x="5075714" y="2241324"/>
              <a:ext cx="4021993" cy="618414"/>
            </a:xfrm>
            <a:prstGeom prst="rect">
              <a:avLst/>
            </a:prstGeom>
          </p:spPr>
        </p:pic>
      </p:grpSp>
      <p:sp>
        <p:nvSpPr>
          <p:cNvPr id="15" name="文本框 14">
            <a:extLst>
              <a:ext uri="{FF2B5EF4-FFF2-40B4-BE49-F238E27FC236}">
                <a16:creationId xmlns:a16="http://schemas.microsoft.com/office/drawing/2014/main" id="{B4F8C7A7-3E91-470B-9A92-79A355D9D2B1}"/>
              </a:ext>
            </a:extLst>
          </p:cNvPr>
          <p:cNvSpPr txBox="1"/>
          <p:nvPr/>
        </p:nvSpPr>
        <p:spPr>
          <a:xfrm>
            <a:off x="5403679" y="5010976"/>
            <a:ext cx="2929286" cy="1169551"/>
          </a:xfrm>
          <a:prstGeom prst="rect">
            <a:avLst/>
          </a:prstGeom>
          <a:noFill/>
        </p:spPr>
        <p:txBody>
          <a:bodyPr wrap="square" rtlCol="0">
            <a:spAutoFit/>
          </a:bodyPr>
          <a:lstStyle/>
          <a:p>
            <a:pPr algn="ctr"/>
            <a:r>
              <a:rPr lang="zh-CN" altLang="en-US" sz="1400" dirty="0"/>
              <a:t>网友对一审宣判结果仍存质疑</a:t>
            </a:r>
            <a:endParaRPr lang="en-US" altLang="zh-CN" sz="1400" dirty="0"/>
          </a:p>
          <a:p>
            <a:pPr algn="ctr"/>
            <a:r>
              <a:rPr lang="zh-CN" altLang="en-US" sz="1400" dirty="0"/>
              <a:t>主流媒体保持客观和理性</a:t>
            </a:r>
            <a:endParaRPr lang="en-US" altLang="zh-CN" sz="1400" dirty="0"/>
          </a:p>
          <a:p>
            <a:pPr algn="ctr"/>
            <a:r>
              <a:rPr lang="zh-CN" altLang="en-US" sz="1400" dirty="0"/>
              <a:t>以法律和事实为基础</a:t>
            </a:r>
            <a:endParaRPr lang="en-US" altLang="zh-CN" sz="1400" dirty="0"/>
          </a:p>
          <a:p>
            <a:pPr algn="ctr"/>
            <a:r>
              <a:rPr lang="zh-CN" altLang="en-US" sz="1400" dirty="0"/>
              <a:t>全方位复原事件</a:t>
            </a:r>
            <a:endParaRPr lang="en-US" altLang="zh-CN" sz="1400" dirty="0"/>
          </a:p>
          <a:p>
            <a:pPr algn="ctr"/>
            <a:r>
              <a:rPr lang="zh-CN" altLang="en-US" sz="1400" dirty="0"/>
              <a:t>化解公众疑虑</a:t>
            </a:r>
            <a:endParaRPr lang="en-US" altLang="zh-CN" sz="1400" dirty="0"/>
          </a:p>
        </p:txBody>
      </p:sp>
    </p:spTree>
    <p:extLst>
      <p:ext uri="{BB962C8B-B14F-4D97-AF65-F5344CB8AC3E}">
        <p14:creationId xmlns:p14="http://schemas.microsoft.com/office/powerpoint/2010/main" val="2687231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23</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0" name="文本框 28">
            <a:extLst>
              <a:ext uri="{FF2B5EF4-FFF2-40B4-BE49-F238E27FC236}">
                <a16:creationId xmlns:a16="http://schemas.microsoft.com/office/drawing/2014/main" id="{DF10F390-7915-429D-A032-47A1DD44C56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报道实践：社会热点事件</a:t>
            </a:r>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18" name="文本框 17">
            <a:extLst>
              <a:ext uri="{FF2B5EF4-FFF2-40B4-BE49-F238E27FC236}">
                <a16:creationId xmlns:a16="http://schemas.microsoft.com/office/drawing/2014/main" id="{E165E23B-0AA8-4CE2-B74B-E3C41FB6251D}"/>
              </a:ext>
            </a:extLst>
          </p:cNvPr>
          <p:cNvSpPr txBox="1"/>
          <p:nvPr/>
        </p:nvSpPr>
        <p:spPr>
          <a:xfrm>
            <a:off x="323528" y="1383238"/>
            <a:ext cx="4427066" cy="4856009"/>
          </a:xfrm>
          <a:prstGeom prst="rect">
            <a:avLst/>
          </a:prstGeom>
          <a:noFill/>
        </p:spPr>
        <p:txBody>
          <a:bodyPr wrap="square">
            <a:spAutoFit/>
          </a:bodyPr>
          <a:lstStyle/>
          <a:p>
            <a:pPr>
              <a:lnSpc>
                <a:spcPct val="150000"/>
              </a:lnSpc>
            </a:pPr>
            <a:r>
              <a:rPr lang="zh-CN" altLang="en-US" sz="1600" b="1" dirty="0"/>
              <a:t>事件回顾：鲍毓明案</a:t>
            </a:r>
            <a:endParaRPr lang="en-US" altLang="zh-CN" sz="1600" b="1" dirty="0"/>
          </a:p>
          <a:p>
            <a:pPr marL="342900" indent="-342900">
              <a:lnSpc>
                <a:spcPct val="150000"/>
              </a:lnSpc>
              <a:buFont typeface="+mj-ea"/>
              <a:buAutoNum type="circleNumDbPlain"/>
            </a:pPr>
            <a:r>
              <a:rPr lang="en-US" altLang="zh-CN" sz="1600" dirty="0">
                <a:solidFill>
                  <a:srgbClr val="333333"/>
                </a:solidFill>
                <a:latin typeface="-apple-system-font"/>
              </a:rPr>
              <a:t>2020</a:t>
            </a:r>
            <a:r>
              <a:rPr lang="zh-CN" altLang="en-US" sz="1600" dirty="0">
                <a:solidFill>
                  <a:srgbClr val="333333"/>
                </a:solidFill>
                <a:latin typeface="-apple-system-font"/>
              </a:rPr>
              <a:t>年</a:t>
            </a:r>
            <a:r>
              <a:rPr lang="en-US" altLang="zh-CN" sz="1600" dirty="0">
                <a:solidFill>
                  <a:srgbClr val="333333"/>
                </a:solidFill>
                <a:latin typeface="-apple-system-font"/>
              </a:rPr>
              <a:t>4</a:t>
            </a:r>
            <a:r>
              <a:rPr lang="zh-CN" altLang="en-US" sz="1600" dirty="0">
                <a:solidFill>
                  <a:srgbClr val="333333"/>
                </a:solidFill>
                <a:latin typeface="-apple-system-font"/>
              </a:rPr>
              <a:t>月</a:t>
            </a:r>
            <a:r>
              <a:rPr lang="en-US" altLang="zh-CN" sz="1600" dirty="0">
                <a:solidFill>
                  <a:srgbClr val="333333"/>
                </a:solidFill>
                <a:latin typeface="-apple-system-font"/>
              </a:rPr>
              <a:t>9</a:t>
            </a:r>
            <a:r>
              <a:rPr lang="zh-CN" altLang="en-US" sz="1600" dirty="0">
                <a:solidFill>
                  <a:srgbClr val="333333"/>
                </a:solidFill>
                <a:latin typeface="-apple-system-font"/>
              </a:rPr>
              <a:t>日，</a:t>
            </a:r>
            <a:r>
              <a:rPr lang="en-US" altLang="zh-CN" sz="1600" dirty="0">
                <a:solidFill>
                  <a:srgbClr val="333333"/>
                </a:solidFill>
                <a:latin typeface="-apple-system-font"/>
              </a:rPr>
              <a:t>《</a:t>
            </a:r>
            <a:r>
              <a:rPr lang="zh-CN" altLang="en-US" sz="1600" dirty="0">
                <a:solidFill>
                  <a:srgbClr val="333333"/>
                </a:solidFill>
                <a:latin typeface="-apple-system-font"/>
              </a:rPr>
              <a:t>南风窗</a:t>
            </a:r>
            <a:r>
              <a:rPr lang="en-US" altLang="zh-CN" sz="1600" dirty="0">
                <a:solidFill>
                  <a:srgbClr val="333333"/>
                </a:solidFill>
                <a:latin typeface="-apple-system-font"/>
              </a:rPr>
              <a:t>》</a:t>
            </a:r>
            <a:r>
              <a:rPr lang="zh-CN" altLang="en-US" sz="1600" dirty="0">
                <a:solidFill>
                  <a:srgbClr val="333333"/>
                </a:solidFill>
                <a:latin typeface="-apple-system-font"/>
              </a:rPr>
              <a:t>发出</a:t>
            </a:r>
            <a:r>
              <a:rPr lang="en-US" altLang="zh-CN" sz="1600" dirty="0">
                <a:solidFill>
                  <a:srgbClr val="333333"/>
                </a:solidFill>
                <a:latin typeface="-apple-system-font"/>
              </a:rPr>
              <a:t>《</a:t>
            </a:r>
            <a:r>
              <a:rPr lang="zh-CN" altLang="en-US" sz="1600" dirty="0">
                <a:solidFill>
                  <a:srgbClr val="333333"/>
                </a:solidFill>
                <a:latin typeface="-apple-system-font"/>
              </a:rPr>
              <a:t>涉嫌性侵未成年女儿三年，揭开这位总裁父亲的“画皮”</a:t>
            </a:r>
            <a:r>
              <a:rPr lang="en-US" altLang="zh-CN" sz="1600" dirty="0">
                <a:solidFill>
                  <a:srgbClr val="333333"/>
                </a:solidFill>
                <a:latin typeface="-apple-system-font"/>
              </a:rPr>
              <a:t>》</a:t>
            </a:r>
            <a:r>
              <a:rPr lang="zh-CN" altLang="en-US" sz="1600" dirty="0">
                <a:solidFill>
                  <a:srgbClr val="333333"/>
                </a:solidFill>
                <a:latin typeface="-apple-system-font"/>
              </a:rPr>
              <a:t>一文，一时间，群情激愤；</a:t>
            </a:r>
            <a:endParaRPr lang="en-US" altLang="zh-CN" sz="1600" dirty="0">
              <a:solidFill>
                <a:srgbClr val="333333"/>
              </a:solidFill>
              <a:latin typeface="-apple-system-font"/>
            </a:endParaRPr>
          </a:p>
          <a:p>
            <a:pPr marL="342900" indent="-342900">
              <a:lnSpc>
                <a:spcPct val="150000"/>
              </a:lnSpc>
              <a:buFont typeface="+mj-ea"/>
              <a:buAutoNum type="circleNumDbPlain"/>
            </a:pPr>
            <a:endParaRPr lang="en-US" altLang="zh-CN" sz="1600" dirty="0">
              <a:solidFill>
                <a:srgbClr val="333333"/>
              </a:solidFill>
              <a:latin typeface="-apple-system-font"/>
            </a:endParaRPr>
          </a:p>
          <a:p>
            <a:pPr marL="342900" indent="-342900">
              <a:lnSpc>
                <a:spcPct val="150000"/>
              </a:lnSpc>
              <a:buFont typeface="+mj-ea"/>
              <a:buAutoNum type="circleNumDbPlain"/>
            </a:pPr>
            <a:endParaRPr lang="en-US" altLang="zh-CN" sz="1600" dirty="0">
              <a:solidFill>
                <a:srgbClr val="333333"/>
              </a:solidFill>
              <a:latin typeface="-apple-system-font"/>
            </a:endParaRPr>
          </a:p>
          <a:p>
            <a:pPr marL="342900" indent="-342900">
              <a:lnSpc>
                <a:spcPct val="150000"/>
              </a:lnSpc>
              <a:buFont typeface="+mj-ea"/>
              <a:buAutoNum type="circleNumDbPlain"/>
            </a:pPr>
            <a:r>
              <a:rPr lang="en-US" altLang="zh-CN" sz="1600" dirty="0">
                <a:solidFill>
                  <a:srgbClr val="333333"/>
                </a:solidFill>
                <a:latin typeface="-apple-system-font"/>
              </a:rPr>
              <a:t>4</a:t>
            </a:r>
            <a:r>
              <a:rPr lang="zh-CN" altLang="en-US" sz="1600" dirty="0">
                <a:solidFill>
                  <a:srgbClr val="333333"/>
                </a:solidFill>
                <a:latin typeface="-apple-system-font"/>
              </a:rPr>
              <a:t>月</a:t>
            </a:r>
            <a:r>
              <a:rPr lang="en-US" altLang="zh-CN" sz="1600" dirty="0">
                <a:solidFill>
                  <a:srgbClr val="333333"/>
                </a:solidFill>
                <a:latin typeface="-apple-system-font"/>
              </a:rPr>
              <a:t>12</a:t>
            </a:r>
            <a:r>
              <a:rPr lang="zh-CN" altLang="en-US" sz="1600" dirty="0">
                <a:solidFill>
                  <a:srgbClr val="333333"/>
                </a:solidFill>
                <a:latin typeface="-apple-system-font"/>
              </a:rPr>
              <a:t>日，财新网发布特稿</a:t>
            </a:r>
            <a:r>
              <a:rPr lang="en-US" altLang="zh-CN" sz="1600" dirty="0">
                <a:solidFill>
                  <a:srgbClr val="333333"/>
                </a:solidFill>
                <a:latin typeface="-apple-system-font"/>
              </a:rPr>
              <a:t>《</a:t>
            </a:r>
            <a:r>
              <a:rPr lang="zh-CN" altLang="en-US" sz="1600" dirty="0">
                <a:solidFill>
                  <a:srgbClr val="333333"/>
                </a:solidFill>
                <a:latin typeface="-apple-system-font"/>
              </a:rPr>
              <a:t>高管性侵养女案疑云</a:t>
            </a:r>
            <a:r>
              <a:rPr lang="en-US" altLang="zh-CN" sz="1600" dirty="0">
                <a:solidFill>
                  <a:srgbClr val="333333"/>
                </a:solidFill>
                <a:latin typeface="-apple-system-font"/>
              </a:rPr>
              <a:t>》</a:t>
            </a:r>
            <a:r>
              <a:rPr lang="zh-CN" altLang="en-US" sz="1600" dirty="0">
                <a:solidFill>
                  <a:srgbClr val="333333"/>
                </a:solidFill>
                <a:latin typeface="-apple-system-font"/>
              </a:rPr>
              <a:t>，引发公众的不满情绪，</a:t>
            </a:r>
            <a:r>
              <a:rPr lang="en-US" altLang="zh-CN" sz="1600" dirty="0">
                <a:solidFill>
                  <a:srgbClr val="333333"/>
                </a:solidFill>
                <a:latin typeface="-apple-system-font"/>
              </a:rPr>
              <a:t>4</a:t>
            </a:r>
            <a:r>
              <a:rPr lang="zh-CN" altLang="en-US" sz="1600" dirty="0">
                <a:solidFill>
                  <a:srgbClr val="333333"/>
                </a:solidFill>
                <a:latin typeface="-apple-system-font"/>
              </a:rPr>
              <a:t>月</a:t>
            </a:r>
            <a:r>
              <a:rPr lang="en-US" altLang="zh-CN" sz="1600" dirty="0">
                <a:solidFill>
                  <a:srgbClr val="333333"/>
                </a:solidFill>
                <a:latin typeface="-apple-system-font"/>
              </a:rPr>
              <a:t>13</a:t>
            </a:r>
            <a:r>
              <a:rPr lang="zh-CN" altLang="en-US" sz="1600" dirty="0">
                <a:solidFill>
                  <a:srgbClr val="333333"/>
                </a:solidFill>
                <a:latin typeface="-apple-system-font"/>
              </a:rPr>
              <a:t>日，财新网面向公众致歉并删稿；</a:t>
            </a:r>
            <a:endParaRPr lang="en-US" altLang="zh-CN" sz="1600" dirty="0">
              <a:solidFill>
                <a:srgbClr val="333333"/>
              </a:solidFill>
              <a:latin typeface="-apple-system-font"/>
            </a:endParaRPr>
          </a:p>
          <a:p>
            <a:pPr marL="342900" indent="-342900">
              <a:lnSpc>
                <a:spcPct val="150000"/>
              </a:lnSpc>
              <a:buFont typeface="+mj-ea"/>
              <a:buAutoNum type="circleNumDbPlain"/>
            </a:pPr>
            <a:r>
              <a:rPr lang="en-US" altLang="zh-CN" sz="1600" dirty="0"/>
              <a:t>9</a:t>
            </a:r>
            <a:r>
              <a:rPr lang="zh-CN" altLang="en-US" sz="1600" dirty="0"/>
              <a:t>月</a:t>
            </a:r>
            <a:r>
              <a:rPr lang="en-US" altLang="zh-CN" sz="1600" dirty="0"/>
              <a:t>17</a:t>
            </a:r>
            <a:r>
              <a:rPr lang="zh-CN" altLang="en-US" sz="1600" dirty="0"/>
              <a:t>日，最高人民检察院、公安部联合督导组通报鲍某某涉嫌性侵韩某某案调查情况：经全面深入调查，现有证据不能证实鲍某某的行为构成性侵犯罪。</a:t>
            </a:r>
            <a:endParaRPr lang="en-US" altLang="zh-CN" sz="1600" dirty="0">
              <a:solidFill>
                <a:srgbClr val="333333"/>
              </a:solidFill>
              <a:latin typeface="-apple-system-font"/>
            </a:endParaRPr>
          </a:p>
        </p:txBody>
      </p:sp>
      <p:sp>
        <p:nvSpPr>
          <p:cNvPr id="17" name="文本框 16">
            <a:extLst>
              <a:ext uri="{FF2B5EF4-FFF2-40B4-BE49-F238E27FC236}">
                <a16:creationId xmlns:a16="http://schemas.microsoft.com/office/drawing/2014/main" id="{DA78771A-14CB-4F27-B2C9-35A60C3F0AF1}"/>
              </a:ext>
            </a:extLst>
          </p:cNvPr>
          <p:cNvSpPr txBox="1"/>
          <p:nvPr/>
        </p:nvSpPr>
        <p:spPr>
          <a:xfrm>
            <a:off x="4842252" y="5234169"/>
            <a:ext cx="4119296" cy="307777"/>
          </a:xfrm>
          <a:prstGeom prst="rect">
            <a:avLst/>
          </a:prstGeom>
          <a:noFill/>
        </p:spPr>
        <p:txBody>
          <a:bodyPr wrap="square">
            <a:spAutoFit/>
          </a:bodyPr>
          <a:lstStyle/>
          <a:p>
            <a:pPr algn="ctr"/>
            <a:r>
              <a:rPr lang="en-US" altLang="zh-CN" sz="1400" dirty="0">
                <a:solidFill>
                  <a:srgbClr val="333333"/>
                </a:solidFill>
                <a:latin typeface="-apple-system-font"/>
                <a:hlinkClick r:id="rId4"/>
              </a:rPr>
              <a:t>https://mp.weixin.qq.com/s/4YeU6Wceg78LFPftIcaliA</a:t>
            </a:r>
            <a:endParaRPr lang="zh-CN" altLang="en-US" sz="1400" dirty="0"/>
          </a:p>
        </p:txBody>
      </p:sp>
      <p:pic>
        <p:nvPicPr>
          <p:cNvPr id="4" name="图片 3">
            <a:extLst>
              <a:ext uri="{FF2B5EF4-FFF2-40B4-BE49-F238E27FC236}">
                <a16:creationId xmlns:a16="http://schemas.microsoft.com/office/drawing/2014/main" id="{35D1DE92-3B4C-46A2-B475-770D3DF58E3A}"/>
              </a:ext>
            </a:extLst>
          </p:cNvPr>
          <p:cNvPicPr>
            <a:picLocks noChangeAspect="1"/>
          </p:cNvPicPr>
          <p:nvPr/>
        </p:nvPicPr>
        <p:blipFill rotWithShape="1">
          <a:blip r:embed="rId5"/>
          <a:srcRect l="2198" t="2633" r="1826"/>
          <a:stretch/>
        </p:blipFill>
        <p:spPr>
          <a:xfrm>
            <a:off x="4801878" y="1465777"/>
            <a:ext cx="4200044" cy="3735530"/>
          </a:xfrm>
          <a:prstGeom prst="rect">
            <a:avLst/>
          </a:prstGeom>
        </p:spPr>
      </p:pic>
      <p:pic>
        <p:nvPicPr>
          <p:cNvPr id="5" name="图片 4">
            <a:extLst>
              <a:ext uri="{FF2B5EF4-FFF2-40B4-BE49-F238E27FC236}">
                <a16:creationId xmlns:a16="http://schemas.microsoft.com/office/drawing/2014/main" id="{2886A239-26C7-4A1B-AC5B-C18092F294D5}"/>
              </a:ext>
            </a:extLst>
          </p:cNvPr>
          <p:cNvPicPr>
            <a:picLocks noChangeAspect="1"/>
          </p:cNvPicPr>
          <p:nvPr/>
        </p:nvPicPr>
        <p:blipFill rotWithShape="1">
          <a:blip r:embed="rId6"/>
          <a:srcRect l="3475" t="6281" b="12606"/>
          <a:stretch/>
        </p:blipFill>
        <p:spPr>
          <a:xfrm>
            <a:off x="678657" y="2891154"/>
            <a:ext cx="3763472" cy="736474"/>
          </a:xfrm>
          <a:prstGeom prst="rect">
            <a:avLst/>
          </a:prstGeom>
        </p:spPr>
      </p:pic>
    </p:spTree>
    <p:extLst>
      <p:ext uri="{BB962C8B-B14F-4D97-AF65-F5344CB8AC3E}">
        <p14:creationId xmlns:p14="http://schemas.microsoft.com/office/powerpoint/2010/main" val="154935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90ADC7-1B47-466F-8EA3-EDA54B99D7D2}"/>
              </a:ext>
            </a:extLst>
          </p:cNvPr>
          <p:cNvPicPr>
            <a:picLocks noChangeAspect="1"/>
          </p:cNvPicPr>
          <p:nvPr/>
        </p:nvPicPr>
        <p:blipFill rotWithShape="1">
          <a:blip r:embed="rId3"/>
          <a:srcRect l="-1" r="984"/>
          <a:stretch/>
        </p:blipFill>
        <p:spPr>
          <a:xfrm>
            <a:off x="5934733" y="3606122"/>
            <a:ext cx="3206761" cy="714756"/>
          </a:xfrm>
          <a:prstGeom prst="rect">
            <a:avLst/>
          </a:prstGeom>
        </p:spPr>
      </p:pic>
      <p:pic>
        <p:nvPicPr>
          <p:cNvPr id="2" name="图片 1">
            <a:extLst>
              <a:ext uri="{FF2B5EF4-FFF2-40B4-BE49-F238E27FC236}">
                <a16:creationId xmlns:a16="http://schemas.microsoft.com/office/drawing/2014/main" id="{EB2A3FE9-E902-4D58-818E-E1A50904DCE4}"/>
              </a:ext>
            </a:extLst>
          </p:cNvPr>
          <p:cNvPicPr>
            <a:picLocks noChangeAspect="1"/>
          </p:cNvPicPr>
          <p:nvPr/>
        </p:nvPicPr>
        <p:blipFill rotWithShape="1">
          <a:blip r:embed="rId4"/>
          <a:srcRect l="1990" t="1720"/>
          <a:stretch/>
        </p:blipFill>
        <p:spPr>
          <a:xfrm>
            <a:off x="323529" y="1416239"/>
            <a:ext cx="5635880" cy="3545323"/>
          </a:xfrm>
          <a:prstGeom prst="rect">
            <a:avLst/>
          </a:prstGeom>
        </p:spPr>
      </p:pic>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24</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0" name="文本框 28">
            <a:extLst>
              <a:ext uri="{FF2B5EF4-FFF2-40B4-BE49-F238E27FC236}">
                <a16:creationId xmlns:a16="http://schemas.microsoft.com/office/drawing/2014/main" id="{DF10F390-7915-429D-A032-47A1DD44C56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报道实践：社会热点事件</a:t>
            </a:r>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3" name="矩形 2">
            <a:extLst>
              <a:ext uri="{FF2B5EF4-FFF2-40B4-BE49-F238E27FC236}">
                <a16:creationId xmlns:a16="http://schemas.microsoft.com/office/drawing/2014/main" id="{E0F3E412-E30D-4A8B-8729-B78AE36178F8}"/>
              </a:ext>
            </a:extLst>
          </p:cNvPr>
          <p:cNvSpPr/>
          <p:nvPr/>
        </p:nvSpPr>
        <p:spPr>
          <a:xfrm>
            <a:off x="1720564" y="4660336"/>
            <a:ext cx="3954859" cy="2674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E3FC091E-F30D-4A72-8DAC-470E0CDBEF7F}"/>
              </a:ext>
            </a:extLst>
          </p:cNvPr>
          <p:cNvPicPr>
            <a:picLocks noChangeAspect="1"/>
          </p:cNvPicPr>
          <p:nvPr/>
        </p:nvPicPr>
        <p:blipFill rotWithShape="1">
          <a:blip r:embed="rId6"/>
          <a:srcRect l="158"/>
          <a:stretch/>
        </p:blipFill>
        <p:spPr>
          <a:xfrm>
            <a:off x="5904216" y="2321398"/>
            <a:ext cx="2952605" cy="717159"/>
          </a:xfrm>
          <a:prstGeom prst="rect">
            <a:avLst/>
          </a:prstGeom>
        </p:spPr>
      </p:pic>
      <p:pic>
        <p:nvPicPr>
          <p:cNvPr id="9" name="图片 8">
            <a:extLst>
              <a:ext uri="{FF2B5EF4-FFF2-40B4-BE49-F238E27FC236}">
                <a16:creationId xmlns:a16="http://schemas.microsoft.com/office/drawing/2014/main" id="{CC20DB5D-0A36-48C1-B123-A5337906FCA4}"/>
              </a:ext>
            </a:extLst>
          </p:cNvPr>
          <p:cNvPicPr>
            <a:picLocks noChangeAspect="1"/>
          </p:cNvPicPr>
          <p:nvPr/>
        </p:nvPicPr>
        <p:blipFill>
          <a:blip r:embed="rId7"/>
          <a:stretch>
            <a:fillRect/>
          </a:stretch>
        </p:blipFill>
        <p:spPr>
          <a:xfrm>
            <a:off x="5909455" y="1615997"/>
            <a:ext cx="2815445" cy="732015"/>
          </a:xfrm>
          <a:prstGeom prst="rect">
            <a:avLst/>
          </a:prstGeom>
        </p:spPr>
      </p:pic>
      <p:sp>
        <p:nvSpPr>
          <p:cNvPr id="4" name="文本框 3">
            <a:extLst>
              <a:ext uri="{FF2B5EF4-FFF2-40B4-BE49-F238E27FC236}">
                <a16:creationId xmlns:a16="http://schemas.microsoft.com/office/drawing/2014/main" id="{472890AA-B267-43CB-A35A-DE87822D6659}"/>
              </a:ext>
            </a:extLst>
          </p:cNvPr>
          <p:cNvSpPr txBox="1"/>
          <p:nvPr/>
        </p:nvSpPr>
        <p:spPr>
          <a:xfrm>
            <a:off x="5934733" y="1273750"/>
            <a:ext cx="2952604" cy="382541"/>
          </a:xfrm>
          <a:prstGeom prst="rect">
            <a:avLst/>
          </a:prstGeom>
          <a:noFill/>
        </p:spPr>
        <p:txBody>
          <a:bodyPr wrap="square" rtlCol="0">
            <a:spAutoFit/>
          </a:bodyPr>
          <a:lstStyle/>
          <a:p>
            <a:pPr>
              <a:lnSpc>
                <a:spcPct val="150000"/>
              </a:lnSpc>
            </a:pPr>
            <a:r>
              <a:rPr lang="en-US" altLang="zh-CN" sz="1400" dirty="0"/>
              <a:t>2020</a:t>
            </a:r>
            <a:r>
              <a:rPr lang="zh-CN" altLang="en-US" sz="1400" dirty="0"/>
              <a:t>年</a:t>
            </a:r>
            <a:r>
              <a:rPr lang="en-US" altLang="zh-CN" sz="1400" dirty="0"/>
              <a:t>4</a:t>
            </a:r>
            <a:r>
              <a:rPr lang="zh-CN" altLang="en-US" sz="1400" dirty="0"/>
              <a:t>月</a:t>
            </a:r>
            <a:r>
              <a:rPr lang="en-US" altLang="zh-CN" sz="1400" dirty="0"/>
              <a:t>10</a:t>
            </a:r>
            <a:r>
              <a:rPr lang="zh-CN" altLang="en-US" sz="1400" dirty="0"/>
              <a:t>日</a:t>
            </a:r>
            <a:endParaRPr lang="en-US" altLang="zh-CN" sz="1400" dirty="0"/>
          </a:p>
        </p:txBody>
      </p:sp>
      <p:sp>
        <p:nvSpPr>
          <p:cNvPr id="12" name="文本框 11">
            <a:extLst>
              <a:ext uri="{FF2B5EF4-FFF2-40B4-BE49-F238E27FC236}">
                <a16:creationId xmlns:a16="http://schemas.microsoft.com/office/drawing/2014/main" id="{E6F450AA-C368-4777-B5C4-F5D3865E041E}"/>
              </a:ext>
            </a:extLst>
          </p:cNvPr>
          <p:cNvSpPr txBox="1"/>
          <p:nvPr/>
        </p:nvSpPr>
        <p:spPr>
          <a:xfrm>
            <a:off x="5960011" y="3271779"/>
            <a:ext cx="2952604" cy="382541"/>
          </a:xfrm>
          <a:prstGeom prst="rect">
            <a:avLst/>
          </a:prstGeom>
          <a:noFill/>
        </p:spPr>
        <p:txBody>
          <a:bodyPr wrap="square" rtlCol="0">
            <a:spAutoFit/>
          </a:bodyPr>
          <a:lstStyle/>
          <a:p>
            <a:pPr>
              <a:lnSpc>
                <a:spcPct val="150000"/>
              </a:lnSpc>
            </a:pPr>
            <a:r>
              <a:rPr lang="en-US" altLang="zh-CN" sz="1400" dirty="0"/>
              <a:t>2020</a:t>
            </a:r>
            <a:r>
              <a:rPr lang="zh-CN" altLang="en-US" sz="1400" dirty="0"/>
              <a:t>年</a:t>
            </a:r>
            <a:r>
              <a:rPr lang="en-US" altLang="zh-CN" sz="1400" dirty="0"/>
              <a:t>4</a:t>
            </a:r>
            <a:r>
              <a:rPr lang="zh-CN" altLang="en-US" sz="1400" dirty="0"/>
              <a:t>月</a:t>
            </a:r>
            <a:r>
              <a:rPr lang="en-US" altLang="zh-CN" sz="1400" dirty="0"/>
              <a:t>11</a:t>
            </a:r>
            <a:r>
              <a:rPr lang="zh-CN" altLang="en-US" sz="1400" dirty="0"/>
              <a:t>日</a:t>
            </a:r>
            <a:endParaRPr lang="en-US" altLang="zh-CN" sz="1400" dirty="0"/>
          </a:p>
        </p:txBody>
      </p:sp>
    </p:spTree>
    <p:extLst>
      <p:ext uri="{BB962C8B-B14F-4D97-AF65-F5344CB8AC3E}">
        <p14:creationId xmlns:p14="http://schemas.microsoft.com/office/powerpoint/2010/main" val="3692823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616FFFD-538D-4A7E-83DB-F98722C8501E}"/>
              </a:ext>
            </a:extLst>
          </p:cNvPr>
          <p:cNvPicPr>
            <a:picLocks noChangeAspect="1"/>
          </p:cNvPicPr>
          <p:nvPr/>
        </p:nvPicPr>
        <p:blipFill rotWithShape="1">
          <a:blip r:embed="rId3"/>
          <a:srcRect l="515"/>
          <a:stretch/>
        </p:blipFill>
        <p:spPr>
          <a:xfrm>
            <a:off x="5927767" y="1633497"/>
            <a:ext cx="2995825" cy="649057"/>
          </a:xfrm>
          <a:prstGeom prst="rect">
            <a:avLst/>
          </a:prstGeom>
        </p:spPr>
      </p:pic>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25</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0" name="文本框 28">
            <a:extLst>
              <a:ext uri="{FF2B5EF4-FFF2-40B4-BE49-F238E27FC236}">
                <a16:creationId xmlns:a16="http://schemas.microsoft.com/office/drawing/2014/main" id="{DF10F390-7915-429D-A032-47A1DD44C56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报道实践：社会热点事件</a:t>
            </a:r>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12" name="文本框 11">
            <a:extLst>
              <a:ext uri="{FF2B5EF4-FFF2-40B4-BE49-F238E27FC236}">
                <a16:creationId xmlns:a16="http://schemas.microsoft.com/office/drawing/2014/main" id="{D1C49E97-8791-4F5F-86C3-544B67FD5E20}"/>
              </a:ext>
            </a:extLst>
          </p:cNvPr>
          <p:cNvSpPr txBox="1"/>
          <p:nvPr/>
        </p:nvSpPr>
        <p:spPr>
          <a:xfrm>
            <a:off x="5934733" y="1273750"/>
            <a:ext cx="2952604" cy="382541"/>
          </a:xfrm>
          <a:prstGeom prst="rect">
            <a:avLst/>
          </a:prstGeom>
          <a:noFill/>
        </p:spPr>
        <p:txBody>
          <a:bodyPr wrap="square" rtlCol="0">
            <a:spAutoFit/>
          </a:bodyPr>
          <a:lstStyle/>
          <a:p>
            <a:pPr>
              <a:lnSpc>
                <a:spcPct val="150000"/>
              </a:lnSpc>
            </a:pPr>
            <a:r>
              <a:rPr lang="en-US" altLang="zh-CN" sz="1400" dirty="0"/>
              <a:t>2020</a:t>
            </a:r>
            <a:r>
              <a:rPr lang="zh-CN" altLang="en-US" sz="1400" dirty="0"/>
              <a:t>年</a:t>
            </a:r>
            <a:r>
              <a:rPr lang="en-US" altLang="zh-CN" sz="1400" dirty="0"/>
              <a:t>4</a:t>
            </a:r>
            <a:r>
              <a:rPr lang="zh-CN" altLang="en-US" sz="1400" dirty="0"/>
              <a:t>月</a:t>
            </a:r>
            <a:r>
              <a:rPr lang="en-US" altLang="zh-CN" sz="1400" dirty="0"/>
              <a:t>13</a:t>
            </a:r>
            <a:r>
              <a:rPr lang="zh-CN" altLang="en-US" sz="1400" dirty="0"/>
              <a:t>日</a:t>
            </a:r>
            <a:endParaRPr lang="en-US" altLang="zh-CN" sz="1400" dirty="0"/>
          </a:p>
        </p:txBody>
      </p:sp>
      <p:pic>
        <p:nvPicPr>
          <p:cNvPr id="13" name="图片 12">
            <a:extLst>
              <a:ext uri="{FF2B5EF4-FFF2-40B4-BE49-F238E27FC236}">
                <a16:creationId xmlns:a16="http://schemas.microsoft.com/office/drawing/2014/main" id="{7EF43CF6-2DC7-4E7B-9AA3-4F535B5E7676}"/>
              </a:ext>
            </a:extLst>
          </p:cNvPr>
          <p:cNvPicPr>
            <a:picLocks noChangeAspect="1"/>
          </p:cNvPicPr>
          <p:nvPr/>
        </p:nvPicPr>
        <p:blipFill>
          <a:blip r:embed="rId5"/>
          <a:stretch>
            <a:fillRect/>
          </a:stretch>
        </p:blipFill>
        <p:spPr>
          <a:xfrm>
            <a:off x="5933814" y="2990862"/>
            <a:ext cx="3210186" cy="604105"/>
          </a:xfrm>
          <a:prstGeom prst="rect">
            <a:avLst/>
          </a:prstGeom>
        </p:spPr>
      </p:pic>
      <p:sp>
        <p:nvSpPr>
          <p:cNvPr id="14" name="文本框 13">
            <a:extLst>
              <a:ext uri="{FF2B5EF4-FFF2-40B4-BE49-F238E27FC236}">
                <a16:creationId xmlns:a16="http://schemas.microsoft.com/office/drawing/2014/main" id="{66AF7F4A-7449-4C27-9065-8F4887DCDFE0}"/>
              </a:ext>
            </a:extLst>
          </p:cNvPr>
          <p:cNvSpPr txBox="1"/>
          <p:nvPr/>
        </p:nvSpPr>
        <p:spPr>
          <a:xfrm>
            <a:off x="5960011" y="2608321"/>
            <a:ext cx="2952604" cy="382541"/>
          </a:xfrm>
          <a:prstGeom prst="rect">
            <a:avLst/>
          </a:prstGeom>
          <a:noFill/>
        </p:spPr>
        <p:txBody>
          <a:bodyPr wrap="square" rtlCol="0">
            <a:spAutoFit/>
          </a:bodyPr>
          <a:lstStyle/>
          <a:p>
            <a:pPr>
              <a:lnSpc>
                <a:spcPct val="150000"/>
              </a:lnSpc>
            </a:pPr>
            <a:r>
              <a:rPr lang="en-US" altLang="zh-CN" sz="1400" dirty="0"/>
              <a:t>2020</a:t>
            </a:r>
            <a:r>
              <a:rPr lang="zh-CN" altLang="en-US" sz="1400" dirty="0"/>
              <a:t>年</a:t>
            </a:r>
            <a:r>
              <a:rPr lang="en-US" altLang="zh-CN" sz="1400" dirty="0"/>
              <a:t>7</a:t>
            </a:r>
            <a:r>
              <a:rPr lang="zh-CN" altLang="en-US" sz="1400" dirty="0"/>
              <a:t>月</a:t>
            </a:r>
            <a:r>
              <a:rPr lang="en-US" altLang="zh-CN" sz="1400" dirty="0"/>
              <a:t>19</a:t>
            </a:r>
            <a:r>
              <a:rPr lang="zh-CN" altLang="en-US" sz="1400" dirty="0"/>
              <a:t>日</a:t>
            </a:r>
            <a:endParaRPr lang="en-US" altLang="zh-CN" sz="1400" dirty="0"/>
          </a:p>
        </p:txBody>
      </p:sp>
      <p:pic>
        <p:nvPicPr>
          <p:cNvPr id="15" name="图片 14">
            <a:extLst>
              <a:ext uri="{FF2B5EF4-FFF2-40B4-BE49-F238E27FC236}">
                <a16:creationId xmlns:a16="http://schemas.microsoft.com/office/drawing/2014/main" id="{D4BF7136-B635-4381-BD30-64027FBD1F8C}"/>
              </a:ext>
            </a:extLst>
          </p:cNvPr>
          <p:cNvPicPr>
            <a:picLocks noChangeAspect="1"/>
          </p:cNvPicPr>
          <p:nvPr/>
        </p:nvPicPr>
        <p:blipFill>
          <a:blip r:embed="rId6"/>
          <a:stretch>
            <a:fillRect/>
          </a:stretch>
        </p:blipFill>
        <p:spPr>
          <a:xfrm>
            <a:off x="5927767" y="3540510"/>
            <a:ext cx="2317074" cy="578375"/>
          </a:xfrm>
          <a:prstGeom prst="rect">
            <a:avLst/>
          </a:prstGeom>
        </p:spPr>
      </p:pic>
      <p:pic>
        <p:nvPicPr>
          <p:cNvPr id="4" name="图片 3">
            <a:extLst>
              <a:ext uri="{FF2B5EF4-FFF2-40B4-BE49-F238E27FC236}">
                <a16:creationId xmlns:a16="http://schemas.microsoft.com/office/drawing/2014/main" id="{4E6FA271-9925-4516-9F11-A956A1FF2969}"/>
              </a:ext>
            </a:extLst>
          </p:cNvPr>
          <p:cNvPicPr>
            <a:picLocks noChangeAspect="1"/>
          </p:cNvPicPr>
          <p:nvPr/>
        </p:nvPicPr>
        <p:blipFill>
          <a:blip r:embed="rId7"/>
          <a:stretch>
            <a:fillRect/>
          </a:stretch>
        </p:blipFill>
        <p:spPr>
          <a:xfrm>
            <a:off x="322927" y="1417262"/>
            <a:ext cx="5558588" cy="3055805"/>
          </a:xfrm>
          <a:prstGeom prst="rect">
            <a:avLst/>
          </a:prstGeom>
        </p:spPr>
      </p:pic>
      <p:sp>
        <p:nvSpPr>
          <p:cNvPr id="9" name="文本框 8">
            <a:extLst>
              <a:ext uri="{FF2B5EF4-FFF2-40B4-BE49-F238E27FC236}">
                <a16:creationId xmlns:a16="http://schemas.microsoft.com/office/drawing/2014/main" id="{DA8F9798-3100-44E6-B6B0-D6473418CA85}"/>
              </a:ext>
            </a:extLst>
          </p:cNvPr>
          <p:cNvSpPr txBox="1"/>
          <p:nvPr/>
        </p:nvSpPr>
        <p:spPr>
          <a:xfrm>
            <a:off x="322927" y="4686546"/>
            <a:ext cx="7313140" cy="830997"/>
          </a:xfrm>
          <a:prstGeom prst="rect">
            <a:avLst/>
          </a:prstGeom>
          <a:noFill/>
        </p:spPr>
        <p:txBody>
          <a:bodyPr wrap="square">
            <a:spAutoFit/>
          </a:bodyPr>
          <a:lstStyle/>
          <a:p>
            <a:r>
              <a:rPr lang="en-US" altLang="zh-CN" sz="1600" i="0" dirty="0">
                <a:solidFill>
                  <a:srgbClr val="333333"/>
                </a:solidFill>
                <a:effectLst/>
                <a:latin typeface="-apple-system-font"/>
              </a:rPr>
              <a:t>《</a:t>
            </a:r>
            <a:r>
              <a:rPr lang="zh-CN" altLang="en-US" sz="1600" b="1" dirty="0"/>
              <a:t>美国人鲍毓明为何会被驱逐出境？</a:t>
            </a:r>
            <a:r>
              <a:rPr lang="en-US" altLang="zh-CN" sz="1600" i="0" dirty="0">
                <a:solidFill>
                  <a:srgbClr val="333333"/>
                </a:solidFill>
                <a:effectLst/>
                <a:latin typeface="-apple-system-font"/>
              </a:rPr>
              <a:t>》</a:t>
            </a:r>
          </a:p>
          <a:p>
            <a:r>
              <a:rPr lang="zh-CN" altLang="en-US" sz="1600" dirty="0">
                <a:solidFill>
                  <a:srgbClr val="333333"/>
                </a:solidFill>
                <a:latin typeface="-apple-system-font"/>
              </a:rPr>
              <a:t>阅读链接：</a:t>
            </a:r>
            <a:r>
              <a:rPr lang="en-US" altLang="zh-CN" sz="1600" dirty="0">
                <a:solidFill>
                  <a:srgbClr val="333333"/>
                </a:solidFill>
                <a:latin typeface="-apple-system-font"/>
                <a:hlinkClick r:id="rId8"/>
              </a:rPr>
              <a:t>https://www.thepaper.cn/newsDetail_forward_9222622</a:t>
            </a:r>
            <a:endParaRPr lang="en-US" altLang="zh-CN" sz="1600" dirty="0">
              <a:solidFill>
                <a:srgbClr val="333333"/>
              </a:solidFill>
              <a:latin typeface="-apple-system-font"/>
            </a:endParaRPr>
          </a:p>
          <a:p>
            <a:r>
              <a:rPr lang="zh-CN" altLang="en-US" sz="1600" i="0" dirty="0">
                <a:solidFill>
                  <a:srgbClr val="333333"/>
                </a:solidFill>
                <a:effectLst/>
                <a:latin typeface="-apple-system-font"/>
              </a:rPr>
              <a:t>观察者网 </a:t>
            </a:r>
            <a:r>
              <a:rPr lang="en-US" altLang="zh-CN" sz="1600" i="0" dirty="0">
                <a:solidFill>
                  <a:srgbClr val="333333"/>
                </a:solidFill>
                <a:effectLst/>
                <a:latin typeface="-apple-system-font"/>
              </a:rPr>
              <a:t>2020</a:t>
            </a:r>
            <a:r>
              <a:rPr lang="zh-CN" altLang="en-US" sz="1600" dirty="0">
                <a:solidFill>
                  <a:srgbClr val="333333"/>
                </a:solidFill>
                <a:latin typeface="-apple-system-font"/>
              </a:rPr>
              <a:t>年</a:t>
            </a:r>
            <a:r>
              <a:rPr lang="en-US" altLang="zh-CN" sz="1600" dirty="0">
                <a:solidFill>
                  <a:srgbClr val="333333"/>
                </a:solidFill>
                <a:latin typeface="-apple-system-font"/>
              </a:rPr>
              <a:t>9</a:t>
            </a:r>
            <a:r>
              <a:rPr lang="zh-CN" altLang="en-US" sz="1600" dirty="0">
                <a:solidFill>
                  <a:srgbClr val="333333"/>
                </a:solidFill>
                <a:latin typeface="-apple-system-font"/>
              </a:rPr>
              <a:t>月</a:t>
            </a:r>
            <a:r>
              <a:rPr lang="en-US" altLang="zh-CN" sz="1600" dirty="0">
                <a:solidFill>
                  <a:srgbClr val="333333"/>
                </a:solidFill>
                <a:latin typeface="-apple-system-font"/>
              </a:rPr>
              <a:t>17</a:t>
            </a:r>
            <a:r>
              <a:rPr lang="zh-CN" altLang="en-US" sz="1600" dirty="0">
                <a:solidFill>
                  <a:srgbClr val="333333"/>
                </a:solidFill>
                <a:latin typeface="-apple-system-font"/>
              </a:rPr>
              <a:t>日</a:t>
            </a:r>
            <a:endParaRPr lang="en-US" altLang="zh-CN" sz="1600" i="0" dirty="0">
              <a:solidFill>
                <a:srgbClr val="333333"/>
              </a:solidFill>
              <a:effectLst/>
              <a:latin typeface="-apple-system-font"/>
            </a:endParaRPr>
          </a:p>
        </p:txBody>
      </p:sp>
    </p:spTree>
    <p:extLst>
      <p:ext uri="{BB962C8B-B14F-4D97-AF65-F5344CB8AC3E}">
        <p14:creationId xmlns:p14="http://schemas.microsoft.com/office/powerpoint/2010/main" val="2712375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26</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7" name="文本框 28">
            <a:extLst>
              <a:ext uri="{FF2B5EF4-FFF2-40B4-BE49-F238E27FC236}">
                <a16:creationId xmlns:a16="http://schemas.microsoft.com/office/drawing/2014/main" id="{C54DB8D6-F7CA-49DF-8637-08F1111852E8}"/>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课堂讨论</a:t>
            </a:r>
          </a:p>
        </p:txBody>
      </p:sp>
      <p:pic>
        <p:nvPicPr>
          <p:cNvPr id="2" name="图片 1">
            <a:extLst>
              <a:ext uri="{FF2B5EF4-FFF2-40B4-BE49-F238E27FC236}">
                <a16:creationId xmlns:a16="http://schemas.microsoft.com/office/drawing/2014/main" id="{A5FD8E38-E489-4A59-83A1-52A59B6DE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4857" y="1927421"/>
            <a:ext cx="2893212" cy="3003154"/>
          </a:xfrm>
          <a:prstGeom prst="rect">
            <a:avLst/>
          </a:prstGeom>
        </p:spPr>
      </p:pic>
      <p:sp>
        <p:nvSpPr>
          <p:cNvPr id="3" name="文本框 2">
            <a:extLst>
              <a:ext uri="{FF2B5EF4-FFF2-40B4-BE49-F238E27FC236}">
                <a16:creationId xmlns:a16="http://schemas.microsoft.com/office/drawing/2014/main" id="{3F985C24-898F-4DCC-B80A-2E0C7AC6CC80}"/>
              </a:ext>
            </a:extLst>
          </p:cNvPr>
          <p:cNvSpPr txBox="1"/>
          <p:nvPr/>
        </p:nvSpPr>
        <p:spPr>
          <a:xfrm>
            <a:off x="4572000" y="2847652"/>
            <a:ext cx="2952604" cy="1162691"/>
          </a:xfrm>
          <a:prstGeom prst="rect">
            <a:avLst/>
          </a:prstGeom>
          <a:noFill/>
        </p:spPr>
        <p:txBody>
          <a:bodyPr wrap="square" rtlCol="0">
            <a:spAutoFit/>
          </a:bodyPr>
          <a:lstStyle/>
          <a:p>
            <a:pPr algn="ctr">
              <a:lnSpc>
                <a:spcPct val="150000"/>
              </a:lnSpc>
            </a:pPr>
            <a:r>
              <a:rPr lang="zh-CN" altLang="en-US" sz="1600" dirty="0"/>
              <a:t>以上三个案例</a:t>
            </a:r>
            <a:endParaRPr lang="en-US" altLang="zh-CN" sz="1600" dirty="0"/>
          </a:p>
          <a:p>
            <a:pPr algn="ctr">
              <a:lnSpc>
                <a:spcPct val="150000"/>
              </a:lnSpc>
            </a:pPr>
            <a:r>
              <a:rPr lang="zh-CN" altLang="en-US" sz="1600" dirty="0"/>
              <a:t>是舆论监督</a:t>
            </a:r>
            <a:endParaRPr lang="en-US" altLang="zh-CN" sz="1600" dirty="0"/>
          </a:p>
          <a:p>
            <a:pPr algn="ctr">
              <a:lnSpc>
                <a:spcPct val="150000"/>
              </a:lnSpc>
            </a:pPr>
            <a:r>
              <a:rPr lang="zh-CN" altLang="en-US" sz="1600" dirty="0"/>
              <a:t>还是舆论审判？</a:t>
            </a:r>
            <a:endParaRPr lang="en-US" altLang="zh-CN" sz="1600" dirty="0"/>
          </a:p>
        </p:txBody>
      </p:sp>
    </p:spTree>
    <p:extLst>
      <p:ext uri="{BB962C8B-B14F-4D97-AF65-F5344CB8AC3E}">
        <p14:creationId xmlns:p14="http://schemas.microsoft.com/office/powerpoint/2010/main" val="3028750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27</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0" name="文本框 28">
            <a:extLst>
              <a:ext uri="{FF2B5EF4-FFF2-40B4-BE49-F238E27FC236}">
                <a16:creationId xmlns:a16="http://schemas.microsoft.com/office/drawing/2014/main" id="{DF10F390-7915-429D-A032-47A1DD44C56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引导网络舆论的实践</a:t>
            </a:r>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pic>
        <p:nvPicPr>
          <p:cNvPr id="2" name="图片 1">
            <a:extLst>
              <a:ext uri="{FF2B5EF4-FFF2-40B4-BE49-F238E27FC236}">
                <a16:creationId xmlns:a16="http://schemas.microsoft.com/office/drawing/2014/main" id="{409A7DF5-8FBD-4D87-8761-2D3C0562B19E}"/>
              </a:ext>
            </a:extLst>
          </p:cNvPr>
          <p:cNvPicPr>
            <a:picLocks noChangeAspect="1"/>
          </p:cNvPicPr>
          <p:nvPr/>
        </p:nvPicPr>
        <p:blipFill rotWithShape="1">
          <a:blip r:embed="rId6"/>
          <a:srcRect l="1388" t="2303" r="1256"/>
          <a:stretch/>
        </p:blipFill>
        <p:spPr>
          <a:xfrm>
            <a:off x="323529" y="1312048"/>
            <a:ext cx="6726425" cy="5008126"/>
          </a:xfrm>
          <a:prstGeom prst="rect">
            <a:avLst/>
          </a:prstGeom>
        </p:spPr>
      </p:pic>
      <p:cxnSp>
        <p:nvCxnSpPr>
          <p:cNvPr id="24" name="直接连接符 23">
            <a:extLst>
              <a:ext uri="{FF2B5EF4-FFF2-40B4-BE49-F238E27FC236}">
                <a16:creationId xmlns:a16="http://schemas.microsoft.com/office/drawing/2014/main" id="{80F275A4-6D1A-4B64-AC94-C9C6257CF053}"/>
              </a:ext>
            </a:extLst>
          </p:cNvPr>
          <p:cNvCxnSpPr>
            <a:cxnSpLocks/>
          </p:cNvCxnSpPr>
          <p:nvPr/>
        </p:nvCxnSpPr>
        <p:spPr>
          <a:xfrm>
            <a:off x="4369427" y="2057199"/>
            <a:ext cx="266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E2E4DD33-2087-4989-A82B-6147CC93DC9C}"/>
              </a:ext>
            </a:extLst>
          </p:cNvPr>
          <p:cNvCxnSpPr>
            <a:cxnSpLocks/>
          </p:cNvCxnSpPr>
          <p:nvPr/>
        </p:nvCxnSpPr>
        <p:spPr>
          <a:xfrm>
            <a:off x="971601" y="2328261"/>
            <a:ext cx="496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主播说联播》司法公正">
            <a:hlinkClick r:id="" action="ppaction://media"/>
            <a:extLst>
              <a:ext uri="{FF2B5EF4-FFF2-40B4-BE49-F238E27FC236}">
                <a16:creationId xmlns:a16="http://schemas.microsoft.com/office/drawing/2014/main" id="{0CC25C2E-85A9-4BE9-BCBA-7E5DE1F8158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86375" y="0"/>
            <a:ext cx="3857625" cy="6858000"/>
          </a:xfrm>
          <a:prstGeom prst="rect">
            <a:avLst/>
          </a:prstGeom>
        </p:spPr>
      </p:pic>
    </p:spTree>
    <p:extLst>
      <p:ext uri="{BB962C8B-B14F-4D97-AF65-F5344CB8AC3E}">
        <p14:creationId xmlns:p14="http://schemas.microsoft.com/office/powerpoint/2010/main" val="260422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28</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7" name="文本框 28">
            <a:extLst>
              <a:ext uri="{FF2B5EF4-FFF2-40B4-BE49-F238E27FC236}">
                <a16:creationId xmlns:a16="http://schemas.microsoft.com/office/drawing/2014/main" id="{C54DB8D6-F7CA-49DF-8637-08F1111852E8}"/>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课堂讨论</a:t>
            </a:r>
          </a:p>
        </p:txBody>
      </p:sp>
      <p:pic>
        <p:nvPicPr>
          <p:cNvPr id="2" name="图片 1">
            <a:extLst>
              <a:ext uri="{FF2B5EF4-FFF2-40B4-BE49-F238E27FC236}">
                <a16:creationId xmlns:a16="http://schemas.microsoft.com/office/drawing/2014/main" id="{A5FD8E38-E489-4A59-83A1-52A59B6DE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4857" y="1927421"/>
            <a:ext cx="2893212" cy="3003154"/>
          </a:xfrm>
          <a:prstGeom prst="rect">
            <a:avLst/>
          </a:prstGeom>
        </p:spPr>
      </p:pic>
      <p:sp>
        <p:nvSpPr>
          <p:cNvPr id="3" name="文本框 2">
            <a:extLst>
              <a:ext uri="{FF2B5EF4-FFF2-40B4-BE49-F238E27FC236}">
                <a16:creationId xmlns:a16="http://schemas.microsoft.com/office/drawing/2014/main" id="{3F985C24-898F-4DCC-B80A-2E0C7AC6CC80}"/>
              </a:ext>
            </a:extLst>
          </p:cNvPr>
          <p:cNvSpPr txBox="1"/>
          <p:nvPr/>
        </p:nvSpPr>
        <p:spPr>
          <a:xfrm>
            <a:off x="4572000" y="2847652"/>
            <a:ext cx="2952604" cy="793359"/>
          </a:xfrm>
          <a:prstGeom prst="rect">
            <a:avLst/>
          </a:prstGeom>
          <a:noFill/>
        </p:spPr>
        <p:txBody>
          <a:bodyPr wrap="square" rtlCol="0">
            <a:spAutoFit/>
          </a:bodyPr>
          <a:lstStyle/>
          <a:p>
            <a:pPr algn="ctr">
              <a:lnSpc>
                <a:spcPct val="150000"/>
              </a:lnSpc>
            </a:pPr>
            <a:r>
              <a:rPr lang="en-US" altLang="zh-CN" sz="1600" dirty="0"/>
              <a:t>《</a:t>
            </a:r>
            <a:r>
              <a:rPr lang="zh-CN" altLang="en-US" sz="1600" dirty="0"/>
              <a:t>南风窗</a:t>
            </a:r>
            <a:r>
              <a:rPr lang="en-US" altLang="zh-CN" sz="1600" dirty="0"/>
              <a:t>》</a:t>
            </a:r>
            <a:r>
              <a:rPr lang="zh-CN" altLang="en-US" sz="1600" dirty="0"/>
              <a:t>的两篇报道</a:t>
            </a:r>
            <a:endParaRPr lang="en-US" altLang="zh-CN" sz="1600" dirty="0"/>
          </a:p>
          <a:p>
            <a:pPr algn="ctr">
              <a:lnSpc>
                <a:spcPct val="150000"/>
              </a:lnSpc>
            </a:pPr>
            <a:r>
              <a:rPr lang="zh-CN" altLang="en-US" sz="1600" dirty="0"/>
              <a:t>是否遵循了新闻的客观性原则？</a:t>
            </a:r>
            <a:endParaRPr lang="en-US" altLang="zh-CN" sz="1600" dirty="0"/>
          </a:p>
        </p:txBody>
      </p:sp>
    </p:spTree>
    <p:extLst>
      <p:ext uri="{BB962C8B-B14F-4D97-AF65-F5344CB8AC3E}">
        <p14:creationId xmlns:p14="http://schemas.microsoft.com/office/powerpoint/2010/main" val="1497672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3D7E8E23-AC1B-4127-8204-7B5CB11E2874}"/>
              </a:ext>
            </a:extLst>
          </p:cNvPr>
          <p:cNvGrpSpPr/>
          <p:nvPr/>
        </p:nvGrpSpPr>
        <p:grpSpPr>
          <a:xfrm>
            <a:off x="539552" y="1340768"/>
            <a:ext cx="8082091" cy="3722493"/>
            <a:chOff x="539552" y="1340768"/>
            <a:chExt cx="8082091" cy="3722493"/>
          </a:xfrm>
        </p:grpSpPr>
        <p:sp>
          <p:nvSpPr>
            <p:cNvPr id="78" name="Parallelogram 77"/>
            <p:cNvSpPr/>
            <p:nvPr/>
          </p:nvSpPr>
          <p:spPr>
            <a:xfrm>
              <a:off x="539552" y="2852937"/>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79" name="Parallelogram 78"/>
            <p:cNvSpPr/>
            <p:nvPr/>
          </p:nvSpPr>
          <p:spPr>
            <a:xfrm rot="10800000">
              <a:off x="7884369" y="2852937"/>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solidFill>
                  <a:schemeClr val="tx1"/>
                </a:solidFill>
              </a:endParaRPr>
            </a:p>
          </p:txBody>
        </p:sp>
        <p:grpSp>
          <p:nvGrpSpPr>
            <p:cNvPr id="2" name="Group 3"/>
            <p:cNvGrpSpPr/>
            <p:nvPr/>
          </p:nvGrpSpPr>
          <p:grpSpPr bwMode="auto">
            <a:xfrm>
              <a:off x="755580" y="1916836"/>
              <a:ext cx="7866063" cy="3146425"/>
              <a:chOff x="460" y="1187"/>
              <a:chExt cx="4955" cy="1982"/>
            </a:xfrm>
          </p:grpSpPr>
          <p:sp>
            <p:nvSpPr>
              <p:cNvPr id="137" name="Freeform 110"/>
              <p:cNvSpPr/>
              <p:nvPr/>
            </p:nvSpPr>
            <p:spPr bwMode="ltGray">
              <a:xfrm>
                <a:off x="2270" y="1272"/>
                <a:ext cx="2370" cy="1537"/>
              </a:xfrm>
              <a:custGeom>
                <a:avLst/>
                <a:gdLst>
                  <a:gd name="T0" fmla="*/ 452 w 2060"/>
                  <a:gd name="T1" fmla="*/ 653 h 1644"/>
                  <a:gd name="T2" fmla="*/ 333 w 2060"/>
                  <a:gd name="T3" fmla="*/ 595 h 1644"/>
                  <a:gd name="T4" fmla="*/ 158 w 2060"/>
                  <a:gd name="T5" fmla="*/ 645 h 1644"/>
                  <a:gd name="T6" fmla="*/ 46 w 2060"/>
                  <a:gd name="T7" fmla="*/ 759 h 1644"/>
                  <a:gd name="T8" fmla="*/ 12 w 2060"/>
                  <a:gd name="T9" fmla="*/ 941 h 1644"/>
                  <a:gd name="T10" fmla="*/ 146 w 2060"/>
                  <a:gd name="T11" fmla="*/ 1059 h 1644"/>
                  <a:gd name="T12" fmla="*/ 308 w 2060"/>
                  <a:gd name="T13" fmla="*/ 1041 h 1644"/>
                  <a:gd name="T14" fmla="*/ 396 w 2060"/>
                  <a:gd name="T15" fmla="*/ 1138 h 1644"/>
                  <a:gd name="T16" fmla="*/ 452 w 2060"/>
                  <a:gd name="T17" fmla="*/ 1447 h 1644"/>
                  <a:gd name="T18" fmla="*/ 497 w 2060"/>
                  <a:gd name="T19" fmla="*/ 1628 h 1644"/>
                  <a:gd name="T20" fmla="*/ 704 w 2060"/>
                  <a:gd name="T21" fmla="*/ 1574 h 1644"/>
                  <a:gd name="T22" fmla="*/ 817 w 2060"/>
                  <a:gd name="T23" fmla="*/ 1380 h 1644"/>
                  <a:gd name="T24" fmla="*/ 885 w 2060"/>
                  <a:gd name="T25" fmla="*/ 1153 h 1644"/>
                  <a:gd name="T26" fmla="*/ 998 w 2060"/>
                  <a:gd name="T27" fmla="*/ 999 h 1644"/>
                  <a:gd name="T28" fmla="*/ 796 w 2060"/>
                  <a:gd name="T29" fmla="*/ 856 h 1644"/>
                  <a:gd name="T30" fmla="*/ 817 w 2060"/>
                  <a:gd name="T31" fmla="*/ 819 h 1644"/>
                  <a:gd name="T32" fmla="*/ 1003 w 2060"/>
                  <a:gd name="T33" fmla="*/ 916 h 1644"/>
                  <a:gd name="T34" fmla="*/ 1098 w 2060"/>
                  <a:gd name="T35" fmla="*/ 792 h 1644"/>
                  <a:gd name="T36" fmla="*/ 1046 w 2060"/>
                  <a:gd name="T37" fmla="*/ 763 h 1644"/>
                  <a:gd name="T38" fmla="*/ 929 w 2060"/>
                  <a:gd name="T39" fmla="*/ 716 h 1644"/>
                  <a:gd name="T40" fmla="*/ 1141 w 2060"/>
                  <a:gd name="T41" fmla="*/ 761 h 1644"/>
                  <a:gd name="T42" fmla="*/ 1296 w 2060"/>
                  <a:gd name="T43" fmla="*/ 852 h 1644"/>
                  <a:gd name="T44" fmla="*/ 1373 w 2060"/>
                  <a:gd name="T45" fmla="*/ 1033 h 1644"/>
                  <a:gd name="T46" fmla="*/ 1608 w 2060"/>
                  <a:gd name="T47" fmla="*/ 847 h 1644"/>
                  <a:gd name="T48" fmla="*/ 1704 w 2060"/>
                  <a:gd name="T49" fmla="*/ 1030 h 1644"/>
                  <a:gd name="T50" fmla="*/ 1707 w 2060"/>
                  <a:gd name="T51" fmla="*/ 874 h 1644"/>
                  <a:gd name="T52" fmla="*/ 1759 w 2060"/>
                  <a:gd name="T53" fmla="*/ 800 h 1644"/>
                  <a:gd name="T54" fmla="*/ 1783 w 2060"/>
                  <a:gd name="T55" fmla="*/ 544 h 1644"/>
                  <a:gd name="T56" fmla="*/ 1824 w 2060"/>
                  <a:gd name="T57" fmla="*/ 528 h 1644"/>
                  <a:gd name="T58" fmla="*/ 1844 w 2060"/>
                  <a:gd name="T59" fmla="*/ 427 h 1644"/>
                  <a:gd name="T60" fmla="*/ 1805 w 2060"/>
                  <a:gd name="T61" fmla="*/ 226 h 1644"/>
                  <a:gd name="T62" fmla="*/ 1899 w 2060"/>
                  <a:gd name="T63" fmla="*/ 108 h 1644"/>
                  <a:gd name="T64" fmla="*/ 1947 w 2060"/>
                  <a:gd name="T65" fmla="*/ 209 h 1644"/>
                  <a:gd name="T66" fmla="*/ 1943 w 2060"/>
                  <a:gd name="T67" fmla="*/ 123 h 1644"/>
                  <a:gd name="T68" fmla="*/ 1975 w 2060"/>
                  <a:gd name="T69" fmla="*/ 51 h 1644"/>
                  <a:gd name="T70" fmla="*/ 2038 w 2060"/>
                  <a:gd name="T71" fmla="*/ 0 h 1644"/>
                  <a:gd name="T72" fmla="*/ 1820 w 2060"/>
                  <a:gd name="T73" fmla="*/ 63 h 1644"/>
                  <a:gd name="T74" fmla="*/ 1583 w 2060"/>
                  <a:gd name="T75" fmla="*/ 83 h 1644"/>
                  <a:gd name="T76" fmla="*/ 1349 w 2060"/>
                  <a:gd name="T77" fmla="*/ 30 h 1644"/>
                  <a:gd name="T78" fmla="*/ 1132 w 2060"/>
                  <a:gd name="T79" fmla="*/ 65 h 1644"/>
                  <a:gd name="T80" fmla="*/ 1040 w 2060"/>
                  <a:gd name="T81" fmla="*/ 170 h 1644"/>
                  <a:gd name="T82" fmla="*/ 926 w 2060"/>
                  <a:gd name="T83" fmla="*/ 137 h 1644"/>
                  <a:gd name="T84" fmla="*/ 758 w 2060"/>
                  <a:gd name="T85" fmla="*/ 183 h 1644"/>
                  <a:gd name="T86" fmla="*/ 667 w 2060"/>
                  <a:gd name="T87" fmla="*/ 140 h 1644"/>
                  <a:gd name="T88" fmla="*/ 364 w 2060"/>
                  <a:gd name="T89" fmla="*/ 248 h 1644"/>
                  <a:gd name="T90" fmla="*/ 535 w 2060"/>
                  <a:gd name="T91" fmla="*/ 213 h 1644"/>
                  <a:gd name="T92" fmla="*/ 638 w 2060"/>
                  <a:gd name="T93" fmla="*/ 276 h 1644"/>
                  <a:gd name="T94" fmla="*/ 443 w 2060"/>
                  <a:gd name="T95" fmla="*/ 357 h 1644"/>
                  <a:gd name="T96" fmla="*/ 275 w 2060"/>
                  <a:gd name="T97" fmla="*/ 416 h 1644"/>
                  <a:gd name="T98" fmla="*/ 167 w 2060"/>
                  <a:gd name="T99" fmla="*/ 537 h 1644"/>
                  <a:gd name="T100" fmla="*/ 283 w 2060"/>
                  <a:gd name="T101" fmla="*/ 552 h 1644"/>
                  <a:gd name="T102" fmla="*/ 381 w 2060"/>
                  <a:gd name="T103" fmla="*/ 573 h 1644"/>
                  <a:gd name="T104" fmla="*/ 493 w 2060"/>
                  <a:gd name="T105" fmla="*/ 590 h 1644"/>
                  <a:gd name="T106" fmla="*/ 487 w 2060"/>
                  <a:gd name="T107" fmla="*/ 512 h 1644"/>
                  <a:gd name="T108" fmla="*/ 592 w 2060"/>
                  <a:gd name="T109" fmla="*/ 548 h 1644"/>
                  <a:gd name="T110" fmla="*/ 686 w 2060"/>
                  <a:gd name="T111" fmla="*/ 470 h 1644"/>
                  <a:gd name="T112" fmla="*/ 772 w 2060"/>
                  <a:gd name="T113" fmla="*/ 480 h 1644"/>
                  <a:gd name="T114" fmla="*/ 639 w 2060"/>
                  <a:gd name="T115" fmla="*/ 598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363046">
                  <a:alpha val="20000"/>
                </a:srgbClr>
              </a:solidFill>
              <a:ln>
                <a:noFill/>
              </a:ln>
              <a:effectLst/>
              <a:extLst>
                <a:ext uri="{91240B29-F687-4F45-9708-019B960494DF}">
                  <a14:hiddenLine xmlns:a14="http://schemas.microsoft.com/office/drawing/2010/main" w="12700">
                    <a:solidFill>
                      <a:srgbClr val="FF5425"/>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5" name="Freeform 4"/>
              <p:cNvSpPr/>
              <p:nvPr/>
            </p:nvSpPr>
            <p:spPr bwMode="ltGray">
              <a:xfrm>
                <a:off x="551" y="1275"/>
                <a:ext cx="1457" cy="1812"/>
              </a:xfrm>
              <a:custGeom>
                <a:avLst/>
                <a:gdLst>
                  <a:gd name="T0" fmla="*/ 116 w 1692"/>
                  <a:gd name="T1" fmla="*/ 258 h 2586"/>
                  <a:gd name="T2" fmla="*/ 320 w 1692"/>
                  <a:gd name="T3" fmla="*/ 210 h 2586"/>
                  <a:gd name="T4" fmla="*/ 434 w 1692"/>
                  <a:gd name="T5" fmla="*/ 240 h 2586"/>
                  <a:gd name="T6" fmla="*/ 416 w 1692"/>
                  <a:gd name="T7" fmla="*/ 444 h 2586"/>
                  <a:gd name="T8" fmla="*/ 272 w 1692"/>
                  <a:gd name="T9" fmla="*/ 582 h 2586"/>
                  <a:gd name="T10" fmla="*/ 218 w 1692"/>
                  <a:gd name="T11" fmla="*/ 714 h 2586"/>
                  <a:gd name="T12" fmla="*/ 284 w 1692"/>
                  <a:gd name="T13" fmla="*/ 964 h 2586"/>
                  <a:gd name="T14" fmla="*/ 316 w 1692"/>
                  <a:gd name="T15" fmla="*/ 960 h 2586"/>
                  <a:gd name="T16" fmla="*/ 328 w 1692"/>
                  <a:gd name="T17" fmla="*/ 906 h 2586"/>
                  <a:gd name="T18" fmla="*/ 478 w 1692"/>
                  <a:gd name="T19" fmla="*/ 1154 h 2586"/>
                  <a:gd name="T20" fmla="*/ 650 w 1692"/>
                  <a:gd name="T21" fmla="*/ 1200 h 2586"/>
                  <a:gd name="T22" fmla="*/ 794 w 1692"/>
                  <a:gd name="T23" fmla="*/ 1350 h 2586"/>
                  <a:gd name="T24" fmla="*/ 854 w 1692"/>
                  <a:gd name="T25" fmla="*/ 1422 h 2586"/>
                  <a:gd name="T26" fmla="*/ 770 w 1692"/>
                  <a:gd name="T27" fmla="*/ 1608 h 2586"/>
                  <a:gd name="T28" fmla="*/ 916 w 1692"/>
                  <a:gd name="T29" fmla="*/ 1782 h 2586"/>
                  <a:gd name="T30" fmla="*/ 1034 w 1692"/>
                  <a:gd name="T31" fmla="*/ 2022 h 2586"/>
                  <a:gd name="T32" fmla="*/ 1094 w 1692"/>
                  <a:gd name="T33" fmla="*/ 2310 h 2586"/>
                  <a:gd name="T34" fmla="*/ 1194 w 1692"/>
                  <a:gd name="T35" fmla="*/ 2540 h 2586"/>
                  <a:gd name="T36" fmla="*/ 1280 w 1692"/>
                  <a:gd name="T37" fmla="*/ 2520 h 2586"/>
                  <a:gd name="T38" fmla="*/ 1244 w 1692"/>
                  <a:gd name="T39" fmla="*/ 2394 h 2586"/>
                  <a:gd name="T40" fmla="*/ 1288 w 1692"/>
                  <a:gd name="T41" fmla="*/ 2306 h 2586"/>
                  <a:gd name="T42" fmla="*/ 1368 w 1692"/>
                  <a:gd name="T43" fmla="*/ 2228 h 2586"/>
                  <a:gd name="T44" fmla="*/ 1448 w 1692"/>
                  <a:gd name="T45" fmla="*/ 2076 h 2586"/>
                  <a:gd name="T46" fmla="*/ 1568 w 1692"/>
                  <a:gd name="T47" fmla="*/ 1950 h 2586"/>
                  <a:gd name="T48" fmla="*/ 1622 w 1692"/>
                  <a:gd name="T49" fmla="*/ 1746 h 2586"/>
                  <a:gd name="T50" fmla="*/ 1552 w 1692"/>
                  <a:gd name="T51" fmla="*/ 1538 h 2586"/>
                  <a:gd name="T52" fmla="*/ 1376 w 1692"/>
                  <a:gd name="T53" fmla="*/ 1410 h 2586"/>
                  <a:gd name="T54" fmla="*/ 1104 w 1692"/>
                  <a:gd name="T55" fmla="*/ 1280 h 2586"/>
                  <a:gd name="T56" fmla="*/ 974 w 1692"/>
                  <a:gd name="T57" fmla="*/ 1260 h 2586"/>
                  <a:gd name="T58" fmla="*/ 904 w 1692"/>
                  <a:gd name="T59" fmla="*/ 1268 h 2586"/>
                  <a:gd name="T60" fmla="*/ 794 w 1692"/>
                  <a:gd name="T61" fmla="*/ 1308 h 2586"/>
                  <a:gd name="T62" fmla="*/ 758 w 1692"/>
                  <a:gd name="T63" fmla="*/ 1174 h 2586"/>
                  <a:gd name="T64" fmla="*/ 736 w 1692"/>
                  <a:gd name="T65" fmla="*/ 1062 h 2586"/>
                  <a:gd name="T66" fmla="*/ 632 w 1692"/>
                  <a:gd name="T67" fmla="*/ 1104 h 2586"/>
                  <a:gd name="T68" fmla="*/ 568 w 1692"/>
                  <a:gd name="T69" fmla="*/ 950 h 2586"/>
                  <a:gd name="T70" fmla="*/ 740 w 1692"/>
                  <a:gd name="T71" fmla="*/ 912 h 2586"/>
                  <a:gd name="T72" fmla="*/ 842 w 1692"/>
                  <a:gd name="T73" fmla="*/ 906 h 2586"/>
                  <a:gd name="T74" fmla="*/ 896 w 1692"/>
                  <a:gd name="T75" fmla="*/ 900 h 2586"/>
                  <a:gd name="T76" fmla="*/ 1058 w 1692"/>
                  <a:gd name="T77" fmla="*/ 750 h 2586"/>
                  <a:gd name="T78" fmla="*/ 1184 w 1692"/>
                  <a:gd name="T79" fmla="*/ 678 h 2586"/>
                  <a:gd name="T80" fmla="*/ 1278 w 1692"/>
                  <a:gd name="T81" fmla="*/ 636 h 2586"/>
                  <a:gd name="T82" fmla="*/ 1340 w 1692"/>
                  <a:gd name="T83" fmla="*/ 538 h 2586"/>
                  <a:gd name="T84" fmla="*/ 1288 w 1692"/>
                  <a:gd name="T85" fmla="*/ 512 h 2586"/>
                  <a:gd name="T86" fmla="*/ 1526 w 1692"/>
                  <a:gd name="T87" fmla="*/ 456 h 2586"/>
                  <a:gd name="T88" fmla="*/ 1406 w 1692"/>
                  <a:gd name="T89" fmla="*/ 342 h 2586"/>
                  <a:gd name="T90" fmla="*/ 1328 w 1692"/>
                  <a:gd name="T91" fmla="*/ 264 h 2586"/>
                  <a:gd name="T92" fmla="*/ 1222 w 1692"/>
                  <a:gd name="T93" fmla="*/ 364 h 2586"/>
                  <a:gd name="T94" fmla="*/ 1110 w 1692"/>
                  <a:gd name="T95" fmla="*/ 444 h 2586"/>
                  <a:gd name="T96" fmla="*/ 1022 w 1692"/>
                  <a:gd name="T97" fmla="*/ 304 h 2586"/>
                  <a:gd name="T98" fmla="*/ 1212 w 1692"/>
                  <a:gd name="T99" fmla="*/ 240 h 2586"/>
                  <a:gd name="T100" fmla="*/ 1266 w 1692"/>
                  <a:gd name="T101" fmla="*/ 198 h 2586"/>
                  <a:gd name="T102" fmla="*/ 1328 w 1692"/>
                  <a:gd name="T103" fmla="*/ 172 h 2586"/>
                  <a:gd name="T104" fmla="*/ 1286 w 1692"/>
                  <a:gd name="T105" fmla="*/ 144 h 2586"/>
                  <a:gd name="T106" fmla="*/ 1262 w 1692"/>
                  <a:gd name="T107" fmla="*/ 120 h 2586"/>
                  <a:gd name="T108" fmla="*/ 1202 w 1692"/>
                  <a:gd name="T109" fmla="*/ 102 h 2586"/>
                  <a:gd name="T110" fmla="*/ 1106 w 1692"/>
                  <a:gd name="T111" fmla="*/ 136 h 2586"/>
                  <a:gd name="T112" fmla="*/ 950 w 1692"/>
                  <a:gd name="T113" fmla="*/ 120 h 2586"/>
                  <a:gd name="T114" fmla="*/ 550 w 1692"/>
                  <a:gd name="T115" fmla="*/ 0 h 2586"/>
                  <a:gd name="T116" fmla="*/ 344 w 1692"/>
                  <a:gd name="T117" fmla="*/ 32 h 2586"/>
                  <a:gd name="T118" fmla="*/ 290 w 1692"/>
                  <a:gd name="T119" fmla="*/ 102 h 2586"/>
                  <a:gd name="T120" fmla="*/ 128 w 1692"/>
                  <a:gd name="T121" fmla="*/ 174 h 2586"/>
                  <a:gd name="T122" fmla="*/ 128 w 1692"/>
                  <a:gd name="T123" fmla="*/ 216 h 2586"/>
                  <a:gd name="T124" fmla="*/ 2 w 1692"/>
                  <a:gd name="T125" fmla="*/ 252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6" name="Freeform 5"/>
              <p:cNvSpPr/>
              <p:nvPr/>
            </p:nvSpPr>
            <p:spPr bwMode="ltGray">
              <a:xfrm>
                <a:off x="505" y="1448"/>
                <a:ext cx="39" cy="26"/>
              </a:xfrm>
              <a:custGeom>
                <a:avLst/>
                <a:gdLst>
                  <a:gd name="T0" fmla="*/ 16 w 46"/>
                  <a:gd name="T1" fmla="*/ 4 h 38"/>
                  <a:gd name="T2" fmla="*/ 0 w 46"/>
                  <a:gd name="T3" fmla="*/ 22 h 38"/>
                  <a:gd name="T4" fmla="*/ 22 w 46"/>
                  <a:gd name="T5" fmla="*/ 38 h 38"/>
                  <a:gd name="T6" fmla="*/ 46 w 46"/>
                  <a:gd name="T7" fmla="*/ 26 h 38"/>
                  <a:gd name="T8" fmla="*/ 30 w 46"/>
                  <a:gd name="T9" fmla="*/ 0 h 38"/>
                  <a:gd name="T10" fmla="*/ 16 w 46"/>
                  <a:gd name="T11" fmla="*/ 4 h 38"/>
                </a:gdLst>
                <a:ahLst/>
                <a:cxnLst>
                  <a:cxn ang="0">
                    <a:pos x="T0" y="T1"/>
                  </a:cxn>
                  <a:cxn ang="0">
                    <a:pos x="T2" y="T3"/>
                  </a:cxn>
                  <a:cxn ang="0">
                    <a:pos x="T4" y="T5"/>
                  </a:cxn>
                  <a:cxn ang="0">
                    <a:pos x="T6" y="T7"/>
                  </a:cxn>
                  <a:cxn ang="0">
                    <a:pos x="T8" y="T9"/>
                  </a:cxn>
                  <a:cxn ang="0">
                    <a:pos x="T10" y="T11"/>
                  </a:cxn>
                </a:cxnLst>
                <a:rect l="0" t="0" r="r" b="b"/>
                <a:pathLst>
                  <a:path w="46" h="38">
                    <a:moveTo>
                      <a:pt x="16" y="4"/>
                    </a:moveTo>
                    <a:lnTo>
                      <a:pt x="0" y="22"/>
                    </a:lnTo>
                    <a:lnTo>
                      <a:pt x="22" y="38"/>
                    </a:lnTo>
                    <a:lnTo>
                      <a:pt x="46" y="26"/>
                    </a:lnTo>
                    <a:lnTo>
                      <a:pt x="30" y="0"/>
                    </a:lnTo>
                    <a:lnTo>
                      <a:pt x="16" y="4"/>
                    </a:ln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7" name="Freeform 6"/>
              <p:cNvSpPr/>
              <p:nvPr/>
            </p:nvSpPr>
            <p:spPr bwMode="ltGray">
              <a:xfrm>
                <a:off x="858" y="1563"/>
                <a:ext cx="45" cy="30"/>
              </a:xfrm>
              <a:custGeom>
                <a:avLst/>
                <a:gdLst>
                  <a:gd name="T0" fmla="*/ 12 w 52"/>
                  <a:gd name="T1" fmla="*/ 0 h 44"/>
                  <a:gd name="T2" fmla="*/ 26 w 52"/>
                  <a:gd name="T3" fmla="*/ 44 h 44"/>
                  <a:gd name="T4" fmla="*/ 42 w 52"/>
                  <a:gd name="T5" fmla="*/ 42 h 44"/>
                  <a:gd name="T6" fmla="*/ 38 w 52"/>
                  <a:gd name="T7" fmla="*/ 16 h 44"/>
                  <a:gd name="T8" fmla="*/ 26 w 52"/>
                  <a:gd name="T9" fmla="*/ 2 h 44"/>
                  <a:gd name="T10" fmla="*/ 12 w 52"/>
                  <a:gd name="T11" fmla="*/ 0 h 44"/>
                </a:gdLst>
                <a:ahLst/>
                <a:cxnLst>
                  <a:cxn ang="0">
                    <a:pos x="T0" y="T1"/>
                  </a:cxn>
                  <a:cxn ang="0">
                    <a:pos x="T2" y="T3"/>
                  </a:cxn>
                  <a:cxn ang="0">
                    <a:pos x="T4" y="T5"/>
                  </a:cxn>
                  <a:cxn ang="0">
                    <a:pos x="T6" y="T7"/>
                  </a:cxn>
                  <a:cxn ang="0">
                    <a:pos x="T8" y="T9"/>
                  </a:cxn>
                  <a:cxn ang="0">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8" name="Freeform 7"/>
              <p:cNvSpPr/>
              <p:nvPr/>
            </p:nvSpPr>
            <p:spPr bwMode="ltGray">
              <a:xfrm>
                <a:off x="1757" y="1615"/>
                <a:ext cx="113" cy="69"/>
              </a:xfrm>
              <a:custGeom>
                <a:avLst/>
                <a:gdLst>
                  <a:gd name="T0" fmla="*/ 97 w 131"/>
                  <a:gd name="T1" fmla="*/ 0 h 98"/>
                  <a:gd name="T2" fmla="*/ 79 w 131"/>
                  <a:gd name="T3" fmla="*/ 8 h 98"/>
                  <a:gd name="T4" fmla="*/ 53 w 131"/>
                  <a:gd name="T5" fmla="*/ 24 h 98"/>
                  <a:gd name="T6" fmla="*/ 39 w 131"/>
                  <a:gd name="T7" fmla="*/ 40 h 98"/>
                  <a:gd name="T8" fmla="*/ 21 w 131"/>
                  <a:gd name="T9" fmla="*/ 52 h 98"/>
                  <a:gd name="T10" fmla="*/ 63 w 131"/>
                  <a:gd name="T11" fmla="*/ 82 h 98"/>
                  <a:gd name="T12" fmla="*/ 79 w 131"/>
                  <a:gd name="T13" fmla="*/ 94 h 98"/>
                  <a:gd name="T14" fmla="*/ 85 w 131"/>
                  <a:gd name="T15" fmla="*/ 92 h 98"/>
                  <a:gd name="T16" fmla="*/ 89 w 131"/>
                  <a:gd name="T17" fmla="*/ 86 h 98"/>
                  <a:gd name="T18" fmla="*/ 97 w 131"/>
                  <a:gd name="T19" fmla="*/ 98 h 98"/>
                  <a:gd name="T20" fmla="*/ 123 w 131"/>
                  <a:gd name="T21" fmla="*/ 86 h 98"/>
                  <a:gd name="T22" fmla="*/ 129 w 131"/>
                  <a:gd name="T23" fmla="*/ 74 h 98"/>
                  <a:gd name="T24" fmla="*/ 101 w 131"/>
                  <a:gd name="T25" fmla="*/ 40 h 98"/>
                  <a:gd name="T26" fmla="*/ 115 w 131"/>
                  <a:gd name="T27" fmla="*/ 24 h 98"/>
                  <a:gd name="T28" fmla="*/ 111 w 131"/>
                  <a:gd name="T29" fmla="*/ 4 h 98"/>
                  <a:gd name="T30" fmla="*/ 97 w 131"/>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29" name="Freeform 8"/>
              <p:cNvSpPr/>
              <p:nvPr/>
            </p:nvSpPr>
            <p:spPr bwMode="ltGray">
              <a:xfrm>
                <a:off x="1212" y="1974"/>
                <a:ext cx="182" cy="79"/>
              </a:xfrm>
              <a:custGeom>
                <a:avLst/>
                <a:gdLst>
                  <a:gd name="T0" fmla="*/ 47 w 212"/>
                  <a:gd name="T1" fmla="*/ 12 h 112"/>
                  <a:gd name="T2" fmla="*/ 17 w 212"/>
                  <a:gd name="T3" fmla="*/ 12 h 112"/>
                  <a:gd name="T4" fmla="*/ 5 w 212"/>
                  <a:gd name="T5" fmla="*/ 16 h 112"/>
                  <a:gd name="T6" fmla="*/ 25 w 212"/>
                  <a:gd name="T7" fmla="*/ 52 h 112"/>
                  <a:gd name="T8" fmla="*/ 51 w 212"/>
                  <a:gd name="T9" fmla="*/ 44 h 112"/>
                  <a:gd name="T10" fmla="*/ 93 w 212"/>
                  <a:gd name="T11" fmla="*/ 54 h 112"/>
                  <a:gd name="T12" fmla="*/ 111 w 212"/>
                  <a:gd name="T13" fmla="*/ 60 h 112"/>
                  <a:gd name="T14" fmla="*/ 133 w 212"/>
                  <a:gd name="T15" fmla="*/ 88 h 112"/>
                  <a:gd name="T16" fmla="*/ 141 w 212"/>
                  <a:gd name="T17" fmla="*/ 112 h 112"/>
                  <a:gd name="T18" fmla="*/ 157 w 212"/>
                  <a:gd name="T19" fmla="*/ 100 h 112"/>
                  <a:gd name="T20" fmla="*/ 169 w 212"/>
                  <a:gd name="T21" fmla="*/ 96 h 112"/>
                  <a:gd name="T22" fmla="*/ 187 w 212"/>
                  <a:gd name="T23" fmla="*/ 102 h 112"/>
                  <a:gd name="T24" fmla="*/ 195 w 212"/>
                  <a:gd name="T25" fmla="*/ 80 h 112"/>
                  <a:gd name="T26" fmla="*/ 153 w 212"/>
                  <a:gd name="T27" fmla="*/ 54 h 112"/>
                  <a:gd name="T28" fmla="*/ 105 w 212"/>
                  <a:gd name="T29" fmla="*/ 20 h 112"/>
                  <a:gd name="T30" fmla="*/ 53 w 212"/>
                  <a:gd name="T31" fmla="*/ 26 h 112"/>
                  <a:gd name="T32" fmla="*/ 47 w 212"/>
                  <a:gd name="T33"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0" name="Freeform 9"/>
              <p:cNvSpPr/>
              <p:nvPr/>
            </p:nvSpPr>
            <p:spPr bwMode="ltGray">
              <a:xfrm>
                <a:off x="1362" y="2034"/>
                <a:ext cx="114" cy="38"/>
              </a:xfrm>
              <a:custGeom>
                <a:avLst/>
                <a:gdLst>
                  <a:gd name="T0" fmla="*/ 57 w 133"/>
                  <a:gd name="T1" fmla="*/ 0 h 54"/>
                  <a:gd name="T2" fmla="*/ 43 w 133"/>
                  <a:gd name="T3" fmla="*/ 6 h 54"/>
                  <a:gd name="T4" fmla="*/ 31 w 133"/>
                  <a:gd name="T5" fmla="*/ 30 h 54"/>
                  <a:gd name="T6" fmla="*/ 15 w 133"/>
                  <a:gd name="T7" fmla="*/ 34 h 54"/>
                  <a:gd name="T8" fmla="*/ 3 w 133"/>
                  <a:gd name="T9" fmla="*/ 42 h 54"/>
                  <a:gd name="T10" fmla="*/ 13 w 133"/>
                  <a:gd name="T11" fmla="*/ 54 h 54"/>
                  <a:gd name="T12" fmla="*/ 133 w 133"/>
                  <a:gd name="T13" fmla="*/ 34 h 54"/>
                  <a:gd name="T14" fmla="*/ 123 w 133"/>
                  <a:gd name="T15" fmla="*/ 16 h 54"/>
                  <a:gd name="T16" fmla="*/ 105 w 133"/>
                  <a:gd name="T17" fmla="*/ 8 h 54"/>
                  <a:gd name="T18" fmla="*/ 101 w 133"/>
                  <a:gd name="T19" fmla="*/ 24 h 54"/>
                  <a:gd name="T20" fmla="*/ 89 w 133"/>
                  <a:gd name="T21" fmla="*/ 18 h 54"/>
                  <a:gd name="T22" fmla="*/ 67 w 133"/>
                  <a:gd name="T23" fmla="*/ 14 h 54"/>
                  <a:gd name="T24" fmla="*/ 57 w 133"/>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1" name="Freeform 10"/>
              <p:cNvSpPr/>
              <p:nvPr/>
            </p:nvSpPr>
            <p:spPr bwMode="ltGray">
              <a:xfrm>
                <a:off x="1483" y="2058"/>
                <a:ext cx="43"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2" name="Freeform 11"/>
              <p:cNvSpPr/>
              <p:nvPr/>
            </p:nvSpPr>
            <p:spPr bwMode="ltGray">
              <a:xfrm>
                <a:off x="1547" y="2061"/>
                <a:ext cx="14" cy="24"/>
              </a:xfrm>
              <a:custGeom>
                <a:avLst/>
                <a:gdLst>
                  <a:gd name="T0" fmla="*/ 14 w 16"/>
                  <a:gd name="T1" fmla="*/ 0 h 34"/>
                  <a:gd name="T2" fmla="*/ 0 w 16"/>
                  <a:gd name="T3" fmla="*/ 14 h 34"/>
                  <a:gd name="T4" fmla="*/ 16 w 16"/>
                  <a:gd name="T5" fmla="*/ 34 h 34"/>
                  <a:gd name="T6" fmla="*/ 12 w 16"/>
                  <a:gd name="T7" fmla="*/ 18 h 34"/>
                  <a:gd name="T8" fmla="*/ 16 w 16"/>
                  <a:gd name="T9" fmla="*/ 6 h 34"/>
                  <a:gd name="T10" fmla="*/ 14 w 16"/>
                  <a:gd name="T11" fmla="*/ 0 h 34"/>
                </a:gdLst>
                <a:ahLst/>
                <a:cxnLst>
                  <a:cxn ang="0">
                    <a:pos x="T0" y="T1"/>
                  </a:cxn>
                  <a:cxn ang="0">
                    <a:pos x="T2" y="T3"/>
                  </a:cxn>
                  <a:cxn ang="0">
                    <a:pos x="T4" y="T5"/>
                  </a:cxn>
                  <a:cxn ang="0">
                    <a:pos x="T6" y="T7"/>
                  </a:cxn>
                  <a:cxn ang="0">
                    <a:pos x="T8" y="T9"/>
                  </a:cxn>
                  <a:cxn ang="0">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3" name="Freeform 12"/>
              <p:cNvSpPr/>
              <p:nvPr/>
            </p:nvSpPr>
            <p:spPr bwMode="ltGray">
              <a:xfrm>
                <a:off x="1336" y="1270"/>
                <a:ext cx="207" cy="82"/>
              </a:xfrm>
              <a:custGeom>
                <a:avLst/>
                <a:gdLst>
                  <a:gd name="T0" fmla="*/ 64 w 240"/>
                  <a:gd name="T1" fmla="*/ 1 h 117"/>
                  <a:gd name="T2" fmla="*/ 24 w 240"/>
                  <a:gd name="T3" fmla="*/ 31 h 117"/>
                  <a:gd name="T4" fmla="*/ 6 w 240"/>
                  <a:gd name="T5" fmla="*/ 37 h 117"/>
                  <a:gd name="T6" fmla="*/ 0 w 240"/>
                  <a:gd name="T7" fmla="*/ 39 h 117"/>
                  <a:gd name="T8" fmla="*/ 26 w 240"/>
                  <a:gd name="T9" fmla="*/ 59 h 117"/>
                  <a:gd name="T10" fmla="*/ 38 w 240"/>
                  <a:gd name="T11" fmla="*/ 63 h 117"/>
                  <a:gd name="T12" fmla="*/ 68 w 240"/>
                  <a:gd name="T13" fmla="*/ 47 h 117"/>
                  <a:gd name="T14" fmla="*/ 80 w 240"/>
                  <a:gd name="T15" fmla="*/ 43 h 117"/>
                  <a:gd name="T16" fmla="*/ 82 w 240"/>
                  <a:gd name="T17" fmla="*/ 55 h 117"/>
                  <a:gd name="T18" fmla="*/ 64 w 240"/>
                  <a:gd name="T19" fmla="*/ 61 h 117"/>
                  <a:gd name="T20" fmla="*/ 72 w 240"/>
                  <a:gd name="T21" fmla="*/ 73 h 117"/>
                  <a:gd name="T22" fmla="*/ 40 w 240"/>
                  <a:gd name="T23" fmla="*/ 87 h 117"/>
                  <a:gd name="T24" fmla="*/ 70 w 240"/>
                  <a:gd name="T25" fmla="*/ 109 h 117"/>
                  <a:gd name="T26" fmla="*/ 82 w 240"/>
                  <a:gd name="T27" fmla="*/ 113 h 117"/>
                  <a:gd name="T28" fmla="*/ 118 w 240"/>
                  <a:gd name="T29" fmla="*/ 103 h 117"/>
                  <a:gd name="T30" fmla="*/ 150 w 240"/>
                  <a:gd name="T31" fmla="*/ 105 h 117"/>
                  <a:gd name="T32" fmla="*/ 168 w 240"/>
                  <a:gd name="T33" fmla="*/ 117 h 117"/>
                  <a:gd name="T34" fmla="*/ 204 w 240"/>
                  <a:gd name="T35" fmla="*/ 109 h 117"/>
                  <a:gd name="T36" fmla="*/ 224 w 240"/>
                  <a:gd name="T37" fmla="*/ 103 h 117"/>
                  <a:gd name="T38" fmla="*/ 222 w 240"/>
                  <a:gd name="T39" fmla="*/ 77 h 117"/>
                  <a:gd name="T40" fmla="*/ 234 w 240"/>
                  <a:gd name="T41" fmla="*/ 69 h 117"/>
                  <a:gd name="T42" fmla="*/ 238 w 240"/>
                  <a:gd name="T43" fmla="*/ 47 h 117"/>
                  <a:gd name="T44" fmla="*/ 210 w 240"/>
                  <a:gd name="T45" fmla="*/ 57 h 117"/>
                  <a:gd name="T46" fmla="*/ 200 w 240"/>
                  <a:gd name="T47" fmla="*/ 43 h 117"/>
                  <a:gd name="T48" fmla="*/ 172 w 240"/>
                  <a:gd name="T49" fmla="*/ 45 h 117"/>
                  <a:gd name="T50" fmla="*/ 134 w 240"/>
                  <a:gd name="T51" fmla="*/ 9 h 117"/>
                  <a:gd name="T52" fmla="*/ 94 w 240"/>
                  <a:gd name="T53" fmla="*/ 11 h 117"/>
                  <a:gd name="T54" fmla="*/ 82 w 240"/>
                  <a:gd name="T55" fmla="*/ 1 h 117"/>
                  <a:gd name="T56" fmla="*/ 64 w 240"/>
                  <a:gd name="T5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4" name="Freeform 13"/>
              <p:cNvSpPr/>
              <p:nvPr/>
            </p:nvSpPr>
            <p:spPr bwMode="ltGray">
              <a:xfrm>
                <a:off x="1428" y="1232"/>
                <a:ext cx="168" cy="56"/>
              </a:xfrm>
              <a:custGeom>
                <a:avLst/>
                <a:gdLst>
                  <a:gd name="T0" fmla="*/ 97 w 194"/>
                  <a:gd name="T1" fmla="*/ 10 h 80"/>
                  <a:gd name="T2" fmla="*/ 13 w 194"/>
                  <a:gd name="T3" fmla="*/ 24 h 80"/>
                  <a:gd name="T4" fmla="*/ 9 w 194"/>
                  <a:gd name="T5" fmla="*/ 34 h 80"/>
                  <a:gd name="T6" fmla="*/ 57 w 194"/>
                  <a:gd name="T7" fmla="*/ 52 h 80"/>
                  <a:gd name="T8" fmla="*/ 135 w 194"/>
                  <a:gd name="T9" fmla="*/ 74 h 80"/>
                  <a:gd name="T10" fmla="*/ 175 w 194"/>
                  <a:gd name="T11" fmla="*/ 68 h 80"/>
                  <a:gd name="T12" fmla="*/ 187 w 194"/>
                  <a:gd name="T13" fmla="*/ 64 h 80"/>
                  <a:gd name="T14" fmla="*/ 175 w 194"/>
                  <a:gd name="T15" fmla="*/ 44 h 80"/>
                  <a:gd name="T16" fmla="*/ 163 w 194"/>
                  <a:gd name="T17" fmla="*/ 36 h 80"/>
                  <a:gd name="T18" fmla="*/ 129 w 194"/>
                  <a:gd name="T19" fmla="*/ 26 h 80"/>
                  <a:gd name="T20" fmla="*/ 97 w 194"/>
                  <a:gd name="T21" fmla="*/ 1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5" name="Freeform 14"/>
              <p:cNvSpPr/>
              <p:nvPr/>
            </p:nvSpPr>
            <p:spPr bwMode="ltGray">
              <a:xfrm>
                <a:off x="1664" y="1297"/>
                <a:ext cx="268" cy="178"/>
              </a:xfrm>
              <a:custGeom>
                <a:avLst/>
                <a:gdLst>
                  <a:gd name="T0" fmla="*/ 67 w 310"/>
                  <a:gd name="T1" fmla="*/ 9 h 254"/>
                  <a:gd name="T2" fmla="*/ 51 w 310"/>
                  <a:gd name="T3" fmla="*/ 23 h 254"/>
                  <a:gd name="T4" fmla="*/ 21 w 310"/>
                  <a:gd name="T5" fmla="*/ 39 h 254"/>
                  <a:gd name="T6" fmla="*/ 53 w 310"/>
                  <a:gd name="T7" fmla="*/ 77 h 254"/>
                  <a:gd name="T8" fmla="*/ 79 w 310"/>
                  <a:gd name="T9" fmla="*/ 85 h 254"/>
                  <a:gd name="T10" fmla="*/ 103 w 310"/>
                  <a:gd name="T11" fmla="*/ 99 h 254"/>
                  <a:gd name="T12" fmla="*/ 127 w 310"/>
                  <a:gd name="T13" fmla="*/ 85 h 254"/>
                  <a:gd name="T14" fmla="*/ 143 w 310"/>
                  <a:gd name="T15" fmla="*/ 101 h 254"/>
                  <a:gd name="T16" fmla="*/ 149 w 310"/>
                  <a:gd name="T17" fmla="*/ 127 h 254"/>
                  <a:gd name="T18" fmla="*/ 115 w 310"/>
                  <a:gd name="T19" fmla="*/ 151 h 254"/>
                  <a:gd name="T20" fmla="*/ 89 w 310"/>
                  <a:gd name="T21" fmla="*/ 173 h 254"/>
                  <a:gd name="T22" fmla="*/ 69 w 310"/>
                  <a:gd name="T23" fmla="*/ 169 h 254"/>
                  <a:gd name="T24" fmla="*/ 57 w 310"/>
                  <a:gd name="T25" fmla="*/ 165 h 254"/>
                  <a:gd name="T26" fmla="*/ 43 w 310"/>
                  <a:gd name="T27" fmla="*/ 187 h 254"/>
                  <a:gd name="T28" fmla="*/ 39 w 310"/>
                  <a:gd name="T29" fmla="*/ 199 h 254"/>
                  <a:gd name="T30" fmla="*/ 73 w 310"/>
                  <a:gd name="T31" fmla="*/ 205 h 254"/>
                  <a:gd name="T32" fmla="*/ 95 w 310"/>
                  <a:gd name="T33" fmla="*/ 203 h 254"/>
                  <a:gd name="T34" fmla="*/ 115 w 310"/>
                  <a:gd name="T35" fmla="*/ 231 h 254"/>
                  <a:gd name="T36" fmla="*/ 127 w 310"/>
                  <a:gd name="T37" fmla="*/ 235 h 254"/>
                  <a:gd name="T38" fmla="*/ 139 w 310"/>
                  <a:gd name="T39" fmla="*/ 239 h 254"/>
                  <a:gd name="T40" fmla="*/ 155 w 310"/>
                  <a:gd name="T41" fmla="*/ 251 h 254"/>
                  <a:gd name="T42" fmla="*/ 181 w 310"/>
                  <a:gd name="T43" fmla="*/ 237 h 254"/>
                  <a:gd name="T44" fmla="*/ 203 w 310"/>
                  <a:gd name="T45" fmla="*/ 235 h 254"/>
                  <a:gd name="T46" fmla="*/ 229 w 310"/>
                  <a:gd name="T47" fmla="*/ 213 h 254"/>
                  <a:gd name="T48" fmla="*/ 225 w 310"/>
                  <a:gd name="T49" fmla="*/ 185 h 254"/>
                  <a:gd name="T50" fmla="*/ 217 w 310"/>
                  <a:gd name="T51" fmla="*/ 173 h 254"/>
                  <a:gd name="T52" fmla="*/ 233 w 310"/>
                  <a:gd name="T53" fmla="*/ 167 h 254"/>
                  <a:gd name="T54" fmla="*/ 245 w 310"/>
                  <a:gd name="T55" fmla="*/ 183 h 254"/>
                  <a:gd name="T56" fmla="*/ 247 w 310"/>
                  <a:gd name="T57" fmla="*/ 197 h 254"/>
                  <a:gd name="T58" fmla="*/ 261 w 310"/>
                  <a:gd name="T59" fmla="*/ 193 h 254"/>
                  <a:gd name="T60" fmla="*/ 303 w 310"/>
                  <a:gd name="T61" fmla="*/ 169 h 254"/>
                  <a:gd name="T62" fmla="*/ 293 w 310"/>
                  <a:gd name="T63" fmla="*/ 147 h 254"/>
                  <a:gd name="T64" fmla="*/ 259 w 310"/>
                  <a:gd name="T65" fmla="*/ 123 h 254"/>
                  <a:gd name="T66" fmla="*/ 265 w 310"/>
                  <a:gd name="T67" fmla="*/ 107 h 254"/>
                  <a:gd name="T68" fmla="*/ 277 w 310"/>
                  <a:gd name="T69" fmla="*/ 103 h 254"/>
                  <a:gd name="T70" fmla="*/ 253 w 310"/>
                  <a:gd name="T71" fmla="*/ 63 h 254"/>
                  <a:gd name="T72" fmla="*/ 233 w 310"/>
                  <a:gd name="T73" fmla="*/ 59 h 254"/>
                  <a:gd name="T74" fmla="*/ 221 w 310"/>
                  <a:gd name="T75" fmla="*/ 55 h 254"/>
                  <a:gd name="T76" fmla="*/ 201 w 310"/>
                  <a:gd name="T77" fmla="*/ 33 h 254"/>
                  <a:gd name="T78" fmla="*/ 155 w 310"/>
                  <a:gd name="T79" fmla="*/ 45 h 254"/>
                  <a:gd name="T80" fmla="*/ 167 w 310"/>
                  <a:gd name="T81" fmla="*/ 25 h 254"/>
                  <a:gd name="T82" fmla="*/ 139 w 310"/>
                  <a:gd name="T83" fmla="*/ 17 h 254"/>
                  <a:gd name="T84" fmla="*/ 119 w 310"/>
                  <a:gd name="T85" fmla="*/ 19 h 254"/>
                  <a:gd name="T86" fmla="*/ 67 w 310"/>
                  <a:gd name="T87" fmla="*/ 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6" name="Freeform 15"/>
              <p:cNvSpPr/>
              <p:nvPr/>
            </p:nvSpPr>
            <p:spPr bwMode="ltGray">
              <a:xfrm>
                <a:off x="1662" y="1221"/>
                <a:ext cx="51" cy="34"/>
              </a:xfrm>
              <a:custGeom>
                <a:avLst/>
                <a:gdLst>
                  <a:gd name="T0" fmla="*/ 26 w 59"/>
                  <a:gd name="T1" fmla="*/ 0 h 50"/>
                  <a:gd name="T2" fmla="*/ 0 w 59"/>
                  <a:gd name="T3" fmla="*/ 10 h 50"/>
                  <a:gd name="T4" fmla="*/ 30 w 59"/>
                  <a:gd name="T5" fmla="*/ 40 h 50"/>
                  <a:gd name="T6" fmla="*/ 48 w 59"/>
                  <a:gd name="T7" fmla="*/ 50 h 50"/>
                  <a:gd name="T8" fmla="*/ 58 w 59"/>
                  <a:gd name="T9" fmla="*/ 28 h 50"/>
                  <a:gd name="T10" fmla="*/ 44 w 59"/>
                  <a:gd name="T11" fmla="*/ 8 h 50"/>
                  <a:gd name="T12" fmla="*/ 26 w 5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7" name="Freeform 16"/>
              <p:cNvSpPr/>
              <p:nvPr/>
            </p:nvSpPr>
            <p:spPr bwMode="ltGray">
              <a:xfrm>
                <a:off x="1565" y="1286"/>
                <a:ext cx="75" cy="39"/>
              </a:xfrm>
              <a:custGeom>
                <a:avLst/>
                <a:gdLst>
                  <a:gd name="T0" fmla="*/ 44 w 86"/>
                  <a:gd name="T1" fmla="*/ 7 h 57"/>
                  <a:gd name="T2" fmla="*/ 24 w 86"/>
                  <a:gd name="T3" fmla="*/ 25 h 57"/>
                  <a:gd name="T4" fmla="*/ 4 w 86"/>
                  <a:gd name="T5" fmla="*/ 27 h 57"/>
                  <a:gd name="T6" fmla="*/ 16 w 86"/>
                  <a:gd name="T7" fmla="*/ 57 h 57"/>
                  <a:gd name="T8" fmla="*/ 74 w 86"/>
                  <a:gd name="T9" fmla="*/ 35 h 57"/>
                  <a:gd name="T10" fmla="*/ 86 w 86"/>
                  <a:gd name="T11" fmla="*/ 17 h 57"/>
                  <a:gd name="T12" fmla="*/ 56 w 86"/>
                  <a:gd name="T13" fmla="*/ 7 h 57"/>
                  <a:gd name="T14" fmla="*/ 44 w 86"/>
                  <a:gd name="T15" fmla="*/ 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8" name="Freeform 17"/>
              <p:cNvSpPr/>
              <p:nvPr/>
            </p:nvSpPr>
            <p:spPr bwMode="ltGray">
              <a:xfrm>
                <a:off x="1644" y="1294"/>
                <a:ext cx="62" cy="23"/>
              </a:xfrm>
              <a:custGeom>
                <a:avLst/>
                <a:gdLst>
                  <a:gd name="T0" fmla="*/ 40 w 73"/>
                  <a:gd name="T1" fmla="*/ 0 h 34"/>
                  <a:gd name="T2" fmla="*/ 10 w 73"/>
                  <a:gd name="T3" fmla="*/ 16 h 34"/>
                  <a:gd name="T4" fmla="*/ 24 w 73"/>
                  <a:gd name="T5" fmla="*/ 34 h 34"/>
                  <a:gd name="T6" fmla="*/ 52 w 73"/>
                  <a:gd name="T7" fmla="*/ 28 h 34"/>
                  <a:gd name="T8" fmla="*/ 64 w 73"/>
                  <a:gd name="T9" fmla="*/ 20 h 34"/>
                  <a:gd name="T10" fmla="*/ 40 w 73"/>
                  <a:gd name="T11" fmla="*/ 0 h 34"/>
                </a:gdLst>
                <a:ahLst/>
                <a:cxnLst>
                  <a:cxn ang="0">
                    <a:pos x="T0" y="T1"/>
                  </a:cxn>
                  <a:cxn ang="0">
                    <a:pos x="T2" y="T3"/>
                  </a:cxn>
                  <a:cxn ang="0">
                    <a:pos x="T4" y="T5"/>
                  </a:cxn>
                  <a:cxn ang="0">
                    <a:pos x="T6" y="T7"/>
                  </a:cxn>
                  <a:cxn ang="0">
                    <a:pos x="T8" y="T9"/>
                  </a:cxn>
                  <a:cxn ang="0">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39" name="Freeform 18"/>
              <p:cNvSpPr/>
              <p:nvPr/>
            </p:nvSpPr>
            <p:spPr bwMode="ltGray">
              <a:xfrm>
                <a:off x="1610" y="1260"/>
                <a:ext cx="74" cy="32"/>
              </a:xfrm>
              <a:custGeom>
                <a:avLst/>
                <a:gdLst>
                  <a:gd name="T0" fmla="*/ 58 w 85"/>
                  <a:gd name="T1" fmla="*/ 10 h 45"/>
                  <a:gd name="T2" fmla="*/ 28 w 85"/>
                  <a:gd name="T3" fmla="*/ 4 h 45"/>
                  <a:gd name="T4" fmla="*/ 0 w 85"/>
                  <a:gd name="T5" fmla="*/ 18 h 45"/>
                  <a:gd name="T6" fmla="*/ 40 w 85"/>
                  <a:gd name="T7" fmla="*/ 32 h 45"/>
                  <a:gd name="T8" fmla="*/ 64 w 85"/>
                  <a:gd name="T9" fmla="*/ 40 h 45"/>
                  <a:gd name="T10" fmla="*/ 84 w 85"/>
                  <a:gd name="T11" fmla="*/ 18 h 45"/>
                  <a:gd name="T12" fmla="*/ 82 w 85"/>
                  <a:gd name="T13" fmla="*/ 6 h 45"/>
                  <a:gd name="T14" fmla="*/ 64 w 85"/>
                  <a:gd name="T15" fmla="*/ 0 h 45"/>
                  <a:gd name="T16" fmla="*/ 58 w 85"/>
                  <a:gd name="T1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0" name="Freeform 19"/>
              <p:cNvSpPr/>
              <p:nvPr/>
            </p:nvSpPr>
            <p:spPr bwMode="ltGray">
              <a:xfrm>
                <a:off x="1579" y="1230"/>
                <a:ext cx="51" cy="22"/>
              </a:xfrm>
              <a:custGeom>
                <a:avLst/>
                <a:gdLst>
                  <a:gd name="T0" fmla="*/ 16 w 58"/>
                  <a:gd name="T1" fmla="*/ 4 h 31"/>
                  <a:gd name="T2" fmla="*/ 0 w 58"/>
                  <a:gd name="T3" fmla="*/ 18 h 31"/>
                  <a:gd name="T4" fmla="*/ 20 w 58"/>
                  <a:gd name="T5" fmla="*/ 28 h 31"/>
                  <a:gd name="T6" fmla="*/ 28 w 58"/>
                  <a:gd name="T7" fmla="*/ 20 h 31"/>
                  <a:gd name="T8" fmla="*/ 52 w 58"/>
                  <a:gd name="T9" fmla="*/ 12 h 31"/>
                  <a:gd name="T10" fmla="*/ 44 w 58"/>
                  <a:gd name="T11" fmla="*/ 0 h 31"/>
                  <a:gd name="T12" fmla="*/ 16 w 58"/>
                  <a:gd name="T13" fmla="*/ 4 h 31"/>
                </a:gdLst>
                <a:ahLst/>
                <a:cxnLst>
                  <a:cxn ang="0">
                    <a:pos x="T0" y="T1"/>
                  </a:cxn>
                  <a:cxn ang="0">
                    <a:pos x="T2" y="T3"/>
                  </a:cxn>
                  <a:cxn ang="0">
                    <a:pos x="T4" y="T5"/>
                  </a:cxn>
                  <a:cxn ang="0">
                    <a:pos x="T6" y="T7"/>
                  </a:cxn>
                  <a:cxn ang="0">
                    <a:pos x="T8" y="T9"/>
                  </a:cxn>
                  <a:cxn ang="0">
                    <a:pos x="T10" y="T11"/>
                  </a:cxn>
                  <a:cxn ang="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1" name="Freeform 20"/>
              <p:cNvSpPr/>
              <p:nvPr/>
            </p:nvSpPr>
            <p:spPr bwMode="ltGray">
              <a:xfrm>
                <a:off x="1710" y="1233"/>
                <a:ext cx="131" cy="72"/>
              </a:xfrm>
              <a:custGeom>
                <a:avLst/>
                <a:gdLst>
                  <a:gd name="T0" fmla="*/ 38 w 152"/>
                  <a:gd name="T1" fmla="*/ 0 h 102"/>
                  <a:gd name="T2" fmla="*/ 14 w 152"/>
                  <a:gd name="T3" fmla="*/ 6 h 102"/>
                  <a:gd name="T4" fmla="*/ 4 w 152"/>
                  <a:gd name="T5" fmla="*/ 38 h 102"/>
                  <a:gd name="T6" fmla="*/ 12 w 152"/>
                  <a:gd name="T7" fmla="*/ 56 h 102"/>
                  <a:gd name="T8" fmla="*/ 0 w 152"/>
                  <a:gd name="T9" fmla="*/ 72 h 102"/>
                  <a:gd name="T10" fmla="*/ 56 w 152"/>
                  <a:gd name="T11" fmla="*/ 86 h 102"/>
                  <a:gd name="T12" fmla="*/ 82 w 152"/>
                  <a:gd name="T13" fmla="*/ 92 h 102"/>
                  <a:gd name="T14" fmla="*/ 152 w 152"/>
                  <a:gd name="T15" fmla="*/ 86 h 102"/>
                  <a:gd name="T16" fmla="*/ 76 w 152"/>
                  <a:gd name="T17" fmla="*/ 70 h 102"/>
                  <a:gd name="T18" fmla="*/ 54 w 152"/>
                  <a:gd name="T19" fmla="*/ 62 h 102"/>
                  <a:gd name="T20" fmla="*/ 44 w 152"/>
                  <a:gd name="T21" fmla="*/ 52 h 102"/>
                  <a:gd name="T22" fmla="*/ 50 w 152"/>
                  <a:gd name="T23" fmla="*/ 34 h 102"/>
                  <a:gd name="T24" fmla="*/ 38 w 152"/>
                  <a:gd name="T2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2" name="Freeform 21"/>
              <p:cNvSpPr/>
              <p:nvPr/>
            </p:nvSpPr>
            <p:spPr bwMode="ltGray">
              <a:xfrm>
                <a:off x="460" y="1462"/>
                <a:ext cx="29" cy="14"/>
              </a:xfrm>
              <a:custGeom>
                <a:avLst/>
                <a:gdLst>
                  <a:gd name="T0" fmla="*/ 34 w 34"/>
                  <a:gd name="T1" fmla="*/ 0 h 20"/>
                  <a:gd name="T2" fmla="*/ 24 w 34"/>
                  <a:gd name="T3" fmla="*/ 20 h 20"/>
                  <a:gd name="T4" fmla="*/ 4 w 34"/>
                  <a:gd name="T5" fmla="*/ 18 h 20"/>
                  <a:gd name="T6" fmla="*/ 4 w 34"/>
                  <a:gd name="T7" fmla="*/ 6 h 20"/>
                  <a:gd name="T8" fmla="*/ 34 w 34"/>
                  <a:gd name="T9" fmla="*/ 0 h 20"/>
                </a:gdLst>
                <a:ahLst/>
                <a:cxnLst>
                  <a:cxn ang="0">
                    <a:pos x="T0" y="T1"/>
                  </a:cxn>
                  <a:cxn ang="0">
                    <a:pos x="T2" y="T3"/>
                  </a:cxn>
                  <a:cxn ang="0">
                    <a:pos x="T4" y="T5"/>
                  </a:cxn>
                  <a:cxn ang="0">
                    <a:pos x="T6" y="T7"/>
                  </a:cxn>
                  <a:cxn ang="0">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3" name="Freeform 22"/>
              <p:cNvSpPr/>
              <p:nvPr/>
            </p:nvSpPr>
            <p:spPr bwMode="ltGray">
              <a:xfrm>
                <a:off x="1331" y="1940"/>
                <a:ext cx="18" cy="11"/>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4" name="Freeform 23"/>
              <p:cNvSpPr/>
              <p:nvPr/>
            </p:nvSpPr>
            <p:spPr bwMode="ltGray">
              <a:xfrm>
                <a:off x="1334" y="1963"/>
                <a:ext cx="19" cy="11"/>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5" name="Freeform 24"/>
              <p:cNvSpPr/>
              <p:nvPr/>
            </p:nvSpPr>
            <p:spPr bwMode="ltGray">
              <a:xfrm>
                <a:off x="1569" y="2086"/>
                <a:ext cx="17" cy="12"/>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666699">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6" name="Freeform 25"/>
              <p:cNvSpPr/>
              <p:nvPr/>
            </p:nvSpPr>
            <p:spPr bwMode="ltGray">
              <a:xfrm>
                <a:off x="1711" y="1634"/>
                <a:ext cx="44"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8" name="Freeform 26"/>
              <p:cNvSpPr/>
              <p:nvPr/>
            </p:nvSpPr>
            <p:spPr bwMode="ltGray">
              <a:xfrm>
                <a:off x="1596" y="1442"/>
                <a:ext cx="44"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49" name="Freeform 27"/>
              <p:cNvSpPr/>
              <p:nvPr/>
            </p:nvSpPr>
            <p:spPr bwMode="ltGray">
              <a:xfrm>
                <a:off x="1671" y="1275"/>
                <a:ext cx="45"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0" name="Freeform 28"/>
              <p:cNvSpPr/>
              <p:nvPr/>
            </p:nvSpPr>
            <p:spPr bwMode="ltGray">
              <a:xfrm>
                <a:off x="1744" y="1376"/>
                <a:ext cx="43" cy="17"/>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1" name="Freeform 29"/>
              <p:cNvSpPr/>
              <p:nvPr/>
            </p:nvSpPr>
            <p:spPr bwMode="ltGray">
              <a:xfrm>
                <a:off x="1762" y="1187"/>
                <a:ext cx="801" cy="323"/>
              </a:xfrm>
              <a:custGeom>
                <a:avLst/>
                <a:gdLst>
                  <a:gd name="T0" fmla="*/ 28 w 929"/>
                  <a:gd name="T1" fmla="*/ 56 h 462"/>
                  <a:gd name="T2" fmla="*/ 6 w 929"/>
                  <a:gd name="T3" fmla="*/ 92 h 462"/>
                  <a:gd name="T4" fmla="*/ 36 w 929"/>
                  <a:gd name="T5" fmla="*/ 100 h 462"/>
                  <a:gd name="T6" fmla="*/ 16 w 929"/>
                  <a:gd name="T7" fmla="*/ 116 h 462"/>
                  <a:gd name="T8" fmla="*/ 104 w 929"/>
                  <a:gd name="T9" fmla="*/ 136 h 462"/>
                  <a:gd name="T10" fmla="*/ 142 w 929"/>
                  <a:gd name="T11" fmla="*/ 130 h 462"/>
                  <a:gd name="T12" fmla="*/ 250 w 929"/>
                  <a:gd name="T13" fmla="*/ 78 h 462"/>
                  <a:gd name="T14" fmla="*/ 300 w 929"/>
                  <a:gd name="T15" fmla="*/ 66 h 462"/>
                  <a:gd name="T16" fmla="*/ 324 w 929"/>
                  <a:gd name="T17" fmla="*/ 80 h 462"/>
                  <a:gd name="T18" fmla="*/ 272 w 929"/>
                  <a:gd name="T19" fmla="*/ 88 h 462"/>
                  <a:gd name="T20" fmla="*/ 242 w 929"/>
                  <a:gd name="T21" fmla="*/ 112 h 462"/>
                  <a:gd name="T22" fmla="*/ 254 w 929"/>
                  <a:gd name="T23" fmla="*/ 120 h 462"/>
                  <a:gd name="T24" fmla="*/ 260 w 929"/>
                  <a:gd name="T25" fmla="*/ 158 h 462"/>
                  <a:gd name="T26" fmla="*/ 350 w 929"/>
                  <a:gd name="T27" fmla="*/ 192 h 462"/>
                  <a:gd name="T28" fmla="*/ 336 w 929"/>
                  <a:gd name="T29" fmla="*/ 210 h 462"/>
                  <a:gd name="T30" fmla="*/ 368 w 929"/>
                  <a:gd name="T31" fmla="*/ 246 h 462"/>
                  <a:gd name="T32" fmla="*/ 348 w 929"/>
                  <a:gd name="T33" fmla="*/ 266 h 462"/>
                  <a:gd name="T34" fmla="*/ 324 w 929"/>
                  <a:gd name="T35" fmla="*/ 294 h 462"/>
                  <a:gd name="T36" fmla="*/ 294 w 929"/>
                  <a:gd name="T37" fmla="*/ 324 h 462"/>
                  <a:gd name="T38" fmla="*/ 292 w 929"/>
                  <a:gd name="T39" fmla="*/ 420 h 462"/>
                  <a:gd name="T40" fmla="*/ 332 w 929"/>
                  <a:gd name="T41" fmla="*/ 446 h 462"/>
                  <a:gd name="T42" fmla="*/ 388 w 929"/>
                  <a:gd name="T43" fmla="*/ 448 h 462"/>
                  <a:gd name="T44" fmla="*/ 412 w 929"/>
                  <a:gd name="T45" fmla="*/ 422 h 462"/>
                  <a:gd name="T46" fmla="*/ 506 w 929"/>
                  <a:gd name="T47" fmla="*/ 356 h 462"/>
                  <a:gd name="T48" fmla="*/ 572 w 929"/>
                  <a:gd name="T49" fmla="*/ 334 h 462"/>
                  <a:gd name="T50" fmla="*/ 646 w 929"/>
                  <a:gd name="T51" fmla="*/ 308 h 462"/>
                  <a:gd name="T52" fmla="*/ 720 w 929"/>
                  <a:gd name="T53" fmla="*/ 290 h 462"/>
                  <a:gd name="T54" fmla="*/ 762 w 929"/>
                  <a:gd name="T55" fmla="*/ 260 h 462"/>
                  <a:gd name="T56" fmla="*/ 800 w 929"/>
                  <a:gd name="T57" fmla="*/ 200 h 462"/>
                  <a:gd name="T58" fmla="*/ 802 w 929"/>
                  <a:gd name="T59" fmla="*/ 154 h 462"/>
                  <a:gd name="T60" fmla="*/ 802 w 929"/>
                  <a:gd name="T61" fmla="*/ 124 h 462"/>
                  <a:gd name="T62" fmla="*/ 832 w 929"/>
                  <a:gd name="T63" fmla="*/ 90 h 462"/>
                  <a:gd name="T64" fmla="*/ 876 w 929"/>
                  <a:gd name="T65" fmla="*/ 94 h 462"/>
                  <a:gd name="T66" fmla="*/ 922 w 929"/>
                  <a:gd name="T67" fmla="*/ 52 h 462"/>
                  <a:gd name="T68" fmla="*/ 888 w 929"/>
                  <a:gd name="T69" fmla="*/ 56 h 462"/>
                  <a:gd name="T70" fmla="*/ 848 w 929"/>
                  <a:gd name="T71" fmla="*/ 46 h 462"/>
                  <a:gd name="T72" fmla="*/ 794 w 929"/>
                  <a:gd name="T73" fmla="*/ 22 h 462"/>
                  <a:gd name="T74" fmla="*/ 642 w 929"/>
                  <a:gd name="T75" fmla="*/ 26 h 462"/>
                  <a:gd name="T76" fmla="*/ 584 w 929"/>
                  <a:gd name="T77" fmla="*/ 38 h 462"/>
                  <a:gd name="T78" fmla="*/ 556 w 929"/>
                  <a:gd name="T79" fmla="*/ 38 h 462"/>
                  <a:gd name="T80" fmla="*/ 516 w 929"/>
                  <a:gd name="T81" fmla="*/ 54 h 462"/>
                  <a:gd name="T82" fmla="*/ 478 w 929"/>
                  <a:gd name="T83" fmla="*/ 30 h 462"/>
                  <a:gd name="T84" fmla="*/ 432 w 929"/>
                  <a:gd name="T85" fmla="*/ 40 h 462"/>
                  <a:gd name="T86" fmla="*/ 366 w 929"/>
                  <a:gd name="T87" fmla="*/ 52 h 462"/>
                  <a:gd name="T88" fmla="*/ 410 w 929"/>
                  <a:gd name="T89" fmla="*/ 38 h 462"/>
                  <a:gd name="T90" fmla="*/ 352 w 929"/>
                  <a:gd name="T91" fmla="*/ 8 h 462"/>
                  <a:gd name="T92" fmla="*/ 334 w 929"/>
                  <a:gd name="T93" fmla="*/ 2 h 462"/>
                  <a:gd name="T94" fmla="*/ 314 w 929"/>
                  <a:gd name="T95" fmla="*/ 8 h 462"/>
                  <a:gd name="T96" fmla="*/ 240 w 929"/>
                  <a:gd name="T97" fmla="*/ 16 h 462"/>
                  <a:gd name="T98" fmla="*/ 160 w 929"/>
                  <a:gd name="T99" fmla="*/ 28 h 462"/>
                  <a:gd name="T100" fmla="*/ 108 w 929"/>
                  <a:gd name="T101" fmla="*/ 26 h 462"/>
                  <a:gd name="T102" fmla="*/ 114 w 929"/>
                  <a:gd name="T103" fmla="*/ 68 h 462"/>
                  <a:gd name="T104" fmla="*/ 104 w 929"/>
                  <a:gd name="T105" fmla="*/ 52 h 462"/>
                  <a:gd name="T106" fmla="*/ 60 w 929"/>
                  <a:gd name="T107" fmla="*/ 4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2" name="Freeform 30"/>
              <p:cNvSpPr/>
              <p:nvPr/>
            </p:nvSpPr>
            <p:spPr bwMode="ltGray">
              <a:xfrm>
                <a:off x="2007" y="1359"/>
                <a:ext cx="45" cy="22"/>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3" name="Freeform 31"/>
              <p:cNvSpPr/>
              <p:nvPr/>
            </p:nvSpPr>
            <p:spPr bwMode="ltGray">
              <a:xfrm>
                <a:off x="2333" y="1421"/>
                <a:ext cx="147" cy="50"/>
              </a:xfrm>
              <a:custGeom>
                <a:avLst/>
                <a:gdLst>
                  <a:gd name="T0" fmla="*/ 102 w 172"/>
                  <a:gd name="T1" fmla="*/ 8 h 72"/>
                  <a:gd name="T2" fmla="*/ 66 w 172"/>
                  <a:gd name="T3" fmla="*/ 4 h 72"/>
                  <a:gd name="T4" fmla="*/ 54 w 172"/>
                  <a:gd name="T5" fmla="*/ 0 h 72"/>
                  <a:gd name="T6" fmla="*/ 0 w 172"/>
                  <a:gd name="T7" fmla="*/ 28 h 72"/>
                  <a:gd name="T8" fmla="*/ 28 w 172"/>
                  <a:gd name="T9" fmla="*/ 40 h 72"/>
                  <a:gd name="T10" fmla="*/ 42 w 172"/>
                  <a:gd name="T11" fmla="*/ 60 h 72"/>
                  <a:gd name="T12" fmla="*/ 66 w 172"/>
                  <a:gd name="T13" fmla="*/ 68 h 72"/>
                  <a:gd name="T14" fmla="*/ 78 w 172"/>
                  <a:gd name="T15" fmla="*/ 72 h 72"/>
                  <a:gd name="T16" fmla="*/ 130 w 172"/>
                  <a:gd name="T17" fmla="*/ 60 h 72"/>
                  <a:gd name="T18" fmla="*/ 172 w 172"/>
                  <a:gd name="T19" fmla="*/ 44 h 72"/>
                  <a:gd name="T20" fmla="*/ 148 w 172"/>
                  <a:gd name="T21" fmla="*/ 18 h 72"/>
                  <a:gd name="T22" fmla="*/ 136 w 172"/>
                  <a:gd name="T23" fmla="*/ 4 h 72"/>
                  <a:gd name="T24" fmla="*/ 102 w 172"/>
                  <a:gd name="T25"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4" name="Freeform 32"/>
              <p:cNvSpPr/>
              <p:nvPr/>
            </p:nvSpPr>
            <p:spPr bwMode="ltGray">
              <a:xfrm>
                <a:off x="2449" y="1268"/>
                <a:ext cx="45" cy="23"/>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5" name="Freeform 33"/>
              <p:cNvSpPr/>
              <p:nvPr/>
            </p:nvSpPr>
            <p:spPr bwMode="ltGray">
              <a:xfrm>
                <a:off x="2758" y="1238"/>
                <a:ext cx="178" cy="59"/>
              </a:xfrm>
              <a:custGeom>
                <a:avLst/>
                <a:gdLst>
                  <a:gd name="T0" fmla="*/ 191 w 206"/>
                  <a:gd name="T1" fmla="*/ 7 h 85"/>
                  <a:gd name="T2" fmla="*/ 103 w 206"/>
                  <a:gd name="T3" fmla="*/ 9 h 85"/>
                  <a:gd name="T4" fmla="*/ 109 w 206"/>
                  <a:gd name="T5" fmla="*/ 25 h 85"/>
                  <a:gd name="T6" fmla="*/ 107 w 206"/>
                  <a:gd name="T7" fmla="*/ 33 h 85"/>
                  <a:gd name="T8" fmla="*/ 89 w 206"/>
                  <a:gd name="T9" fmla="*/ 27 h 85"/>
                  <a:gd name="T10" fmla="*/ 77 w 206"/>
                  <a:gd name="T11" fmla="*/ 19 h 85"/>
                  <a:gd name="T12" fmla="*/ 23 w 206"/>
                  <a:gd name="T13" fmla="*/ 27 h 85"/>
                  <a:gd name="T14" fmla="*/ 31 w 206"/>
                  <a:gd name="T15" fmla="*/ 49 h 85"/>
                  <a:gd name="T16" fmla="*/ 55 w 206"/>
                  <a:gd name="T17" fmla="*/ 53 h 85"/>
                  <a:gd name="T18" fmla="*/ 75 w 206"/>
                  <a:gd name="T19" fmla="*/ 73 h 85"/>
                  <a:gd name="T20" fmla="*/ 89 w 206"/>
                  <a:gd name="T21" fmla="*/ 85 h 85"/>
                  <a:gd name="T22" fmla="*/ 109 w 206"/>
                  <a:gd name="T23" fmla="*/ 67 h 85"/>
                  <a:gd name="T24" fmla="*/ 121 w 206"/>
                  <a:gd name="T25" fmla="*/ 59 h 85"/>
                  <a:gd name="T26" fmla="*/ 127 w 206"/>
                  <a:gd name="T27" fmla="*/ 47 h 85"/>
                  <a:gd name="T28" fmla="*/ 167 w 206"/>
                  <a:gd name="T29" fmla="*/ 35 h 85"/>
                  <a:gd name="T30" fmla="*/ 187 w 206"/>
                  <a:gd name="T31" fmla="*/ 31 h 85"/>
                  <a:gd name="T32" fmla="*/ 199 w 206"/>
                  <a:gd name="T33" fmla="*/ 27 h 85"/>
                  <a:gd name="T34" fmla="*/ 191 w 206"/>
                  <a:gd name="T35" fmla="*/ 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6" name="Freeform 34"/>
              <p:cNvSpPr/>
              <p:nvPr/>
            </p:nvSpPr>
            <p:spPr bwMode="ltGray">
              <a:xfrm>
                <a:off x="2870" y="1269"/>
                <a:ext cx="55" cy="20"/>
              </a:xfrm>
              <a:custGeom>
                <a:avLst/>
                <a:gdLst>
                  <a:gd name="T0" fmla="*/ 36 w 64"/>
                  <a:gd name="T1" fmla="*/ 6 h 28"/>
                  <a:gd name="T2" fmla="*/ 8 w 64"/>
                  <a:gd name="T3" fmla="*/ 4 h 28"/>
                  <a:gd name="T4" fmla="*/ 24 w 64"/>
                  <a:gd name="T5" fmla="*/ 28 h 28"/>
                  <a:gd name="T6" fmla="*/ 54 w 64"/>
                  <a:gd name="T7" fmla="*/ 14 h 28"/>
                  <a:gd name="T8" fmla="*/ 36 w 64"/>
                  <a:gd name="T9" fmla="*/ 6 h 28"/>
                </a:gdLst>
                <a:ahLst/>
                <a:cxnLst>
                  <a:cxn ang="0">
                    <a:pos x="T0" y="T1"/>
                  </a:cxn>
                  <a:cxn ang="0">
                    <a:pos x="T2" y="T3"/>
                  </a:cxn>
                  <a:cxn ang="0">
                    <a:pos x="T4" y="T5"/>
                  </a:cxn>
                  <a:cxn ang="0">
                    <a:pos x="T6" y="T7"/>
                  </a:cxn>
                  <a:cxn ang="0">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7" name="Freeform 35"/>
              <p:cNvSpPr/>
              <p:nvPr/>
            </p:nvSpPr>
            <p:spPr bwMode="ltGray">
              <a:xfrm>
                <a:off x="2534" y="1524"/>
                <a:ext cx="125" cy="123"/>
              </a:xfrm>
              <a:custGeom>
                <a:avLst/>
                <a:gdLst>
                  <a:gd name="T0" fmla="*/ 24 w 146"/>
                  <a:gd name="T1" fmla="*/ 19 h 176"/>
                  <a:gd name="T2" fmla="*/ 0 w 146"/>
                  <a:gd name="T3" fmla="*/ 25 h 176"/>
                  <a:gd name="T4" fmla="*/ 14 w 146"/>
                  <a:gd name="T5" fmla="*/ 43 h 176"/>
                  <a:gd name="T6" fmla="*/ 34 w 146"/>
                  <a:gd name="T7" fmla="*/ 87 h 176"/>
                  <a:gd name="T8" fmla="*/ 52 w 146"/>
                  <a:gd name="T9" fmla="*/ 91 h 176"/>
                  <a:gd name="T10" fmla="*/ 50 w 146"/>
                  <a:gd name="T11" fmla="*/ 107 h 176"/>
                  <a:gd name="T12" fmla="*/ 28 w 146"/>
                  <a:gd name="T13" fmla="*/ 113 h 176"/>
                  <a:gd name="T14" fmla="*/ 16 w 146"/>
                  <a:gd name="T15" fmla="*/ 131 h 176"/>
                  <a:gd name="T16" fmla="*/ 18 w 146"/>
                  <a:gd name="T17" fmla="*/ 137 h 176"/>
                  <a:gd name="T18" fmla="*/ 30 w 146"/>
                  <a:gd name="T19" fmla="*/ 141 h 176"/>
                  <a:gd name="T20" fmla="*/ 18 w 146"/>
                  <a:gd name="T21" fmla="*/ 169 h 176"/>
                  <a:gd name="T22" fmla="*/ 20 w 146"/>
                  <a:gd name="T23" fmla="*/ 175 h 176"/>
                  <a:gd name="T24" fmla="*/ 34 w 146"/>
                  <a:gd name="T25" fmla="*/ 171 h 176"/>
                  <a:gd name="T26" fmla="*/ 58 w 146"/>
                  <a:gd name="T27" fmla="*/ 169 h 176"/>
                  <a:gd name="T28" fmla="*/ 92 w 146"/>
                  <a:gd name="T29" fmla="*/ 171 h 176"/>
                  <a:gd name="T30" fmla="*/ 110 w 146"/>
                  <a:gd name="T31" fmla="*/ 169 h 176"/>
                  <a:gd name="T32" fmla="*/ 122 w 146"/>
                  <a:gd name="T33" fmla="*/ 165 h 176"/>
                  <a:gd name="T34" fmla="*/ 128 w 146"/>
                  <a:gd name="T35" fmla="*/ 141 h 176"/>
                  <a:gd name="T36" fmla="*/ 146 w 146"/>
                  <a:gd name="T37" fmla="*/ 133 h 176"/>
                  <a:gd name="T38" fmla="*/ 110 w 146"/>
                  <a:gd name="T39" fmla="*/ 109 h 176"/>
                  <a:gd name="T40" fmla="*/ 88 w 146"/>
                  <a:gd name="T41" fmla="*/ 83 h 176"/>
                  <a:gd name="T42" fmla="*/ 82 w 146"/>
                  <a:gd name="T43" fmla="*/ 69 h 176"/>
                  <a:gd name="T44" fmla="*/ 64 w 146"/>
                  <a:gd name="T45" fmla="*/ 61 h 176"/>
                  <a:gd name="T46" fmla="*/ 86 w 146"/>
                  <a:gd name="T47" fmla="*/ 45 h 176"/>
                  <a:gd name="T48" fmla="*/ 64 w 146"/>
                  <a:gd name="T49" fmla="*/ 31 h 176"/>
                  <a:gd name="T50" fmla="*/ 70 w 146"/>
                  <a:gd name="T51" fmla="*/ 13 h 176"/>
                  <a:gd name="T52" fmla="*/ 46 w 146"/>
                  <a:gd name="T53" fmla="*/ 1 h 176"/>
                  <a:gd name="T54" fmla="*/ 30 w 146"/>
                  <a:gd name="T55" fmla="*/ 9 h 176"/>
                  <a:gd name="T56" fmla="*/ 24 w 146"/>
                  <a:gd name="T57" fmla="*/ 1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8" name="Freeform 36"/>
              <p:cNvSpPr/>
              <p:nvPr/>
            </p:nvSpPr>
            <p:spPr bwMode="ltGray">
              <a:xfrm>
                <a:off x="2472" y="1568"/>
                <a:ext cx="79" cy="64"/>
              </a:xfrm>
              <a:custGeom>
                <a:avLst/>
                <a:gdLst>
                  <a:gd name="T0" fmla="*/ 58 w 92"/>
                  <a:gd name="T1" fmla="*/ 6 h 92"/>
                  <a:gd name="T2" fmla="*/ 82 w 92"/>
                  <a:gd name="T3" fmla="*/ 8 h 92"/>
                  <a:gd name="T4" fmla="*/ 92 w 92"/>
                  <a:gd name="T5" fmla="*/ 26 h 92"/>
                  <a:gd name="T6" fmla="*/ 78 w 92"/>
                  <a:gd name="T7" fmla="*/ 48 h 92"/>
                  <a:gd name="T8" fmla="*/ 46 w 92"/>
                  <a:gd name="T9" fmla="*/ 76 h 92"/>
                  <a:gd name="T10" fmla="*/ 18 w 92"/>
                  <a:gd name="T11" fmla="*/ 92 h 92"/>
                  <a:gd name="T12" fmla="*/ 8 w 92"/>
                  <a:gd name="T13" fmla="*/ 72 h 92"/>
                  <a:gd name="T14" fmla="*/ 20 w 92"/>
                  <a:gd name="T15" fmla="*/ 64 h 92"/>
                  <a:gd name="T16" fmla="*/ 14 w 92"/>
                  <a:gd name="T17" fmla="*/ 46 h 92"/>
                  <a:gd name="T18" fmla="*/ 40 w 92"/>
                  <a:gd name="T19" fmla="*/ 28 h 92"/>
                  <a:gd name="T20" fmla="*/ 58 w 92"/>
                  <a:gd name="T21"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59" name="Freeform 37"/>
              <p:cNvSpPr/>
              <p:nvPr/>
            </p:nvSpPr>
            <p:spPr bwMode="ltGray">
              <a:xfrm>
                <a:off x="4411" y="2637"/>
                <a:ext cx="545" cy="463"/>
              </a:xfrm>
              <a:custGeom>
                <a:avLst/>
                <a:gdLst>
                  <a:gd name="T0" fmla="*/ 212 w 633"/>
                  <a:gd name="T1" fmla="*/ 11 h 660"/>
                  <a:gd name="T2" fmla="*/ 176 w 633"/>
                  <a:gd name="T3" fmla="*/ 19 h 660"/>
                  <a:gd name="T4" fmla="*/ 144 w 633"/>
                  <a:gd name="T5" fmla="*/ 51 h 660"/>
                  <a:gd name="T6" fmla="*/ 104 w 633"/>
                  <a:gd name="T7" fmla="*/ 59 h 660"/>
                  <a:gd name="T8" fmla="*/ 84 w 633"/>
                  <a:gd name="T9" fmla="*/ 75 h 660"/>
                  <a:gd name="T10" fmla="*/ 68 w 633"/>
                  <a:gd name="T11" fmla="*/ 115 h 660"/>
                  <a:gd name="T12" fmla="*/ 36 w 633"/>
                  <a:gd name="T13" fmla="*/ 167 h 660"/>
                  <a:gd name="T14" fmla="*/ 0 w 633"/>
                  <a:gd name="T15" fmla="*/ 179 h 660"/>
                  <a:gd name="T16" fmla="*/ 72 w 633"/>
                  <a:gd name="T17" fmla="*/ 323 h 660"/>
                  <a:gd name="T18" fmla="*/ 120 w 633"/>
                  <a:gd name="T19" fmla="*/ 427 h 660"/>
                  <a:gd name="T20" fmla="*/ 144 w 633"/>
                  <a:gd name="T21" fmla="*/ 443 h 660"/>
                  <a:gd name="T22" fmla="*/ 168 w 633"/>
                  <a:gd name="T23" fmla="*/ 451 h 660"/>
                  <a:gd name="T24" fmla="*/ 228 w 633"/>
                  <a:gd name="T25" fmla="*/ 431 h 660"/>
                  <a:gd name="T26" fmla="*/ 252 w 633"/>
                  <a:gd name="T27" fmla="*/ 423 h 660"/>
                  <a:gd name="T28" fmla="*/ 300 w 633"/>
                  <a:gd name="T29" fmla="*/ 451 h 660"/>
                  <a:gd name="T30" fmla="*/ 324 w 633"/>
                  <a:gd name="T31" fmla="*/ 527 h 660"/>
                  <a:gd name="T32" fmla="*/ 336 w 633"/>
                  <a:gd name="T33" fmla="*/ 523 h 660"/>
                  <a:gd name="T34" fmla="*/ 344 w 633"/>
                  <a:gd name="T35" fmla="*/ 511 h 660"/>
                  <a:gd name="T36" fmla="*/ 368 w 633"/>
                  <a:gd name="T37" fmla="*/ 547 h 660"/>
                  <a:gd name="T38" fmla="*/ 404 w 633"/>
                  <a:gd name="T39" fmla="*/ 571 h 660"/>
                  <a:gd name="T40" fmla="*/ 436 w 633"/>
                  <a:gd name="T41" fmla="*/ 603 h 660"/>
                  <a:gd name="T42" fmla="*/ 444 w 633"/>
                  <a:gd name="T43" fmla="*/ 615 h 660"/>
                  <a:gd name="T44" fmla="*/ 456 w 633"/>
                  <a:gd name="T45" fmla="*/ 623 h 660"/>
                  <a:gd name="T46" fmla="*/ 484 w 633"/>
                  <a:gd name="T47" fmla="*/ 655 h 660"/>
                  <a:gd name="T48" fmla="*/ 492 w 633"/>
                  <a:gd name="T49" fmla="*/ 631 h 660"/>
                  <a:gd name="T50" fmla="*/ 540 w 633"/>
                  <a:gd name="T51" fmla="*/ 659 h 660"/>
                  <a:gd name="T52" fmla="*/ 588 w 633"/>
                  <a:gd name="T53" fmla="*/ 655 h 660"/>
                  <a:gd name="T54" fmla="*/ 616 w 633"/>
                  <a:gd name="T55" fmla="*/ 531 h 660"/>
                  <a:gd name="T56" fmla="*/ 632 w 633"/>
                  <a:gd name="T57" fmla="*/ 463 h 660"/>
                  <a:gd name="T58" fmla="*/ 620 w 633"/>
                  <a:gd name="T59" fmla="*/ 367 h 660"/>
                  <a:gd name="T60" fmla="*/ 536 w 633"/>
                  <a:gd name="T61" fmla="*/ 271 h 660"/>
                  <a:gd name="T62" fmla="*/ 528 w 633"/>
                  <a:gd name="T63" fmla="*/ 235 h 660"/>
                  <a:gd name="T64" fmla="*/ 460 w 633"/>
                  <a:gd name="T65" fmla="*/ 179 h 660"/>
                  <a:gd name="T66" fmla="*/ 472 w 633"/>
                  <a:gd name="T67" fmla="*/ 155 h 660"/>
                  <a:gd name="T68" fmla="*/ 456 w 633"/>
                  <a:gd name="T69" fmla="*/ 131 h 660"/>
                  <a:gd name="T70" fmla="*/ 416 w 633"/>
                  <a:gd name="T71" fmla="*/ 79 h 660"/>
                  <a:gd name="T72" fmla="*/ 392 w 633"/>
                  <a:gd name="T73" fmla="*/ 31 h 660"/>
                  <a:gd name="T74" fmla="*/ 388 w 633"/>
                  <a:gd name="T75" fmla="*/ 19 h 660"/>
                  <a:gd name="T76" fmla="*/ 364 w 633"/>
                  <a:gd name="T77" fmla="*/ 151 h 660"/>
                  <a:gd name="T78" fmla="*/ 324 w 633"/>
                  <a:gd name="T79" fmla="*/ 115 h 660"/>
                  <a:gd name="T80" fmla="*/ 292 w 633"/>
                  <a:gd name="T81" fmla="*/ 111 h 660"/>
                  <a:gd name="T82" fmla="*/ 272 w 633"/>
                  <a:gd name="T83" fmla="*/ 87 h 660"/>
                  <a:gd name="T84" fmla="*/ 264 w 633"/>
                  <a:gd name="T85" fmla="*/ 63 h 660"/>
                  <a:gd name="T86" fmla="*/ 276 w 633"/>
                  <a:gd name="T87" fmla="*/ 55 h 660"/>
                  <a:gd name="T88" fmla="*/ 240 w 633"/>
                  <a:gd name="T89" fmla="*/ 19 h 660"/>
                  <a:gd name="T90" fmla="*/ 216 w 633"/>
                  <a:gd name="T91" fmla="*/ 11 h 660"/>
                  <a:gd name="T92" fmla="*/ 204 w 633"/>
                  <a:gd name="T93" fmla="*/ 7 h 660"/>
                  <a:gd name="T94" fmla="*/ 212 w 633"/>
                  <a:gd name="T95" fmla="*/ 1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0" name="Freeform 38"/>
              <p:cNvSpPr/>
              <p:nvPr/>
            </p:nvSpPr>
            <p:spPr bwMode="ltGray">
              <a:xfrm>
                <a:off x="4580" y="2393"/>
                <a:ext cx="367" cy="196"/>
              </a:xfrm>
              <a:custGeom>
                <a:avLst/>
                <a:gdLst>
                  <a:gd name="T0" fmla="*/ 84 w 426"/>
                  <a:gd name="T1" fmla="*/ 60 h 280"/>
                  <a:gd name="T2" fmla="*/ 68 w 426"/>
                  <a:gd name="T3" fmla="*/ 36 h 280"/>
                  <a:gd name="T4" fmla="*/ 64 w 426"/>
                  <a:gd name="T5" fmla="*/ 16 h 280"/>
                  <a:gd name="T6" fmla="*/ 52 w 426"/>
                  <a:gd name="T7" fmla="*/ 12 h 280"/>
                  <a:gd name="T8" fmla="*/ 16 w 426"/>
                  <a:gd name="T9" fmla="*/ 16 h 280"/>
                  <a:gd name="T10" fmla="*/ 44 w 426"/>
                  <a:gd name="T11" fmla="*/ 40 h 280"/>
                  <a:gd name="T12" fmla="*/ 48 w 426"/>
                  <a:gd name="T13" fmla="*/ 52 h 280"/>
                  <a:gd name="T14" fmla="*/ 24 w 426"/>
                  <a:gd name="T15" fmla="*/ 68 h 280"/>
                  <a:gd name="T16" fmla="*/ 88 w 426"/>
                  <a:gd name="T17" fmla="*/ 92 h 280"/>
                  <a:gd name="T18" fmla="*/ 124 w 426"/>
                  <a:gd name="T19" fmla="*/ 112 h 280"/>
                  <a:gd name="T20" fmla="*/ 128 w 426"/>
                  <a:gd name="T21" fmla="*/ 124 h 280"/>
                  <a:gd name="T22" fmla="*/ 140 w 426"/>
                  <a:gd name="T23" fmla="*/ 132 h 280"/>
                  <a:gd name="T24" fmla="*/ 148 w 426"/>
                  <a:gd name="T25" fmla="*/ 156 h 280"/>
                  <a:gd name="T26" fmla="*/ 132 w 426"/>
                  <a:gd name="T27" fmla="*/ 196 h 280"/>
                  <a:gd name="T28" fmla="*/ 180 w 426"/>
                  <a:gd name="T29" fmla="*/ 188 h 280"/>
                  <a:gd name="T30" fmla="*/ 192 w 426"/>
                  <a:gd name="T31" fmla="*/ 216 h 280"/>
                  <a:gd name="T32" fmla="*/ 216 w 426"/>
                  <a:gd name="T33" fmla="*/ 224 h 280"/>
                  <a:gd name="T34" fmla="*/ 228 w 426"/>
                  <a:gd name="T35" fmla="*/ 228 h 280"/>
                  <a:gd name="T36" fmla="*/ 252 w 426"/>
                  <a:gd name="T37" fmla="*/ 224 h 280"/>
                  <a:gd name="T38" fmla="*/ 276 w 426"/>
                  <a:gd name="T39" fmla="*/ 196 h 280"/>
                  <a:gd name="T40" fmla="*/ 336 w 426"/>
                  <a:gd name="T41" fmla="*/ 252 h 280"/>
                  <a:gd name="T42" fmla="*/ 364 w 426"/>
                  <a:gd name="T43" fmla="*/ 280 h 280"/>
                  <a:gd name="T44" fmla="*/ 360 w 426"/>
                  <a:gd name="T45" fmla="*/ 224 h 280"/>
                  <a:gd name="T46" fmla="*/ 336 w 426"/>
                  <a:gd name="T47" fmla="*/ 200 h 280"/>
                  <a:gd name="T48" fmla="*/ 372 w 426"/>
                  <a:gd name="T49" fmla="*/ 168 h 280"/>
                  <a:gd name="T50" fmla="*/ 408 w 426"/>
                  <a:gd name="T51" fmla="*/ 156 h 280"/>
                  <a:gd name="T52" fmla="*/ 420 w 426"/>
                  <a:gd name="T53" fmla="*/ 152 h 280"/>
                  <a:gd name="T54" fmla="*/ 424 w 426"/>
                  <a:gd name="T55" fmla="*/ 140 h 280"/>
                  <a:gd name="T56" fmla="*/ 356 w 426"/>
                  <a:gd name="T57" fmla="*/ 148 h 280"/>
                  <a:gd name="T58" fmla="*/ 304 w 426"/>
                  <a:gd name="T59" fmla="*/ 140 h 280"/>
                  <a:gd name="T60" fmla="*/ 300 w 426"/>
                  <a:gd name="T61" fmla="*/ 128 h 280"/>
                  <a:gd name="T62" fmla="*/ 292 w 426"/>
                  <a:gd name="T63" fmla="*/ 116 h 280"/>
                  <a:gd name="T64" fmla="*/ 220 w 426"/>
                  <a:gd name="T65" fmla="*/ 80 h 280"/>
                  <a:gd name="T66" fmla="*/ 160 w 426"/>
                  <a:gd name="T67" fmla="*/ 60 h 280"/>
                  <a:gd name="T68" fmla="*/ 136 w 426"/>
                  <a:gd name="T69" fmla="*/ 52 h 280"/>
                  <a:gd name="T70" fmla="*/ 80 w 426"/>
                  <a:gd name="T71" fmla="*/ 52 h 280"/>
                  <a:gd name="T72" fmla="*/ 68 w 426"/>
                  <a:gd name="T73" fmla="*/ 32 h 280"/>
                  <a:gd name="T74" fmla="*/ 68 w 426"/>
                  <a:gd name="T7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algn="ctr" rotWithShape="0">
                        <a:srgbClr val="363046">
                          <a:gamma/>
                          <a:shade val="60000"/>
                          <a:invGamma/>
                          <a:alpha val="50000"/>
                        </a:srgbClr>
                      </a:outerShdw>
                    </a:effectLst>
                  </a14:hiddenEffects>
                </a:ext>
              </a:extLst>
            </p:spPr>
            <p:txBody>
              <a:bodyPr/>
              <a:lstStyle/>
              <a:p>
                <a:endParaRPr lang="zh-CN" altLang="en-US">
                  <a:solidFill>
                    <a:srgbClr val="BCB5AC"/>
                  </a:solidFill>
                </a:endParaRPr>
              </a:p>
            </p:txBody>
          </p:sp>
          <p:sp>
            <p:nvSpPr>
              <p:cNvPr id="61" name="Freeform 39"/>
              <p:cNvSpPr/>
              <p:nvPr/>
            </p:nvSpPr>
            <p:spPr bwMode="ltGray">
              <a:xfrm>
                <a:off x="4855" y="3115"/>
                <a:ext cx="52" cy="54"/>
              </a:xfrm>
              <a:custGeom>
                <a:avLst/>
                <a:gdLst>
                  <a:gd name="T0" fmla="*/ 32 w 60"/>
                  <a:gd name="T1" fmla="*/ 18 h 78"/>
                  <a:gd name="T2" fmla="*/ 0 w 60"/>
                  <a:gd name="T3" fmla="*/ 18 h 78"/>
                  <a:gd name="T4" fmla="*/ 20 w 60"/>
                  <a:gd name="T5" fmla="*/ 42 h 78"/>
                  <a:gd name="T6" fmla="*/ 28 w 60"/>
                  <a:gd name="T7" fmla="*/ 66 h 78"/>
                  <a:gd name="T8" fmla="*/ 32 w 60"/>
                  <a:gd name="T9" fmla="*/ 78 h 78"/>
                  <a:gd name="T10" fmla="*/ 60 w 60"/>
                  <a:gd name="T11" fmla="*/ 50 h 78"/>
                  <a:gd name="T12" fmla="*/ 32 w 60"/>
                  <a:gd name="T13" fmla="*/ 18 h 78"/>
                </a:gdLst>
                <a:ahLst/>
                <a:cxnLst>
                  <a:cxn ang="0">
                    <a:pos x="T0" y="T1"/>
                  </a:cxn>
                  <a:cxn ang="0">
                    <a:pos x="T2" y="T3"/>
                  </a:cxn>
                  <a:cxn ang="0">
                    <a:pos x="T4" y="T5"/>
                  </a:cxn>
                  <a:cxn ang="0">
                    <a:pos x="T6" y="T7"/>
                  </a:cxn>
                  <a:cxn ang="0">
                    <a:pos x="T8" y="T9"/>
                  </a:cxn>
                  <a:cxn ang="0">
                    <a:pos x="T10" y="T11"/>
                  </a:cxn>
                  <a:cxn ang="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2" name="Freeform 40"/>
              <p:cNvSpPr/>
              <p:nvPr/>
            </p:nvSpPr>
            <p:spPr bwMode="ltGray">
              <a:xfrm>
                <a:off x="5011" y="3031"/>
                <a:ext cx="189" cy="79"/>
              </a:xfrm>
              <a:custGeom>
                <a:avLst/>
                <a:gdLst>
                  <a:gd name="T0" fmla="*/ 47 w 219"/>
                  <a:gd name="T1" fmla="*/ 73 h 113"/>
                  <a:gd name="T2" fmla="*/ 39 w 219"/>
                  <a:gd name="T3" fmla="*/ 61 h 113"/>
                  <a:gd name="T4" fmla="*/ 15 w 219"/>
                  <a:gd name="T5" fmla="*/ 69 h 113"/>
                  <a:gd name="T6" fmla="*/ 39 w 219"/>
                  <a:gd name="T7" fmla="*/ 113 h 113"/>
                  <a:gd name="T8" fmla="*/ 123 w 219"/>
                  <a:gd name="T9" fmla="*/ 89 h 113"/>
                  <a:gd name="T10" fmla="*/ 147 w 219"/>
                  <a:gd name="T11" fmla="*/ 73 h 113"/>
                  <a:gd name="T12" fmla="*/ 171 w 219"/>
                  <a:gd name="T13" fmla="*/ 65 h 113"/>
                  <a:gd name="T14" fmla="*/ 219 w 219"/>
                  <a:gd name="T15" fmla="*/ 19 h 113"/>
                  <a:gd name="T16" fmla="*/ 210 w 219"/>
                  <a:gd name="T17" fmla="*/ 0 h 113"/>
                  <a:gd name="T18" fmla="*/ 179 w 219"/>
                  <a:gd name="T19" fmla="*/ 17 h 113"/>
                  <a:gd name="T20" fmla="*/ 107 w 219"/>
                  <a:gd name="T21" fmla="*/ 41 h 113"/>
                  <a:gd name="T22" fmla="*/ 83 w 219"/>
                  <a:gd name="T23" fmla="*/ 45 h 113"/>
                  <a:gd name="T24" fmla="*/ 59 w 219"/>
                  <a:gd name="T25" fmla="*/ 53 h 113"/>
                  <a:gd name="T26" fmla="*/ 47 w 219"/>
                  <a:gd name="T27" fmla="*/ 7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3" name="Freeform 41"/>
              <p:cNvSpPr/>
              <p:nvPr/>
            </p:nvSpPr>
            <p:spPr bwMode="ltGray">
              <a:xfrm>
                <a:off x="5207" y="2984"/>
                <a:ext cx="119" cy="86"/>
              </a:xfrm>
              <a:custGeom>
                <a:avLst/>
                <a:gdLst>
                  <a:gd name="T0" fmla="*/ 12 w 139"/>
                  <a:gd name="T1" fmla="*/ 60 h 122"/>
                  <a:gd name="T2" fmla="*/ 8 w 139"/>
                  <a:gd name="T3" fmla="*/ 84 h 122"/>
                  <a:gd name="T4" fmla="*/ 0 w 139"/>
                  <a:gd name="T5" fmla="*/ 108 h 122"/>
                  <a:gd name="T6" fmla="*/ 36 w 139"/>
                  <a:gd name="T7" fmla="*/ 116 h 122"/>
                  <a:gd name="T8" fmla="*/ 52 w 139"/>
                  <a:gd name="T9" fmla="*/ 96 h 122"/>
                  <a:gd name="T10" fmla="*/ 124 w 139"/>
                  <a:gd name="T11" fmla="*/ 68 h 122"/>
                  <a:gd name="T12" fmla="*/ 136 w 139"/>
                  <a:gd name="T13" fmla="*/ 44 h 122"/>
                  <a:gd name="T14" fmla="*/ 112 w 139"/>
                  <a:gd name="T15" fmla="*/ 28 h 122"/>
                  <a:gd name="T16" fmla="*/ 100 w 139"/>
                  <a:gd name="T17" fmla="*/ 20 h 122"/>
                  <a:gd name="T18" fmla="*/ 64 w 139"/>
                  <a:gd name="T19" fmla="*/ 12 h 122"/>
                  <a:gd name="T20" fmla="*/ 52 w 139"/>
                  <a:gd name="T21" fmla="*/ 36 h 122"/>
                  <a:gd name="T22" fmla="*/ 12 w 139"/>
                  <a:gd name="T23" fmla="*/ 6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4" name="Freeform 42"/>
              <p:cNvSpPr/>
              <p:nvPr/>
            </p:nvSpPr>
            <p:spPr bwMode="ltGray">
              <a:xfrm>
                <a:off x="5270" y="2946"/>
                <a:ext cx="43" cy="24"/>
              </a:xfrm>
              <a:custGeom>
                <a:avLst/>
                <a:gdLst>
                  <a:gd name="T0" fmla="*/ 29 w 49"/>
                  <a:gd name="T1" fmla="*/ 0 h 35"/>
                  <a:gd name="T2" fmla="*/ 8 w 49"/>
                  <a:gd name="T3" fmla="*/ 11 h 35"/>
                  <a:gd name="T4" fmla="*/ 24 w 49"/>
                  <a:gd name="T5" fmla="*/ 35 h 35"/>
                  <a:gd name="T6" fmla="*/ 39 w 49"/>
                  <a:gd name="T7" fmla="*/ 26 h 35"/>
                  <a:gd name="T8" fmla="*/ 29 w 49"/>
                  <a:gd name="T9" fmla="*/ 0 h 35"/>
                </a:gdLst>
                <a:ahLst/>
                <a:cxnLst>
                  <a:cxn ang="0">
                    <a:pos x="T0" y="T1"/>
                  </a:cxn>
                  <a:cxn ang="0">
                    <a:pos x="T2" y="T3"/>
                  </a:cxn>
                  <a:cxn ang="0">
                    <a:pos x="T4" y="T5"/>
                  </a:cxn>
                  <a:cxn ang="0">
                    <a:pos x="T6" y="T7"/>
                  </a:cxn>
                  <a:cxn ang="0">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5" name="Freeform 43"/>
              <p:cNvSpPr/>
              <p:nvPr/>
            </p:nvSpPr>
            <p:spPr bwMode="ltGray">
              <a:xfrm>
                <a:off x="3288" y="2491"/>
                <a:ext cx="142" cy="188"/>
              </a:xfrm>
              <a:custGeom>
                <a:avLst/>
                <a:gdLst>
                  <a:gd name="T0" fmla="*/ 128 w 164"/>
                  <a:gd name="T1" fmla="*/ 0 h 268"/>
                  <a:gd name="T2" fmla="*/ 104 w 164"/>
                  <a:gd name="T3" fmla="*/ 28 h 268"/>
                  <a:gd name="T4" fmla="*/ 88 w 164"/>
                  <a:gd name="T5" fmla="*/ 64 h 268"/>
                  <a:gd name="T6" fmla="*/ 36 w 164"/>
                  <a:gd name="T7" fmla="*/ 84 h 268"/>
                  <a:gd name="T8" fmla="*/ 28 w 164"/>
                  <a:gd name="T9" fmla="*/ 96 h 268"/>
                  <a:gd name="T10" fmla="*/ 16 w 164"/>
                  <a:gd name="T11" fmla="*/ 100 h 268"/>
                  <a:gd name="T12" fmla="*/ 20 w 164"/>
                  <a:gd name="T13" fmla="*/ 132 h 268"/>
                  <a:gd name="T14" fmla="*/ 28 w 164"/>
                  <a:gd name="T15" fmla="*/ 156 h 268"/>
                  <a:gd name="T16" fmla="*/ 0 w 164"/>
                  <a:gd name="T17" fmla="*/ 200 h 268"/>
                  <a:gd name="T18" fmla="*/ 28 w 164"/>
                  <a:gd name="T19" fmla="*/ 260 h 268"/>
                  <a:gd name="T20" fmla="*/ 52 w 164"/>
                  <a:gd name="T21" fmla="*/ 268 h 268"/>
                  <a:gd name="T22" fmla="*/ 88 w 164"/>
                  <a:gd name="T23" fmla="*/ 216 h 268"/>
                  <a:gd name="T24" fmla="*/ 104 w 164"/>
                  <a:gd name="T25" fmla="*/ 192 h 268"/>
                  <a:gd name="T26" fmla="*/ 128 w 164"/>
                  <a:gd name="T27" fmla="*/ 116 h 268"/>
                  <a:gd name="T28" fmla="*/ 140 w 164"/>
                  <a:gd name="T29" fmla="*/ 76 h 268"/>
                  <a:gd name="T30" fmla="*/ 164 w 164"/>
                  <a:gd name="T31" fmla="*/ 72 h 268"/>
                  <a:gd name="T32" fmla="*/ 128 w 164"/>
                  <a:gd name="T3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6" name="Freeform 44"/>
              <p:cNvSpPr/>
              <p:nvPr/>
            </p:nvSpPr>
            <p:spPr bwMode="ltGray">
              <a:xfrm>
                <a:off x="3900" y="2200"/>
                <a:ext cx="57" cy="57"/>
              </a:xfrm>
              <a:custGeom>
                <a:avLst/>
                <a:gdLst>
                  <a:gd name="T0" fmla="*/ 29 w 66"/>
                  <a:gd name="T1" fmla="*/ 0 h 81"/>
                  <a:gd name="T2" fmla="*/ 25 w 66"/>
                  <a:gd name="T3" fmla="*/ 60 h 81"/>
                  <a:gd name="T4" fmla="*/ 29 w 66"/>
                  <a:gd name="T5" fmla="*/ 76 h 81"/>
                  <a:gd name="T6" fmla="*/ 41 w 66"/>
                  <a:gd name="T7" fmla="*/ 80 h 81"/>
                  <a:gd name="T8" fmla="*/ 57 w 66"/>
                  <a:gd name="T9" fmla="*/ 76 h 81"/>
                  <a:gd name="T10" fmla="*/ 29 w 66"/>
                  <a:gd name="T11" fmla="*/ 0 h 81"/>
                </a:gdLst>
                <a:ahLst/>
                <a:cxnLst>
                  <a:cxn ang="0">
                    <a:pos x="T0" y="T1"/>
                  </a:cxn>
                  <a:cxn ang="0">
                    <a:pos x="T2" y="T3"/>
                  </a:cxn>
                  <a:cxn ang="0">
                    <a:pos x="T4" y="T5"/>
                  </a:cxn>
                  <a:cxn ang="0">
                    <a:pos x="T6" y="T7"/>
                  </a:cxn>
                  <a:cxn ang="0">
                    <a:pos x="T8" y="T9"/>
                  </a:cxn>
                  <a:cxn ang="0">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7" name="Freeform 45"/>
              <p:cNvSpPr/>
              <p:nvPr/>
            </p:nvSpPr>
            <p:spPr bwMode="ltGray">
              <a:xfrm>
                <a:off x="4283" y="2261"/>
                <a:ext cx="128" cy="171"/>
              </a:xfrm>
              <a:custGeom>
                <a:avLst/>
                <a:gdLst>
                  <a:gd name="T0" fmla="*/ 96 w 148"/>
                  <a:gd name="T1" fmla="*/ 0 h 244"/>
                  <a:gd name="T2" fmla="*/ 60 w 148"/>
                  <a:gd name="T3" fmla="*/ 84 h 244"/>
                  <a:gd name="T4" fmla="*/ 36 w 148"/>
                  <a:gd name="T5" fmla="*/ 92 h 244"/>
                  <a:gd name="T6" fmla="*/ 12 w 148"/>
                  <a:gd name="T7" fmla="*/ 108 h 244"/>
                  <a:gd name="T8" fmla="*/ 40 w 148"/>
                  <a:gd name="T9" fmla="*/ 188 h 244"/>
                  <a:gd name="T10" fmla="*/ 52 w 148"/>
                  <a:gd name="T11" fmla="*/ 224 h 244"/>
                  <a:gd name="T12" fmla="*/ 60 w 148"/>
                  <a:gd name="T13" fmla="*/ 236 h 244"/>
                  <a:gd name="T14" fmla="*/ 84 w 148"/>
                  <a:gd name="T15" fmla="*/ 244 h 244"/>
                  <a:gd name="T16" fmla="*/ 96 w 148"/>
                  <a:gd name="T17" fmla="*/ 196 h 244"/>
                  <a:gd name="T18" fmla="*/ 124 w 148"/>
                  <a:gd name="T19" fmla="*/ 168 h 244"/>
                  <a:gd name="T20" fmla="*/ 112 w 148"/>
                  <a:gd name="T21" fmla="*/ 68 h 244"/>
                  <a:gd name="T22" fmla="*/ 140 w 148"/>
                  <a:gd name="T23" fmla="*/ 48 h 244"/>
                  <a:gd name="T24" fmla="*/ 112 w 148"/>
                  <a:gd name="T25" fmla="*/ 20 h 244"/>
                  <a:gd name="T26" fmla="*/ 96 w 148"/>
                  <a:gd name="T2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8" name="Freeform 46"/>
              <p:cNvSpPr/>
              <p:nvPr/>
            </p:nvSpPr>
            <p:spPr bwMode="ltGray">
              <a:xfrm>
                <a:off x="4175" y="2208"/>
                <a:ext cx="83" cy="128"/>
              </a:xfrm>
              <a:custGeom>
                <a:avLst/>
                <a:gdLst>
                  <a:gd name="T0" fmla="*/ 48 w 96"/>
                  <a:gd name="T1" fmla="*/ 2 h 183"/>
                  <a:gd name="T2" fmla="*/ 51 w 96"/>
                  <a:gd name="T3" fmla="*/ 35 h 183"/>
                  <a:gd name="T4" fmla="*/ 60 w 96"/>
                  <a:gd name="T5" fmla="*/ 62 h 183"/>
                  <a:gd name="T6" fmla="*/ 62 w 96"/>
                  <a:gd name="T7" fmla="*/ 92 h 183"/>
                  <a:gd name="T8" fmla="*/ 68 w 96"/>
                  <a:gd name="T9" fmla="*/ 105 h 183"/>
                  <a:gd name="T10" fmla="*/ 71 w 96"/>
                  <a:gd name="T11" fmla="*/ 126 h 183"/>
                  <a:gd name="T12" fmla="*/ 57 w 96"/>
                  <a:gd name="T13" fmla="*/ 93 h 183"/>
                  <a:gd name="T14" fmla="*/ 35 w 96"/>
                  <a:gd name="T15" fmla="*/ 78 h 183"/>
                  <a:gd name="T16" fmla="*/ 5 w 96"/>
                  <a:gd name="T17" fmla="*/ 83 h 183"/>
                  <a:gd name="T18" fmla="*/ 8 w 96"/>
                  <a:gd name="T19" fmla="*/ 102 h 183"/>
                  <a:gd name="T20" fmla="*/ 41 w 96"/>
                  <a:gd name="T21" fmla="*/ 114 h 183"/>
                  <a:gd name="T22" fmla="*/ 57 w 96"/>
                  <a:gd name="T23" fmla="*/ 135 h 183"/>
                  <a:gd name="T24" fmla="*/ 71 w 96"/>
                  <a:gd name="T25" fmla="*/ 135 h 183"/>
                  <a:gd name="T26" fmla="*/ 78 w 96"/>
                  <a:gd name="T27" fmla="*/ 150 h 183"/>
                  <a:gd name="T28" fmla="*/ 96 w 96"/>
                  <a:gd name="T29" fmla="*/ 179 h 183"/>
                  <a:gd name="T30" fmla="*/ 81 w 96"/>
                  <a:gd name="T31" fmla="*/ 126 h 183"/>
                  <a:gd name="T32" fmla="*/ 80 w 96"/>
                  <a:gd name="T33" fmla="*/ 93 h 183"/>
                  <a:gd name="T34" fmla="*/ 71 w 96"/>
                  <a:gd name="T35" fmla="*/ 63 h 183"/>
                  <a:gd name="T36" fmla="*/ 63 w 96"/>
                  <a:gd name="T37" fmla="*/ 41 h 183"/>
                  <a:gd name="T38" fmla="*/ 57 w 96"/>
                  <a:gd name="T39" fmla="*/ 20 h 183"/>
                  <a:gd name="T40" fmla="*/ 48 w 96"/>
                  <a:gd name="T4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69" name="Freeform 47"/>
              <p:cNvSpPr/>
              <p:nvPr/>
            </p:nvSpPr>
            <p:spPr bwMode="ltGray">
              <a:xfrm>
                <a:off x="4231" y="2311"/>
                <a:ext cx="46" cy="122"/>
              </a:xfrm>
              <a:custGeom>
                <a:avLst/>
                <a:gdLst>
                  <a:gd name="T0" fmla="*/ 6 w 54"/>
                  <a:gd name="T1" fmla="*/ 0 h 175"/>
                  <a:gd name="T2" fmla="*/ 0 w 54"/>
                  <a:gd name="T3" fmla="*/ 25 h 175"/>
                  <a:gd name="T4" fmla="*/ 9 w 54"/>
                  <a:gd name="T5" fmla="*/ 54 h 175"/>
                  <a:gd name="T6" fmla="*/ 18 w 54"/>
                  <a:gd name="T7" fmla="*/ 94 h 175"/>
                  <a:gd name="T8" fmla="*/ 34 w 54"/>
                  <a:gd name="T9" fmla="*/ 129 h 175"/>
                  <a:gd name="T10" fmla="*/ 54 w 54"/>
                  <a:gd name="T11" fmla="*/ 175 h 175"/>
                  <a:gd name="T12" fmla="*/ 40 w 54"/>
                  <a:gd name="T13" fmla="*/ 115 h 175"/>
                  <a:gd name="T14" fmla="*/ 34 w 54"/>
                  <a:gd name="T15" fmla="*/ 93 h 175"/>
                  <a:gd name="T16" fmla="*/ 28 w 54"/>
                  <a:gd name="T17" fmla="*/ 61 h 175"/>
                  <a:gd name="T18" fmla="*/ 25 w 54"/>
                  <a:gd name="T19" fmla="*/ 46 h 175"/>
                  <a:gd name="T20" fmla="*/ 16 w 54"/>
                  <a:gd name="T21" fmla="*/ 37 h 175"/>
                  <a:gd name="T22" fmla="*/ 6 w 54"/>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0" name="Freeform 48"/>
              <p:cNvSpPr/>
              <p:nvPr/>
            </p:nvSpPr>
            <p:spPr bwMode="ltGray">
              <a:xfrm>
                <a:off x="4283" y="2439"/>
                <a:ext cx="75" cy="50"/>
              </a:xfrm>
              <a:custGeom>
                <a:avLst/>
                <a:gdLst>
                  <a:gd name="T0" fmla="*/ 2 w 86"/>
                  <a:gd name="T1" fmla="*/ 0 h 73"/>
                  <a:gd name="T2" fmla="*/ 8 w 86"/>
                  <a:gd name="T3" fmla="*/ 34 h 73"/>
                  <a:gd name="T4" fmla="*/ 23 w 86"/>
                  <a:gd name="T5" fmla="*/ 43 h 73"/>
                  <a:gd name="T6" fmla="*/ 48 w 86"/>
                  <a:gd name="T7" fmla="*/ 49 h 73"/>
                  <a:gd name="T8" fmla="*/ 62 w 86"/>
                  <a:gd name="T9" fmla="*/ 57 h 73"/>
                  <a:gd name="T10" fmla="*/ 74 w 86"/>
                  <a:gd name="T11" fmla="*/ 66 h 73"/>
                  <a:gd name="T12" fmla="*/ 86 w 86"/>
                  <a:gd name="T13" fmla="*/ 69 h 73"/>
                  <a:gd name="T14" fmla="*/ 72 w 86"/>
                  <a:gd name="T15" fmla="*/ 39 h 73"/>
                  <a:gd name="T16" fmla="*/ 63 w 86"/>
                  <a:gd name="T17" fmla="*/ 22 h 73"/>
                  <a:gd name="T18" fmla="*/ 36 w 86"/>
                  <a:gd name="T19" fmla="*/ 24 h 73"/>
                  <a:gd name="T20" fmla="*/ 24 w 86"/>
                  <a:gd name="T21" fmla="*/ 19 h 73"/>
                  <a:gd name="T22" fmla="*/ 6 w 86"/>
                  <a:gd name="T23" fmla="*/ 0 h 73"/>
                  <a:gd name="T24" fmla="*/ 2 w 86"/>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1" name="Freeform 49"/>
              <p:cNvSpPr/>
              <p:nvPr/>
            </p:nvSpPr>
            <p:spPr bwMode="ltGray">
              <a:xfrm>
                <a:off x="4403" y="2350"/>
                <a:ext cx="95" cy="109"/>
              </a:xfrm>
              <a:custGeom>
                <a:avLst/>
                <a:gdLst>
                  <a:gd name="T0" fmla="*/ 98 w 111"/>
                  <a:gd name="T1" fmla="*/ 0 h 156"/>
                  <a:gd name="T2" fmla="*/ 75 w 111"/>
                  <a:gd name="T3" fmla="*/ 10 h 156"/>
                  <a:gd name="T4" fmla="*/ 23 w 111"/>
                  <a:gd name="T5" fmla="*/ 15 h 156"/>
                  <a:gd name="T6" fmla="*/ 14 w 111"/>
                  <a:gd name="T7" fmla="*/ 33 h 156"/>
                  <a:gd name="T8" fmla="*/ 11 w 111"/>
                  <a:gd name="T9" fmla="*/ 61 h 156"/>
                  <a:gd name="T10" fmla="*/ 14 w 111"/>
                  <a:gd name="T11" fmla="*/ 75 h 156"/>
                  <a:gd name="T12" fmla="*/ 3 w 111"/>
                  <a:gd name="T13" fmla="*/ 88 h 156"/>
                  <a:gd name="T14" fmla="*/ 14 w 111"/>
                  <a:gd name="T15" fmla="*/ 109 h 156"/>
                  <a:gd name="T16" fmla="*/ 23 w 111"/>
                  <a:gd name="T17" fmla="*/ 124 h 156"/>
                  <a:gd name="T18" fmla="*/ 15 w 111"/>
                  <a:gd name="T19" fmla="*/ 144 h 156"/>
                  <a:gd name="T20" fmla="*/ 24 w 111"/>
                  <a:gd name="T21" fmla="*/ 156 h 156"/>
                  <a:gd name="T22" fmla="*/ 42 w 111"/>
                  <a:gd name="T23" fmla="*/ 144 h 156"/>
                  <a:gd name="T24" fmla="*/ 50 w 111"/>
                  <a:gd name="T25" fmla="*/ 93 h 156"/>
                  <a:gd name="T26" fmla="*/ 56 w 111"/>
                  <a:gd name="T27" fmla="*/ 126 h 156"/>
                  <a:gd name="T28" fmla="*/ 65 w 111"/>
                  <a:gd name="T29" fmla="*/ 145 h 156"/>
                  <a:gd name="T30" fmla="*/ 62 w 111"/>
                  <a:gd name="T31" fmla="*/ 112 h 156"/>
                  <a:gd name="T32" fmla="*/ 72 w 111"/>
                  <a:gd name="T33" fmla="*/ 73 h 156"/>
                  <a:gd name="T34" fmla="*/ 69 w 111"/>
                  <a:gd name="T35" fmla="*/ 51 h 156"/>
                  <a:gd name="T36" fmla="*/ 54 w 111"/>
                  <a:gd name="T37" fmla="*/ 60 h 156"/>
                  <a:gd name="T38" fmla="*/ 35 w 111"/>
                  <a:gd name="T39" fmla="*/ 54 h 156"/>
                  <a:gd name="T40" fmla="*/ 41 w 111"/>
                  <a:gd name="T41" fmla="*/ 36 h 156"/>
                  <a:gd name="T42" fmla="*/ 62 w 111"/>
                  <a:gd name="T43" fmla="*/ 34 h 156"/>
                  <a:gd name="T44" fmla="*/ 78 w 111"/>
                  <a:gd name="T45" fmla="*/ 39 h 156"/>
                  <a:gd name="T46" fmla="*/ 98 w 111"/>
                  <a:gd name="T47" fmla="*/ 30 h 156"/>
                  <a:gd name="T48" fmla="*/ 111 w 111"/>
                  <a:gd name="T49" fmla="*/ 13 h 156"/>
                  <a:gd name="T50" fmla="*/ 98 w 111"/>
                  <a:gd name="T5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2" name="Freeform 50"/>
              <p:cNvSpPr/>
              <p:nvPr/>
            </p:nvSpPr>
            <p:spPr bwMode="ltGray">
              <a:xfrm>
                <a:off x="4371" y="1959"/>
                <a:ext cx="25" cy="67"/>
              </a:xfrm>
              <a:custGeom>
                <a:avLst/>
                <a:gdLst>
                  <a:gd name="T0" fmla="*/ 12 w 30"/>
                  <a:gd name="T1" fmla="*/ 0 h 94"/>
                  <a:gd name="T2" fmla="*/ 0 w 30"/>
                  <a:gd name="T3" fmla="*/ 16 h 94"/>
                  <a:gd name="T4" fmla="*/ 6 w 30"/>
                  <a:gd name="T5" fmla="*/ 37 h 94"/>
                  <a:gd name="T6" fmla="*/ 1 w 30"/>
                  <a:gd name="T7" fmla="*/ 61 h 94"/>
                  <a:gd name="T8" fmla="*/ 16 w 30"/>
                  <a:gd name="T9" fmla="*/ 94 h 94"/>
                  <a:gd name="T10" fmla="*/ 30 w 30"/>
                  <a:gd name="T11" fmla="*/ 82 h 94"/>
                  <a:gd name="T12" fmla="*/ 22 w 30"/>
                  <a:gd name="T13" fmla="*/ 61 h 94"/>
                  <a:gd name="T14" fmla="*/ 12 w 30"/>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3" name="Freeform 51"/>
              <p:cNvSpPr/>
              <p:nvPr/>
            </p:nvSpPr>
            <p:spPr bwMode="ltGray">
              <a:xfrm>
                <a:off x="4387" y="2070"/>
                <a:ext cx="70" cy="111"/>
              </a:xfrm>
              <a:custGeom>
                <a:avLst/>
                <a:gdLst>
                  <a:gd name="T0" fmla="*/ 12 w 81"/>
                  <a:gd name="T1" fmla="*/ 2 h 158"/>
                  <a:gd name="T2" fmla="*/ 0 w 81"/>
                  <a:gd name="T3" fmla="*/ 20 h 158"/>
                  <a:gd name="T4" fmla="*/ 8 w 81"/>
                  <a:gd name="T5" fmla="*/ 49 h 158"/>
                  <a:gd name="T6" fmla="*/ 6 w 81"/>
                  <a:gd name="T7" fmla="*/ 107 h 158"/>
                  <a:gd name="T8" fmla="*/ 17 w 81"/>
                  <a:gd name="T9" fmla="*/ 103 h 158"/>
                  <a:gd name="T10" fmla="*/ 20 w 81"/>
                  <a:gd name="T11" fmla="*/ 115 h 158"/>
                  <a:gd name="T12" fmla="*/ 29 w 81"/>
                  <a:gd name="T13" fmla="*/ 122 h 158"/>
                  <a:gd name="T14" fmla="*/ 38 w 81"/>
                  <a:gd name="T15" fmla="*/ 140 h 158"/>
                  <a:gd name="T16" fmla="*/ 48 w 81"/>
                  <a:gd name="T17" fmla="*/ 128 h 158"/>
                  <a:gd name="T18" fmla="*/ 65 w 81"/>
                  <a:gd name="T19" fmla="*/ 134 h 158"/>
                  <a:gd name="T20" fmla="*/ 63 w 81"/>
                  <a:gd name="T21" fmla="*/ 109 h 158"/>
                  <a:gd name="T22" fmla="*/ 48 w 81"/>
                  <a:gd name="T23" fmla="*/ 104 h 158"/>
                  <a:gd name="T24" fmla="*/ 39 w 81"/>
                  <a:gd name="T25" fmla="*/ 91 h 158"/>
                  <a:gd name="T26" fmla="*/ 33 w 81"/>
                  <a:gd name="T27" fmla="*/ 73 h 158"/>
                  <a:gd name="T28" fmla="*/ 41 w 81"/>
                  <a:gd name="T29" fmla="*/ 53 h 158"/>
                  <a:gd name="T30" fmla="*/ 35 w 81"/>
                  <a:gd name="T31" fmla="*/ 35 h 158"/>
                  <a:gd name="T32" fmla="*/ 42 w 81"/>
                  <a:gd name="T33" fmla="*/ 20 h 158"/>
                  <a:gd name="T34" fmla="*/ 29 w 81"/>
                  <a:gd name="T35" fmla="*/ 4 h 158"/>
                  <a:gd name="T36" fmla="*/ 18 w 81"/>
                  <a:gd name="T37" fmla="*/ 7 h 158"/>
                  <a:gd name="T38" fmla="*/ 12 w 81"/>
                  <a:gd name="T39"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4" name="Freeform 52"/>
              <p:cNvSpPr/>
              <p:nvPr/>
            </p:nvSpPr>
            <p:spPr bwMode="ltGray">
              <a:xfrm>
                <a:off x="4436" y="2216"/>
                <a:ext cx="74" cy="74"/>
              </a:xfrm>
              <a:custGeom>
                <a:avLst/>
                <a:gdLst>
                  <a:gd name="T0" fmla="*/ 52 w 85"/>
                  <a:gd name="T1" fmla="*/ 0 h 105"/>
                  <a:gd name="T2" fmla="*/ 44 w 85"/>
                  <a:gd name="T3" fmla="*/ 18 h 105"/>
                  <a:gd name="T4" fmla="*/ 32 w 85"/>
                  <a:gd name="T5" fmla="*/ 30 h 105"/>
                  <a:gd name="T6" fmla="*/ 16 w 85"/>
                  <a:gd name="T7" fmla="*/ 35 h 105"/>
                  <a:gd name="T8" fmla="*/ 8 w 85"/>
                  <a:gd name="T9" fmla="*/ 48 h 105"/>
                  <a:gd name="T10" fmla="*/ 4 w 85"/>
                  <a:gd name="T11" fmla="*/ 74 h 105"/>
                  <a:gd name="T12" fmla="*/ 13 w 85"/>
                  <a:gd name="T13" fmla="*/ 71 h 105"/>
                  <a:gd name="T14" fmla="*/ 25 w 85"/>
                  <a:gd name="T15" fmla="*/ 62 h 105"/>
                  <a:gd name="T16" fmla="*/ 34 w 85"/>
                  <a:gd name="T17" fmla="*/ 69 h 105"/>
                  <a:gd name="T18" fmla="*/ 58 w 85"/>
                  <a:gd name="T19" fmla="*/ 99 h 105"/>
                  <a:gd name="T20" fmla="*/ 71 w 85"/>
                  <a:gd name="T21" fmla="*/ 72 h 105"/>
                  <a:gd name="T22" fmla="*/ 85 w 85"/>
                  <a:gd name="T23" fmla="*/ 68 h 105"/>
                  <a:gd name="T24" fmla="*/ 74 w 85"/>
                  <a:gd name="T25" fmla="*/ 39 h 105"/>
                  <a:gd name="T26" fmla="*/ 52 w 85"/>
                  <a:gd name="T2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5" name="Freeform 53"/>
              <p:cNvSpPr/>
              <p:nvPr/>
            </p:nvSpPr>
            <p:spPr bwMode="ltGray">
              <a:xfrm>
                <a:off x="4524" y="2348"/>
                <a:ext cx="33" cy="46"/>
              </a:xfrm>
              <a:custGeom>
                <a:avLst/>
                <a:gdLst>
                  <a:gd name="T0" fmla="*/ 6 w 38"/>
                  <a:gd name="T1" fmla="*/ 27 h 66"/>
                  <a:gd name="T2" fmla="*/ 26 w 38"/>
                  <a:gd name="T3" fmla="*/ 66 h 66"/>
                  <a:gd name="T4" fmla="*/ 30 w 38"/>
                  <a:gd name="T5" fmla="*/ 52 h 66"/>
                  <a:gd name="T6" fmla="*/ 38 w 38"/>
                  <a:gd name="T7" fmla="*/ 40 h 66"/>
                  <a:gd name="T8" fmla="*/ 30 w 38"/>
                  <a:gd name="T9" fmla="*/ 25 h 66"/>
                  <a:gd name="T10" fmla="*/ 20 w 38"/>
                  <a:gd name="T11" fmla="*/ 13 h 66"/>
                  <a:gd name="T12" fmla="*/ 11 w 38"/>
                  <a:gd name="T13" fmla="*/ 1 h 66"/>
                  <a:gd name="T14" fmla="*/ 2 w 38"/>
                  <a:gd name="T15" fmla="*/ 12 h 66"/>
                  <a:gd name="T16" fmla="*/ 6 w 38"/>
                  <a:gd name="T17"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6" name="Freeform 54"/>
              <p:cNvSpPr/>
              <p:nvPr/>
            </p:nvSpPr>
            <p:spPr bwMode="ltGray">
              <a:xfrm>
                <a:off x="4505" y="2425"/>
                <a:ext cx="21" cy="16"/>
              </a:xfrm>
              <a:custGeom>
                <a:avLst/>
                <a:gdLst>
                  <a:gd name="T0" fmla="*/ 0 w 24"/>
                  <a:gd name="T1" fmla="*/ 0 h 23"/>
                  <a:gd name="T2" fmla="*/ 6 w 24"/>
                  <a:gd name="T3" fmla="*/ 23 h 23"/>
                  <a:gd name="T4" fmla="*/ 24 w 24"/>
                  <a:gd name="T5" fmla="*/ 11 h 23"/>
                  <a:gd name="T6" fmla="*/ 0 w 24"/>
                  <a:gd name="T7" fmla="*/ 0 h 23"/>
                </a:gdLst>
                <a:ahLst/>
                <a:cxnLst>
                  <a:cxn ang="0">
                    <a:pos x="T0" y="T1"/>
                  </a:cxn>
                  <a:cxn ang="0">
                    <a:pos x="T2" y="T3"/>
                  </a:cxn>
                  <a:cxn ang="0">
                    <a:pos x="T4" y="T5"/>
                  </a:cxn>
                  <a:cxn ang="0">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77" name="Freeform 55"/>
              <p:cNvSpPr/>
              <p:nvPr/>
            </p:nvSpPr>
            <p:spPr bwMode="ltGray">
              <a:xfrm>
                <a:off x="4536" y="2415"/>
                <a:ext cx="52" cy="35"/>
              </a:xfrm>
              <a:custGeom>
                <a:avLst/>
                <a:gdLst>
                  <a:gd name="T0" fmla="*/ 9 w 60"/>
                  <a:gd name="T1" fmla="*/ 0 h 49"/>
                  <a:gd name="T2" fmla="*/ 0 w 60"/>
                  <a:gd name="T3" fmla="*/ 18 h 49"/>
                  <a:gd name="T4" fmla="*/ 28 w 60"/>
                  <a:gd name="T5" fmla="*/ 33 h 49"/>
                  <a:gd name="T6" fmla="*/ 42 w 60"/>
                  <a:gd name="T7" fmla="*/ 46 h 49"/>
                  <a:gd name="T8" fmla="*/ 60 w 60"/>
                  <a:gd name="T9" fmla="*/ 42 h 49"/>
                  <a:gd name="T10" fmla="*/ 49 w 60"/>
                  <a:gd name="T11" fmla="*/ 24 h 49"/>
                  <a:gd name="T12" fmla="*/ 28 w 60"/>
                  <a:gd name="T13" fmla="*/ 3 h 49"/>
                  <a:gd name="T14" fmla="*/ 19 w 60"/>
                  <a:gd name="T15" fmla="*/ 16 h 49"/>
                  <a:gd name="T16" fmla="*/ 9 w 60"/>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2" name="Freeform 56"/>
              <p:cNvSpPr/>
              <p:nvPr/>
            </p:nvSpPr>
            <p:spPr bwMode="ltGray">
              <a:xfrm>
                <a:off x="4616" y="2481"/>
                <a:ext cx="27" cy="31"/>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4" name="Freeform 57"/>
              <p:cNvSpPr/>
              <p:nvPr/>
            </p:nvSpPr>
            <p:spPr bwMode="ltGray">
              <a:xfrm>
                <a:off x="4923" y="2442"/>
                <a:ext cx="53" cy="44"/>
              </a:xfrm>
              <a:custGeom>
                <a:avLst/>
                <a:gdLst>
                  <a:gd name="T0" fmla="*/ 7 w 61"/>
                  <a:gd name="T1" fmla="*/ 0 h 63"/>
                  <a:gd name="T2" fmla="*/ 0 w 61"/>
                  <a:gd name="T3" fmla="*/ 14 h 63"/>
                  <a:gd name="T4" fmla="*/ 24 w 61"/>
                  <a:gd name="T5" fmla="*/ 35 h 63"/>
                  <a:gd name="T6" fmla="*/ 36 w 61"/>
                  <a:gd name="T7" fmla="*/ 54 h 63"/>
                  <a:gd name="T8" fmla="*/ 46 w 61"/>
                  <a:gd name="T9" fmla="*/ 63 h 63"/>
                  <a:gd name="T10" fmla="*/ 61 w 61"/>
                  <a:gd name="T11" fmla="*/ 56 h 63"/>
                  <a:gd name="T12" fmla="*/ 33 w 61"/>
                  <a:gd name="T13" fmla="*/ 17 h 63"/>
                  <a:gd name="T14" fmla="*/ 7 w 6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5" name="Freeform 58"/>
              <p:cNvSpPr/>
              <p:nvPr/>
            </p:nvSpPr>
            <p:spPr bwMode="ltGray">
              <a:xfrm>
                <a:off x="4466" y="2497"/>
                <a:ext cx="53" cy="47"/>
              </a:xfrm>
              <a:custGeom>
                <a:avLst/>
                <a:gdLst>
                  <a:gd name="T0" fmla="*/ 28 w 61"/>
                  <a:gd name="T1" fmla="*/ 7 h 67"/>
                  <a:gd name="T2" fmla="*/ 30 w 61"/>
                  <a:gd name="T3" fmla="*/ 34 h 67"/>
                  <a:gd name="T4" fmla="*/ 16 w 61"/>
                  <a:gd name="T5" fmla="*/ 43 h 67"/>
                  <a:gd name="T6" fmla="*/ 22 w 61"/>
                  <a:gd name="T7" fmla="*/ 67 h 67"/>
                  <a:gd name="T8" fmla="*/ 48 w 61"/>
                  <a:gd name="T9" fmla="*/ 58 h 67"/>
                  <a:gd name="T10" fmla="*/ 60 w 61"/>
                  <a:gd name="T11" fmla="*/ 47 h 67"/>
                  <a:gd name="T12" fmla="*/ 51 w 61"/>
                  <a:gd name="T13" fmla="*/ 28 h 67"/>
                  <a:gd name="T14" fmla="*/ 57 w 61"/>
                  <a:gd name="T15" fmla="*/ 14 h 67"/>
                  <a:gd name="T16" fmla="*/ 55 w 61"/>
                  <a:gd name="T17" fmla="*/ 2 h 67"/>
                  <a:gd name="T18" fmla="*/ 46 w 61"/>
                  <a:gd name="T19" fmla="*/ 4 h 67"/>
                  <a:gd name="T20" fmla="*/ 51 w 61"/>
                  <a:gd name="T21" fmla="*/ 5 h 67"/>
                  <a:gd name="T22" fmla="*/ 49 w 61"/>
                  <a:gd name="T23" fmla="*/ 16 h 67"/>
                  <a:gd name="T24" fmla="*/ 43 w 61"/>
                  <a:gd name="T25" fmla="*/ 23 h 67"/>
                  <a:gd name="T26" fmla="*/ 28 w 61"/>
                  <a:gd name="T27"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6" name="Freeform 59"/>
              <p:cNvSpPr/>
              <p:nvPr/>
            </p:nvSpPr>
            <p:spPr bwMode="ltGray">
              <a:xfrm>
                <a:off x="4410" y="2515"/>
                <a:ext cx="37" cy="25"/>
              </a:xfrm>
              <a:custGeom>
                <a:avLst/>
                <a:gdLst>
                  <a:gd name="T0" fmla="*/ 21 w 43"/>
                  <a:gd name="T1" fmla="*/ 3 h 36"/>
                  <a:gd name="T2" fmla="*/ 6 w 43"/>
                  <a:gd name="T3" fmla="*/ 6 h 36"/>
                  <a:gd name="T4" fmla="*/ 33 w 43"/>
                  <a:gd name="T5" fmla="*/ 36 h 36"/>
                  <a:gd name="T6" fmla="*/ 42 w 43"/>
                  <a:gd name="T7" fmla="*/ 30 h 36"/>
                  <a:gd name="T8" fmla="*/ 21 w 43"/>
                  <a:gd name="T9" fmla="*/ 3 h 36"/>
                </a:gdLst>
                <a:ahLst/>
                <a:cxnLst>
                  <a:cxn ang="0">
                    <a:pos x="T0" y="T1"/>
                  </a:cxn>
                  <a:cxn ang="0">
                    <a:pos x="T2" y="T3"/>
                  </a:cxn>
                  <a:cxn ang="0">
                    <a:pos x="T4" y="T5"/>
                  </a:cxn>
                  <a:cxn ang="0">
                    <a:pos x="T6" y="T7"/>
                  </a:cxn>
                  <a:cxn ang="0">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7" name="Freeform 60"/>
              <p:cNvSpPr/>
              <p:nvPr/>
            </p:nvSpPr>
            <p:spPr bwMode="ltGray">
              <a:xfrm>
                <a:off x="4386" y="2487"/>
                <a:ext cx="27" cy="29"/>
              </a:xfrm>
              <a:custGeom>
                <a:avLst/>
                <a:gdLst>
                  <a:gd name="T0" fmla="*/ 21 w 32"/>
                  <a:gd name="T1" fmla="*/ 0 h 41"/>
                  <a:gd name="T2" fmla="*/ 0 w 32"/>
                  <a:gd name="T3" fmla="*/ 26 h 41"/>
                  <a:gd name="T4" fmla="*/ 16 w 32"/>
                  <a:gd name="T5" fmla="*/ 24 h 41"/>
                  <a:gd name="T6" fmla="*/ 19 w 32"/>
                  <a:gd name="T7" fmla="*/ 29 h 41"/>
                  <a:gd name="T8" fmla="*/ 16 w 32"/>
                  <a:gd name="T9" fmla="*/ 35 h 41"/>
                  <a:gd name="T10" fmla="*/ 30 w 32"/>
                  <a:gd name="T11" fmla="*/ 21 h 41"/>
                  <a:gd name="T12" fmla="*/ 24 w 32"/>
                  <a:gd name="T13" fmla="*/ 9 h 41"/>
                  <a:gd name="T14" fmla="*/ 21 w 3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8" name="Freeform 61"/>
              <p:cNvSpPr/>
              <p:nvPr/>
            </p:nvSpPr>
            <p:spPr bwMode="ltGray">
              <a:xfrm>
                <a:off x="4425" y="2498"/>
                <a:ext cx="39" cy="22"/>
              </a:xfrm>
              <a:custGeom>
                <a:avLst/>
                <a:gdLst>
                  <a:gd name="T0" fmla="*/ 21 w 45"/>
                  <a:gd name="T1" fmla="*/ 0 h 32"/>
                  <a:gd name="T2" fmla="*/ 0 w 45"/>
                  <a:gd name="T3" fmla="*/ 7 h 32"/>
                  <a:gd name="T4" fmla="*/ 27 w 45"/>
                  <a:gd name="T5" fmla="*/ 31 h 32"/>
                  <a:gd name="T6" fmla="*/ 45 w 45"/>
                  <a:gd name="T7" fmla="*/ 24 h 32"/>
                  <a:gd name="T8" fmla="*/ 22 w 45"/>
                  <a:gd name="T9" fmla="*/ 10 h 32"/>
                  <a:gd name="T10" fmla="*/ 21 w 45"/>
                  <a:gd name="T11" fmla="*/ 0 h 32"/>
                </a:gdLst>
                <a:ahLst/>
                <a:cxnLst>
                  <a:cxn ang="0">
                    <a:pos x="T0" y="T1"/>
                  </a:cxn>
                  <a:cxn ang="0">
                    <a:pos x="T2" y="T3"/>
                  </a:cxn>
                  <a:cxn ang="0">
                    <a:pos x="T4" y="T5"/>
                  </a:cxn>
                  <a:cxn ang="0">
                    <a:pos x="T6" y="T7"/>
                  </a:cxn>
                  <a:cxn ang="0">
                    <a:pos x="T8" y="T9"/>
                  </a:cxn>
                  <a:cxn ang="0">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89" name="Freeform 62"/>
              <p:cNvSpPr/>
              <p:nvPr/>
            </p:nvSpPr>
            <p:spPr bwMode="ltGray">
              <a:xfrm>
                <a:off x="4368" y="2187"/>
                <a:ext cx="31" cy="52"/>
              </a:xfrm>
              <a:custGeom>
                <a:avLst/>
                <a:gdLst>
                  <a:gd name="T0" fmla="*/ 30 w 35"/>
                  <a:gd name="T1" fmla="*/ 0 h 74"/>
                  <a:gd name="T2" fmla="*/ 21 w 35"/>
                  <a:gd name="T3" fmla="*/ 15 h 74"/>
                  <a:gd name="T4" fmla="*/ 9 w 35"/>
                  <a:gd name="T5" fmla="*/ 36 h 74"/>
                  <a:gd name="T6" fmla="*/ 0 w 35"/>
                  <a:gd name="T7" fmla="*/ 59 h 74"/>
                  <a:gd name="T8" fmla="*/ 8 w 35"/>
                  <a:gd name="T9" fmla="*/ 74 h 74"/>
                  <a:gd name="T10" fmla="*/ 20 w 35"/>
                  <a:gd name="T11" fmla="*/ 59 h 74"/>
                  <a:gd name="T12" fmla="*/ 35 w 35"/>
                  <a:gd name="T13" fmla="*/ 32 h 74"/>
                  <a:gd name="T14" fmla="*/ 30 w 3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0" name="Freeform 63"/>
              <p:cNvSpPr/>
              <p:nvPr/>
            </p:nvSpPr>
            <p:spPr bwMode="ltGray">
              <a:xfrm>
                <a:off x="4427" y="2179"/>
                <a:ext cx="22" cy="51"/>
              </a:xfrm>
              <a:custGeom>
                <a:avLst/>
                <a:gdLst>
                  <a:gd name="T0" fmla="*/ 13 w 25"/>
                  <a:gd name="T1" fmla="*/ 7 h 73"/>
                  <a:gd name="T2" fmla="*/ 4 w 25"/>
                  <a:gd name="T3" fmla="*/ 8 h 73"/>
                  <a:gd name="T4" fmla="*/ 0 w 25"/>
                  <a:gd name="T5" fmla="*/ 22 h 73"/>
                  <a:gd name="T6" fmla="*/ 15 w 25"/>
                  <a:gd name="T7" fmla="*/ 41 h 73"/>
                  <a:gd name="T8" fmla="*/ 25 w 25"/>
                  <a:gd name="T9" fmla="*/ 56 h 73"/>
                  <a:gd name="T10" fmla="*/ 16 w 25"/>
                  <a:gd name="T11" fmla="*/ 20 h 73"/>
                  <a:gd name="T12" fmla="*/ 13 w 25"/>
                  <a:gd name="T13" fmla="*/ 7 h 73"/>
                </a:gdLst>
                <a:ahLst/>
                <a:cxnLst>
                  <a:cxn ang="0">
                    <a:pos x="T0" y="T1"/>
                  </a:cxn>
                  <a:cxn ang="0">
                    <a:pos x="T2" y="T3"/>
                  </a:cxn>
                  <a:cxn ang="0">
                    <a:pos x="T4" y="T5"/>
                  </a:cxn>
                  <a:cxn ang="0">
                    <a:pos x="T6" y="T7"/>
                  </a:cxn>
                  <a:cxn ang="0">
                    <a:pos x="T8" y="T9"/>
                  </a:cxn>
                  <a:cxn ang="0">
                    <a:pos x="T10" y="T11"/>
                  </a:cxn>
                  <a:cxn ang="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1" name="Freeform 64"/>
              <p:cNvSpPr/>
              <p:nvPr/>
            </p:nvSpPr>
            <p:spPr bwMode="ltGray">
              <a:xfrm>
                <a:off x="4452" y="2163"/>
                <a:ext cx="12" cy="23"/>
              </a:xfrm>
              <a:custGeom>
                <a:avLst/>
                <a:gdLst>
                  <a:gd name="T0" fmla="*/ 11 w 14"/>
                  <a:gd name="T1" fmla="*/ 0 h 33"/>
                  <a:gd name="T2" fmla="*/ 1 w 14"/>
                  <a:gd name="T3" fmla="*/ 10 h 33"/>
                  <a:gd name="T4" fmla="*/ 11 w 14"/>
                  <a:gd name="T5" fmla="*/ 25 h 33"/>
                  <a:gd name="T6" fmla="*/ 11 w 14"/>
                  <a:gd name="T7" fmla="*/ 0 h 33"/>
                </a:gdLst>
                <a:ahLst/>
                <a:cxnLst>
                  <a:cxn ang="0">
                    <a:pos x="T0" y="T1"/>
                  </a:cxn>
                  <a:cxn ang="0">
                    <a:pos x="T2" y="T3"/>
                  </a:cxn>
                  <a:cxn ang="0">
                    <a:pos x="T4" y="T5"/>
                  </a:cxn>
                  <a:cxn ang="0">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2" name="Freeform 65"/>
              <p:cNvSpPr/>
              <p:nvPr/>
            </p:nvSpPr>
            <p:spPr bwMode="ltGray">
              <a:xfrm>
                <a:off x="4464" y="2174"/>
                <a:ext cx="24" cy="45"/>
              </a:xfrm>
              <a:custGeom>
                <a:avLst/>
                <a:gdLst>
                  <a:gd name="T0" fmla="*/ 5 w 28"/>
                  <a:gd name="T1" fmla="*/ 0 h 64"/>
                  <a:gd name="T2" fmla="*/ 11 w 28"/>
                  <a:gd name="T3" fmla="*/ 14 h 64"/>
                  <a:gd name="T4" fmla="*/ 20 w 28"/>
                  <a:gd name="T5" fmla="*/ 21 h 64"/>
                  <a:gd name="T6" fmla="*/ 8 w 28"/>
                  <a:gd name="T7" fmla="*/ 39 h 64"/>
                  <a:gd name="T8" fmla="*/ 0 w 28"/>
                  <a:gd name="T9" fmla="*/ 56 h 64"/>
                  <a:gd name="T10" fmla="*/ 11 w 28"/>
                  <a:gd name="T11" fmla="*/ 57 h 64"/>
                  <a:gd name="T12" fmla="*/ 26 w 28"/>
                  <a:gd name="T13" fmla="*/ 26 h 64"/>
                  <a:gd name="T14" fmla="*/ 5 w 28"/>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3" name="Freeform 66"/>
              <p:cNvSpPr/>
              <p:nvPr/>
            </p:nvSpPr>
            <p:spPr bwMode="ltGray">
              <a:xfrm>
                <a:off x="4154" y="2239"/>
                <a:ext cx="14" cy="25"/>
              </a:xfrm>
              <a:custGeom>
                <a:avLst/>
                <a:gdLst>
                  <a:gd name="T0" fmla="*/ 14 w 16"/>
                  <a:gd name="T1" fmla="*/ 3 h 36"/>
                  <a:gd name="T2" fmla="*/ 0 w 16"/>
                  <a:gd name="T3" fmla="*/ 7 h 36"/>
                  <a:gd name="T4" fmla="*/ 8 w 16"/>
                  <a:gd name="T5" fmla="*/ 22 h 36"/>
                  <a:gd name="T6" fmla="*/ 14 w 16"/>
                  <a:gd name="T7" fmla="*/ 3 h 36"/>
                </a:gdLst>
                <a:ahLst/>
                <a:cxnLst>
                  <a:cxn ang="0">
                    <a:pos x="T0" y="T1"/>
                  </a:cxn>
                  <a:cxn ang="0">
                    <a:pos x="T2" y="T3"/>
                  </a:cxn>
                  <a:cxn ang="0">
                    <a:pos x="T4" y="T5"/>
                  </a:cxn>
                  <a:cxn ang="0">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4" name="Freeform 67"/>
              <p:cNvSpPr/>
              <p:nvPr/>
            </p:nvSpPr>
            <p:spPr bwMode="ltGray">
              <a:xfrm>
                <a:off x="4143" y="2217"/>
                <a:ext cx="11"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5" name="Freeform 68"/>
              <p:cNvSpPr/>
              <p:nvPr/>
            </p:nvSpPr>
            <p:spPr bwMode="ltGray">
              <a:xfrm>
                <a:off x="4138" y="2200"/>
                <a:ext cx="14" cy="14"/>
              </a:xfrm>
              <a:custGeom>
                <a:avLst/>
                <a:gdLst>
                  <a:gd name="T0" fmla="*/ 10 w 16"/>
                  <a:gd name="T1" fmla="*/ 5 h 19"/>
                  <a:gd name="T2" fmla="*/ 0 w 16"/>
                  <a:gd name="T3" fmla="*/ 10 h 19"/>
                  <a:gd name="T4" fmla="*/ 12 w 16"/>
                  <a:gd name="T5" fmla="*/ 19 h 19"/>
                  <a:gd name="T6" fmla="*/ 10 w 16"/>
                  <a:gd name="T7" fmla="*/ 5 h 19"/>
                </a:gdLst>
                <a:ahLst/>
                <a:cxnLst>
                  <a:cxn ang="0">
                    <a:pos x="T0" y="T1"/>
                  </a:cxn>
                  <a:cxn ang="0">
                    <a:pos x="T2" y="T3"/>
                  </a:cxn>
                  <a:cxn ang="0">
                    <a:pos x="T4" y="T5"/>
                  </a:cxn>
                  <a:cxn ang="0">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6" name="Freeform 69"/>
              <p:cNvSpPr/>
              <p:nvPr/>
            </p:nvSpPr>
            <p:spPr bwMode="ltGray">
              <a:xfrm>
                <a:off x="4124" y="2163"/>
                <a:ext cx="13"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7" name="Freeform 70"/>
              <p:cNvSpPr/>
              <p:nvPr/>
            </p:nvSpPr>
            <p:spPr bwMode="ltGray">
              <a:xfrm>
                <a:off x="4127" y="2186"/>
                <a:ext cx="18" cy="13"/>
              </a:xfrm>
              <a:custGeom>
                <a:avLst/>
                <a:gdLst>
                  <a:gd name="T0" fmla="*/ 13 w 22"/>
                  <a:gd name="T1" fmla="*/ 0 h 18"/>
                  <a:gd name="T2" fmla="*/ 19 w 22"/>
                  <a:gd name="T3" fmla="*/ 18 h 18"/>
                  <a:gd name="T4" fmla="*/ 14 w 22"/>
                  <a:gd name="T5" fmla="*/ 6 h 18"/>
                  <a:gd name="T6" fmla="*/ 13 w 22"/>
                  <a:gd name="T7" fmla="*/ 0 h 18"/>
                </a:gdLst>
                <a:ahLst/>
                <a:cxnLst>
                  <a:cxn ang="0">
                    <a:pos x="T0" y="T1"/>
                  </a:cxn>
                  <a:cxn ang="0">
                    <a:pos x="T2" y="T3"/>
                  </a:cxn>
                  <a:cxn ang="0">
                    <a:pos x="T4" y="T5"/>
                  </a:cxn>
                  <a:cxn ang="0">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8" name="Freeform 71"/>
              <p:cNvSpPr/>
              <p:nvPr/>
            </p:nvSpPr>
            <p:spPr bwMode="ltGray">
              <a:xfrm>
                <a:off x="5088" y="2769"/>
                <a:ext cx="52" cy="56"/>
              </a:xfrm>
              <a:custGeom>
                <a:avLst/>
                <a:gdLst>
                  <a:gd name="T0" fmla="*/ 10 w 60"/>
                  <a:gd name="T1" fmla="*/ 7 h 81"/>
                  <a:gd name="T2" fmla="*/ 3 w 60"/>
                  <a:gd name="T3" fmla="*/ 18 h 81"/>
                  <a:gd name="T4" fmla="*/ 15 w 60"/>
                  <a:gd name="T5" fmla="*/ 39 h 81"/>
                  <a:gd name="T6" fmla="*/ 27 w 60"/>
                  <a:gd name="T7" fmla="*/ 54 h 81"/>
                  <a:gd name="T8" fmla="*/ 40 w 60"/>
                  <a:gd name="T9" fmla="*/ 63 h 81"/>
                  <a:gd name="T10" fmla="*/ 51 w 60"/>
                  <a:gd name="T11" fmla="*/ 81 h 81"/>
                  <a:gd name="T12" fmla="*/ 52 w 60"/>
                  <a:gd name="T13" fmla="*/ 57 h 81"/>
                  <a:gd name="T14" fmla="*/ 43 w 60"/>
                  <a:gd name="T15" fmla="*/ 37 h 81"/>
                  <a:gd name="T16" fmla="*/ 25 w 60"/>
                  <a:gd name="T17" fmla="*/ 18 h 81"/>
                  <a:gd name="T18" fmla="*/ 10 w 60"/>
                  <a:gd name="T1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99" name="Freeform 72"/>
              <p:cNvSpPr/>
              <p:nvPr/>
            </p:nvSpPr>
            <p:spPr bwMode="ltGray">
              <a:xfrm>
                <a:off x="5354" y="2723"/>
                <a:ext cx="61" cy="43"/>
              </a:xfrm>
              <a:custGeom>
                <a:avLst/>
                <a:gdLst>
                  <a:gd name="T0" fmla="*/ 28 w 71"/>
                  <a:gd name="T1" fmla="*/ 23 h 61"/>
                  <a:gd name="T2" fmla="*/ 13 w 71"/>
                  <a:gd name="T3" fmla="*/ 32 h 61"/>
                  <a:gd name="T4" fmla="*/ 1 w 71"/>
                  <a:gd name="T5" fmla="*/ 44 h 61"/>
                  <a:gd name="T6" fmla="*/ 13 w 71"/>
                  <a:gd name="T7" fmla="*/ 59 h 61"/>
                  <a:gd name="T8" fmla="*/ 28 w 71"/>
                  <a:gd name="T9" fmla="*/ 44 h 61"/>
                  <a:gd name="T10" fmla="*/ 40 w 71"/>
                  <a:gd name="T11" fmla="*/ 23 h 61"/>
                  <a:gd name="T12" fmla="*/ 55 w 71"/>
                  <a:gd name="T13" fmla="*/ 0 h 61"/>
                  <a:gd name="T14" fmla="*/ 71 w 71"/>
                  <a:gd name="T15" fmla="*/ 11 h 61"/>
                  <a:gd name="T16" fmla="*/ 35 w 71"/>
                  <a:gd name="T17" fmla="*/ 23 h 61"/>
                  <a:gd name="T18" fmla="*/ 28 w 71"/>
                  <a:gd name="T19"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0" name="Freeform 73"/>
              <p:cNvSpPr/>
              <p:nvPr/>
            </p:nvSpPr>
            <p:spPr bwMode="ltGray">
              <a:xfrm>
                <a:off x="5170" y="2700"/>
                <a:ext cx="20" cy="21"/>
              </a:xfrm>
              <a:custGeom>
                <a:avLst/>
                <a:gdLst>
                  <a:gd name="T0" fmla="*/ 9 w 23"/>
                  <a:gd name="T1" fmla="*/ 0 h 30"/>
                  <a:gd name="T2" fmla="*/ 0 w 23"/>
                  <a:gd name="T3" fmla="*/ 14 h 30"/>
                  <a:gd name="T4" fmla="*/ 12 w 23"/>
                  <a:gd name="T5" fmla="*/ 30 h 30"/>
                  <a:gd name="T6" fmla="*/ 9 w 23"/>
                  <a:gd name="T7" fmla="*/ 0 h 30"/>
                </a:gdLst>
                <a:ahLst/>
                <a:cxnLst>
                  <a:cxn ang="0">
                    <a:pos x="T0" y="T1"/>
                  </a:cxn>
                  <a:cxn ang="0">
                    <a:pos x="T2" y="T3"/>
                  </a:cxn>
                  <a:cxn ang="0">
                    <a:pos x="T4" y="T5"/>
                  </a:cxn>
                  <a:cxn ang="0">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1" name="Freeform 74"/>
              <p:cNvSpPr/>
              <p:nvPr/>
            </p:nvSpPr>
            <p:spPr bwMode="ltGray">
              <a:xfrm>
                <a:off x="5161" y="2679"/>
                <a:ext cx="23" cy="16"/>
              </a:xfrm>
              <a:custGeom>
                <a:avLst/>
                <a:gdLst>
                  <a:gd name="T0" fmla="*/ 19 w 26"/>
                  <a:gd name="T1" fmla="*/ 0 h 23"/>
                  <a:gd name="T2" fmla="*/ 0 w 26"/>
                  <a:gd name="T3" fmla="*/ 14 h 23"/>
                  <a:gd name="T4" fmla="*/ 21 w 26"/>
                  <a:gd name="T5" fmla="*/ 20 h 23"/>
                  <a:gd name="T6" fmla="*/ 19 w 26"/>
                  <a:gd name="T7" fmla="*/ 0 h 23"/>
                </a:gdLst>
                <a:ahLst/>
                <a:cxnLst>
                  <a:cxn ang="0">
                    <a:pos x="T0" y="T1"/>
                  </a:cxn>
                  <a:cxn ang="0">
                    <a:pos x="T2" y="T3"/>
                  </a:cxn>
                  <a:cxn ang="0">
                    <a:pos x="T4" y="T5"/>
                  </a:cxn>
                  <a:cxn ang="0">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2" name="Freeform 75"/>
              <p:cNvSpPr/>
              <p:nvPr/>
            </p:nvSpPr>
            <p:spPr bwMode="ltGray">
              <a:xfrm>
                <a:off x="4985" y="2498"/>
                <a:ext cx="27" cy="31"/>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3" name="Freeform 76"/>
              <p:cNvSpPr/>
              <p:nvPr/>
            </p:nvSpPr>
            <p:spPr bwMode="ltGray">
              <a:xfrm>
                <a:off x="5024" y="2538"/>
                <a:ext cx="30" cy="31"/>
              </a:xfrm>
              <a:custGeom>
                <a:avLst/>
                <a:gdLst>
                  <a:gd name="T0" fmla="*/ 30 w 34"/>
                  <a:gd name="T1" fmla="*/ 0 h 44"/>
                  <a:gd name="T2" fmla="*/ 10 w 34"/>
                  <a:gd name="T3" fmla="*/ 9 h 44"/>
                  <a:gd name="T4" fmla="*/ 14 w 34"/>
                  <a:gd name="T5" fmla="*/ 32 h 44"/>
                  <a:gd name="T6" fmla="*/ 26 w 34"/>
                  <a:gd name="T7" fmla="*/ 36 h 44"/>
                  <a:gd name="T8" fmla="*/ 30 w 34"/>
                  <a:gd name="T9" fmla="*/ 0 h 44"/>
                </a:gdLst>
                <a:ahLst/>
                <a:cxnLst>
                  <a:cxn ang="0">
                    <a:pos x="T0" y="T1"/>
                  </a:cxn>
                  <a:cxn ang="0">
                    <a:pos x="T2" y="T3"/>
                  </a:cxn>
                  <a:cxn ang="0">
                    <a:pos x="T4" y="T5"/>
                  </a:cxn>
                  <a:cxn ang="0">
                    <a:pos x="T6" y="T7"/>
                  </a:cxn>
                  <a:cxn ang="0">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4" name="Freeform 77"/>
              <p:cNvSpPr/>
              <p:nvPr/>
            </p:nvSpPr>
            <p:spPr bwMode="ltGray">
              <a:xfrm>
                <a:off x="5055" y="2597"/>
                <a:ext cx="32" cy="26"/>
              </a:xfrm>
              <a:custGeom>
                <a:avLst/>
                <a:gdLst>
                  <a:gd name="T0" fmla="*/ 34 w 38"/>
                  <a:gd name="T1" fmla="*/ 2 h 37"/>
                  <a:gd name="T2" fmla="*/ 10 w 38"/>
                  <a:gd name="T3" fmla="*/ 2 h 37"/>
                  <a:gd name="T4" fmla="*/ 14 w 38"/>
                  <a:gd name="T5" fmla="*/ 25 h 37"/>
                  <a:gd name="T6" fmla="*/ 26 w 38"/>
                  <a:gd name="T7" fmla="*/ 29 h 37"/>
                  <a:gd name="T8" fmla="*/ 34 w 38"/>
                  <a:gd name="T9" fmla="*/ 2 h 37"/>
                </a:gdLst>
                <a:ahLst/>
                <a:cxnLst>
                  <a:cxn ang="0">
                    <a:pos x="T0" y="T1"/>
                  </a:cxn>
                  <a:cxn ang="0">
                    <a:pos x="T2" y="T3"/>
                  </a:cxn>
                  <a:cxn ang="0">
                    <a:pos x="T4" y="T5"/>
                  </a:cxn>
                  <a:cxn ang="0">
                    <a:pos x="T6" y="T7"/>
                  </a:cxn>
                  <a:cxn ang="0">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5" name="Freeform 78"/>
              <p:cNvSpPr/>
              <p:nvPr/>
            </p:nvSpPr>
            <p:spPr bwMode="ltGray">
              <a:xfrm>
                <a:off x="5094" y="2587"/>
                <a:ext cx="32" cy="25"/>
              </a:xfrm>
              <a:custGeom>
                <a:avLst/>
                <a:gdLst>
                  <a:gd name="T0" fmla="*/ 34 w 38"/>
                  <a:gd name="T1" fmla="*/ 2 h 34"/>
                  <a:gd name="T2" fmla="*/ 10 w 38"/>
                  <a:gd name="T3" fmla="*/ 2 h 34"/>
                  <a:gd name="T4" fmla="*/ 16 w 38"/>
                  <a:gd name="T5" fmla="*/ 22 h 34"/>
                  <a:gd name="T6" fmla="*/ 27 w 38"/>
                  <a:gd name="T7" fmla="*/ 22 h 34"/>
                  <a:gd name="T8" fmla="*/ 34 w 38"/>
                  <a:gd name="T9" fmla="*/ 2 h 34"/>
                </a:gdLst>
                <a:ahLst/>
                <a:cxnLst>
                  <a:cxn ang="0">
                    <a:pos x="T0" y="T1"/>
                  </a:cxn>
                  <a:cxn ang="0">
                    <a:pos x="T2" y="T3"/>
                  </a:cxn>
                  <a:cxn ang="0">
                    <a:pos x="T4" y="T5"/>
                  </a:cxn>
                  <a:cxn ang="0">
                    <a:pos x="T6" y="T7"/>
                  </a:cxn>
                  <a:cxn ang="0">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6" name="Freeform 79"/>
              <p:cNvSpPr/>
              <p:nvPr/>
            </p:nvSpPr>
            <p:spPr bwMode="ltGray">
              <a:xfrm>
                <a:off x="5083" y="2554"/>
                <a:ext cx="30" cy="19"/>
              </a:xfrm>
              <a:custGeom>
                <a:avLst/>
                <a:gdLst>
                  <a:gd name="T0" fmla="*/ 31 w 35"/>
                  <a:gd name="T1" fmla="*/ 1 h 27"/>
                  <a:gd name="T2" fmla="*/ 10 w 35"/>
                  <a:gd name="T3" fmla="*/ 2 h 27"/>
                  <a:gd name="T4" fmla="*/ 13 w 35"/>
                  <a:gd name="T5" fmla="*/ 15 h 27"/>
                  <a:gd name="T6" fmla="*/ 25 w 35"/>
                  <a:gd name="T7" fmla="*/ 19 h 27"/>
                  <a:gd name="T8" fmla="*/ 31 w 35"/>
                  <a:gd name="T9" fmla="*/ 1 h 27"/>
                </a:gdLst>
                <a:ahLst/>
                <a:cxnLst>
                  <a:cxn ang="0">
                    <a:pos x="T0" y="T1"/>
                  </a:cxn>
                  <a:cxn ang="0">
                    <a:pos x="T2" y="T3"/>
                  </a:cxn>
                  <a:cxn ang="0">
                    <a:pos x="T4" y="T5"/>
                  </a:cxn>
                  <a:cxn ang="0">
                    <a:pos x="T6" y="T7"/>
                  </a:cxn>
                  <a:cxn ang="0">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7" name="Freeform 80"/>
              <p:cNvSpPr/>
              <p:nvPr/>
            </p:nvSpPr>
            <p:spPr bwMode="ltGray">
              <a:xfrm>
                <a:off x="5053" y="2530"/>
                <a:ext cx="30" cy="33"/>
              </a:xfrm>
              <a:custGeom>
                <a:avLst/>
                <a:gdLst>
                  <a:gd name="T0" fmla="*/ 28 w 35"/>
                  <a:gd name="T1" fmla="*/ 16 h 47"/>
                  <a:gd name="T2" fmla="*/ 19 w 35"/>
                  <a:gd name="T3" fmla="*/ 2 h 47"/>
                  <a:gd name="T4" fmla="*/ 10 w 35"/>
                  <a:gd name="T5" fmla="*/ 25 h 47"/>
                  <a:gd name="T6" fmla="*/ 19 w 35"/>
                  <a:gd name="T7" fmla="*/ 35 h 47"/>
                  <a:gd name="T8" fmla="*/ 27 w 35"/>
                  <a:gd name="T9" fmla="*/ 29 h 47"/>
                  <a:gd name="T10" fmla="*/ 28 w 35"/>
                  <a:gd name="T11" fmla="*/ 16 h 47"/>
                </a:gdLst>
                <a:ahLst/>
                <a:cxnLst>
                  <a:cxn ang="0">
                    <a:pos x="T0" y="T1"/>
                  </a:cxn>
                  <a:cxn ang="0">
                    <a:pos x="T2" y="T3"/>
                  </a:cxn>
                  <a:cxn ang="0">
                    <a:pos x="T4" y="T5"/>
                  </a:cxn>
                  <a:cxn ang="0">
                    <a:pos x="T6" y="T7"/>
                  </a:cxn>
                  <a:cxn ang="0">
                    <a:pos x="T8" y="T9"/>
                  </a:cxn>
                  <a:cxn ang="0">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8" name="Freeform 81"/>
              <p:cNvSpPr/>
              <p:nvPr/>
            </p:nvSpPr>
            <p:spPr bwMode="ltGray">
              <a:xfrm>
                <a:off x="5016" y="2516"/>
                <a:ext cx="27" cy="24"/>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09" name="Freeform 82"/>
              <p:cNvSpPr/>
              <p:nvPr/>
            </p:nvSpPr>
            <p:spPr bwMode="ltGray">
              <a:xfrm>
                <a:off x="5062" y="2565"/>
                <a:ext cx="27" cy="24"/>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0" name="Freeform 83"/>
              <p:cNvSpPr/>
              <p:nvPr/>
            </p:nvSpPr>
            <p:spPr bwMode="ltGray">
              <a:xfrm>
                <a:off x="3210" y="1280"/>
                <a:ext cx="162" cy="101"/>
              </a:xfrm>
              <a:custGeom>
                <a:avLst/>
                <a:gdLst>
                  <a:gd name="T0" fmla="*/ 171 w 189"/>
                  <a:gd name="T1" fmla="*/ 4 h 144"/>
                  <a:gd name="T2" fmla="*/ 185 w 189"/>
                  <a:gd name="T3" fmla="*/ 4 h 144"/>
                  <a:gd name="T4" fmla="*/ 189 w 189"/>
                  <a:gd name="T5" fmla="*/ 16 h 144"/>
                  <a:gd name="T6" fmla="*/ 187 w 189"/>
                  <a:gd name="T7" fmla="*/ 24 h 144"/>
                  <a:gd name="T8" fmla="*/ 131 w 189"/>
                  <a:gd name="T9" fmla="*/ 44 h 144"/>
                  <a:gd name="T10" fmla="*/ 109 w 189"/>
                  <a:gd name="T11" fmla="*/ 58 h 144"/>
                  <a:gd name="T12" fmla="*/ 97 w 189"/>
                  <a:gd name="T13" fmla="*/ 62 h 144"/>
                  <a:gd name="T14" fmla="*/ 71 w 189"/>
                  <a:gd name="T15" fmla="*/ 82 h 144"/>
                  <a:gd name="T16" fmla="*/ 75 w 189"/>
                  <a:gd name="T17" fmla="*/ 92 h 144"/>
                  <a:gd name="T18" fmla="*/ 83 w 189"/>
                  <a:gd name="T19" fmla="*/ 116 h 144"/>
                  <a:gd name="T20" fmla="*/ 107 w 189"/>
                  <a:gd name="T21" fmla="*/ 126 h 144"/>
                  <a:gd name="T22" fmla="*/ 93 w 189"/>
                  <a:gd name="T23" fmla="*/ 140 h 144"/>
                  <a:gd name="T24" fmla="*/ 83 w 189"/>
                  <a:gd name="T25" fmla="*/ 130 h 144"/>
                  <a:gd name="T26" fmla="*/ 71 w 189"/>
                  <a:gd name="T27" fmla="*/ 134 h 144"/>
                  <a:gd name="T28" fmla="*/ 21 w 189"/>
                  <a:gd name="T29" fmla="*/ 122 h 144"/>
                  <a:gd name="T30" fmla="*/ 19 w 189"/>
                  <a:gd name="T31" fmla="*/ 106 h 144"/>
                  <a:gd name="T32" fmla="*/ 47 w 189"/>
                  <a:gd name="T33" fmla="*/ 90 h 144"/>
                  <a:gd name="T34" fmla="*/ 51 w 189"/>
                  <a:gd name="T35" fmla="*/ 76 h 144"/>
                  <a:gd name="T36" fmla="*/ 47 w 189"/>
                  <a:gd name="T37" fmla="*/ 64 h 144"/>
                  <a:gd name="T38" fmla="*/ 73 w 189"/>
                  <a:gd name="T39" fmla="*/ 46 h 144"/>
                  <a:gd name="T40" fmla="*/ 97 w 189"/>
                  <a:gd name="T41" fmla="*/ 36 h 144"/>
                  <a:gd name="T42" fmla="*/ 113 w 189"/>
                  <a:gd name="T43" fmla="*/ 24 h 144"/>
                  <a:gd name="T44" fmla="*/ 171 w 189"/>
                  <a:gd name="T45" fmla="*/ 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1" name="Freeform 84"/>
              <p:cNvSpPr/>
              <p:nvPr/>
            </p:nvSpPr>
            <p:spPr bwMode="ltGray">
              <a:xfrm>
                <a:off x="3307" y="1378"/>
                <a:ext cx="46" cy="11"/>
              </a:xfrm>
              <a:custGeom>
                <a:avLst/>
                <a:gdLst>
                  <a:gd name="T0" fmla="*/ 24 w 53"/>
                  <a:gd name="T1" fmla="*/ 0 h 17"/>
                  <a:gd name="T2" fmla="*/ 12 w 53"/>
                  <a:gd name="T3" fmla="*/ 2 h 17"/>
                  <a:gd name="T4" fmla="*/ 32 w 53"/>
                  <a:gd name="T5" fmla="*/ 16 h 17"/>
                  <a:gd name="T6" fmla="*/ 44 w 53"/>
                  <a:gd name="T7" fmla="*/ 14 h 17"/>
                  <a:gd name="T8" fmla="*/ 24 w 53"/>
                  <a:gd name="T9" fmla="*/ 0 h 17"/>
                </a:gdLst>
                <a:ahLst/>
                <a:cxnLst>
                  <a:cxn ang="0">
                    <a:pos x="T0" y="T1"/>
                  </a:cxn>
                  <a:cxn ang="0">
                    <a:pos x="T2" y="T3"/>
                  </a:cxn>
                  <a:cxn ang="0">
                    <a:pos x="T4" y="T5"/>
                  </a:cxn>
                  <a:cxn ang="0">
                    <a:pos x="T6" y="T7"/>
                  </a:cxn>
                  <a:cxn ang="0">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2" name="Freeform 85"/>
              <p:cNvSpPr/>
              <p:nvPr/>
            </p:nvSpPr>
            <p:spPr bwMode="ltGray">
              <a:xfrm>
                <a:off x="3542" y="1232"/>
                <a:ext cx="49" cy="26"/>
              </a:xfrm>
              <a:custGeom>
                <a:avLst/>
                <a:gdLst>
                  <a:gd name="T0" fmla="*/ 57 w 57"/>
                  <a:gd name="T1" fmla="*/ 4 h 37"/>
                  <a:gd name="T2" fmla="*/ 25 w 57"/>
                  <a:gd name="T3" fmla="*/ 24 h 37"/>
                  <a:gd name="T4" fmla="*/ 11 w 57"/>
                  <a:gd name="T5" fmla="*/ 34 h 37"/>
                  <a:gd name="T6" fmla="*/ 9 w 57"/>
                  <a:gd name="T7" fmla="*/ 4 h 37"/>
                  <a:gd name="T8" fmla="*/ 21 w 57"/>
                  <a:gd name="T9" fmla="*/ 0 h 37"/>
                  <a:gd name="T10" fmla="*/ 57 w 57"/>
                  <a:gd name="T11" fmla="*/ 4 h 37"/>
                </a:gdLst>
                <a:ahLst/>
                <a:cxnLst>
                  <a:cxn ang="0">
                    <a:pos x="T0" y="T1"/>
                  </a:cxn>
                  <a:cxn ang="0">
                    <a:pos x="T2" y="T3"/>
                  </a:cxn>
                  <a:cxn ang="0">
                    <a:pos x="T4" y="T5"/>
                  </a:cxn>
                  <a:cxn ang="0">
                    <a:pos x="T6" y="T7"/>
                  </a:cxn>
                  <a:cxn ang="0">
                    <a:pos x="T8" y="T9"/>
                  </a:cxn>
                  <a:cxn ang="0">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3" name="Freeform 86"/>
              <p:cNvSpPr/>
              <p:nvPr/>
            </p:nvSpPr>
            <p:spPr bwMode="ltGray">
              <a:xfrm>
                <a:off x="3577" y="1244"/>
                <a:ext cx="58" cy="19"/>
              </a:xfrm>
              <a:custGeom>
                <a:avLst/>
                <a:gdLst>
                  <a:gd name="T0" fmla="*/ 29 w 68"/>
                  <a:gd name="T1" fmla="*/ 0 h 26"/>
                  <a:gd name="T2" fmla="*/ 11 w 68"/>
                  <a:gd name="T3" fmla="*/ 6 h 26"/>
                  <a:gd name="T4" fmla="*/ 57 w 68"/>
                  <a:gd name="T5" fmla="*/ 26 h 26"/>
                  <a:gd name="T6" fmla="*/ 63 w 68"/>
                  <a:gd name="T7" fmla="*/ 24 h 26"/>
                  <a:gd name="T8" fmla="*/ 29 w 68"/>
                  <a:gd name="T9" fmla="*/ 0 h 26"/>
                </a:gdLst>
                <a:ahLst/>
                <a:cxnLst>
                  <a:cxn ang="0">
                    <a:pos x="T0" y="T1"/>
                  </a:cxn>
                  <a:cxn ang="0">
                    <a:pos x="T2" y="T3"/>
                  </a:cxn>
                  <a:cxn ang="0">
                    <a:pos x="T4" y="T5"/>
                  </a:cxn>
                  <a:cxn ang="0">
                    <a:pos x="T6" y="T7"/>
                  </a:cxn>
                  <a:cxn ang="0">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4" name="Freeform 87"/>
              <p:cNvSpPr/>
              <p:nvPr/>
            </p:nvSpPr>
            <p:spPr bwMode="ltGray">
              <a:xfrm>
                <a:off x="3639" y="1247"/>
                <a:ext cx="58" cy="30"/>
              </a:xfrm>
              <a:custGeom>
                <a:avLst/>
                <a:gdLst>
                  <a:gd name="T0" fmla="*/ 50 w 66"/>
                  <a:gd name="T1" fmla="*/ 9 h 43"/>
                  <a:gd name="T2" fmla="*/ 26 w 66"/>
                  <a:gd name="T3" fmla="*/ 9 h 43"/>
                  <a:gd name="T4" fmla="*/ 10 w 66"/>
                  <a:gd name="T5" fmla="*/ 9 h 43"/>
                  <a:gd name="T6" fmla="*/ 8 w 66"/>
                  <a:gd name="T7" fmla="*/ 35 h 43"/>
                  <a:gd name="T8" fmla="*/ 32 w 66"/>
                  <a:gd name="T9" fmla="*/ 43 h 43"/>
                  <a:gd name="T10" fmla="*/ 62 w 66"/>
                  <a:gd name="T11" fmla="*/ 27 h 43"/>
                  <a:gd name="T12" fmla="*/ 50 w 66"/>
                  <a:gd name="T13" fmla="*/ 9 h 43"/>
                </a:gdLst>
                <a:ahLst/>
                <a:cxnLst>
                  <a:cxn ang="0">
                    <a:pos x="T0" y="T1"/>
                  </a:cxn>
                  <a:cxn ang="0">
                    <a:pos x="T2" y="T3"/>
                  </a:cxn>
                  <a:cxn ang="0">
                    <a:pos x="T4" y="T5"/>
                  </a:cxn>
                  <a:cxn ang="0">
                    <a:pos x="T6" y="T7"/>
                  </a:cxn>
                  <a:cxn ang="0">
                    <a:pos x="T8" y="T9"/>
                  </a:cxn>
                  <a:cxn ang="0">
                    <a:pos x="T10" y="T11"/>
                  </a:cxn>
                  <a:cxn ang="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5" name="Freeform 88"/>
              <p:cNvSpPr/>
              <p:nvPr/>
            </p:nvSpPr>
            <p:spPr bwMode="ltGray">
              <a:xfrm>
                <a:off x="4041" y="1272"/>
                <a:ext cx="101" cy="29"/>
              </a:xfrm>
              <a:custGeom>
                <a:avLst/>
                <a:gdLst>
                  <a:gd name="T0" fmla="*/ 14 w 117"/>
                  <a:gd name="T1" fmla="*/ 0 h 41"/>
                  <a:gd name="T2" fmla="*/ 8 w 117"/>
                  <a:gd name="T3" fmla="*/ 16 h 41"/>
                  <a:gd name="T4" fmla="*/ 50 w 117"/>
                  <a:gd name="T5" fmla="*/ 30 h 41"/>
                  <a:gd name="T6" fmla="*/ 76 w 117"/>
                  <a:gd name="T7" fmla="*/ 36 h 41"/>
                  <a:gd name="T8" fmla="*/ 112 w 117"/>
                  <a:gd name="T9" fmla="*/ 22 h 41"/>
                  <a:gd name="T10" fmla="*/ 78 w 117"/>
                  <a:gd name="T11" fmla="*/ 4 h 41"/>
                  <a:gd name="T12" fmla="*/ 14 w 117"/>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6" name="Freeform 89"/>
              <p:cNvSpPr/>
              <p:nvPr/>
            </p:nvSpPr>
            <p:spPr bwMode="ltGray">
              <a:xfrm>
                <a:off x="4144" y="1271"/>
                <a:ext cx="53" cy="23"/>
              </a:xfrm>
              <a:custGeom>
                <a:avLst/>
                <a:gdLst>
                  <a:gd name="T0" fmla="*/ 32 w 62"/>
                  <a:gd name="T1" fmla="*/ 4 h 32"/>
                  <a:gd name="T2" fmla="*/ 62 w 62"/>
                  <a:gd name="T3" fmla="*/ 10 h 32"/>
                  <a:gd name="T4" fmla="*/ 30 w 62"/>
                  <a:gd name="T5" fmla="*/ 32 h 32"/>
                  <a:gd name="T6" fmla="*/ 6 w 62"/>
                  <a:gd name="T7" fmla="*/ 22 h 32"/>
                  <a:gd name="T8" fmla="*/ 32 w 62"/>
                  <a:gd name="T9" fmla="*/ 4 h 32"/>
                </a:gdLst>
                <a:ahLst/>
                <a:cxnLst>
                  <a:cxn ang="0">
                    <a:pos x="T0" y="T1"/>
                  </a:cxn>
                  <a:cxn ang="0">
                    <a:pos x="T2" y="T3"/>
                  </a:cxn>
                  <a:cxn ang="0">
                    <a:pos x="T4" y="T5"/>
                  </a:cxn>
                  <a:cxn ang="0">
                    <a:pos x="T6" y="T7"/>
                  </a:cxn>
                  <a:cxn ang="0">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7" name="Freeform 90"/>
              <p:cNvSpPr/>
              <p:nvPr/>
            </p:nvSpPr>
            <p:spPr bwMode="ltGray">
              <a:xfrm>
                <a:off x="4120" y="1298"/>
                <a:ext cx="42" cy="16"/>
              </a:xfrm>
              <a:custGeom>
                <a:avLst/>
                <a:gdLst>
                  <a:gd name="T0" fmla="*/ 20 w 49"/>
                  <a:gd name="T1" fmla="*/ 1 h 23"/>
                  <a:gd name="T2" fmla="*/ 6 w 49"/>
                  <a:gd name="T3" fmla="*/ 5 h 23"/>
                  <a:gd name="T4" fmla="*/ 38 w 49"/>
                  <a:gd name="T5" fmla="*/ 23 h 23"/>
                  <a:gd name="T6" fmla="*/ 20 w 49"/>
                  <a:gd name="T7" fmla="*/ 1 h 23"/>
                </a:gdLst>
                <a:ahLst/>
                <a:cxnLst>
                  <a:cxn ang="0">
                    <a:pos x="T0" y="T1"/>
                  </a:cxn>
                  <a:cxn ang="0">
                    <a:pos x="T2" y="T3"/>
                  </a:cxn>
                  <a:cxn ang="0">
                    <a:pos x="T4" y="T5"/>
                  </a:cxn>
                  <a:cxn ang="0">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8" name="Freeform 91"/>
              <p:cNvSpPr/>
              <p:nvPr/>
            </p:nvSpPr>
            <p:spPr bwMode="ltGray">
              <a:xfrm>
                <a:off x="4410" y="1508"/>
                <a:ext cx="87" cy="106"/>
              </a:xfrm>
              <a:custGeom>
                <a:avLst/>
                <a:gdLst>
                  <a:gd name="T0" fmla="*/ 6 w 102"/>
                  <a:gd name="T1" fmla="*/ 0 h 152"/>
                  <a:gd name="T2" fmla="*/ 0 w 102"/>
                  <a:gd name="T3" fmla="*/ 18 h 152"/>
                  <a:gd name="T4" fmla="*/ 14 w 102"/>
                  <a:gd name="T5" fmla="*/ 42 h 152"/>
                  <a:gd name="T6" fmla="*/ 32 w 102"/>
                  <a:gd name="T7" fmla="*/ 72 h 152"/>
                  <a:gd name="T8" fmla="*/ 36 w 102"/>
                  <a:gd name="T9" fmla="*/ 104 h 152"/>
                  <a:gd name="T10" fmla="*/ 80 w 102"/>
                  <a:gd name="T11" fmla="*/ 152 h 152"/>
                  <a:gd name="T12" fmla="*/ 86 w 102"/>
                  <a:gd name="T13" fmla="*/ 124 h 152"/>
                  <a:gd name="T14" fmla="*/ 74 w 102"/>
                  <a:gd name="T15" fmla="*/ 102 h 152"/>
                  <a:gd name="T16" fmla="*/ 62 w 102"/>
                  <a:gd name="T17" fmla="*/ 92 h 152"/>
                  <a:gd name="T18" fmla="*/ 52 w 102"/>
                  <a:gd name="T19" fmla="*/ 74 h 152"/>
                  <a:gd name="T20" fmla="*/ 42 w 102"/>
                  <a:gd name="T21" fmla="*/ 44 h 152"/>
                  <a:gd name="T22" fmla="*/ 4 w 102"/>
                  <a:gd name="T23" fmla="*/ 12 h 152"/>
                  <a:gd name="T24" fmla="*/ 6 w 102"/>
                  <a:gd name="T25"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19" name="Freeform 92"/>
              <p:cNvSpPr/>
              <p:nvPr/>
            </p:nvSpPr>
            <p:spPr bwMode="ltGray">
              <a:xfrm>
                <a:off x="4480" y="1618"/>
                <a:ext cx="63" cy="73"/>
              </a:xfrm>
              <a:custGeom>
                <a:avLst/>
                <a:gdLst>
                  <a:gd name="T0" fmla="*/ 64 w 74"/>
                  <a:gd name="T1" fmla="*/ 22 h 103"/>
                  <a:gd name="T2" fmla="*/ 74 w 74"/>
                  <a:gd name="T3" fmla="*/ 40 h 103"/>
                  <a:gd name="T4" fmla="*/ 30 w 74"/>
                  <a:gd name="T5" fmla="*/ 84 h 103"/>
                  <a:gd name="T6" fmla="*/ 32 w 74"/>
                  <a:gd name="T7" fmla="*/ 100 h 103"/>
                  <a:gd name="T8" fmla="*/ 20 w 74"/>
                  <a:gd name="T9" fmla="*/ 94 h 103"/>
                  <a:gd name="T10" fmla="*/ 6 w 74"/>
                  <a:gd name="T11" fmla="*/ 84 h 103"/>
                  <a:gd name="T12" fmla="*/ 0 w 74"/>
                  <a:gd name="T13" fmla="*/ 82 h 103"/>
                  <a:gd name="T14" fmla="*/ 10 w 74"/>
                  <a:gd name="T15" fmla="*/ 58 h 103"/>
                  <a:gd name="T16" fmla="*/ 12 w 74"/>
                  <a:gd name="T17" fmla="*/ 52 h 103"/>
                  <a:gd name="T18" fmla="*/ 2 w 74"/>
                  <a:gd name="T19" fmla="*/ 24 h 103"/>
                  <a:gd name="T20" fmla="*/ 4 w 74"/>
                  <a:gd name="T21" fmla="*/ 14 h 103"/>
                  <a:gd name="T22" fmla="*/ 26 w 74"/>
                  <a:gd name="T23" fmla="*/ 22 h 103"/>
                  <a:gd name="T24" fmla="*/ 36 w 74"/>
                  <a:gd name="T25" fmla="*/ 36 h 103"/>
                  <a:gd name="T26" fmla="*/ 64 w 74"/>
                  <a:gd name="T27" fmla="*/ 2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0" name="Freeform 93"/>
              <p:cNvSpPr/>
              <p:nvPr/>
            </p:nvSpPr>
            <p:spPr bwMode="ltGray">
              <a:xfrm>
                <a:off x="4438" y="1693"/>
                <a:ext cx="126" cy="176"/>
              </a:xfrm>
              <a:custGeom>
                <a:avLst/>
                <a:gdLst>
                  <a:gd name="T0" fmla="*/ 82 w 146"/>
                  <a:gd name="T1" fmla="*/ 100 h 252"/>
                  <a:gd name="T2" fmla="*/ 66 w 146"/>
                  <a:gd name="T3" fmla="*/ 106 h 252"/>
                  <a:gd name="T4" fmla="*/ 64 w 146"/>
                  <a:gd name="T5" fmla="*/ 132 h 252"/>
                  <a:gd name="T6" fmla="*/ 22 w 146"/>
                  <a:gd name="T7" fmla="*/ 146 h 252"/>
                  <a:gd name="T8" fmla="*/ 8 w 146"/>
                  <a:gd name="T9" fmla="*/ 168 h 252"/>
                  <a:gd name="T10" fmla="*/ 20 w 146"/>
                  <a:gd name="T11" fmla="*/ 182 h 252"/>
                  <a:gd name="T12" fmla="*/ 8 w 146"/>
                  <a:gd name="T13" fmla="*/ 198 h 252"/>
                  <a:gd name="T14" fmla="*/ 24 w 146"/>
                  <a:gd name="T15" fmla="*/ 252 h 252"/>
                  <a:gd name="T16" fmla="*/ 28 w 146"/>
                  <a:gd name="T17" fmla="*/ 214 h 252"/>
                  <a:gd name="T18" fmla="*/ 22 w 146"/>
                  <a:gd name="T19" fmla="*/ 192 h 252"/>
                  <a:gd name="T20" fmla="*/ 42 w 146"/>
                  <a:gd name="T21" fmla="*/ 176 h 252"/>
                  <a:gd name="T22" fmla="*/ 52 w 146"/>
                  <a:gd name="T23" fmla="*/ 158 h 252"/>
                  <a:gd name="T24" fmla="*/ 66 w 146"/>
                  <a:gd name="T25" fmla="*/ 174 h 252"/>
                  <a:gd name="T26" fmla="*/ 44 w 146"/>
                  <a:gd name="T27" fmla="*/ 190 h 252"/>
                  <a:gd name="T28" fmla="*/ 56 w 146"/>
                  <a:gd name="T29" fmla="*/ 200 h 252"/>
                  <a:gd name="T30" fmla="*/ 68 w 146"/>
                  <a:gd name="T31" fmla="*/ 178 h 252"/>
                  <a:gd name="T32" fmla="*/ 84 w 146"/>
                  <a:gd name="T33" fmla="*/ 184 h 252"/>
                  <a:gd name="T34" fmla="*/ 104 w 146"/>
                  <a:gd name="T35" fmla="*/ 148 h 252"/>
                  <a:gd name="T36" fmla="*/ 114 w 146"/>
                  <a:gd name="T37" fmla="*/ 156 h 252"/>
                  <a:gd name="T38" fmla="*/ 136 w 146"/>
                  <a:gd name="T39" fmla="*/ 148 h 252"/>
                  <a:gd name="T40" fmla="*/ 146 w 146"/>
                  <a:gd name="T41" fmla="*/ 130 h 252"/>
                  <a:gd name="T42" fmla="*/ 142 w 146"/>
                  <a:gd name="T43" fmla="*/ 110 h 252"/>
                  <a:gd name="T44" fmla="*/ 134 w 146"/>
                  <a:gd name="T45" fmla="*/ 98 h 252"/>
                  <a:gd name="T46" fmla="*/ 122 w 146"/>
                  <a:gd name="T47" fmla="*/ 40 h 252"/>
                  <a:gd name="T48" fmla="*/ 94 w 146"/>
                  <a:gd name="T49" fmla="*/ 0 h 252"/>
                  <a:gd name="T50" fmla="*/ 78 w 146"/>
                  <a:gd name="T51" fmla="*/ 12 h 252"/>
                  <a:gd name="T52" fmla="*/ 96 w 146"/>
                  <a:gd name="T53" fmla="*/ 34 h 252"/>
                  <a:gd name="T54" fmla="*/ 96 w 146"/>
                  <a:gd name="T55" fmla="*/ 64 h 252"/>
                  <a:gd name="T56" fmla="*/ 82 w 146"/>
                  <a:gd name="T57" fmla="*/ 1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1" name="Freeform 94"/>
              <p:cNvSpPr/>
              <p:nvPr/>
            </p:nvSpPr>
            <p:spPr bwMode="ltGray">
              <a:xfrm>
                <a:off x="3218" y="1222"/>
                <a:ext cx="60" cy="28"/>
              </a:xfrm>
              <a:custGeom>
                <a:avLst/>
                <a:gdLst>
                  <a:gd name="T0" fmla="*/ 59 w 70"/>
                  <a:gd name="T1" fmla="*/ 0 h 40"/>
                  <a:gd name="T2" fmla="*/ 65 w 70"/>
                  <a:gd name="T3" fmla="*/ 20 h 40"/>
                  <a:gd name="T4" fmla="*/ 41 w 70"/>
                  <a:gd name="T5" fmla="*/ 24 h 40"/>
                  <a:gd name="T6" fmla="*/ 31 w 70"/>
                  <a:gd name="T7" fmla="*/ 40 h 40"/>
                  <a:gd name="T8" fmla="*/ 7 w 70"/>
                  <a:gd name="T9" fmla="*/ 38 h 40"/>
                  <a:gd name="T10" fmla="*/ 1 w 70"/>
                  <a:gd name="T11" fmla="*/ 36 h 40"/>
                  <a:gd name="T12" fmla="*/ 33 w 70"/>
                  <a:gd name="T13" fmla="*/ 20 h 40"/>
                  <a:gd name="T14" fmla="*/ 59 w 7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2" name="Freeform 95"/>
              <p:cNvSpPr/>
              <p:nvPr/>
            </p:nvSpPr>
            <p:spPr bwMode="ltGray">
              <a:xfrm>
                <a:off x="3095" y="1230"/>
                <a:ext cx="22" cy="21"/>
              </a:xfrm>
              <a:custGeom>
                <a:avLst/>
                <a:gdLst>
                  <a:gd name="T0" fmla="*/ 18 w 26"/>
                  <a:gd name="T1" fmla="*/ 0 h 29"/>
                  <a:gd name="T2" fmla="*/ 0 w 26"/>
                  <a:gd name="T3" fmla="*/ 18 h 29"/>
                  <a:gd name="T4" fmla="*/ 18 w 26"/>
                  <a:gd name="T5" fmla="*/ 26 h 29"/>
                  <a:gd name="T6" fmla="*/ 18 w 26"/>
                  <a:gd name="T7" fmla="*/ 0 h 29"/>
                </a:gdLst>
                <a:ahLst/>
                <a:cxnLst>
                  <a:cxn ang="0">
                    <a:pos x="T0" y="T1"/>
                  </a:cxn>
                  <a:cxn ang="0">
                    <a:pos x="T2" y="T3"/>
                  </a:cxn>
                  <a:cxn ang="0">
                    <a:pos x="T4" y="T5"/>
                  </a:cxn>
                  <a:cxn ang="0">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3" name="Freeform 96"/>
              <p:cNvSpPr/>
              <p:nvPr/>
            </p:nvSpPr>
            <p:spPr bwMode="ltGray">
              <a:xfrm>
                <a:off x="3123" y="1229"/>
                <a:ext cx="42" cy="25"/>
              </a:xfrm>
              <a:custGeom>
                <a:avLst/>
                <a:gdLst>
                  <a:gd name="T0" fmla="*/ 14 w 49"/>
                  <a:gd name="T1" fmla="*/ 6 h 36"/>
                  <a:gd name="T2" fmla="*/ 0 w 49"/>
                  <a:gd name="T3" fmla="*/ 18 h 36"/>
                  <a:gd name="T4" fmla="*/ 6 w 49"/>
                  <a:gd name="T5" fmla="*/ 32 h 36"/>
                  <a:gd name="T6" fmla="*/ 18 w 49"/>
                  <a:gd name="T7" fmla="*/ 36 h 36"/>
                  <a:gd name="T8" fmla="*/ 40 w 49"/>
                  <a:gd name="T9" fmla="*/ 26 h 36"/>
                  <a:gd name="T10" fmla="*/ 14 w 49"/>
                  <a:gd name="T11" fmla="*/ 6 h 36"/>
                </a:gdLst>
                <a:ahLst/>
                <a:cxnLst>
                  <a:cxn ang="0">
                    <a:pos x="T0" y="T1"/>
                  </a:cxn>
                  <a:cxn ang="0">
                    <a:pos x="T2" y="T3"/>
                  </a:cxn>
                  <a:cxn ang="0">
                    <a:pos x="T4" y="T5"/>
                  </a:cxn>
                  <a:cxn ang="0">
                    <a:pos x="T6" y="T7"/>
                  </a:cxn>
                  <a:cxn ang="0">
                    <a:pos x="T8" y="T9"/>
                  </a:cxn>
                  <a:cxn ang="0">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4" name="Freeform 97"/>
              <p:cNvSpPr/>
              <p:nvPr/>
            </p:nvSpPr>
            <p:spPr bwMode="ltGray">
              <a:xfrm>
                <a:off x="3193" y="1221"/>
                <a:ext cx="23" cy="15"/>
              </a:xfrm>
              <a:custGeom>
                <a:avLst/>
                <a:gdLst>
                  <a:gd name="T0" fmla="*/ 11 w 27"/>
                  <a:gd name="T1" fmla="*/ 0 h 22"/>
                  <a:gd name="T2" fmla="*/ 3 w 27"/>
                  <a:gd name="T3" fmla="*/ 12 h 22"/>
                  <a:gd name="T4" fmla="*/ 19 w 27"/>
                  <a:gd name="T5" fmla="*/ 22 h 22"/>
                  <a:gd name="T6" fmla="*/ 11 w 27"/>
                  <a:gd name="T7" fmla="*/ 0 h 22"/>
                </a:gdLst>
                <a:ahLst/>
                <a:cxnLst>
                  <a:cxn ang="0">
                    <a:pos x="T0" y="T1"/>
                  </a:cxn>
                  <a:cxn ang="0">
                    <a:pos x="T2" y="T3"/>
                  </a:cxn>
                  <a:cxn ang="0">
                    <a:pos x="T4" y="T5"/>
                  </a:cxn>
                  <a:cxn ang="0">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5" name="Freeform 98"/>
              <p:cNvSpPr/>
              <p:nvPr/>
            </p:nvSpPr>
            <p:spPr bwMode="ltGray">
              <a:xfrm>
                <a:off x="3172" y="1237"/>
                <a:ext cx="17" cy="13"/>
              </a:xfrm>
              <a:custGeom>
                <a:avLst/>
                <a:gdLst>
                  <a:gd name="T0" fmla="*/ 11 w 20"/>
                  <a:gd name="T1" fmla="*/ 0 h 18"/>
                  <a:gd name="T2" fmla="*/ 9 w 20"/>
                  <a:gd name="T3" fmla="*/ 18 h 18"/>
                  <a:gd name="T4" fmla="*/ 11 w 20"/>
                  <a:gd name="T5" fmla="*/ 0 h 18"/>
                </a:gdLst>
                <a:ahLst/>
                <a:cxnLst>
                  <a:cxn ang="0">
                    <a:pos x="T0" y="T1"/>
                  </a:cxn>
                  <a:cxn ang="0">
                    <a:pos x="T2" y="T3"/>
                  </a:cxn>
                  <a:cxn ang="0">
                    <a:pos x="T4" y="T5"/>
                  </a:cxn>
                </a:cxnLst>
                <a:rect l="0" t="0" r="r" b="b"/>
                <a:pathLst>
                  <a:path w="20" h="18">
                    <a:moveTo>
                      <a:pt x="11" y="0"/>
                    </a:moveTo>
                    <a:cubicBezTo>
                      <a:pt x="1" y="14"/>
                      <a:pt x="0" y="9"/>
                      <a:pt x="9" y="18"/>
                    </a:cubicBezTo>
                    <a:cubicBezTo>
                      <a:pt x="20" y="14"/>
                      <a:pt x="16" y="18"/>
                      <a:pt x="11"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6" name="Freeform 99"/>
              <p:cNvSpPr/>
              <p:nvPr/>
            </p:nvSpPr>
            <p:spPr bwMode="ltGray">
              <a:xfrm>
                <a:off x="4483" y="1252"/>
                <a:ext cx="21" cy="31"/>
              </a:xfrm>
              <a:custGeom>
                <a:avLst/>
                <a:gdLst>
                  <a:gd name="T0" fmla="*/ 24 w 24"/>
                  <a:gd name="T1" fmla="*/ 0 h 44"/>
                  <a:gd name="T2" fmla="*/ 8 w 24"/>
                  <a:gd name="T3" fmla="*/ 16 h 44"/>
                  <a:gd name="T4" fmla="*/ 0 w 24"/>
                  <a:gd name="T5" fmla="*/ 34 h 44"/>
                  <a:gd name="T6" fmla="*/ 16 w 24"/>
                  <a:gd name="T7" fmla="*/ 40 h 44"/>
                  <a:gd name="T8" fmla="*/ 24 w 24"/>
                  <a:gd name="T9" fmla="*/ 0 h 44"/>
                </a:gdLst>
                <a:ahLst/>
                <a:cxnLst>
                  <a:cxn ang="0">
                    <a:pos x="T0" y="T1"/>
                  </a:cxn>
                  <a:cxn ang="0">
                    <a:pos x="T2" y="T3"/>
                  </a:cxn>
                  <a:cxn ang="0">
                    <a:pos x="T4" y="T5"/>
                  </a:cxn>
                  <a:cxn ang="0">
                    <a:pos x="T6" y="T7"/>
                  </a:cxn>
                  <a:cxn ang="0">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7" name="Freeform 100"/>
              <p:cNvSpPr/>
              <p:nvPr/>
            </p:nvSpPr>
            <p:spPr bwMode="ltGray">
              <a:xfrm>
                <a:off x="3467" y="2610"/>
                <a:ext cx="35" cy="17"/>
              </a:xfrm>
              <a:custGeom>
                <a:avLst/>
                <a:gdLst>
                  <a:gd name="T0" fmla="*/ 30 w 41"/>
                  <a:gd name="T1" fmla="*/ 0 h 24"/>
                  <a:gd name="T2" fmla="*/ 26 w 41"/>
                  <a:gd name="T3" fmla="*/ 24 h 24"/>
                  <a:gd name="T4" fmla="*/ 30 w 41"/>
                  <a:gd name="T5" fmla="*/ 0 h 24"/>
                </a:gdLst>
                <a:ahLst/>
                <a:cxnLst>
                  <a:cxn ang="0">
                    <a:pos x="T0" y="T1"/>
                  </a:cxn>
                  <a:cxn ang="0">
                    <a:pos x="T2" y="T3"/>
                  </a:cxn>
                  <a:cxn ang="0">
                    <a:pos x="T4" y="T5"/>
                  </a:cxn>
                </a:cxnLst>
                <a:rect l="0" t="0" r="r" b="b"/>
                <a:pathLst>
                  <a:path w="41" h="24">
                    <a:moveTo>
                      <a:pt x="30" y="0"/>
                    </a:moveTo>
                    <a:cubicBezTo>
                      <a:pt x="4" y="4"/>
                      <a:pt x="0" y="17"/>
                      <a:pt x="26" y="24"/>
                    </a:cubicBezTo>
                    <a:cubicBezTo>
                      <a:pt x="41" y="19"/>
                      <a:pt x="38" y="10"/>
                      <a:pt x="30"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8" name="Freeform 101"/>
              <p:cNvSpPr/>
              <p:nvPr/>
            </p:nvSpPr>
            <p:spPr bwMode="ltGray">
              <a:xfrm>
                <a:off x="3513" y="2603"/>
                <a:ext cx="11"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29" name="Freeform 102"/>
              <p:cNvSpPr/>
              <p:nvPr/>
            </p:nvSpPr>
            <p:spPr bwMode="ltGray">
              <a:xfrm>
                <a:off x="3436" y="2459"/>
                <a:ext cx="10"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0" name="Freeform 103"/>
              <p:cNvSpPr/>
              <p:nvPr/>
            </p:nvSpPr>
            <p:spPr bwMode="ltGray">
              <a:xfrm>
                <a:off x="3505" y="2391"/>
                <a:ext cx="12"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1" name="Freeform 104"/>
              <p:cNvSpPr/>
              <p:nvPr/>
            </p:nvSpPr>
            <p:spPr bwMode="ltGray">
              <a:xfrm>
                <a:off x="3477" y="2390"/>
                <a:ext cx="13" cy="18"/>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2" name="Freeform 105"/>
              <p:cNvSpPr/>
              <p:nvPr/>
            </p:nvSpPr>
            <p:spPr bwMode="ltGray">
              <a:xfrm>
                <a:off x="3464" y="2411"/>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3" name="Freeform 106"/>
              <p:cNvSpPr/>
              <p:nvPr/>
            </p:nvSpPr>
            <p:spPr bwMode="ltGray">
              <a:xfrm>
                <a:off x="3436" y="2443"/>
                <a:ext cx="10"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4" name="Freeform 107"/>
              <p:cNvSpPr/>
              <p:nvPr/>
            </p:nvSpPr>
            <p:spPr bwMode="ltGray">
              <a:xfrm>
                <a:off x="3457" y="2430"/>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363046">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5" name="Freeform 108"/>
              <p:cNvSpPr/>
              <p:nvPr/>
            </p:nvSpPr>
            <p:spPr bwMode="ltGray">
              <a:xfrm>
                <a:off x="2614" y="1507"/>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sp>
            <p:nvSpPr>
              <p:cNvPr id="136" name="Freeform 109"/>
              <p:cNvSpPr/>
              <p:nvPr/>
            </p:nvSpPr>
            <p:spPr bwMode="ltGray">
              <a:xfrm>
                <a:off x="2544" y="1475"/>
                <a:ext cx="12" cy="14"/>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231F2D">
                  <a:alpha val="20000"/>
                </a:srgbClr>
              </a:solidFill>
              <a:ln>
                <a:noFill/>
              </a:ln>
              <a:effectLst/>
              <a:extLst>
                <a:ext uri="{91240B29-F687-4F45-9708-019B960494DF}">
                  <a14:hiddenLine xmlns:a14="http://schemas.microsoft.com/office/drawing/2010/main" w="12700">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endParaRPr lang="zh-CN" altLang="en-US">
                  <a:solidFill>
                    <a:srgbClr val="BCB5AC"/>
                  </a:solidFill>
                </a:endParaRPr>
              </a:p>
            </p:txBody>
          </p:sp>
        </p:grpSp>
        <p:pic>
          <p:nvPicPr>
            <p:cNvPr id="140" name="图片 1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300192" y="1340768"/>
              <a:ext cx="2158206" cy="543860"/>
            </a:xfrm>
            <a:prstGeom prst="rect">
              <a:avLst/>
            </a:prstGeom>
          </p:spPr>
        </p:pic>
      </p:grpSp>
      <p:sp>
        <p:nvSpPr>
          <p:cNvPr id="138" name="TextBox 12">
            <a:extLst>
              <a:ext uri="{FF2B5EF4-FFF2-40B4-BE49-F238E27FC236}">
                <a16:creationId xmlns:a16="http://schemas.microsoft.com/office/drawing/2014/main" id="{E65C8161-D86D-4080-A2C2-C6A3639255F7}"/>
              </a:ext>
            </a:extLst>
          </p:cNvPr>
          <p:cNvSpPr txBox="1"/>
          <p:nvPr/>
        </p:nvSpPr>
        <p:spPr>
          <a:xfrm>
            <a:off x="3601203" y="2982270"/>
            <a:ext cx="2035156" cy="707878"/>
          </a:xfrm>
          <a:prstGeom prst="rect">
            <a:avLst/>
          </a:prstGeom>
          <a:noFill/>
        </p:spPr>
        <p:txBody>
          <a:bodyPr wrap="square" lIns="91431" tIns="45716" rIns="91431" bIns="45716" rtlCol="0">
            <a:spAutoFit/>
          </a:bodyPr>
          <a:lstStyle/>
          <a:p>
            <a:pPr algn="ctr"/>
            <a:r>
              <a:rPr lang="zh-CN" altLang="en-US" sz="4000" b="1" dirty="0">
                <a:latin typeface="微软雅黑" panose="020B0503020204020204" pitchFamily="34" charset="-122"/>
                <a:ea typeface="微软雅黑" panose="020B0503020204020204" pitchFamily="34" charset="-122"/>
              </a:rPr>
              <a:t>谢  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anim calcmode="lin" valueType="num">
                                      <p:cBhvr>
                                        <p:cTn id="8" dur="1000" fill="hold"/>
                                        <p:tgtEl>
                                          <p:spTgt spid="138"/>
                                        </p:tgtEl>
                                        <p:attrNameLst>
                                          <p:attrName>ppt_x</p:attrName>
                                        </p:attrNameLst>
                                      </p:cBhvr>
                                      <p:tavLst>
                                        <p:tav tm="0">
                                          <p:val>
                                            <p:strVal val="#ppt_x"/>
                                          </p:val>
                                        </p:tav>
                                        <p:tav tm="100000">
                                          <p:val>
                                            <p:strVal val="#ppt_x"/>
                                          </p:val>
                                        </p:tav>
                                      </p:tavLst>
                                    </p:anim>
                                    <p:anim calcmode="lin" valueType="num">
                                      <p:cBhvr>
                                        <p:cTn id="9"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3</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0" name="文本框 28">
            <a:extLst>
              <a:ext uri="{FF2B5EF4-FFF2-40B4-BE49-F238E27FC236}">
                <a16:creationId xmlns:a16="http://schemas.microsoft.com/office/drawing/2014/main" id="{DF10F390-7915-429D-A032-47A1DD44C56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指导思想</a:t>
            </a:r>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9" name="文本框 8">
            <a:extLst>
              <a:ext uri="{FF2B5EF4-FFF2-40B4-BE49-F238E27FC236}">
                <a16:creationId xmlns:a16="http://schemas.microsoft.com/office/drawing/2014/main" id="{EAD500A3-0369-4C6C-B95B-875A1FF1B0F5}"/>
              </a:ext>
            </a:extLst>
          </p:cNvPr>
          <p:cNvSpPr txBox="1"/>
          <p:nvPr/>
        </p:nvSpPr>
        <p:spPr>
          <a:xfrm>
            <a:off x="6180068" y="5834745"/>
            <a:ext cx="2821854" cy="523220"/>
          </a:xfrm>
          <a:prstGeom prst="rect">
            <a:avLst/>
          </a:prstGeom>
          <a:noFill/>
        </p:spPr>
        <p:txBody>
          <a:bodyPr wrap="square" rtlCol="0">
            <a:spAutoFit/>
          </a:bodyPr>
          <a:lstStyle/>
          <a:p>
            <a:pPr algn="ctr"/>
            <a:r>
              <a:rPr lang="en-US" altLang="zh-CN" sz="1400" dirty="0">
                <a:latin typeface="+mn-ea"/>
              </a:rPr>
              <a:t>2018</a:t>
            </a:r>
            <a:r>
              <a:rPr lang="zh-CN" altLang="en-US" sz="1400" dirty="0">
                <a:latin typeface="+mn-ea"/>
              </a:rPr>
              <a:t>年</a:t>
            </a:r>
            <a:r>
              <a:rPr lang="en-US" altLang="zh-CN" sz="1400" dirty="0">
                <a:latin typeface="+mn-ea"/>
              </a:rPr>
              <a:t>4</a:t>
            </a:r>
            <a:r>
              <a:rPr lang="zh-CN" altLang="en-US" sz="1400" dirty="0">
                <a:latin typeface="+mn-ea"/>
              </a:rPr>
              <a:t>月</a:t>
            </a:r>
            <a:r>
              <a:rPr lang="en-US" altLang="zh-CN" sz="1400" dirty="0">
                <a:latin typeface="+mn-ea"/>
              </a:rPr>
              <a:t>21</a:t>
            </a:r>
            <a:r>
              <a:rPr lang="zh-CN" altLang="en-US" sz="1400" dirty="0">
                <a:latin typeface="+mn-ea"/>
              </a:rPr>
              <a:t>日</a:t>
            </a:r>
            <a:endParaRPr lang="en-US" altLang="zh-CN" sz="1400" dirty="0">
              <a:latin typeface="+mn-ea"/>
            </a:endParaRPr>
          </a:p>
          <a:p>
            <a:pPr algn="ctr"/>
            <a:r>
              <a:rPr lang="zh-CN" altLang="en-US" sz="1400" dirty="0">
                <a:latin typeface="+mn-ea"/>
              </a:rPr>
              <a:t>全国网络安全和信息化工作会议</a:t>
            </a:r>
            <a:endParaRPr lang="en-US" altLang="zh-CN" sz="1400" dirty="0">
              <a:latin typeface="+mn-ea"/>
            </a:endParaRPr>
          </a:p>
        </p:txBody>
      </p:sp>
      <p:pic>
        <p:nvPicPr>
          <p:cNvPr id="2" name="图片 1">
            <a:extLst>
              <a:ext uri="{FF2B5EF4-FFF2-40B4-BE49-F238E27FC236}">
                <a16:creationId xmlns:a16="http://schemas.microsoft.com/office/drawing/2014/main" id="{C157E785-AED8-4D93-8998-E2BB91EB6D75}"/>
              </a:ext>
            </a:extLst>
          </p:cNvPr>
          <p:cNvPicPr>
            <a:picLocks noChangeAspect="1"/>
          </p:cNvPicPr>
          <p:nvPr/>
        </p:nvPicPr>
        <p:blipFill rotWithShape="1">
          <a:blip r:embed="rId4"/>
          <a:srcRect t="3986" b="66530"/>
          <a:stretch/>
        </p:blipFill>
        <p:spPr>
          <a:xfrm>
            <a:off x="323529" y="1308607"/>
            <a:ext cx="8589086" cy="936105"/>
          </a:xfrm>
          <a:prstGeom prst="rect">
            <a:avLst/>
          </a:prstGeom>
        </p:spPr>
      </p:pic>
      <p:pic>
        <p:nvPicPr>
          <p:cNvPr id="10" name="图片 9">
            <a:extLst>
              <a:ext uri="{FF2B5EF4-FFF2-40B4-BE49-F238E27FC236}">
                <a16:creationId xmlns:a16="http://schemas.microsoft.com/office/drawing/2014/main" id="{C2611A55-34EF-4023-B0E9-79172FDDBF1C}"/>
              </a:ext>
            </a:extLst>
          </p:cNvPr>
          <p:cNvPicPr>
            <a:picLocks noChangeAspect="1"/>
          </p:cNvPicPr>
          <p:nvPr/>
        </p:nvPicPr>
        <p:blipFill rotWithShape="1">
          <a:blip r:embed="rId4"/>
          <a:srcRect t="51213" b="16973"/>
          <a:stretch/>
        </p:blipFill>
        <p:spPr>
          <a:xfrm>
            <a:off x="323529" y="2215112"/>
            <a:ext cx="8589086" cy="1010076"/>
          </a:xfrm>
          <a:prstGeom prst="rect">
            <a:avLst/>
          </a:prstGeom>
        </p:spPr>
      </p:pic>
      <p:pic>
        <p:nvPicPr>
          <p:cNvPr id="3" name="图片 2">
            <a:extLst>
              <a:ext uri="{FF2B5EF4-FFF2-40B4-BE49-F238E27FC236}">
                <a16:creationId xmlns:a16="http://schemas.microsoft.com/office/drawing/2014/main" id="{7E0D835F-9E7B-4B3A-BEBE-A44736201834}"/>
              </a:ext>
            </a:extLst>
          </p:cNvPr>
          <p:cNvPicPr>
            <a:picLocks noChangeAspect="1"/>
          </p:cNvPicPr>
          <p:nvPr/>
        </p:nvPicPr>
        <p:blipFill rotWithShape="1">
          <a:blip r:embed="rId5"/>
          <a:srcRect l="690"/>
          <a:stretch/>
        </p:blipFill>
        <p:spPr>
          <a:xfrm>
            <a:off x="323529" y="3240267"/>
            <a:ext cx="8589086" cy="2059843"/>
          </a:xfrm>
          <a:prstGeom prst="rect">
            <a:avLst/>
          </a:prstGeom>
        </p:spPr>
      </p:pic>
      <p:cxnSp>
        <p:nvCxnSpPr>
          <p:cNvPr id="20" name="直接连接符 19">
            <a:extLst>
              <a:ext uri="{FF2B5EF4-FFF2-40B4-BE49-F238E27FC236}">
                <a16:creationId xmlns:a16="http://schemas.microsoft.com/office/drawing/2014/main" id="{C22B5379-EFC9-495B-B50E-CA1BE37603F8}"/>
              </a:ext>
            </a:extLst>
          </p:cNvPr>
          <p:cNvCxnSpPr>
            <a:cxnSpLocks/>
          </p:cNvCxnSpPr>
          <p:nvPr/>
        </p:nvCxnSpPr>
        <p:spPr>
          <a:xfrm>
            <a:off x="1002654" y="4686497"/>
            <a:ext cx="60786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305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A20DB1A-5AD9-4ACF-BC73-3A22A2D33670}"/>
              </a:ext>
            </a:extLst>
          </p:cNvPr>
          <p:cNvPicPr>
            <a:picLocks noChangeAspect="1"/>
          </p:cNvPicPr>
          <p:nvPr/>
        </p:nvPicPr>
        <p:blipFill>
          <a:blip r:embed="rId3"/>
          <a:stretch>
            <a:fillRect/>
          </a:stretch>
        </p:blipFill>
        <p:spPr>
          <a:xfrm>
            <a:off x="323529" y="3410958"/>
            <a:ext cx="8589086" cy="2668207"/>
          </a:xfrm>
          <a:prstGeom prst="rect">
            <a:avLst/>
          </a:prstGeom>
        </p:spPr>
      </p:pic>
      <p:pic>
        <p:nvPicPr>
          <p:cNvPr id="3" name="图片 2">
            <a:extLst>
              <a:ext uri="{FF2B5EF4-FFF2-40B4-BE49-F238E27FC236}">
                <a16:creationId xmlns:a16="http://schemas.microsoft.com/office/drawing/2014/main" id="{AE7DA207-DF61-4F8C-8D81-4C8D3D7BA119}"/>
              </a:ext>
            </a:extLst>
          </p:cNvPr>
          <p:cNvPicPr>
            <a:picLocks noChangeAspect="1"/>
          </p:cNvPicPr>
          <p:nvPr/>
        </p:nvPicPr>
        <p:blipFill rotWithShape="1">
          <a:blip r:embed="rId4"/>
          <a:srcRect b="53704"/>
          <a:stretch/>
        </p:blipFill>
        <p:spPr>
          <a:xfrm>
            <a:off x="323529" y="1331633"/>
            <a:ext cx="8589086" cy="1177651"/>
          </a:xfrm>
          <a:prstGeom prst="rect">
            <a:avLst/>
          </a:prstGeom>
        </p:spPr>
      </p:pic>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4</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0" name="文本框 28">
            <a:extLst>
              <a:ext uri="{FF2B5EF4-FFF2-40B4-BE49-F238E27FC236}">
                <a16:creationId xmlns:a16="http://schemas.microsoft.com/office/drawing/2014/main" id="{DF10F390-7915-429D-A032-47A1DD44C56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指导思想</a:t>
            </a:r>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9" name="文本框 8">
            <a:extLst>
              <a:ext uri="{FF2B5EF4-FFF2-40B4-BE49-F238E27FC236}">
                <a16:creationId xmlns:a16="http://schemas.microsoft.com/office/drawing/2014/main" id="{EAD500A3-0369-4C6C-B95B-875A1FF1B0F5}"/>
              </a:ext>
            </a:extLst>
          </p:cNvPr>
          <p:cNvSpPr txBox="1"/>
          <p:nvPr/>
        </p:nvSpPr>
        <p:spPr>
          <a:xfrm>
            <a:off x="6180068" y="5834745"/>
            <a:ext cx="2821854" cy="523220"/>
          </a:xfrm>
          <a:prstGeom prst="rect">
            <a:avLst/>
          </a:prstGeom>
          <a:noFill/>
        </p:spPr>
        <p:txBody>
          <a:bodyPr wrap="square" rtlCol="0">
            <a:spAutoFit/>
          </a:bodyPr>
          <a:lstStyle/>
          <a:p>
            <a:pPr algn="ctr"/>
            <a:r>
              <a:rPr lang="en-US" altLang="zh-CN" sz="1400" dirty="0">
                <a:latin typeface="+mn-ea"/>
              </a:rPr>
              <a:t>2016</a:t>
            </a:r>
            <a:r>
              <a:rPr lang="zh-CN" altLang="en-US" sz="1400" dirty="0">
                <a:latin typeface="+mn-ea"/>
              </a:rPr>
              <a:t>年</a:t>
            </a:r>
            <a:r>
              <a:rPr lang="en-US" altLang="zh-CN" sz="1400" dirty="0">
                <a:latin typeface="+mn-ea"/>
              </a:rPr>
              <a:t>4</a:t>
            </a:r>
            <a:r>
              <a:rPr lang="zh-CN" altLang="en-US" sz="1400" dirty="0">
                <a:latin typeface="+mn-ea"/>
              </a:rPr>
              <a:t>月</a:t>
            </a:r>
            <a:r>
              <a:rPr lang="en-US" altLang="zh-CN" sz="1400" dirty="0">
                <a:latin typeface="+mn-ea"/>
              </a:rPr>
              <a:t>19</a:t>
            </a:r>
            <a:r>
              <a:rPr lang="zh-CN" altLang="en-US" sz="1400" dirty="0">
                <a:latin typeface="+mn-ea"/>
              </a:rPr>
              <a:t>日</a:t>
            </a:r>
            <a:endParaRPr lang="en-US" altLang="zh-CN" sz="1400" dirty="0">
              <a:latin typeface="+mn-ea"/>
            </a:endParaRPr>
          </a:p>
          <a:p>
            <a:pPr algn="ctr"/>
            <a:r>
              <a:rPr lang="zh-CN" altLang="en-US" sz="1400" dirty="0">
                <a:latin typeface="+mn-ea"/>
              </a:rPr>
              <a:t>网络安全和信息化工作座谈会</a:t>
            </a:r>
            <a:endParaRPr lang="en-US" altLang="zh-CN" sz="1400" dirty="0">
              <a:latin typeface="+mn-ea"/>
            </a:endParaRPr>
          </a:p>
        </p:txBody>
      </p:sp>
      <p:pic>
        <p:nvPicPr>
          <p:cNvPr id="5" name="图片 4">
            <a:extLst>
              <a:ext uri="{FF2B5EF4-FFF2-40B4-BE49-F238E27FC236}">
                <a16:creationId xmlns:a16="http://schemas.microsoft.com/office/drawing/2014/main" id="{30D2821C-BD5A-4DDD-B5BF-37B6EE6513A8}"/>
              </a:ext>
            </a:extLst>
          </p:cNvPr>
          <p:cNvPicPr>
            <a:picLocks noChangeAspect="1"/>
          </p:cNvPicPr>
          <p:nvPr/>
        </p:nvPicPr>
        <p:blipFill rotWithShape="1">
          <a:blip r:embed="rId4"/>
          <a:srcRect t="64553"/>
          <a:stretch/>
        </p:blipFill>
        <p:spPr>
          <a:xfrm>
            <a:off x="323529" y="2509284"/>
            <a:ext cx="8589086" cy="901674"/>
          </a:xfrm>
          <a:prstGeom prst="rect">
            <a:avLst/>
          </a:prstGeom>
        </p:spPr>
      </p:pic>
      <p:cxnSp>
        <p:nvCxnSpPr>
          <p:cNvPr id="23" name="直接连接符 22">
            <a:extLst>
              <a:ext uri="{FF2B5EF4-FFF2-40B4-BE49-F238E27FC236}">
                <a16:creationId xmlns:a16="http://schemas.microsoft.com/office/drawing/2014/main" id="{A4AE6AEB-6F81-4095-8727-F5BA57297FEC}"/>
              </a:ext>
            </a:extLst>
          </p:cNvPr>
          <p:cNvCxnSpPr>
            <a:cxnSpLocks/>
          </p:cNvCxnSpPr>
          <p:nvPr/>
        </p:nvCxnSpPr>
        <p:spPr>
          <a:xfrm>
            <a:off x="4462757" y="5756841"/>
            <a:ext cx="435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44C9EF03-D0EC-4C69-9F79-C614FCEE5DB8}"/>
              </a:ext>
            </a:extLst>
          </p:cNvPr>
          <p:cNvCxnSpPr>
            <a:cxnSpLocks/>
          </p:cNvCxnSpPr>
          <p:nvPr/>
        </p:nvCxnSpPr>
        <p:spPr>
          <a:xfrm>
            <a:off x="383399" y="6055440"/>
            <a:ext cx="432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706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5</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0" name="文本框 28">
            <a:extLst>
              <a:ext uri="{FF2B5EF4-FFF2-40B4-BE49-F238E27FC236}">
                <a16:creationId xmlns:a16="http://schemas.microsoft.com/office/drawing/2014/main" id="{DF10F390-7915-429D-A032-47A1DD44C56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指导思想</a:t>
            </a:r>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grpSp>
        <p:nvGrpSpPr>
          <p:cNvPr id="4" name="组合 3">
            <a:extLst>
              <a:ext uri="{FF2B5EF4-FFF2-40B4-BE49-F238E27FC236}">
                <a16:creationId xmlns:a16="http://schemas.microsoft.com/office/drawing/2014/main" id="{65E5C07B-F930-4370-90E7-1B609CA54C49}"/>
              </a:ext>
            </a:extLst>
          </p:cNvPr>
          <p:cNvGrpSpPr/>
          <p:nvPr/>
        </p:nvGrpSpPr>
        <p:grpSpPr>
          <a:xfrm>
            <a:off x="323529" y="1383238"/>
            <a:ext cx="8593336" cy="3963457"/>
            <a:chOff x="323529" y="1383238"/>
            <a:chExt cx="8593336" cy="3963457"/>
          </a:xfrm>
        </p:grpSpPr>
        <p:pic>
          <p:nvPicPr>
            <p:cNvPr id="7" name="图片 6">
              <a:extLst>
                <a:ext uri="{FF2B5EF4-FFF2-40B4-BE49-F238E27FC236}">
                  <a16:creationId xmlns:a16="http://schemas.microsoft.com/office/drawing/2014/main" id="{0B07C0C6-A61E-4989-99A8-6DDDB8F30CDB}"/>
                </a:ext>
              </a:extLst>
            </p:cNvPr>
            <p:cNvPicPr>
              <a:picLocks noChangeAspect="1"/>
            </p:cNvPicPr>
            <p:nvPr/>
          </p:nvPicPr>
          <p:blipFill>
            <a:blip r:embed="rId4"/>
            <a:stretch>
              <a:fillRect/>
            </a:stretch>
          </p:blipFill>
          <p:spPr>
            <a:xfrm>
              <a:off x="323529" y="1383238"/>
              <a:ext cx="8593336" cy="3963457"/>
            </a:xfrm>
            <a:prstGeom prst="rect">
              <a:avLst/>
            </a:prstGeom>
          </p:spPr>
        </p:pic>
        <p:cxnSp>
          <p:nvCxnSpPr>
            <p:cNvPr id="16" name="直接连接符 15">
              <a:extLst>
                <a:ext uri="{FF2B5EF4-FFF2-40B4-BE49-F238E27FC236}">
                  <a16:creationId xmlns:a16="http://schemas.microsoft.com/office/drawing/2014/main" id="{55F21DFE-B677-4AE8-ADB4-DF932B21C936}"/>
                </a:ext>
              </a:extLst>
            </p:cNvPr>
            <p:cNvCxnSpPr>
              <a:cxnSpLocks/>
            </p:cNvCxnSpPr>
            <p:nvPr/>
          </p:nvCxnSpPr>
          <p:spPr>
            <a:xfrm>
              <a:off x="6868322" y="3118182"/>
              <a:ext cx="180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8C56FFF0-61F7-4397-B862-A76181541160}"/>
                </a:ext>
              </a:extLst>
            </p:cNvPr>
            <p:cNvCxnSpPr>
              <a:cxnSpLocks/>
            </p:cNvCxnSpPr>
            <p:nvPr/>
          </p:nvCxnSpPr>
          <p:spPr>
            <a:xfrm>
              <a:off x="375617" y="3535827"/>
              <a:ext cx="396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文本框 2">
            <a:extLst>
              <a:ext uri="{FF2B5EF4-FFF2-40B4-BE49-F238E27FC236}">
                <a16:creationId xmlns:a16="http://schemas.microsoft.com/office/drawing/2014/main" id="{8966DF9E-77F2-453C-ADF0-3EA806267F16}"/>
              </a:ext>
            </a:extLst>
          </p:cNvPr>
          <p:cNvSpPr txBox="1"/>
          <p:nvPr/>
        </p:nvSpPr>
        <p:spPr>
          <a:xfrm>
            <a:off x="6180068" y="5834745"/>
            <a:ext cx="2821854" cy="523220"/>
          </a:xfrm>
          <a:prstGeom prst="rect">
            <a:avLst/>
          </a:prstGeom>
          <a:noFill/>
        </p:spPr>
        <p:txBody>
          <a:bodyPr wrap="square" rtlCol="0">
            <a:spAutoFit/>
          </a:bodyPr>
          <a:lstStyle/>
          <a:p>
            <a:pPr algn="ctr"/>
            <a:r>
              <a:rPr lang="en-US" altLang="zh-CN" sz="1400" dirty="0">
                <a:latin typeface="+mn-ea"/>
              </a:rPr>
              <a:t>2019</a:t>
            </a:r>
            <a:r>
              <a:rPr lang="zh-CN" altLang="en-US" sz="1400" dirty="0">
                <a:latin typeface="+mn-ea"/>
              </a:rPr>
              <a:t>年</a:t>
            </a:r>
            <a:r>
              <a:rPr lang="en-US" altLang="zh-CN" sz="1400" dirty="0">
                <a:latin typeface="+mn-ea"/>
              </a:rPr>
              <a:t>10</a:t>
            </a:r>
            <a:r>
              <a:rPr lang="zh-CN" altLang="en-US" sz="1400" dirty="0">
                <a:latin typeface="+mn-ea"/>
              </a:rPr>
              <a:t>月</a:t>
            </a:r>
            <a:r>
              <a:rPr lang="en-US" altLang="zh-CN" sz="1400" dirty="0">
                <a:latin typeface="+mn-ea"/>
              </a:rPr>
              <a:t>31</a:t>
            </a:r>
            <a:r>
              <a:rPr lang="zh-CN" altLang="en-US" sz="1400" dirty="0">
                <a:latin typeface="+mn-ea"/>
              </a:rPr>
              <a:t>日</a:t>
            </a:r>
            <a:endParaRPr lang="en-US" altLang="zh-CN" sz="1400" dirty="0">
              <a:latin typeface="+mn-ea"/>
            </a:endParaRPr>
          </a:p>
          <a:p>
            <a:pPr algn="ctr"/>
            <a:r>
              <a:rPr lang="zh-CN" altLang="en-US" sz="1400" dirty="0">
                <a:latin typeface="+mn-ea"/>
              </a:rPr>
              <a:t>十九届四中全会</a:t>
            </a:r>
            <a:r>
              <a:rPr lang="en-US" altLang="zh-CN" sz="1400" dirty="0">
                <a:latin typeface="+mn-ea"/>
              </a:rPr>
              <a:t>《</a:t>
            </a:r>
            <a:r>
              <a:rPr lang="zh-CN" altLang="en-US" sz="1400" dirty="0">
                <a:latin typeface="+mn-ea"/>
              </a:rPr>
              <a:t>决定</a:t>
            </a:r>
            <a:r>
              <a:rPr lang="en-US" altLang="zh-CN" sz="1400" dirty="0">
                <a:latin typeface="+mn-ea"/>
              </a:rPr>
              <a:t>》</a:t>
            </a:r>
          </a:p>
        </p:txBody>
      </p:sp>
    </p:spTree>
    <p:extLst>
      <p:ext uri="{BB962C8B-B14F-4D97-AF65-F5344CB8AC3E}">
        <p14:creationId xmlns:p14="http://schemas.microsoft.com/office/powerpoint/2010/main" val="2140444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6</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0" name="文本框 28">
            <a:extLst>
              <a:ext uri="{FF2B5EF4-FFF2-40B4-BE49-F238E27FC236}">
                <a16:creationId xmlns:a16="http://schemas.microsoft.com/office/drawing/2014/main" id="{DF10F390-7915-429D-A032-47A1DD44C56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引导网络舆论的实践：重大突发公共事件</a:t>
            </a:r>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18" name="文本框 17">
            <a:extLst>
              <a:ext uri="{FF2B5EF4-FFF2-40B4-BE49-F238E27FC236}">
                <a16:creationId xmlns:a16="http://schemas.microsoft.com/office/drawing/2014/main" id="{82AD8DD8-D576-4C79-A405-1969DE68F18F}"/>
              </a:ext>
            </a:extLst>
          </p:cNvPr>
          <p:cNvSpPr txBox="1"/>
          <p:nvPr/>
        </p:nvSpPr>
        <p:spPr>
          <a:xfrm>
            <a:off x="323529" y="1413712"/>
            <a:ext cx="3243329" cy="4486677"/>
          </a:xfrm>
          <a:prstGeom prst="rect">
            <a:avLst/>
          </a:prstGeom>
          <a:noFill/>
        </p:spPr>
        <p:txBody>
          <a:bodyPr wrap="square">
            <a:spAutoFit/>
          </a:bodyPr>
          <a:lstStyle/>
          <a:p>
            <a:pPr marL="400050" indent="-400050">
              <a:lnSpc>
                <a:spcPct val="150000"/>
              </a:lnSpc>
              <a:buFont typeface="Wingdings" panose="05000000000000000000" pitchFamily="2" charset="2"/>
              <a:buChar char="p"/>
            </a:pPr>
            <a:r>
              <a:rPr lang="zh-CN" altLang="en-US" sz="1600" b="1" dirty="0"/>
              <a:t>积极发挥舆论引导作用</a:t>
            </a:r>
            <a:endParaRPr lang="en-US" altLang="zh-CN" sz="1600" b="1" dirty="0"/>
          </a:p>
          <a:p>
            <a:pPr>
              <a:lnSpc>
                <a:spcPct val="150000"/>
              </a:lnSpc>
            </a:pPr>
            <a:r>
              <a:rPr lang="zh-CN" altLang="en-US" sz="1600" dirty="0"/>
              <a:t>总台各频道、频率运用全媒体矩阵及时传达党中央和习近平总书记的重要指示精神，发挥总台自主评论品牌的舆论威力，积极解读中央会议信号，严格落实党中央决策部署。</a:t>
            </a:r>
            <a:endParaRPr lang="en-US" altLang="zh-CN" sz="1600" dirty="0"/>
          </a:p>
          <a:p>
            <a:pPr>
              <a:lnSpc>
                <a:spcPct val="150000"/>
              </a:lnSpc>
            </a:pPr>
            <a:r>
              <a:rPr lang="zh-CN" altLang="en-US" sz="1600" dirty="0"/>
              <a:t>《国际锐评》发布的疫情防控相关评论员文章向世界展现了中国战胜疫情、迎接挑战的决心和底气；</a:t>
            </a:r>
            <a:endParaRPr lang="en-US" altLang="zh-CN" sz="1600" dirty="0"/>
          </a:p>
          <a:p>
            <a:pPr>
              <a:lnSpc>
                <a:spcPct val="150000"/>
              </a:lnSpc>
            </a:pPr>
            <a:r>
              <a:rPr lang="zh-CN" altLang="en-US" sz="1600" dirty="0"/>
              <a:t>《央视快评》发布的疫情防控相关评论员文章在抗击疫情宣传报道中提振了士气、凝聚了力量。</a:t>
            </a:r>
          </a:p>
        </p:txBody>
      </p:sp>
      <p:grpSp>
        <p:nvGrpSpPr>
          <p:cNvPr id="6" name="组合 5">
            <a:extLst>
              <a:ext uri="{FF2B5EF4-FFF2-40B4-BE49-F238E27FC236}">
                <a16:creationId xmlns:a16="http://schemas.microsoft.com/office/drawing/2014/main" id="{28068465-DCF5-44DD-8C57-F48F979376D0}"/>
              </a:ext>
            </a:extLst>
          </p:cNvPr>
          <p:cNvGrpSpPr/>
          <p:nvPr/>
        </p:nvGrpSpPr>
        <p:grpSpPr>
          <a:xfrm>
            <a:off x="3820633" y="1269845"/>
            <a:ext cx="5091982" cy="4719637"/>
            <a:chOff x="3669427" y="1263048"/>
            <a:chExt cx="5243188" cy="4859786"/>
          </a:xfrm>
        </p:grpSpPr>
        <p:pic>
          <p:nvPicPr>
            <p:cNvPr id="3" name="图片 2">
              <a:extLst>
                <a:ext uri="{FF2B5EF4-FFF2-40B4-BE49-F238E27FC236}">
                  <a16:creationId xmlns:a16="http://schemas.microsoft.com/office/drawing/2014/main" id="{940B7449-833A-440A-800C-0ED5EB48F7CF}"/>
                </a:ext>
              </a:extLst>
            </p:cNvPr>
            <p:cNvPicPr>
              <a:picLocks noChangeAspect="1"/>
            </p:cNvPicPr>
            <p:nvPr/>
          </p:nvPicPr>
          <p:blipFill rotWithShape="1">
            <a:blip r:embed="rId4"/>
            <a:srcRect t="-1" b="495"/>
            <a:stretch/>
          </p:blipFill>
          <p:spPr>
            <a:xfrm>
              <a:off x="3669427" y="1263048"/>
              <a:ext cx="5243188" cy="4859786"/>
            </a:xfrm>
            <a:prstGeom prst="rect">
              <a:avLst/>
            </a:prstGeom>
          </p:spPr>
        </p:pic>
        <p:sp>
          <p:nvSpPr>
            <p:cNvPr id="4" name="矩形 3">
              <a:extLst>
                <a:ext uri="{FF2B5EF4-FFF2-40B4-BE49-F238E27FC236}">
                  <a16:creationId xmlns:a16="http://schemas.microsoft.com/office/drawing/2014/main" id="{58AA6FC6-F2DA-4304-826D-CD659548B7CD}"/>
                </a:ext>
              </a:extLst>
            </p:cNvPr>
            <p:cNvSpPr/>
            <p:nvPr/>
          </p:nvSpPr>
          <p:spPr>
            <a:xfrm>
              <a:off x="6351181" y="1312055"/>
              <a:ext cx="2469289" cy="2116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8C016E82-008C-4A6F-A0F2-86D0B2401065}"/>
                </a:ext>
              </a:extLst>
            </p:cNvPr>
            <p:cNvSpPr/>
            <p:nvPr/>
          </p:nvSpPr>
          <p:spPr>
            <a:xfrm>
              <a:off x="6351180" y="4712703"/>
              <a:ext cx="2469289" cy="13817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文本框 6">
            <a:extLst>
              <a:ext uri="{FF2B5EF4-FFF2-40B4-BE49-F238E27FC236}">
                <a16:creationId xmlns:a16="http://schemas.microsoft.com/office/drawing/2014/main" id="{8A4A2518-B714-4136-86DE-A3221FBE1DB5}"/>
              </a:ext>
            </a:extLst>
          </p:cNvPr>
          <p:cNvSpPr txBox="1"/>
          <p:nvPr/>
        </p:nvSpPr>
        <p:spPr>
          <a:xfrm>
            <a:off x="4710753" y="5931563"/>
            <a:ext cx="3428589" cy="382541"/>
          </a:xfrm>
          <a:prstGeom prst="rect">
            <a:avLst/>
          </a:prstGeom>
          <a:noFill/>
        </p:spPr>
        <p:txBody>
          <a:bodyPr wrap="square" rtlCol="0">
            <a:spAutoFit/>
          </a:bodyPr>
          <a:lstStyle/>
          <a:p>
            <a:pPr algn="ctr">
              <a:lnSpc>
                <a:spcPct val="150000"/>
              </a:lnSpc>
            </a:pPr>
            <a:r>
              <a:rPr lang="en-US" altLang="zh-CN" sz="1400" dirty="0"/>
              <a:t>2020</a:t>
            </a:r>
            <a:r>
              <a:rPr lang="zh-CN" altLang="en-US" sz="1400" dirty="0"/>
              <a:t>年</a:t>
            </a:r>
            <a:r>
              <a:rPr lang="en-US" altLang="zh-CN" sz="1400" dirty="0"/>
              <a:t>1</a:t>
            </a:r>
            <a:r>
              <a:rPr lang="zh-CN" altLang="en-US" sz="1400" dirty="0"/>
              <a:t>月</a:t>
            </a:r>
            <a:r>
              <a:rPr lang="en-US" altLang="zh-CN" sz="1400" dirty="0"/>
              <a:t>21</a:t>
            </a:r>
            <a:r>
              <a:rPr lang="zh-CN" altLang="en-US" sz="1400" dirty="0"/>
              <a:t>日 </a:t>
            </a:r>
            <a:r>
              <a:rPr lang="en-US" altLang="zh-CN" sz="1400" dirty="0"/>
              <a:t>《</a:t>
            </a:r>
            <a:r>
              <a:rPr lang="zh-CN" altLang="en-US" sz="1400" dirty="0"/>
              <a:t>人民日报</a:t>
            </a:r>
            <a:r>
              <a:rPr lang="en-US" altLang="zh-CN" sz="1400" dirty="0"/>
              <a:t>》</a:t>
            </a:r>
            <a:r>
              <a:rPr lang="zh-CN" altLang="en-US" sz="1400" dirty="0"/>
              <a:t>头版</a:t>
            </a:r>
            <a:endParaRPr lang="en-US" altLang="zh-CN" sz="1400" dirty="0"/>
          </a:p>
        </p:txBody>
      </p:sp>
    </p:spTree>
    <p:extLst>
      <p:ext uri="{BB962C8B-B14F-4D97-AF65-F5344CB8AC3E}">
        <p14:creationId xmlns:p14="http://schemas.microsoft.com/office/powerpoint/2010/main" val="148339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7</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0" name="文本框 28">
            <a:extLst>
              <a:ext uri="{FF2B5EF4-FFF2-40B4-BE49-F238E27FC236}">
                <a16:creationId xmlns:a16="http://schemas.microsoft.com/office/drawing/2014/main" id="{DF10F390-7915-429D-A032-47A1DD44C56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引导网络舆论的实践：重大突发公共事件</a:t>
            </a:r>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18" name="文本框 17">
            <a:extLst>
              <a:ext uri="{FF2B5EF4-FFF2-40B4-BE49-F238E27FC236}">
                <a16:creationId xmlns:a16="http://schemas.microsoft.com/office/drawing/2014/main" id="{82AD8DD8-D576-4C79-A405-1969DE68F18F}"/>
              </a:ext>
            </a:extLst>
          </p:cNvPr>
          <p:cNvSpPr txBox="1"/>
          <p:nvPr/>
        </p:nvSpPr>
        <p:spPr>
          <a:xfrm>
            <a:off x="323529" y="1413712"/>
            <a:ext cx="2944211" cy="2640018"/>
          </a:xfrm>
          <a:prstGeom prst="rect">
            <a:avLst/>
          </a:prstGeom>
          <a:noFill/>
        </p:spPr>
        <p:txBody>
          <a:bodyPr wrap="square">
            <a:spAutoFit/>
          </a:bodyPr>
          <a:lstStyle/>
          <a:p>
            <a:pPr marL="285750" indent="-285750">
              <a:lnSpc>
                <a:spcPct val="150000"/>
              </a:lnSpc>
              <a:buFont typeface="Wingdings" panose="05000000000000000000" pitchFamily="2" charset="2"/>
              <a:buChar char="p"/>
            </a:pPr>
            <a:r>
              <a:rPr lang="zh-CN" altLang="en-US" sz="1600" b="1" dirty="0"/>
              <a:t>“时度效”原则的把握与创新</a:t>
            </a:r>
            <a:endParaRPr lang="en-US" altLang="zh-CN" sz="1600" b="1" dirty="0"/>
          </a:p>
          <a:p>
            <a:pPr>
              <a:lnSpc>
                <a:spcPct val="150000"/>
              </a:lnSpc>
            </a:pPr>
            <a:r>
              <a:rPr lang="zh-CN" altLang="en-US" sz="1600" dirty="0"/>
              <a:t>党的新闻舆论工作，要求把握好“时度效”原则，按新闻传播规律办事。</a:t>
            </a:r>
            <a:endParaRPr lang="en-US" altLang="zh-CN" sz="1600" dirty="0"/>
          </a:p>
          <a:p>
            <a:pPr>
              <a:lnSpc>
                <a:spcPct val="150000"/>
              </a:lnSpc>
            </a:pPr>
            <a:r>
              <a:rPr lang="zh-CN" altLang="en-US" sz="1600" dirty="0"/>
              <a:t>具体来说，就是要</a:t>
            </a:r>
            <a:r>
              <a:rPr lang="zh-CN" altLang="en-US" sz="1600" b="1" dirty="0">
                <a:solidFill>
                  <a:srgbClr val="FF0000"/>
                </a:solidFill>
              </a:rPr>
              <a:t>处理好舆论</a:t>
            </a:r>
          </a:p>
          <a:p>
            <a:pPr>
              <a:lnSpc>
                <a:spcPct val="150000"/>
              </a:lnSpc>
            </a:pPr>
            <a:r>
              <a:rPr lang="zh-CN" altLang="en-US" sz="1600" b="1" dirty="0">
                <a:solidFill>
                  <a:srgbClr val="FF0000"/>
                </a:solidFill>
              </a:rPr>
              <a:t>引导中的时效、节奏，以及力度、分寸和效果等问题。</a:t>
            </a:r>
          </a:p>
        </p:txBody>
      </p:sp>
      <p:pic>
        <p:nvPicPr>
          <p:cNvPr id="2" name="图片 1">
            <a:extLst>
              <a:ext uri="{FF2B5EF4-FFF2-40B4-BE49-F238E27FC236}">
                <a16:creationId xmlns:a16="http://schemas.microsoft.com/office/drawing/2014/main" id="{8A6EF038-D8B1-4AC9-B9B1-E347E20EDE50}"/>
              </a:ext>
            </a:extLst>
          </p:cNvPr>
          <p:cNvPicPr>
            <a:picLocks noChangeAspect="1"/>
          </p:cNvPicPr>
          <p:nvPr/>
        </p:nvPicPr>
        <p:blipFill rotWithShape="1">
          <a:blip r:embed="rId4"/>
          <a:srcRect l="1019" t="2378" r="3708" b="6476"/>
          <a:stretch/>
        </p:blipFill>
        <p:spPr>
          <a:xfrm>
            <a:off x="3225673" y="1548034"/>
            <a:ext cx="2793264" cy="1571211"/>
          </a:xfrm>
          <a:prstGeom prst="rect">
            <a:avLst/>
          </a:prstGeom>
        </p:spPr>
      </p:pic>
      <p:pic>
        <p:nvPicPr>
          <p:cNvPr id="3" name="图片 2">
            <a:extLst>
              <a:ext uri="{FF2B5EF4-FFF2-40B4-BE49-F238E27FC236}">
                <a16:creationId xmlns:a16="http://schemas.microsoft.com/office/drawing/2014/main" id="{4071102E-78F2-457A-923D-DC94DC09BED0}"/>
              </a:ext>
            </a:extLst>
          </p:cNvPr>
          <p:cNvPicPr>
            <a:picLocks noChangeAspect="1"/>
          </p:cNvPicPr>
          <p:nvPr/>
        </p:nvPicPr>
        <p:blipFill rotWithShape="1">
          <a:blip r:embed="rId5"/>
          <a:srcRect l="720" t="7616" r="4080" b="10116"/>
          <a:stretch/>
        </p:blipFill>
        <p:spPr>
          <a:xfrm>
            <a:off x="3225673" y="3119245"/>
            <a:ext cx="2793264" cy="1571211"/>
          </a:xfrm>
          <a:prstGeom prst="rect">
            <a:avLst/>
          </a:prstGeom>
        </p:spPr>
      </p:pic>
      <p:pic>
        <p:nvPicPr>
          <p:cNvPr id="5" name="图片 4">
            <a:extLst>
              <a:ext uri="{FF2B5EF4-FFF2-40B4-BE49-F238E27FC236}">
                <a16:creationId xmlns:a16="http://schemas.microsoft.com/office/drawing/2014/main" id="{504EB609-6865-4ED6-8825-3A9970F353A3}"/>
              </a:ext>
            </a:extLst>
          </p:cNvPr>
          <p:cNvPicPr>
            <a:picLocks noChangeAspect="1"/>
          </p:cNvPicPr>
          <p:nvPr/>
        </p:nvPicPr>
        <p:blipFill rotWithShape="1">
          <a:blip r:embed="rId6"/>
          <a:srcRect l="45503" t="23342" r="22951" b="5351"/>
          <a:stretch/>
        </p:blipFill>
        <p:spPr>
          <a:xfrm>
            <a:off x="6036424" y="1548033"/>
            <a:ext cx="2944211" cy="4285697"/>
          </a:xfrm>
          <a:prstGeom prst="rect">
            <a:avLst/>
          </a:prstGeom>
        </p:spPr>
      </p:pic>
      <p:pic>
        <p:nvPicPr>
          <p:cNvPr id="6" name="图片 5">
            <a:extLst>
              <a:ext uri="{FF2B5EF4-FFF2-40B4-BE49-F238E27FC236}">
                <a16:creationId xmlns:a16="http://schemas.microsoft.com/office/drawing/2014/main" id="{D699C349-2F59-42D0-8CA2-B8499BF9F0D4}"/>
              </a:ext>
            </a:extLst>
          </p:cNvPr>
          <p:cNvPicPr>
            <a:picLocks noChangeAspect="1"/>
          </p:cNvPicPr>
          <p:nvPr/>
        </p:nvPicPr>
        <p:blipFill rotWithShape="1">
          <a:blip r:embed="rId7"/>
          <a:srcRect t="2165" r="3538" b="5346"/>
          <a:stretch/>
        </p:blipFill>
        <p:spPr>
          <a:xfrm>
            <a:off x="3225673" y="4694326"/>
            <a:ext cx="2793264" cy="1574676"/>
          </a:xfrm>
          <a:prstGeom prst="rect">
            <a:avLst/>
          </a:prstGeom>
        </p:spPr>
      </p:pic>
    </p:spTree>
    <p:extLst>
      <p:ext uri="{BB962C8B-B14F-4D97-AF65-F5344CB8AC3E}">
        <p14:creationId xmlns:p14="http://schemas.microsoft.com/office/powerpoint/2010/main" val="3135164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8</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0" name="文本框 28">
            <a:extLst>
              <a:ext uri="{FF2B5EF4-FFF2-40B4-BE49-F238E27FC236}">
                <a16:creationId xmlns:a16="http://schemas.microsoft.com/office/drawing/2014/main" id="{DF10F390-7915-429D-A032-47A1DD44C56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引导网络舆论的实践：重大突发公共事件</a:t>
            </a:r>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18" name="文本框 17">
            <a:extLst>
              <a:ext uri="{FF2B5EF4-FFF2-40B4-BE49-F238E27FC236}">
                <a16:creationId xmlns:a16="http://schemas.microsoft.com/office/drawing/2014/main" id="{82AD8DD8-D576-4C79-A405-1969DE68F18F}"/>
              </a:ext>
            </a:extLst>
          </p:cNvPr>
          <p:cNvSpPr txBox="1"/>
          <p:nvPr/>
        </p:nvSpPr>
        <p:spPr>
          <a:xfrm>
            <a:off x="323529" y="1413712"/>
            <a:ext cx="3243329" cy="4486677"/>
          </a:xfrm>
          <a:prstGeom prst="rect">
            <a:avLst/>
          </a:prstGeom>
          <a:noFill/>
        </p:spPr>
        <p:txBody>
          <a:bodyPr wrap="square">
            <a:spAutoFit/>
          </a:bodyPr>
          <a:lstStyle/>
          <a:p>
            <a:pPr marL="400050" indent="-400050">
              <a:lnSpc>
                <a:spcPct val="150000"/>
              </a:lnSpc>
              <a:buFont typeface="Wingdings" panose="05000000000000000000" pitchFamily="2" charset="2"/>
              <a:buChar char="p"/>
            </a:pPr>
            <a:r>
              <a:rPr lang="zh-CN" altLang="en-US" sz="1600" b="1" dirty="0"/>
              <a:t>讲故事：反映人民群众抗击疫情的决心和事迹</a:t>
            </a:r>
            <a:endParaRPr lang="en-US" altLang="zh-CN" sz="1600" b="1" dirty="0"/>
          </a:p>
          <a:p>
            <a:pPr>
              <a:lnSpc>
                <a:spcPct val="150000"/>
              </a:lnSpc>
            </a:pPr>
            <a:r>
              <a:rPr lang="en-US" altLang="zh-CN" sz="1600" dirty="0"/>
              <a:t>“</a:t>
            </a:r>
            <a:r>
              <a:rPr lang="zh-CN" altLang="en-US" sz="1600" dirty="0"/>
              <a:t>以人民为中心”是党的新闻舆论工作的重要工作方针。</a:t>
            </a:r>
            <a:endParaRPr lang="en-US" altLang="zh-CN" sz="1600" dirty="0"/>
          </a:p>
          <a:p>
            <a:pPr>
              <a:lnSpc>
                <a:spcPct val="150000"/>
              </a:lnSpc>
            </a:pPr>
            <a:r>
              <a:rPr lang="zh-CN" altLang="en-US" sz="1600" dirty="0"/>
              <a:t>在抗击新冠肺炎疫情的报道中，总台把新闻报道的镜头和话筒指向人民群众的抗疫行动，通过对感人事迹的记录、对平凡素材的积累，讲好身边人的故事，记述平凡人的伟大，传递了严峻疫情背后的人性温暖和人文关怀，展现了全国人民团结一心、同舟共济的精神风貌。</a:t>
            </a:r>
          </a:p>
        </p:txBody>
      </p:sp>
      <p:pic>
        <p:nvPicPr>
          <p:cNvPr id="2" name="图片 1">
            <a:extLst>
              <a:ext uri="{FF2B5EF4-FFF2-40B4-BE49-F238E27FC236}">
                <a16:creationId xmlns:a16="http://schemas.microsoft.com/office/drawing/2014/main" id="{C6C8C1F0-389E-49C6-9E5F-EFAEB5BFF2C6}"/>
              </a:ext>
            </a:extLst>
          </p:cNvPr>
          <p:cNvPicPr>
            <a:picLocks noChangeAspect="1"/>
          </p:cNvPicPr>
          <p:nvPr/>
        </p:nvPicPr>
        <p:blipFill rotWithShape="1">
          <a:blip r:embed="rId4"/>
          <a:srcRect t="6015"/>
          <a:stretch/>
        </p:blipFill>
        <p:spPr>
          <a:xfrm>
            <a:off x="3543215" y="1484966"/>
            <a:ext cx="5458707" cy="1601962"/>
          </a:xfrm>
          <a:prstGeom prst="rect">
            <a:avLst/>
          </a:prstGeom>
        </p:spPr>
      </p:pic>
      <p:sp>
        <p:nvSpPr>
          <p:cNvPr id="3" name="文本框 2">
            <a:extLst>
              <a:ext uri="{FF2B5EF4-FFF2-40B4-BE49-F238E27FC236}">
                <a16:creationId xmlns:a16="http://schemas.microsoft.com/office/drawing/2014/main" id="{7B4F6B50-86F5-4785-80F6-7D3A90AB253B}"/>
              </a:ext>
            </a:extLst>
          </p:cNvPr>
          <p:cNvSpPr txBox="1"/>
          <p:nvPr/>
        </p:nvSpPr>
        <p:spPr>
          <a:xfrm>
            <a:off x="3543214" y="3052274"/>
            <a:ext cx="5458707" cy="523220"/>
          </a:xfrm>
          <a:prstGeom prst="rect">
            <a:avLst/>
          </a:prstGeom>
          <a:noFill/>
        </p:spPr>
        <p:txBody>
          <a:bodyPr wrap="square">
            <a:spAutoFit/>
          </a:bodyPr>
          <a:lstStyle/>
          <a:p>
            <a:pPr algn="l"/>
            <a:r>
              <a:rPr lang="en-US" altLang="zh-CN" sz="1400" dirty="0">
                <a:solidFill>
                  <a:srgbClr val="333333"/>
                </a:solidFill>
                <a:latin typeface="-apple-system-font"/>
                <a:hlinkClick r:id="rId5"/>
              </a:rPr>
              <a:t>https://people.cctv.com/2020/09/21/ARTIJfpX2j9qqUkJ6xBuvOUw200921.shtml?spm=C38482.PEbwoCRG76wM.S94701.43</a:t>
            </a:r>
            <a:endParaRPr lang="en-US" altLang="zh-CN" sz="1400" dirty="0">
              <a:solidFill>
                <a:srgbClr val="333333"/>
              </a:solidFill>
              <a:latin typeface="-apple-system-font"/>
            </a:endParaRPr>
          </a:p>
        </p:txBody>
      </p:sp>
      <p:pic>
        <p:nvPicPr>
          <p:cNvPr id="4" name="图片 3">
            <a:extLst>
              <a:ext uri="{FF2B5EF4-FFF2-40B4-BE49-F238E27FC236}">
                <a16:creationId xmlns:a16="http://schemas.microsoft.com/office/drawing/2014/main" id="{02B5AEEA-9402-49CC-A98E-1B08699A81C8}"/>
              </a:ext>
            </a:extLst>
          </p:cNvPr>
          <p:cNvPicPr>
            <a:picLocks noChangeAspect="1"/>
          </p:cNvPicPr>
          <p:nvPr/>
        </p:nvPicPr>
        <p:blipFill rotWithShape="1">
          <a:blip r:embed="rId6"/>
          <a:srcRect r="1643"/>
          <a:stretch/>
        </p:blipFill>
        <p:spPr>
          <a:xfrm>
            <a:off x="3566858" y="3698726"/>
            <a:ext cx="5435064" cy="1690390"/>
          </a:xfrm>
          <a:prstGeom prst="rect">
            <a:avLst/>
          </a:prstGeom>
        </p:spPr>
      </p:pic>
      <p:sp>
        <p:nvSpPr>
          <p:cNvPr id="5" name="文本框 4">
            <a:extLst>
              <a:ext uri="{FF2B5EF4-FFF2-40B4-BE49-F238E27FC236}">
                <a16:creationId xmlns:a16="http://schemas.microsoft.com/office/drawing/2014/main" id="{EF974455-9008-4B40-A732-B85C2CACF0CC}"/>
              </a:ext>
            </a:extLst>
          </p:cNvPr>
          <p:cNvSpPr txBox="1"/>
          <p:nvPr/>
        </p:nvSpPr>
        <p:spPr>
          <a:xfrm>
            <a:off x="3543213" y="5306487"/>
            <a:ext cx="5458707" cy="523220"/>
          </a:xfrm>
          <a:prstGeom prst="rect">
            <a:avLst/>
          </a:prstGeom>
          <a:noFill/>
        </p:spPr>
        <p:txBody>
          <a:bodyPr wrap="square">
            <a:spAutoFit/>
          </a:bodyPr>
          <a:lstStyle/>
          <a:p>
            <a:pPr algn="l"/>
            <a:r>
              <a:rPr lang="en-US" altLang="zh-CN" sz="1400" dirty="0">
                <a:solidFill>
                  <a:srgbClr val="333333"/>
                </a:solidFill>
                <a:latin typeface="-apple-system-font"/>
                <a:hlinkClick r:id="rId7"/>
              </a:rPr>
              <a:t>http://news.cctv.com/2020/05/28/ARTItn3O3vRq9kpa5Ia2flZk200528.shtml</a:t>
            </a:r>
            <a:endParaRPr lang="en-US" altLang="zh-CN" sz="1400" dirty="0">
              <a:solidFill>
                <a:srgbClr val="333333"/>
              </a:solidFill>
              <a:latin typeface="-apple-system-font"/>
            </a:endParaRPr>
          </a:p>
        </p:txBody>
      </p:sp>
    </p:spTree>
    <p:extLst>
      <p:ext uri="{BB962C8B-B14F-4D97-AF65-F5344CB8AC3E}">
        <p14:creationId xmlns:p14="http://schemas.microsoft.com/office/powerpoint/2010/main" val="854460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任意多边形 11"/>
          <p:cNvSpPr/>
          <p:nvPr/>
        </p:nvSpPr>
        <p:spPr>
          <a:xfrm>
            <a:off x="0" y="6354301"/>
            <a:ext cx="9144000" cy="267494"/>
          </a:xfrm>
          <a:custGeom>
            <a:avLst/>
            <a:gdLst>
              <a:gd name="connsiteX0" fmla="*/ 0 w 9144000"/>
              <a:gd name="connsiteY0" fmla="*/ 0 h 756293"/>
              <a:gd name="connsiteX1" fmla="*/ 9144000 w 9144000"/>
              <a:gd name="connsiteY1" fmla="*/ 0 h 756293"/>
              <a:gd name="connsiteX2" fmla="*/ 9144000 w 9144000"/>
              <a:gd name="connsiteY2" fmla="*/ 756293 h 756293"/>
              <a:gd name="connsiteX3" fmla="*/ 8108917 w 9144000"/>
              <a:gd name="connsiteY3" fmla="*/ 756293 h 756293"/>
              <a:gd name="connsiteX4" fmla="*/ 8108917 w 9144000"/>
              <a:gd name="connsiteY4" fmla="*/ 756292 h 756293"/>
              <a:gd name="connsiteX5" fmla="*/ 0 w 9144000"/>
              <a:gd name="connsiteY5" fmla="*/ 756292 h 756293"/>
              <a:gd name="connsiteX6" fmla="*/ 0 w 9144000"/>
              <a:gd name="connsiteY6" fmla="*/ 0 h 75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756293">
                <a:moveTo>
                  <a:pt x="0" y="0"/>
                </a:moveTo>
                <a:lnTo>
                  <a:pt x="9144000" y="0"/>
                </a:lnTo>
                <a:lnTo>
                  <a:pt x="9144000" y="756293"/>
                </a:lnTo>
                <a:lnTo>
                  <a:pt x="8108917" y="756293"/>
                </a:lnTo>
                <a:lnTo>
                  <a:pt x="8108917" y="756292"/>
                </a:lnTo>
                <a:lnTo>
                  <a:pt x="0" y="756292"/>
                </a:lnTo>
                <a:lnTo>
                  <a:pt x="0" y="0"/>
                </a:lnTo>
                <a:close/>
              </a:path>
            </a:pathLst>
          </a:cu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87" name="平行四边形 13"/>
          <p:cNvSpPr/>
          <p:nvPr/>
        </p:nvSpPr>
        <p:spPr>
          <a:xfrm>
            <a:off x="4208069" y="6354301"/>
            <a:ext cx="831245" cy="26749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5" name="灯片编号占位符 4"/>
          <p:cNvSpPr>
            <a:spLocks noGrp="1"/>
          </p:cNvSpPr>
          <p:nvPr>
            <p:ph type="sldNum" sz="quarter" idx="12"/>
          </p:nvPr>
        </p:nvSpPr>
        <p:spPr>
          <a:xfrm>
            <a:off x="6868322" y="6351823"/>
            <a:ext cx="2133600" cy="273844"/>
          </a:xfrm>
        </p:spPr>
        <p:txBody>
          <a:bodyPr/>
          <a:lstStyle/>
          <a:p>
            <a:r>
              <a:rPr lang="en-US" altLang="zh-CN" dirty="0">
                <a:solidFill>
                  <a:schemeClr val="bg1"/>
                </a:solidFill>
              </a:rPr>
              <a:t>9</a:t>
            </a:r>
          </a:p>
        </p:txBody>
      </p:sp>
      <p:sp>
        <p:nvSpPr>
          <p:cNvPr id="154" name="平行四边形 12">
            <a:extLst>
              <a:ext uri="{FF2B5EF4-FFF2-40B4-BE49-F238E27FC236}">
                <a16:creationId xmlns:a16="http://schemas.microsoft.com/office/drawing/2014/main" id="{B4F52EE3-37B5-4F3F-AEBF-C8CFB114034D}"/>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5" name="平行四边形 13">
            <a:extLst>
              <a:ext uri="{FF2B5EF4-FFF2-40B4-BE49-F238E27FC236}">
                <a16:creationId xmlns:a16="http://schemas.microsoft.com/office/drawing/2014/main" id="{5050B392-FA4B-4AFF-82FA-CD6B8F2306D8}"/>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6" name="Parallelogram 33">
            <a:extLst>
              <a:ext uri="{FF2B5EF4-FFF2-40B4-BE49-F238E27FC236}">
                <a16:creationId xmlns:a16="http://schemas.microsoft.com/office/drawing/2014/main" id="{D0B4E3E4-A346-4974-9FCB-819ECB990265}"/>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sp>
        <p:nvSpPr>
          <p:cNvPr id="158" name="平行四边形 12">
            <a:extLst>
              <a:ext uri="{FF2B5EF4-FFF2-40B4-BE49-F238E27FC236}">
                <a16:creationId xmlns:a16="http://schemas.microsoft.com/office/drawing/2014/main" id="{883102B9-0119-4DCE-8A81-33B57F23A58F}"/>
              </a:ext>
            </a:extLst>
          </p:cNvPr>
          <p:cNvSpPr/>
          <p:nvPr/>
        </p:nvSpPr>
        <p:spPr>
          <a:xfrm>
            <a:off x="8083799" y="621773"/>
            <a:ext cx="831245" cy="12347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59" name="平行四边形 13">
            <a:extLst>
              <a:ext uri="{FF2B5EF4-FFF2-40B4-BE49-F238E27FC236}">
                <a16:creationId xmlns:a16="http://schemas.microsoft.com/office/drawing/2014/main" id="{2EF426EE-F692-485C-A6EB-B31B43511D6D}"/>
              </a:ext>
            </a:extLst>
          </p:cNvPr>
          <p:cNvSpPr/>
          <p:nvPr/>
        </p:nvSpPr>
        <p:spPr>
          <a:xfrm>
            <a:off x="7236300" y="621773"/>
            <a:ext cx="831245" cy="123478"/>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p>
        </p:txBody>
      </p:sp>
      <p:sp>
        <p:nvSpPr>
          <p:cNvPr id="160" name="文本框 28">
            <a:extLst>
              <a:ext uri="{FF2B5EF4-FFF2-40B4-BE49-F238E27FC236}">
                <a16:creationId xmlns:a16="http://schemas.microsoft.com/office/drawing/2014/main" id="{DF10F390-7915-429D-A032-47A1DD44C567}"/>
              </a:ext>
            </a:extLst>
          </p:cNvPr>
          <p:cNvSpPr txBox="1"/>
          <p:nvPr/>
        </p:nvSpPr>
        <p:spPr>
          <a:xfrm>
            <a:off x="1197112" y="529226"/>
            <a:ext cx="5587794" cy="415490"/>
          </a:xfrm>
          <a:prstGeom prst="rect">
            <a:avLst/>
          </a:prstGeom>
          <a:noFill/>
        </p:spPr>
        <p:txBody>
          <a:bodyPr wrap="square" lIns="91431" tIns="45716" rIns="91431" bIns="45716" rtlCol="0">
            <a:spAutoFit/>
          </a:bodyPr>
          <a:lstStyle/>
          <a:p>
            <a:r>
              <a:rPr lang="zh-CN" altLang="en-US" sz="2100" dirty="0">
                <a:latin typeface="微软雅黑" panose="020B0503020204020204" pitchFamily="34" charset="-122"/>
                <a:ea typeface="微软雅黑" panose="020B0503020204020204" pitchFamily="34" charset="-122"/>
              </a:rPr>
              <a:t>引导网络舆论的实践：重大突发公共事件</a:t>
            </a:r>
          </a:p>
        </p:txBody>
      </p:sp>
      <p:sp>
        <p:nvSpPr>
          <p:cNvPr id="161" name="Parallelogram 33">
            <a:extLst>
              <a:ext uri="{FF2B5EF4-FFF2-40B4-BE49-F238E27FC236}">
                <a16:creationId xmlns:a16="http://schemas.microsoft.com/office/drawing/2014/main" id="{A0B6F2A7-BE92-4169-865C-8B58708E49F6}"/>
              </a:ext>
            </a:extLst>
          </p:cNvPr>
          <p:cNvSpPr/>
          <p:nvPr/>
        </p:nvSpPr>
        <p:spPr>
          <a:xfrm>
            <a:off x="323529" y="333741"/>
            <a:ext cx="648072" cy="936104"/>
          </a:xfrm>
          <a:prstGeom prst="parallelogram">
            <a:avLst/>
          </a:prstGeom>
          <a:solidFill>
            <a:srgbClr val="1B21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tx1"/>
              </a:solidFill>
            </a:endParaRPr>
          </a:p>
        </p:txBody>
      </p:sp>
      <p:pic>
        <p:nvPicPr>
          <p:cNvPr id="162" name="图片 161">
            <a:extLst>
              <a:ext uri="{FF2B5EF4-FFF2-40B4-BE49-F238E27FC236}">
                <a16:creationId xmlns:a16="http://schemas.microsoft.com/office/drawing/2014/main" id="{A04CA0F8-94DB-42A2-9BED-12AE628081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57" b="35044"/>
          <a:stretch>
            <a:fillRect/>
          </a:stretch>
        </p:blipFill>
        <p:spPr>
          <a:xfrm>
            <a:off x="6754409" y="735166"/>
            <a:ext cx="2158206" cy="543860"/>
          </a:xfrm>
          <a:prstGeom prst="rect">
            <a:avLst/>
          </a:prstGeom>
        </p:spPr>
      </p:pic>
      <p:sp>
        <p:nvSpPr>
          <p:cNvPr id="18" name="文本框 17">
            <a:extLst>
              <a:ext uri="{FF2B5EF4-FFF2-40B4-BE49-F238E27FC236}">
                <a16:creationId xmlns:a16="http://schemas.microsoft.com/office/drawing/2014/main" id="{82AD8DD8-D576-4C79-A405-1969DE68F18F}"/>
              </a:ext>
            </a:extLst>
          </p:cNvPr>
          <p:cNvSpPr txBox="1"/>
          <p:nvPr/>
        </p:nvSpPr>
        <p:spPr>
          <a:xfrm>
            <a:off x="323528" y="1413712"/>
            <a:ext cx="4043561" cy="5224764"/>
          </a:xfrm>
          <a:prstGeom prst="rect">
            <a:avLst/>
          </a:prstGeom>
          <a:noFill/>
        </p:spPr>
        <p:txBody>
          <a:bodyPr wrap="square">
            <a:spAutoFit/>
          </a:bodyPr>
          <a:lstStyle/>
          <a:p>
            <a:pPr marL="400050" indent="-400050">
              <a:lnSpc>
                <a:spcPct val="150000"/>
              </a:lnSpc>
              <a:buFont typeface="Wingdings" panose="05000000000000000000" pitchFamily="2" charset="2"/>
              <a:buChar char="p"/>
            </a:pPr>
            <a:r>
              <a:rPr lang="zh-CN" altLang="en-US" sz="1600" b="1" dirty="0"/>
              <a:t>稳定人心：直面重大突发公共事件的社会关切</a:t>
            </a:r>
            <a:endParaRPr lang="en-US" altLang="zh-CN" sz="1600" b="1" dirty="0"/>
          </a:p>
          <a:p>
            <a:pPr>
              <a:lnSpc>
                <a:spcPct val="150000"/>
              </a:lnSpc>
            </a:pPr>
            <a:r>
              <a:rPr lang="zh-CN" altLang="en-US" sz="1600" dirty="0"/>
              <a:t>及时疏导化解舆论危机，新闻媒体应当对当前舆论环境做出充分的预判，并从整体信息传播的角度做出调整，保障群众的意见表达，反映群众的呼声，疏导消极、负向的舆论，鼓励、倡导积极正向的舆论。</a:t>
            </a:r>
          </a:p>
          <a:p>
            <a:pPr>
              <a:lnSpc>
                <a:spcPct val="150000"/>
              </a:lnSpc>
            </a:pPr>
            <a:r>
              <a:rPr lang="zh-CN" altLang="en-US" sz="1600" dirty="0"/>
              <a:t>在防控新冠肺炎疫情期间，主流媒体发挥舆论引导的作用，对于缓解社会公众恐慌情绪十分重要。已有研究表明，如果我们能够正确地运用主流媒体的引导功能， 就能够促进原本荒诞的传言成为人们了解事情的真相和 科学知识的“踏板”。</a:t>
            </a:r>
          </a:p>
          <a:p>
            <a:pPr>
              <a:lnSpc>
                <a:spcPct val="150000"/>
              </a:lnSpc>
            </a:pPr>
            <a:endParaRPr lang="zh-CN" altLang="en-US" sz="1600" b="1" dirty="0"/>
          </a:p>
        </p:txBody>
      </p:sp>
      <p:grpSp>
        <p:nvGrpSpPr>
          <p:cNvPr id="9" name="组合 8">
            <a:extLst>
              <a:ext uri="{FF2B5EF4-FFF2-40B4-BE49-F238E27FC236}">
                <a16:creationId xmlns:a16="http://schemas.microsoft.com/office/drawing/2014/main" id="{39E1EABC-4723-42AF-84B0-30BE4BD50E6A}"/>
              </a:ext>
            </a:extLst>
          </p:cNvPr>
          <p:cNvGrpSpPr/>
          <p:nvPr/>
        </p:nvGrpSpPr>
        <p:grpSpPr>
          <a:xfrm>
            <a:off x="4358835" y="1559654"/>
            <a:ext cx="4553780" cy="4126186"/>
            <a:chOff x="4362594" y="1413712"/>
            <a:chExt cx="4553780" cy="4126186"/>
          </a:xfrm>
        </p:grpSpPr>
        <p:pic>
          <p:nvPicPr>
            <p:cNvPr id="3" name="图片 2">
              <a:extLst>
                <a:ext uri="{FF2B5EF4-FFF2-40B4-BE49-F238E27FC236}">
                  <a16:creationId xmlns:a16="http://schemas.microsoft.com/office/drawing/2014/main" id="{0E8E966A-AF73-40BF-9FAE-8D39F553B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7090" y="1413712"/>
              <a:ext cx="4545525" cy="852286"/>
            </a:xfrm>
            <a:prstGeom prst="rect">
              <a:avLst/>
            </a:prstGeom>
          </p:spPr>
        </p:pic>
        <p:pic>
          <p:nvPicPr>
            <p:cNvPr id="4" name="图片 3">
              <a:extLst>
                <a:ext uri="{FF2B5EF4-FFF2-40B4-BE49-F238E27FC236}">
                  <a16:creationId xmlns:a16="http://schemas.microsoft.com/office/drawing/2014/main" id="{AB37497B-0F11-4DB0-B19F-1DD7A955941E}"/>
                </a:ext>
              </a:extLst>
            </p:cNvPr>
            <p:cNvPicPr>
              <a:picLocks noChangeAspect="1"/>
            </p:cNvPicPr>
            <p:nvPr/>
          </p:nvPicPr>
          <p:blipFill rotWithShape="1">
            <a:blip r:embed="rId5"/>
            <a:srcRect t="1158" b="-514"/>
            <a:stretch/>
          </p:blipFill>
          <p:spPr>
            <a:xfrm>
              <a:off x="4362597" y="2321371"/>
              <a:ext cx="4545525" cy="622782"/>
            </a:xfrm>
            <a:prstGeom prst="rect">
              <a:avLst/>
            </a:prstGeom>
          </p:spPr>
        </p:pic>
        <p:pic>
          <p:nvPicPr>
            <p:cNvPr id="5" name="图片 4">
              <a:extLst>
                <a:ext uri="{FF2B5EF4-FFF2-40B4-BE49-F238E27FC236}">
                  <a16:creationId xmlns:a16="http://schemas.microsoft.com/office/drawing/2014/main" id="{1DC58561-D416-4B81-B2D6-2789437AC879}"/>
                </a:ext>
              </a:extLst>
            </p:cNvPr>
            <p:cNvPicPr>
              <a:picLocks noChangeAspect="1"/>
            </p:cNvPicPr>
            <p:nvPr/>
          </p:nvPicPr>
          <p:blipFill rotWithShape="1">
            <a:blip r:embed="rId6"/>
            <a:srcRect t="-9884" r="249" b="1835"/>
            <a:stretch/>
          </p:blipFill>
          <p:spPr>
            <a:xfrm>
              <a:off x="4362596" y="2891419"/>
              <a:ext cx="4545525" cy="714289"/>
            </a:xfrm>
            <a:prstGeom prst="rect">
              <a:avLst/>
            </a:prstGeom>
          </p:spPr>
        </p:pic>
        <p:pic>
          <p:nvPicPr>
            <p:cNvPr id="6" name="图片 5">
              <a:extLst>
                <a:ext uri="{FF2B5EF4-FFF2-40B4-BE49-F238E27FC236}">
                  <a16:creationId xmlns:a16="http://schemas.microsoft.com/office/drawing/2014/main" id="{A273CB81-332B-4281-9166-CA97B3C94CDD}"/>
                </a:ext>
              </a:extLst>
            </p:cNvPr>
            <p:cNvPicPr>
              <a:picLocks noChangeAspect="1"/>
            </p:cNvPicPr>
            <p:nvPr/>
          </p:nvPicPr>
          <p:blipFill rotWithShape="1">
            <a:blip r:embed="rId7"/>
            <a:srcRect l="295" r="242"/>
            <a:stretch/>
          </p:blipFill>
          <p:spPr>
            <a:xfrm>
              <a:off x="4369574" y="3608774"/>
              <a:ext cx="4546800" cy="649483"/>
            </a:xfrm>
            <a:prstGeom prst="rect">
              <a:avLst/>
            </a:prstGeom>
          </p:spPr>
        </p:pic>
        <p:pic>
          <p:nvPicPr>
            <p:cNvPr id="7" name="图片 6">
              <a:extLst>
                <a:ext uri="{FF2B5EF4-FFF2-40B4-BE49-F238E27FC236}">
                  <a16:creationId xmlns:a16="http://schemas.microsoft.com/office/drawing/2014/main" id="{10ACDB8D-AB2C-46D2-993B-FCA8F0C64B8B}"/>
                </a:ext>
              </a:extLst>
            </p:cNvPr>
            <p:cNvPicPr>
              <a:picLocks noChangeAspect="1"/>
            </p:cNvPicPr>
            <p:nvPr/>
          </p:nvPicPr>
          <p:blipFill rotWithShape="1">
            <a:blip r:embed="rId8"/>
            <a:srcRect l="192" r="241"/>
            <a:stretch/>
          </p:blipFill>
          <p:spPr>
            <a:xfrm>
              <a:off x="4362594" y="4887127"/>
              <a:ext cx="4545527" cy="652771"/>
            </a:xfrm>
            <a:prstGeom prst="rect">
              <a:avLst/>
            </a:prstGeom>
          </p:spPr>
        </p:pic>
        <p:pic>
          <p:nvPicPr>
            <p:cNvPr id="8" name="图片 7">
              <a:extLst>
                <a:ext uri="{FF2B5EF4-FFF2-40B4-BE49-F238E27FC236}">
                  <a16:creationId xmlns:a16="http://schemas.microsoft.com/office/drawing/2014/main" id="{A88E4CE2-6256-44E8-A05D-78E76C08AADE}"/>
                </a:ext>
              </a:extLst>
            </p:cNvPr>
            <p:cNvPicPr>
              <a:picLocks noChangeAspect="1"/>
            </p:cNvPicPr>
            <p:nvPr/>
          </p:nvPicPr>
          <p:blipFill>
            <a:blip r:embed="rId9"/>
            <a:stretch>
              <a:fillRect/>
            </a:stretch>
          </p:blipFill>
          <p:spPr>
            <a:xfrm>
              <a:off x="4369575" y="4231843"/>
              <a:ext cx="4545526" cy="655285"/>
            </a:xfrm>
            <a:prstGeom prst="rect">
              <a:avLst/>
            </a:prstGeom>
          </p:spPr>
        </p:pic>
      </p:grpSp>
      <p:sp>
        <p:nvSpPr>
          <p:cNvPr id="10" name="文本框 9">
            <a:extLst>
              <a:ext uri="{FF2B5EF4-FFF2-40B4-BE49-F238E27FC236}">
                <a16:creationId xmlns:a16="http://schemas.microsoft.com/office/drawing/2014/main" id="{03A0D498-AE8F-4B4E-8502-4C59603EC312}"/>
              </a:ext>
            </a:extLst>
          </p:cNvPr>
          <p:cNvSpPr txBox="1"/>
          <p:nvPr/>
        </p:nvSpPr>
        <p:spPr>
          <a:xfrm>
            <a:off x="4074707" y="5743892"/>
            <a:ext cx="5127743" cy="307777"/>
          </a:xfrm>
          <a:prstGeom prst="rect">
            <a:avLst/>
          </a:prstGeom>
          <a:noFill/>
        </p:spPr>
        <p:txBody>
          <a:bodyPr wrap="square" rtlCol="0">
            <a:spAutoFit/>
          </a:bodyPr>
          <a:lstStyle/>
          <a:p>
            <a:pPr algn="ctr"/>
            <a:r>
              <a:rPr lang="en-US" altLang="zh-CN" sz="1400" dirty="0"/>
              <a:t>《</a:t>
            </a:r>
            <a:r>
              <a:rPr lang="zh-CN" altLang="en-US" sz="1400" dirty="0"/>
              <a:t>新闻</a:t>
            </a:r>
            <a:r>
              <a:rPr lang="en-US" altLang="zh-CN" sz="1400" dirty="0"/>
              <a:t>1+1》</a:t>
            </a:r>
            <a:r>
              <a:rPr lang="zh-CN" altLang="en-US" sz="1400" dirty="0"/>
              <a:t>疫情期间节目单节选</a:t>
            </a:r>
          </a:p>
        </p:txBody>
      </p:sp>
    </p:spTree>
    <p:extLst>
      <p:ext uri="{BB962C8B-B14F-4D97-AF65-F5344CB8AC3E}">
        <p14:creationId xmlns:p14="http://schemas.microsoft.com/office/powerpoint/2010/main" val="3556929593"/>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2940</TotalTime>
  <Words>2263</Words>
  <Application>Microsoft Office PowerPoint</Application>
  <PresentationFormat>全屏显示(4:3)</PresentationFormat>
  <Paragraphs>225</Paragraphs>
  <Slides>29</Slides>
  <Notes>29</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29</vt:i4>
      </vt:variant>
    </vt:vector>
  </HeadingPairs>
  <TitlesOfParts>
    <vt:vector size="39" baseType="lpstr">
      <vt:lpstr>-apple-system-font</vt:lpstr>
      <vt:lpstr>PingFangSC-Regular,Helvetica,Arial,Microsoft Yahei,sans-serif</vt:lpstr>
      <vt:lpstr>等线</vt:lpstr>
      <vt:lpstr>微软雅黑</vt:lpstr>
      <vt:lpstr>arial</vt:lpstr>
      <vt:lpstr>arial</vt:lpstr>
      <vt:lpstr>Calibri</vt:lpstr>
      <vt:lpstr>Calibri Light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angel_laq@126.com</dc:creator>
  <cp:lastModifiedBy>angel_laq@126.com</cp:lastModifiedBy>
  <cp:revision>134</cp:revision>
  <dcterms:created xsi:type="dcterms:W3CDTF">2020-09-24T01:30:37Z</dcterms:created>
  <dcterms:modified xsi:type="dcterms:W3CDTF">2020-09-30T01:01:23Z</dcterms:modified>
</cp:coreProperties>
</file>