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handoutMasterIdLst>
    <p:handoutMasterId r:id="rId51"/>
  </p:handoutMasterIdLst>
  <p:sldIdLst>
    <p:sldId id="272" r:id="rId2"/>
    <p:sldId id="288" r:id="rId3"/>
    <p:sldId id="289" r:id="rId4"/>
    <p:sldId id="291" r:id="rId5"/>
    <p:sldId id="358" r:id="rId6"/>
    <p:sldId id="328" r:id="rId7"/>
    <p:sldId id="329" r:id="rId8"/>
    <p:sldId id="292" r:id="rId9"/>
    <p:sldId id="307" r:id="rId10"/>
    <p:sldId id="327" r:id="rId11"/>
    <p:sldId id="324" r:id="rId12"/>
    <p:sldId id="325" r:id="rId13"/>
    <p:sldId id="376" r:id="rId14"/>
    <p:sldId id="362" r:id="rId15"/>
    <p:sldId id="364" r:id="rId16"/>
    <p:sldId id="365" r:id="rId17"/>
    <p:sldId id="331" r:id="rId18"/>
    <p:sldId id="332" r:id="rId19"/>
    <p:sldId id="359" r:id="rId20"/>
    <p:sldId id="360" r:id="rId21"/>
    <p:sldId id="293" r:id="rId22"/>
    <p:sldId id="294" r:id="rId23"/>
    <p:sldId id="295" r:id="rId24"/>
    <p:sldId id="296" r:id="rId25"/>
    <p:sldId id="300" r:id="rId26"/>
    <p:sldId id="299" r:id="rId27"/>
    <p:sldId id="301" r:id="rId28"/>
    <p:sldId id="308" r:id="rId29"/>
    <p:sldId id="310" r:id="rId30"/>
    <p:sldId id="302" r:id="rId31"/>
    <p:sldId id="377" r:id="rId32"/>
    <p:sldId id="311" r:id="rId33"/>
    <p:sldId id="323" r:id="rId34"/>
    <p:sldId id="372" r:id="rId35"/>
    <p:sldId id="378" r:id="rId36"/>
    <p:sldId id="309" r:id="rId37"/>
    <p:sldId id="379" r:id="rId38"/>
    <p:sldId id="373" r:id="rId39"/>
    <p:sldId id="381" r:id="rId40"/>
    <p:sldId id="382" r:id="rId41"/>
    <p:sldId id="316" r:id="rId42"/>
    <p:sldId id="350" r:id="rId43"/>
    <p:sldId id="326" r:id="rId44"/>
    <p:sldId id="333" r:id="rId45"/>
    <p:sldId id="344" r:id="rId46"/>
    <p:sldId id="383" r:id="rId47"/>
    <p:sldId id="351" r:id="rId48"/>
    <p:sldId id="287" r:id="rId49"/>
  </p:sldIdLst>
  <p:sldSz cx="9144000" cy="6858000" type="screen4x3"/>
  <p:notesSz cx="6761163" cy="9942513"/>
  <p:defaultText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F68"/>
    <a:srgbClr val="1B2153"/>
    <a:srgbClr val="FBCE45"/>
    <a:srgbClr val="87BB3B"/>
    <a:srgbClr val="00CAF0"/>
    <a:srgbClr val="F4A03B"/>
    <a:srgbClr val="ED7D31"/>
    <a:srgbClr val="361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2" autoAdjust="0"/>
    <p:restoredTop sz="94467" autoAdjust="0"/>
  </p:normalViewPr>
  <p:slideViewPr>
    <p:cSldViewPr>
      <p:cViewPr varScale="1">
        <p:scale>
          <a:sx n="91" d="100"/>
          <a:sy n="91" d="100"/>
        </p:scale>
        <p:origin x="9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20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人民日报</c:v>
                </c:pt>
                <c:pt idx="1">
                  <c:v>腾讯新闻</c:v>
                </c:pt>
                <c:pt idx="2">
                  <c:v>澎湃新闻</c:v>
                </c:pt>
                <c:pt idx="3">
                  <c:v>凤凰新闻</c:v>
                </c:pt>
                <c:pt idx="4">
                  <c:v>新浪新闻</c:v>
                </c:pt>
                <c:pt idx="5">
                  <c:v>网易新闻</c:v>
                </c:pt>
                <c:pt idx="6">
                  <c:v>搜狐新闻</c:v>
                </c:pt>
                <c:pt idx="7">
                  <c:v>界面</c:v>
                </c:pt>
                <c:pt idx="8">
                  <c:v>今日头条</c:v>
                </c:pt>
                <c:pt idx="9">
                  <c:v>天天快报</c:v>
                </c:pt>
              </c:strCache>
            </c:strRef>
          </c:cat>
          <c:val>
            <c:numRef>
              <c:f>Sheet1!$B$2:$B$11</c:f>
              <c:numCache>
                <c:formatCode>General</c:formatCode>
                <c:ptCount val="10"/>
                <c:pt idx="0">
                  <c:v>95.34</c:v>
                </c:pt>
                <c:pt idx="1">
                  <c:v>93.4</c:v>
                </c:pt>
                <c:pt idx="2">
                  <c:v>90.23</c:v>
                </c:pt>
                <c:pt idx="3">
                  <c:v>85.09</c:v>
                </c:pt>
                <c:pt idx="4">
                  <c:v>84.71</c:v>
                </c:pt>
                <c:pt idx="5">
                  <c:v>82.47</c:v>
                </c:pt>
                <c:pt idx="6">
                  <c:v>80.349999999999994</c:v>
                </c:pt>
                <c:pt idx="7">
                  <c:v>79.680000000000007</c:v>
                </c:pt>
                <c:pt idx="8">
                  <c:v>76.180000000000007</c:v>
                </c:pt>
                <c:pt idx="9">
                  <c:v>75.599999999999994</c:v>
                </c:pt>
              </c:numCache>
            </c:numRef>
          </c:val>
          <c:extLst>
            <c:ext xmlns:c16="http://schemas.microsoft.com/office/drawing/2014/chart" uri="{C3380CC4-5D6E-409C-BE32-E72D297353CC}">
              <c16:uniqueId val="{00000000-0597-4F82-8F5F-EE8670FA4855}"/>
            </c:ext>
          </c:extLst>
        </c:ser>
        <c:dLbls>
          <c:showLegendKey val="0"/>
          <c:showVal val="0"/>
          <c:showCatName val="0"/>
          <c:showSerName val="0"/>
          <c:showPercent val="0"/>
          <c:showBubbleSize val="0"/>
        </c:dLbls>
        <c:gapWidth val="219"/>
        <c:overlap val="-27"/>
        <c:axId val="636398952"/>
        <c:axId val="636399280"/>
      </c:barChart>
      <c:catAx>
        <c:axId val="636398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crossAx val="636399280"/>
        <c:crosses val="autoZero"/>
        <c:auto val="1"/>
        <c:lblAlgn val="ctr"/>
        <c:lblOffset val="100"/>
        <c:noMultiLvlLbl val="0"/>
      </c:catAx>
      <c:valAx>
        <c:axId val="6363992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crossAx val="6363989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7B775C80-C7D2-43B4-BCD4-C4F399135DE5}" type="datetimeFigureOut">
              <a:rPr lang="zh-CN" altLang="en-US" smtClean="0"/>
              <a:t>2020/10/6</a:t>
            </a:fld>
            <a:endParaRPr lang="zh-CN" altLang="en-US"/>
          </a:p>
        </p:txBody>
      </p:sp>
      <p:sp>
        <p:nvSpPr>
          <p:cNvPr id="4" name="页脚占位符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1988E4F5-3F91-4650-82F8-9EABCFF16D0E}"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1EE3F76A-BA1F-46B7-B0A1-EE4F31F42EF9}" type="datetimeFigureOut">
              <a:rPr lang="en-US" smtClean="0"/>
              <a:t>10/6/2020</a:t>
            </a:fld>
            <a:endParaRPr lang="en-US"/>
          </a:p>
        </p:txBody>
      </p:sp>
      <p:sp>
        <p:nvSpPr>
          <p:cNvPr id="4" name="Slide Image Placeholder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AF47B8C-5F1F-434B-B463-303C989C6154}" type="slidenum">
              <a:rPr lang="en-US" smtClean="0"/>
              <a:t>‹#›</a:t>
            </a:fld>
            <a:endParaRPr lang="en-US"/>
          </a:p>
        </p:txBody>
      </p:sp>
    </p:spTree>
  </p:cSld>
  <p:clrMap bg1="lt1" tx1="dk1" bg2="lt2" tx2="dk2" accent1="accent1" accent2="accent2" accent3="accent3" accent4="accent4" accent5="accent5" accent6="accent6" hlink="hlink" folHlink="folHlink"/>
  <p:hf hdr="0" dt="0"/>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7365"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24</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25</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26</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27</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en-US"/>
          </a:p>
        </p:txBody>
      </p:sp>
      <p:sp>
        <p:nvSpPr>
          <p:cNvPr id="5" name="灯片编号占位符 4"/>
          <p:cNvSpPr>
            <a:spLocks noGrp="1"/>
          </p:cNvSpPr>
          <p:nvPr>
            <p:ph type="sldNum" sz="quarter" idx="5"/>
          </p:nvPr>
        </p:nvSpPr>
        <p:spPr/>
        <p:txBody>
          <a:bodyPr/>
          <a:lstStyle/>
          <a:p>
            <a:fld id="{7AF47B8C-5F1F-434B-B463-303C989C6154}" type="slidenum">
              <a:rPr lang="en-US" smtClean="0"/>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30</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31</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404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en-US"/>
          </a:p>
        </p:txBody>
      </p:sp>
      <p:sp>
        <p:nvSpPr>
          <p:cNvPr id="5" name="灯片编号占位符 4"/>
          <p:cNvSpPr>
            <a:spLocks noGrp="1"/>
          </p:cNvSpPr>
          <p:nvPr>
            <p:ph type="sldNum" sz="quarter" idx="5"/>
          </p:nvPr>
        </p:nvSpPr>
        <p:spPr/>
        <p:txBody>
          <a:bodyPr/>
          <a:lstStyle/>
          <a:p>
            <a:fld id="{7AF47B8C-5F1F-434B-B463-303C989C6154}" type="slidenum">
              <a:rPr lang="en-US" smtClean="0"/>
              <a:t>32</a:t>
            </a:fld>
            <a:endParaRPr lang="en-US"/>
          </a:p>
        </p:txBody>
      </p:sp>
    </p:spTree>
    <p:extLst>
      <p:ext uri="{BB962C8B-B14F-4D97-AF65-F5344CB8AC3E}">
        <p14:creationId xmlns:p14="http://schemas.microsoft.com/office/powerpoint/2010/main" val="2435931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34</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674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35</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982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37</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703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38</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962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39</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61165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40</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618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41</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830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42</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254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43</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6863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44</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7856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45</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4290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46</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73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47</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3636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48</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8</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9</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21</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22</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23</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CB17A9-80C7-45FA-983A-2D5DEF48BD12}" type="datetime1">
              <a:rPr lang="en-US" altLang="zh-CN" smtClean="0"/>
              <a:t>10/6/2020</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7148A-0EB5-4665-8E52-8693826DB630}" type="datetime1">
              <a:rPr lang="en-US" altLang="zh-CN" smtClean="0"/>
              <a:t>10/6/2020</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8"/>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8"/>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3F727-D7FE-4100-BB88-3DD9767AB09C}" type="datetime1">
              <a:rPr lang="en-US" altLang="zh-CN" smtClean="0"/>
              <a:t>10/6/2020</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71C17-550D-40E2-89A8-5936DBFCA3D3}" type="datetime1">
              <a:rPr lang="en-US" altLang="zh-CN" smtClean="0"/>
              <a:t>10/6/2020</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51CD14-93F9-404A-830D-AFB9B6183FB0}" type="datetime1">
              <a:rPr lang="en-US" altLang="zh-CN" smtClean="0"/>
              <a:t>10/6/2020</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0B3ED-6A7B-4E68-B92C-97B1D0F2BBFE}" type="datetime1">
              <a:rPr lang="en-US" altLang="zh-CN" smtClean="0"/>
              <a:t>10/6/2020</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6"/>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5B5E03-3494-4EC9-AC38-4E75A9ADE7D2}" type="datetime1">
              <a:rPr lang="en-US" altLang="zh-CN" smtClean="0"/>
              <a:t>10/6/2020</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A11BD8-38D0-4F5C-8BA7-3A5C2C2A4419}" type="datetime1">
              <a:rPr lang="en-US" altLang="zh-CN" smtClean="0"/>
              <a:t>10/6/2020</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AC4AD-EFD7-477B-B207-738AA78E8C1E}" type="datetime1">
              <a:rPr lang="en-US" altLang="zh-CN" smtClean="0"/>
              <a:t>10/6/2020</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5E14F-3FCA-4A1C-A2D0-2631F76D0B71}" type="datetime1">
              <a:rPr lang="en-US" altLang="zh-CN" smtClean="0"/>
              <a:t>10/6/2020</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965F41-B803-4CD9-AB03-92D3B94C17F8}" type="datetime1">
              <a:rPr lang="en-US" altLang="zh-CN" smtClean="0"/>
              <a:t>10/6/2020</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672F1098-4237-41BC-960F-A352F6B7DA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1" tIns="45716" rIns="91431"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fld id="{2125AF87-BD2B-4AFC-AF2A-13DDE7B290B9}" type="datetime1">
              <a:rPr lang="en-US" altLang="zh-CN" smtClean="0"/>
              <a:t>10/6/2020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fld id="{672F1098-4237-41BC-960F-A352F6B7DAA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31532;&#20108;&#21608;&#65306;&#30475;&#22270;&#35828;&#35805;&#65306;&#20013;&#22269;&#20114;&#32852;&#32593;&#32479;&#35745;&#22522;&#26412;&#25968;&#25454;&#25688;&#35201;&#19982;&#23545;&#27604;1997-2017&#12304;20180919&#12305;%20(1).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baijiahao.baidu.com/s?id=1597258051597895458&amp;wfr=spider&amp;for=pc"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baijiahao.baidu.com/s?id=1631775237476720109&amp;wfr=spider&amp;for=pc" TargetMode="External"/><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news.cgtn.com/news/2020-03-12/Double-standards-on-COVID-19-not-helpful-ONHCANJaRq/index.html" TargetMode="External"/><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www.chinadaily.com.cn/a/202003/04/WS5e5eda68a31012821727c0a7.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hyperlink" Target="http://opinion.people.com.cn/n1/2017/0326/c1003-29169272.html" TargetMode="External"/><Relationship Id="rId3" Type="http://schemas.openxmlformats.org/officeDocument/2006/relationships/hyperlink" Target="http://www.infzm.com/content/123659/" TargetMode="External"/><Relationship Id="rId7" Type="http://schemas.openxmlformats.org/officeDocument/2006/relationships/hyperlink" Target="http://epaper.bjnews.com.cn/html/2017-03/26/content_675931.htm?div=-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www.bjnews.com.cn/opinion/2017/03/25/437797.html" TargetMode="External"/><Relationship Id="rId5" Type="http://schemas.openxmlformats.org/officeDocument/2006/relationships/hyperlink" Target="http://zqb.cyol.com/html/2017-03/27/nw.D110000zgqnb_20170327_5-01.htm" TargetMode="External"/><Relationship Id="rId10" Type="http://schemas.openxmlformats.org/officeDocument/2006/relationships/image" Target="../media/image1.png"/><Relationship Id="rId4" Type="http://schemas.openxmlformats.org/officeDocument/2006/relationships/hyperlink" Target="https://www.thepaper.cn/newsDetail_forward_1647972" TargetMode="External"/><Relationship Id="rId9" Type="http://schemas.openxmlformats.org/officeDocument/2006/relationships/hyperlink" Target="http://opinion.people.com.cn/n1/2017/0327/c1003-29171394.html"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2"/>
          <p:cNvSpPr txBox="1"/>
          <p:nvPr/>
        </p:nvSpPr>
        <p:spPr>
          <a:xfrm>
            <a:off x="1874391" y="2973708"/>
            <a:ext cx="5395218" cy="715572"/>
          </a:xfrm>
          <a:prstGeom prst="rect">
            <a:avLst/>
          </a:prstGeom>
          <a:noFill/>
        </p:spPr>
        <p:txBody>
          <a:bodyPr wrap="square" lIns="91431" tIns="45716" rIns="91431" bIns="45716" rtlCol="0">
            <a:spAutoFit/>
          </a:bodyPr>
          <a:lstStyle/>
          <a:p>
            <a:pPr algn="dist"/>
            <a:r>
              <a:rPr lang="zh-CN" altLang="en-US" sz="4050" b="1" dirty="0">
                <a:latin typeface="微软雅黑" panose="020B0503020204020204" pitchFamily="34" charset="-122"/>
                <a:ea typeface="微软雅黑" panose="020B0503020204020204" pitchFamily="34" charset="-122"/>
              </a:rPr>
              <a:t>当代新闻学十讲</a:t>
            </a:r>
          </a:p>
        </p:txBody>
      </p:sp>
      <p:sp>
        <p:nvSpPr>
          <p:cNvPr id="78" name="Parallelogram 77"/>
          <p:cNvSpPr/>
          <p:nvPr/>
        </p:nvSpPr>
        <p:spPr>
          <a:xfrm>
            <a:off x="539552"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79" name="Parallelogram 78"/>
          <p:cNvSpPr/>
          <p:nvPr/>
        </p:nvSpPr>
        <p:spPr>
          <a:xfrm rot="10800000">
            <a:off x="7884369"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chemeClr val="tx1"/>
              </a:solidFill>
            </a:endParaRPr>
          </a:p>
        </p:txBody>
      </p:sp>
      <p:sp>
        <p:nvSpPr>
          <p:cNvPr id="80" name="TextBox 13"/>
          <p:cNvSpPr txBox="1"/>
          <p:nvPr/>
        </p:nvSpPr>
        <p:spPr>
          <a:xfrm>
            <a:off x="2328296" y="4635915"/>
            <a:ext cx="5564682" cy="830989"/>
          </a:xfrm>
          <a:prstGeom prst="rect">
            <a:avLst/>
          </a:prstGeom>
          <a:noFill/>
        </p:spPr>
        <p:txBody>
          <a:bodyPr wrap="square" lIns="91431" tIns="45716" rIns="91431" bIns="45716" rtlCol="0">
            <a:spAutoFit/>
          </a:bodyPr>
          <a:lstStyle/>
          <a:p>
            <a:pPr algn="r">
              <a:lnSpc>
                <a:spcPct val="120000"/>
              </a:lnSpc>
            </a:pPr>
            <a:r>
              <a:rPr lang="zh-CN" altLang="en-US" sz="2000" dirty="0">
                <a:latin typeface="微软雅黑" panose="020B0503020204020204" pitchFamily="34" charset="-122"/>
                <a:ea typeface="微软雅黑" panose="020B0503020204020204" pitchFamily="34" charset="-122"/>
              </a:rPr>
              <a:t>上海财经大学人文学院经济新闻系  林晖</a:t>
            </a:r>
          </a:p>
          <a:p>
            <a:pPr algn="r">
              <a:lnSpc>
                <a:spcPct val="120000"/>
              </a:lnSpc>
            </a:pPr>
            <a:r>
              <a:rPr lang="en-US" altLang="zh-CN" sz="2000" dirty="0">
                <a:latin typeface="微软雅黑" panose="020B0503020204020204" pitchFamily="34" charset="-122"/>
                <a:ea typeface="微软雅黑" panose="020B0503020204020204" pitchFamily="34" charset="-122"/>
              </a:rPr>
              <a:t>linhui1919@163.com</a:t>
            </a:r>
          </a:p>
        </p:txBody>
      </p:sp>
      <p:grpSp>
        <p:nvGrpSpPr>
          <p:cNvPr id="24" name="Group 3"/>
          <p:cNvGrpSpPr/>
          <p:nvPr/>
        </p:nvGrpSpPr>
        <p:grpSpPr bwMode="auto">
          <a:xfrm>
            <a:off x="755580" y="1916836"/>
            <a:ext cx="7866063" cy="3146425"/>
            <a:chOff x="460" y="1187"/>
            <a:chExt cx="4955" cy="1982"/>
          </a:xfrm>
        </p:grpSpPr>
        <p:sp>
          <p:nvSpPr>
            <p:cNvPr id="25"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6"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7"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8"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9"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0"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1"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2"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3"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4"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5"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6"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6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6"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7"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8"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0"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1"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3"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4"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6"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7"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8"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9"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0"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1"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2"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3"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4"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5"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6"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7"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63046">
                <a:alpha val="20000"/>
              </a:srgbClr>
            </a:solid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pic>
        <p:nvPicPr>
          <p:cNvPr id="139" name="图片 1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300192" y="1340768"/>
            <a:ext cx="2158206" cy="5438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0227"/>
          <a:stretch/>
        </p:blipFill>
        <p:spPr>
          <a:xfrm>
            <a:off x="323529" y="1483782"/>
            <a:ext cx="8589541" cy="4897546"/>
          </a:xfrm>
          <a:prstGeom prst="rect">
            <a:avLst/>
          </a:prstGeom>
        </p:spPr>
      </p:pic>
      <p:sp>
        <p:nvSpPr>
          <p:cNvPr id="6" name="Parallelogram 33">
            <a:extLst>
              <a:ext uri="{FF2B5EF4-FFF2-40B4-BE49-F238E27FC236}">
                <a16:creationId xmlns:a16="http://schemas.microsoft.com/office/drawing/2014/main" id="{8DAE12C9-63BB-4934-AC43-CB58F7781257}"/>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7" name="图片 6">
            <a:extLst>
              <a:ext uri="{FF2B5EF4-FFF2-40B4-BE49-F238E27FC236}">
                <a16:creationId xmlns:a16="http://schemas.microsoft.com/office/drawing/2014/main" id="{01C9ADFE-BDE9-4B2D-960D-22073D67C4C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8" name="平行四边形 12">
            <a:extLst>
              <a:ext uri="{FF2B5EF4-FFF2-40B4-BE49-F238E27FC236}">
                <a16:creationId xmlns:a16="http://schemas.microsoft.com/office/drawing/2014/main" id="{D87936D9-5340-4A0F-AD42-91D5DFA92FCD}"/>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9" name="平行四边形 13">
            <a:extLst>
              <a:ext uri="{FF2B5EF4-FFF2-40B4-BE49-F238E27FC236}">
                <a16:creationId xmlns:a16="http://schemas.microsoft.com/office/drawing/2014/main" id="{29363236-1F70-4496-8FFB-57C3D4DDBBD4}"/>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文本框 28">
            <a:extLst>
              <a:ext uri="{FF2B5EF4-FFF2-40B4-BE49-F238E27FC236}">
                <a16:creationId xmlns:a16="http://schemas.microsoft.com/office/drawing/2014/main" id="{2EE2697D-AB9E-4428-969D-A20237232259}"/>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23529" y="1689782"/>
            <a:ext cx="8589541" cy="4599636"/>
          </a:xfrm>
          <a:prstGeom prst="rect">
            <a:avLst/>
          </a:prstGeom>
        </p:spPr>
      </p:pic>
      <p:sp>
        <p:nvSpPr>
          <p:cNvPr id="6" name="Parallelogram 33">
            <a:extLst>
              <a:ext uri="{FF2B5EF4-FFF2-40B4-BE49-F238E27FC236}">
                <a16:creationId xmlns:a16="http://schemas.microsoft.com/office/drawing/2014/main" id="{80AA5877-41F1-4298-9821-A64FBAD1FCD7}"/>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7" name="图片 6">
            <a:extLst>
              <a:ext uri="{FF2B5EF4-FFF2-40B4-BE49-F238E27FC236}">
                <a16:creationId xmlns:a16="http://schemas.microsoft.com/office/drawing/2014/main" id="{700A4AD8-EACF-4134-963A-552200DA15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8" name="平行四边形 12">
            <a:extLst>
              <a:ext uri="{FF2B5EF4-FFF2-40B4-BE49-F238E27FC236}">
                <a16:creationId xmlns:a16="http://schemas.microsoft.com/office/drawing/2014/main" id="{4E5F4E60-5FC5-4302-BD37-9C8B42F77E25}"/>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9" name="平行四边形 13">
            <a:extLst>
              <a:ext uri="{FF2B5EF4-FFF2-40B4-BE49-F238E27FC236}">
                <a16:creationId xmlns:a16="http://schemas.microsoft.com/office/drawing/2014/main" id="{6C948970-9064-46E7-B340-A572B5C9ADE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文本框 28">
            <a:extLst>
              <a:ext uri="{FF2B5EF4-FFF2-40B4-BE49-F238E27FC236}">
                <a16:creationId xmlns:a16="http://schemas.microsoft.com/office/drawing/2014/main" id="{C76836FD-4D29-4188-9488-F0EC25E74021}"/>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t="13027" r="6064" b="2903"/>
          <a:stretch/>
        </p:blipFill>
        <p:spPr>
          <a:xfrm>
            <a:off x="323529" y="1491497"/>
            <a:ext cx="8589541" cy="4601799"/>
          </a:xfrm>
          <a:prstGeom prst="rect">
            <a:avLst/>
          </a:prstGeom>
        </p:spPr>
      </p:pic>
      <p:sp>
        <p:nvSpPr>
          <p:cNvPr id="4" name="Parallelogram 33">
            <a:extLst>
              <a:ext uri="{FF2B5EF4-FFF2-40B4-BE49-F238E27FC236}">
                <a16:creationId xmlns:a16="http://schemas.microsoft.com/office/drawing/2014/main" id="{08FFA410-4A86-4B67-9D00-7E0F96DC1DC1}"/>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5" name="图片 4">
            <a:extLst>
              <a:ext uri="{FF2B5EF4-FFF2-40B4-BE49-F238E27FC236}">
                <a16:creationId xmlns:a16="http://schemas.microsoft.com/office/drawing/2014/main" id="{E7DCEF50-5CA1-4759-8F7A-B1AC1BA4596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6" name="平行四边形 12">
            <a:extLst>
              <a:ext uri="{FF2B5EF4-FFF2-40B4-BE49-F238E27FC236}">
                <a16:creationId xmlns:a16="http://schemas.microsoft.com/office/drawing/2014/main" id="{15D5E993-AA38-4AB8-9FB3-BB745727BAD3}"/>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7" name="平行四边形 13">
            <a:extLst>
              <a:ext uri="{FF2B5EF4-FFF2-40B4-BE49-F238E27FC236}">
                <a16:creationId xmlns:a16="http://schemas.microsoft.com/office/drawing/2014/main" id="{B9F9AB2D-85EA-4634-9343-D76160FED878}"/>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 name="文本框 28">
            <a:extLst>
              <a:ext uri="{FF2B5EF4-FFF2-40B4-BE49-F238E27FC236}">
                <a16:creationId xmlns:a16="http://schemas.microsoft.com/office/drawing/2014/main" id="{59B92032-B545-4031-A54A-A30E342E6023}"/>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3">
            <a:extLst>
              <a:ext uri="{FF2B5EF4-FFF2-40B4-BE49-F238E27FC236}">
                <a16:creationId xmlns:a16="http://schemas.microsoft.com/office/drawing/2014/main" id="{08FFA410-4A86-4B67-9D00-7E0F96DC1DC1}"/>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5" name="图片 4">
            <a:extLst>
              <a:ext uri="{FF2B5EF4-FFF2-40B4-BE49-F238E27FC236}">
                <a16:creationId xmlns:a16="http://schemas.microsoft.com/office/drawing/2014/main" id="{E7DCEF50-5CA1-4759-8F7A-B1AC1BA4596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6" name="平行四边形 12">
            <a:extLst>
              <a:ext uri="{FF2B5EF4-FFF2-40B4-BE49-F238E27FC236}">
                <a16:creationId xmlns:a16="http://schemas.microsoft.com/office/drawing/2014/main" id="{15D5E993-AA38-4AB8-9FB3-BB745727BAD3}"/>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7" name="平行四边形 13">
            <a:extLst>
              <a:ext uri="{FF2B5EF4-FFF2-40B4-BE49-F238E27FC236}">
                <a16:creationId xmlns:a16="http://schemas.microsoft.com/office/drawing/2014/main" id="{B9F9AB2D-85EA-4634-9343-D76160FED878}"/>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 name="文本框 28">
            <a:extLst>
              <a:ext uri="{FF2B5EF4-FFF2-40B4-BE49-F238E27FC236}">
                <a16:creationId xmlns:a16="http://schemas.microsoft.com/office/drawing/2014/main" id="{59B92032-B545-4031-A54A-A30E342E6023}"/>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
        <p:nvSpPr>
          <p:cNvPr id="9" name="内容占位符 3">
            <a:extLst>
              <a:ext uri="{FF2B5EF4-FFF2-40B4-BE49-F238E27FC236}">
                <a16:creationId xmlns:a16="http://schemas.microsoft.com/office/drawing/2014/main" id="{EEE6FBFD-5427-48E8-A3A6-22D3530AF600}"/>
              </a:ext>
            </a:extLst>
          </p:cNvPr>
          <p:cNvSpPr txBox="1">
            <a:spLocks/>
          </p:cNvSpPr>
          <p:nvPr/>
        </p:nvSpPr>
        <p:spPr>
          <a:xfrm>
            <a:off x="457200" y="1600204"/>
            <a:ext cx="8455870" cy="4925139"/>
          </a:xfrm>
          <a:prstGeom prst="rect">
            <a:avLst/>
          </a:prstGeom>
        </p:spPr>
        <p:txBody>
          <a:bodyPr>
            <a:normAutofit/>
          </a:bodyPr>
          <a:lst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60000"/>
              </a:lnSpc>
              <a:spcBef>
                <a:spcPts val="0"/>
              </a:spcBef>
            </a:pPr>
            <a:r>
              <a:rPr lang="zh-CN" altLang="zh-CN" sz="1800" dirty="0">
                <a:latin typeface="等线" panose="02010600030101010101" pitchFamily="2" charset="-122"/>
                <a:ea typeface="等线" panose="02010600030101010101" pitchFamily="2" charset="-122"/>
              </a:rPr>
              <a:t>虽然我国的基本新闻体制没有变化，但随着社会主义市场经济的深入和新技术的推动，中国当代媒体矩阵已经发生了意味深长的某种“裂变”：</a:t>
            </a:r>
            <a:endParaRPr lang="en-US" altLang="zh-CN" sz="1800" dirty="0">
              <a:latin typeface="等线" panose="02010600030101010101" pitchFamily="2" charset="-122"/>
              <a:ea typeface="等线" panose="02010600030101010101" pitchFamily="2" charset="-122"/>
            </a:endParaRPr>
          </a:p>
          <a:p>
            <a:pPr marL="685800">
              <a:lnSpc>
                <a:spcPct val="160000"/>
              </a:lnSpc>
              <a:spcBef>
                <a:spcPts val="0"/>
              </a:spcBef>
              <a:buFont typeface="+mj-ea"/>
              <a:buAutoNum type="circleNumDbPlain"/>
            </a:pPr>
            <a:r>
              <a:rPr lang="zh-CN" altLang="zh-CN" sz="1800" dirty="0">
                <a:latin typeface="等线" panose="02010600030101010101" pitchFamily="2" charset="-122"/>
                <a:ea typeface="等线" panose="02010600030101010101" pitchFamily="2" charset="-122"/>
              </a:rPr>
              <a:t>在网络媒体阵营，事实上的国营和民营</a:t>
            </a:r>
            <a:r>
              <a:rPr lang="zh-CN" altLang="en-US" sz="1800" dirty="0">
                <a:latin typeface="等线" panose="02010600030101010101" pitchFamily="2" charset="-122"/>
                <a:ea typeface="等线" panose="02010600030101010101" pitchFamily="2" charset="-122"/>
              </a:rPr>
              <a:t>“</a:t>
            </a:r>
            <a:r>
              <a:rPr lang="zh-CN" altLang="zh-CN" sz="1800" dirty="0">
                <a:latin typeface="等线" panose="02010600030101010101" pitchFamily="2" charset="-122"/>
                <a:ea typeface="等线" panose="02010600030101010101" pitchFamily="2" charset="-122"/>
              </a:rPr>
              <a:t>双轨制</a:t>
            </a:r>
            <a:r>
              <a:rPr lang="zh-CN" altLang="en-US" sz="1800" dirty="0">
                <a:latin typeface="等线" panose="02010600030101010101" pitchFamily="2" charset="-122"/>
                <a:ea typeface="等线" panose="02010600030101010101" pitchFamily="2" charset="-122"/>
              </a:rPr>
              <a:t>”</a:t>
            </a:r>
            <a:r>
              <a:rPr lang="zh-CN" altLang="zh-CN" sz="1800" dirty="0">
                <a:latin typeface="等线" panose="02010600030101010101" pitchFamily="2" charset="-122"/>
                <a:ea typeface="等线" panose="02010600030101010101" pitchFamily="2" charset="-122"/>
              </a:rPr>
              <a:t>已经形成，但又开始彼此融合，“你中有我”错综复杂；</a:t>
            </a:r>
            <a:endParaRPr lang="en-US" altLang="zh-CN" sz="1800" dirty="0">
              <a:latin typeface="等线" panose="02010600030101010101" pitchFamily="2" charset="-122"/>
              <a:ea typeface="等线" panose="02010600030101010101" pitchFamily="2" charset="-122"/>
            </a:endParaRPr>
          </a:p>
          <a:p>
            <a:pPr marL="685800">
              <a:lnSpc>
                <a:spcPct val="160000"/>
              </a:lnSpc>
              <a:spcBef>
                <a:spcPts val="0"/>
              </a:spcBef>
              <a:buFont typeface="+mj-ea"/>
              <a:buAutoNum type="circleNumDbPlain"/>
            </a:pPr>
            <a:r>
              <a:rPr lang="zh-CN" altLang="zh-CN" sz="1800" dirty="0">
                <a:latin typeface="等线" panose="02010600030101010101" pitchFamily="2" charset="-122"/>
                <a:ea typeface="等线" panose="02010600030101010101" pitchFamily="2" charset="-122"/>
              </a:rPr>
              <a:t>在产业格局上，传统主流媒体、民营机构媒体、自媒体三足鼎立；</a:t>
            </a:r>
            <a:endParaRPr lang="en-US" altLang="zh-CN" sz="1800" dirty="0">
              <a:latin typeface="等线" panose="02010600030101010101" pitchFamily="2" charset="-122"/>
              <a:ea typeface="等线" panose="02010600030101010101" pitchFamily="2" charset="-122"/>
            </a:endParaRPr>
          </a:p>
          <a:p>
            <a:pPr marL="685800">
              <a:lnSpc>
                <a:spcPct val="160000"/>
              </a:lnSpc>
              <a:spcBef>
                <a:spcPts val="0"/>
              </a:spcBef>
              <a:buFont typeface="+mj-ea"/>
              <a:buAutoNum type="circleNumDbPlain"/>
            </a:pPr>
            <a:r>
              <a:rPr lang="zh-CN" altLang="zh-CN" sz="1800" dirty="0">
                <a:latin typeface="等线" panose="02010600030101010101" pitchFamily="2" charset="-122"/>
                <a:ea typeface="等线" panose="02010600030101010101" pitchFamily="2" charset="-122"/>
              </a:rPr>
              <a:t>在舆论场，传统主流媒体和各类市场化的网络媒体都希望成为真正的公众意见领袖。 </a:t>
            </a:r>
          </a:p>
          <a:p>
            <a:pPr>
              <a:lnSpc>
                <a:spcPct val="160000"/>
              </a:lnSpc>
              <a:spcBef>
                <a:spcPts val="0"/>
              </a:spcBef>
            </a:pPr>
            <a:r>
              <a:rPr lang="zh-CN" altLang="zh-CN" sz="1800" dirty="0">
                <a:latin typeface="等线" panose="02010600030101010101" pitchFamily="2" charset="-122"/>
                <a:ea typeface="等线" panose="02010600030101010101" pitchFamily="2" charset="-122"/>
              </a:rPr>
              <a:t>如何看待中国媒体格局的这一重大变化？</a:t>
            </a:r>
            <a:endParaRPr lang="en-US" altLang="zh-CN" sz="1800" dirty="0">
              <a:latin typeface="等线" panose="02010600030101010101" pitchFamily="2" charset="-122"/>
              <a:ea typeface="等线" panose="02010600030101010101" pitchFamily="2" charset="-122"/>
            </a:endParaRPr>
          </a:p>
          <a:p>
            <a:pPr>
              <a:lnSpc>
                <a:spcPct val="160000"/>
              </a:lnSpc>
              <a:spcBef>
                <a:spcPts val="0"/>
              </a:spcBef>
            </a:pPr>
            <a:r>
              <a:rPr lang="zh-CN" altLang="en-US" sz="1800" dirty="0">
                <a:latin typeface="等线" panose="02010600030101010101" pitchFamily="2" charset="-122"/>
                <a:ea typeface="等线" panose="02010600030101010101" pitchFamily="2" charset="-122"/>
              </a:rPr>
              <a:t>这一重大变化又会给中国社会带来什么？</a:t>
            </a:r>
            <a:r>
              <a:rPr lang="zh-CN" altLang="zh-CN" sz="1800" dirty="0">
                <a:latin typeface="等线" panose="02010600030101010101" pitchFamily="2" charset="-122"/>
                <a:ea typeface="等线" panose="02010600030101010101" pitchFamily="2" charset="-122"/>
              </a:rPr>
              <a:t> </a:t>
            </a:r>
          </a:p>
        </p:txBody>
      </p:sp>
    </p:spTree>
    <p:extLst>
      <p:ext uri="{BB962C8B-B14F-4D97-AF65-F5344CB8AC3E}">
        <p14:creationId xmlns:p14="http://schemas.microsoft.com/office/powerpoint/2010/main" val="226968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t="13241" r="38559" b="10491"/>
          <a:stretch>
            <a:fillRect/>
          </a:stretch>
        </p:blipFill>
        <p:spPr>
          <a:xfrm>
            <a:off x="323529" y="1501319"/>
            <a:ext cx="6324894" cy="4416309"/>
          </a:xfrm>
          <a:prstGeom prst="rect">
            <a:avLst/>
          </a:prstGeom>
        </p:spPr>
      </p:pic>
      <p:sp>
        <p:nvSpPr>
          <p:cNvPr id="6" name="Parallelogram 33">
            <a:extLst>
              <a:ext uri="{FF2B5EF4-FFF2-40B4-BE49-F238E27FC236}">
                <a16:creationId xmlns:a16="http://schemas.microsoft.com/office/drawing/2014/main" id="{0D192D2C-F3D4-48A6-90E0-3A152797E873}"/>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8" name="图片 7">
            <a:extLst>
              <a:ext uri="{FF2B5EF4-FFF2-40B4-BE49-F238E27FC236}">
                <a16:creationId xmlns:a16="http://schemas.microsoft.com/office/drawing/2014/main" id="{3A4FCC08-71C6-4829-A4F2-F923F3CF40A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9" name="平行四边形 12">
            <a:extLst>
              <a:ext uri="{FF2B5EF4-FFF2-40B4-BE49-F238E27FC236}">
                <a16:creationId xmlns:a16="http://schemas.microsoft.com/office/drawing/2014/main" id="{45F1E9B0-7817-45FB-BDDC-E2442BA85E48}"/>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平行四边形 13">
            <a:extLst>
              <a:ext uri="{FF2B5EF4-FFF2-40B4-BE49-F238E27FC236}">
                <a16:creationId xmlns:a16="http://schemas.microsoft.com/office/drawing/2014/main" id="{48269676-5FB4-4F2E-AC9F-2487944AEBE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1" name="文本框 28">
            <a:extLst>
              <a:ext uri="{FF2B5EF4-FFF2-40B4-BE49-F238E27FC236}">
                <a16:creationId xmlns:a16="http://schemas.microsoft.com/office/drawing/2014/main" id="{E7881B69-AB54-4C91-8272-DAE018245DB8}"/>
              </a:ext>
            </a:extLst>
          </p:cNvPr>
          <p:cNvSpPr txBox="1"/>
          <p:nvPr/>
        </p:nvSpPr>
        <p:spPr>
          <a:xfrm>
            <a:off x="1197112" y="672157"/>
            <a:ext cx="6111192" cy="415490"/>
          </a:xfrm>
          <a:prstGeom prst="rect">
            <a:avLst/>
          </a:prstGeom>
          <a:noFill/>
        </p:spPr>
        <p:txBody>
          <a:bodyPr wrap="square" lIns="91431" tIns="45716" rIns="91431" bIns="45716" rtlCol="0">
            <a:spAutoFit/>
          </a:bodyPr>
          <a:lstStyle/>
          <a:p>
            <a:r>
              <a:rPr lang="en-US" altLang="zh-CN" sz="2100" dirty="0">
                <a:latin typeface="微软雅黑" panose="020B0503020204020204" pitchFamily="34" charset="-122"/>
                <a:ea typeface="微软雅黑" panose="020B0503020204020204" pitchFamily="34" charset="-122"/>
              </a:rPr>
              <a:t>2018</a:t>
            </a:r>
            <a:r>
              <a:rPr lang="zh-CN" altLang="en-US" sz="2100" dirty="0">
                <a:latin typeface="微软雅黑" panose="020B0503020204020204" pitchFamily="34" charset="-122"/>
                <a:ea typeface="微软雅黑" panose="020B0503020204020204" pitchFamily="34" charset="-122"/>
              </a:rPr>
              <a:t>年网络视听行业市场规模首超传统广电广告</a:t>
            </a:r>
          </a:p>
        </p:txBody>
      </p:sp>
      <p:sp>
        <p:nvSpPr>
          <p:cNvPr id="4" name="文本框 3">
            <a:extLst>
              <a:ext uri="{FF2B5EF4-FFF2-40B4-BE49-F238E27FC236}">
                <a16:creationId xmlns:a16="http://schemas.microsoft.com/office/drawing/2014/main" id="{3B308231-7481-4974-92F1-845F7F55167A}"/>
              </a:ext>
            </a:extLst>
          </p:cNvPr>
          <p:cNvSpPr txBox="1"/>
          <p:nvPr/>
        </p:nvSpPr>
        <p:spPr>
          <a:xfrm>
            <a:off x="6648421" y="1454563"/>
            <a:ext cx="2264647" cy="4482124"/>
          </a:xfrm>
          <a:prstGeom prst="rect">
            <a:avLst/>
          </a:prstGeom>
          <a:noFill/>
        </p:spPr>
        <p:txBody>
          <a:bodyPr wrap="square" rtlCol="0">
            <a:spAutoFit/>
          </a:bodyPr>
          <a:lstStyle/>
          <a:p>
            <a:pPr>
              <a:lnSpc>
                <a:spcPct val="150000"/>
              </a:lnSpc>
            </a:pPr>
            <a:r>
              <a:rPr lang="zh-CN" altLang="en-US" sz="1600" dirty="0">
                <a:latin typeface="等线" panose="02010600030101010101" pitchFamily="2" charset="-122"/>
                <a:ea typeface="等线" panose="02010600030101010101" pitchFamily="2" charset="-122"/>
              </a:rPr>
              <a:t>从</a:t>
            </a:r>
            <a:r>
              <a:rPr lang="en-US" altLang="zh-CN" sz="1600" dirty="0">
                <a:latin typeface="等线" panose="02010600030101010101" pitchFamily="2" charset="-122"/>
                <a:ea typeface="等线" panose="02010600030101010101" pitchFamily="2" charset="-122"/>
              </a:rPr>
              <a:t>2013</a:t>
            </a:r>
            <a:r>
              <a:rPr lang="zh-CN" altLang="en-US" sz="1600" dirty="0">
                <a:latin typeface="等线" panose="02010600030101010101" pitchFamily="2" charset="-122"/>
                <a:ea typeface="等线" panose="02010600030101010101" pitchFamily="2" charset="-122"/>
              </a:rPr>
              <a:t>年中国网络视听节目服务协会开始发布行业数据至今，市场规模已经在六年前从</a:t>
            </a:r>
            <a:r>
              <a:rPr lang="en-US" altLang="zh-CN" sz="1600" dirty="0">
                <a:latin typeface="等线" panose="02010600030101010101" pitchFamily="2" charset="-122"/>
                <a:ea typeface="等线" panose="02010600030101010101" pitchFamily="2" charset="-122"/>
              </a:rPr>
              <a:t>132.2</a:t>
            </a:r>
            <a:r>
              <a:rPr lang="zh-CN" altLang="en-US" sz="1600" dirty="0">
                <a:latin typeface="等线" panose="02010600030101010101" pitchFamily="2" charset="-122"/>
                <a:ea typeface="等线" panose="02010600030101010101" pitchFamily="2" charset="-122"/>
              </a:rPr>
              <a:t>亿激增至</a:t>
            </a:r>
            <a:r>
              <a:rPr lang="en-US" altLang="zh-CN" sz="1600" dirty="0">
                <a:latin typeface="等线" panose="02010600030101010101" pitchFamily="2" charset="-122"/>
                <a:ea typeface="等线" panose="02010600030101010101" pitchFamily="2" charset="-122"/>
              </a:rPr>
              <a:t>2016.8</a:t>
            </a:r>
            <a:r>
              <a:rPr lang="zh-CN" altLang="en-US" sz="1600" dirty="0">
                <a:latin typeface="等线" panose="02010600030101010101" pitchFamily="2" charset="-122"/>
                <a:ea typeface="等线" panose="02010600030101010101" pitchFamily="2" charset="-122"/>
              </a:rPr>
              <a:t>亿，增幅高达</a:t>
            </a:r>
            <a:r>
              <a:rPr lang="en-US" altLang="zh-CN" sz="1600" dirty="0">
                <a:latin typeface="等线" panose="02010600030101010101" pitchFamily="2" charset="-122"/>
                <a:ea typeface="等线" panose="02010600030101010101" pitchFamily="2" charset="-122"/>
              </a:rPr>
              <a:t>1525%</a:t>
            </a:r>
            <a:r>
              <a:rPr lang="zh-CN" altLang="en-US" sz="1600" dirty="0">
                <a:latin typeface="等线" panose="02010600030101010101" pitchFamily="2" charset="-122"/>
                <a:ea typeface="等线" panose="02010600030101010101" pitchFamily="2" charset="-122"/>
              </a:rPr>
              <a:t>。</a:t>
            </a:r>
            <a:endParaRPr lang="en-US" altLang="zh-CN" sz="1600" dirty="0">
              <a:latin typeface="等线" panose="02010600030101010101" pitchFamily="2" charset="-122"/>
              <a:ea typeface="等线" panose="02010600030101010101" pitchFamily="2" charset="-122"/>
            </a:endParaRPr>
          </a:p>
          <a:p>
            <a:pPr>
              <a:lnSpc>
                <a:spcPct val="150000"/>
              </a:lnSpc>
            </a:pPr>
            <a:r>
              <a:rPr lang="zh-CN" altLang="en-US" sz="1600" dirty="0">
                <a:latin typeface="等线" panose="02010600030101010101" pitchFamily="2" charset="-122"/>
                <a:ea typeface="等线" panose="02010600030101010101" pitchFamily="2" charset="-122"/>
              </a:rPr>
              <a:t>网络视听行业市场规模在</a:t>
            </a:r>
            <a:r>
              <a:rPr lang="en-US" altLang="zh-CN" sz="1600" dirty="0">
                <a:latin typeface="等线" panose="02010600030101010101" pitchFamily="2" charset="-122"/>
                <a:ea typeface="等线" panose="02010600030101010101" pitchFamily="2" charset="-122"/>
              </a:rPr>
              <a:t>2018</a:t>
            </a:r>
            <a:r>
              <a:rPr lang="zh-CN" altLang="en-US" sz="1600" dirty="0">
                <a:latin typeface="等线" panose="02010600030101010101" pitchFamily="2" charset="-122"/>
                <a:ea typeface="等线" panose="02010600030101010101" pitchFamily="2" charset="-122"/>
              </a:rPr>
              <a:t>年第一次超过广播电视广告收入，实现了相对数据的位置交叉，这对中国的网络视听行业来说是历史性时刻。</a:t>
            </a:r>
          </a:p>
        </p:txBody>
      </p:sp>
      <p:sp>
        <p:nvSpPr>
          <p:cNvPr id="16" name="文本框 15">
            <a:extLst>
              <a:ext uri="{FF2B5EF4-FFF2-40B4-BE49-F238E27FC236}">
                <a16:creationId xmlns:a16="http://schemas.microsoft.com/office/drawing/2014/main" id="{3C70E23B-90A9-416D-950C-C8F2D4979A18}"/>
              </a:ext>
            </a:extLst>
          </p:cNvPr>
          <p:cNvSpPr txBox="1"/>
          <p:nvPr/>
        </p:nvSpPr>
        <p:spPr>
          <a:xfrm>
            <a:off x="323528" y="5949280"/>
            <a:ext cx="6324893" cy="701795"/>
          </a:xfrm>
          <a:prstGeom prst="rect">
            <a:avLst/>
          </a:prstGeom>
          <a:noFill/>
        </p:spPr>
        <p:txBody>
          <a:bodyPr wrap="square" rtlCol="0" anchor="t">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来源：崔保国、徐立军、丁迈主编，</a:t>
            </a:r>
            <a:r>
              <a:rPr lang="en-US" altLang="zh-CN" sz="1400" b="1" dirty="0">
                <a:latin typeface="等线" panose="02010600030101010101" pitchFamily="2" charset="-122"/>
                <a:ea typeface="等线" panose="02010600030101010101" pitchFamily="2" charset="-122"/>
              </a:rPr>
              <a:t>《</a:t>
            </a:r>
            <a:r>
              <a:rPr lang="zh-CN" altLang="en-US" sz="1400" b="1" dirty="0">
                <a:latin typeface="等线" panose="02010600030101010101" pitchFamily="2" charset="-122"/>
                <a:ea typeface="等线" panose="02010600030101010101" pitchFamily="2" charset="-122"/>
              </a:rPr>
              <a:t>传媒蓝皮书</a:t>
            </a:r>
            <a:r>
              <a:rPr lang="en-US" altLang="zh-CN" sz="1400" b="1" dirty="0">
                <a:latin typeface="等线" panose="02010600030101010101" pitchFamily="2" charset="-122"/>
                <a:ea typeface="等线" panose="02010600030101010101" pitchFamily="2" charset="-122"/>
              </a:rPr>
              <a:t>·</a:t>
            </a:r>
            <a:r>
              <a:rPr lang="zh-CN" altLang="en-US" sz="1400" b="1" dirty="0">
                <a:latin typeface="等线" panose="02010600030101010101" pitchFamily="2" charset="-122"/>
                <a:ea typeface="等线" panose="02010600030101010101" pitchFamily="2" charset="-122"/>
              </a:rPr>
              <a:t>中国传媒产业发展报告（</a:t>
            </a:r>
            <a:r>
              <a:rPr lang="en-US" altLang="zh-CN" sz="1400" b="1" dirty="0">
                <a:latin typeface="等线" panose="02010600030101010101" pitchFamily="2" charset="-122"/>
                <a:ea typeface="等线" panose="02010600030101010101" pitchFamily="2" charset="-122"/>
              </a:rPr>
              <a:t>2019</a:t>
            </a:r>
            <a:r>
              <a:rPr lang="zh-CN" altLang="en-US" sz="1400" b="1" dirty="0">
                <a:latin typeface="等线" panose="02010600030101010101" pitchFamily="2" charset="-122"/>
                <a:ea typeface="等线" panose="02010600030101010101" pitchFamily="2" charset="-122"/>
              </a:rPr>
              <a:t>）</a:t>
            </a:r>
            <a:r>
              <a:rPr lang="en-US" altLang="zh-CN" sz="1400" b="1" dirty="0">
                <a:latin typeface="等线" panose="02010600030101010101" pitchFamily="2" charset="-122"/>
                <a:ea typeface="等线" panose="02010600030101010101" pitchFamily="2" charset="-122"/>
              </a:rPr>
              <a:t>》</a:t>
            </a:r>
            <a:r>
              <a:rPr lang="zh-CN" altLang="en-US" sz="1400" b="1" dirty="0">
                <a:latin typeface="等线" panose="02010600030101010101" pitchFamily="2" charset="-122"/>
                <a:ea typeface="等线" panose="02010600030101010101" pitchFamily="2" charset="-122"/>
              </a:rPr>
              <a:t>，社科文献出版社，</a:t>
            </a:r>
            <a:r>
              <a:rPr lang="en-US" altLang="zh-CN" sz="1400" b="1" dirty="0">
                <a:latin typeface="等线" panose="02010600030101010101" pitchFamily="2" charset="-122"/>
                <a:ea typeface="等线" panose="02010600030101010101" pitchFamily="2" charset="-122"/>
              </a:rPr>
              <a:t>2019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23529" y="2399313"/>
            <a:ext cx="6480719" cy="3648773"/>
          </a:xfrm>
          <a:prstGeom prst="rect">
            <a:avLst/>
          </a:prstGeom>
        </p:spPr>
      </p:pic>
      <p:sp>
        <p:nvSpPr>
          <p:cNvPr id="5" name="矩形 4"/>
          <p:cNvSpPr/>
          <p:nvPr/>
        </p:nvSpPr>
        <p:spPr>
          <a:xfrm>
            <a:off x="508260" y="3217068"/>
            <a:ext cx="6151971" cy="42386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文本框 1"/>
          <p:cNvSpPr txBox="1"/>
          <p:nvPr/>
        </p:nvSpPr>
        <p:spPr>
          <a:xfrm>
            <a:off x="323529" y="1523433"/>
            <a:ext cx="8589540" cy="875881"/>
          </a:xfrm>
          <a:prstGeom prst="rect">
            <a:avLst/>
          </a:prstGeom>
          <a:noFill/>
        </p:spPr>
        <p:txBody>
          <a:bodyPr wrap="square" rtlCol="0">
            <a:spAutoFit/>
          </a:bodyPr>
          <a:lstStyle/>
          <a:p>
            <a:pPr>
              <a:lnSpc>
                <a:spcPct val="150000"/>
              </a:lnSpc>
            </a:pPr>
            <a:r>
              <a:rPr lang="en-US" altLang="zh-CN" sz="1800" dirty="0">
                <a:latin typeface="等线" panose="02010600030101010101" pitchFamily="2" charset="-122"/>
                <a:ea typeface="等线" panose="02010600030101010101" pitchFamily="2" charset="-122"/>
              </a:rPr>
              <a:t>       </a:t>
            </a:r>
            <a:r>
              <a:rPr lang="zh-CN" altLang="en-US" sz="1800" dirty="0">
                <a:latin typeface="等线" panose="02010600030101010101" pitchFamily="2" charset="-122"/>
                <a:ea typeface="等线" panose="02010600030101010101" pitchFamily="2" charset="-122"/>
              </a:rPr>
              <a:t>根据《</a:t>
            </a:r>
            <a:r>
              <a:rPr lang="en-US" altLang="zh-CN" sz="1800" dirty="0">
                <a:latin typeface="等线" panose="02010600030101010101" pitchFamily="2" charset="-122"/>
                <a:ea typeface="等线" panose="02010600030101010101" pitchFamily="2" charset="-122"/>
              </a:rPr>
              <a:t>2018</a:t>
            </a:r>
            <a:r>
              <a:rPr lang="zh-CN" altLang="en-US" sz="1800" dirty="0">
                <a:latin typeface="等线" panose="02010600030101010101" pitchFamily="2" charset="-122"/>
                <a:ea typeface="等线" panose="02010600030101010101" pitchFamily="2" charset="-122"/>
              </a:rPr>
              <a:t>中国网络视听发展研究报告》发现，45.8%的网络视频用户已经不再接触电视、电台、报纸、杂志等任何传统媒体。</a:t>
            </a:r>
          </a:p>
        </p:txBody>
      </p:sp>
      <p:sp>
        <p:nvSpPr>
          <p:cNvPr id="7" name="文本框 6"/>
          <p:cNvSpPr txBox="1"/>
          <p:nvPr/>
        </p:nvSpPr>
        <p:spPr>
          <a:xfrm>
            <a:off x="244339" y="6048086"/>
            <a:ext cx="5623805" cy="705258"/>
          </a:xfrm>
          <a:prstGeom prst="rect">
            <a:avLst/>
          </a:prstGeom>
          <a:noFill/>
        </p:spPr>
        <p:txBody>
          <a:bodyPr wrap="square" rtlCol="0">
            <a:spAutoFit/>
          </a:bodyPr>
          <a:lstStyle/>
          <a:p>
            <a:pPr algn="just">
              <a:lnSpc>
                <a:spcPct val="150000"/>
              </a:lnSpc>
            </a:pPr>
            <a:r>
              <a:rPr lang="zh-CN" altLang="en-US" sz="1400" b="1" dirty="0">
                <a:latin typeface="等线" panose="02010600030101010101" pitchFamily="2" charset="-122"/>
                <a:ea typeface="等线" panose="02010600030101010101" pitchFamily="2" charset="-122"/>
                <a:sym typeface="+mn-ea"/>
              </a:rPr>
              <a:t>来源：中国网络视听节目服务协会《2018中国网络视听发展研究报告》http://www.cnsa.cn/index.php/industry/industry_week.html</a:t>
            </a:r>
          </a:p>
        </p:txBody>
      </p:sp>
      <p:sp>
        <p:nvSpPr>
          <p:cNvPr id="8" name="Parallelogram 33">
            <a:extLst>
              <a:ext uri="{FF2B5EF4-FFF2-40B4-BE49-F238E27FC236}">
                <a16:creationId xmlns:a16="http://schemas.microsoft.com/office/drawing/2014/main" id="{DB83605F-8992-49A6-97B9-EB41065AE63F}"/>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9" name="图片 8">
            <a:extLst>
              <a:ext uri="{FF2B5EF4-FFF2-40B4-BE49-F238E27FC236}">
                <a16:creationId xmlns:a16="http://schemas.microsoft.com/office/drawing/2014/main" id="{8C999E52-144A-4E73-AD74-6328EE20FB0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0" name="平行四边形 12">
            <a:extLst>
              <a:ext uri="{FF2B5EF4-FFF2-40B4-BE49-F238E27FC236}">
                <a16:creationId xmlns:a16="http://schemas.microsoft.com/office/drawing/2014/main" id="{C07D1F91-6B34-4138-B292-3A93E4D39BD2}"/>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1" name="平行四边形 13">
            <a:extLst>
              <a:ext uri="{FF2B5EF4-FFF2-40B4-BE49-F238E27FC236}">
                <a16:creationId xmlns:a16="http://schemas.microsoft.com/office/drawing/2014/main" id="{A4402832-8402-4CDF-A949-7ED59163639F}"/>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 name="文本框 28">
            <a:extLst>
              <a:ext uri="{FF2B5EF4-FFF2-40B4-BE49-F238E27FC236}">
                <a16:creationId xmlns:a16="http://schemas.microsoft.com/office/drawing/2014/main" id="{0C8ACBD9-E104-4FC1-BED4-44DDAB54769F}"/>
              </a:ext>
            </a:extLst>
          </p:cNvPr>
          <p:cNvSpPr txBox="1"/>
          <p:nvPr/>
        </p:nvSpPr>
        <p:spPr>
          <a:xfrm>
            <a:off x="1197112" y="672157"/>
            <a:ext cx="6111192"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电视、广播也不同程度面临衰退</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3529" y="1522765"/>
            <a:ext cx="8589542" cy="212237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1800" dirty="0">
                <a:latin typeface="等线" panose="02010600030101010101" pitchFamily="2" charset="-122"/>
                <a:ea typeface="等线" panose="02010600030101010101" pitchFamily="2" charset="-122"/>
              </a:rPr>
              <a:t>2019</a:t>
            </a:r>
            <a:r>
              <a:rPr lang="zh-CN" altLang="en-US" sz="1800" dirty="0">
                <a:latin typeface="等线" panose="02010600030101010101" pitchFamily="2" charset="-122"/>
                <a:ea typeface="等线" panose="02010600030101010101" pitchFamily="2" charset="-122"/>
              </a:rPr>
              <a:t>年中国五大媒体广告收入规模达</a:t>
            </a:r>
            <a:r>
              <a:rPr lang="en-US" altLang="zh-CN" sz="1800" dirty="0">
                <a:latin typeface="等线" panose="02010600030101010101" pitchFamily="2" charset="-122"/>
                <a:ea typeface="等线" panose="02010600030101010101" pitchFamily="2" charset="-122"/>
              </a:rPr>
              <a:t>7628.1</a:t>
            </a:r>
            <a:r>
              <a:rPr lang="zh-CN" altLang="en-US" sz="1800" dirty="0">
                <a:latin typeface="等线" panose="02010600030101010101" pitchFamily="2" charset="-122"/>
                <a:ea typeface="等线" panose="02010600030101010101" pitchFamily="2" charset="-122"/>
              </a:rPr>
              <a:t>亿元，其中网络广告的占比进一步提高，占六大媒体广告总收入规模的</a:t>
            </a:r>
            <a:r>
              <a:rPr lang="en-US" altLang="zh-CN" sz="1800" dirty="0">
                <a:latin typeface="等线" panose="02010600030101010101" pitchFamily="2" charset="-122"/>
                <a:ea typeface="等线" panose="02010600030101010101" pitchFamily="2" charset="-122"/>
              </a:rPr>
              <a:t>84.7%</a:t>
            </a:r>
            <a:r>
              <a:rPr lang="zh-CN" altLang="en-US" sz="1800" dirty="0">
                <a:latin typeface="等线" panose="02010600030101010101" pitchFamily="2" charset="-122"/>
                <a:ea typeface="等线" panose="02010600030101010101" pitchFamily="2" charset="-122"/>
              </a:rPr>
              <a:t>，达</a:t>
            </a:r>
            <a:r>
              <a:rPr lang="en-US" altLang="zh-CN" sz="1800" dirty="0">
                <a:latin typeface="等线" panose="02010600030101010101" pitchFamily="2" charset="-122"/>
                <a:ea typeface="等线" panose="02010600030101010101" pitchFamily="2" charset="-122"/>
              </a:rPr>
              <a:t>6464.3</a:t>
            </a:r>
            <a:r>
              <a:rPr lang="zh-CN" altLang="en-US" sz="1800" dirty="0">
                <a:latin typeface="等线" panose="02010600030101010101" pitchFamily="2" charset="-122"/>
                <a:ea typeface="等线" panose="02010600030101010101" pitchFamily="2" charset="-122"/>
              </a:rPr>
              <a:t>亿元。而包括电视、广播、报纸、杂志广告在内的线下广告收入规模则继续保持缓慢下降的趋势。受疫情影响，居民的触媒习惯和时间更多集中在网络媒体，因此预计</a:t>
            </a:r>
            <a:r>
              <a:rPr lang="en-US" altLang="zh-CN" sz="1800" dirty="0">
                <a:latin typeface="等线" panose="02010600030101010101" pitchFamily="2" charset="-122"/>
                <a:ea typeface="等线" panose="02010600030101010101" pitchFamily="2" charset="-122"/>
              </a:rPr>
              <a:t>2020</a:t>
            </a:r>
            <a:r>
              <a:rPr lang="zh-CN" altLang="en-US" sz="1800" dirty="0">
                <a:latin typeface="等线" panose="02010600030101010101" pitchFamily="2" charset="-122"/>
                <a:ea typeface="等线" panose="02010600030101010101" pitchFamily="2" charset="-122"/>
              </a:rPr>
              <a:t>年线下广告收入将进一步缩减。</a:t>
            </a:r>
          </a:p>
        </p:txBody>
      </p:sp>
      <p:sp>
        <p:nvSpPr>
          <p:cNvPr id="3" name="Parallelogram 33">
            <a:extLst>
              <a:ext uri="{FF2B5EF4-FFF2-40B4-BE49-F238E27FC236}">
                <a16:creationId xmlns:a16="http://schemas.microsoft.com/office/drawing/2014/main" id="{AEA703B2-A2F8-45AB-9085-D32E3B044BB0}"/>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5" name="图片 4">
            <a:extLst>
              <a:ext uri="{FF2B5EF4-FFF2-40B4-BE49-F238E27FC236}">
                <a16:creationId xmlns:a16="http://schemas.microsoft.com/office/drawing/2014/main" id="{B6F7B343-14D6-430C-9963-C59171E96BB7}"/>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6" name="平行四边形 12">
            <a:extLst>
              <a:ext uri="{FF2B5EF4-FFF2-40B4-BE49-F238E27FC236}">
                <a16:creationId xmlns:a16="http://schemas.microsoft.com/office/drawing/2014/main" id="{8A65894E-5854-4457-979C-502903F465F4}"/>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7" name="平行四边形 13">
            <a:extLst>
              <a:ext uri="{FF2B5EF4-FFF2-40B4-BE49-F238E27FC236}">
                <a16:creationId xmlns:a16="http://schemas.microsoft.com/office/drawing/2014/main" id="{F77C38FB-948D-4FBF-AA21-5AB946620973}"/>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 name="文本框 28">
            <a:extLst>
              <a:ext uri="{FF2B5EF4-FFF2-40B4-BE49-F238E27FC236}">
                <a16:creationId xmlns:a16="http://schemas.microsoft.com/office/drawing/2014/main" id="{7E7A8D07-6CEB-4651-98A6-171FFD6DAC70}"/>
              </a:ext>
            </a:extLst>
          </p:cNvPr>
          <p:cNvSpPr txBox="1"/>
          <p:nvPr/>
        </p:nvSpPr>
        <p:spPr>
          <a:xfrm>
            <a:off x="1197112" y="672157"/>
            <a:ext cx="6111192"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电视、广播也不同程度面临衰退</a:t>
            </a:r>
          </a:p>
        </p:txBody>
      </p:sp>
      <p:sp>
        <p:nvSpPr>
          <p:cNvPr id="2" name="文本框 1">
            <a:extLst>
              <a:ext uri="{FF2B5EF4-FFF2-40B4-BE49-F238E27FC236}">
                <a16:creationId xmlns:a16="http://schemas.microsoft.com/office/drawing/2014/main" id="{540FCECB-D02A-480B-AE8B-E0F5636A1123}"/>
              </a:ext>
            </a:extLst>
          </p:cNvPr>
          <p:cNvSpPr txBox="1"/>
          <p:nvPr/>
        </p:nvSpPr>
        <p:spPr>
          <a:xfrm>
            <a:off x="323529" y="3645141"/>
            <a:ext cx="8640959" cy="705258"/>
          </a:xfrm>
          <a:prstGeom prst="rect">
            <a:avLst/>
          </a:prstGeom>
          <a:noFill/>
        </p:spPr>
        <p:txBody>
          <a:bodyPr wrap="square" rtlCol="0">
            <a:spAutoFit/>
          </a:bodyPr>
          <a:lstStyle/>
          <a:p>
            <a:pPr fontAlgn="auto">
              <a:lnSpc>
                <a:spcPct val="150000"/>
              </a:lnSpc>
            </a:pPr>
            <a:r>
              <a:rPr lang="zh-CN" altLang="en-US" sz="1400" b="1" dirty="0">
                <a:latin typeface="等线" panose="02010600030101010101" pitchFamily="2" charset="-122"/>
                <a:ea typeface="等线" panose="02010600030101010101" pitchFamily="2" charset="-122"/>
                <a:sym typeface="+mn-ea"/>
              </a:rPr>
              <a:t>来源：艾瑞咨询《</a:t>
            </a:r>
            <a:r>
              <a:rPr lang="en-US" altLang="zh-CN" sz="1400" b="1" dirty="0">
                <a:latin typeface="等线" panose="02010600030101010101" pitchFamily="2" charset="-122"/>
                <a:ea typeface="等线" panose="02010600030101010101" pitchFamily="2" charset="-122"/>
                <a:sym typeface="+mn-ea"/>
              </a:rPr>
              <a:t>2020</a:t>
            </a:r>
            <a:r>
              <a:rPr lang="zh-CN" altLang="en-US" sz="1400" b="1" dirty="0">
                <a:latin typeface="等线" panose="02010600030101010101" pitchFamily="2" charset="-122"/>
                <a:ea typeface="等线" panose="02010600030101010101" pitchFamily="2" charset="-122"/>
                <a:sym typeface="+mn-ea"/>
              </a:rPr>
              <a:t>年中国网络广告市场年度洞察报告》</a:t>
            </a:r>
            <a:endParaRPr lang="en-US" altLang="zh-CN" sz="1400" b="1" dirty="0">
              <a:latin typeface="等线" panose="02010600030101010101" pitchFamily="2" charset="-122"/>
              <a:ea typeface="等线" panose="02010600030101010101" pitchFamily="2" charset="-122"/>
              <a:sym typeface="+mn-ea"/>
            </a:endParaRPr>
          </a:p>
          <a:p>
            <a:pPr fontAlgn="auto">
              <a:lnSpc>
                <a:spcPct val="150000"/>
              </a:lnSpc>
            </a:pPr>
            <a:r>
              <a:rPr lang="zh-CN" altLang="en-US" sz="1400" b="1" dirty="0">
                <a:latin typeface="等线" panose="02010600030101010101" pitchFamily="2" charset="-122"/>
                <a:ea typeface="等线" panose="02010600030101010101" pitchFamily="2" charset="-122"/>
                <a:sym typeface="+mn-ea"/>
              </a:rPr>
              <a:t>http://report.iresearch.cn/wx/report.aspx?id=3614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0352C57-13A2-4BC2-A8DC-D01E0850D6F8}"/>
              </a:ext>
            </a:extLst>
          </p:cNvPr>
          <p:cNvGrpSpPr/>
          <p:nvPr/>
        </p:nvGrpSpPr>
        <p:grpSpPr>
          <a:xfrm>
            <a:off x="43333" y="1556792"/>
            <a:ext cx="9100667" cy="4471918"/>
            <a:chOff x="43333" y="1556792"/>
            <a:chExt cx="9100667" cy="4471918"/>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778" y="3844177"/>
              <a:ext cx="4661222" cy="2184533"/>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 b="-16810"/>
            <a:stretch>
              <a:fillRect/>
            </a:stretch>
          </p:blipFill>
          <p:spPr>
            <a:xfrm>
              <a:off x="4499992" y="1556792"/>
              <a:ext cx="4629568" cy="271161"/>
            </a:xfrm>
            <a:prstGeom prst="rect">
              <a:avLst/>
            </a:prstGeom>
          </p:spPr>
        </p:pic>
        <p:pic>
          <p:nvPicPr>
            <p:cNvPr id="19" name="图片 18"/>
            <p:cNvPicPr>
              <a:picLocks noChangeAspect="1"/>
            </p:cNvPicPr>
            <p:nvPr/>
          </p:nvPicPr>
          <p:blipFill rotWithShape="1">
            <a:blip r:embed="rId4">
              <a:extLst>
                <a:ext uri="{28A0092B-C50C-407E-A947-70E740481C1C}">
                  <a14:useLocalDpi xmlns:a14="http://schemas.microsoft.com/office/drawing/2010/main" val="0"/>
                </a:ext>
              </a:extLst>
            </a:blip>
            <a:srcRect b="1957"/>
            <a:stretch>
              <a:fillRect/>
            </a:stretch>
          </p:blipFill>
          <p:spPr>
            <a:xfrm>
              <a:off x="4529571" y="1777081"/>
              <a:ext cx="4572000" cy="2127398"/>
            </a:xfrm>
            <a:prstGeom prst="rect">
              <a:avLst/>
            </a:prstGeom>
          </p:spPr>
        </p:pic>
        <p:sp>
          <p:nvSpPr>
            <p:cNvPr id="21" name="矩形 20"/>
            <p:cNvSpPr/>
            <p:nvPr/>
          </p:nvSpPr>
          <p:spPr>
            <a:xfrm>
              <a:off x="4482778" y="4372434"/>
              <a:ext cx="4523024" cy="216024"/>
            </a:xfrm>
            <a:prstGeom prst="rect">
              <a:avLst/>
            </a:prstGeom>
            <a:noFill/>
            <a:ln>
              <a:solidFill>
                <a:srgbClr val="EE0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p:cNvSpPr/>
            <p:nvPr/>
          </p:nvSpPr>
          <p:spPr>
            <a:xfrm>
              <a:off x="4521339" y="3556146"/>
              <a:ext cx="4523024" cy="216024"/>
            </a:xfrm>
            <a:prstGeom prst="rect">
              <a:avLst/>
            </a:prstGeom>
            <a:noFill/>
            <a:ln>
              <a:solidFill>
                <a:srgbClr val="EE0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a:off x="4489585" y="3075994"/>
              <a:ext cx="4523024" cy="216024"/>
            </a:xfrm>
            <a:prstGeom prst="rect">
              <a:avLst/>
            </a:prstGeom>
            <a:noFill/>
            <a:ln>
              <a:solidFill>
                <a:srgbClr val="EE0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l="1812" r="-1"/>
            <a:stretch>
              <a:fillRect/>
            </a:stretch>
          </p:blipFill>
          <p:spPr>
            <a:xfrm>
              <a:off x="43333" y="1556792"/>
              <a:ext cx="4434632" cy="4345055"/>
            </a:xfrm>
            <a:prstGeom prst="rect">
              <a:avLst/>
            </a:prstGeom>
          </p:spPr>
        </p:pic>
      </p:grpSp>
      <p:sp>
        <p:nvSpPr>
          <p:cNvPr id="20" name="矩形 19"/>
          <p:cNvSpPr/>
          <p:nvPr/>
        </p:nvSpPr>
        <p:spPr>
          <a:xfrm>
            <a:off x="-14619" y="5314169"/>
            <a:ext cx="4523024" cy="216024"/>
          </a:xfrm>
          <a:prstGeom prst="rect">
            <a:avLst/>
          </a:prstGeom>
          <a:noFill/>
          <a:ln>
            <a:solidFill>
              <a:srgbClr val="EE0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Parallelogram 33">
            <a:extLst>
              <a:ext uri="{FF2B5EF4-FFF2-40B4-BE49-F238E27FC236}">
                <a16:creationId xmlns:a16="http://schemas.microsoft.com/office/drawing/2014/main" id="{C8FB72E2-17C4-41B1-9C13-4E0B89CF5D2C}"/>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4" name="图片 13">
            <a:extLst>
              <a:ext uri="{FF2B5EF4-FFF2-40B4-BE49-F238E27FC236}">
                <a16:creationId xmlns:a16="http://schemas.microsoft.com/office/drawing/2014/main" id="{CB465284-58AB-4679-AEE9-E632F2EB5C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5" name="平行四边形 12">
            <a:extLst>
              <a:ext uri="{FF2B5EF4-FFF2-40B4-BE49-F238E27FC236}">
                <a16:creationId xmlns:a16="http://schemas.microsoft.com/office/drawing/2014/main" id="{EFD152CD-EFA1-4FB1-8BFA-3DE18A74BD9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 name="平行四边形 13">
            <a:extLst>
              <a:ext uri="{FF2B5EF4-FFF2-40B4-BE49-F238E27FC236}">
                <a16:creationId xmlns:a16="http://schemas.microsoft.com/office/drawing/2014/main" id="{FCFF74DD-3738-4C9A-9376-405C96BC969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 name="文本框 28">
            <a:extLst>
              <a:ext uri="{FF2B5EF4-FFF2-40B4-BE49-F238E27FC236}">
                <a16:creationId xmlns:a16="http://schemas.microsoft.com/office/drawing/2014/main" id="{9DB8EF59-E0BE-47AA-A7D0-795A9A0277FB}"/>
              </a:ext>
            </a:extLst>
          </p:cNvPr>
          <p:cNvSpPr txBox="1"/>
          <p:nvPr/>
        </p:nvSpPr>
        <p:spPr>
          <a:xfrm>
            <a:off x="1197112" y="672157"/>
            <a:ext cx="6111192" cy="415490"/>
          </a:xfrm>
          <a:prstGeom prst="rect">
            <a:avLst/>
          </a:prstGeom>
          <a:noFill/>
        </p:spPr>
        <p:txBody>
          <a:bodyPr wrap="square" lIns="91431" tIns="45716" rIns="91431" bIns="45716" rtlCol="0">
            <a:spAutoFit/>
          </a:bodyPr>
          <a:lstStyle/>
          <a:p>
            <a:r>
              <a:rPr lang="zh-CN" altLang="zh-CN" sz="2100" dirty="0">
                <a:latin typeface="微软雅黑" panose="020B0503020204020204" pitchFamily="34" charset="-122"/>
                <a:ea typeface="微软雅黑" panose="020B0503020204020204" pitchFamily="34" charset="-122"/>
              </a:rPr>
              <a:t>艾瑞咨询</a:t>
            </a:r>
            <a:r>
              <a:rPr lang="en-US" altLang="zh-CN" sz="2100" dirty="0">
                <a:latin typeface="微软雅黑" panose="020B0503020204020204" pitchFamily="34" charset="-122"/>
                <a:ea typeface="微软雅黑" panose="020B0503020204020204" pitchFamily="34" charset="-122"/>
              </a:rPr>
              <a:t>2019</a:t>
            </a:r>
            <a:r>
              <a:rPr lang="zh-CN" altLang="zh-CN" sz="2100" dirty="0">
                <a:latin typeface="微软雅黑" panose="020B0503020204020204" pitchFamily="34" charset="-122"/>
                <a:ea typeface="微软雅黑" panose="020B0503020204020204" pitchFamily="34" charset="-122"/>
              </a:rPr>
              <a:t>年初的各项数据</a:t>
            </a:r>
            <a:endParaRPr lang="zh-CN" altLang="zh-CN" b="1" u="sng" dirty="0">
              <a:latin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0930" y="1522587"/>
            <a:ext cx="5955476" cy="369332"/>
          </a:xfrm>
          <a:prstGeom prst="rect">
            <a:avLst/>
          </a:prstGeom>
          <a:noFill/>
        </p:spPr>
        <p:txBody>
          <a:bodyPr wrap="none" rtlCol="0">
            <a:spAutoFit/>
          </a:bodyPr>
          <a:lstStyle/>
          <a:p>
            <a:r>
              <a:rPr lang="zh-CN" altLang="zh-CN" sz="1800" dirty="0">
                <a:latin typeface="等线" panose="02010600030101010101" pitchFamily="2" charset="-122"/>
                <a:ea typeface="等线" panose="02010600030101010101" pitchFamily="2" charset="-122"/>
              </a:rPr>
              <a:t>而在综合门户排名上也是类似，主流媒体基本不在前</a:t>
            </a:r>
            <a:r>
              <a:rPr lang="en-US" altLang="zh-CN" sz="1800" dirty="0">
                <a:latin typeface="等线" panose="02010600030101010101" pitchFamily="2" charset="-122"/>
                <a:ea typeface="等线" panose="02010600030101010101" pitchFamily="2" charset="-122"/>
              </a:rPr>
              <a:t>10</a:t>
            </a:r>
            <a:r>
              <a:rPr lang="zh-CN" altLang="zh-CN" sz="1800" dirty="0">
                <a:latin typeface="等线" panose="02010600030101010101" pitchFamily="2" charset="-122"/>
                <a:ea typeface="等线" panose="02010600030101010101" pitchFamily="2" charset="-122"/>
              </a:rPr>
              <a:t>名</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68" y="1882180"/>
            <a:ext cx="7424464" cy="4489924"/>
          </a:xfrm>
          <a:prstGeom prst="rect">
            <a:avLst/>
          </a:prstGeom>
        </p:spPr>
      </p:pic>
      <p:sp>
        <p:nvSpPr>
          <p:cNvPr id="7" name="Parallelogram 33">
            <a:extLst>
              <a:ext uri="{FF2B5EF4-FFF2-40B4-BE49-F238E27FC236}">
                <a16:creationId xmlns:a16="http://schemas.microsoft.com/office/drawing/2014/main" id="{B255F2FE-FE3B-4CC5-8377-71A4BF3F5342}"/>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8" name="图片 7">
            <a:extLst>
              <a:ext uri="{FF2B5EF4-FFF2-40B4-BE49-F238E27FC236}">
                <a16:creationId xmlns:a16="http://schemas.microsoft.com/office/drawing/2014/main" id="{A8CA8103-E63B-4439-AB9D-8C034AE5622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9" name="平行四边形 12">
            <a:extLst>
              <a:ext uri="{FF2B5EF4-FFF2-40B4-BE49-F238E27FC236}">
                <a16:creationId xmlns:a16="http://schemas.microsoft.com/office/drawing/2014/main" id="{59D79667-832A-47A8-86AC-13D144B720DE}"/>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平行四边形 13">
            <a:extLst>
              <a:ext uri="{FF2B5EF4-FFF2-40B4-BE49-F238E27FC236}">
                <a16:creationId xmlns:a16="http://schemas.microsoft.com/office/drawing/2014/main" id="{E46F63C9-3C4C-4732-825F-764C1342D798}"/>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1" name="文本框 28">
            <a:extLst>
              <a:ext uri="{FF2B5EF4-FFF2-40B4-BE49-F238E27FC236}">
                <a16:creationId xmlns:a16="http://schemas.microsoft.com/office/drawing/2014/main" id="{16903090-AA43-4505-BC31-0B4EAE5D72DD}"/>
              </a:ext>
            </a:extLst>
          </p:cNvPr>
          <p:cNvSpPr txBox="1"/>
          <p:nvPr/>
        </p:nvSpPr>
        <p:spPr>
          <a:xfrm>
            <a:off x="1197112" y="672157"/>
            <a:ext cx="6111192" cy="415490"/>
          </a:xfrm>
          <a:prstGeom prst="rect">
            <a:avLst/>
          </a:prstGeom>
          <a:noFill/>
        </p:spPr>
        <p:txBody>
          <a:bodyPr wrap="square" lIns="91431" tIns="45716" rIns="91431" bIns="45716" rtlCol="0">
            <a:spAutoFit/>
          </a:bodyPr>
          <a:lstStyle/>
          <a:p>
            <a:r>
              <a:rPr lang="zh-CN" altLang="zh-CN" sz="2100" dirty="0">
                <a:latin typeface="微软雅黑" panose="020B0503020204020204" pitchFamily="34" charset="-122"/>
                <a:ea typeface="微软雅黑" panose="020B0503020204020204" pitchFamily="34" charset="-122"/>
              </a:rPr>
              <a:t>艾瑞咨询</a:t>
            </a:r>
            <a:r>
              <a:rPr lang="en-US" altLang="zh-CN" sz="2100" dirty="0">
                <a:latin typeface="微软雅黑" panose="020B0503020204020204" pitchFamily="34" charset="-122"/>
                <a:ea typeface="微软雅黑" panose="020B0503020204020204" pitchFamily="34" charset="-122"/>
              </a:rPr>
              <a:t>2019</a:t>
            </a:r>
            <a:r>
              <a:rPr lang="zh-CN" altLang="zh-CN" sz="2100" dirty="0">
                <a:latin typeface="微软雅黑" panose="020B0503020204020204" pitchFamily="34" charset="-122"/>
                <a:ea typeface="微软雅黑" panose="020B0503020204020204" pitchFamily="34" charset="-122"/>
              </a:rPr>
              <a:t>年初的各项数据</a:t>
            </a:r>
            <a:endParaRPr lang="zh-CN" altLang="zh-CN" b="1" u="sng" dirty="0">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2496" t="6559" r="1538"/>
          <a:stretch/>
        </p:blipFill>
        <p:spPr>
          <a:xfrm>
            <a:off x="290866" y="1549083"/>
            <a:ext cx="8622204" cy="4636760"/>
          </a:xfrm>
          <a:prstGeom prst="rect">
            <a:avLst/>
          </a:prstGeom>
        </p:spPr>
      </p:pic>
      <p:sp>
        <p:nvSpPr>
          <p:cNvPr id="7" name="Parallelogram 33">
            <a:extLst>
              <a:ext uri="{FF2B5EF4-FFF2-40B4-BE49-F238E27FC236}">
                <a16:creationId xmlns:a16="http://schemas.microsoft.com/office/drawing/2014/main" id="{DC3C3144-29D1-473E-B560-0BB49496530E}"/>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8" name="图片 7">
            <a:extLst>
              <a:ext uri="{FF2B5EF4-FFF2-40B4-BE49-F238E27FC236}">
                <a16:creationId xmlns:a16="http://schemas.microsoft.com/office/drawing/2014/main" id="{5EB069F3-E5E1-4C35-B522-0FBF1D701F9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9" name="平行四边形 12">
            <a:extLst>
              <a:ext uri="{FF2B5EF4-FFF2-40B4-BE49-F238E27FC236}">
                <a16:creationId xmlns:a16="http://schemas.microsoft.com/office/drawing/2014/main" id="{64AA02C1-D72F-4BE5-8F38-56DF93FD2A7B}"/>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平行四边形 13">
            <a:extLst>
              <a:ext uri="{FF2B5EF4-FFF2-40B4-BE49-F238E27FC236}">
                <a16:creationId xmlns:a16="http://schemas.microsoft.com/office/drawing/2014/main" id="{1B8FF8BA-DEEC-4775-95F3-2E73026CA47E}"/>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1" name="文本框 28">
            <a:extLst>
              <a:ext uri="{FF2B5EF4-FFF2-40B4-BE49-F238E27FC236}">
                <a16:creationId xmlns:a16="http://schemas.microsoft.com/office/drawing/2014/main" id="{9AA3547B-1F15-4ECE-89D7-0D20B10252DA}"/>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中国代表性新闻客户端的覆盖用户数量</a:t>
            </a:r>
            <a:r>
              <a:rPr lang="en-US" altLang="zh-CN" sz="2000" dirty="0">
                <a:latin typeface="微软雅黑" panose="020B0503020204020204" pitchFamily="34" charset="-122"/>
                <a:ea typeface="微软雅黑" panose="020B0503020204020204" pitchFamily="34" charset="-122"/>
              </a:rPr>
              <a:t>TOP10</a:t>
            </a:r>
            <a:endParaRPr lang="zh-CN" altLang="zh-CN" u="sng"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6D6ECF4B-0042-4D04-ACA0-744E27B061FE}"/>
              </a:ext>
            </a:extLst>
          </p:cNvPr>
          <p:cNvSpPr txBox="1"/>
          <p:nvPr/>
        </p:nvSpPr>
        <p:spPr>
          <a:xfrm>
            <a:off x="251520" y="6041040"/>
            <a:ext cx="8640959" cy="523220"/>
          </a:xfrm>
          <a:prstGeom prst="rect">
            <a:avLst/>
          </a:prstGeom>
          <a:noFill/>
        </p:spPr>
        <p:txBody>
          <a:bodyPr wrap="square" rtlCol="0">
            <a:spAutoFit/>
          </a:bodyPr>
          <a:lstStyle/>
          <a:p>
            <a:r>
              <a:rPr lang="zh-CN" altLang="en-US" sz="1400" b="1" dirty="0">
                <a:latin typeface="等线" panose="02010600030101010101" pitchFamily="2" charset="-122"/>
                <a:ea typeface="等线" panose="02010600030101010101" pitchFamily="2" charset="-122"/>
              </a:rPr>
              <a:t>来源：工信部《2017年中国网络媒体公信力调查报告》发布</a:t>
            </a:r>
            <a:endParaRPr lang="en-US" altLang="zh-CN" sz="1400" b="1" dirty="0">
              <a:latin typeface="等线" panose="02010600030101010101" pitchFamily="2" charset="-122"/>
              <a:ea typeface="等线" panose="02010600030101010101" pitchFamily="2" charset="-122"/>
            </a:endParaRPr>
          </a:p>
          <a:p>
            <a:r>
              <a:rPr lang="zh-CN" altLang="en-US" sz="1400" b="1" dirty="0">
                <a:latin typeface="等线" panose="02010600030101010101" pitchFamily="2" charset="-122"/>
                <a:ea typeface="等线" panose="02010600030101010101" pitchFamily="2" charset="-122"/>
              </a:rPr>
              <a:t>https://tech.qq.com/a/20180226/021195.htm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3"/>
          <p:cNvGrpSpPr/>
          <p:nvPr/>
        </p:nvGrpSpPr>
        <p:grpSpPr bwMode="auto">
          <a:xfrm>
            <a:off x="755580" y="1916836"/>
            <a:ext cx="7866063" cy="3146425"/>
            <a:chOff x="460" y="1187"/>
            <a:chExt cx="4955" cy="1982"/>
          </a:xfrm>
        </p:grpSpPr>
        <p:sp>
          <p:nvSpPr>
            <p:cNvPr id="142"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3"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4"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5"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6"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7"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8"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9"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0"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1"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2"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3"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4"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5"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6"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7"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8"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9"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0"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1"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2"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3"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4"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5"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6"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7"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8"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9"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0"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1"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2"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3"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4"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5"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6"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177"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8"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9"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0"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1"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2"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3"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4"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5"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6"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7"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8"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9"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0"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1"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2"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3"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4"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5"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6"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7"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8"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9"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0"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1"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2"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3"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4"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5"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6"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7"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8"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9"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0"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1"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2"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3"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4"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5"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6"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7"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8"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9"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0"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1"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2"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3"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4"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5"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6"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7"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8"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9"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0"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1"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2"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3"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4"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5"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6"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7"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8"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9"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0"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1"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2"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3"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4"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5"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6"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7"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8"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63046">
                <a:alpha val="20000"/>
              </a:srgbClr>
            </a:solid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8" name="平行四边形 12"/>
          <p:cNvSpPr/>
          <p:nvPr/>
        </p:nvSpPr>
        <p:spPr>
          <a:xfrm>
            <a:off x="1027014" y="114528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9" name="平行四边形 13"/>
          <p:cNvSpPr/>
          <p:nvPr/>
        </p:nvSpPr>
        <p:spPr>
          <a:xfrm>
            <a:off x="179515" y="114528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grpSp>
        <p:nvGrpSpPr>
          <p:cNvPr id="119" name="组合 17"/>
          <p:cNvGrpSpPr/>
          <p:nvPr/>
        </p:nvGrpSpPr>
        <p:grpSpPr>
          <a:xfrm>
            <a:off x="1143324" y="2901432"/>
            <a:ext cx="730541" cy="632943"/>
            <a:chOff x="1691679" y="2324967"/>
            <a:chExt cx="730541" cy="759532"/>
          </a:xfrm>
        </p:grpSpPr>
        <p:sp>
          <p:nvSpPr>
            <p:cNvPr id="120" name="矩形​​ 3"/>
            <p:cNvSpPr/>
            <p:nvPr/>
          </p:nvSpPr>
          <p:spPr>
            <a:xfrm>
              <a:off x="1691679" y="2347388"/>
              <a:ext cx="730541" cy="737111"/>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21" name="TextBox 120"/>
            <p:cNvSpPr txBox="1">
              <a:spLocks noChangeArrowheads="1"/>
            </p:cNvSpPr>
            <p:nvPr/>
          </p:nvSpPr>
          <p:spPr bwMode="auto">
            <a:xfrm>
              <a:off x="1845165" y="2324967"/>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22" name="组合 20"/>
          <p:cNvGrpSpPr/>
          <p:nvPr/>
        </p:nvGrpSpPr>
        <p:grpSpPr>
          <a:xfrm>
            <a:off x="1143324" y="3556496"/>
            <a:ext cx="730541" cy="633987"/>
            <a:chOff x="1691679" y="3175961"/>
            <a:chExt cx="730541" cy="760784"/>
          </a:xfrm>
        </p:grpSpPr>
        <p:sp>
          <p:nvSpPr>
            <p:cNvPr id="123" name="矩形​​ 3"/>
            <p:cNvSpPr/>
            <p:nvPr/>
          </p:nvSpPr>
          <p:spPr>
            <a:xfrm>
              <a:off x="1691679" y="3198382"/>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24" name="TextBox 123"/>
            <p:cNvSpPr txBox="1">
              <a:spLocks noChangeArrowheads="1"/>
            </p:cNvSpPr>
            <p:nvPr/>
          </p:nvSpPr>
          <p:spPr bwMode="auto">
            <a:xfrm>
              <a:off x="1845165" y="3175961"/>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25" name="组合 23"/>
          <p:cNvGrpSpPr/>
          <p:nvPr/>
        </p:nvGrpSpPr>
        <p:grpSpPr>
          <a:xfrm>
            <a:off x="1143324" y="4862975"/>
            <a:ext cx="713411" cy="584775"/>
            <a:chOff x="1684629" y="3970639"/>
            <a:chExt cx="713411" cy="701730"/>
          </a:xfrm>
        </p:grpSpPr>
        <p:sp>
          <p:nvSpPr>
            <p:cNvPr id="126" name="矩形​​ 8"/>
            <p:cNvSpPr/>
            <p:nvPr/>
          </p:nvSpPr>
          <p:spPr>
            <a:xfrm>
              <a:off x="1684629" y="3993061"/>
              <a:ext cx="713411" cy="624479"/>
            </a:xfrm>
            <a:prstGeom prst="rect">
              <a:avLst/>
            </a:pr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27" name="TextBox 21"/>
            <p:cNvSpPr txBox="1">
              <a:spLocks noChangeArrowheads="1"/>
            </p:cNvSpPr>
            <p:nvPr/>
          </p:nvSpPr>
          <p:spPr bwMode="auto">
            <a:xfrm>
              <a:off x="1845165" y="3970639"/>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5</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28" name="标题 24"/>
          <p:cNvSpPr txBox="1"/>
          <p:nvPr/>
        </p:nvSpPr>
        <p:spPr bwMode="auto">
          <a:xfrm>
            <a:off x="1252626" y="1268762"/>
            <a:ext cx="2162582" cy="99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rtlCol="0"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fontAlgn="auto" hangingPunct="1">
              <a:spcAft>
                <a:spcPts val="0"/>
              </a:spcAft>
              <a:defRPr/>
            </a:pPr>
            <a:r>
              <a:rPr lang="zh-CN" altLang="en-US" sz="3600" b="1" dirty="0">
                <a:solidFill>
                  <a:schemeClr val="bg1">
                    <a:lumMod val="50000"/>
                  </a:schemeClr>
                </a:solidFill>
                <a:latin typeface="微软雅黑" panose="020B0503020204020204" pitchFamily="34" charset="-122"/>
                <a:ea typeface="微软雅黑" panose="020B0503020204020204" pitchFamily="34" charset="-122"/>
              </a:rPr>
              <a:t>目 录 </a:t>
            </a:r>
            <a:r>
              <a:rPr lang="en-US" altLang="zh-CN" sz="2400" b="1" dirty="0">
                <a:latin typeface="微软雅黑" panose="020B0503020204020204" pitchFamily="34" charset="-122"/>
                <a:ea typeface="微软雅黑" panose="020B0503020204020204" pitchFamily="34" charset="-122"/>
              </a:rPr>
              <a:t>ONTENTS</a:t>
            </a:r>
            <a:endParaRPr lang="zh-CN" altLang="en-US" sz="2400" b="1" dirty="0">
              <a:latin typeface="微软雅黑" panose="020B0503020204020204" pitchFamily="34" charset="-122"/>
              <a:ea typeface="微软雅黑" panose="020B0503020204020204" pitchFamily="34" charset="-122"/>
            </a:endParaRPr>
          </a:p>
        </p:txBody>
      </p:sp>
      <p:sp>
        <p:nvSpPr>
          <p:cNvPr id="129" name="矩形​​ 9"/>
          <p:cNvSpPr/>
          <p:nvPr/>
        </p:nvSpPr>
        <p:spPr>
          <a:xfrm>
            <a:off x="2187617" y="2302760"/>
            <a:ext cx="6002787" cy="520399"/>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30" name="矩形​​ 10"/>
          <p:cNvSpPr/>
          <p:nvPr/>
        </p:nvSpPr>
        <p:spPr>
          <a:xfrm>
            <a:off x="2187617" y="2957702"/>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31" name="矩形​​ 11"/>
          <p:cNvSpPr/>
          <p:nvPr/>
        </p:nvSpPr>
        <p:spPr>
          <a:xfrm>
            <a:off x="2187617" y="3613288"/>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32" name="矩形​​ 12"/>
          <p:cNvSpPr/>
          <p:nvPr/>
        </p:nvSpPr>
        <p:spPr>
          <a:xfrm>
            <a:off x="2187617" y="4883646"/>
            <a:ext cx="6002787" cy="520399"/>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33" name="TextBox 132"/>
          <p:cNvSpPr txBox="1"/>
          <p:nvPr/>
        </p:nvSpPr>
        <p:spPr>
          <a:xfrm>
            <a:off x="2416406" y="2360975"/>
            <a:ext cx="4035061" cy="415490"/>
          </a:xfrm>
          <a:prstGeom prst="rect">
            <a:avLst/>
          </a:prstGeom>
          <a:noFill/>
        </p:spPr>
        <p:txBody>
          <a:bodyPr wrap="none" lIns="91431" tIns="45716" rIns="91431" bIns="45716">
            <a:spAutoFit/>
          </a:bodyPr>
          <a:lstStyle/>
          <a:p>
            <a:r>
              <a:rPr kumimoji="1" lang="zh-CN" altLang="en-US" sz="2100" dirty="0">
                <a:latin typeface="微软雅黑" panose="020B0503020204020204" pitchFamily="34" charset="-122"/>
                <a:ea typeface="微软雅黑" panose="020B0503020204020204" pitchFamily="34" charset="-122"/>
              </a:rPr>
              <a:t>导言 变的是媒体，不变的是新闻</a:t>
            </a:r>
          </a:p>
        </p:txBody>
      </p:sp>
      <p:sp>
        <p:nvSpPr>
          <p:cNvPr id="134" name="TextBox 133"/>
          <p:cNvSpPr txBox="1"/>
          <p:nvPr/>
        </p:nvSpPr>
        <p:spPr>
          <a:xfrm>
            <a:off x="2383213" y="3010156"/>
            <a:ext cx="4573670" cy="415490"/>
          </a:xfrm>
          <a:prstGeom prst="rect">
            <a:avLst/>
          </a:prstGeom>
          <a:noFill/>
        </p:spPr>
        <p:txBody>
          <a:bodyPr wrap="none" lIns="91431" tIns="45716" rIns="91431" bIns="45716">
            <a:spAutoFit/>
          </a:bodyPr>
          <a:lstStyle/>
          <a:p>
            <a:r>
              <a:rPr kumimoji="1" lang="zh-CN" altLang="en-US" sz="2100" dirty="0">
                <a:latin typeface="微软雅黑" panose="020B0503020204020204" pitchFamily="34" charset="-122"/>
                <a:ea typeface="微软雅黑" panose="020B0503020204020204" pitchFamily="34" charset="-122"/>
              </a:rPr>
              <a:t>第一讲 当前中国新闻工作者的新挑战</a:t>
            </a:r>
          </a:p>
        </p:txBody>
      </p:sp>
      <p:sp>
        <p:nvSpPr>
          <p:cNvPr id="136" name="TextBox 135"/>
          <p:cNvSpPr txBox="1"/>
          <p:nvPr/>
        </p:nvSpPr>
        <p:spPr>
          <a:xfrm>
            <a:off x="2383213" y="4936097"/>
            <a:ext cx="5301433" cy="415490"/>
          </a:xfrm>
          <a:prstGeom prst="rect">
            <a:avLst/>
          </a:prstGeom>
          <a:noFill/>
        </p:spPr>
        <p:txBody>
          <a:bodyPr wrap="none" lIns="91431" tIns="45716" rIns="91431" bIns="45716">
            <a:spAutoFit/>
          </a:bodyPr>
          <a:lstStyle/>
          <a:p>
            <a:r>
              <a:rPr kumimoji="1" lang="zh-CN" altLang="en-US" sz="2100" dirty="0">
                <a:latin typeface="微软雅黑" panose="020B0503020204020204" pitchFamily="34" charset="-122"/>
                <a:ea typeface="微软雅黑" panose="020B0503020204020204" pitchFamily="34" charset="-122"/>
              </a:rPr>
              <a:t>第四讲 新闻选择的关键在于记者的判断力</a:t>
            </a:r>
          </a:p>
        </p:txBody>
      </p:sp>
      <p:grpSp>
        <p:nvGrpSpPr>
          <p:cNvPr id="137" name="组合 14"/>
          <p:cNvGrpSpPr/>
          <p:nvPr/>
        </p:nvGrpSpPr>
        <p:grpSpPr>
          <a:xfrm>
            <a:off x="1143324" y="2240868"/>
            <a:ext cx="730541" cy="644178"/>
            <a:chOff x="1691679" y="1460493"/>
            <a:chExt cx="730541" cy="773013"/>
          </a:xfrm>
        </p:grpSpPr>
        <p:sp>
          <p:nvSpPr>
            <p:cNvPr id="138" name="矩形​​ 3"/>
            <p:cNvSpPr/>
            <p:nvPr/>
          </p:nvSpPr>
          <p:spPr>
            <a:xfrm>
              <a:off x="1691679" y="1495143"/>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39" name="TextBox 17"/>
            <p:cNvSpPr txBox="1">
              <a:spLocks noChangeArrowheads="1"/>
            </p:cNvSpPr>
            <p:nvPr/>
          </p:nvSpPr>
          <p:spPr bwMode="auto">
            <a:xfrm>
              <a:off x="1842320" y="1460493"/>
              <a:ext cx="412292" cy="7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40" name="标题 24"/>
          <p:cNvSpPr txBox="1"/>
          <p:nvPr/>
        </p:nvSpPr>
        <p:spPr bwMode="auto">
          <a:xfrm>
            <a:off x="575558" y="1400690"/>
            <a:ext cx="670711"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rtlCol="0"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fontAlgn="auto" hangingPunct="1">
              <a:spcAft>
                <a:spcPts val="0"/>
              </a:spcAft>
              <a:defRPr/>
            </a:pPr>
            <a:r>
              <a:rPr lang="en-US" altLang="zh-CN" sz="8000" dirty="0">
                <a:latin typeface="微软雅黑" panose="020B0503020204020204" pitchFamily="34" charset="-122"/>
                <a:ea typeface="微软雅黑" panose="020B0503020204020204" pitchFamily="34" charset="-122"/>
              </a:rPr>
              <a:t>C</a:t>
            </a:r>
            <a:endParaRPr lang="zh-CN" altLang="en-US" sz="8000" dirty="0">
              <a:latin typeface="微软雅黑" panose="020B0503020204020204" pitchFamily="34" charset="-122"/>
              <a:ea typeface="微软雅黑" panose="020B0503020204020204" pitchFamily="34" charset="-122"/>
            </a:endParaRPr>
          </a:p>
        </p:txBody>
      </p:sp>
      <p:sp>
        <p:nvSpPr>
          <p:cNvPr id="250" name="灯片编号占位符 4"/>
          <p:cNvSpPr>
            <a:spLocks noGrp="1"/>
          </p:cNvSpPr>
          <p:nvPr>
            <p:ph type="sldNum" sz="quarter" idx="12"/>
          </p:nvPr>
        </p:nvSpPr>
        <p:spPr>
          <a:xfrm>
            <a:off x="6872216" y="5730778"/>
            <a:ext cx="2133600" cy="273844"/>
          </a:xfrm>
        </p:spPr>
        <p:txBody>
          <a:bodyPr/>
          <a:lstStyle/>
          <a:p>
            <a:r>
              <a:rPr lang="en-US" dirty="0">
                <a:solidFill>
                  <a:schemeClr val="bg1"/>
                </a:solidFill>
              </a:rPr>
              <a:t>2</a:t>
            </a:r>
          </a:p>
        </p:txBody>
      </p:sp>
      <p:grpSp>
        <p:nvGrpSpPr>
          <p:cNvPr id="255" name="组合 20"/>
          <p:cNvGrpSpPr/>
          <p:nvPr/>
        </p:nvGrpSpPr>
        <p:grpSpPr>
          <a:xfrm>
            <a:off x="1143324" y="4209736"/>
            <a:ext cx="730541" cy="633987"/>
            <a:chOff x="1691679" y="3175961"/>
            <a:chExt cx="730541" cy="760784"/>
          </a:xfrm>
        </p:grpSpPr>
        <p:sp>
          <p:nvSpPr>
            <p:cNvPr id="256" name="矩形​​ 3"/>
            <p:cNvSpPr/>
            <p:nvPr/>
          </p:nvSpPr>
          <p:spPr>
            <a:xfrm>
              <a:off x="1691679" y="3198382"/>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57" name="TextBox 123"/>
            <p:cNvSpPr txBox="1">
              <a:spLocks noChangeArrowheads="1"/>
            </p:cNvSpPr>
            <p:nvPr/>
          </p:nvSpPr>
          <p:spPr bwMode="auto">
            <a:xfrm>
              <a:off x="1845165" y="3175961"/>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4</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258" name="矩形​​ 11"/>
          <p:cNvSpPr/>
          <p:nvPr/>
        </p:nvSpPr>
        <p:spPr>
          <a:xfrm>
            <a:off x="2179496" y="4266528"/>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260" name="TextBox 135"/>
          <p:cNvSpPr txBox="1"/>
          <p:nvPr/>
        </p:nvSpPr>
        <p:spPr>
          <a:xfrm>
            <a:off x="2383213" y="4309653"/>
            <a:ext cx="5570738" cy="415490"/>
          </a:xfrm>
          <a:prstGeom prst="rect">
            <a:avLst/>
          </a:prstGeom>
          <a:noFill/>
        </p:spPr>
        <p:txBody>
          <a:bodyPr wrap="none" lIns="91431" tIns="45716" rIns="91431" bIns="45716">
            <a:spAutoFit/>
          </a:bodyPr>
          <a:lstStyle/>
          <a:p>
            <a:r>
              <a:rPr kumimoji="1" lang="zh-CN" altLang="en-US" sz="2100" dirty="0">
                <a:latin typeface="微软雅黑" panose="020B0503020204020204" pitchFamily="34" charset="-122"/>
                <a:ea typeface="微软雅黑" panose="020B0503020204020204" pitchFamily="34" charset="-122"/>
              </a:rPr>
              <a:t>第三讲 公共服务：新闻报道和新闻专业理念</a:t>
            </a:r>
          </a:p>
        </p:txBody>
      </p:sp>
      <p:sp>
        <p:nvSpPr>
          <p:cNvPr id="261" name="TextBox 135"/>
          <p:cNvSpPr txBox="1"/>
          <p:nvPr/>
        </p:nvSpPr>
        <p:spPr>
          <a:xfrm>
            <a:off x="2383213" y="3661870"/>
            <a:ext cx="3765756" cy="415490"/>
          </a:xfrm>
          <a:prstGeom prst="rect">
            <a:avLst/>
          </a:prstGeom>
          <a:noFill/>
        </p:spPr>
        <p:txBody>
          <a:bodyPr wrap="none" lIns="91431" tIns="45716" rIns="91431" bIns="45716">
            <a:spAutoFit/>
          </a:bodyPr>
          <a:lstStyle/>
          <a:p>
            <a:r>
              <a:rPr kumimoji="1" lang="zh-CN" altLang="en-US" sz="2100" dirty="0">
                <a:latin typeface="微软雅黑" panose="020B0503020204020204" pitchFamily="34" charset="-122"/>
                <a:ea typeface="微软雅黑" panose="020B0503020204020204" pitchFamily="34" charset="-122"/>
              </a:rPr>
              <a:t>第二讲 网络时代的“慢报道”</a:t>
            </a:r>
          </a:p>
        </p:txBody>
      </p:sp>
      <p:sp>
        <p:nvSpPr>
          <p:cNvPr id="249"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pic>
        <p:nvPicPr>
          <p:cNvPr id="251" name="图片 25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300192" y="1340768"/>
            <a:ext cx="2158206" cy="5438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extLst>
              <p:ext uri="{D42A27DB-BD31-4B8C-83A1-F6EECF244321}">
                <p14:modId xmlns:p14="http://schemas.microsoft.com/office/powerpoint/2010/main" val="2876164827"/>
              </p:ext>
            </p:extLst>
          </p:nvPr>
        </p:nvGraphicFramePr>
        <p:xfrm>
          <a:off x="296945" y="1484784"/>
          <a:ext cx="8068932" cy="3534398"/>
        </p:xfrm>
        <a:graphic>
          <a:graphicData uri="http://schemas.openxmlformats.org/drawingml/2006/chart">
            <c:chart xmlns:c="http://schemas.openxmlformats.org/drawingml/2006/chart" xmlns:r="http://schemas.openxmlformats.org/officeDocument/2006/relationships" r:id="rId2"/>
          </a:graphicData>
        </a:graphic>
      </p:graphicFrame>
      <p:sp>
        <p:nvSpPr>
          <p:cNvPr id="8" name="Parallelogram 33">
            <a:extLst>
              <a:ext uri="{FF2B5EF4-FFF2-40B4-BE49-F238E27FC236}">
                <a16:creationId xmlns:a16="http://schemas.microsoft.com/office/drawing/2014/main" id="{35752E79-8D7E-4A66-9971-9E88B2F0A54D}"/>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9" name="图片 8">
            <a:extLst>
              <a:ext uri="{FF2B5EF4-FFF2-40B4-BE49-F238E27FC236}">
                <a16:creationId xmlns:a16="http://schemas.microsoft.com/office/drawing/2014/main" id="{32143763-8A70-41D2-A3A5-6AE3D2CB834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0" name="平行四边形 12">
            <a:extLst>
              <a:ext uri="{FF2B5EF4-FFF2-40B4-BE49-F238E27FC236}">
                <a16:creationId xmlns:a16="http://schemas.microsoft.com/office/drawing/2014/main" id="{C51A8269-BFEC-406C-8C55-75347CB2BCDD}"/>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1" name="平行四边形 13">
            <a:extLst>
              <a:ext uri="{FF2B5EF4-FFF2-40B4-BE49-F238E27FC236}">
                <a16:creationId xmlns:a16="http://schemas.microsoft.com/office/drawing/2014/main" id="{59413B0F-54B6-4C92-8808-734094925AA5}"/>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 name="文本框 28">
            <a:extLst>
              <a:ext uri="{FF2B5EF4-FFF2-40B4-BE49-F238E27FC236}">
                <a16:creationId xmlns:a16="http://schemas.microsoft.com/office/drawing/2014/main" id="{FF4C0EBA-942A-4F9D-873D-42D07196AE19}"/>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中国代表性新闻客户端影响力得分</a:t>
            </a:r>
            <a:r>
              <a:rPr lang="en-US" altLang="zh-CN" sz="2000" dirty="0">
                <a:latin typeface="微软雅黑" panose="020B0503020204020204" pitchFamily="34" charset="-122"/>
                <a:ea typeface="微软雅黑" panose="020B0503020204020204" pitchFamily="34" charset="-122"/>
              </a:rPr>
              <a:t>TOP10</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N=2296</a:t>
            </a:r>
            <a:r>
              <a:rPr lang="zh-CN" altLang="en-US" sz="2000" dirty="0">
                <a:latin typeface="微软雅黑" panose="020B0503020204020204" pitchFamily="34" charset="-122"/>
                <a:ea typeface="微软雅黑" panose="020B0503020204020204" pitchFamily="34" charset="-122"/>
              </a:rPr>
              <a:t>）</a:t>
            </a:r>
            <a:endParaRPr lang="zh-CN" altLang="zh-CN" u="sng"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75EA92EB-D886-4BF0-94FF-A091AECBD1C6}"/>
              </a:ext>
            </a:extLst>
          </p:cNvPr>
          <p:cNvSpPr txBox="1"/>
          <p:nvPr/>
        </p:nvSpPr>
        <p:spPr>
          <a:xfrm>
            <a:off x="244587" y="6093296"/>
            <a:ext cx="8640959" cy="307777"/>
          </a:xfrm>
          <a:prstGeom prst="rect">
            <a:avLst/>
          </a:prstGeom>
          <a:noFill/>
        </p:spPr>
        <p:txBody>
          <a:bodyPr wrap="square" rtlCol="0">
            <a:spAutoFit/>
          </a:bodyPr>
          <a:lstStyle/>
          <a:p>
            <a:r>
              <a:rPr lang="zh-CN" altLang="en-US" sz="1400" b="1" dirty="0">
                <a:latin typeface="等线" panose="02010600030101010101" pitchFamily="2" charset="-122"/>
                <a:ea typeface="等线" panose="02010600030101010101" pitchFamily="2" charset="-122"/>
              </a:rPr>
              <a:t>来源：工信部《2017年中国网络媒体公信力调查报告》发布https://tech.qq.com/a/20180226/021195.htm</a:t>
            </a:r>
          </a:p>
        </p:txBody>
      </p:sp>
      <p:sp>
        <p:nvSpPr>
          <p:cNvPr id="14" name="内容占位符 3">
            <a:extLst>
              <a:ext uri="{FF2B5EF4-FFF2-40B4-BE49-F238E27FC236}">
                <a16:creationId xmlns:a16="http://schemas.microsoft.com/office/drawing/2014/main" id="{15E5619F-F7CE-4846-9712-DC2F800E93A1}"/>
              </a:ext>
            </a:extLst>
          </p:cNvPr>
          <p:cNvSpPr txBox="1">
            <a:spLocks/>
          </p:cNvSpPr>
          <p:nvPr/>
        </p:nvSpPr>
        <p:spPr>
          <a:xfrm>
            <a:off x="244587" y="5019182"/>
            <a:ext cx="8229600" cy="1900804"/>
          </a:xfrm>
          <a:prstGeom prst="rect">
            <a:avLst/>
          </a:prstGeom>
        </p:spPr>
        <p:txBody>
          <a:bodyPr vert="horz" lIns="91431" tIns="45716" rIns="91431" bIns="45716" rtlCol="0">
            <a:normAutofit/>
          </a:bodyPr>
          <a:lstStyle>
            <a:lvl1pPr marL="0" indent="0" algn="ctr" defTabSz="913765"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3765"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376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565"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199765"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6965" indent="0" algn="ctr" defTabSz="9137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zh-CN" altLang="zh-CN" sz="1400" dirty="0">
                <a:solidFill>
                  <a:schemeClr val="tx1"/>
                </a:solidFill>
                <a:latin typeface="等线" panose="02010600030101010101" pitchFamily="2" charset="-122"/>
                <a:ea typeface="等线" panose="02010600030101010101" pitchFamily="2" charset="-122"/>
              </a:rPr>
              <a:t>可以看出，在全面转型为网络融合媒体的移动端各个分赛场，包括国家队在内的传统媒体的网络影响力指标不容乐观！一方面，这让打造新型主流媒体的任务更为迫切，但是，也要防止在崇尚流量至上的商业逻辑主导下，传统主流媒体盲目竞争，放弃以权威、理性为主导的核心竞争力，那是舍本逐末。</a:t>
            </a:r>
          </a:p>
        </p:txBody>
      </p:sp>
      <p:sp>
        <p:nvSpPr>
          <p:cNvPr id="3" name="矩形 2">
            <a:extLst>
              <a:ext uri="{FF2B5EF4-FFF2-40B4-BE49-F238E27FC236}">
                <a16:creationId xmlns:a16="http://schemas.microsoft.com/office/drawing/2014/main" id="{684E0554-CB8D-4B2F-8903-6BAC24690D25}"/>
              </a:ext>
            </a:extLst>
          </p:cNvPr>
          <p:cNvSpPr/>
          <p:nvPr/>
        </p:nvSpPr>
        <p:spPr>
          <a:xfrm>
            <a:off x="827583" y="4666459"/>
            <a:ext cx="742627" cy="280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984FCAF1-EF91-4C87-9252-AA2CECB1ECF3}"/>
              </a:ext>
            </a:extLst>
          </p:cNvPr>
          <p:cNvSpPr/>
          <p:nvPr/>
        </p:nvSpPr>
        <p:spPr>
          <a:xfrm>
            <a:off x="2267664" y="4667236"/>
            <a:ext cx="792088" cy="280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4D058B31-424C-48D2-834C-7A56F6BE0F96}"/>
              </a:ext>
            </a:extLst>
          </p:cNvPr>
          <p:cNvSpPr/>
          <p:nvPr/>
        </p:nvSpPr>
        <p:spPr>
          <a:xfrm>
            <a:off x="6084250" y="4666459"/>
            <a:ext cx="553440" cy="280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21</a:t>
            </a:r>
            <a:endParaRPr lang="en-US" dirty="0">
              <a:solidFill>
                <a:schemeClr val="bg1"/>
              </a:solidFill>
            </a:endParaRPr>
          </a:p>
        </p:txBody>
      </p:sp>
      <p:grpSp>
        <p:nvGrpSpPr>
          <p:cNvPr id="166" name="组合 17">
            <a:extLst>
              <a:ext uri="{FF2B5EF4-FFF2-40B4-BE49-F238E27FC236}">
                <a16:creationId xmlns:a16="http://schemas.microsoft.com/office/drawing/2014/main" id="{8C5060E1-346B-4539-B4A3-7D6879FDC2B6}"/>
              </a:ext>
            </a:extLst>
          </p:cNvPr>
          <p:cNvGrpSpPr/>
          <p:nvPr/>
        </p:nvGrpSpPr>
        <p:grpSpPr>
          <a:xfrm>
            <a:off x="1143324" y="2901432"/>
            <a:ext cx="730541" cy="632943"/>
            <a:chOff x="1691679" y="2324967"/>
            <a:chExt cx="730541" cy="759532"/>
          </a:xfrm>
        </p:grpSpPr>
        <p:sp>
          <p:nvSpPr>
            <p:cNvPr id="167" name="矩形​​ 3">
              <a:extLst>
                <a:ext uri="{FF2B5EF4-FFF2-40B4-BE49-F238E27FC236}">
                  <a16:creationId xmlns:a16="http://schemas.microsoft.com/office/drawing/2014/main" id="{E98B9CDC-5541-4D51-861B-3D4ED83D1A39}"/>
                </a:ext>
              </a:extLst>
            </p:cNvPr>
            <p:cNvSpPr/>
            <p:nvPr/>
          </p:nvSpPr>
          <p:spPr>
            <a:xfrm>
              <a:off x="1691679" y="2347388"/>
              <a:ext cx="730541" cy="737111"/>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68" name="TextBox 120">
              <a:extLst>
                <a:ext uri="{FF2B5EF4-FFF2-40B4-BE49-F238E27FC236}">
                  <a16:creationId xmlns:a16="http://schemas.microsoft.com/office/drawing/2014/main" id="{5B8192B9-FCA4-42D2-BE3D-6167DBFB3EF2}"/>
                </a:ext>
              </a:extLst>
            </p:cNvPr>
            <p:cNvSpPr txBox="1">
              <a:spLocks noChangeArrowheads="1"/>
            </p:cNvSpPr>
            <p:nvPr/>
          </p:nvSpPr>
          <p:spPr bwMode="auto">
            <a:xfrm>
              <a:off x="1845165" y="2324967"/>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69" name="组合 20">
            <a:extLst>
              <a:ext uri="{FF2B5EF4-FFF2-40B4-BE49-F238E27FC236}">
                <a16:creationId xmlns:a16="http://schemas.microsoft.com/office/drawing/2014/main" id="{458F6C82-9EA8-4AFA-A8C4-853C242345B0}"/>
              </a:ext>
            </a:extLst>
          </p:cNvPr>
          <p:cNvGrpSpPr/>
          <p:nvPr/>
        </p:nvGrpSpPr>
        <p:grpSpPr>
          <a:xfrm>
            <a:off x="1143324" y="3556496"/>
            <a:ext cx="730541" cy="633987"/>
            <a:chOff x="1691679" y="3175961"/>
            <a:chExt cx="730541" cy="760784"/>
          </a:xfrm>
        </p:grpSpPr>
        <p:sp>
          <p:nvSpPr>
            <p:cNvPr id="170" name="矩形​​ 3">
              <a:extLst>
                <a:ext uri="{FF2B5EF4-FFF2-40B4-BE49-F238E27FC236}">
                  <a16:creationId xmlns:a16="http://schemas.microsoft.com/office/drawing/2014/main" id="{9C9609FD-24D5-4971-A192-B7FFB2BA256B}"/>
                </a:ext>
              </a:extLst>
            </p:cNvPr>
            <p:cNvSpPr/>
            <p:nvPr/>
          </p:nvSpPr>
          <p:spPr>
            <a:xfrm>
              <a:off x="1691679" y="3198382"/>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71" name="TextBox 123">
              <a:extLst>
                <a:ext uri="{FF2B5EF4-FFF2-40B4-BE49-F238E27FC236}">
                  <a16:creationId xmlns:a16="http://schemas.microsoft.com/office/drawing/2014/main" id="{36E9395B-0BF5-4AE3-B1AF-60CAB6F98196}"/>
                </a:ext>
              </a:extLst>
            </p:cNvPr>
            <p:cNvSpPr txBox="1">
              <a:spLocks noChangeArrowheads="1"/>
            </p:cNvSpPr>
            <p:nvPr/>
          </p:nvSpPr>
          <p:spPr bwMode="auto">
            <a:xfrm>
              <a:off x="1845165" y="3175961"/>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72" name="矩形​​ 9">
            <a:extLst>
              <a:ext uri="{FF2B5EF4-FFF2-40B4-BE49-F238E27FC236}">
                <a16:creationId xmlns:a16="http://schemas.microsoft.com/office/drawing/2014/main" id="{320E6E86-4C0B-418C-95AE-472B1BACB42E}"/>
              </a:ext>
            </a:extLst>
          </p:cNvPr>
          <p:cNvSpPr/>
          <p:nvPr/>
        </p:nvSpPr>
        <p:spPr>
          <a:xfrm>
            <a:off x="2187617" y="2302760"/>
            <a:ext cx="6002787" cy="520399"/>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73" name="矩形​​ 10">
            <a:extLst>
              <a:ext uri="{FF2B5EF4-FFF2-40B4-BE49-F238E27FC236}">
                <a16:creationId xmlns:a16="http://schemas.microsoft.com/office/drawing/2014/main" id="{F00D492E-CE35-4206-A8B0-E20D9AE7B18E}"/>
              </a:ext>
            </a:extLst>
          </p:cNvPr>
          <p:cNvSpPr/>
          <p:nvPr/>
        </p:nvSpPr>
        <p:spPr>
          <a:xfrm>
            <a:off x="2187617" y="2957702"/>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74" name="矩形​​ 11">
            <a:extLst>
              <a:ext uri="{FF2B5EF4-FFF2-40B4-BE49-F238E27FC236}">
                <a16:creationId xmlns:a16="http://schemas.microsoft.com/office/drawing/2014/main" id="{20A2384C-D80C-477E-A63D-AEE4027597BE}"/>
              </a:ext>
            </a:extLst>
          </p:cNvPr>
          <p:cNvSpPr/>
          <p:nvPr/>
        </p:nvSpPr>
        <p:spPr>
          <a:xfrm>
            <a:off x="2187617" y="3613288"/>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zh-CN" altLang="en-US">
              <a:solidFill>
                <a:prstClr val="white"/>
              </a:solidFill>
            </a:endParaRPr>
          </a:p>
        </p:txBody>
      </p:sp>
      <p:sp>
        <p:nvSpPr>
          <p:cNvPr id="175" name="TextBox 132">
            <a:extLst>
              <a:ext uri="{FF2B5EF4-FFF2-40B4-BE49-F238E27FC236}">
                <a16:creationId xmlns:a16="http://schemas.microsoft.com/office/drawing/2014/main" id="{E36965C5-77BA-4AA6-BA19-6DE7A9082178}"/>
              </a:ext>
            </a:extLst>
          </p:cNvPr>
          <p:cNvSpPr txBox="1"/>
          <p:nvPr/>
        </p:nvSpPr>
        <p:spPr>
          <a:xfrm>
            <a:off x="2416406" y="2360975"/>
            <a:ext cx="3877967" cy="461657"/>
          </a:xfrm>
          <a:prstGeom prst="rect">
            <a:avLst/>
          </a:prstGeom>
          <a:noFill/>
        </p:spPr>
        <p:txBody>
          <a:bodyPr wrap="none" lIns="91431" tIns="45716" rIns="91431" bIns="45716">
            <a:spAutoFit/>
          </a:bodyPr>
          <a:lstStyle/>
          <a:p>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社会转型对新闻工作的挑战</a:t>
            </a:r>
            <a:endParaRPr kumimoji="1" lang="zh-CN" altLang="en-US" sz="2100" dirty="0">
              <a:latin typeface="微软雅黑" panose="020B0503020204020204" pitchFamily="34" charset="-122"/>
              <a:ea typeface="微软雅黑" panose="020B0503020204020204" pitchFamily="34" charset="-122"/>
            </a:endParaRPr>
          </a:p>
        </p:txBody>
      </p:sp>
      <p:sp>
        <p:nvSpPr>
          <p:cNvPr id="176" name="TextBox 133">
            <a:extLst>
              <a:ext uri="{FF2B5EF4-FFF2-40B4-BE49-F238E27FC236}">
                <a16:creationId xmlns:a16="http://schemas.microsoft.com/office/drawing/2014/main" id="{07301F81-A229-49F2-AFDD-E27609619E39}"/>
              </a:ext>
            </a:extLst>
          </p:cNvPr>
          <p:cNvSpPr txBox="1"/>
          <p:nvPr/>
        </p:nvSpPr>
        <p:spPr>
          <a:xfrm>
            <a:off x="2409823" y="2598294"/>
            <a:ext cx="4185743" cy="858047"/>
          </a:xfrm>
          <a:prstGeom prst="rect">
            <a:avLst/>
          </a:prstGeom>
          <a:noFill/>
        </p:spPr>
        <p:txBody>
          <a:bodyPr wrap="none" lIns="91431" tIns="45716" rIns="91431" bIns="45716">
            <a:spAutoFit/>
          </a:bodyPr>
          <a:lstStyle/>
          <a:p>
            <a:pPr>
              <a:lnSpc>
                <a:spcPct val="250000"/>
              </a:lnSpc>
            </a:pPr>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传播新技术对新闻工作的挑战</a:t>
            </a:r>
          </a:p>
        </p:txBody>
      </p:sp>
      <p:grpSp>
        <p:nvGrpSpPr>
          <p:cNvPr id="177" name="组合 14">
            <a:extLst>
              <a:ext uri="{FF2B5EF4-FFF2-40B4-BE49-F238E27FC236}">
                <a16:creationId xmlns:a16="http://schemas.microsoft.com/office/drawing/2014/main" id="{2D750A1C-1DD0-4351-A279-648310BB30D9}"/>
              </a:ext>
            </a:extLst>
          </p:cNvPr>
          <p:cNvGrpSpPr/>
          <p:nvPr/>
        </p:nvGrpSpPr>
        <p:grpSpPr>
          <a:xfrm>
            <a:off x="1143324" y="2240868"/>
            <a:ext cx="730541" cy="644178"/>
            <a:chOff x="1691679" y="1460493"/>
            <a:chExt cx="730541" cy="773013"/>
          </a:xfrm>
        </p:grpSpPr>
        <p:sp>
          <p:nvSpPr>
            <p:cNvPr id="178" name="矩形​​ 3">
              <a:extLst>
                <a:ext uri="{FF2B5EF4-FFF2-40B4-BE49-F238E27FC236}">
                  <a16:creationId xmlns:a16="http://schemas.microsoft.com/office/drawing/2014/main" id="{910B686B-AE4D-43E1-975F-15FA1812097E}"/>
                </a:ext>
              </a:extLst>
            </p:cNvPr>
            <p:cNvSpPr/>
            <p:nvPr/>
          </p:nvSpPr>
          <p:spPr>
            <a:xfrm>
              <a:off x="1691679" y="1495143"/>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79" name="TextBox 17">
              <a:extLst>
                <a:ext uri="{FF2B5EF4-FFF2-40B4-BE49-F238E27FC236}">
                  <a16:creationId xmlns:a16="http://schemas.microsoft.com/office/drawing/2014/main" id="{A90E47FA-8B43-4158-B2BF-CAC84FA7E92E}"/>
                </a:ext>
              </a:extLst>
            </p:cNvPr>
            <p:cNvSpPr txBox="1">
              <a:spLocks noChangeArrowheads="1"/>
            </p:cNvSpPr>
            <p:nvPr/>
          </p:nvSpPr>
          <p:spPr bwMode="auto">
            <a:xfrm>
              <a:off x="1842320" y="1460493"/>
              <a:ext cx="412292" cy="7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80" name="TextBox 135">
            <a:extLst>
              <a:ext uri="{FF2B5EF4-FFF2-40B4-BE49-F238E27FC236}">
                <a16:creationId xmlns:a16="http://schemas.microsoft.com/office/drawing/2014/main" id="{E8376943-BB0E-47B8-9ED1-DAD706D6C235}"/>
              </a:ext>
            </a:extLst>
          </p:cNvPr>
          <p:cNvSpPr txBox="1"/>
          <p:nvPr/>
        </p:nvSpPr>
        <p:spPr>
          <a:xfrm>
            <a:off x="2443850" y="3240828"/>
            <a:ext cx="3570190" cy="858047"/>
          </a:xfrm>
          <a:prstGeom prst="rect">
            <a:avLst/>
          </a:prstGeom>
          <a:noFill/>
        </p:spPr>
        <p:txBody>
          <a:bodyPr wrap="none" lIns="91431" tIns="45716" rIns="91431" bIns="45716">
            <a:spAutoFit/>
          </a:bodyPr>
          <a:lstStyle/>
          <a:p>
            <a:pPr>
              <a:lnSpc>
                <a:spcPct val="250000"/>
              </a:lnSpc>
            </a:pPr>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全球化对新闻工作的挑战</a:t>
            </a:r>
          </a:p>
        </p:txBody>
      </p:sp>
      <p:sp>
        <p:nvSpPr>
          <p:cNvPr id="186" name="Parallelogram 33">
            <a:extLst>
              <a:ext uri="{FF2B5EF4-FFF2-40B4-BE49-F238E27FC236}">
                <a16:creationId xmlns:a16="http://schemas.microsoft.com/office/drawing/2014/main" id="{9C56198B-7058-425A-B5A6-00ED69BB2914}"/>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87" name="图片 186">
            <a:extLst>
              <a:ext uri="{FF2B5EF4-FFF2-40B4-BE49-F238E27FC236}">
                <a16:creationId xmlns:a16="http://schemas.microsoft.com/office/drawing/2014/main" id="{4771392C-B3DB-423D-AA55-E0560A4AD5E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88" name="平行四边形 12">
            <a:extLst>
              <a:ext uri="{FF2B5EF4-FFF2-40B4-BE49-F238E27FC236}">
                <a16:creationId xmlns:a16="http://schemas.microsoft.com/office/drawing/2014/main" id="{B9EF7432-A6DD-4386-817D-0AA05AEFE466}"/>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9" name="平行四边形 13">
            <a:extLst>
              <a:ext uri="{FF2B5EF4-FFF2-40B4-BE49-F238E27FC236}">
                <a16:creationId xmlns:a16="http://schemas.microsoft.com/office/drawing/2014/main" id="{347BED7D-FBB4-4404-9FF4-97D63F5090C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0" name="文本框 28">
            <a:extLst>
              <a:ext uri="{FF2B5EF4-FFF2-40B4-BE49-F238E27FC236}">
                <a16:creationId xmlns:a16="http://schemas.microsoft.com/office/drawing/2014/main" id="{1415347F-302E-45F4-B131-20D305EE0FF9}"/>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第一讲：当前中国新闻工作者的新挑战</a:t>
            </a:r>
            <a:endParaRPr lang="zh-CN" altLang="zh-CN" u="sng" dirty="0">
              <a:latin typeface="微软雅黑" panose="020B0503020204020204" pitchFamily="34" charset="-122"/>
              <a:ea typeface="微软雅黑" panose="020B0503020204020204" pitchFamily="34" charset="-122"/>
            </a:endParaRPr>
          </a:p>
        </p:txBody>
      </p:sp>
      <p:grpSp>
        <p:nvGrpSpPr>
          <p:cNvPr id="191" name="组合 20">
            <a:extLst>
              <a:ext uri="{FF2B5EF4-FFF2-40B4-BE49-F238E27FC236}">
                <a16:creationId xmlns:a16="http://schemas.microsoft.com/office/drawing/2014/main" id="{2D01AD8C-4A0D-428F-92D1-B6B610D17B44}"/>
              </a:ext>
            </a:extLst>
          </p:cNvPr>
          <p:cNvGrpSpPr/>
          <p:nvPr/>
        </p:nvGrpSpPr>
        <p:grpSpPr>
          <a:xfrm>
            <a:off x="1143324" y="4209736"/>
            <a:ext cx="730541" cy="633987"/>
            <a:chOff x="1691679" y="3175961"/>
            <a:chExt cx="730541" cy="760784"/>
          </a:xfrm>
        </p:grpSpPr>
        <p:sp>
          <p:nvSpPr>
            <p:cNvPr id="192" name="矩形​​ 3">
              <a:extLst>
                <a:ext uri="{FF2B5EF4-FFF2-40B4-BE49-F238E27FC236}">
                  <a16:creationId xmlns:a16="http://schemas.microsoft.com/office/drawing/2014/main" id="{81713F45-F1C4-4425-A26A-5C6F7ABD25E8}"/>
                </a:ext>
              </a:extLst>
            </p:cNvPr>
            <p:cNvSpPr/>
            <p:nvPr/>
          </p:nvSpPr>
          <p:spPr>
            <a:xfrm>
              <a:off x="1691679" y="3198382"/>
              <a:ext cx="730541" cy="738363"/>
            </a:xfrm>
            <a:custGeom>
              <a:avLst/>
              <a:gdLst/>
              <a:ahLst/>
              <a:cxnLst/>
              <a:rect l="l" t="t" r="r" b="b"/>
              <a:pathLst>
                <a:path w="1152128" h="936104">
                  <a:moveTo>
                    <a:pt x="0" y="0"/>
                  </a:moveTo>
                  <a:lnTo>
                    <a:pt x="1152128" y="0"/>
                  </a:lnTo>
                  <a:lnTo>
                    <a:pt x="1152128" y="792088"/>
                  </a:lnTo>
                  <a:lnTo>
                    <a:pt x="720080" y="792088"/>
                  </a:lnTo>
                  <a:lnTo>
                    <a:pt x="576064" y="936104"/>
                  </a:lnTo>
                  <a:lnTo>
                    <a:pt x="432048" y="792088"/>
                  </a:lnTo>
                  <a:lnTo>
                    <a:pt x="0" y="792088"/>
                  </a:lnTo>
                  <a:close/>
                </a:path>
              </a:pathLst>
            </a:custGeom>
            <a:solidFill>
              <a:srgbClr val="1B215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93" name="TextBox 123">
              <a:extLst>
                <a:ext uri="{FF2B5EF4-FFF2-40B4-BE49-F238E27FC236}">
                  <a16:creationId xmlns:a16="http://schemas.microsoft.com/office/drawing/2014/main" id="{00429E98-D683-4C34-AEC6-A2FA5458E9AF}"/>
                </a:ext>
              </a:extLst>
            </p:cNvPr>
            <p:cNvSpPr txBox="1">
              <a:spLocks noChangeArrowheads="1"/>
            </p:cNvSpPr>
            <p:nvPr/>
          </p:nvSpPr>
          <p:spPr bwMode="auto">
            <a:xfrm>
              <a:off x="1845165" y="3175961"/>
              <a:ext cx="412292"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4</a:t>
              </a:r>
              <a:endParaRPr lang="zh-CN" altLang="en-US" sz="32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94" name="矩形​​ 11">
            <a:extLst>
              <a:ext uri="{FF2B5EF4-FFF2-40B4-BE49-F238E27FC236}">
                <a16:creationId xmlns:a16="http://schemas.microsoft.com/office/drawing/2014/main" id="{8344C6A6-5C88-44E7-92A0-ADF581C67050}"/>
              </a:ext>
            </a:extLst>
          </p:cNvPr>
          <p:cNvSpPr/>
          <p:nvPr/>
        </p:nvSpPr>
        <p:spPr>
          <a:xfrm>
            <a:off x="2179496" y="4266528"/>
            <a:ext cx="6002787" cy="5204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defRPr/>
            </a:pPr>
            <a:endPar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5" name="TextBox 132">
            <a:extLst>
              <a:ext uri="{FF2B5EF4-FFF2-40B4-BE49-F238E27FC236}">
                <a16:creationId xmlns:a16="http://schemas.microsoft.com/office/drawing/2014/main" id="{D4C63B0A-85DC-4D44-B415-F63FE14572C6}"/>
              </a:ext>
            </a:extLst>
          </p:cNvPr>
          <p:cNvSpPr txBox="1"/>
          <p:nvPr/>
        </p:nvSpPr>
        <p:spPr>
          <a:xfrm>
            <a:off x="2443850" y="4317136"/>
            <a:ext cx="2954637" cy="461657"/>
          </a:xfrm>
          <a:prstGeom prst="rect">
            <a:avLst/>
          </a:prstGeom>
          <a:noFill/>
        </p:spPr>
        <p:txBody>
          <a:bodyPr wrap="none" lIns="91431" tIns="45716" rIns="91431" bIns="45716">
            <a:spAutoFit/>
          </a:bodyPr>
          <a:lstStyle/>
          <a:p>
            <a:pPr>
              <a:defRPr/>
            </a:pPr>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面对挑战的应对方法</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22</a:t>
            </a:r>
            <a:endParaRPr lang="en-US" dirty="0">
              <a:solidFill>
                <a:schemeClr val="bg1"/>
              </a:solidFill>
            </a:endParaRPr>
          </a:p>
        </p:txBody>
      </p:sp>
      <p:sp>
        <p:nvSpPr>
          <p:cNvPr id="152" name="文本框 151"/>
          <p:cNvSpPr txBox="1"/>
          <p:nvPr/>
        </p:nvSpPr>
        <p:spPr>
          <a:xfrm>
            <a:off x="322687" y="1965288"/>
            <a:ext cx="8589928" cy="2250616"/>
          </a:xfrm>
          <a:prstGeom prst="rect">
            <a:avLst/>
          </a:prstGeom>
          <a:noFill/>
        </p:spPr>
        <p:txBody>
          <a:bodyPr wrap="square" rtlCol="0">
            <a:spAutoFit/>
          </a:bodyPr>
          <a:lstStyle/>
          <a:p>
            <a:pPr marL="333375" indent="-333375">
              <a:lnSpc>
                <a:spcPct val="150000"/>
              </a:lnSpc>
              <a:buFont typeface="Wingdings" panose="05000000000000000000" pitchFamily="2" charset="2"/>
              <a:buChar char="u"/>
            </a:pP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社会转型对新闻工作最大的挑战就在于：如何把握国家整体的一元意志与社会的多元利益诉求平衡，如何保护多元利益的表达机制，维护正当的公民表达权，同时，又要做到善于引导，在国家发展的基本路线、基本方针、发展方向、发展道路上达成基本的社会共识。</a:t>
            </a:r>
          </a:p>
          <a:p>
            <a:pPr marL="333375" indent="-333375">
              <a:lnSpc>
                <a:spcPct val="15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333375" indent="-333375">
              <a:lnSpc>
                <a:spcPct val="150000"/>
              </a:lnSpc>
              <a:buFont typeface="Wingdings" panose="05000000000000000000" pitchFamily="2" charset="2"/>
              <a:buChar char="u"/>
            </a:pPr>
            <a:r>
              <a:rPr lang="zh-CN" altLang="zh-CN" sz="1600" dirty="0">
                <a:latin typeface="等线" panose="02010600030101010101" pitchFamily="2" charset="-122"/>
                <a:ea typeface="等线" panose="02010600030101010101" pitchFamily="2" charset="-122"/>
              </a:rPr>
              <a:t>这就要求党领导的媒体既要坚持“政治家办报”的传统，同时要适应网络社会、市场社会的新形势，秉持主流价值，包容多元意识。</a:t>
            </a:r>
          </a:p>
        </p:txBody>
      </p:sp>
      <p:sp>
        <p:nvSpPr>
          <p:cNvPr id="153" name="Parallelogram 33">
            <a:extLst>
              <a:ext uri="{FF2B5EF4-FFF2-40B4-BE49-F238E27FC236}">
                <a16:creationId xmlns:a16="http://schemas.microsoft.com/office/drawing/2014/main" id="{A9F2EE06-E123-4191-A926-914B5B38D750}"/>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54" name="图片 153">
            <a:extLst>
              <a:ext uri="{FF2B5EF4-FFF2-40B4-BE49-F238E27FC236}">
                <a16:creationId xmlns:a16="http://schemas.microsoft.com/office/drawing/2014/main" id="{1F97157F-DBC6-4B21-989D-EEC7DAC2460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55" name="平行四边形 12">
            <a:extLst>
              <a:ext uri="{FF2B5EF4-FFF2-40B4-BE49-F238E27FC236}">
                <a16:creationId xmlns:a16="http://schemas.microsoft.com/office/drawing/2014/main" id="{9CCE6D01-4439-42E3-82FD-A77CD6907865}"/>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平行四边形 13">
            <a:extLst>
              <a:ext uri="{FF2B5EF4-FFF2-40B4-BE49-F238E27FC236}">
                <a16:creationId xmlns:a16="http://schemas.microsoft.com/office/drawing/2014/main" id="{064DD31C-D170-48D1-8E6D-C2FBE696CC3D}"/>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7" name="文本框 28">
            <a:extLst>
              <a:ext uri="{FF2B5EF4-FFF2-40B4-BE49-F238E27FC236}">
                <a16:creationId xmlns:a16="http://schemas.microsoft.com/office/drawing/2014/main" id="{6C1029C5-050D-4041-85D0-79B7541DA0A4}"/>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社会转型对新闻工作的挑战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23</a:t>
            </a:r>
            <a:endParaRPr lang="en-US" dirty="0">
              <a:solidFill>
                <a:schemeClr val="bg1"/>
              </a:solidFill>
            </a:endParaRPr>
          </a:p>
        </p:txBody>
      </p:sp>
      <p:sp>
        <p:nvSpPr>
          <p:cNvPr id="152" name="文本框 151"/>
          <p:cNvSpPr txBox="1"/>
          <p:nvPr/>
        </p:nvSpPr>
        <p:spPr>
          <a:xfrm>
            <a:off x="323529" y="1896258"/>
            <a:ext cx="3988051" cy="2461700"/>
          </a:xfrm>
          <a:prstGeom prst="rect">
            <a:avLst/>
          </a:prstGeom>
          <a:noFill/>
        </p:spPr>
        <p:txBody>
          <a:bodyPr wrap="square" rtlCol="0">
            <a:spAutoFit/>
          </a:bodyPr>
          <a:lstStyle/>
          <a:p>
            <a:pPr>
              <a:lnSpc>
                <a:spcPct val="200000"/>
              </a:lnSpc>
            </a:pPr>
            <a:r>
              <a:rPr kumimoji="1" lang="en-US" altLang="zh-CN"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1</a:t>
            </a:r>
            <a:r>
              <a:rPr kumimoji="1" lang="zh-CN" altLang="en-US"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、直面不同群体利益矛盾，探索真相</a:t>
            </a:r>
            <a:r>
              <a:rPr kumimoji="1" lang="en-US" altLang="zh-CN"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a:t>
            </a:r>
            <a:r>
              <a:rPr kumimoji="1" lang="zh-CN" altLang="en-US"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锻造主流媒体的权威。</a:t>
            </a:r>
          </a:p>
          <a:p>
            <a:pPr>
              <a:lnSpc>
                <a:spcPct val="200000"/>
              </a:lnSpc>
            </a:pPr>
            <a:r>
              <a:rPr kumimoji="1" lang="en-US" altLang="zh-CN"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2</a:t>
            </a:r>
            <a:r>
              <a:rPr kumimoji="1" lang="zh-CN" altLang="en-US" sz="2000" dirty="0">
                <a:solidFill>
                  <a:schemeClr val="tx1">
                    <a:lumMod val="65000"/>
                    <a:lumOff val="35000"/>
                  </a:schemeClr>
                </a:solidFill>
                <a:latin typeface="等线" panose="02010600030101010101" pitchFamily="2" charset="-122"/>
                <a:ea typeface="等线" panose="02010600030101010101" pitchFamily="2" charset="-122"/>
                <a:cs typeface="微软雅黑" panose="020B0503020204020204" pitchFamily="34" charset="-122"/>
              </a:rPr>
              <a:t>、社会主义核心价值观引导下的底线“共识”。</a:t>
            </a:r>
          </a:p>
        </p:txBody>
      </p:sp>
      <p:pic>
        <p:nvPicPr>
          <p:cNvPr id="2" name="图片 1"/>
          <p:cNvPicPr>
            <a:picLocks noChangeAspect="1"/>
          </p:cNvPicPr>
          <p:nvPr/>
        </p:nvPicPr>
        <p:blipFill rotWithShape="1">
          <a:blip r:embed="rId3" cstate="print"/>
          <a:srcRect t="13944" b="17905"/>
          <a:stretch>
            <a:fillRect/>
          </a:stretch>
        </p:blipFill>
        <p:spPr>
          <a:xfrm>
            <a:off x="4482914" y="1910208"/>
            <a:ext cx="4435599" cy="3022878"/>
          </a:xfrm>
          <a:prstGeom prst="rect">
            <a:avLst/>
          </a:prstGeom>
          <a:effectLst>
            <a:outerShdw blurRad="50800" dist="76200" dir="2700000" algn="tl" rotWithShape="0">
              <a:prstClr val="black">
                <a:alpha val="40000"/>
              </a:prstClr>
            </a:outerShdw>
          </a:effectLst>
        </p:spPr>
      </p:pic>
      <p:sp>
        <p:nvSpPr>
          <p:cNvPr id="153" name="Parallelogram 33">
            <a:extLst>
              <a:ext uri="{FF2B5EF4-FFF2-40B4-BE49-F238E27FC236}">
                <a16:creationId xmlns:a16="http://schemas.microsoft.com/office/drawing/2014/main" id="{BAED74A3-4AEE-44C9-B700-884CD1FF9F12}"/>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57" name="图片 156">
            <a:extLst>
              <a:ext uri="{FF2B5EF4-FFF2-40B4-BE49-F238E27FC236}">
                <a16:creationId xmlns:a16="http://schemas.microsoft.com/office/drawing/2014/main" id="{525BE620-B4A5-4F17-9B8D-BD401FFE1BA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3" name="平行四边形 12">
            <a:extLst>
              <a:ext uri="{FF2B5EF4-FFF2-40B4-BE49-F238E27FC236}">
                <a16:creationId xmlns:a16="http://schemas.microsoft.com/office/drawing/2014/main" id="{4C185742-21D9-4239-BCE5-928AE9CFAE25}"/>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4" name="平行四边形 13">
            <a:extLst>
              <a:ext uri="{FF2B5EF4-FFF2-40B4-BE49-F238E27FC236}">
                <a16:creationId xmlns:a16="http://schemas.microsoft.com/office/drawing/2014/main" id="{2AB99974-BF38-4D48-897F-8D4A405B1CAF}"/>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6" name="文本框 28">
            <a:extLst>
              <a:ext uri="{FF2B5EF4-FFF2-40B4-BE49-F238E27FC236}">
                <a16:creationId xmlns:a16="http://schemas.microsoft.com/office/drawing/2014/main" id="{BBF8ECC8-B5D1-42C9-A173-DA1EBFE92365}"/>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社会转型对新闻工作的挑战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文本框 151"/>
          <p:cNvSpPr txBox="1"/>
          <p:nvPr/>
        </p:nvSpPr>
        <p:spPr>
          <a:xfrm>
            <a:off x="321175" y="1376272"/>
            <a:ext cx="8589086" cy="5090240"/>
          </a:xfrm>
          <a:prstGeom prst="rect">
            <a:avLst/>
          </a:prstGeom>
          <a:noFill/>
        </p:spPr>
        <p:txBody>
          <a:bodyPr wrap="square" rtlCol="0">
            <a:spAutoFit/>
          </a:bodyPr>
          <a:lstStyle/>
          <a:p>
            <a:pPr marL="269875" indent="-2698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记得哪位同志曾说过这么一句话，全媒体流程改造后，正常记者的工作量应为原先的三倍。作为债券外汇新闻领域的报道记者，我的日常工作时间流程大概如下：</a:t>
            </a:r>
            <a:endParaRPr kumimoji="1" lang="en-US" altLang="zh-CN"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a:lnSpc>
                <a:spcPct val="120000"/>
              </a:lnSpc>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早上九点，</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开始准备采访央行公开市场（</a:t>
            </a:r>
            <a:r>
              <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OMO</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）操作情况。按惯例，央行在</a:t>
            </a:r>
            <a:r>
              <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10:30</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左右将发布公告每周二、四</a:t>
            </a:r>
            <a:r>
              <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OMO</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操作情况，记者需在公告前（一般在</a:t>
            </a:r>
            <a:r>
              <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9:30</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之前），从交易员和市场处提前打听到操作情况，发盘中资讯，并做出及时、快速的点评和分析。</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早上九点四十五分左右，</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随着</a:t>
            </a:r>
            <a:r>
              <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OMO</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招标结束，如正、逆回购中标利率等详情此时会进一步出来，我需采访一些交易员并结合市场看法，发网站一篇较为深度的上证快讯，为网站读者提供服务。</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早上十点四十五分，</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报社召开早间选题会。在此之前，债券市场、外汇市场的市场行情需及时跟踪，当市场有重大变动时，及时发盘中资讯和网络快讯。在选题会召开前，需向白班编辑报当日报纸稿选题。</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257175" indent="-2571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两点之前，</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再度向编辑确认当日报纸稿选题。此间，若遇每周一，还需展望一周的重大财经市场，向手机终端撰写一周前瞻。</a:t>
            </a:r>
          </a:p>
        </p:txBody>
      </p:sp>
      <p:sp>
        <p:nvSpPr>
          <p:cNvPr id="153" name="Parallelogram 33">
            <a:extLst>
              <a:ext uri="{FF2B5EF4-FFF2-40B4-BE49-F238E27FC236}">
                <a16:creationId xmlns:a16="http://schemas.microsoft.com/office/drawing/2014/main" id="{9F4984F3-6CF3-4026-9B13-4CAFEDBA0ED4}"/>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F7E22BD2-B6C3-4CE0-A1A6-AEEC3BCEDBA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3" name="平行四边形 12">
            <a:extLst>
              <a:ext uri="{FF2B5EF4-FFF2-40B4-BE49-F238E27FC236}">
                <a16:creationId xmlns:a16="http://schemas.microsoft.com/office/drawing/2014/main" id="{221DECBB-B978-4173-9408-2D15955EA81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4" name="平行四边形 13">
            <a:extLst>
              <a:ext uri="{FF2B5EF4-FFF2-40B4-BE49-F238E27FC236}">
                <a16:creationId xmlns:a16="http://schemas.microsoft.com/office/drawing/2014/main" id="{C98173B5-4E5D-4D53-AA5E-D5FC4ACF9EBE}"/>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文本框 28">
            <a:extLst>
              <a:ext uri="{FF2B5EF4-FFF2-40B4-BE49-F238E27FC236}">
                <a16:creationId xmlns:a16="http://schemas.microsoft.com/office/drawing/2014/main" id="{B7216011-3225-426D-9E19-90895387E944}"/>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传播新技术对新闻工作的挑战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文本框 151"/>
          <p:cNvSpPr txBox="1"/>
          <p:nvPr/>
        </p:nvSpPr>
        <p:spPr>
          <a:xfrm>
            <a:off x="330568" y="1372573"/>
            <a:ext cx="8589085" cy="5666936"/>
          </a:xfrm>
          <a:prstGeom prst="rect">
            <a:avLst/>
          </a:prstGeom>
          <a:noFill/>
        </p:spPr>
        <p:txBody>
          <a:bodyPr wrap="square" rtlCol="0">
            <a:spAutoFit/>
          </a:bodyPr>
          <a:lstStyle/>
          <a:p>
            <a:pPr marL="422275" indent="-4222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下午三点，</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再度召开选题会。参会部门发稿人向编委汇报题目，如经编委会讨论有必要做报纸稿，则在晚上提供报纸稿件，同时，需将报纸稿内容编发手机资讯产品。确定下来后，记者则需加大当天新闻线索的追踪和采访。</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每天下午至晚间，</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则是记者最为忙碌的时候。报纸稿选题确认下来后，若不是独家新闻，网络其他媒体都已纷纷报道，如何能再挖掘到独家和更为深度的新闻，则需此时不断考验记者综合素质</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下午四点多，</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编辑开会结束，重大选题会与记者沟通，反馈编辑出版部的意见，再度确认写作角度和写作方向。</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晚上七点，</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向编辑报告具体写作字数和采访进展。若新闻价值较大，则撰写百余字消息，供当晚的上证早知道。</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422275" indent="-422275">
              <a:lnSpc>
                <a:spcPct val="120000"/>
              </a:lnSpc>
              <a:buFont typeface="Wingdings" panose="05000000000000000000" pitchFamily="2" charset="2"/>
              <a:buChar char="u"/>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晚上八点半左右，</a:t>
            </a:r>
            <a:r>
              <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交稿。若稿件有大修改，则需继续后台编辑出版部提出进一步修改意见。</a:t>
            </a:r>
            <a:endParaRPr kumimoji="1" lang="en-US" altLang="zh-CN"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marL="104775" indent="-2571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a:p>
            <a:pPr algn="r">
              <a:lnSpc>
                <a:spcPct val="120000"/>
              </a:lnSpc>
            </a:pPr>
            <a:r>
              <a:rPr kumimoji="1" lang="en-US" altLang="zh-CN"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a:t>
            </a: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一个证券记者的工作日志</a:t>
            </a:r>
            <a:r>
              <a:rPr kumimoji="1" lang="en-US" altLang="zh-CN"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a:t>
            </a:r>
          </a:p>
          <a:p>
            <a:pPr algn="r">
              <a:lnSpc>
                <a:spcPct val="120000"/>
              </a:lnSpc>
            </a:pPr>
            <a:r>
              <a:rPr kumimoji="1" lang="zh-CN" altLang="en-US" sz="1600" b="1"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（新案例：上海证券报金嘉捷）</a:t>
            </a:r>
          </a:p>
          <a:p>
            <a:pPr marL="104775" indent="-257175">
              <a:lnSpc>
                <a:spcPct val="120000"/>
              </a:lnSpc>
              <a:buFont typeface="Wingdings" panose="05000000000000000000" pitchFamily="2" charset="2"/>
              <a:buChar char="u"/>
            </a:pPr>
            <a:endParaRPr kumimoji="1" lang="zh-CN" altLang="en-US" sz="160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endParaRPr>
          </a:p>
        </p:txBody>
      </p:sp>
      <p:sp>
        <p:nvSpPr>
          <p:cNvPr id="153" name="Parallelogram 33">
            <a:extLst>
              <a:ext uri="{FF2B5EF4-FFF2-40B4-BE49-F238E27FC236}">
                <a16:creationId xmlns:a16="http://schemas.microsoft.com/office/drawing/2014/main" id="{55FE86F1-9946-45E8-8B8F-CBAE5C2C1B22}"/>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4AC12B21-71F0-4655-8BB8-060628AE72A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3" name="平行四边形 12">
            <a:extLst>
              <a:ext uri="{FF2B5EF4-FFF2-40B4-BE49-F238E27FC236}">
                <a16:creationId xmlns:a16="http://schemas.microsoft.com/office/drawing/2014/main" id="{4BA3B517-6438-4997-985D-B3CBA03FF70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4" name="平行四边形 13">
            <a:extLst>
              <a:ext uri="{FF2B5EF4-FFF2-40B4-BE49-F238E27FC236}">
                <a16:creationId xmlns:a16="http://schemas.microsoft.com/office/drawing/2014/main" id="{4687670B-7B83-4F40-8406-E55F51ECE5C2}"/>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文本框 28">
            <a:extLst>
              <a:ext uri="{FF2B5EF4-FFF2-40B4-BE49-F238E27FC236}">
                <a16:creationId xmlns:a16="http://schemas.microsoft.com/office/drawing/2014/main" id="{AC28C7F8-3CDC-4F1C-9809-E8CE25366E9C}"/>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传播新技术对新闻工作的挑战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26</a:t>
            </a:r>
          </a:p>
        </p:txBody>
      </p:sp>
      <p:sp>
        <p:nvSpPr>
          <p:cNvPr id="153" name="文本框 152"/>
          <p:cNvSpPr txBox="1"/>
          <p:nvPr/>
        </p:nvSpPr>
        <p:spPr>
          <a:xfrm>
            <a:off x="320388" y="2212431"/>
            <a:ext cx="8592227" cy="1917192"/>
          </a:xfrm>
          <a:prstGeom prst="rect">
            <a:avLst/>
          </a:prstGeom>
          <a:noFill/>
        </p:spPr>
        <p:txBody>
          <a:bodyPr wrap="square" rtlCol="0">
            <a:spAutoFit/>
          </a:bodyPr>
          <a:lstStyle/>
          <a:p>
            <a:pPr>
              <a:lnSpc>
                <a:spcPct val="150000"/>
              </a:lnSpc>
            </a:pPr>
            <a:r>
              <a:rPr kumimoji="1" lang="zh-CN" altLang="en-US" sz="1600" dirty="0">
                <a:solidFill>
                  <a:srgbClr val="1B2153"/>
                </a:solidFill>
                <a:latin typeface="等线" panose="02010600030101010101" pitchFamily="2" charset="-122"/>
                <a:ea typeface="等线" panose="02010600030101010101" pitchFamily="2" charset="-122"/>
                <a:cs typeface="微软雅黑" panose="020B0503020204020204" pitchFamily="34" charset="-122"/>
              </a:rPr>
              <a:t>网络与新媒体的出现对传统的新闻媒体既是挑战也是机遇。采写业务要迎接这份挑战与机遇，主要需要解决两个层面的问题：</a:t>
            </a:r>
            <a:endParaRPr kumimoji="1" lang="en-US" altLang="zh-CN" sz="1600" dirty="0">
              <a:solidFill>
                <a:srgbClr val="1B2153"/>
              </a:solidFill>
              <a:latin typeface="等线" panose="02010600030101010101" pitchFamily="2" charset="-122"/>
              <a:ea typeface="等线" panose="02010600030101010101" pitchFamily="2" charset="-122"/>
              <a:cs typeface="微软雅黑" panose="020B0503020204020204" pitchFamily="34" charset="-122"/>
            </a:endParaRPr>
          </a:p>
          <a:p>
            <a:pPr>
              <a:lnSpc>
                <a:spcPct val="150000"/>
              </a:lnSpc>
            </a:pPr>
            <a:endParaRPr kumimoji="1" lang="zh-CN" altLang="en-US" sz="1600" dirty="0">
              <a:solidFill>
                <a:srgbClr val="1B2153"/>
              </a:solidFill>
              <a:latin typeface="等线" panose="02010600030101010101" pitchFamily="2" charset="-122"/>
              <a:ea typeface="等线" panose="02010600030101010101" pitchFamily="2" charset="-122"/>
              <a:cs typeface="微软雅黑" panose="020B0503020204020204" pitchFamily="34" charset="-122"/>
            </a:endParaRPr>
          </a:p>
          <a:p>
            <a:pPr marL="0" lvl="1">
              <a:lnSpc>
                <a:spcPct val="150000"/>
              </a:lnSpc>
            </a:pPr>
            <a:r>
              <a:rPr kumimoji="1" lang="en-US" altLang="zh-CN"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1.</a:t>
            </a:r>
            <a:r>
              <a:rPr kumimoji="1" lang="zh-CN" altLang="en-US"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解决专业的新闻生产与“泛社会”新闻生产的关系</a:t>
            </a:r>
          </a:p>
          <a:p>
            <a:pPr marL="0" lvl="1">
              <a:lnSpc>
                <a:spcPct val="150000"/>
              </a:lnSpc>
            </a:pPr>
            <a:r>
              <a:rPr kumimoji="1" lang="en-US" altLang="zh-CN"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2.</a:t>
            </a:r>
            <a:r>
              <a:rPr kumimoji="1" lang="zh-CN" altLang="en-US"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解决浅阅读、碎片化阅读、视觉化阅读与深度解读的矛盾</a:t>
            </a:r>
          </a:p>
        </p:txBody>
      </p:sp>
      <p:sp>
        <p:nvSpPr>
          <p:cNvPr id="14" name="Parallelogram 33">
            <a:extLst>
              <a:ext uri="{FF2B5EF4-FFF2-40B4-BE49-F238E27FC236}">
                <a16:creationId xmlns:a16="http://schemas.microsoft.com/office/drawing/2014/main" id="{ADBA067F-2419-4ED6-B7C3-DD6B9C472259}"/>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5" name="图片 14">
            <a:extLst>
              <a:ext uri="{FF2B5EF4-FFF2-40B4-BE49-F238E27FC236}">
                <a16:creationId xmlns:a16="http://schemas.microsoft.com/office/drawing/2014/main" id="{36008F25-C604-4DEB-9785-7F702044F11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 name="平行四边形 12">
            <a:extLst>
              <a:ext uri="{FF2B5EF4-FFF2-40B4-BE49-F238E27FC236}">
                <a16:creationId xmlns:a16="http://schemas.microsoft.com/office/drawing/2014/main" id="{722CABE6-6E01-4ECE-9BF1-D55E6E068547}"/>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7" name="平行四边形 13">
            <a:extLst>
              <a:ext uri="{FF2B5EF4-FFF2-40B4-BE49-F238E27FC236}">
                <a16:creationId xmlns:a16="http://schemas.microsoft.com/office/drawing/2014/main" id="{B7453B1C-56B4-458D-BA87-0EF9B72D9CC3}"/>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 name="文本框 28">
            <a:extLst>
              <a:ext uri="{FF2B5EF4-FFF2-40B4-BE49-F238E27FC236}">
                <a16:creationId xmlns:a16="http://schemas.microsoft.com/office/drawing/2014/main" id="{D40BBA21-02BB-4551-BED8-DD1B047A6B6E}"/>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传播新技术对新闻工作的挑战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27</a:t>
            </a:r>
            <a:endParaRPr lang="en-US" dirty="0">
              <a:solidFill>
                <a:schemeClr val="bg1"/>
              </a:solidFill>
            </a:endParaRPr>
          </a:p>
        </p:txBody>
      </p:sp>
      <p:pic>
        <p:nvPicPr>
          <p:cNvPr id="154" name="图片 153" descr="get.jpg"/>
          <p:cNvPicPr>
            <a:picLocks noChangeAspect="1"/>
          </p:cNvPicPr>
          <p:nvPr/>
        </p:nvPicPr>
        <p:blipFill>
          <a:blip r:embed="rId3" cstate="print"/>
          <a:stretch>
            <a:fillRect/>
          </a:stretch>
        </p:blipFill>
        <p:spPr>
          <a:xfrm>
            <a:off x="4640193" y="2425682"/>
            <a:ext cx="4056482" cy="2478961"/>
          </a:xfrm>
          <a:prstGeom prst="rect">
            <a:avLst/>
          </a:prstGeom>
          <a:effectLst/>
        </p:spPr>
      </p:pic>
      <p:pic>
        <p:nvPicPr>
          <p:cNvPr id="155" name="图片 154" descr="get (1).jpg"/>
          <p:cNvPicPr>
            <a:picLocks noChangeAspect="1"/>
          </p:cNvPicPr>
          <p:nvPr/>
        </p:nvPicPr>
        <p:blipFill>
          <a:blip r:embed="rId4" cstate="print"/>
          <a:stretch>
            <a:fillRect/>
          </a:stretch>
        </p:blipFill>
        <p:spPr>
          <a:xfrm>
            <a:off x="298112" y="2432774"/>
            <a:ext cx="4277887" cy="2483206"/>
          </a:xfrm>
          <a:prstGeom prst="rect">
            <a:avLst/>
          </a:prstGeom>
          <a:effectLst/>
        </p:spPr>
      </p:pic>
      <p:sp>
        <p:nvSpPr>
          <p:cNvPr id="164" name="文本框 163">
            <a:extLst>
              <a:ext uri="{FF2B5EF4-FFF2-40B4-BE49-F238E27FC236}">
                <a16:creationId xmlns:a16="http://schemas.microsoft.com/office/drawing/2014/main" id="{D3271EB4-0C2E-43A1-A173-0EC2CBD43BE8}"/>
              </a:ext>
            </a:extLst>
          </p:cNvPr>
          <p:cNvSpPr txBox="1"/>
          <p:nvPr/>
        </p:nvSpPr>
        <p:spPr>
          <a:xfrm>
            <a:off x="331692" y="1556004"/>
            <a:ext cx="8592227" cy="434478"/>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kumimoji="1" lang="zh-CN" altLang="en-US"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中国立场，全球视野</a:t>
            </a:r>
          </a:p>
        </p:txBody>
      </p:sp>
      <p:sp>
        <p:nvSpPr>
          <p:cNvPr id="152" name="Parallelogram 33">
            <a:extLst>
              <a:ext uri="{FF2B5EF4-FFF2-40B4-BE49-F238E27FC236}">
                <a16:creationId xmlns:a16="http://schemas.microsoft.com/office/drawing/2014/main" id="{FDAD6E0D-B34F-48B2-8273-61DF306786EA}"/>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56" name="图片 155">
            <a:extLst>
              <a:ext uri="{FF2B5EF4-FFF2-40B4-BE49-F238E27FC236}">
                <a16:creationId xmlns:a16="http://schemas.microsoft.com/office/drawing/2014/main" id="{C9EFF513-45B7-4792-8EDF-C5BADDE4027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6" name="平行四边形 12">
            <a:extLst>
              <a:ext uri="{FF2B5EF4-FFF2-40B4-BE49-F238E27FC236}">
                <a16:creationId xmlns:a16="http://schemas.microsoft.com/office/drawing/2014/main" id="{88DE61AC-C3ED-4F7F-A4A3-98F335086782}"/>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7" name="平行四边形 13">
            <a:extLst>
              <a:ext uri="{FF2B5EF4-FFF2-40B4-BE49-F238E27FC236}">
                <a16:creationId xmlns:a16="http://schemas.microsoft.com/office/drawing/2014/main" id="{5BC6FDDA-4CE5-425A-9B3D-8B80226E8A07}"/>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8" name="文本框 28">
            <a:extLst>
              <a:ext uri="{FF2B5EF4-FFF2-40B4-BE49-F238E27FC236}">
                <a16:creationId xmlns:a16="http://schemas.microsoft.com/office/drawing/2014/main" id="{25548F37-9CE8-4D6B-904A-206D7A1BBC7C}"/>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3701" t="11647" r="1509" b="42343"/>
          <a:stretch/>
        </p:blipFill>
        <p:spPr>
          <a:xfrm>
            <a:off x="395536" y="1597319"/>
            <a:ext cx="8280919" cy="2869327"/>
          </a:xfrm>
          <a:prstGeom prst="rect">
            <a:avLst/>
          </a:prstGeom>
        </p:spPr>
      </p:pic>
      <p:pic>
        <p:nvPicPr>
          <p:cNvPr id="3" name="图片 2">
            <a:extLst>
              <a:ext uri="{FF2B5EF4-FFF2-40B4-BE49-F238E27FC236}">
                <a16:creationId xmlns:a16="http://schemas.microsoft.com/office/drawing/2014/main" id="{62359BA6-4E5D-4BC6-8816-EAE4B5733F97}"/>
              </a:ext>
            </a:extLst>
          </p:cNvPr>
          <p:cNvPicPr>
            <a:picLocks noChangeAspect="1"/>
          </p:cNvPicPr>
          <p:nvPr/>
        </p:nvPicPr>
        <p:blipFill rotWithShape="1">
          <a:blip r:embed="rId4"/>
          <a:srcRect l="1963" t="11841" r="2750" b="48316"/>
          <a:stretch/>
        </p:blipFill>
        <p:spPr>
          <a:xfrm>
            <a:off x="395536" y="4126128"/>
            <a:ext cx="8331945" cy="2326029"/>
          </a:xfrm>
          <a:prstGeom prst="rect">
            <a:avLst/>
          </a:prstGeom>
        </p:spPr>
      </p:pic>
      <p:sp>
        <p:nvSpPr>
          <p:cNvPr id="14" name="Parallelogram 33">
            <a:extLst>
              <a:ext uri="{FF2B5EF4-FFF2-40B4-BE49-F238E27FC236}">
                <a16:creationId xmlns:a16="http://schemas.microsoft.com/office/drawing/2014/main" id="{D028CAF2-377E-4AAC-975D-F3801A9B1FA9}"/>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5" name="图片 14">
            <a:extLst>
              <a:ext uri="{FF2B5EF4-FFF2-40B4-BE49-F238E27FC236}">
                <a16:creationId xmlns:a16="http://schemas.microsoft.com/office/drawing/2014/main" id="{55D1256C-520D-491F-B8F6-627406A4E8C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6" name="平行四边形 12">
            <a:extLst>
              <a:ext uri="{FF2B5EF4-FFF2-40B4-BE49-F238E27FC236}">
                <a16:creationId xmlns:a16="http://schemas.microsoft.com/office/drawing/2014/main" id="{3CF0B273-114E-4C87-9332-AB3B9908B0E3}"/>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7" name="平行四边形 13">
            <a:extLst>
              <a:ext uri="{FF2B5EF4-FFF2-40B4-BE49-F238E27FC236}">
                <a16:creationId xmlns:a16="http://schemas.microsoft.com/office/drawing/2014/main" id="{5EC21055-2038-40BE-9EBE-3B7D2B94F6E1}"/>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 name="文本框 28">
            <a:extLst>
              <a:ext uri="{FF2B5EF4-FFF2-40B4-BE49-F238E27FC236}">
                <a16:creationId xmlns:a16="http://schemas.microsoft.com/office/drawing/2014/main" id="{34A56387-9277-42D6-B4E0-93E383EDD298}"/>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800" t="1" r="25572" b="5474"/>
          <a:stretch/>
        </p:blipFill>
        <p:spPr>
          <a:xfrm>
            <a:off x="323529" y="1496868"/>
            <a:ext cx="7344815" cy="5075391"/>
          </a:xfrm>
          <a:prstGeom prst="rect">
            <a:avLst/>
          </a:prstGeom>
        </p:spPr>
      </p:pic>
      <p:sp>
        <p:nvSpPr>
          <p:cNvPr id="11" name="Parallelogram 33">
            <a:extLst>
              <a:ext uri="{FF2B5EF4-FFF2-40B4-BE49-F238E27FC236}">
                <a16:creationId xmlns:a16="http://schemas.microsoft.com/office/drawing/2014/main" id="{CA94F7F9-A65D-4A16-9B92-AAC1BE8F7E85}"/>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2" name="图片 11">
            <a:extLst>
              <a:ext uri="{FF2B5EF4-FFF2-40B4-BE49-F238E27FC236}">
                <a16:creationId xmlns:a16="http://schemas.microsoft.com/office/drawing/2014/main" id="{D731DAF8-E429-4A62-B34B-9ED9E18B650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3" name="平行四边形 12">
            <a:extLst>
              <a:ext uri="{FF2B5EF4-FFF2-40B4-BE49-F238E27FC236}">
                <a16:creationId xmlns:a16="http://schemas.microsoft.com/office/drawing/2014/main" id="{D59E261E-A076-4A76-BFF8-E9DC9050753F}"/>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4" name="平行四边形 13">
            <a:extLst>
              <a:ext uri="{FF2B5EF4-FFF2-40B4-BE49-F238E27FC236}">
                <a16:creationId xmlns:a16="http://schemas.microsoft.com/office/drawing/2014/main" id="{FBE3985C-AD11-473A-BCF6-6812D933A75E}"/>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 name="文本框 28">
            <a:extLst>
              <a:ext uri="{FF2B5EF4-FFF2-40B4-BE49-F238E27FC236}">
                <a16:creationId xmlns:a16="http://schemas.microsoft.com/office/drawing/2014/main" id="{579E16F4-4E3F-45A0-BC5F-4D7DEF4E97DF}"/>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5" name="灯片编号占位符 4"/>
          <p:cNvSpPr>
            <a:spLocks noGrp="1"/>
          </p:cNvSpPr>
          <p:nvPr>
            <p:ph type="sldNum" sz="quarter" idx="12"/>
          </p:nvPr>
        </p:nvSpPr>
        <p:spPr>
          <a:xfrm>
            <a:off x="6872216" y="5730778"/>
            <a:ext cx="2133600" cy="273844"/>
          </a:xfrm>
        </p:spPr>
        <p:txBody>
          <a:bodyPr/>
          <a:lstStyle/>
          <a:p>
            <a:fld id="{672F1098-4237-41BC-960F-A352F6B7DAAF}" type="slidenum">
              <a:rPr lang="en-US" smtClean="0">
                <a:solidFill>
                  <a:schemeClr val="bg1"/>
                </a:solidFill>
              </a:rPr>
              <a:t>3</a:t>
            </a:fld>
            <a:endParaRPr lang="en-US" dirty="0">
              <a:solidFill>
                <a:schemeClr val="bg1"/>
              </a:solidFill>
            </a:endParaRPr>
          </a:p>
        </p:txBody>
      </p:sp>
      <p:pic>
        <p:nvPicPr>
          <p:cNvPr id="4" name="图片 3"/>
          <p:cNvPicPr/>
          <p:nvPr/>
        </p:nvPicPr>
        <p:blipFill rotWithShape="1">
          <a:blip r:embed="rId3" cstate="print">
            <a:extLst>
              <a:ext uri="{28A0092B-C50C-407E-A947-70E740481C1C}">
                <a14:useLocalDpi xmlns:a14="http://schemas.microsoft.com/office/drawing/2010/main" val="0"/>
              </a:ext>
            </a:extLst>
          </a:blip>
          <a:srcRect t="12612" b="11670"/>
          <a:stretch>
            <a:fillRect/>
          </a:stretch>
        </p:blipFill>
        <p:spPr>
          <a:xfrm>
            <a:off x="332812" y="1846023"/>
            <a:ext cx="3442558" cy="2805452"/>
          </a:xfrm>
          <a:prstGeom prst="rect">
            <a:avLst/>
          </a:prstGeom>
        </p:spPr>
      </p:pic>
      <p:sp>
        <p:nvSpPr>
          <p:cNvPr id="2" name="文本框 1"/>
          <p:cNvSpPr txBox="1"/>
          <p:nvPr/>
        </p:nvSpPr>
        <p:spPr>
          <a:xfrm>
            <a:off x="3807120" y="2269259"/>
            <a:ext cx="5105495" cy="1710084"/>
          </a:xfrm>
          <a:prstGeom prst="rect">
            <a:avLst/>
          </a:prstGeom>
          <a:noFill/>
        </p:spPr>
        <p:txBody>
          <a:bodyPr wrap="square" rtlCol="0">
            <a:spAutoFit/>
          </a:bodyPr>
          <a:lstStyle/>
          <a:p>
            <a:pPr marL="257175" indent="-257175">
              <a:lnSpc>
                <a:spcPct val="150000"/>
              </a:lnSpc>
              <a:buFont typeface="Wingdings" panose="05000000000000000000" pitchFamily="2" charset="2"/>
              <a:buChar char="u"/>
            </a:pPr>
            <a:r>
              <a:rPr kumimoji="1" lang="en-US" altLang="zh-CN" sz="1800" dirty="0">
                <a:solidFill>
                  <a:srgbClr val="1B2153"/>
                </a:solidFill>
                <a:latin typeface="等线" panose="02010600030101010101" pitchFamily="2" charset="-122"/>
                <a:ea typeface="等线" panose="02010600030101010101" pitchFamily="2" charset="-122"/>
                <a:cs typeface="微软雅黑" panose="020B0503020204020204" pitchFamily="34" charset="-122"/>
              </a:rPr>
              <a:t>1994</a:t>
            </a:r>
            <a:r>
              <a:rPr kumimoji="1" lang="zh-CN" altLang="en-US" sz="1800" dirty="0">
                <a:solidFill>
                  <a:srgbClr val="1B2153"/>
                </a:solidFill>
                <a:latin typeface="等线" panose="02010600030101010101" pitchFamily="2" charset="-122"/>
                <a:ea typeface="等线" panose="02010600030101010101" pitchFamily="2" charset="-122"/>
                <a:cs typeface="微软雅黑" panose="020B0503020204020204" pitchFamily="34" charset="-122"/>
              </a:rPr>
              <a:t>年中国接入了第一条国际互联网</a:t>
            </a:r>
          </a:p>
          <a:p>
            <a:pPr marL="257175" indent="-257175">
              <a:lnSpc>
                <a:spcPct val="150000"/>
              </a:lnSpc>
              <a:buFont typeface="Wingdings" panose="05000000000000000000" pitchFamily="2" charset="2"/>
              <a:buChar char="u"/>
            </a:pPr>
            <a:r>
              <a:rPr kumimoji="1" lang="zh-CN" altLang="en-US" sz="1800" dirty="0">
                <a:solidFill>
                  <a:srgbClr val="1B2153"/>
                </a:solidFill>
                <a:latin typeface="等线" panose="02010600030101010101" pitchFamily="2" charset="-122"/>
                <a:ea typeface="等线" panose="02010600030101010101" pitchFamily="2" charset="-122"/>
                <a:cs typeface="微软雅黑" panose="020B0503020204020204" pitchFamily="34" charset="-122"/>
              </a:rPr>
              <a:t> </a:t>
            </a:r>
            <a:r>
              <a:rPr kumimoji="1" lang="en-US" altLang="zh-CN" sz="1800" dirty="0">
                <a:solidFill>
                  <a:srgbClr val="1B2153"/>
                </a:solidFill>
                <a:latin typeface="等线" panose="02010600030101010101" pitchFamily="2" charset="-122"/>
                <a:ea typeface="等线" panose="02010600030101010101" pitchFamily="2" charset="-122"/>
                <a:cs typeface="微软雅黑" panose="020B0503020204020204" pitchFamily="34" charset="-122"/>
              </a:rPr>
              <a:t>20</a:t>
            </a:r>
            <a:r>
              <a:rPr kumimoji="1" lang="zh-CN" altLang="en-US" sz="1800" dirty="0">
                <a:solidFill>
                  <a:srgbClr val="1B2153"/>
                </a:solidFill>
                <a:latin typeface="等线" panose="02010600030101010101" pitchFamily="2" charset="-122"/>
                <a:ea typeface="等线" panose="02010600030101010101" pitchFamily="2" charset="-122"/>
                <a:cs typeface="微软雅黑" panose="020B0503020204020204" pitchFamily="34" charset="-122"/>
              </a:rPr>
              <a:t>年间，中国社会已经大踏步进入网络社会</a:t>
            </a:r>
            <a:endParaRPr kumimoji="1" lang="en-US" altLang="zh-CN" sz="1800" dirty="0">
              <a:solidFill>
                <a:srgbClr val="1B2153"/>
              </a:solidFill>
              <a:latin typeface="等线" panose="02010600030101010101" pitchFamily="2" charset="-122"/>
              <a:ea typeface="等线" panose="02010600030101010101" pitchFamily="2" charset="-122"/>
              <a:cs typeface="微软雅黑" panose="020B0503020204020204" pitchFamily="34" charset="-122"/>
            </a:endParaRPr>
          </a:p>
          <a:p>
            <a:pPr>
              <a:lnSpc>
                <a:spcPct val="150000"/>
              </a:lnSpc>
            </a:pPr>
            <a:r>
              <a:rPr kumimoji="1" lang="zh-CN" altLang="en-US" sz="1800" dirty="0">
                <a:solidFill>
                  <a:srgbClr val="1B2153"/>
                </a:solidFill>
                <a:latin typeface="等线" panose="02010600030101010101" pitchFamily="2" charset="-122"/>
                <a:ea typeface="等线" panose="02010600030101010101" pitchFamily="2" charset="-122"/>
                <a:cs typeface="微软雅黑" panose="020B0503020204020204" pitchFamily="34" charset="-122"/>
                <a:hlinkClick r:id="rId4" action="ppaction://hlinkfile"/>
              </a:rPr>
              <a:t>看图说话：中国互联网统计基本数据摘要与对比</a:t>
            </a:r>
            <a:r>
              <a:rPr kumimoji="1" lang="en-US" altLang="zh-CN" sz="1800" dirty="0">
                <a:solidFill>
                  <a:srgbClr val="1B2153"/>
                </a:solidFill>
                <a:latin typeface="等线" panose="02010600030101010101" pitchFamily="2" charset="-122"/>
                <a:ea typeface="等线" panose="02010600030101010101" pitchFamily="2" charset="-122"/>
                <a:cs typeface="微软雅黑" panose="020B0503020204020204" pitchFamily="34" charset="-122"/>
                <a:hlinkClick r:id="rId4" action="ppaction://hlinkfile"/>
              </a:rPr>
              <a:t>1997-2019【2019】 (1).pdf</a:t>
            </a:r>
            <a:endParaRPr kumimoji="1" lang="zh-CN" altLang="en-US" sz="1800" dirty="0">
              <a:solidFill>
                <a:srgbClr val="1B2153"/>
              </a:solidFill>
              <a:latin typeface="等线" panose="02010600030101010101" pitchFamily="2" charset="-122"/>
              <a:ea typeface="等线" panose="02010600030101010101" pitchFamily="2" charset="-122"/>
            </a:endParaRPr>
          </a:p>
        </p:txBody>
      </p:sp>
      <p:sp>
        <p:nvSpPr>
          <p:cNvPr id="121" name="Parallelogram 33">
            <a:extLst>
              <a:ext uri="{FF2B5EF4-FFF2-40B4-BE49-F238E27FC236}">
                <a16:creationId xmlns:a16="http://schemas.microsoft.com/office/drawing/2014/main" id="{E75F072A-101F-4E94-A6E5-12BD1F3325A6}"/>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23" name="图片 122">
            <a:extLst>
              <a:ext uri="{FF2B5EF4-FFF2-40B4-BE49-F238E27FC236}">
                <a16:creationId xmlns:a16="http://schemas.microsoft.com/office/drawing/2014/main" id="{F8567598-879C-48F7-8A12-819DFF3A2F0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24" name="平行四边形 12">
            <a:extLst>
              <a:ext uri="{FF2B5EF4-FFF2-40B4-BE49-F238E27FC236}">
                <a16:creationId xmlns:a16="http://schemas.microsoft.com/office/drawing/2014/main" id="{B90234A8-1DB9-4F4A-B8FE-A5C6DFE53BF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6" name="平行四边形 13">
            <a:extLst>
              <a:ext uri="{FF2B5EF4-FFF2-40B4-BE49-F238E27FC236}">
                <a16:creationId xmlns:a16="http://schemas.microsoft.com/office/drawing/2014/main" id="{0B3E1FC5-518C-469A-86A9-0E5C88F4CF92}"/>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7" name="文本框 28">
            <a:extLst>
              <a:ext uri="{FF2B5EF4-FFF2-40B4-BE49-F238E27FC236}">
                <a16:creationId xmlns:a16="http://schemas.microsoft.com/office/drawing/2014/main" id="{8229E643-0A6F-43A5-B6B6-0CBF8F9CE24B}"/>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30</a:t>
            </a:r>
            <a:endParaRPr lang="en-US" dirty="0">
              <a:solidFill>
                <a:schemeClr val="bg1"/>
              </a:solidFill>
            </a:endParaRPr>
          </a:p>
        </p:txBody>
      </p:sp>
      <p:pic>
        <p:nvPicPr>
          <p:cNvPr id="153" name="图片 152" descr="u=3537330841,210276978&amp;fm=21&amp;gp=0.jpg"/>
          <p:cNvPicPr>
            <a:picLocks noChangeAspect="1"/>
          </p:cNvPicPr>
          <p:nvPr/>
        </p:nvPicPr>
        <p:blipFill>
          <a:blip r:embed="rId3" cstate="print"/>
          <a:stretch>
            <a:fillRect/>
          </a:stretch>
        </p:blipFill>
        <p:spPr>
          <a:xfrm>
            <a:off x="4572001" y="2272999"/>
            <a:ext cx="4341070" cy="2938571"/>
          </a:xfrm>
          <a:prstGeom prst="rect">
            <a:avLst/>
          </a:prstGeom>
          <a:effectLst/>
        </p:spPr>
      </p:pic>
      <p:pic>
        <p:nvPicPr>
          <p:cNvPr id="156" name="图片 155" descr="u=4220246922,4161679304&amp;fm=21&amp;gp=0.jpg"/>
          <p:cNvPicPr>
            <a:picLocks noChangeAspect="1"/>
          </p:cNvPicPr>
          <p:nvPr/>
        </p:nvPicPr>
        <p:blipFill>
          <a:blip r:embed="rId4" cstate="print"/>
          <a:stretch>
            <a:fillRect/>
          </a:stretch>
        </p:blipFill>
        <p:spPr>
          <a:xfrm>
            <a:off x="323528" y="2273000"/>
            <a:ext cx="4113997" cy="2938570"/>
          </a:xfrm>
          <a:prstGeom prst="rect">
            <a:avLst/>
          </a:prstGeom>
          <a:effectLst/>
        </p:spPr>
      </p:pic>
      <p:sp>
        <p:nvSpPr>
          <p:cNvPr id="164" name="文本框 163">
            <a:extLst>
              <a:ext uri="{FF2B5EF4-FFF2-40B4-BE49-F238E27FC236}">
                <a16:creationId xmlns:a16="http://schemas.microsoft.com/office/drawing/2014/main" id="{86FEF711-55D8-4933-B36D-386AF1A54007}"/>
              </a:ext>
            </a:extLst>
          </p:cNvPr>
          <p:cNvSpPr txBox="1"/>
          <p:nvPr/>
        </p:nvSpPr>
        <p:spPr>
          <a:xfrm>
            <a:off x="324930" y="1552132"/>
            <a:ext cx="5057992" cy="434478"/>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kumimoji="1" lang="zh-CN" altLang="en-US"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中国故事，世界语言</a:t>
            </a:r>
          </a:p>
        </p:txBody>
      </p:sp>
      <p:sp>
        <p:nvSpPr>
          <p:cNvPr id="16" name="Parallelogram 33">
            <a:extLst>
              <a:ext uri="{FF2B5EF4-FFF2-40B4-BE49-F238E27FC236}">
                <a16:creationId xmlns:a16="http://schemas.microsoft.com/office/drawing/2014/main" id="{3035A971-9CDF-4DED-9775-7876B8B9C12A}"/>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7" name="图片 16">
            <a:extLst>
              <a:ext uri="{FF2B5EF4-FFF2-40B4-BE49-F238E27FC236}">
                <a16:creationId xmlns:a16="http://schemas.microsoft.com/office/drawing/2014/main" id="{E11B82FA-21BF-4A5C-804C-CD141414F05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8" name="平行四边形 12">
            <a:extLst>
              <a:ext uri="{FF2B5EF4-FFF2-40B4-BE49-F238E27FC236}">
                <a16:creationId xmlns:a16="http://schemas.microsoft.com/office/drawing/2014/main" id="{B50D0579-BED8-48CF-8835-E5790FDDEB1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 name="平行四边形 13">
            <a:extLst>
              <a:ext uri="{FF2B5EF4-FFF2-40B4-BE49-F238E27FC236}">
                <a16:creationId xmlns:a16="http://schemas.microsoft.com/office/drawing/2014/main" id="{67AA8890-7F67-48F5-9BD0-EB1A83EFEBD3}"/>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文本框 28">
            <a:extLst>
              <a:ext uri="{FF2B5EF4-FFF2-40B4-BE49-F238E27FC236}">
                <a16:creationId xmlns:a16="http://schemas.microsoft.com/office/drawing/2014/main" id="{C3A5AD1B-DE24-45FA-9559-17D51E844F44}"/>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72216" y="5730778"/>
            <a:ext cx="2133600" cy="273844"/>
          </a:xfrm>
        </p:spPr>
        <p:txBody>
          <a:bodyPr/>
          <a:lstStyle/>
          <a:p>
            <a:r>
              <a:rPr lang="en-US" altLang="zh-CN" dirty="0">
                <a:solidFill>
                  <a:schemeClr val="bg1"/>
                </a:solidFill>
              </a:rPr>
              <a:t>31</a:t>
            </a:r>
            <a:endParaRPr lang="en-US" dirty="0">
              <a:solidFill>
                <a:schemeClr val="bg1"/>
              </a:solidFill>
            </a:endParaRPr>
          </a:p>
        </p:txBody>
      </p:sp>
      <p:sp>
        <p:nvSpPr>
          <p:cNvPr id="164" name="文本框 163">
            <a:extLst>
              <a:ext uri="{FF2B5EF4-FFF2-40B4-BE49-F238E27FC236}">
                <a16:creationId xmlns:a16="http://schemas.microsoft.com/office/drawing/2014/main" id="{86FEF711-55D8-4933-B36D-386AF1A54007}"/>
              </a:ext>
            </a:extLst>
          </p:cNvPr>
          <p:cNvSpPr txBox="1"/>
          <p:nvPr/>
        </p:nvSpPr>
        <p:spPr>
          <a:xfrm>
            <a:off x="324930" y="1552132"/>
            <a:ext cx="5057992" cy="434478"/>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kumimoji="1" lang="zh-CN" altLang="en-US" sz="1650" dirty="0">
                <a:solidFill>
                  <a:schemeClr val="tx1">
                    <a:lumMod val="75000"/>
                    <a:lumOff val="25000"/>
                  </a:schemeClr>
                </a:solidFill>
                <a:latin typeface="等线" panose="02010600030101010101" pitchFamily="2" charset="-122"/>
                <a:ea typeface="等线" panose="02010600030101010101" pitchFamily="2" charset="-122"/>
                <a:cs typeface="微软雅黑" panose="020B0503020204020204" pitchFamily="34" charset="-122"/>
              </a:rPr>
              <a:t>中国故事，世界语言</a:t>
            </a:r>
          </a:p>
        </p:txBody>
      </p:sp>
      <p:sp>
        <p:nvSpPr>
          <p:cNvPr id="16" name="Parallelogram 33">
            <a:extLst>
              <a:ext uri="{FF2B5EF4-FFF2-40B4-BE49-F238E27FC236}">
                <a16:creationId xmlns:a16="http://schemas.microsoft.com/office/drawing/2014/main" id="{3035A971-9CDF-4DED-9775-7876B8B9C12A}"/>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7" name="图片 16">
            <a:extLst>
              <a:ext uri="{FF2B5EF4-FFF2-40B4-BE49-F238E27FC236}">
                <a16:creationId xmlns:a16="http://schemas.microsoft.com/office/drawing/2014/main" id="{E11B82FA-21BF-4A5C-804C-CD141414F05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8" name="平行四边形 12">
            <a:extLst>
              <a:ext uri="{FF2B5EF4-FFF2-40B4-BE49-F238E27FC236}">
                <a16:creationId xmlns:a16="http://schemas.microsoft.com/office/drawing/2014/main" id="{B50D0579-BED8-48CF-8835-E5790FDDEB1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 name="平行四边形 13">
            <a:extLst>
              <a:ext uri="{FF2B5EF4-FFF2-40B4-BE49-F238E27FC236}">
                <a16:creationId xmlns:a16="http://schemas.microsoft.com/office/drawing/2014/main" id="{67AA8890-7F67-48F5-9BD0-EB1A83EFEBD3}"/>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文本框 28">
            <a:extLst>
              <a:ext uri="{FF2B5EF4-FFF2-40B4-BE49-F238E27FC236}">
                <a16:creationId xmlns:a16="http://schemas.microsoft.com/office/drawing/2014/main" id="{C3A5AD1B-DE24-45FA-9559-17D51E844F44}"/>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pic>
        <p:nvPicPr>
          <p:cNvPr id="2" name="内容占位符 140" descr="u=1989638378,1433257331&amp;fm=21&amp;gp=0.jpg">
            <a:extLst>
              <a:ext uri="{FF2B5EF4-FFF2-40B4-BE49-F238E27FC236}">
                <a16:creationId xmlns:a16="http://schemas.microsoft.com/office/drawing/2014/main" id="{944EDCA7-B07B-4CF4-AC04-F5942BF2D9CD}"/>
              </a:ext>
            </a:extLst>
          </p:cNvPr>
          <p:cNvPicPr>
            <a:picLocks noChangeAspect="1"/>
          </p:cNvPicPr>
          <p:nvPr/>
        </p:nvPicPr>
        <p:blipFill>
          <a:blip r:embed="rId4" cstate="print"/>
          <a:stretch>
            <a:fillRect/>
          </a:stretch>
        </p:blipFill>
        <p:spPr>
          <a:xfrm>
            <a:off x="323528" y="2276633"/>
            <a:ext cx="4597116" cy="2867182"/>
          </a:xfrm>
          <a:prstGeom prst="rect">
            <a:avLst/>
          </a:prstGeom>
          <a:effectLst>
            <a:outerShdw blurRad="50800" dist="76200" dir="2700000" algn="tl" rotWithShape="0">
              <a:prstClr val="black">
                <a:alpha val="40000"/>
              </a:prstClr>
            </a:outerShdw>
          </a:effectLst>
        </p:spPr>
      </p:pic>
      <p:pic>
        <p:nvPicPr>
          <p:cNvPr id="4" name="图片 3" descr="中国人在非洲.jpg">
            <a:extLst>
              <a:ext uri="{FF2B5EF4-FFF2-40B4-BE49-F238E27FC236}">
                <a16:creationId xmlns:a16="http://schemas.microsoft.com/office/drawing/2014/main" id="{74E8BFD6-08A0-4A7A-8A32-A49F8E7F7CA5}"/>
              </a:ext>
            </a:extLst>
          </p:cNvPr>
          <p:cNvPicPr>
            <a:picLocks noChangeAspect="1"/>
          </p:cNvPicPr>
          <p:nvPr/>
        </p:nvPicPr>
        <p:blipFill>
          <a:blip r:embed="rId5" cstate="print"/>
          <a:stretch>
            <a:fillRect/>
          </a:stretch>
        </p:blipFill>
        <p:spPr>
          <a:xfrm>
            <a:off x="5220072" y="1555740"/>
            <a:ext cx="2972086" cy="4049096"/>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47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l="18944" t="-1" r="21378" b="21609"/>
          <a:stretch/>
        </p:blipFill>
        <p:spPr>
          <a:xfrm>
            <a:off x="327783" y="1514805"/>
            <a:ext cx="7988633" cy="5226563"/>
          </a:xfrm>
          <a:prstGeom prst="rect">
            <a:avLst/>
          </a:prstGeom>
        </p:spPr>
      </p:pic>
      <p:sp>
        <p:nvSpPr>
          <p:cNvPr id="11" name="Parallelogram 33">
            <a:extLst>
              <a:ext uri="{FF2B5EF4-FFF2-40B4-BE49-F238E27FC236}">
                <a16:creationId xmlns:a16="http://schemas.microsoft.com/office/drawing/2014/main" id="{AAE55B6F-24AC-4C4E-A894-58426B1A0744}"/>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2" name="图片 11">
            <a:extLst>
              <a:ext uri="{FF2B5EF4-FFF2-40B4-BE49-F238E27FC236}">
                <a16:creationId xmlns:a16="http://schemas.microsoft.com/office/drawing/2014/main" id="{75D3E144-B420-47B8-AE30-21154F67107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3" name="平行四边形 12">
            <a:extLst>
              <a:ext uri="{FF2B5EF4-FFF2-40B4-BE49-F238E27FC236}">
                <a16:creationId xmlns:a16="http://schemas.microsoft.com/office/drawing/2014/main" id="{6ED64D86-CCE8-4C90-8F5A-4BE8A018B6A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4" name="平行四边形 13">
            <a:extLst>
              <a:ext uri="{FF2B5EF4-FFF2-40B4-BE49-F238E27FC236}">
                <a16:creationId xmlns:a16="http://schemas.microsoft.com/office/drawing/2014/main" id="{B8B1E265-4C1F-4AF3-98A8-31B6E0EFDFCD}"/>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 name="文本框 28">
            <a:extLst>
              <a:ext uri="{FF2B5EF4-FFF2-40B4-BE49-F238E27FC236}">
                <a16:creationId xmlns:a16="http://schemas.microsoft.com/office/drawing/2014/main" id="{A32D1389-709C-4538-8D23-FCCF5F05E07D}"/>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8711" t="9920" r="1391" b="23924"/>
          <a:stretch/>
        </p:blipFill>
        <p:spPr>
          <a:xfrm>
            <a:off x="323529" y="1505323"/>
            <a:ext cx="7272807" cy="5123756"/>
          </a:xfrm>
          <a:prstGeom prst="rect">
            <a:avLst/>
          </a:prstGeom>
        </p:spPr>
      </p:pic>
      <p:sp>
        <p:nvSpPr>
          <p:cNvPr id="17" name="Parallelogram 33">
            <a:extLst>
              <a:ext uri="{FF2B5EF4-FFF2-40B4-BE49-F238E27FC236}">
                <a16:creationId xmlns:a16="http://schemas.microsoft.com/office/drawing/2014/main" id="{A4AAC257-FDF7-4367-883B-CB375FDA5500}"/>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8" name="图片 17">
            <a:extLst>
              <a:ext uri="{FF2B5EF4-FFF2-40B4-BE49-F238E27FC236}">
                <a16:creationId xmlns:a16="http://schemas.microsoft.com/office/drawing/2014/main" id="{DD50BC2A-DB2B-40C6-BDE3-6A047157B69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9" name="平行四边形 12">
            <a:extLst>
              <a:ext uri="{FF2B5EF4-FFF2-40B4-BE49-F238E27FC236}">
                <a16:creationId xmlns:a16="http://schemas.microsoft.com/office/drawing/2014/main" id="{46A872DF-EBEF-4B75-9497-4FE8D19D6854}"/>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平行四边形 13">
            <a:extLst>
              <a:ext uri="{FF2B5EF4-FFF2-40B4-BE49-F238E27FC236}">
                <a16:creationId xmlns:a16="http://schemas.microsoft.com/office/drawing/2014/main" id="{8E98FEBA-6B3D-451B-AD1E-2BDBD34C47EF}"/>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文本框 28">
            <a:extLst>
              <a:ext uri="{FF2B5EF4-FFF2-40B4-BE49-F238E27FC236}">
                <a16:creationId xmlns:a16="http://schemas.microsoft.com/office/drawing/2014/main" id="{BD96B0E8-31C5-4FC6-8B9C-0E38275CBED0}"/>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全球化对新闻工作的挑战</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34</a:t>
            </a:r>
            <a:endParaRPr lang="en-US" dirty="0">
              <a:solidFill>
                <a:schemeClr val="bg1"/>
              </a:solidFill>
            </a:endParaRPr>
          </a:p>
        </p:txBody>
      </p:sp>
      <p:pic>
        <p:nvPicPr>
          <p:cNvPr id="2" name="图片 1">
            <a:extLst>
              <a:ext uri="{FF2B5EF4-FFF2-40B4-BE49-F238E27FC236}">
                <a16:creationId xmlns:a16="http://schemas.microsoft.com/office/drawing/2014/main" id="{45A8F838-70A0-4BA6-BA71-52AB3FB6400E}"/>
              </a:ext>
            </a:extLst>
          </p:cNvPr>
          <p:cNvPicPr>
            <a:picLocks noChangeAspect="1"/>
          </p:cNvPicPr>
          <p:nvPr/>
        </p:nvPicPr>
        <p:blipFill rotWithShape="1">
          <a:blip r:embed="rId3"/>
          <a:srcRect b="53078"/>
          <a:stretch/>
        </p:blipFill>
        <p:spPr>
          <a:xfrm>
            <a:off x="323529" y="1449682"/>
            <a:ext cx="5751790" cy="2683178"/>
          </a:xfrm>
          <a:prstGeom prst="rect">
            <a:avLst/>
          </a:prstGeom>
        </p:spPr>
      </p:pic>
      <p:pic>
        <p:nvPicPr>
          <p:cNvPr id="3" name="图片 2">
            <a:extLst>
              <a:ext uri="{FF2B5EF4-FFF2-40B4-BE49-F238E27FC236}">
                <a16:creationId xmlns:a16="http://schemas.microsoft.com/office/drawing/2014/main" id="{3EA7C99E-8FFE-4012-B57D-BA306BF2BBF0}"/>
              </a:ext>
            </a:extLst>
          </p:cNvPr>
          <p:cNvPicPr>
            <a:picLocks noChangeAspect="1"/>
          </p:cNvPicPr>
          <p:nvPr/>
        </p:nvPicPr>
        <p:blipFill rotWithShape="1">
          <a:blip r:embed="rId3"/>
          <a:srcRect t="69918"/>
          <a:stretch/>
        </p:blipFill>
        <p:spPr>
          <a:xfrm>
            <a:off x="326703" y="4132860"/>
            <a:ext cx="5748616" cy="1719282"/>
          </a:xfrm>
          <a:prstGeom prst="rect">
            <a:avLst/>
          </a:prstGeom>
        </p:spPr>
      </p:pic>
      <p:sp>
        <p:nvSpPr>
          <p:cNvPr id="4" name="文本框 3">
            <a:extLst>
              <a:ext uri="{FF2B5EF4-FFF2-40B4-BE49-F238E27FC236}">
                <a16:creationId xmlns:a16="http://schemas.microsoft.com/office/drawing/2014/main" id="{01B634D3-165B-4E3F-8C54-30AF1F82616F}"/>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2013</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10</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10</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zh-CN" altLang="en-US" sz="1400" dirty="0">
                <a:latin typeface="等线" panose="02010600030101010101" pitchFamily="2" charset="-122"/>
                <a:ea typeface="等线" panose="02010600030101010101" pitchFamily="2" charset="-122"/>
              </a:rPr>
              <a:t>全国宣传思想工作会议</a:t>
            </a:r>
          </a:p>
        </p:txBody>
      </p:sp>
      <p:cxnSp>
        <p:nvCxnSpPr>
          <p:cNvPr id="8" name="直接连接符 7">
            <a:extLst>
              <a:ext uri="{FF2B5EF4-FFF2-40B4-BE49-F238E27FC236}">
                <a16:creationId xmlns:a16="http://schemas.microsoft.com/office/drawing/2014/main" id="{765797EA-4A0B-43FC-951F-F76065E92933}"/>
              </a:ext>
            </a:extLst>
          </p:cNvPr>
          <p:cNvCxnSpPr>
            <a:cxnSpLocks/>
          </p:cNvCxnSpPr>
          <p:nvPr/>
        </p:nvCxnSpPr>
        <p:spPr>
          <a:xfrm>
            <a:off x="3904228" y="4581128"/>
            <a:ext cx="1027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Parallelogram 33">
            <a:extLst>
              <a:ext uri="{FF2B5EF4-FFF2-40B4-BE49-F238E27FC236}">
                <a16:creationId xmlns:a16="http://schemas.microsoft.com/office/drawing/2014/main" id="{214311FD-1BF2-4B4D-AC19-E596DE80D58A}"/>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8" name="图片 17">
            <a:extLst>
              <a:ext uri="{FF2B5EF4-FFF2-40B4-BE49-F238E27FC236}">
                <a16:creationId xmlns:a16="http://schemas.microsoft.com/office/drawing/2014/main" id="{700D02EC-9904-4D18-9CC8-9E74EE2B520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9" name="平行四边形 12">
            <a:extLst>
              <a:ext uri="{FF2B5EF4-FFF2-40B4-BE49-F238E27FC236}">
                <a16:creationId xmlns:a16="http://schemas.microsoft.com/office/drawing/2014/main" id="{0DD7273F-EF0D-45E2-8B42-D945BEDF81F0}"/>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平行四边形 13">
            <a:extLst>
              <a:ext uri="{FF2B5EF4-FFF2-40B4-BE49-F238E27FC236}">
                <a16:creationId xmlns:a16="http://schemas.microsoft.com/office/drawing/2014/main" id="{38B9B0F9-01C8-43D7-B66A-C2AE7843390A}"/>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文本框 28">
            <a:extLst>
              <a:ext uri="{FF2B5EF4-FFF2-40B4-BE49-F238E27FC236}">
                <a16:creationId xmlns:a16="http://schemas.microsoft.com/office/drawing/2014/main" id="{55908A83-CAE5-4B49-BE60-DB0B66B274B8}"/>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3519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35</a:t>
            </a:r>
          </a:p>
        </p:txBody>
      </p:sp>
      <p:sp>
        <p:nvSpPr>
          <p:cNvPr id="6" name="文本框 5">
            <a:extLst>
              <a:ext uri="{FF2B5EF4-FFF2-40B4-BE49-F238E27FC236}">
                <a16:creationId xmlns:a16="http://schemas.microsoft.com/office/drawing/2014/main" id="{1565581D-6E2C-42B2-8223-2CDD7EA48C69}"/>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2020</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2</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3</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zh-CN" altLang="en-US" sz="1400" dirty="0">
                <a:latin typeface="等线" panose="02010600030101010101" pitchFamily="2" charset="-122"/>
                <a:ea typeface="等线" panose="02010600030101010101" pitchFamily="2" charset="-122"/>
              </a:rPr>
              <a:t>中央政治局常委会会议</a:t>
            </a:r>
            <a:endParaRPr lang="en-US" altLang="zh-CN" sz="1400" dirty="0">
              <a:latin typeface="等线" panose="02010600030101010101" pitchFamily="2" charset="-122"/>
              <a:ea typeface="等线" panose="02010600030101010101" pitchFamily="2" charset="-122"/>
            </a:endParaRPr>
          </a:p>
        </p:txBody>
      </p:sp>
      <p:grpSp>
        <p:nvGrpSpPr>
          <p:cNvPr id="8" name="组合 7">
            <a:extLst>
              <a:ext uri="{FF2B5EF4-FFF2-40B4-BE49-F238E27FC236}">
                <a16:creationId xmlns:a16="http://schemas.microsoft.com/office/drawing/2014/main" id="{8E337725-C6B0-4EA6-AC27-78202117D87F}"/>
              </a:ext>
            </a:extLst>
          </p:cNvPr>
          <p:cNvGrpSpPr/>
          <p:nvPr/>
        </p:nvGrpSpPr>
        <p:grpSpPr>
          <a:xfrm>
            <a:off x="323529" y="1505323"/>
            <a:ext cx="8136903" cy="4310264"/>
            <a:chOff x="392410" y="1275040"/>
            <a:chExt cx="8589086" cy="4516929"/>
          </a:xfrm>
        </p:grpSpPr>
        <p:pic>
          <p:nvPicPr>
            <p:cNvPr id="3" name="图片 2">
              <a:extLst>
                <a:ext uri="{FF2B5EF4-FFF2-40B4-BE49-F238E27FC236}">
                  <a16:creationId xmlns:a16="http://schemas.microsoft.com/office/drawing/2014/main" id="{4793C412-9A8C-4E17-9067-93443D46CC7C}"/>
                </a:ext>
              </a:extLst>
            </p:cNvPr>
            <p:cNvPicPr>
              <a:picLocks noChangeAspect="1"/>
            </p:cNvPicPr>
            <p:nvPr/>
          </p:nvPicPr>
          <p:blipFill>
            <a:blip r:embed="rId3"/>
            <a:stretch>
              <a:fillRect/>
            </a:stretch>
          </p:blipFill>
          <p:spPr>
            <a:xfrm>
              <a:off x="466628" y="4853230"/>
              <a:ext cx="8238664" cy="938739"/>
            </a:xfrm>
            <a:prstGeom prst="rect">
              <a:avLst/>
            </a:prstGeom>
          </p:spPr>
        </p:pic>
        <p:cxnSp>
          <p:nvCxnSpPr>
            <p:cNvPr id="20" name="直接连接符 19">
              <a:extLst>
                <a:ext uri="{FF2B5EF4-FFF2-40B4-BE49-F238E27FC236}">
                  <a16:creationId xmlns:a16="http://schemas.microsoft.com/office/drawing/2014/main" id="{711A1B71-7F82-463B-B180-B4AE44DD7C42}"/>
                </a:ext>
              </a:extLst>
            </p:cNvPr>
            <p:cNvCxnSpPr>
              <a:cxnSpLocks/>
            </p:cNvCxnSpPr>
            <p:nvPr/>
          </p:nvCxnSpPr>
          <p:spPr>
            <a:xfrm>
              <a:off x="6708188" y="5146729"/>
              <a:ext cx="15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B9105672-5013-4776-B6F2-5D34A98E58C0}"/>
                </a:ext>
              </a:extLst>
            </p:cNvPr>
            <p:cNvPicPr>
              <a:picLocks noChangeAspect="1"/>
            </p:cNvPicPr>
            <p:nvPr/>
          </p:nvPicPr>
          <p:blipFill rotWithShape="1">
            <a:blip r:embed="rId4"/>
            <a:srcRect l="1279" t="7564" r="1072"/>
            <a:stretch/>
          </p:blipFill>
          <p:spPr>
            <a:xfrm>
              <a:off x="392410" y="1275040"/>
              <a:ext cx="8589086" cy="2657102"/>
            </a:xfrm>
            <a:prstGeom prst="rect">
              <a:avLst/>
            </a:prstGeom>
          </p:spPr>
        </p:pic>
        <p:pic>
          <p:nvPicPr>
            <p:cNvPr id="5" name="图片 4">
              <a:extLst>
                <a:ext uri="{FF2B5EF4-FFF2-40B4-BE49-F238E27FC236}">
                  <a16:creationId xmlns:a16="http://schemas.microsoft.com/office/drawing/2014/main" id="{7D122BDF-94AD-4818-A2CC-7C45E0B4DBFA}"/>
                </a:ext>
              </a:extLst>
            </p:cNvPr>
            <p:cNvPicPr>
              <a:picLocks noChangeAspect="1"/>
            </p:cNvPicPr>
            <p:nvPr/>
          </p:nvPicPr>
          <p:blipFill>
            <a:blip r:embed="rId5"/>
            <a:stretch>
              <a:fillRect/>
            </a:stretch>
          </p:blipFill>
          <p:spPr>
            <a:xfrm>
              <a:off x="466628" y="3877866"/>
              <a:ext cx="8244000" cy="975364"/>
            </a:xfrm>
            <a:prstGeom prst="rect">
              <a:avLst/>
            </a:prstGeom>
          </p:spPr>
        </p:pic>
      </p:grpSp>
      <p:sp>
        <p:nvSpPr>
          <p:cNvPr id="19" name="Parallelogram 33">
            <a:extLst>
              <a:ext uri="{FF2B5EF4-FFF2-40B4-BE49-F238E27FC236}">
                <a16:creationId xmlns:a16="http://schemas.microsoft.com/office/drawing/2014/main" id="{96368B1C-AC46-4F7E-970A-D2E49BFB3780}"/>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1" name="图片 20">
            <a:extLst>
              <a:ext uri="{FF2B5EF4-FFF2-40B4-BE49-F238E27FC236}">
                <a16:creationId xmlns:a16="http://schemas.microsoft.com/office/drawing/2014/main" id="{DC0451BE-E1A8-43A7-B199-7476D7E2C27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2" name="平行四边形 12">
            <a:extLst>
              <a:ext uri="{FF2B5EF4-FFF2-40B4-BE49-F238E27FC236}">
                <a16:creationId xmlns:a16="http://schemas.microsoft.com/office/drawing/2014/main" id="{2A04DC89-9311-4A67-B75F-1742647A28FC}"/>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3" name="平行四边形 13">
            <a:extLst>
              <a:ext uri="{FF2B5EF4-FFF2-40B4-BE49-F238E27FC236}">
                <a16:creationId xmlns:a16="http://schemas.microsoft.com/office/drawing/2014/main" id="{65E62B5C-319E-4ACC-B0F6-66D2A4B8F46D}"/>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4" name="文本框 28">
            <a:extLst>
              <a:ext uri="{FF2B5EF4-FFF2-40B4-BE49-F238E27FC236}">
                <a16:creationId xmlns:a16="http://schemas.microsoft.com/office/drawing/2014/main" id="{1B1C5FFF-C85F-4C7C-A07B-E970C0BF0B70}"/>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186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D1E887-83EA-4003-B49A-F02B26F36592}"/>
              </a:ext>
            </a:extLst>
          </p:cNvPr>
          <p:cNvSpPr txBox="1"/>
          <p:nvPr/>
        </p:nvSpPr>
        <p:spPr>
          <a:xfrm>
            <a:off x="323984" y="1505323"/>
            <a:ext cx="8589086" cy="584775"/>
          </a:xfrm>
          <a:prstGeom prst="rect">
            <a:avLst/>
          </a:prstGeom>
          <a:noFill/>
        </p:spPr>
        <p:txBody>
          <a:bodyPr wrap="square" rtlCol="0">
            <a:spAutoFit/>
          </a:bodyPr>
          <a:lstStyle/>
          <a:p>
            <a:r>
              <a:rPr lang="en-US" altLang="zh-CN" sz="1600"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中国从美国</a:t>
            </a:r>
            <a:r>
              <a:rPr lang="en-US" altLang="zh-CN" sz="1600" b="1" dirty="0">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偷</a:t>
            </a:r>
            <a:r>
              <a:rPr lang="en-US" altLang="zh-CN" sz="1600" b="1" dirty="0">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技术？美</a:t>
            </a:r>
            <a:r>
              <a:rPr lang="en-US" altLang="zh-CN" sz="1600" b="1" dirty="0">
                <a:latin typeface="等线" panose="02010600030101010101" pitchFamily="2" charset="-122"/>
                <a:ea typeface="等线" panose="02010600030101010101" pitchFamily="2" charset="-122"/>
              </a:rPr>
              <a:t>"301</a:t>
            </a:r>
            <a:r>
              <a:rPr lang="zh-CN" altLang="en-US" sz="1600" b="1" dirty="0">
                <a:latin typeface="等线" panose="02010600030101010101" pitchFamily="2" charset="-122"/>
                <a:ea typeface="等线" panose="02010600030101010101" pitchFamily="2" charset="-122"/>
              </a:rPr>
              <a:t>调查</a:t>
            </a:r>
            <a:r>
              <a:rPr lang="en-US" altLang="zh-CN" sz="1600" b="1" dirty="0">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真相是这样的</a:t>
            </a:r>
            <a:r>
              <a:rPr lang="en-US" altLang="zh-CN" sz="1600" i="0" dirty="0">
                <a:solidFill>
                  <a:srgbClr val="333333"/>
                </a:solidFill>
                <a:effectLst/>
                <a:latin typeface="等线" panose="02010600030101010101" pitchFamily="2" charset="-122"/>
                <a:ea typeface="等线" panose="02010600030101010101" pitchFamily="2" charset="-122"/>
              </a:rPr>
              <a:t>》</a:t>
            </a:r>
          </a:p>
          <a:p>
            <a:pPr algn="l"/>
            <a:r>
              <a:rPr lang="zh-CN" altLang="en-US" sz="1600" dirty="0">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2"/>
              </a:rPr>
              <a:t>https://baijiahao.baidu.com/s?id=1597258051597895458&amp;wfr=spider&amp;for=pc</a:t>
            </a:r>
            <a:endParaRPr lang="zh-CN" altLang="en-US" sz="1600" i="0" dirty="0">
              <a:solidFill>
                <a:srgbClr val="333333"/>
              </a:solidFill>
              <a:effectLst/>
              <a:latin typeface="等线" panose="02010600030101010101" pitchFamily="2" charset="-122"/>
              <a:ea typeface="等线" panose="02010600030101010101" pitchFamily="2" charset="-122"/>
            </a:endParaRPr>
          </a:p>
        </p:txBody>
      </p:sp>
      <p:grpSp>
        <p:nvGrpSpPr>
          <p:cNvPr id="13" name="组合 12">
            <a:extLst>
              <a:ext uri="{FF2B5EF4-FFF2-40B4-BE49-F238E27FC236}">
                <a16:creationId xmlns:a16="http://schemas.microsoft.com/office/drawing/2014/main" id="{91EF321B-F9EE-4A90-9028-D69C18CC7094}"/>
              </a:ext>
            </a:extLst>
          </p:cNvPr>
          <p:cNvGrpSpPr/>
          <p:nvPr/>
        </p:nvGrpSpPr>
        <p:grpSpPr>
          <a:xfrm>
            <a:off x="323529" y="2182645"/>
            <a:ext cx="6698509" cy="4293140"/>
            <a:chOff x="323527" y="1968013"/>
            <a:chExt cx="6698509" cy="4293140"/>
          </a:xfrm>
        </p:grpSpPr>
        <p:pic>
          <p:nvPicPr>
            <p:cNvPr id="14" name="图片 13">
              <a:extLst>
                <a:ext uri="{FF2B5EF4-FFF2-40B4-BE49-F238E27FC236}">
                  <a16:creationId xmlns:a16="http://schemas.microsoft.com/office/drawing/2014/main" id="{19F345A8-8D62-4AE2-8E93-93D09E998A77}"/>
                </a:ext>
              </a:extLst>
            </p:cNvPr>
            <p:cNvPicPr>
              <a:picLocks noChangeAspect="1"/>
            </p:cNvPicPr>
            <p:nvPr/>
          </p:nvPicPr>
          <p:blipFill rotWithShape="1">
            <a:blip r:embed="rId3"/>
            <a:srcRect l="1188" b="77120"/>
            <a:stretch/>
          </p:blipFill>
          <p:spPr>
            <a:xfrm>
              <a:off x="323529" y="1968013"/>
              <a:ext cx="6698507" cy="3411579"/>
            </a:xfrm>
            <a:prstGeom prst="rect">
              <a:avLst/>
            </a:prstGeom>
          </p:spPr>
        </p:pic>
        <p:pic>
          <p:nvPicPr>
            <p:cNvPr id="15" name="图片 14">
              <a:extLst>
                <a:ext uri="{FF2B5EF4-FFF2-40B4-BE49-F238E27FC236}">
                  <a16:creationId xmlns:a16="http://schemas.microsoft.com/office/drawing/2014/main" id="{7D061426-B7D9-47CF-A242-07C58E920453}"/>
                </a:ext>
              </a:extLst>
            </p:cNvPr>
            <p:cNvPicPr>
              <a:picLocks noChangeAspect="1"/>
            </p:cNvPicPr>
            <p:nvPr/>
          </p:nvPicPr>
          <p:blipFill rotWithShape="1">
            <a:blip r:embed="rId3"/>
            <a:srcRect t="43824" b="52198"/>
            <a:stretch/>
          </p:blipFill>
          <p:spPr>
            <a:xfrm>
              <a:off x="323528" y="5383362"/>
              <a:ext cx="6641091" cy="581005"/>
            </a:xfrm>
            <a:prstGeom prst="rect">
              <a:avLst/>
            </a:prstGeom>
          </p:spPr>
        </p:pic>
        <p:pic>
          <p:nvPicPr>
            <p:cNvPr id="16" name="图片 15">
              <a:extLst>
                <a:ext uri="{FF2B5EF4-FFF2-40B4-BE49-F238E27FC236}">
                  <a16:creationId xmlns:a16="http://schemas.microsoft.com/office/drawing/2014/main" id="{1F0DCC42-C6CC-495A-8505-A32B96C0FF53}"/>
                </a:ext>
              </a:extLst>
            </p:cNvPr>
            <p:cNvPicPr>
              <a:picLocks noChangeAspect="1"/>
            </p:cNvPicPr>
            <p:nvPr/>
          </p:nvPicPr>
          <p:blipFill rotWithShape="1">
            <a:blip r:embed="rId3"/>
            <a:srcRect t="91528" b="5323"/>
            <a:stretch/>
          </p:blipFill>
          <p:spPr>
            <a:xfrm>
              <a:off x="323527" y="5797189"/>
              <a:ext cx="6698507" cy="463964"/>
            </a:xfrm>
            <a:prstGeom prst="rect">
              <a:avLst/>
            </a:prstGeom>
          </p:spPr>
        </p:pic>
      </p:grpSp>
      <p:sp>
        <p:nvSpPr>
          <p:cNvPr id="17" name="Parallelogram 33">
            <a:extLst>
              <a:ext uri="{FF2B5EF4-FFF2-40B4-BE49-F238E27FC236}">
                <a16:creationId xmlns:a16="http://schemas.microsoft.com/office/drawing/2014/main" id="{61AE8838-2212-4AD3-988A-625F5FF7959C}"/>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8" name="图片 17">
            <a:extLst>
              <a:ext uri="{FF2B5EF4-FFF2-40B4-BE49-F238E27FC236}">
                <a16:creationId xmlns:a16="http://schemas.microsoft.com/office/drawing/2014/main" id="{564C23CC-524A-440A-8BEC-86C957CA010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9" name="平行四边形 12">
            <a:extLst>
              <a:ext uri="{FF2B5EF4-FFF2-40B4-BE49-F238E27FC236}">
                <a16:creationId xmlns:a16="http://schemas.microsoft.com/office/drawing/2014/main" id="{369E89DE-7B78-4385-A451-9DE382298A73}"/>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平行四边形 13">
            <a:extLst>
              <a:ext uri="{FF2B5EF4-FFF2-40B4-BE49-F238E27FC236}">
                <a16:creationId xmlns:a16="http://schemas.microsoft.com/office/drawing/2014/main" id="{6C03CB3D-988D-4AC5-B0A2-1654E3D2466D}"/>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文本框 28">
            <a:extLst>
              <a:ext uri="{FF2B5EF4-FFF2-40B4-BE49-F238E27FC236}">
                <a16:creationId xmlns:a16="http://schemas.microsoft.com/office/drawing/2014/main" id="{A66607BC-ED4B-4B2D-8DC7-2C658AB5DDA8}"/>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37</a:t>
            </a:r>
          </a:p>
        </p:txBody>
      </p:sp>
      <p:sp>
        <p:nvSpPr>
          <p:cNvPr id="6" name="文本框 5">
            <a:extLst>
              <a:ext uri="{FF2B5EF4-FFF2-40B4-BE49-F238E27FC236}">
                <a16:creationId xmlns:a16="http://schemas.microsoft.com/office/drawing/2014/main" id="{3B110A33-4FCF-4464-AB9F-EB9E2765C7D7}"/>
              </a:ext>
            </a:extLst>
          </p:cNvPr>
          <p:cNvSpPr txBox="1"/>
          <p:nvPr/>
        </p:nvSpPr>
        <p:spPr>
          <a:xfrm>
            <a:off x="329148" y="1505323"/>
            <a:ext cx="8589086" cy="584775"/>
          </a:xfrm>
          <a:prstGeom prst="rect">
            <a:avLst/>
          </a:prstGeom>
          <a:noFill/>
        </p:spPr>
        <p:txBody>
          <a:bodyPr wrap="square" rtlCol="0">
            <a:spAutoFit/>
          </a:bodyPr>
          <a:lstStyle/>
          <a:p>
            <a:r>
              <a:rPr lang="en-US" altLang="zh-CN" sz="1600" b="1" i="0" dirty="0">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“一带一路”是债务陷阱，中国搞一家独大？用这些事实怼回去！</a:t>
            </a:r>
            <a:r>
              <a:rPr lang="en-US" altLang="zh-CN" sz="1600" b="1" i="0" dirty="0">
                <a:effectLst/>
                <a:latin typeface="等线" panose="02010600030101010101" pitchFamily="2" charset="-122"/>
                <a:ea typeface="等线" panose="02010600030101010101" pitchFamily="2" charset="-122"/>
              </a:rPr>
              <a:t>》</a:t>
            </a:r>
          </a:p>
          <a:p>
            <a:pPr algn="l"/>
            <a:r>
              <a:rPr lang="zh-CN" altLang="en-US" sz="1600" dirty="0">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3"/>
              </a:rPr>
              <a:t>https://baijiahao.baidu.com/s?id=1631775237476720109&amp;wfr=spider&amp;for=pc</a:t>
            </a:r>
            <a:endParaRPr lang="zh-CN" altLang="en-US" sz="1600" i="0" dirty="0">
              <a:solidFill>
                <a:srgbClr val="333333"/>
              </a:solidFill>
              <a:effectLst/>
              <a:latin typeface="等线" panose="02010600030101010101" pitchFamily="2" charset="-122"/>
              <a:ea typeface="等线" panose="02010600030101010101" pitchFamily="2" charset="-122"/>
            </a:endParaRPr>
          </a:p>
        </p:txBody>
      </p:sp>
      <p:grpSp>
        <p:nvGrpSpPr>
          <p:cNvPr id="2" name="组合 1">
            <a:extLst>
              <a:ext uri="{FF2B5EF4-FFF2-40B4-BE49-F238E27FC236}">
                <a16:creationId xmlns:a16="http://schemas.microsoft.com/office/drawing/2014/main" id="{ED18D33F-250D-4C7E-BBF1-2BFFC0E03E40}"/>
              </a:ext>
            </a:extLst>
          </p:cNvPr>
          <p:cNvGrpSpPr/>
          <p:nvPr/>
        </p:nvGrpSpPr>
        <p:grpSpPr>
          <a:xfrm>
            <a:off x="467544" y="2163145"/>
            <a:ext cx="6495442" cy="3600874"/>
            <a:chOff x="453655" y="2050894"/>
            <a:chExt cx="6495442" cy="3600874"/>
          </a:xfrm>
        </p:grpSpPr>
        <p:pic>
          <p:nvPicPr>
            <p:cNvPr id="3" name="图片 2">
              <a:extLst>
                <a:ext uri="{FF2B5EF4-FFF2-40B4-BE49-F238E27FC236}">
                  <a16:creationId xmlns:a16="http://schemas.microsoft.com/office/drawing/2014/main" id="{9232BFF6-96CD-4C0E-ADB4-9CCFB0D3D4D1}"/>
                </a:ext>
              </a:extLst>
            </p:cNvPr>
            <p:cNvPicPr>
              <a:picLocks noChangeAspect="1"/>
            </p:cNvPicPr>
            <p:nvPr/>
          </p:nvPicPr>
          <p:blipFill>
            <a:blip r:embed="rId4"/>
            <a:stretch>
              <a:fillRect/>
            </a:stretch>
          </p:blipFill>
          <p:spPr>
            <a:xfrm>
              <a:off x="453656" y="2050894"/>
              <a:ext cx="6495441" cy="772791"/>
            </a:xfrm>
            <a:prstGeom prst="rect">
              <a:avLst/>
            </a:prstGeom>
          </p:spPr>
        </p:pic>
        <p:pic>
          <p:nvPicPr>
            <p:cNvPr id="7" name="图片 6">
              <a:extLst>
                <a:ext uri="{FF2B5EF4-FFF2-40B4-BE49-F238E27FC236}">
                  <a16:creationId xmlns:a16="http://schemas.microsoft.com/office/drawing/2014/main" id="{FC4DF042-B7A8-4631-9F63-E5B7A5922A92}"/>
                </a:ext>
              </a:extLst>
            </p:cNvPr>
            <p:cNvPicPr>
              <a:picLocks noChangeAspect="1"/>
            </p:cNvPicPr>
            <p:nvPr/>
          </p:nvPicPr>
          <p:blipFill rotWithShape="1">
            <a:blip r:embed="rId5"/>
            <a:srcRect r="154"/>
            <a:stretch/>
          </p:blipFill>
          <p:spPr>
            <a:xfrm>
              <a:off x="453656" y="3027597"/>
              <a:ext cx="6495441" cy="736843"/>
            </a:xfrm>
            <a:prstGeom prst="rect">
              <a:avLst/>
            </a:prstGeom>
          </p:spPr>
        </p:pic>
        <p:pic>
          <p:nvPicPr>
            <p:cNvPr id="8" name="图片 7">
              <a:extLst>
                <a:ext uri="{FF2B5EF4-FFF2-40B4-BE49-F238E27FC236}">
                  <a16:creationId xmlns:a16="http://schemas.microsoft.com/office/drawing/2014/main" id="{73218C16-21CC-4939-8CF5-BB2C7799B4FC}"/>
                </a:ext>
              </a:extLst>
            </p:cNvPr>
            <p:cNvPicPr>
              <a:picLocks noChangeAspect="1"/>
            </p:cNvPicPr>
            <p:nvPr/>
          </p:nvPicPr>
          <p:blipFill rotWithShape="1">
            <a:blip r:embed="rId6"/>
            <a:srcRect r="182"/>
            <a:stretch/>
          </p:blipFill>
          <p:spPr>
            <a:xfrm>
              <a:off x="453655" y="3962296"/>
              <a:ext cx="6495441" cy="732645"/>
            </a:xfrm>
            <a:prstGeom prst="rect">
              <a:avLst/>
            </a:prstGeom>
          </p:spPr>
        </p:pic>
        <p:pic>
          <p:nvPicPr>
            <p:cNvPr id="9" name="图片 8">
              <a:extLst>
                <a:ext uri="{FF2B5EF4-FFF2-40B4-BE49-F238E27FC236}">
                  <a16:creationId xmlns:a16="http://schemas.microsoft.com/office/drawing/2014/main" id="{F9248EBD-AE8E-4CB2-A626-806C5B32341A}"/>
                </a:ext>
              </a:extLst>
            </p:cNvPr>
            <p:cNvPicPr>
              <a:picLocks noChangeAspect="1"/>
            </p:cNvPicPr>
            <p:nvPr/>
          </p:nvPicPr>
          <p:blipFill>
            <a:blip r:embed="rId7"/>
            <a:stretch>
              <a:fillRect/>
            </a:stretch>
          </p:blipFill>
          <p:spPr>
            <a:xfrm>
              <a:off x="453655" y="4892797"/>
              <a:ext cx="6331251" cy="758971"/>
            </a:xfrm>
            <a:prstGeom prst="rect">
              <a:avLst/>
            </a:prstGeom>
          </p:spPr>
        </p:pic>
      </p:grpSp>
      <p:sp>
        <p:nvSpPr>
          <p:cNvPr id="18" name="Parallelogram 33">
            <a:extLst>
              <a:ext uri="{FF2B5EF4-FFF2-40B4-BE49-F238E27FC236}">
                <a16:creationId xmlns:a16="http://schemas.microsoft.com/office/drawing/2014/main" id="{CE572F91-0B56-4668-9274-BA5E23497661}"/>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9" name="图片 18">
            <a:extLst>
              <a:ext uri="{FF2B5EF4-FFF2-40B4-BE49-F238E27FC236}">
                <a16:creationId xmlns:a16="http://schemas.microsoft.com/office/drawing/2014/main" id="{03CAB398-0827-4DA6-B151-3298EF229CA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0" name="平行四边形 12">
            <a:extLst>
              <a:ext uri="{FF2B5EF4-FFF2-40B4-BE49-F238E27FC236}">
                <a16:creationId xmlns:a16="http://schemas.microsoft.com/office/drawing/2014/main" id="{4CD44A07-DB9D-4288-91FA-53F942DF482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平行四边形 13">
            <a:extLst>
              <a:ext uri="{FF2B5EF4-FFF2-40B4-BE49-F238E27FC236}">
                <a16:creationId xmlns:a16="http://schemas.microsoft.com/office/drawing/2014/main" id="{F8866BE9-DC51-4340-8035-BF49EC549606}"/>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2" name="文本框 28">
            <a:extLst>
              <a:ext uri="{FF2B5EF4-FFF2-40B4-BE49-F238E27FC236}">
                <a16:creationId xmlns:a16="http://schemas.microsoft.com/office/drawing/2014/main" id="{97C99111-BB3E-48B0-A802-29488B30BA6F}"/>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9805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38</a:t>
            </a:r>
          </a:p>
        </p:txBody>
      </p:sp>
      <p:pic>
        <p:nvPicPr>
          <p:cNvPr id="9" name="图片 8">
            <a:extLst>
              <a:ext uri="{FF2B5EF4-FFF2-40B4-BE49-F238E27FC236}">
                <a16:creationId xmlns:a16="http://schemas.microsoft.com/office/drawing/2014/main" id="{8009F2C0-2278-4619-93A3-62BE6C69A252}"/>
              </a:ext>
            </a:extLst>
          </p:cNvPr>
          <p:cNvPicPr>
            <a:picLocks noChangeAspect="1"/>
          </p:cNvPicPr>
          <p:nvPr/>
        </p:nvPicPr>
        <p:blipFill rotWithShape="1">
          <a:blip r:embed="rId3">
            <a:extLst>
              <a:ext uri="{28A0092B-C50C-407E-A947-70E740481C1C}">
                <a14:useLocalDpi xmlns:a14="http://schemas.microsoft.com/office/drawing/2010/main" val="0"/>
              </a:ext>
            </a:extLst>
          </a:blip>
          <a:srcRect l="2515" t="1662"/>
          <a:stretch/>
        </p:blipFill>
        <p:spPr>
          <a:xfrm>
            <a:off x="4070240" y="1584888"/>
            <a:ext cx="4842830" cy="4763063"/>
          </a:xfrm>
          <a:prstGeom prst="rect">
            <a:avLst/>
          </a:prstGeom>
        </p:spPr>
      </p:pic>
      <p:sp>
        <p:nvSpPr>
          <p:cNvPr id="12" name="文本框 11">
            <a:extLst>
              <a:ext uri="{FF2B5EF4-FFF2-40B4-BE49-F238E27FC236}">
                <a16:creationId xmlns:a16="http://schemas.microsoft.com/office/drawing/2014/main" id="{EC3A479C-018E-4C6D-87D1-763E5DC41871}"/>
              </a:ext>
            </a:extLst>
          </p:cNvPr>
          <p:cNvSpPr txBox="1"/>
          <p:nvPr/>
        </p:nvSpPr>
        <p:spPr>
          <a:xfrm>
            <a:off x="323529" y="2185935"/>
            <a:ext cx="4248471" cy="248613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zh-CN" altLang="en-US" sz="1600" dirty="0">
                <a:latin typeface="等线" panose="02010600030101010101" pitchFamily="2" charset="-122"/>
                <a:ea typeface="等线" panose="02010600030101010101" pitchFamily="2" charset="-122"/>
              </a:rPr>
              <a:t>打造国际一流媒体</a:t>
            </a:r>
            <a:endParaRPr lang="en-US" altLang="zh-CN" sz="1600" dirty="0">
              <a:latin typeface="等线" panose="02010600030101010101" pitchFamily="2" charset="-122"/>
              <a:ea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latin typeface="等线" panose="02010600030101010101" pitchFamily="2" charset="-122"/>
                <a:ea typeface="等线" panose="02010600030101010101" pitchFamily="2" charset="-122"/>
              </a:rPr>
              <a:t>积极融入国际传播体系</a:t>
            </a:r>
            <a:endParaRPr lang="en-US" altLang="zh-CN" sz="1600" dirty="0">
              <a:latin typeface="等线" panose="02010600030101010101" pitchFamily="2" charset="-122"/>
              <a:ea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latin typeface="等线" panose="02010600030101010101" pitchFamily="2" charset="-122"/>
                <a:ea typeface="等线" panose="02010600030101010101" pitchFamily="2" charset="-122"/>
              </a:rPr>
              <a:t>打造融通中外的新概念新范畴新表述</a:t>
            </a:r>
            <a:endParaRPr lang="en-US" altLang="zh-CN" sz="1600" dirty="0">
              <a:latin typeface="等线" panose="02010600030101010101" pitchFamily="2" charset="-122"/>
              <a:ea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latin typeface="等线" panose="02010600030101010101" pitchFamily="2" charset="-122"/>
                <a:ea typeface="等线" panose="02010600030101010101" pitchFamily="2" charset="-122"/>
              </a:rPr>
              <a:t>为国外受众提供观察国际事务的中国视角</a:t>
            </a:r>
            <a:endParaRPr lang="en-US" altLang="zh-CN" sz="1600" dirty="0">
              <a:latin typeface="等线" panose="02010600030101010101" pitchFamily="2" charset="-122"/>
              <a:ea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latin typeface="等线" panose="02010600030101010101" pitchFamily="2" charset="-122"/>
                <a:ea typeface="等线" panose="02010600030101010101" pitchFamily="2" charset="-122"/>
              </a:rPr>
              <a:t>加强国际传播能力和话语体系建设</a:t>
            </a:r>
            <a:endParaRPr lang="en-US" altLang="zh-CN" sz="1600" dirty="0">
              <a:latin typeface="等线" panose="02010600030101010101" pitchFamily="2" charset="-122"/>
              <a:ea typeface="等线" panose="02010600030101010101" pitchFamily="2" charset="-122"/>
            </a:endParaRPr>
          </a:p>
        </p:txBody>
      </p:sp>
      <p:sp>
        <p:nvSpPr>
          <p:cNvPr id="15" name="Parallelogram 33">
            <a:extLst>
              <a:ext uri="{FF2B5EF4-FFF2-40B4-BE49-F238E27FC236}">
                <a16:creationId xmlns:a16="http://schemas.microsoft.com/office/drawing/2014/main" id="{5BF38633-671E-40AD-BBBD-F1B7A660A5A3}"/>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 name="图片 15">
            <a:extLst>
              <a:ext uri="{FF2B5EF4-FFF2-40B4-BE49-F238E27FC236}">
                <a16:creationId xmlns:a16="http://schemas.microsoft.com/office/drawing/2014/main" id="{BDFE31D1-4A1D-4982-A5CA-D837EAE8FA8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7" name="平行四边形 12">
            <a:extLst>
              <a:ext uri="{FF2B5EF4-FFF2-40B4-BE49-F238E27FC236}">
                <a16:creationId xmlns:a16="http://schemas.microsoft.com/office/drawing/2014/main" id="{21BC5A01-1B7A-4433-A6C0-DDA88A367F3F}"/>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 name="平行四边形 13">
            <a:extLst>
              <a:ext uri="{FF2B5EF4-FFF2-40B4-BE49-F238E27FC236}">
                <a16:creationId xmlns:a16="http://schemas.microsoft.com/office/drawing/2014/main" id="{21B2BF57-8E80-4D87-B884-76762F70D51A}"/>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 name="文本框 28">
            <a:extLst>
              <a:ext uri="{FF2B5EF4-FFF2-40B4-BE49-F238E27FC236}">
                <a16:creationId xmlns:a16="http://schemas.microsoft.com/office/drawing/2014/main" id="{A818B283-9758-4603-9253-63A729A54655}"/>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93762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39</a:t>
            </a:r>
          </a:p>
        </p:txBody>
      </p:sp>
      <p:sp>
        <p:nvSpPr>
          <p:cNvPr id="15" name="Parallelogram 33">
            <a:extLst>
              <a:ext uri="{FF2B5EF4-FFF2-40B4-BE49-F238E27FC236}">
                <a16:creationId xmlns:a16="http://schemas.microsoft.com/office/drawing/2014/main" id="{5BF38633-671E-40AD-BBBD-F1B7A660A5A3}"/>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 name="图片 15">
            <a:extLst>
              <a:ext uri="{FF2B5EF4-FFF2-40B4-BE49-F238E27FC236}">
                <a16:creationId xmlns:a16="http://schemas.microsoft.com/office/drawing/2014/main" id="{BDFE31D1-4A1D-4982-A5CA-D837EAE8FA8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7" name="平行四边形 12">
            <a:extLst>
              <a:ext uri="{FF2B5EF4-FFF2-40B4-BE49-F238E27FC236}">
                <a16:creationId xmlns:a16="http://schemas.microsoft.com/office/drawing/2014/main" id="{21BC5A01-1B7A-4433-A6C0-DDA88A367F3F}"/>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8" name="平行四边形 13">
            <a:extLst>
              <a:ext uri="{FF2B5EF4-FFF2-40B4-BE49-F238E27FC236}">
                <a16:creationId xmlns:a16="http://schemas.microsoft.com/office/drawing/2014/main" id="{21B2BF57-8E80-4D87-B884-76762F70D51A}"/>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 name="文本框 28">
            <a:extLst>
              <a:ext uri="{FF2B5EF4-FFF2-40B4-BE49-F238E27FC236}">
                <a16:creationId xmlns:a16="http://schemas.microsoft.com/office/drawing/2014/main" id="{A818B283-9758-4603-9253-63A729A54655}"/>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应对①：讲好中国故事 传播好中国声音</a:t>
            </a:r>
            <a:endParaRPr lang="zh-CN" altLang="zh-CN" u="sng" dirty="0">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C6370115-8CF8-4762-83B0-AEEC0013E326}"/>
              </a:ext>
            </a:extLst>
          </p:cNvPr>
          <p:cNvGrpSpPr/>
          <p:nvPr/>
        </p:nvGrpSpPr>
        <p:grpSpPr>
          <a:xfrm>
            <a:off x="323529" y="1509565"/>
            <a:ext cx="3454573" cy="4167758"/>
            <a:chOff x="323529" y="1322922"/>
            <a:chExt cx="3454573" cy="4167758"/>
          </a:xfrm>
        </p:grpSpPr>
        <p:pic>
          <p:nvPicPr>
            <p:cNvPr id="14" name="图片 13">
              <a:extLst>
                <a:ext uri="{FF2B5EF4-FFF2-40B4-BE49-F238E27FC236}">
                  <a16:creationId xmlns:a16="http://schemas.microsoft.com/office/drawing/2014/main" id="{0B0BB06D-CFA7-4F72-AEE7-29AE99B75740}"/>
                </a:ext>
              </a:extLst>
            </p:cNvPr>
            <p:cNvPicPr>
              <a:picLocks noChangeAspect="1"/>
            </p:cNvPicPr>
            <p:nvPr/>
          </p:nvPicPr>
          <p:blipFill rotWithShape="1">
            <a:blip r:embed="rId4"/>
            <a:srcRect l="32898" r="31781" b="91867"/>
            <a:stretch/>
          </p:blipFill>
          <p:spPr>
            <a:xfrm>
              <a:off x="323529" y="1322922"/>
              <a:ext cx="3454572" cy="468614"/>
            </a:xfrm>
            <a:prstGeom prst="rect">
              <a:avLst/>
            </a:prstGeom>
          </p:spPr>
        </p:pic>
        <p:pic>
          <p:nvPicPr>
            <p:cNvPr id="20" name="图片 19">
              <a:extLst>
                <a:ext uri="{FF2B5EF4-FFF2-40B4-BE49-F238E27FC236}">
                  <a16:creationId xmlns:a16="http://schemas.microsoft.com/office/drawing/2014/main" id="{240872AE-D372-4C80-831C-CD7B9CF77FE4}"/>
                </a:ext>
              </a:extLst>
            </p:cNvPr>
            <p:cNvPicPr>
              <a:picLocks noChangeAspect="1"/>
            </p:cNvPicPr>
            <p:nvPr/>
          </p:nvPicPr>
          <p:blipFill>
            <a:blip r:embed="rId5"/>
            <a:stretch>
              <a:fillRect/>
            </a:stretch>
          </p:blipFill>
          <p:spPr>
            <a:xfrm>
              <a:off x="323529" y="1791536"/>
              <a:ext cx="3454573" cy="3699144"/>
            </a:xfrm>
            <a:prstGeom prst="rect">
              <a:avLst/>
            </a:prstGeom>
          </p:spPr>
        </p:pic>
      </p:grpSp>
      <p:sp>
        <p:nvSpPr>
          <p:cNvPr id="21" name="文本框 20">
            <a:extLst>
              <a:ext uri="{FF2B5EF4-FFF2-40B4-BE49-F238E27FC236}">
                <a16:creationId xmlns:a16="http://schemas.microsoft.com/office/drawing/2014/main" id="{5F126813-C855-4046-B7BA-45CAEC42807A}"/>
              </a:ext>
            </a:extLst>
          </p:cNvPr>
          <p:cNvSpPr txBox="1"/>
          <p:nvPr/>
        </p:nvSpPr>
        <p:spPr>
          <a:xfrm>
            <a:off x="249768" y="5639303"/>
            <a:ext cx="3528333" cy="738664"/>
          </a:xfrm>
          <a:prstGeom prst="rect">
            <a:avLst/>
          </a:prstGeom>
          <a:noFill/>
        </p:spPr>
        <p:txBody>
          <a:bodyPr wrap="square">
            <a:spAutoFit/>
          </a:bodyPr>
          <a:lstStyle/>
          <a:p>
            <a:pPr algn="just"/>
            <a:r>
              <a:rPr lang="en-US" altLang="zh-CN" sz="1400" u="sng" kern="0" dirty="0">
                <a:solidFill>
                  <a:srgbClr val="231F20"/>
                </a:solidFill>
                <a:effectLst/>
                <a:latin typeface="等线" panose="02010600030101010101" pitchFamily="2" charset="-122"/>
                <a:ea typeface="等线" panose="02010600030101010101" pitchFamily="2" charset="-122"/>
                <a:cs typeface="微软雅黑" panose="020B0503020204020204" pitchFamily="34" charset="-122"/>
                <a:hlinkClick r:id="rId6"/>
              </a:rPr>
              <a:t>https://news.cgtn.com/news/2020-03-12/Double-standards-on-COVID-19-not-helpful-ONHCANJaRq/index.html</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6C982BA2-849A-4E21-85AE-2333C499338D}"/>
              </a:ext>
            </a:extLst>
          </p:cNvPr>
          <p:cNvPicPr>
            <a:picLocks noChangeAspect="1"/>
          </p:cNvPicPr>
          <p:nvPr/>
        </p:nvPicPr>
        <p:blipFill rotWithShape="1">
          <a:blip r:embed="rId7"/>
          <a:srcRect r="25127"/>
          <a:stretch/>
        </p:blipFill>
        <p:spPr>
          <a:xfrm>
            <a:off x="4027870" y="1417002"/>
            <a:ext cx="4011152" cy="445557"/>
          </a:xfrm>
          <a:prstGeom prst="rect">
            <a:avLst/>
          </a:prstGeom>
        </p:spPr>
      </p:pic>
      <p:pic>
        <p:nvPicPr>
          <p:cNvPr id="3" name="图片 2">
            <a:extLst>
              <a:ext uri="{FF2B5EF4-FFF2-40B4-BE49-F238E27FC236}">
                <a16:creationId xmlns:a16="http://schemas.microsoft.com/office/drawing/2014/main" id="{21ECCE45-6A2E-4868-9C2D-FB41692DF1F7}"/>
              </a:ext>
            </a:extLst>
          </p:cNvPr>
          <p:cNvPicPr>
            <a:picLocks noChangeAspect="1"/>
          </p:cNvPicPr>
          <p:nvPr/>
        </p:nvPicPr>
        <p:blipFill rotWithShape="1">
          <a:blip r:embed="rId8"/>
          <a:srcRect t="1172" b="1385"/>
          <a:stretch/>
        </p:blipFill>
        <p:spPr>
          <a:xfrm>
            <a:off x="4027869" y="1892449"/>
            <a:ext cx="4011153" cy="3870603"/>
          </a:xfrm>
          <a:prstGeom prst="rect">
            <a:avLst/>
          </a:prstGeom>
        </p:spPr>
      </p:pic>
      <p:sp>
        <p:nvSpPr>
          <p:cNvPr id="4" name="文本框 3">
            <a:extLst>
              <a:ext uri="{FF2B5EF4-FFF2-40B4-BE49-F238E27FC236}">
                <a16:creationId xmlns:a16="http://schemas.microsoft.com/office/drawing/2014/main" id="{5F092D85-1134-418B-B4DE-5174A2FF73F5}"/>
              </a:ext>
            </a:extLst>
          </p:cNvPr>
          <p:cNvSpPr txBox="1"/>
          <p:nvPr/>
        </p:nvSpPr>
        <p:spPr>
          <a:xfrm>
            <a:off x="3948240" y="5854747"/>
            <a:ext cx="4090781" cy="523220"/>
          </a:xfrm>
          <a:prstGeom prst="rect">
            <a:avLst/>
          </a:prstGeom>
          <a:noFill/>
        </p:spPr>
        <p:txBody>
          <a:bodyPr wrap="square">
            <a:spAutoFit/>
          </a:bodyPr>
          <a:lstStyle/>
          <a:p>
            <a:r>
              <a:rPr lang="en-US" altLang="zh-CN" sz="1400" u="sng" kern="0" dirty="0">
                <a:solidFill>
                  <a:srgbClr val="231F20"/>
                </a:solidFill>
                <a:effectLst/>
                <a:latin typeface="等线" panose="02010600030101010101" pitchFamily="2" charset="-122"/>
                <a:ea typeface="等线" panose="02010600030101010101" pitchFamily="2" charset="-122"/>
                <a:cs typeface="微软雅黑" panose="020B0503020204020204" pitchFamily="34" charset="-122"/>
                <a:hlinkClick r:id="rId9"/>
              </a:rPr>
              <a:t>https://www.chinadaily.com.cn/a/202003/04/WS5e5eda68a31012821727c0a7.html</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20468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3530" y="1485933"/>
            <a:ext cx="8589540" cy="5598905"/>
          </a:xfrm>
          <a:prstGeom prst="rect">
            <a:avLst/>
          </a:prstGeom>
          <a:noFill/>
        </p:spPr>
        <p:txBody>
          <a:bodyPr wrap="square" rtlCol="0">
            <a:spAutoFit/>
          </a:bodyPr>
          <a:lstStyle/>
          <a:p>
            <a:pPr>
              <a:lnSpc>
                <a:spcPct val="150000"/>
              </a:lnSpc>
            </a:pPr>
            <a:r>
              <a:rPr kumimoji="1" lang="zh-CN" altLang="en-US" sz="1600" b="1" dirty="0">
                <a:solidFill>
                  <a:srgbClr val="1B2153"/>
                </a:solidFill>
                <a:latin typeface="等线" panose="02010600030101010101" pitchFamily="2" charset="-122"/>
                <a:ea typeface="等线" panose="02010600030101010101" pitchFamily="2" charset="-122"/>
              </a:rPr>
              <a:t>路透社新闻研究所在最新出台的数字时代全球新闻媒体的研究报告中指出：</a:t>
            </a:r>
          </a:p>
          <a:p>
            <a:pPr marL="285750" indent="-285750">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（一）出版商对平台的依赖状况将被打破</a:t>
            </a:r>
            <a:endParaRPr lang="zh-CN" altLang="zh-CN" sz="1600" dirty="0">
              <a:latin typeface="等线" panose="02010600030101010101" pitchFamily="2" charset="-122"/>
              <a:ea typeface="等线" panose="02010600030101010101" pitchFamily="2" charset="-122"/>
            </a:endParaRPr>
          </a:p>
          <a:p>
            <a:pPr marL="285750" indent="-285750">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（二）在假新闻的时代里重建信任</a:t>
            </a:r>
            <a:endParaRPr lang="zh-CN" altLang="zh-CN" sz="1600" dirty="0">
              <a:latin typeface="等线" panose="02010600030101010101" pitchFamily="2" charset="-122"/>
              <a:ea typeface="等线" panose="02010600030101010101" pitchFamily="2" charset="-122"/>
            </a:endParaRPr>
          </a:p>
          <a:p>
            <a:pPr marL="285750" indent="-285750">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（三）社交媒体的新图景</a:t>
            </a:r>
            <a:endParaRPr lang="zh-CN" altLang="zh-CN" sz="1600" dirty="0">
              <a:latin typeface="等线" panose="02010600030101010101" pitchFamily="2" charset="-122"/>
              <a:ea typeface="等线" panose="02010600030101010101" pitchFamily="2" charset="-122"/>
            </a:endParaRPr>
          </a:p>
          <a:p>
            <a:pPr marL="285750" indent="-285750" fontAlgn="base">
              <a:lnSpc>
                <a:spcPct val="150000"/>
              </a:lnSpc>
              <a:buFont typeface="Wingdings" panose="05000000000000000000" pitchFamily="2" charset="2"/>
              <a:buChar char="u"/>
            </a:pPr>
            <a:r>
              <a:rPr lang="zh-CN" altLang="en-US" sz="1600" b="1" dirty="0">
                <a:latin typeface="等线" panose="02010600030101010101" pitchFamily="2" charset="-122"/>
                <a:ea typeface="等线" panose="02010600030101010101" pitchFamily="2" charset="-122"/>
              </a:rPr>
              <a:t>（</a:t>
            </a:r>
            <a:r>
              <a:rPr lang="zh-CN" altLang="zh-CN" sz="1600" b="1" dirty="0">
                <a:latin typeface="等线" panose="02010600030101010101" pitchFamily="2" charset="-122"/>
                <a:ea typeface="等线" panose="02010600030101010101" pitchFamily="2" charset="-122"/>
              </a:rPr>
              <a:t>四）传统电视行业面临的挑战加剧</a:t>
            </a:r>
            <a:endParaRPr lang="zh-CN" altLang="zh-CN" sz="1600" dirty="0">
              <a:latin typeface="等线" panose="02010600030101010101" pitchFamily="2" charset="-122"/>
              <a:ea typeface="等线" panose="02010600030101010101" pitchFamily="2" charset="-122"/>
            </a:endParaRPr>
          </a:p>
          <a:p>
            <a:pPr indent="355600" fontAlgn="base">
              <a:lnSpc>
                <a:spcPct val="150000"/>
              </a:lnSpc>
            </a:pPr>
            <a:r>
              <a:rPr lang="zh-CN" altLang="zh-CN" sz="1400" dirty="0">
                <a:latin typeface="等线" panose="02010600030101010101" pitchFamily="2" charset="-122"/>
                <a:ea typeface="等线" panose="02010600030101010101" pitchFamily="2" charset="-122"/>
              </a:rPr>
              <a:t>根据报告的预测，</a:t>
            </a:r>
            <a:r>
              <a:rPr lang="en-US" altLang="zh-CN" sz="1400" dirty="0">
                <a:latin typeface="等线" panose="02010600030101010101" pitchFamily="2" charset="-122"/>
                <a:ea typeface="等线" panose="02010600030101010101" pitchFamily="2" charset="-122"/>
              </a:rPr>
              <a:t>2018</a:t>
            </a:r>
            <a:r>
              <a:rPr lang="zh-CN" altLang="zh-CN" sz="1400" dirty="0">
                <a:latin typeface="等线" panose="02010600030101010101" pitchFamily="2" charset="-122"/>
                <a:ea typeface="等线" panose="02010600030101010101" pitchFamily="2" charset="-122"/>
              </a:rPr>
              <a:t>年或将成为短视频发展的关键年份。</a:t>
            </a:r>
          </a:p>
          <a:p>
            <a:pPr marL="285750" indent="-285750">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（五）商业模式转变：广告收入</a:t>
            </a:r>
            <a:r>
              <a:rPr lang="zh-CN" altLang="en-US" sz="1600" b="1" dirty="0">
                <a:latin typeface="等线" panose="02010600030101010101" pitchFamily="2" charset="-122"/>
                <a:ea typeface="等线" panose="02010600030101010101" pitchFamily="2" charset="-122"/>
              </a:rPr>
              <a:t>→</a:t>
            </a:r>
            <a:r>
              <a:rPr lang="zh-CN" altLang="zh-CN" sz="1600" b="1" dirty="0">
                <a:latin typeface="等线" panose="02010600030101010101" pitchFamily="2" charset="-122"/>
                <a:ea typeface="等线" panose="02010600030101010101" pitchFamily="2" charset="-122"/>
              </a:rPr>
              <a:t>读者付费</a:t>
            </a:r>
            <a:endParaRPr lang="zh-CN" altLang="zh-CN" sz="1600" dirty="0">
              <a:latin typeface="等线" panose="02010600030101010101" pitchFamily="2" charset="-122"/>
              <a:ea typeface="等线" panose="02010600030101010101" pitchFamily="2" charset="-122"/>
            </a:endParaRPr>
          </a:p>
          <a:p>
            <a:pPr marL="285750" indent="-285750" fontAlgn="base">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（六）数据、注册和新权限（</a:t>
            </a:r>
            <a:r>
              <a:rPr lang="en-US" altLang="zh-CN" sz="1600" b="1" dirty="0">
                <a:latin typeface="等线" panose="02010600030101010101" pitchFamily="2" charset="-122"/>
                <a:ea typeface="等线" panose="02010600030101010101" pitchFamily="2" charset="-122"/>
              </a:rPr>
              <a:t>GDPR)</a:t>
            </a:r>
            <a:endParaRPr lang="zh-CN" altLang="zh-CN" sz="1600" dirty="0">
              <a:latin typeface="等线" panose="02010600030101010101" pitchFamily="2" charset="-122"/>
              <a:ea typeface="等线" panose="02010600030101010101" pitchFamily="2" charset="-122"/>
            </a:endParaRPr>
          </a:p>
          <a:p>
            <a:pPr indent="355600" fontAlgn="base">
              <a:lnSpc>
                <a:spcPct val="150000"/>
              </a:lnSpc>
            </a:pPr>
            <a:r>
              <a:rPr lang="en-US" altLang="zh-CN" sz="1400" dirty="0">
                <a:latin typeface="等线" panose="02010600030101010101" pitchFamily="2" charset="-122"/>
                <a:ea typeface="等线" panose="02010600030101010101" pitchFamily="2" charset="-122"/>
              </a:rPr>
              <a:t> </a:t>
            </a:r>
            <a:r>
              <a:rPr lang="zh-CN" altLang="zh-CN" sz="1400" dirty="0">
                <a:latin typeface="等线" panose="02010600030101010101" pitchFamily="2" charset="-122"/>
                <a:ea typeface="等线" panose="02010600030101010101" pitchFamily="2" charset="-122"/>
              </a:rPr>
              <a:t>这一年，媒体将愈发意识到「数据」的关键作用。超过一半的内容供应商将重点关注注册性用户，将受众从</a:t>
            </a:r>
            <a:r>
              <a:rPr lang="en-US" altLang="zh-CN" sz="1400" dirty="0">
                <a:latin typeface="等线" panose="02010600030101010101" pitchFamily="2" charset="-122"/>
                <a:ea typeface="等线" panose="02010600030101010101" pitchFamily="2" charset="-122"/>
              </a:rPr>
              <a:t>“</a:t>
            </a:r>
            <a:r>
              <a:rPr lang="zh-CN" altLang="zh-CN" sz="1400" dirty="0">
                <a:latin typeface="等线" panose="02010600030101010101" pitchFamily="2" charset="-122"/>
                <a:ea typeface="等线" panose="02010600030101010101" pitchFamily="2" charset="-122"/>
              </a:rPr>
              <a:t>匿名</a:t>
            </a:r>
            <a:r>
              <a:rPr lang="en-US" altLang="zh-CN" sz="1400" dirty="0">
                <a:latin typeface="等线" panose="02010600030101010101" pitchFamily="2" charset="-122"/>
                <a:ea typeface="等线" panose="02010600030101010101" pitchFamily="2" charset="-122"/>
              </a:rPr>
              <a:t>”</a:t>
            </a:r>
            <a:r>
              <a:rPr lang="zh-CN" altLang="zh-CN" sz="1400" dirty="0">
                <a:latin typeface="等线" panose="02010600030101010101" pitchFamily="2" charset="-122"/>
                <a:ea typeface="等线" panose="02010600030101010101" pitchFamily="2" charset="-122"/>
              </a:rPr>
              <a:t>转变为</a:t>
            </a:r>
            <a:r>
              <a:rPr lang="en-US" altLang="zh-CN" sz="1400" dirty="0">
                <a:latin typeface="等线" panose="02010600030101010101" pitchFamily="2" charset="-122"/>
                <a:ea typeface="等线" panose="02010600030101010101" pitchFamily="2" charset="-122"/>
              </a:rPr>
              <a:t>“</a:t>
            </a:r>
            <a:r>
              <a:rPr lang="zh-CN" altLang="zh-CN" sz="1400" dirty="0">
                <a:latin typeface="等线" panose="02010600030101010101" pitchFamily="2" charset="-122"/>
                <a:ea typeface="等线" panose="02010600030101010101" pitchFamily="2" charset="-122"/>
              </a:rPr>
              <a:t>实名</a:t>
            </a:r>
            <a:r>
              <a:rPr lang="en-US" altLang="zh-CN" sz="1400" dirty="0">
                <a:latin typeface="等线" panose="02010600030101010101" pitchFamily="2" charset="-122"/>
                <a:ea typeface="等线" panose="02010600030101010101" pitchFamily="2" charset="-122"/>
              </a:rPr>
              <a:t>”</a:t>
            </a:r>
            <a:r>
              <a:rPr lang="zh-CN" altLang="zh-CN" sz="1400" dirty="0">
                <a:latin typeface="等线" panose="02010600030101010101" pitchFamily="2" charset="-122"/>
                <a:ea typeface="等线" panose="02010600030101010101" pitchFamily="2" charset="-122"/>
              </a:rPr>
              <a:t>，并且同他们建立更深层的关系并提供更多个性化和相关服务。</a:t>
            </a:r>
            <a:endParaRPr lang="en-US" altLang="zh-CN" sz="1400" b="1" dirty="0">
              <a:latin typeface="等线" panose="02010600030101010101" pitchFamily="2" charset="-122"/>
              <a:ea typeface="等线" panose="02010600030101010101" pitchFamily="2" charset="-122"/>
            </a:endParaRPr>
          </a:p>
          <a:p>
            <a:pPr marL="285750" indent="-285750" fontAlgn="base">
              <a:lnSpc>
                <a:spcPct val="150000"/>
              </a:lnSpc>
              <a:buFont typeface="Wingdings" panose="05000000000000000000" pitchFamily="2" charset="2"/>
              <a:buChar char="u"/>
            </a:pPr>
            <a:r>
              <a:rPr lang="zh-CN" altLang="zh-CN" sz="1600" b="1" dirty="0">
                <a:latin typeface="等线" panose="02010600030101010101" pitchFamily="2" charset="-122"/>
                <a:ea typeface="等线" panose="02010600030101010101" pitchFamily="2" charset="-122"/>
              </a:rPr>
              <a:t>（七）新闻编辑室拥抱</a:t>
            </a:r>
            <a:r>
              <a:rPr lang="en-US" altLang="zh-CN" sz="1600" b="1" dirty="0">
                <a:latin typeface="等线" panose="02010600030101010101" pitchFamily="2" charset="-122"/>
                <a:ea typeface="等线" panose="02010600030101010101" pitchFamily="2" charset="-122"/>
              </a:rPr>
              <a:t>AI</a:t>
            </a:r>
            <a:r>
              <a:rPr lang="zh-CN" altLang="zh-CN" sz="1600" b="1" dirty="0">
                <a:latin typeface="等线" panose="02010600030101010101" pitchFamily="2" charset="-122"/>
                <a:ea typeface="等线" panose="02010600030101010101" pitchFamily="2" charset="-122"/>
              </a:rPr>
              <a:t>技术</a:t>
            </a:r>
            <a:endParaRPr lang="zh-CN" altLang="zh-CN" sz="1600" dirty="0">
              <a:latin typeface="等线" panose="02010600030101010101" pitchFamily="2" charset="-122"/>
              <a:ea typeface="等线" panose="02010600030101010101" pitchFamily="2" charset="-122"/>
            </a:endParaRPr>
          </a:p>
          <a:p>
            <a:pPr indent="355600">
              <a:lnSpc>
                <a:spcPct val="150000"/>
              </a:lnSpc>
            </a:pPr>
            <a:r>
              <a:rPr lang="en-US" altLang="zh-CN" sz="1400" dirty="0">
                <a:latin typeface="等线" panose="02010600030101010101" pitchFamily="2" charset="-122"/>
                <a:ea typeface="等线" panose="02010600030101010101" pitchFamily="2" charset="-122"/>
              </a:rPr>
              <a:t>2018</a:t>
            </a:r>
            <a:r>
              <a:rPr lang="zh-CN" altLang="zh-CN" sz="1400" dirty="0">
                <a:latin typeface="等线" panose="02010600030101010101" pitchFamily="2" charset="-122"/>
                <a:ea typeface="等线" panose="02010600030101010101" pitchFamily="2" charset="-122"/>
              </a:rPr>
              <a:t>年可能的发展走向包括：人工智能的算法推荐将不断优化，一方面继续满足个性化的定制需求，另一方面也在努力尝试让使用者不陷入信息过滤的困境中，维护新闻标准；记者助理以</a:t>
            </a:r>
            <a:r>
              <a:rPr lang="en-US" altLang="zh-CN" sz="1400" dirty="0">
                <a:latin typeface="等线" panose="02010600030101010101" pitchFamily="2" charset="-122"/>
                <a:ea typeface="等线" panose="02010600030101010101" pitchFamily="2" charset="-122"/>
              </a:rPr>
              <a:t>AI</a:t>
            </a:r>
            <a:r>
              <a:rPr lang="zh-CN" altLang="zh-CN" sz="1400" dirty="0">
                <a:latin typeface="等线" panose="02010600030101010101" pitchFamily="2" charset="-122"/>
                <a:ea typeface="等线" panose="02010600030101010101" pitchFamily="2" charset="-122"/>
              </a:rPr>
              <a:t>机器人的形式复出；事实核查机制将由自动化</a:t>
            </a:r>
            <a:r>
              <a:rPr lang="en-US" altLang="zh-CN" sz="1400" dirty="0">
                <a:latin typeface="等线" panose="02010600030101010101" pitchFamily="2" charset="-122"/>
                <a:ea typeface="等线" panose="02010600030101010101" pitchFamily="2" charset="-122"/>
              </a:rPr>
              <a:t>-</a:t>
            </a:r>
            <a:r>
              <a:rPr lang="zh-CN" altLang="zh-CN" sz="1400" dirty="0">
                <a:latin typeface="等线" panose="02010600030101010101" pitchFamily="2" charset="-122"/>
                <a:ea typeface="等线" panose="02010600030101010101" pitchFamily="2" charset="-122"/>
              </a:rPr>
              <a:t>半自动化技术协同操作；算法识别数据模式也将被用于优化商业决策；</a:t>
            </a:r>
            <a:r>
              <a:rPr lang="en-US" altLang="zh-CN" sz="1400" dirty="0">
                <a:latin typeface="等线" panose="02010600030101010101" pitchFamily="2" charset="-122"/>
                <a:ea typeface="等线" panose="02010600030101010101" pitchFamily="2" charset="-122"/>
              </a:rPr>
              <a:t>AI</a:t>
            </a:r>
            <a:r>
              <a:rPr lang="zh-CN" altLang="zh-CN" sz="1400" dirty="0">
                <a:latin typeface="等线" panose="02010600030101010101" pitchFamily="2" charset="-122"/>
                <a:ea typeface="等线" panose="02010600030101010101" pitchFamily="2" charset="-122"/>
              </a:rPr>
              <a:t>智能自动化将大大提升记者的新闻生产效率……</a:t>
            </a:r>
          </a:p>
          <a:p>
            <a:pPr marL="171450" indent="-171450">
              <a:lnSpc>
                <a:spcPct val="150000"/>
              </a:lnSpc>
              <a:buFont typeface="Wingdings" panose="05000000000000000000" pitchFamily="2" charset="2"/>
              <a:buChar char="u"/>
            </a:pPr>
            <a:endParaRPr kumimoji="1" lang="zh-CN" altLang="en-US" sz="1400" dirty="0">
              <a:solidFill>
                <a:srgbClr val="1B2153"/>
              </a:solidFill>
              <a:latin typeface="等线" panose="02010600030101010101" pitchFamily="2" charset="-122"/>
              <a:ea typeface="等线" panose="02010600030101010101" pitchFamily="2" charset="-122"/>
            </a:endParaRPr>
          </a:p>
        </p:txBody>
      </p:sp>
      <p:sp>
        <p:nvSpPr>
          <p:cNvPr id="135" name="Parallelogram 33">
            <a:extLst>
              <a:ext uri="{FF2B5EF4-FFF2-40B4-BE49-F238E27FC236}">
                <a16:creationId xmlns:a16="http://schemas.microsoft.com/office/drawing/2014/main" id="{1E22E06F-D7B5-43C8-BFA4-A9F85CC13248}"/>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36" name="图片 135">
            <a:extLst>
              <a:ext uri="{FF2B5EF4-FFF2-40B4-BE49-F238E27FC236}">
                <a16:creationId xmlns:a16="http://schemas.microsoft.com/office/drawing/2014/main" id="{C571BC32-701E-4980-BCCA-7A2FF681E36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38" name="平行四边形 12">
            <a:extLst>
              <a:ext uri="{FF2B5EF4-FFF2-40B4-BE49-F238E27FC236}">
                <a16:creationId xmlns:a16="http://schemas.microsoft.com/office/drawing/2014/main" id="{7A71C58E-D5E6-472D-8C79-D6FE434D8CDC}"/>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39" name="平行四边形 13">
            <a:extLst>
              <a:ext uri="{FF2B5EF4-FFF2-40B4-BE49-F238E27FC236}">
                <a16:creationId xmlns:a16="http://schemas.microsoft.com/office/drawing/2014/main" id="{D7E4C99C-5F56-4403-A5ED-33B299BFA239}"/>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40" name="文本框 28">
            <a:extLst>
              <a:ext uri="{FF2B5EF4-FFF2-40B4-BE49-F238E27FC236}">
                <a16:creationId xmlns:a16="http://schemas.microsoft.com/office/drawing/2014/main" id="{14726538-9DAC-4F32-974C-EC62DF3A903F}"/>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40</a:t>
            </a:r>
          </a:p>
        </p:txBody>
      </p:sp>
      <p:sp>
        <p:nvSpPr>
          <p:cNvPr id="9" name="文本框 8">
            <a:extLst>
              <a:ext uri="{FF2B5EF4-FFF2-40B4-BE49-F238E27FC236}">
                <a16:creationId xmlns:a16="http://schemas.microsoft.com/office/drawing/2014/main" id="{EAD500A3-0369-4C6C-B95B-875A1FF1B0F5}"/>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2018</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4</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21</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zh-CN" altLang="en-US" sz="1400" dirty="0">
                <a:latin typeface="等线" panose="02010600030101010101" pitchFamily="2" charset="-122"/>
                <a:ea typeface="等线" panose="02010600030101010101" pitchFamily="2" charset="-122"/>
              </a:rPr>
              <a:t>全国网络安全和信息化工作会议</a:t>
            </a:r>
            <a:endParaRPr lang="en-US" altLang="zh-CN" sz="1400" dirty="0">
              <a:latin typeface="等线" panose="02010600030101010101" pitchFamily="2" charset="-122"/>
              <a:ea typeface="等线" panose="02010600030101010101" pitchFamily="2" charset="-122"/>
            </a:endParaRPr>
          </a:p>
        </p:txBody>
      </p:sp>
      <p:pic>
        <p:nvPicPr>
          <p:cNvPr id="2" name="图片 1">
            <a:extLst>
              <a:ext uri="{FF2B5EF4-FFF2-40B4-BE49-F238E27FC236}">
                <a16:creationId xmlns:a16="http://schemas.microsoft.com/office/drawing/2014/main" id="{C157E785-AED8-4D93-8998-E2BB91EB6D75}"/>
              </a:ext>
            </a:extLst>
          </p:cNvPr>
          <p:cNvPicPr>
            <a:picLocks noChangeAspect="1"/>
          </p:cNvPicPr>
          <p:nvPr/>
        </p:nvPicPr>
        <p:blipFill rotWithShape="1">
          <a:blip r:embed="rId3"/>
          <a:srcRect t="3986" b="66530"/>
          <a:stretch/>
        </p:blipFill>
        <p:spPr>
          <a:xfrm>
            <a:off x="323529" y="1460740"/>
            <a:ext cx="8589086" cy="936105"/>
          </a:xfrm>
          <a:prstGeom prst="rect">
            <a:avLst/>
          </a:prstGeom>
        </p:spPr>
      </p:pic>
      <p:pic>
        <p:nvPicPr>
          <p:cNvPr id="10" name="图片 9">
            <a:extLst>
              <a:ext uri="{FF2B5EF4-FFF2-40B4-BE49-F238E27FC236}">
                <a16:creationId xmlns:a16="http://schemas.microsoft.com/office/drawing/2014/main" id="{C2611A55-34EF-4023-B0E9-79172FDDBF1C}"/>
              </a:ext>
            </a:extLst>
          </p:cNvPr>
          <p:cNvPicPr>
            <a:picLocks noChangeAspect="1"/>
          </p:cNvPicPr>
          <p:nvPr/>
        </p:nvPicPr>
        <p:blipFill rotWithShape="1">
          <a:blip r:embed="rId3"/>
          <a:srcRect t="51213" b="16973"/>
          <a:stretch/>
        </p:blipFill>
        <p:spPr>
          <a:xfrm>
            <a:off x="323529" y="2367245"/>
            <a:ext cx="8589086" cy="1010076"/>
          </a:xfrm>
          <a:prstGeom prst="rect">
            <a:avLst/>
          </a:prstGeom>
        </p:spPr>
      </p:pic>
      <p:pic>
        <p:nvPicPr>
          <p:cNvPr id="3" name="图片 2">
            <a:extLst>
              <a:ext uri="{FF2B5EF4-FFF2-40B4-BE49-F238E27FC236}">
                <a16:creationId xmlns:a16="http://schemas.microsoft.com/office/drawing/2014/main" id="{7E0D835F-9E7B-4B3A-BEBE-A44736201834}"/>
              </a:ext>
            </a:extLst>
          </p:cNvPr>
          <p:cNvPicPr>
            <a:picLocks noChangeAspect="1"/>
          </p:cNvPicPr>
          <p:nvPr/>
        </p:nvPicPr>
        <p:blipFill rotWithShape="1">
          <a:blip r:embed="rId4"/>
          <a:srcRect l="690"/>
          <a:stretch/>
        </p:blipFill>
        <p:spPr>
          <a:xfrm>
            <a:off x="323529" y="3392400"/>
            <a:ext cx="8589086" cy="2059843"/>
          </a:xfrm>
          <a:prstGeom prst="rect">
            <a:avLst/>
          </a:prstGeom>
        </p:spPr>
      </p:pic>
      <p:cxnSp>
        <p:nvCxnSpPr>
          <p:cNvPr id="20" name="直接连接符 19">
            <a:extLst>
              <a:ext uri="{FF2B5EF4-FFF2-40B4-BE49-F238E27FC236}">
                <a16:creationId xmlns:a16="http://schemas.microsoft.com/office/drawing/2014/main" id="{C22B5379-EFC9-495B-B50E-CA1BE37603F8}"/>
              </a:ext>
            </a:extLst>
          </p:cNvPr>
          <p:cNvCxnSpPr>
            <a:cxnSpLocks/>
          </p:cNvCxnSpPr>
          <p:nvPr/>
        </p:nvCxnSpPr>
        <p:spPr>
          <a:xfrm>
            <a:off x="1002654" y="4838630"/>
            <a:ext cx="6078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Parallelogram 33">
            <a:extLst>
              <a:ext uri="{FF2B5EF4-FFF2-40B4-BE49-F238E27FC236}">
                <a16:creationId xmlns:a16="http://schemas.microsoft.com/office/drawing/2014/main" id="{3014A3C2-0B94-4884-A148-A98882E29CC1}"/>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9" name="图片 18">
            <a:extLst>
              <a:ext uri="{FF2B5EF4-FFF2-40B4-BE49-F238E27FC236}">
                <a16:creationId xmlns:a16="http://schemas.microsoft.com/office/drawing/2014/main" id="{C6C6BF8B-35E7-455A-9CCA-6C0CBB0C0D6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1" name="平行四边形 12">
            <a:extLst>
              <a:ext uri="{FF2B5EF4-FFF2-40B4-BE49-F238E27FC236}">
                <a16:creationId xmlns:a16="http://schemas.microsoft.com/office/drawing/2014/main" id="{C55035E5-140D-4CA1-9E03-E66626894645}"/>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2" name="平行四边形 13">
            <a:extLst>
              <a:ext uri="{FF2B5EF4-FFF2-40B4-BE49-F238E27FC236}">
                <a16:creationId xmlns:a16="http://schemas.microsoft.com/office/drawing/2014/main" id="{EFA47291-D2B3-43E9-B3F4-220C401517DF}"/>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3" name="文本框 28">
            <a:extLst>
              <a:ext uri="{FF2B5EF4-FFF2-40B4-BE49-F238E27FC236}">
                <a16:creationId xmlns:a16="http://schemas.microsoft.com/office/drawing/2014/main" id="{BE153EB8-7DB7-47EF-9DD4-A819A9257F71}"/>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应对②：增强网络舆论引导能力</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7305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41</a:t>
            </a:r>
          </a:p>
        </p:txBody>
      </p:sp>
      <p:grpSp>
        <p:nvGrpSpPr>
          <p:cNvPr id="4" name="组合 3">
            <a:extLst>
              <a:ext uri="{FF2B5EF4-FFF2-40B4-BE49-F238E27FC236}">
                <a16:creationId xmlns:a16="http://schemas.microsoft.com/office/drawing/2014/main" id="{65E5C07B-F930-4370-90E7-1B609CA54C49}"/>
              </a:ext>
            </a:extLst>
          </p:cNvPr>
          <p:cNvGrpSpPr/>
          <p:nvPr/>
        </p:nvGrpSpPr>
        <p:grpSpPr>
          <a:xfrm>
            <a:off x="327023" y="1511270"/>
            <a:ext cx="8593336" cy="3963457"/>
            <a:chOff x="323529" y="1383238"/>
            <a:chExt cx="8593336" cy="3963457"/>
          </a:xfrm>
        </p:grpSpPr>
        <p:pic>
          <p:nvPicPr>
            <p:cNvPr id="7" name="图片 6">
              <a:extLst>
                <a:ext uri="{FF2B5EF4-FFF2-40B4-BE49-F238E27FC236}">
                  <a16:creationId xmlns:a16="http://schemas.microsoft.com/office/drawing/2014/main" id="{0B07C0C6-A61E-4989-99A8-6DDDB8F30CDB}"/>
                </a:ext>
              </a:extLst>
            </p:cNvPr>
            <p:cNvPicPr>
              <a:picLocks noChangeAspect="1"/>
            </p:cNvPicPr>
            <p:nvPr/>
          </p:nvPicPr>
          <p:blipFill>
            <a:blip r:embed="rId3"/>
            <a:stretch>
              <a:fillRect/>
            </a:stretch>
          </p:blipFill>
          <p:spPr>
            <a:xfrm>
              <a:off x="323529" y="1383238"/>
              <a:ext cx="8593336" cy="3963457"/>
            </a:xfrm>
            <a:prstGeom prst="rect">
              <a:avLst/>
            </a:prstGeom>
          </p:spPr>
        </p:pic>
        <p:cxnSp>
          <p:nvCxnSpPr>
            <p:cNvPr id="16" name="直接连接符 15">
              <a:extLst>
                <a:ext uri="{FF2B5EF4-FFF2-40B4-BE49-F238E27FC236}">
                  <a16:creationId xmlns:a16="http://schemas.microsoft.com/office/drawing/2014/main" id="{55F21DFE-B677-4AE8-ADB4-DF932B21C936}"/>
                </a:ext>
              </a:extLst>
            </p:cNvPr>
            <p:cNvCxnSpPr>
              <a:cxnSpLocks/>
            </p:cNvCxnSpPr>
            <p:nvPr/>
          </p:nvCxnSpPr>
          <p:spPr>
            <a:xfrm>
              <a:off x="6868322" y="3118182"/>
              <a:ext cx="180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C56FFF0-61F7-4397-B862-A76181541160}"/>
                </a:ext>
              </a:extLst>
            </p:cNvPr>
            <p:cNvCxnSpPr>
              <a:cxnSpLocks/>
            </p:cNvCxnSpPr>
            <p:nvPr/>
          </p:nvCxnSpPr>
          <p:spPr>
            <a:xfrm>
              <a:off x="375617" y="3535827"/>
              <a:ext cx="39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文本框 2">
            <a:extLst>
              <a:ext uri="{FF2B5EF4-FFF2-40B4-BE49-F238E27FC236}">
                <a16:creationId xmlns:a16="http://schemas.microsoft.com/office/drawing/2014/main" id="{8966DF9E-77F2-453C-ADF0-3EA806267F16}"/>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2019</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10</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31</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zh-CN" altLang="en-US" sz="1400" dirty="0">
                <a:latin typeface="等线" panose="02010600030101010101" pitchFamily="2" charset="-122"/>
                <a:ea typeface="等线" panose="02010600030101010101" pitchFamily="2" charset="-122"/>
              </a:rPr>
              <a:t>十九届四中全会</a:t>
            </a:r>
            <a:r>
              <a:rPr lang="en-US" altLang="zh-CN" sz="1400" dirty="0">
                <a:latin typeface="等线" panose="02010600030101010101" pitchFamily="2" charset="-122"/>
                <a:ea typeface="等线" panose="02010600030101010101" pitchFamily="2" charset="-122"/>
              </a:rPr>
              <a:t>《</a:t>
            </a:r>
            <a:r>
              <a:rPr lang="zh-CN" altLang="en-US" sz="1400" dirty="0">
                <a:latin typeface="等线" panose="02010600030101010101" pitchFamily="2" charset="-122"/>
                <a:ea typeface="等线" panose="02010600030101010101" pitchFamily="2" charset="-122"/>
              </a:rPr>
              <a:t>决定</a:t>
            </a:r>
            <a:r>
              <a:rPr lang="en-US" altLang="zh-CN" sz="1400" dirty="0">
                <a:latin typeface="等线" panose="02010600030101010101" pitchFamily="2" charset="-122"/>
                <a:ea typeface="等线" panose="02010600030101010101" pitchFamily="2" charset="-122"/>
              </a:rPr>
              <a:t>》</a:t>
            </a:r>
          </a:p>
        </p:txBody>
      </p:sp>
      <p:sp>
        <p:nvSpPr>
          <p:cNvPr id="23" name="Parallelogram 33">
            <a:extLst>
              <a:ext uri="{FF2B5EF4-FFF2-40B4-BE49-F238E27FC236}">
                <a16:creationId xmlns:a16="http://schemas.microsoft.com/office/drawing/2014/main" id="{894D45EB-325E-46A4-AA2F-DAE2A658E810}"/>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4" name="图片 23">
            <a:extLst>
              <a:ext uri="{FF2B5EF4-FFF2-40B4-BE49-F238E27FC236}">
                <a16:creationId xmlns:a16="http://schemas.microsoft.com/office/drawing/2014/main" id="{C4AD121B-4A35-4DC6-AEE9-6168DA87189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5" name="平行四边形 12">
            <a:extLst>
              <a:ext uri="{FF2B5EF4-FFF2-40B4-BE49-F238E27FC236}">
                <a16:creationId xmlns:a16="http://schemas.microsoft.com/office/drawing/2014/main" id="{9D6CB132-7E24-4A37-823A-DB5EBB2D2D98}"/>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6" name="平行四边形 13">
            <a:extLst>
              <a:ext uri="{FF2B5EF4-FFF2-40B4-BE49-F238E27FC236}">
                <a16:creationId xmlns:a16="http://schemas.microsoft.com/office/drawing/2014/main" id="{8129395D-6278-449A-882E-427880D827F0}"/>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7" name="文本框 28">
            <a:extLst>
              <a:ext uri="{FF2B5EF4-FFF2-40B4-BE49-F238E27FC236}">
                <a16:creationId xmlns:a16="http://schemas.microsoft.com/office/drawing/2014/main" id="{DC19E2AC-AEE8-4D9C-BCEC-E559F478925A}"/>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应对②：增强网络舆论引导能力</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40444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42</a:t>
            </a:r>
          </a:p>
        </p:txBody>
      </p:sp>
      <p:sp>
        <p:nvSpPr>
          <p:cNvPr id="4" name="文本框 3">
            <a:extLst>
              <a:ext uri="{FF2B5EF4-FFF2-40B4-BE49-F238E27FC236}">
                <a16:creationId xmlns:a16="http://schemas.microsoft.com/office/drawing/2014/main" id="{763B4461-4485-42CC-A1F1-2577C1F5EC22}"/>
              </a:ext>
            </a:extLst>
          </p:cNvPr>
          <p:cNvSpPr txBox="1"/>
          <p:nvPr/>
        </p:nvSpPr>
        <p:spPr>
          <a:xfrm>
            <a:off x="323528" y="1457393"/>
            <a:ext cx="8589541" cy="4278094"/>
          </a:xfrm>
          <a:prstGeom prst="rect">
            <a:avLst/>
          </a:prstGeom>
          <a:noFill/>
        </p:spPr>
        <p:txBody>
          <a:bodyPr wrap="square">
            <a:spAutoFit/>
          </a:bodyPr>
          <a:lstStyle/>
          <a:p>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刺死辱母者</a:t>
            </a:r>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南方周末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23</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b="1" i="0" dirty="0">
              <a:solidFill>
                <a:srgbClr val="333333"/>
              </a:solidFill>
              <a:effectLst/>
              <a:latin typeface="等线" panose="02010600030101010101" pitchFamily="2" charset="-122"/>
              <a:ea typeface="等线" panose="02010600030101010101" pitchFamily="2" charset="-122"/>
            </a:endParaRPr>
          </a:p>
          <a:p>
            <a:pPr algn="l"/>
            <a:r>
              <a:rPr lang="zh-CN" altLang="en-US" sz="1600" dirty="0">
                <a:solidFill>
                  <a:srgbClr val="333333"/>
                </a:solidFill>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3"/>
              </a:rPr>
              <a:t>http://www.infzm.com/content/123659/</a:t>
            </a:r>
            <a:endParaRPr lang="en-US" altLang="zh-CN" sz="1600" dirty="0">
              <a:solidFill>
                <a:srgbClr val="333333"/>
              </a:solidFill>
              <a:latin typeface="等线" panose="02010600030101010101" pitchFamily="2" charset="-122"/>
              <a:ea typeface="等线" panose="02010600030101010101" pitchFamily="2" charset="-122"/>
            </a:endParaRPr>
          </a:p>
          <a:p>
            <a:pPr algn="l"/>
            <a:endParaRPr lang="en-US" altLang="zh-CN" sz="1600" i="0" dirty="0">
              <a:solidFill>
                <a:srgbClr val="333333"/>
              </a:solidFill>
              <a:effectLst/>
              <a:latin typeface="等线" panose="02010600030101010101" pitchFamily="2" charset="-122"/>
              <a:ea typeface="等线" panose="02010600030101010101" pitchFamily="2" charset="-122"/>
            </a:endParaRPr>
          </a:p>
          <a:p>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山东“刺死侮母者”案证人讲述民警处警细节：开着执法记录仪</a:t>
            </a:r>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澎湃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25</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b="1" i="0" dirty="0">
              <a:solidFill>
                <a:srgbClr val="333333"/>
              </a:solidFill>
              <a:effectLst/>
              <a:latin typeface="等线" panose="02010600030101010101" pitchFamily="2" charset="-122"/>
              <a:ea typeface="等线" panose="02010600030101010101" pitchFamily="2" charset="-122"/>
            </a:endParaRPr>
          </a:p>
          <a:p>
            <a:pPr algn="l"/>
            <a:r>
              <a:rPr lang="zh-CN" altLang="en-US" sz="1600" dirty="0">
                <a:solidFill>
                  <a:srgbClr val="333333"/>
                </a:solidFill>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4"/>
              </a:rPr>
              <a:t>https://www.thepaper.cn/newsDetail_forward_1647972</a:t>
            </a:r>
            <a:endParaRPr lang="en-US" altLang="zh-CN" sz="1600" dirty="0">
              <a:solidFill>
                <a:srgbClr val="333333"/>
              </a:solidFill>
              <a:latin typeface="等线" panose="02010600030101010101" pitchFamily="2" charset="-122"/>
              <a:ea typeface="等线" panose="02010600030101010101" pitchFamily="2" charset="-122"/>
            </a:endParaRPr>
          </a:p>
          <a:p>
            <a:r>
              <a:rPr lang="en-US" altLang="zh-CN" sz="1600" dirty="0">
                <a:solidFill>
                  <a:srgbClr val="333333"/>
                </a:solidFill>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“于欢故意伤害案”细节还原</a:t>
            </a:r>
            <a:r>
              <a:rPr lang="en-US" altLang="zh-CN" sz="1600" b="1" dirty="0">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是否构成正当防卫成最大争议</a:t>
            </a:r>
            <a:r>
              <a:rPr lang="en-US" altLang="zh-CN" sz="1600" dirty="0">
                <a:solidFill>
                  <a:srgbClr val="333333"/>
                </a:solidFill>
                <a:latin typeface="等线" panose="02010600030101010101" pitchFamily="2" charset="-122"/>
                <a:ea typeface="等线" panose="02010600030101010101" pitchFamily="2" charset="-122"/>
              </a:rPr>
              <a:t>》</a:t>
            </a:r>
            <a:r>
              <a:rPr lang="zh-CN" altLang="en-US" sz="1600" i="0" dirty="0">
                <a:solidFill>
                  <a:srgbClr val="333333"/>
                </a:solidFill>
                <a:effectLst/>
                <a:latin typeface="等线" panose="02010600030101010101" pitchFamily="2" charset="-122"/>
                <a:ea typeface="等线" panose="02010600030101010101" pitchFamily="2" charset="-122"/>
              </a:rPr>
              <a:t>中国青年报 </a:t>
            </a:r>
            <a:r>
              <a:rPr lang="en-US" altLang="zh-CN" sz="1600" i="0" dirty="0">
                <a:solidFill>
                  <a:srgbClr val="333333"/>
                </a:solidFill>
                <a:effectLst/>
                <a:latin typeface="等线" panose="02010600030101010101" pitchFamily="2" charset="-122"/>
                <a:ea typeface="等线" panose="02010600030101010101" pitchFamily="2" charset="-122"/>
              </a:rPr>
              <a:t>2017</a:t>
            </a:r>
            <a:r>
              <a:rPr lang="zh-CN" altLang="en-US" sz="1600" i="0" dirty="0">
                <a:solidFill>
                  <a:srgbClr val="333333"/>
                </a:solidFill>
                <a:effectLst/>
                <a:latin typeface="等线" panose="02010600030101010101" pitchFamily="2" charset="-122"/>
                <a:ea typeface="等线" panose="02010600030101010101" pitchFamily="2" charset="-122"/>
              </a:rPr>
              <a:t>年</a:t>
            </a:r>
            <a:r>
              <a:rPr lang="en-US" altLang="zh-CN" sz="1600" i="0" dirty="0">
                <a:solidFill>
                  <a:srgbClr val="333333"/>
                </a:solidFill>
                <a:effectLst/>
                <a:latin typeface="等线" panose="02010600030101010101" pitchFamily="2" charset="-122"/>
                <a:ea typeface="等线" panose="02010600030101010101" pitchFamily="2" charset="-122"/>
              </a:rPr>
              <a:t>3</a:t>
            </a:r>
            <a:r>
              <a:rPr lang="zh-CN" altLang="en-US" sz="1600" i="0" dirty="0">
                <a:solidFill>
                  <a:srgbClr val="333333"/>
                </a:solidFill>
                <a:effectLst/>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27</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dirty="0">
              <a:solidFill>
                <a:srgbClr val="333333"/>
              </a:solidFill>
              <a:latin typeface="等线" panose="02010600030101010101" pitchFamily="2" charset="-122"/>
              <a:ea typeface="等线" panose="02010600030101010101" pitchFamily="2" charset="-122"/>
            </a:endParaRPr>
          </a:p>
          <a:p>
            <a:pPr algn="l"/>
            <a:r>
              <a:rPr lang="zh-CN" altLang="en-US" sz="1600" i="0" dirty="0">
                <a:solidFill>
                  <a:srgbClr val="333333"/>
                </a:solidFill>
                <a:effectLst/>
                <a:latin typeface="等线" panose="02010600030101010101" pitchFamily="2" charset="-122"/>
                <a:ea typeface="等线" panose="02010600030101010101" pitchFamily="2" charset="-122"/>
              </a:rPr>
              <a:t>阅读链接：</a:t>
            </a:r>
            <a:r>
              <a:rPr lang="en-US" altLang="zh-CN" sz="1600" i="0" dirty="0">
                <a:solidFill>
                  <a:srgbClr val="333333"/>
                </a:solidFill>
                <a:effectLst/>
                <a:latin typeface="等线" panose="02010600030101010101" pitchFamily="2" charset="-122"/>
                <a:ea typeface="等线" panose="02010600030101010101" pitchFamily="2" charset="-122"/>
                <a:hlinkClick r:id="rId5"/>
              </a:rPr>
              <a:t>http://zqb.cyol.com/html/2017-03/27/nw.D110000zgqnb_20170327_5-01.htm</a:t>
            </a:r>
            <a:endParaRPr lang="en-US" altLang="zh-CN" sz="1600" i="0" dirty="0">
              <a:solidFill>
                <a:srgbClr val="333333"/>
              </a:solidFill>
              <a:effectLst/>
              <a:latin typeface="等线" panose="02010600030101010101" pitchFamily="2" charset="-122"/>
              <a:ea typeface="等线" panose="02010600030101010101" pitchFamily="2" charset="-122"/>
            </a:endParaRPr>
          </a:p>
          <a:p>
            <a:pPr algn="l"/>
            <a:endParaRPr lang="en-US" altLang="zh-CN" sz="1600" i="0" dirty="0">
              <a:solidFill>
                <a:srgbClr val="333333"/>
              </a:solidFill>
              <a:effectLst/>
              <a:latin typeface="等线" panose="02010600030101010101" pitchFamily="2" charset="-122"/>
              <a:ea typeface="等线" panose="02010600030101010101" pitchFamily="2" charset="-122"/>
            </a:endParaRPr>
          </a:p>
          <a:p>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刺死辱母者”案：法院未认定“正当防卫”值得商榷</a:t>
            </a:r>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新京报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25</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b="1" i="0" dirty="0">
              <a:solidFill>
                <a:srgbClr val="333333"/>
              </a:solidFill>
              <a:effectLst/>
              <a:latin typeface="等线" panose="02010600030101010101" pitchFamily="2" charset="-122"/>
              <a:ea typeface="等线" panose="02010600030101010101" pitchFamily="2" charset="-122"/>
            </a:endParaRPr>
          </a:p>
          <a:p>
            <a:pPr algn="l"/>
            <a:r>
              <a:rPr lang="zh-CN" altLang="en-US" sz="1600" dirty="0">
                <a:solidFill>
                  <a:srgbClr val="333333"/>
                </a:solidFill>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6"/>
              </a:rPr>
              <a:t>http://www.bjnews.com.cn/opinion/2017/03/25/437797.html</a:t>
            </a:r>
            <a:endParaRPr lang="en-US" altLang="zh-CN" sz="1600" i="0" dirty="0">
              <a:solidFill>
                <a:srgbClr val="333333"/>
              </a:solidFill>
              <a:effectLst/>
              <a:latin typeface="等线" panose="02010600030101010101" pitchFamily="2" charset="-122"/>
              <a:ea typeface="等线" panose="02010600030101010101" pitchFamily="2" charset="-122"/>
            </a:endParaRPr>
          </a:p>
          <a:p>
            <a:r>
              <a:rPr lang="en-US" altLang="zh-CN" sz="1600" dirty="0">
                <a:solidFill>
                  <a:srgbClr val="333333"/>
                </a:solidFill>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“刀刺辱母者案”：司法要给人伦留空间</a:t>
            </a:r>
            <a:r>
              <a:rPr lang="en-US" altLang="zh-CN" sz="1600" dirty="0">
                <a:solidFill>
                  <a:srgbClr val="333333"/>
                </a:solidFill>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新京报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26</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dirty="0">
              <a:solidFill>
                <a:srgbClr val="333333"/>
              </a:solidFill>
              <a:latin typeface="等线" panose="02010600030101010101" pitchFamily="2" charset="-122"/>
              <a:ea typeface="等线" panose="02010600030101010101" pitchFamily="2" charset="-122"/>
            </a:endParaRPr>
          </a:p>
          <a:p>
            <a:r>
              <a:rPr lang="zh-CN" altLang="en-US" sz="1600" i="0" dirty="0">
                <a:solidFill>
                  <a:srgbClr val="333333"/>
                </a:solidFill>
                <a:effectLst/>
                <a:latin typeface="等线" panose="02010600030101010101" pitchFamily="2" charset="-122"/>
                <a:ea typeface="等线" panose="02010600030101010101" pitchFamily="2" charset="-122"/>
              </a:rPr>
              <a:t>阅读链接：</a:t>
            </a:r>
            <a:r>
              <a:rPr lang="en-US" altLang="zh-CN" sz="1600" i="0" dirty="0">
                <a:solidFill>
                  <a:srgbClr val="333333"/>
                </a:solidFill>
                <a:effectLst/>
                <a:latin typeface="等线" panose="02010600030101010101" pitchFamily="2" charset="-122"/>
                <a:ea typeface="等线" panose="02010600030101010101" pitchFamily="2" charset="-122"/>
                <a:hlinkClick r:id="rId7"/>
              </a:rPr>
              <a:t>http://epaper.bjnews.com.cn/html/2017-03/26/content_675931.htm?div=-1</a:t>
            </a:r>
            <a:endParaRPr lang="en-US" altLang="zh-CN" sz="1600" i="0" dirty="0">
              <a:solidFill>
                <a:srgbClr val="333333"/>
              </a:solidFill>
              <a:effectLst/>
              <a:latin typeface="等线" panose="02010600030101010101" pitchFamily="2" charset="-122"/>
              <a:ea typeface="等线" panose="02010600030101010101" pitchFamily="2" charset="-122"/>
            </a:endParaRPr>
          </a:p>
          <a:p>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人民日报评“辱母杀人案”：法律如何回应伦理困局</a:t>
            </a:r>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人民日报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25</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b="1" i="0" dirty="0">
              <a:solidFill>
                <a:srgbClr val="333333"/>
              </a:solidFill>
              <a:effectLst/>
              <a:latin typeface="等线" panose="02010600030101010101" pitchFamily="2" charset="-122"/>
              <a:ea typeface="等线" panose="02010600030101010101" pitchFamily="2" charset="-122"/>
            </a:endParaRPr>
          </a:p>
          <a:p>
            <a:pPr algn="l"/>
            <a:r>
              <a:rPr lang="zh-CN" altLang="en-US" sz="1600" dirty="0">
                <a:solidFill>
                  <a:srgbClr val="333333"/>
                </a:solidFill>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8"/>
              </a:rPr>
              <a:t>http://opinion.people.com.cn/n1/2017/0326/c1003-29169272.html</a:t>
            </a:r>
            <a:endParaRPr lang="en-US" altLang="zh-CN" sz="1600" dirty="0">
              <a:solidFill>
                <a:srgbClr val="333333"/>
              </a:solidFill>
              <a:latin typeface="等线" panose="02010600030101010101" pitchFamily="2" charset="-122"/>
              <a:ea typeface="等线" panose="02010600030101010101" pitchFamily="2" charset="-122"/>
            </a:endParaRPr>
          </a:p>
          <a:p>
            <a:pPr algn="l"/>
            <a:endParaRPr lang="en-US" altLang="zh-CN" sz="1600" i="0" dirty="0">
              <a:solidFill>
                <a:srgbClr val="333333"/>
              </a:solidFill>
              <a:effectLst/>
              <a:latin typeface="等线" panose="02010600030101010101" pitchFamily="2" charset="-122"/>
              <a:ea typeface="等线" panose="02010600030101010101" pitchFamily="2" charset="-122"/>
            </a:endParaRPr>
          </a:p>
          <a:p>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人民网评：客观理性看待“辱母杀人案”</a:t>
            </a:r>
            <a:r>
              <a:rPr lang="en-US" altLang="zh-CN" sz="1600" b="1" i="0" dirty="0">
                <a:solidFill>
                  <a:srgbClr val="333333"/>
                </a:solidFill>
                <a:effectLst/>
                <a:latin typeface="等线" panose="02010600030101010101" pitchFamily="2" charset="-122"/>
                <a:ea typeface="等线" panose="02010600030101010101" pitchFamily="2" charset="-122"/>
              </a:rPr>
              <a:t>》</a:t>
            </a:r>
            <a:r>
              <a:rPr lang="zh-CN" altLang="en-US" sz="1600" dirty="0">
                <a:solidFill>
                  <a:srgbClr val="333333"/>
                </a:solidFill>
                <a:latin typeface="等线" panose="02010600030101010101" pitchFamily="2" charset="-122"/>
                <a:ea typeface="等线" panose="02010600030101010101" pitchFamily="2" charset="-122"/>
              </a:rPr>
              <a:t>人民日报 </a:t>
            </a:r>
            <a:r>
              <a:rPr lang="en-US" altLang="zh-CN" sz="1600" dirty="0">
                <a:solidFill>
                  <a:srgbClr val="333333"/>
                </a:solidFill>
                <a:latin typeface="等线" panose="02010600030101010101" pitchFamily="2" charset="-122"/>
                <a:ea typeface="等线" panose="02010600030101010101" pitchFamily="2" charset="-122"/>
              </a:rPr>
              <a:t>2017</a:t>
            </a:r>
            <a:r>
              <a:rPr lang="zh-CN" altLang="en-US" sz="1600" dirty="0">
                <a:solidFill>
                  <a:srgbClr val="333333"/>
                </a:solidFill>
                <a:latin typeface="等线" panose="02010600030101010101" pitchFamily="2" charset="-122"/>
                <a:ea typeface="等线" panose="02010600030101010101" pitchFamily="2" charset="-122"/>
              </a:rPr>
              <a:t>年</a:t>
            </a:r>
            <a:r>
              <a:rPr lang="en-US" altLang="zh-CN" sz="1600" dirty="0">
                <a:solidFill>
                  <a:srgbClr val="333333"/>
                </a:solidFill>
                <a:latin typeface="等线" panose="02010600030101010101" pitchFamily="2" charset="-122"/>
                <a:ea typeface="等线" panose="02010600030101010101" pitchFamily="2" charset="-122"/>
              </a:rPr>
              <a:t>3</a:t>
            </a:r>
            <a:r>
              <a:rPr lang="zh-CN" altLang="en-US" sz="1600" dirty="0">
                <a:solidFill>
                  <a:srgbClr val="333333"/>
                </a:solidFill>
                <a:latin typeface="等线" panose="02010600030101010101" pitchFamily="2" charset="-122"/>
                <a:ea typeface="等线" panose="02010600030101010101" pitchFamily="2" charset="-122"/>
              </a:rPr>
              <a:t>月</a:t>
            </a:r>
            <a:r>
              <a:rPr lang="en-US" altLang="zh-CN" sz="1600" dirty="0">
                <a:solidFill>
                  <a:srgbClr val="333333"/>
                </a:solidFill>
                <a:latin typeface="等线" panose="02010600030101010101" pitchFamily="2" charset="-122"/>
                <a:ea typeface="等线" panose="02010600030101010101" pitchFamily="2" charset="-122"/>
              </a:rPr>
              <a:t>25</a:t>
            </a:r>
            <a:r>
              <a:rPr lang="zh-CN" altLang="en-US" sz="1600" dirty="0">
                <a:solidFill>
                  <a:srgbClr val="333333"/>
                </a:solidFill>
                <a:latin typeface="等线" panose="02010600030101010101" pitchFamily="2" charset="-122"/>
                <a:ea typeface="等线" panose="02010600030101010101" pitchFamily="2" charset="-122"/>
              </a:rPr>
              <a:t>日</a:t>
            </a:r>
            <a:endParaRPr lang="en-US" altLang="zh-CN" sz="1600" b="1" i="0" dirty="0">
              <a:solidFill>
                <a:srgbClr val="333333"/>
              </a:solidFill>
              <a:effectLst/>
              <a:latin typeface="等线" panose="02010600030101010101" pitchFamily="2" charset="-122"/>
              <a:ea typeface="等线" panose="02010600030101010101" pitchFamily="2" charset="-122"/>
            </a:endParaRPr>
          </a:p>
          <a:p>
            <a:pPr algn="l"/>
            <a:r>
              <a:rPr lang="zh-CN" altLang="en-US" sz="1600" dirty="0">
                <a:solidFill>
                  <a:srgbClr val="333333"/>
                </a:solidFill>
                <a:latin typeface="等线" panose="02010600030101010101" pitchFamily="2" charset="-122"/>
                <a:ea typeface="等线" panose="02010600030101010101" pitchFamily="2" charset="-122"/>
              </a:rPr>
              <a:t>阅读链接：</a:t>
            </a:r>
            <a:r>
              <a:rPr lang="en-US" altLang="zh-CN" sz="1600" dirty="0">
                <a:solidFill>
                  <a:srgbClr val="333333"/>
                </a:solidFill>
                <a:latin typeface="等线" panose="02010600030101010101" pitchFamily="2" charset="-122"/>
                <a:ea typeface="等线" panose="02010600030101010101" pitchFamily="2" charset="-122"/>
                <a:hlinkClick r:id="rId9"/>
              </a:rPr>
              <a:t>http://opinion.people.com.cn/n1/2017/0327/c1003-29171394.html</a:t>
            </a:r>
            <a:endParaRPr lang="en-US" altLang="zh-CN" sz="1600" dirty="0">
              <a:solidFill>
                <a:srgbClr val="333333"/>
              </a:solidFill>
              <a:latin typeface="等线" panose="02010600030101010101" pitchFamily="2" charset="-122"/>
              <a:ea typeface="等线" panose="02010600030101010101" pitchFamily="2" charset="-122"/>
            </a:endParaRPr>
          </a:p>
        </p:txBody>
      </p:sp>
      <p:sp>
        <p:nvSpPr>
          <p:cNvPr id="16" name="Parallelogram 33">
            <a:extLst>
              <a:ext uri="{FF2B5EF4-FFF2-40B4-BE49-F238E27FC236}">
                <a16:creationId xmlns:a16="http://schemas.microsoft.com/office/drawing/2014/main" id="{5D62A7BC-1A51-4F88-A116-A99DC7A104D2}"/>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7" name="图片 16">
            <a:extLst>
              <a:ext uri="{FF2B5EF4-FFF2-40B4-BE49-F238E27FC236}">
                <a16:creationId xmlns:a16="http://schemas.microsoft.com/office/drawing/2014/main" id="{55004918-73DB-432F-8606-3773001204B4}"/>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8" name="平行四边形 12">
            <a:extLst>
              <a:ext uri="{FF2B5EF4-FFF2-40B4-BE49-F238E27FC236}">
                <a16:creationId xmlns:a16="http://schemas.microsoft.com/office/drawing/2014/main" id="{7A719381-781B-4DF6-86C7-D7E95AD5FB5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9" name="平行四边形 13">
            <a:extLst>
              <a:ext uri="{FF2B5EF4-FFF2-40B4-BE49-F238E27FC236}">
                <a16:creationId xmlns:a16="http://schemas.microsoft.com/office/drawing/2014/main" id="{906E3E6B-D3E8-4C35-8B3A-2D575ACBA246}"/>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0" name="文本框 28">
            <a:extLst>
              <a:ext uri="{FF2B5EF4-FFF2-40B4-BE49-F238E27FC236}">
                <a16:creationId xmlns:a16="http://schemas.microsoft.com/office/drawing/2014/main" id="{EA176CCD-E6C1-4878-95DE-BB43F9BA5D6E}"/>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应对②：增强网络舆论引导能力</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3175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43</a:t>
            </a:r>
          </a:p>
        </p:txBody>
      </p:sp>
      <p:sp>
        <p:nvSpPr>
          <p:cNvPr id="18" name="文本框 17">
            <a:extLst>
              <a:ext uri="{FF2B5EF4-FFF2-40B4-BE49-F238E27FC236}">
                <a16:creationId xmlns:a16="http://schemas.microsoft.com/office/drawing/2014/main" id="{82AD8DD8-D576-4C79-A405-1969DE68F18F}"/>
              </a:ext>
            </a:extLst>
          </p:cNvPr>
          <p:cNvSpPr txBox="1"/>
          <p:nvPr/>
        </p:nvSpPr>
        <p:spPr>
          <a:xfrm>
            <a:off x="323528" y="1413712"/>
            <a:ext cx="4715785" cy="1896801"/>
          </a:xfrm>
          <a:prstGeom prst="rect">
            <a:avLst/>
          </a:prstGeom>
          <a:noFill/>
        </p:spPr>
        <p:txBody>
          <a:bodyPr wrap="square">
            <a:spAutoFit/>
          </a:bodyPr>
          <a:lstStyle/>
          <a:p>
            <a:pPr marL="400050" indent="-400050">
              <a:lnSpc>
                <a:spcPct val="150000"/>
              </a:lnSpc>
              <a:buFont typeface="Wingdings" panose="05000000000000000000" pitchFamily="2" charset="2"/>
              <a:buChar char="p"/>
            </a:pPr>
            <a:r>
              <a:rPr lang="zh-CN" altLang="en-US" sz="1600" b="1" dirty="0"/>
              <a:t>积极发挥舆论引导作用</a:t>
            </a:r>
            <a:endParaRPr lang="en-US" altLang="zh-CN" sz="1600" b="1" dirty="0"/>
          </a:p>
          <a:p>
            <a:pPr marL="400050" indent="-400050">
              <a:lnSpc>
                <a:spcPct val="150000"/>
              </a:lnSpc>
              <a:buFont typeface="Wingdings" panose="05000000000000000000" pitchFamily="2" charset="2"/>
              <a:buChar char="p"/>
            </a:pPr>
            <a:r>
              <a:rPr lang="zh-CN" altLang="en-US" sz="1600" b="1" dirty="0"/>
              <a:t>“时度效”原则的把握与创新</a:t>
            </a:r>
            <a:endParaRPr lang="en-US" altLang="zh-CN" sz="1600" b="1" dirty="0"/>
          </a:p>
          <a:p>
            <a:pPr marL="400050" indent="-400050">
              <a:lnSpc>
                <a:spcPct val="150000"/>
              </a:lnSpc>
              <a:buFont typeface="Wingdings" panose="05000000000000000000" pitchFamily="2" charset="2"/>
              <a:buChar char="p"/>
            </a:pPr>
            <a:r>
              <a:rPr lang="zh-CN" altLang="en-US" sz="1600" b="1" dirty="0"/>
              <a:t>讲故事：反映人民群众抗击疫情的决心和事迹</a:t>
            </a:r>
            <a:endParaRPr lang="en-US" altLang="zh-CN" sz="1600" b="1" dirty="0"/>
          </a:p>
          <a:p>
            <a:pPr marL="400050" indent="-400050">
              <a:lnSpc>
                <a:spcPct val="150000"/>
              </a:lnSpc>
              <a:buFont typeface="Wingdings" panose="05000000000000000000" pitchFamily="2" charset="2"/>
              <a:buChar char="p"/>
            </a:pPr>
            <a:r>
              <a:rPr lang="zh-CN" altLang="en-US" sz="1600" b="1" dirty="0"/>
              <a:t>稳定人心：直面重大突发公共事件的社会关切</a:t>
            </a:r>
            <a:endParaRPr lang="en-US" altLang="zh-CN" sz="1600" b="1" dirty="0"/>
          </a:p>
          <a:p>
            <a:pPr marL="400050" indent="-400050">
              <a:lnSpc>
                <a:spcPct val="150000"/>
              </a:lnSpc>
              <a:buFont typeface="Wingdings" panose="05000000000000000000" pitchFamily="2" charset="2"/>
              <a:buChar char="p"/>
            </a:pPr>
            <a:r>
              <a:rPr lang="zh-CN" altLang="en-US" sz="1600" b="1" dirty="0"/>
              <a:t>开展建设性新闻舆论监督</a:t>
            </a:r>
            <a:endParaRPr lang="en-US" altLang="zh-CN" sz="1600" b="1" dirty="0"/>
          </a:p>
        </p:txBody>
      </p:sp>
      <p:grpSp>
        <p:nvGrpSpPr>
          <p:cNvPr id="13" name="组合 12">
            <a:extLst>
              <a:ext uri="{FF2B5EF4-FFF2-40B4-BE49-F238E27FC236}">
                <a16:creationId xmlns:a16="http://schemas.microsoft.com/office/drawing/2014/main" id="{CADD8D7B-5FA3-490A-A81E-CFE99B8F0EC0}"/>
              </a:ext>
            </a:extLst>
          </p:cNvPr>
          <p:cNvGrpSpPr/>
          <p:nvPr/>
        </p:nvGrpSpPr>
        <p:grpSpPr>
          <a:xfrm>
            <a:off x="5607212" y="1422242"/>
            <a:ext cx="3305858" cy="3193440"/>
            <a:chOff x="5211653" y="1422241"/>
            <a:chExt cx="3701417" cy="3575548"/>
          </a:xfrm>
        </p:grpSpPr>
        <p:pic>
          <p:nvPicPr>
            <p:cNvPr id="3" name="图片 2">
              <a:extLst>
                <a:ext uri="{FF2B5EF4-FFF2-40B4-BE49-F238E27FC236}">
                  <a16:creationId xmlns:a16="http://schemas.microsoft.com/office/drawing/2014/main" id="{940B7449-833A-440A-800C-0ED5EB48F7CF}"/>
                </a:ext>
              </a:extLst>
            </p:cNvPr>
            <p:cNvPicPr>
              <a:picLocks noChangeAspect="1"/>
            </p:cNvPicPr>
            <p:nvPr/>
          </p:nvPicPr>
          <p:blipFill rotWithShape="1">
            <a:blip r:embed="rId3"/>
            <a:srcRect l="2114" t="-1" b="495"/>
            <a:stretch/>
          </p:blipFill>
          <p:spPr>
            <a:xfrm>
              <a:off x="5211653" y="1422241"/>
              <a:ext cx="3701417" cy="3575548"/>
            </a:xfrm>
            <a:prstGeom prst="rect">
              <a:avLst/>
            </a:prstGeom>
          </p:spPr>
        </p:pic>
        <p:sp>
          <p:nvSpPr>
            <p:cNvPr id="4" name="矩形 3">
              <a:extLst>
                <a:ext uri="{FF2B5EF4-FFF2-40B4-BE49-F238E27FC236}">
                  <a16:creationId xmlns:a16="http://schemas.microsoft.com/office/drawing/2014/main" id="{58AA6FC6-F2DA-4304-826D-CD659548B7CD}"/>
                </a:ext>
              </a:extLst>
            </p:cNvPr>
            <p:cNvSpPr/>
            <p:nvPr/>
          </p:nvSpPr>
          <p:spPr>
            <a:xfrm>
              <a:off x="7069742" y="1458220"/>
              <a:ext cx="1777016" cy="1554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C016E82-008C-4A6F-A0F2-86D0B2401065}"/>
                </a:ext>
              </a:extLst>
            </p:cNvPr>
            <p:cNvSpPr/>
            <p:nvPr/>
          </p:nvSpPr>
          <p:spPr>
            <a:xfrm>
              <a:off x="7069741" y="3954868"/>
              <a:ext cx="1777016" cy="1014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9" name="Parallelogram 33">
            <a:extLst>
              <a:ext uri="{FF2B5EF4-FFF2-40B4-BE49-F238E27FC236}">
                <a16:creationId xmlns:a16="http://schemas.microsoft.com/office/drawing/2014/main" id="{C181A885-ACA1-4EF0-82AE-0315D72301A7}"/>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0" name="图片 19">
            <a:extLst>
              <a:ext uri="{FF2B5EF4-FFF2-40B4-BE49-F238E27FC236}">
                <a16:creationId xmlns:a16="http://schemas.microsoft.com/office/drawing/2014/main" id="{EE66A5F6-300A-4AFD-AFD8-1C9C35BEDEB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1" name="平行四边形 12">
            <a:extLst>
              <a:ext uri="{FF2B5EF4-FFF2-40B4-BE49-F238E27FC236}">
                <a16:creationId xmlns:a16="http://schemas.microsoft.com/office/drawing/2014/main" id="{746A4A14-19CA-43BC-B2D0-7B9D8877BA0B}"/>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2" name="平行四边形 13">
            <a:extLst>
              <a:ext uri="{FF2B5EF4-FFF2-40B4-BE49-F238E27FC236}">
                <a16:creationId xmlns:a16="http://schemas.microsoft.com/office/drawing/2014/main" id="{30AB9FAC-5FE8-403E-89AD-AAFE8DE8A80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3" name="文本框 28">
            <a:extLst>
              <a:ext uri="{FF2B5EF4-FFF2-40B4-BE49-F238E27FC236}">
                <a16:creationId xmlns:a16="http://schemas.microsoft.com/office/drawing/2014/main" id="{E108E888-2368-4B7E-9242-64848214271B}"/>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应对②：增强网络舆论引导能力</a:t>
            </a:r>
            <a:endParaRPr lang="zh-CN" altLang="zh-CN" u="sng"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7F9843AB-B197-4B89-BFD7-7F41EAC45903}"/>
              </a:ext>
            </a:extLst>
          </p:cNvPr>
          <p:cNvPicPr>
            <a:picLocks noChangeAspect="1"/>
          </p:cNvPicPr>
          <p:nvPr/>
        </p:nvPicPr>
        <p:blipFill rotWithShape="1">
          <a:blip r:embed="rId5"/>
          <a:srcRect t="4061" r="3538" b="12043"/>
          <a:stretch/>
        </p:blipFill>
        <p:spPr>
          <a:xfrm>
            <a:off x="424041" y="4817139"/>
            <a:ext cx="2793264" cy="1428381"/>
          </a:xfrm>
          <a:prstGeom prst="rect">
            <a:avLst/>
          </a:prstGeom>
        </p:spPr>
      </p:pic>
      <p:pic>
        <p:nvPicPr>
          <p:cNvPr id="10" name="图片 9">
            <a:extLst>
              <a:ext uri="{FF2B5EF4-FFF2-40B4-BE49-F238E27FC236}">
                <a16:creationId xmlns:a16="http://schemas.microsoft.com/office/drawing/2014/main" id="{256B8F6D-561E-4BC3-8B5D-3EFF3C9B2273}"/>
              </a:ext>
            </a:extLst>
          </p:cNvPr>
          <p:cNvPicPr>
            <a:picLocks noChangeAspect="1"/>
          </p:cNvPicPr>
          <p:nvPr/>
        </p:nvPicPr>
        <p:blipFill rotWithShape="1">
          <a:blip r:embed="rId6"/>
          <a:srcRect t="6015"/>
          <a:stretch/>
        </p:blipFill>
        <p:spPr>
          <a:xfrm>
            <a:off x="5607211" y="4681796"/>
            <a:ext cx="3246633" cy="952786"/>
          </a:xfrm>
          <a:prstGeom prst="rect">
            <a:avLst/>
          </a:prstGeom>
        </p:spPr>
      </p:pic>
      <p:pic>
        <p:nvPicPr>
          <p:cNvPr id="12" name="图片 11">
            <a:extLst>
              <a:ext uri="{FF2B5EF4-FFF2-40B4-BE49-F238E27FC236}">
                <a16:creationId xmlns:a16="http://schemas.microsoft.com/office/drawing/2014/main" id="{A95101C1-8CAE-408E-8E9E-288DEFF11839}"/>
              </a:ext>
            </a:extLst>
          </p:cNvPr>
          <p:cNvPicPr>
            <a:picLocks noChangeAspect="1"/>
          </p:cNvPicPr>
          <p:nvPr/>
        </p:nvPicPr>
        <p:blipFill rotWithShape="1">
          <a:blip r:embed="rId7"/>
          <a:srcRect l="45503" t="23342" r="22951" b="9554"/>
          <a:stretch/>
        </p:blipFill>
        <p:spPr>
          <a:xfrm>
            <a:off x="3242388" y="3285551"/>
            <a:ext cx="2160710" cy="2959823"/>
          </a:xfrm>
          <a:prstGeom prst="rect">
            <a:avLst/>
          </a:prstGeom>
        </p:spPr>
      </p:pic>
      <p:pic>
        <p:nvPicPr>
          <p:cNvPr id="14" name="图片 13">
            <a:extLst>
              <a:ext uri="{FF2B5EF4-FFF2-40B4-BE49-F238E27FC236}">
                <a16:creationId xmlns:a16="http://schemas.microsoft.com/office/drawing/2014/main" id="{39E63D12-9B78-4E66-9A7F-3FD6374DC623}"/>
              </a:ext>
            </a:extLst>
          </p:cNvPr>
          <p:cNvPicPr>
            <a:picLocks noChangeAspect="1"/>
          </p:cNvPicPr>
          <p:nvPr/>
        </p:nvPicPr>
        <p:blipFill rotWithShape="1">
          <a:blip r:embed="rId8"/>
          <a:srcRect t="7046" b="3719"/>
          <a:stretch/>
        </p:blipFill>
        <p:spPr>
          <a:xfrm>
            <a:off x="5607210" y="5488659"/>
            <a:ext cx="3246633" cy="756715"/>
          </a:xfrm>
          <a:prstGeom prst="rect">
            <a:avLst/>
          </a:prstGeom>
        </p:spPr>
      </p:pic>
      <p:pic>
        <p:nvPicPr>
          <p:cNvPr id="2" name="图片 1">
            <a:extLst>
              <a:ext uri="{FF2B5EF4-FFF2-40B4-BE49-F238E27FC236}">
                <a16:creationId xmlns:a16="http://schemas.microsoft.com/office/drawing/2014/main" id="{D074CFEC-BE8C-48CB-965D-9BA686660DB9}"/>
              </a:ext>
            </a:extLst>
          </p:cNvPr>
          <p:cNvPicPr>
            <a:picLocks noChangeAspect="1"/>
          </p:cNvPicPr>
          <p:nvPr/>
        </p:nvPicPr>
        <p:blipFill rotWithShape="1">
          <a:blip r:embed="rId9"/>
          <a:srcRect l="1019" t="2378" r="3708" b="6476"/>
          <a:stretch/>
        </p:blipFill>
        <p:spPr>
          <a:xfrm>
            <a:off x="424041" y="3285550"/>
            <a:ext cx="2793264" cy="1571211"/>
          </a:xfrm>
          <a:prstGeom prst="rect">
            <a:avLst/>
          </a:prstGeom>
        </p:spPr>
      </p:pic>
    </p:spTree>
    <p:extLst>
      <p:ext uri="{BB962C8B-B14F-4D97-AF65-F5344CB8AC3E}">
        <p14:creationId xmlns:p14="http://schemas.microsoft.com/office/powerpoint/2010/main" val="1483393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44</a:t>
            </a:r>
          </a:p>
        </p:txBody>
      </p:sp>
      <p:sp>
        <p:nvSpPr>
          <p:cNvPr id="9" name="文本框 8">
            <a:extLst>
              <a:ext uri="{FF2B5EF4-FFF2-40B4-BE49-F238E27FC236}">
                <a16:creationId xmlns:a16="http://schemas.microsoft.com/office/drawing/2014/main" id="{EAD500A3-0369-4C6C-B95B-875A1FF1B0F5}"/>
              </a:ext>
            </a:extLst>
          </p:cNvPr>
          <p:cNvSpPr txBox="1"/>
          <p:nvPr/>
        </p:nvSpPr>
        <p:spPr>
          <a:xfrm>
            <a:off x="5690975" y="5834745"/>
            <a:ext cx="3453025"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2014</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8</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18</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zh-CN" altLang="en-US" sz="1400" dirty="0">
                <a:latin typeface="等线" panose="02010600030101010101" pitchFamily="2" charset="-122"/>
                <a:ea typeface="等线" panose="02010600030101010101" pitchFamily="2" charset="-122"/>
              </a:rPr>
              <a:t>中央全面深化改革领导小组第四次会议</a:t>
            </a:r>
            <a:endParaRPr lang="en-US" altLang="zh-CN" sz="1400" dirty="0">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562E5C33-4050-4FD4-A096-22C72BE2D945}"/>
              </a:ext>
            </a:extLst>
          </p:cNvPr>
          <p:cNvPicPr>
            <a:picLocks noChangeAspect="1"/>
          </p:cNvPicPr>
          <p:nvPr/>
        </p:nvPicPr>
        <p:blipFill rotWithShape="1">
          <a:blip r:embed="rId3"/>
          <a:srcRect t="4543" b="20171"/>
          <a:stretch/>
        </p:blipFill>
        <p:spPr>
          <a:xfrm>
            <a:off x="323529" y="1505323"/>
            <a:ext cx="7211411" cy="2234642"/>
          </a:xfrm>
          <a:prstGeom prst="rect">
            <a:avLst/>
          </a:prstGeom>
        </p:spPr>
      </p:pic>
      <p:pic>
        <p:nvPicPr>
          <p:cNvPr id="4" name="图片 3">
            <a:extLst>
              <a:ext uri="{FF2B5EF4-FFF2-40B4-BE49-F238E27FC236}">
                <a16:creationId xmlns:a16="http://schemas.microsoft.com/office/drawing/2014/main" id="{6A61D49A-6123-4694-A46A-A9CC364CFD6C}"/>
              </a:ext>
            </a:extLst>
          </p:cNvPr>
          <p:cNvPicPr>
            <a:picLocks noChangeAspect="1"/>
          </p:cNvPicPr>
          <p:nvPr/>
        </p:nvPicPr>
        <p:blipFill>
          <a:blip r:embed="rId4"/>
          <a:stretch>
            <a:fillRect/>
          </a:stretch>
        </p:blipFill>
        <p:spPr>
          <a:xfrm>
            <a:off x="323529" y="3739965"/>
            <a:ext cx="7760270" cy="1654764"/>
          </a:xfrm>
          <a:prstGeom prst="rect">
            <a:avLst/>
          </a:prstGeom>
        </p:spPr>
      </p:pic>
      <p:cxnSp>
        <p:nvCxnSpPr>
          <p:cNvPr id="22" name="直接连接符 21">
            <a:extLst>
              <a:ext uri="{FF2B5EF4-FFF2-40B4-BE49-F238E27FC236}">
                <a16:creationId xmlns:a16="http://schemas.microsoft.com/office/drawing/2014/main" id="{6F3ADBA9-C808-446A-BF48-D247247225A2}"/>
              </a:ext>
            </a:extLst>
          </p:cNvPr>
          <p:cNvCxnSpPr>
            <a:cxnSpLocks/>
          </p:cNvCxnSpPr>
          <p:nvPr/>
        </p:nvCxnSpPr>
        <p:spPr>
          <a:xfrm>
            <a:off x="4465608" y="4678664"/>
            <a:ext cx="352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68B1D78E-DA64-4757-A3B5-5A783E8F82A3}"/>
              </a:ext>
            </a:extLst>
          </p:cNvPr>
          <p:cNvCxnSpPr>
            <a:cxnSpLocks/>
          </p:cNvCxnSpPr>
          <p:nvPr/>
        </p:nvCxnSpPr>
        <p:spPr>
          <a:xfrm>
            <a:off x="323529" y="5018907"/>
            <a:ext cx="547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Parallelogram 33">
            <a:extLst>
              <a:ext uri="{FF2B5EF4-FFF2-40B4-BE49-F238E27FC236}">
                <a16:creationId xmlns:a16="http://schemas.microsoft.com/office/drawing/2014/main" id="{5476F9D5-53C4-4F8F-989E-6D1D223282ED}"/>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9" name="图片 18">
            <a:extLst>
              <a:ext uri="{FF2B5EF4-FFF2-40B4-BE49-F238E27FC236}">
                <a16:creationId xmlns:a16="http://schemas.microsoft.com/office/drawing/2014/main" id="{AC007F9C-8A16-4F93-B891-BF0E988DCB9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0" name="平行四边形 12">
            <a:extLst>
              <a:ext uri="{FF2B5EF4-FFF2-40B4-BE49-F238E27FC236}">
                <a16:creationId xmlns:a16="http://schemas.microsoft.com/office/drawing/2014/main" id="{52D98120-15BC-4565-A05F-3545F8E615E1}"/>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平行四边形 13">
            <a:extLst>
              <a:ext uri="{FF2B5EF4-FFF2-40B4-BE49-F238E27FC236}">
                <a16:creationId xmlns:a16="http://schemas.microsoft.com/office/drawing/2014/main" id="{0A0EF4C1-7E31-4A49-951C-ADF959A325D7}"/>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4" name="文本框 28">
            <a:extLst>
              <a:ext uri="{FF2B5EF4-FFF2-40B4-BE49-F238E27FC236}">
                <a16:creationId xmlns:a16="http://schemas.microsoft.com/office/drawing/2014/main" id="{0627D233-05D0-4B30-A2EE-70A70517FA4D}"/>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应对③：锻造新型主流媒体</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54635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45</a:t>
            </a:r>
          </a:p>
        </p:txBody>
      </p:sp>
      <p:sp>
        <p:nvSpPr>
          <p:cNvPr id="9" name="文本框 8">
            <a:extLst>
              <a:ext uri="{FF2B5EF4-FFF2-40B4-BE49-F238E27FC236}">
                <a16:creationId xmlns:a16="http://schemas.microsoft.com/office/drawing/2014/main" id="{EAD500A3-0369-4C6C-B95B-875A1FF1B0F5}"/>
              </a:ext>
            </a:extLst>
          </p:cNvPr>
          <p:cNvSpPr txBox="1"/>
          <p:nvPr/>
        </p:nvSpPr>
        <p:spPr>
          <a:xfrm>
            <a:off x="5690975" y="5834745"/>
            <a:ext cx="3453025" cy="523220"/>
          </a:xfrm>
          <a:prstGeom prst="rect">
            <a:avLst/>
          </a:prstGeom>
          <a:noFill/>
        </p:spPr>
        <p:txBody>
          <a:bodyPr wrap="square" rtlCol="0">
            <a:spAutoFit/>
          </a:bodyPr>
          <a:lstStyle/>
          <a:p>
            <a:pPr algn="ctr"/>
            <a:r>
              <a:rPr lang="en-US" altLang="zh-CN" sz="1400" dirty="0">
                <a:latin typeface="等线" panose="02010600030101010101" pitchFamily="2" charset="-122"/>
                <a:ea typeface="等线" panose="02010600030101010101" pitchFamily="2" charset="-122"/>
              </a:rPr>
              <a:t>2020</a:t>
            </a:r>
            <a:r>
              <a:rPr lang="zh-CN" altLang="en-US" sz="1400" dirty="0">
                <a:latin typeface="等线" panose="02010600030101010101" pitchFamily="2" charset="-122"/>
                <a:ea typeface="等线" panose="02010600030101010101" pitchFamily="2" charset="-122"/>
              </a:rPr>
              <a:t>年</a:t>
            </a:r>
            <a:r>
              <a:rPr lang="en-US" altLang="zh-CN" sz="1400" dirty="0">
                <a:latin typeface="等线" panose="02010600030101010101" pitchFamily="2" charset="-122"/>
                <a:ea typeface="等线" panose="02010600030101010101" pitchFamily="2" charset="-122"/>
              </a:rPr>
              <a:t>9</a:t>
            </a:r>
            <a:r>
              <a:rPr lang="zh-CN" altLang="en-US" sz="1400" dirty="0">
                <a:latin typeface="等线" panose="02010600030101010101" pitchFamily="2" charset="-122"/>
                <a:ea typeface="等线" panose="02010600030101010101" pitchFamily="2" charset="-122"/>
              </a:rPr>
              <a:t>月</a:t>
            </a:r>
            <a:r>
              <a:rPr lang="en-US" altLang="zh-CN" sz="1400" dirty="0">
                <a:latin typeface="等线" panose="02010600030101010101" pitchFamily="2" charset="-122"/>
                <a:ea typeface="等线" panose="02010600030101010101" pitchFamily="2" charset="-122"/>
              </a:rPr>
              <a:t>26</a:t>
            </a:r>
            <a:r>
              <a:rPr lang="zh-CN" altLang="en-US" sz="1400" dirty="0">
                <a:latin typeface="等线" panose="02010600030101010101" pitchFamily="2" charset="-122"/>
                <a:ea typeface="等线" panose="02010600030101010101" pitchFamily="2" charset="-122"/>
              </a:rPr>
              <a:t>日</a:t>
            </a:r>
            <a:endParaRPr lang="en-US" altLang="zh-CN" sz="1400" dirty="0">
              <a:latin typeface="等线" panose="02010600030101010101" pitchFamily="2" charset="-122"/>
              <a:ea typeface="等线" panose="02010600030101010101" pitchFamily="2" charset="-122"/>
            </a:endParaRPr>
          </a:p>
          <a:p>
            <a:pPr algn="ctr"/>
            <a:r>
              <a:rPr lang="en-US" altLang="zh-CN" sz="1400" dirty="0">
                <a:latin typeface="等线" panose="02010600030101010101" pitchFamily="2" charset="-122"/>
                <a:ea typeface="等线" panose="02010600030101010101" pitchFamily="2" charset="-122"/>
              </a:rPr>
              <a:t>《</a:t>
            </a:r>
            <a:r>
              <a:rPr lang="zh-CN" altLang="en-US" sz="1400" dirty="0">
                <a:latin typeface="等线" panose="02010600030101010101" pitchFamily="2" charset="-122"/>
                <a:ea typeface="等线" panose="02010600030101010101" pitchFamily="2" charset="-122"/>
              </a:rPr>
              <a:t>关于加快推进媒体深度融合发展的意见</a:t>
            </a:r>
            <a:r>
              <a:rPr lang="en-US" altLang="zh-CN" sz="1400" dirty="0">
                <a:latin typeface="等线" panose="02010600030101010101" pitchFamily="2" charset="-122"/>
                <a:ea typeface="等线" panose="02010600030101010101" pitchFamily="2" charset="-122"/>
              </a:rPr>
              <a:t>》</a:t>
            </a:r>
          </a:p>
        </p:txBody>
      </p:sp>
      <p:grpSp>
        <p:nvGrpSpPr>
          <p:cNvPr id="6" name="组合 5">
            <a:extLst>
              <a:ext uri="{FF2B5EF4-FFF2-40B4-BE49-F238E27FC236}">
                <a16:creationId xmlns:a16="http://schemas.microsoft.com/office/drawing/2014/main" id="{1A90B7B6-C9BD-41F4-AFED-64F4CAD2D8D8}"/>
              </a:ext>
            </a:extLst>
          </p:cNvPr>
          <p:cNvGrpSpPr/>
          <p:nvPr/>
        </p:nvGrpSpPr>
        <p:grpSpPr>
          <a:xfrm>
            <a:off x="323529" y="4011984"/>
            <a:ext cx="8589086" cy="1544651"/>
            <a:chOff x="323529" y="3799822"/>
            <a:chExt cx="8589086" cy="1544651"/>
          </a:xfrm>
        </p:grpSpPr>
        <p:pic>
          <p:nvPicPr>
            <p:cNvPr id="5" name="图片 4">
              <a:extLst>
                <a:ext uri="{FF2B5EF4-FFF2-40B4-BE49-F238E27FC236}">
                  <a16:creationId xmlns:a16="http://schemas.microsoft.com/office/drawing/2014/main" id="{004F9E16-1CA2-4483-B851-95F964612A08}"/>
                </a:ext>
              </a:extLst>
            </p:cNvPr>
            <p:cNvPicPr>
              <a:picLocks noChangeAspect="1"/>
            </p:cNvPicPr>
            <p:nvPr/>
          </p:nvPicPr>
          <p:blipFill rotWithShape="1">
            <a:blip r:embed="rId3"/>
            <a:srcRect r="1072"/>
            <a:stretch/>
          </p:blipFill>
          <p:spPr>
            <a:xfrm>
              <a:off x="323529" y="3799822"/>
              <a:ext cx="8589086" cy="1544651"/>
            </a:xfrm>
            <a:prstGeom prst="rect">
              <a:avLst/>
            </a:prstGeom>
          </p:spPr>
        </p:pic>
        <p:cxnSp>
          <p:nvCxnSpPr>
            <p:cNvPr id="22" name="直接连接符 21">
              <a:extLst>
                <a:ext uri="{FF2B5EF4-FFF2-40B4-BE49-F238E27FC236}">
                  <a16:creationId xmlns:a16="http://schemas.microsoft.com/office/drawing/2014/main" id="{6F3ADBA9-C808-446A-BF48-D247247225A2}"/>
                </a:ext>
              </a:extLst>
            </p:cNvPr>
            <p:cNvCxnSpPr>
              <a:cxnSpLocks/>
            </p:cNvCxnSpPr>
            <p:nvPr/>
          </p:nvCxnSpPr>
          <p:spPr>
            <a:xfrm>
              <a:off x="3034322" y="4669965"/>
              <a:ext cx="583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68B1D78E-DA64-4757-A3B5-5A783E8F82A3}"/>
                </a:ext>
              </a:extLst>
            </p:cNvPr>
            <p:cNvCxnSpPr>
              <a:cxnSpLocks/>
            </p:cNvCxnSpPr>
            <p:nvPr/>
          </p:nvCxnSpPr>
          <p:spPr>
            <a:xfrm>
              <a:off x="323529" y="4974767"/>
              <a:ext cx="43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图片 1">
            <a:extLst>
              <a:ext uri="{FF2B5EF4-FFF2-40B4-BE49-F238E27FC236}">
                <a16:creationId xmlns:a16="http://schemas.microsoft.com/office/drawing/2014/main" id="{E0873D39-DB4B-473D-885B-E80A32443365}"/>
              </a:ext>
            </a:extLst>
          </p:cNvPr>
          <p:cNvPicPr>
            <a:picLocks noChangeAspect="1"/>
          </p:cNvPicPr>
          <p:nvPr/>
        </p:nvPicPr>
        <p:blipFill rotWithShape="1">
          <a:blip r:embed="rId4"/>
          <a:srcRect t="9651"/>
          <a:stretch/>
        </p:blipFill>
        <p:spPr>
          <a:xfrm>
            <a:off x="323529" y="1498284"/>
            <a:ext cx="8589086" cy="2546469"/>
          </a:xfrm>
          <a:prstGeom prst="rect">
            <a:avLst/>
          </a:prstGeom>
        </p:spPr>
      </p:pic>
      <p:sp>
        <p:nvSpPr>
          <p:cNvPr id="19" name="Parallelogram 33">
            <a:extLst>
              <a:ext uri="{FF2B5EF4-FFF2-40B4-BE49-F238E27FC236}">
                <a16:creationId xmlns:a16="http://schemas.microsoft.com/office/drawing/2014/main" id="{08DE74AD-25EC-48AB-A85A-A29467F1DCBB}"/>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0" name="图片 19">
            <a:extLst>
              <a:ext uri="{FF2B5EF4-FFF2-40B4-BE49-F238E27FC236}">
                <a16:creationId xmlns:a16="http://schemas.microsoft.com/office/drawing/2014/main" id="{B9A36566-9B1F-4799-9EC2-526F70E48A7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1" name="平行四边形 12">
            <a:extLst>
              <a:ext uri="{FF2B5EF4-FFF2-40B4-BE49-F238E27FC236}">
                <a16:creationId xmlns:a16="http://schemas.microsoft.com/office/drawing/2014/main" id="{7598768A-31EC-481E-B44A-804BDF99F76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4" name="平行四边形 13">
            <a:extLst>
              <a:ext uri="{FF2B5EF4-FFF2-40B4-BE49-F238E27FC236}">
                <a16:creationId xmlns:a16="http://schemas.microsoft.com/office/drawing/2014/main" id="{B17B0E2B-B371-48C6-83A6-C59FA2CAA00A}"/>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5" name="文本框 28">
            <a:extLst>
              <a:ext uri="{FF2B5EF4-FFF2-40B4-BE49-F238E27FC236}">
                <a16:creationId xmlns:a16="http://schemas.microsoft.com/office/drawing/2014/main" id="{5B70B1D9-50FB-4038-B522-314764638F5A}"/>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应对③：锻造新型主流媒体</a:t>
            </a:r>
            <a:endParaRPr lang="zh-CN" altLang="zh-CN" u="sng"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79895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46</a:t>
            </a:r>
          </a:p>
        </p:txBody>
      </p:sp>
      <p:sp>
        <p:nvSpPr>
          <p:cNvPr id="19" name="Parallelogram 33">
            <a:extLst>
              <a:ext uri="{FF2B5EF4-FFF2-40B4-BE49-F238E27FC236}">
                <a16:creationId xmlns:a16="http://schemas.microsoft.com/office/drawing/2014/main" id="{08DE74AD-25EC-48AB-A85A-A29467F1DCBB}"/>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0" name="图片 19">
            <a:extLst>
              <a:ext uri="{FF2B5EF4-FFF2-40B4-BE49-F238E27FC236}">
                <a16:creationId xmlns:a16="http://schemas.microsoft.com/office/drawing/2014/main" id="{B9A36566-9B1F-4799-9EC2-526F70E48A7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1" name="平行四边形 12">
            <a:extLst>
              <a:ext uri="{FF2B5EF4-FFF2-40B4-BE49-F238E27FC236}">
                <a16:creationId xmlns:a16="http://schemas.microsoft.com/office/drawing/2014/main" id="{7598768A-31EC-481E-B44A-804BDF99F76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4" name="平行四边形 13">
            <a:extLst>
              <a:ext uri="{FF2B5EF4-FFF2-40B4-BE49-F238E27FC236}">
                <a16:creationId xmlns:a16="http://schemas.microsoft.com/office/drawing/2014/main" id="{B17B0E2B-B371-48C6-83A6-C59FA2CAA00A}"/>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5" name="文本框 28">
            <a:extLst>
              <a:ext uri="{FF2B5EF4-FFF2-40B4-BE49-F238E27FC236}">
                <a16:creationId xmlns:a16="http://schemas.microsoft.com/office/drawing/2014/main" id="{5B70B1D9-50FB-4038-B522-314764638F5A}"/>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应对③：锻造新型主流媒体</a:t>
            </a:r>
            <a:endParaRPr lang="zh-CN" altLang="zh-CN" u="sng"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315F909-BF22-43BB-AFE3-259C5023F5F2}"/>
              </a:ext>
            </a:extLst>
          </p:cNvPr>
          <p:cNvPicPr>
            <a:picLocks noChangeAspect="1"/>
          </p:cNvPicPr>
          <p:nvPr/>
        </p:nvPicPr>
        <p:blipFill rotWithShape="1">
          <a:blip r:embed="rId4">
            <a:extLst>
              <a:ext uri="{28A0092B-C50C-407E-A947-70E740481C1C}">
                <a14:useLocalDpi xmlns:a14="http://schemas.microsoft.com/office/drawing/2010/main" val="0"/>
              </a:ext>
            </a:extLst>
          </a:blip>
          <a:srcRect l="1589" t="53140" r="2393" b="4277"/>
          <a:stretch/>
        </p:blipFill>
        <p:spPr>
          <a:xfrm>
            <a:off x="323529" y="1467495"/>
            <a:ext cx="5112844" cy="3124448"/>
          </a:xfrm>
          <a:prstGeom prst="rect">
            <a:avLst/>
          </a:prstGeom>
        </p:spPr>
      </p:pic>
      <p:sp>
        <p:nvSpPr>
          <p:cNvPr id="4" name="文本框 3">
            <a:extLst>
              <a:ext uri="{FF2B5EF4-FFF2-40B4-BE49-F238E27FC236}">
                <a16:creationId xmlns:a16="http://schemas.microsoft.com/office/drawing/2014/main" id="{52248EA6-7CA8-4B99-84F5-F20278BA9BC1}"/>
              </a:ext>
            </a:extLst>
          </p:cNvPr>
          <p:cNvSpPr txBox="1"/>
          <p:nvPr/>
        </p:nvSpPr>
        <p:spPr>
          <a:xfrm>
            <a:off x="1382200" y="4591943"/>
            <a:ext cx="2995503" cy="307777"/>
          </a:xfrm>
          <a:prstGeom prst="rect">
            <a:avLst/>
          </a:prstGeom>
          <a:noFill/>
        </p:spPr>
        <p:txBody>
          <a:bodyPr wrap="square">
            <a:spAutoFit/>
          </a:bodyPr>
          <a:lstStyle/>
          <a:p>
            <a:pPr algn="ctr"/>
            <a:r>
              <a:rPr lang="zh-CN" altLang="en-US" sz="1400" dirty="0">
                <a:latin typeface="等线" panose="02010600030101010101" pitchFamily="2" charset="-122"/>
                <a:ea typeface="等线" panose="02010600030101010101" pitchFamily="2" charset="-122"/>
              </a:rPr>
              <a:t>人民日报社 传播矩阵</a:t>
            </a:r>
            <a:endParaRPr lang="en-US" altLang="zh-CN" sz="1400" dirty="0">
              <a:solidFill>
                <a:srgbClr val="333333"/>
              </a:solidFill>
              <a:latin typeface="等线" panose="02010600030101010101" pitchFamily="2" charset="-122"/>
              <a:ea typeface="等线" panose="02010600030101010101" pitchFamily="2" charset="-122"/>
            </a:endParaRPr>
          </a:p>
        </p:txBody>
      </p:sp>
      <p:pic>
        <p:nvPicPr>
          <p:cNvPr id="7" name="图片 6">
            <a:extLst>
              <a:ext uri="{FF2B5EF4-FFF2-40B4-BE49-F238E27FC236}">
                <a16:creationId xmlns:a16="http://schemas.microsoft.com/office/drawing/2014/main" id="{95B63D77-D258-4610-8261-FA31840B81BF}"/>
              </a:ext>
            </a:extLst>
          </p:cNvPr>
          <p:cNvPicPr>
            <a:picLocks noChangeAspect="1"/>
          </p:cNvPicPr>
          <p:nvPr/>
        </p:nvPicPr>
        <p:blipFill rotWithShape="1">
          <a:blip r:embed="rId5">
            <a:extLst>
              <a:ext uri="{28A0092B-C50C-407E-A947-70E740481C1C}">
                <a14:useLocalDpi xmlns:a14="http://schemas.microsoft.com/office/drawing/2010/main" val="0"/>
              </a:ext>
            </a:extLst>
          </a:blip>
          <a:srcRect l="2711" b="3072"/>
          <a:stretch/>
        </p:blipFill>
        <p:spPr>
          <a:xfrm>
            <a:off x="5436373" y="1362419"/>
            <a:ext cx="3476697" cy="4932465"/>
          </a:xfrm>
          <a:prstGeom prst="rect">
            <a:avLst/>
          </a:prstGeom>
        </p:spPr>
      </p:pic>
      <p:sp>
        <p:nvSpPr>
          <p:cNvPr id="27" name="文本框 26">
            <a:extLst>
              <a:ext uri="{FF2B5EF4-FFF2-40B4-BE49-F238E27FC236}">
                <a16:creationId xmlns:a16="http://schemas.microsoft.com/office/drawing/2014/main" id="{FC52D5DD-CE98-4308-A0E5-4793BFF6BB1A}"/>
              </a:ext>
            </a:extLst>
          </p:cNvPr>
          <p:cNvSpPr txBox="1"/>
          <p:nvPr/>
        </p:nvSpPr>
        <p:spPr>
          <a:xfrm>
            <a:off x="230929" y="4899720"/>
            <a:ext cx="5205443" cy="1352165"/>
          </a:xfrm>
          <a:prstGeom prst="rect">
            <a:avLst/>
          </a:prstGeom>
          <a:noFill/>
        </p:spPr>
        <p:txBody>
          <a:bodyPr wrap="square">
            <a:spAutoFit/>
          </a:bodyPr>
          <a:lstStyle/>
          <a:p>
            <a:pPr>
              <a:lnSpc>
                <a:spcPct val="150000"/>
              </a:lnSpc>
            </a:pPr>
            <a:r>
              <a:rPr lang="zh-CN" altLang="en-US" sz="1400" dirty="0">
                <a:latin typeface="等线" panose="02010600030101010101" pitchFamily="2" charset="-122"/>
                <a:ea typeface="等线" panose="02010600030101010101" pitchFamily="2" charset="-122"/>
              </a:rPr>
              <a:t>人民日报社</a:t>
            </a:r>
            <a:r>
              <a:rPr lang="zh-CN" altLang="en-US" sz="1400" b="1" dirty="0">
                <a:solidFill>
                  <a:srgbClr val="FF0000"/>
                </a:solidFill>
                <a:latin typeface="等线" panose="02010600030101010101" pitchFamily="2" charset="-122"/>
                <a:ea typeface="等线" panose="02010600030101010101" pitchFamily="2" charset="-122"/>
              </a:rPr>
              <a:t>全媒体新闻平台项目（中央厨房）</a:t>
            </a:r>
            <a:r>
              <a:rPr lang="zh-CN" altLang="en-US" sz="1400" dirty="0">
                <a:latin typeface="等线" panose="02010600030101010101" pitchFamily="2" charset="-122"/>
                <a:ea typeface="等线" panose="02010600030101010101" pitchFamily="2" charset="-122"/>
              </a:rPr>
              <a:t>打通全社采编资源，实现记者一次采集，编辑多次生成，渠道多元传播。同时，中央厨房还将新闻产品推广给全国百余家合作媒体和近</a:t>
            </a:r>
            <a:r>
              <a:rPr lang="en-US" altLang="zh-CN" sz="1400" dirty="0">
                <a:latin typeface="等线" panose="02010600030101010101" pitchFamily="2" charset="-122"/>
                <a:ea typeface="等线" panose="02010600030101010101" pitchFamily="2" charset="-122"/>
              </a:rPr>
              <a:t>200</a:t>
            </a:r>
            <a:r>
              <a:rPr lang="zh-CN" altLang="en-US" sz="1400" dirty="0">
                <a:latin typeface="等线" panose="02010600030101010101" pitchFamily="2" charset="-122"/>
                <a:ea typeface="等线" panose="02010600030101010101" pitchFamily="2" charset="-122"/>
              </a:rPr>
              <a:t>家海外媒体，实现资源有效利用</a:t>
            </a:r>
            <a:r>
              <a:rPr lang="zh-CN" altLang="en-US" sz="1400" b="0" i="0" u="none" strike="noStrike" dirty="0">
                <a:solidFill>
                  <a:srgbClr val="404040"/>
                </a:solidFill>
                <a:effectLst/>
                <a:latin typeface="等线" panose="02010600030101010101" pitchFamily="2" charset="-122"/>
                <a:ea typeface="等线" panose="02010600030101010101" pitchFamily="2" charset="-122"/>
              </a:rPr>
              <a:t>。</a:t>
            </a:r>
            <a:endParaRPr lang="en-US" altLang="zh-CN" sz="1400" b="0" i="0" u="none" strike="noStrike" dirty="0">
              <a:solidFill>
                <a:srgbClr val="404040"/>
              </a:solidFill>
              <a:effectLst/>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058729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47</a:t>
            </a:r>
          </a:p>
        </p:txBody>
      </p:sp>
      <p:sp>
        <p:nvSpPr>
          <p:cNvPr id="15" name="文本框 14">
            <a:extLst>
              <a:ext uri="{FF2B5EF4-FFF2-40B4-BE49-F238E27FC236}">
                <a16:creationId xmlns:a16="http://schemas.microsoft.com/office/drawing/2014/main" id="{36F435F3-ED3F-429C-A2CD-2D03D219A332}"/>
              </a:ext>
            </a:extLst>
          </p:cNvPr>
          <p:cNvSpPr txBox="1"/>
          <p:nvPr/>
        </p:nvSpPr>
        <p:spPr>
          <a:xfrm>
            <a:off x="743013" y="6020997"/>
            <a:ext cx="7657973" cy="307777"/>
          </a:xfrm>
          <a:prstGeom prst="rect">
            <a:avLst/>
          </a:prstGeom>
          <a:noFill/>
        </p:spPr>
        <p:txBody>
          <a:bodyPr wrap="square">
            <a:spAutoFit/>
          </a:bodyPr>
          <a:lstStyle/>
          <a:p>
            <a:pPr algn="ctr"/>
            <a:r>
              <a:rPr lang="en-US" altLang="zh-CN" sz="1400" dirty="0"/>
              <a:t>2020</a:t>
            </a:r>
            <a:r>
              <a:rPr lang="zh-CN" altLang="en-US" sz="1400" dirty="0"/>
              <a:t>年疫情期间</a:t>
            </a:r>
            <a:r>
              <a:rPr lang="en-US" altLang="zh-CN" sz="1400" dirty="0"/>
              <a:t> </a:t>
            </a:r>
            <a:r>
              <a:rPr lang="zh-CN" altLang="en-US" sz="1400" dirty="0"/>
              <a:t>中央广播电视总台创新媒体融合传播手段：慢直播、</a:t>
            </a:r>
            <a:r>
              <a:rPr lang="en-US" altLang="zh-CN" sz="1400" dirty="0"/>
              <a:t>Vlog</a:t>
            </a:r>
            <a:r>
              <a:rPr lang="zh-CN" altLang="en-US" sz="1400" dirty="0"/>
              <a:t>、短视频</a:t>
            </a:r>
            <a:endParaRPr lang="en-US" altLang="zh-CN" sz="1400" dirty="0"/>
          </a:p>
        </p:txBody>
      </p:sp>
      <p:pic>
        <p:nvPicPr>
          <p:cNvPr id="3" name="图片 2">
            <a:extLst>
              <a:ext uri="{FF2B5EF4-FFF2-40B4-BE49-F238E27FC236}">
                <a16:creationId xmlns:a16="http://schemas.microsoft.com/office/drawing/2014/main" id="{42D679CC-C2C9-47F3-BBCE-6B66FCBEC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 t="43720" r="2288" b="12480"/>
          <a:stretch/>
        </p:blipFill>
        <p:spPr>
          <a:xfrm>
            <a:off x="323529" y="1432277"/>
            <a:ext cx="2815365" cy="2788811"/>
          </a:xfrm>
          <a:prstGeom prst="rect">
            <a:avLst/>
          </a:prstGeom>
        </p:spPr>
      </p:pic>
      <p:sp>
        <p:nvSpPr>
          <p:cNvPr id="17" name="Parallelogram 33">
            <a:extLst>
              <a:ext uri="{FF2B5EF4-FFF2-40B4-BE49-F238E27FC236}">
                <a16:creationId xmlns:a16="http://schemas.microsoft.com/office/drawing/2014/main" id="{AAE09CB2-69C7-47A6-B00A-99DD17791EAE}"/>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8" name="图片 17">
            <a:extLst>
              <a:ext uri="{FF2B5EF4-FFF2-40B4-BE49-F238E27FC236}">
                <a16:creationId xmlns:a16="http://schemas.microsoft.com/office/drawing/2014/main" id="{E945C047-7602-4681-9E8E-9101CF9098D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0" name="平行四边形 12">
            <a:extLst>
              <a:ext uri="{FF2B5EF4-FFF2-40B4-BE49-F238E27FC236}">
                <a16:creationId xmlns:a16="http://schemas.microsoft.com/office/drawing/2014/main" id="{BAC73C1A-0F96-4964-88B0-BB0FB4E8D1E9}"/>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1" name="平行四边形 13">
            <a:extLst>
              <a:ext uri="{FF2B5EF4-FFF2-40B4-BE49-F238E27FC236}">
                <a16:creationId xmlns:a16="http://schemas.microsoft.com/office/drawing/2014/main" id="{2C8E8F40-AF43-4D79-95F3-9F11A4E4155B}"/>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2" name="文本框 28">
            <a:extLst>
              <a:ext uri="{FF2B5EF4-FFF2-40B4-BE49-F238E27FC236}">
                <a16:creationId xmlns:a16="http://schemas.microsoft.com/office/drawing/2014/main" id="{F1C41D40-A3EB-446B-A91E-C4E22E081403}"/>
              </a:ext>
            </a:extLst>
          </p:cNvPr>
          <p:cNvSpPr txBox="1"/>
          <p:nvPr/>
        </p:nvSpPr>
        <p:spPr>
          <a:xfrm>
            <a:off x="1197112" y="672157"/>
            <a:ext cx="6111192" cy="400101"/>
          </a:xfrm>
          <a:prstGeom prst="rect">
            <a:avLst/>
          </a:prstGeom>
          <a:noFill/>
        </p:spPr>
        <p:txBody>
          <a:bodyPr wrap="square" lIns="91431" tIns="45716" rIns="91431" bIns="45716" rtlCol="0">
            <a:spAutoFit/>
          </a:bodyPr>
          <a:lstStyle/>
          <a:p>
            <a:r>
              <a:rPr lang="zh-CN" altLang="en-US" sz="2000" dirty="0">
                <a:latin typeface="微软雅黑" panose="020B0503020204020204" pitchFamily="34" charset="-122"/>
                <a:ea typeface="微软雅黑" panose="020B0503020204020204" pitchFamily="34" charset="-122"/>
              </a:rPr>
              <a:t>应对③：锻造新型主流媒体</a:t>
            </a:r>
            <a:endParaRPr lang="zh-CN" altLang="zh-CN" u="sng"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2343ED2C-39B5-4CA4-B402-D60138F6E2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9" b="55349"/>
          <a:stretch/>
        </p:blipFill>
        <p:spPr>
          <a:xfrm>
            <a:off x="3232238" y="1413243"/>
            <a:ext cx="2679518" cy="2287007"/>
          </a:xfrm>
          <a:prstGeom prst="rect">
            <a:avLst/>
          </a:prstGeom>
        </p:spPr>
      </p:pic>
      <p:pic>
        <p:nvPicPr>
          <p:cNvPr id="4" name="图片 3">
            <a:extLst>
              <a:ext uri="{FF2B5EF4-FFF2-40B4-BE49-F238E27FC236}">
                <a16:creationId xmlns:a16="http://schemas.microsoft.com/office/drawing/2014/main" id="{BB3A3CA7-BFD1-4D3B-8317-67AF1A969F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8" t="35784" r="2552" b="44626"/>
          <a:stretch/>
        </p:blipFill>
        <p:spPr>
          <a:xfrm>
            <a:off x="323529" y="4233907"/>
            <a:ext cx="2819400" cy="1255811"/>
          </a:xfrm>
          <a:prstGeom prst="rect">
            <a:avLst/>
          </a:prstGeom>
        </p:spPr>
      </p:pic>
      <p:pic>
        <p:nvPicPr>
          <p:cNvPr id="5" name="图片 4">
            <a:extLst>
              <a:ext uri="{FF2B5EF4-FFF2-40B4-BE49-F238E27FC236}">
                <a16:creationId xmlns:a16="http://schemas.microsoft.com/office/drawing/2014/main" id="{69EF54C3-6311-4D98-92DC-49059831C1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372" b="55237"/>
          <a:stretch/>
        </p:blipFill>
        <p:spPr>
          <a:xfrm>
            <a:off x="3232239" y="3700250"/>
            <a:ext cx="2679517" cy="2287008"/>
          </a:xfrm>
          <a:prstGeom prst="rect">
            <a:avLst/>
          </a:prstGeom>
        </p:spPr>
      </p:pic>
      <p:pic>
        <p:nvPicPr>
          <p:cNvPr id="6" name="图片 5">
            <a:extLst>
              <a:ext uri="{FF2B5EF4-FFF2-40B4-BE49-F238E27FC236}">
                <a16:creationId xmlns:a16="http://schemas.microsoft.com/office/drawing/2014/main" id="{F3F6AEA3-0C41-4C8A-A572-53C9868CC5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24" b="13565"/>
          <a:stretch/>
        </p:blipFill>
        <p:spPr>
          <a:xfrm>
            <a:off x="6001065" y="1405564"/>
            <a:ext cx="2693432" cy="4581693"/>
          </a:xfrm>
          <a:prstGeom prst="rect">
            <a:avLst/>
          </a:prstGeom>
        </p:spPr>
      </p:pic>
    </p:spTree>
    <p:extLst>
      <p:ext uri="{BB962C8B-B14F-4D97-AF65-F5344CB8AC3E}">
        <p14:creationId xmlns:p14="http://schemas.microsoft.com/office/powerpoint/2010/main" val="3404510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D7E8E23-AC1B-4127-8204-7B5CB11E2874}"/>
              </a:ext>
            </a:extLst>
          </p:cNvPr>
          <p:cNvGrpSpPr/>
          <p:nvPr/>
        </p:nvGrpSpPr>
        <p:grpSpPr>
          <a:xfrm>
            <a:off x="539552" y="1340768"/>
            <a:ext cx="8082091" cy="3722493"/>
            <a:chOff x="539552" y="1340768"/>
            <a:chExt cx="8082091" cy="3722493"/>
          </a:xfrm>
        </p:grpSpPr>
        <p:sp>
          <p:nvSpPr>
            <p:cNvPr id="78" name="Parallelogram 77"/>
            <p:cNvSpPr/>
            <p:nvPr/>
          </p:nvSpPr>
          <p:spPr>
            <a:xfrm>
              <a:off x="539552"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79" name="Parallelogram 78"/>
            <p:cNvSpPr/>
            <p:nvPr/>
          </p:nvSpPr>
          <p:spPr>
            <a:xfrm rot="10800000">
              <a:off x="7884369"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chemeClr val="tx1"/>
                </a:solidFill>
              </a:endParaRPr>
            </a:p>
          </p:txBody>
        </p:sp>
        <p:grpSp>
          <p:nvGrpSpPr>
            <p:cNvPr id="2" name="Group 3"/>
            <p:cNvGrpSpPr/>
            <p:nvPr/>
          </p:nvGrpSpPr>
          <p:grpSpPr bwMode="auto">
            <a:xfrm>
              <a:off x="755580" y="1916836"/>
              <a:ext cx="7866063" cy="3146425"/>
              <a:chOff x="460" y="1187"/>
              <a:chExt cx="4955" cy="1982"/>
            </a:xfrm>
          </p:grpSpPr>
          <p:sp>
            <p:nvSpPr>
              <p:cNvPr id="137"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63046">
                  <a:alpha val="20000"/>
                </a:srgbClr>
              </a:solid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6"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7"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8"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9"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0"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1"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2"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3"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4"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5"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6"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6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6"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7"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8"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0"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1"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3"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4"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6"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7"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8"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9"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0"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1"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2"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3"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4"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5"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6"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pic>
          <p:nvPicPr>
            <p:cNvPr id="140" name="图片 1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300192" y="1340768"/>
              <a:ext cx="2158206" cy="543860"/>
            </a:xfrm>
            <a:prstGeom prst="rect">
              <a:avLst/>
            </a:prstGeom>
          </p:spPr>
        </p:pic>
      </p:grpSp>
      <p:sp>
        <p:nvSpPr>
          <p:cNvPr id="138" name="TextBox 12">
            <a:extLst>
              <a:ext uri="{FF2B5EF4-FFF2-40B4-BE49-F238E27FC236}">
                <a16:creationId xmlns:a16="http://schemas.microsoft.com/office/drawing/2014/main" id="{6605921B-AF06-43FB-969F-202B74F4D9B2}"/>
              </a:ext>
            </a:extLst>
          </p:cNvPr>
          <p:cNvSpPr txBox="1"/>
          <p:nvPr/>
        </p:nvSpPr>
        <p:spPr>
          <a:xfrm>
            <a:off x="3601203" y="2982270"/>
            <a:ext cx="2035156" cy="707878"/>
          </a:xfrm>
          <a:prstGeom prst="rect">
            <a:avLst/>
          </a:prstGeom>
          <a:noFill/>
        </p:spPr>
        <p:txBody>
          <a:bodyPr wrap="square" lIns="91431" tIns="45716" rIns="91431" bIns="45716" rtlCol="0">
            <a:spAutoFit/>
          </a:bodyPr>
          <a:lstStyle/>
          <a:p>
            <a:pPr algn="ctr"/>
            <a:r>
              <a:rPr lang="zh-CN" altLang="en-US" sz="4000" b="1" dirty="0">
                <a:latin typeface="微软雅黑" panose="020B0503020204020204" pitchFamily="34" charset="-122"/>
                <a:ea typeface="微软雅黑" panose="020B0503020204020204" pitchFamily="34" charset="-122"/>
              </a:rPr>
              <a:t>谢  谢</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90519" y="6230175"/>
            <a:ext cx="4183856" cy="307777"/>
          </a:xfrm>
          <a:prstGeom prst="rect">
            <a:avLst/>
          </a:prstGeom>
          <a:noFill/>
        </p:spPr>
        <p:txBody>
          <a:bodyPr wrap="square" rtlCol="0" anchor="t">
            <a:spAutoFit/>
          </a:bodyPr>
          <a:lstStyle/>
          <a:p>
            <a:pPr algn="ctr"/>
            <a:r>
              <a:rPr lang="zh-CN" altLang="en-US" sz="1400" b="1" dirty="0">
                <a:latin typeface="等线" panose="02010600030101010101" pitchFamily="2" charset="-122"/>
                <a:ea typeface="等线" panose="02010600030101010101" pitchFamily="2" charset="-122"/>
              </a:rPr>
              <a:t>第45次中国互联网络发展状况统计报告 </a:t>
            </a:r>
          </a:p>
        </p:txBody>
      </p:sp>
      <p:pic>
        <p:nvPicPr>
          <p:cNvPr id="2" name="图片 1" descr="屏幕快照 2020-08-23 下午4.30.58"/>
          <p:cNvPicPr>
            <a:picLocks noChangeAspect="1"/>
          </p:cNvPicPr>
          <p:nvPr/>
        </p:nvPicPr>
        <p:blipFill>
          <a:blip r:embed="rId2"/>
          <a:stretch>
            <a:fillRect/>
          </a:stretch>
        </p:blipFill>
        <p:spPr>
          <a:xfrm>
            <a:off x="251520" y="2552058"/>
            <a:ext cx="5993581" cy="3692650"/>
          </a:xfrm>
          <a:prstGeom prst="rect">
            <a:avLst/>
          </a:prstGeom>
        </p:spPr>
      </p:pic>
      <p:sp>
        <p:nvSpPr>
          <p:cNvPr id="3" name="文本框 2"/>
          <p:cNvSpPr txBox="1"/>
          <p:nvPr/>
        </p:nvSpPr>
        <p:spPr>
          <a:xfrm>
            <a:off x="251520" y="1469544"/>
            <a:ext cx="8514243" cy="1158138"/>
          </a:xfrm>
          <a:prstGeom prst="rect">
            <a:avLst/>
          </a:prstGeom>
          <a:noFill/>
        </p:spPr>
        <p:txBody>
          <a:bodyPr wrap="square" rtlCol="0" anchor="t">
            <a:spAutoFit/>
          </a:bodyPr>
          <a:lstStyle/>
          <a:p>
            <a:pPr fontAlgn="auto">
              <a:lnSpc>
                <a:spcPct val="150000"/>
              </a:lnSpc>
            </a:pPr>
            <a:r>
              <a:rPr lang="zh-CN" altLang="en-US" sz="1600" dirty="0">
                <a:latin typeface="等线" panose="02010600030101010101" pitchFamily="2" charset="-122"/>
                <a:ea typeface="等线" panose="02010600030101010101" pitchFamily="2" charset="-122"/>
              </a:rPr>
              <a:t>截至2020年3月，我国网络视频(含短视频)用户规模达8.50亿，较2018年底增长1.26亿，占网民整体的94.1%。其中短视频用户规模为7.73亿，较2018年底增长1.25亿，占网民整体的85.6%。2020 年初，受新冠肺炎疫情影响，网络视频应用的用户规模、使用时长均有较大幅度提升。</a:t>
            </a:r>
          </a:p>
        </p:txBody>
      </p:sp>
      <p:sp>
        <p:nvSpPr>
          <p:cNvPr id="7" name="Parallelogram 33">
            <a:extLst>
              <a:ext uri="{FF2B5EF4-FFF2-40B4-BE49-F238E27FC236}">
                <a16:creationId xmlns:a16="http://schemas.microsoft.com/office/drawing/2014/main" id="{868E2110-209A-48E7-BD26-9FC39852261F}"/>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8" name="图片 7">
            <a:extLst>
              <a:ext uri="{FF2B5EF4-FFF2-40B4-BE49-F238E27FC236}">
                <a16:creationId xmlns:a16="http://schemas.microsoft.com/office/drawing/2014/main" id="{B518620A-C7C0-4662-8A8F-D2EB1261CB5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9" name="平行四边形 12">
            <a:extLst>
              <a:ext uri="{FF2B5EF4-FFF2-40B4-BE49-F238E27FC236}">
                <a16:creationId xmlns:a16="http://schemas.microsoft.com/office/drawing/2014/main" id="{B67F6DB3-D1F7-454D-A332-2917621362D7}"/>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0" name="平行四边形 13">
            <a:extLst>
              <a:ext uri="{FF2B5EF4-FFF2-40B4-BE49-F238E27FC236}">
                <a16:creationId xmlns:a16="http://schemas.microsoft.com/office/drawing/2014/main" id="{BE4038AF-DA12-4CC9-97D2-73A3B30D6D67}"/>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 name="文本框 28">
            <a:extLst>
              <a:ext uri="{FF2B5EF4-FFF2-40B4-BE49-F238E27FC236}">
                <a16:creationId xmlns:a16="http://schemas.microsoft.com/office/drawing/2014/main" id="{4903B21A-CDAD-4E52-8A75-3E59912E5325}"/>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在</a:t>
            </a:r>
            <a:r>
              <a:rPr lang="en-US" altLang="zh-CN" sz="2100" dirty="0">
                <a:latin typeface="微软雅黑" panose="020B0503020204020204" pitchFamily="34" charset="-122"/>
                <a:ea typeface="微软雅黑" panose="020B0503020204020204" pitchFamily="34" charset="-122"/>
              </a:rPr>
              <a:t>4G</a:t>
            </a:r>
            <a:r>
              <a:rPr lang="zh-CN" altLang="en-US" sz="2100" dirty="0">
                <a:latin typeface="微软雅黑" panose="020B0503020204020204" pitchFamily="34" charset="-122"/>
                <a:ea typeface="微软雅黑" panose="020B0503020204020204" pitchFamily="34" charset="-122"/>
              </a:rPr>
              <a:t>时代，短视频发展非常迅猛</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E671C17-550D-40E2-89A8-5936DBFCA3D3}" type="datetime1">
              <a:rPr lang="en-US" altLang="zh-CN" smtClean="0"/>
              <a:t>10/6/2020</a:t>
            </a:fld>
            <a:endParaRPr lang="en-US"/>
          </a:p>
        </p:txBody>
      </p:sp>
      <p:pic>
        <p:nvPicPr>
          <p:cNvPr id="6" name="图片 5"/>
          <p:cNvPicPr>
            <a:picLocks noChangeAspect="1"/>
          </p:cNvPicPr>
          <p:nvPr/>
        </p:nvPicPr>
        <p:blipFill rotWithShape="1">
          <a:blip r:embed="rId2"/>
          <a:srcRect l="8270" t="11344" r="2152" b="4387"/>
          <a:stretch/>
        </p:blipFill>
        <p:spPr>
          <a:xfrm>
            <a:off x="0" y="0"/>
            <a:ext cx="9477875"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418356"/>
            <a:ext cx="9144000" cy="6439644"/>
          </a:xfrm>
        </p:spPr>
        <p:txBody>
          <a:bodyPr>
            <a:normAutofit fontScale="25000" lnSpcReduction="20000"/>
          </a:bodyPr>
          <a:lstStyle/>
          <a:p>
            <a:pPr marL="0" indent="0">
              <a:lnSpc>
                <a:spcPct val="170000"/>
              </a:lnSpc>
              <a:spcBef>
                <a:spcPts val="0"/>
              </a:spcBef>
              <a:buNone/>
            </a:pPr>
            <a:r>
              <a:rPr lang="zh-CN" altLang="en-US" sz="5600" b="1" dirty="0">
                <a:latin typeface="等线" panose="02010600030101010101" pitchFamily="2" charset="-122"/>
                <a:ea typeface="等线" panose="02010600030101010101" pitchFamily="2" charset="-122"/>
              </a:rPr>
              <a:t>本报告为</a:t>
            </a:r>
            <a:r>
              <a:rPr lang="en-US" altLang="zh-CN" sz="5600" b="1" dirty="0" err="1">
                <a:latin typeface="等线" panose="02010600030101010101" pitchFamily="2" charset="-122"/>
                <a:ea typeface="等线" panose="02010600030101010101" pitchFamily="2" charset="-122"/>
              </a:rPr>
              <a:t>Nic</a:t>
            </a:r>
            <a:r>
              <a:rPr lang="en-US" altLang="zh-CN" sz="5600" b="1" dirty="0">
                <a:latin typeface="等线" panose="02010600030101010101" pitchFamily="2" charset="-122"/>
                <a:ea typeface="等线" panose="02010600030101010101" pitchFamily="2" charset="-122"/>
              </a:rPr>
              <a:t> Newman</a:t>
            </a:r>
            <a:r>
              <a:rPr lang="zh-CN" altLang="en-US" sz="5600" b="1" dirty="0">
                <a:latin typeface="等线" panose="02010600030101010101" pitchFamily="2" charset="-122"/>
                <a:ea typeface="等线" panose="02010600030101010101" pitchFamily="2" charset="-122"/>
              </a:rPr>
              <a:t>调查全球</a:t>
            </a:r>
            <a:r>
              <a:rPr lang="en-US" altLang="zh-CN" sz="5600" b="1" dirty="0">
                <a:latin typeface="等线" panose="02010600030101010101" pitchFamily="2" charset="-122"/>
                <a:ea typeface="等线" panose="02010600030101010101" pitchFamily="2" charset="-122"/>
              </a:rPr>
              <a:t>200</a:t>
            </a:r>
            <a:r>
              <a:rPr lang="zh-CN" altLang="en-US" sz="5600" b="1" dirty="0">
                <a:latin typeface="等线" panose="02010600030101010101" pitchFamily="2" charset="-122"/>
                <a:ea typeface="等线" panose="02010600030101010101" pitchFamily="2" charset="-122"/>
              </a:rPr>
              <a:t>位媒体主管、高级编辑、数字平台负责人后撰写的</a:t>
            </a:r>
            <a:r>
              <a:rPr lang="en-US" altLang="zh-CN" sz="5600" b="1" dirty="0">
                <a:latin typeface="等线" panose="02010600030101010101" pitchFamily="2" charset="-122"/>
                <a:ea typeface="等线" panose="02010600030101010101" pitchFamily="2" charset="-122"/>
              </a:rPr>
              <a:t>《2019</a:t>
            </a:r>
            <a:r>
              <a:rPr lang="zh-CN" altLang="en-US" sz="5600" b="1" dirty="0">
                <a:latin typeface="等线" panose="02010600030101010101" pitchFamily="2" charset="-122"/>
                <a:ea typeface="等线" panose="02010600030101010101" pitchFamily="2" charset="-122"/>
              </a:rPr>
              <a:t>年新闻、媒体与技术趋势和预测</a:t>
            </a:r>
            <a:r>
              <a:rPr lang="en-US" altLang="zh-CN" sz="5600" b="1" dirty="0">
                <a:latin typeface="等线" panose="02010600030101010101" pitchFamily="2" charset="-122"/>
                <a:ea typeface="等线" panose="02010600030101010101" pitchFamily="2" charset="-122"/>
              </a:rPr>
              <a:t>》</a:t>
            </a:r>
            <a:r>
              <a:rPr lang="zh-CN" altLang="en-US" sz="5600" b="1" dirty="0">
                <a:latin typeface="等线" panose="02010600030101010101" pitchFamily="2" charset="-122"/>
                <a:ea typeface="等线" panose="02010600030101010101" pitchFamily="2" charset="-122"/>
              </a:rPr>
              <a:t>。</a:t>
            </a:r>
            <a:endParaRPr lang="en-US" altLang="zh-CN" sz="5600" b="1" dirty="0">
              <a:latin typeface="等线" panose="02010600030101010101" pitchFamily="2" charset="-122"/>
              <a:ea typeface="等线" panose="02010600030101010101" pitchFamily="2" charset="-122"/>
            </a:endParaRPr>
          </a:p>
          <a:p>
            <a:pPr marL="0" indent="0">
              <a:lnSpc>
                <a:spcPct val="170000"/>
              </a:lnSpc>
              <a:spcBef>
                <a:spcPts val="0"/>
              </a:spcBef>
              <a:buNone/>
            </a:pPr>
            <a:r>
              <a:rPr lang="zh-CN" altLang="en-US" sz="5600" b="1" dirty="0">
                <a:latin typeface="等线" panose="02010600030101010101" pitchFamily="2" charset="-122"/>
                <a:ea typeface="等线" panose="02010600030101010101" pitchFamily="2" charset="-122"/>
              </a:rPr>
              <a:t>调查主要发现：</a:t>
            </a:r>
          </a:p>
          <a:p>
            <a:pPr>
              <a:lnSpc>
                <a:spcPct val="170000"/>
              </a:lnSpc>
              <a:spcBef>
                <a:spcPts val="0"/>
              </a:spcBef>
            </a:pPr>
            <a:r>
              <a:rPr lang="en-US" altLang="zh-CN" sz="4800" dirty="0">
                <a:latin typeface="等线" panose="02010600030101010101" pitchFamily="2" charset="-122"/>
                <a:ea typeface="等线" panose="02010600030101010101" pitchFamily="2" charset="-122"/>
              </a:rPr>
              <a:t>52%</a:t>
            </a:r>
            <a:r>
              <a:rPr lang="zh-CN" altLang="en-US" sz="4800" dirty="0">
                <a:latin typeface="等线" panose="02010600030101010101" pitchFamily="2" charset="-122"/>
                <a:ea typeface="等线" panose="02010600030101010101" pitchFamily="2" charset="-122"/>
              </a:rPr>
              <a:t>的专家认为</a:t>
            </a:r>
            <a:r>
              <a:rPr lang="zh-CN" altLang="en-US" sz="4800" b="1" dirty="0">
                <a:latin typeface="等线" panose="02010600030101010101" pitchFamily="2" charset="-122"/>
                <a:ea typeface="等线" panose="02010600030101010101" pitchFamily="2" charset="-122"/>
              </a:rPr>
              <a:t>订阅和会员制</a:t>
            </a:r>
            <a:r>
              <a:rPr lang="zh-CN" altLang="en-US" sz="4800" dirty="0">
                <a:latin typeface="等线" panose="02010600030101010101" pitchFamily="2" charset="-122"/>
                <a:ea typeface="等线" panose="02010600030101010101" pitchFamily="2" charset="-122"/>
              </a:rPr>
              <a:t>是</a:t>
            </a:r>
            <a:r>
              <a:rPr lang="en-US" altLang="zh-CN" sz="4800" dirty="0">
                <a:latin typeface="等线" panose="02010600030101010101" pitchFamily="2" charset="-122"/>
                <a:ea typeface="等线" panose="02010600030101010101" pitchFamily="2" charset="-122"/>
              </a:rPr>
              <a:t>2019</a:t>
            </a:r>
            <a:r>
              <a:rPr lang="zh-CN" altLang="en-US" sz="4800" dirty="0">
                <a:latin typeface="等线" panose="02010600030101010101" pitchFamily="2" charset="-122"/>
                <a:ea typeface="等线" panose="02010600030101010101" pitchFamily="2" charset="-122"/>
              </a:rPr>
              <a:t>年媒体的主要收入来源，</a:t>
            </a:r>
            <a:r>
              <a:rPr lang="en-US" altLang="zh-CN" sz="4800" dirty="0">
                <a:latin typeface="等线" panose="02010600030101010101" pitchFamily="2" charset="-122"/>
                <a:ea typeface="等线" panose="02010600030101010101" pitchFamily="2" charset="-122"/>
              </a:rPr>
              <a:t>27%</a:t>
            </a:r>
            <a:r>
              <a:rPr lang="zh-CN" altLang="en-US" sz="4800" dirty="0">
                <a:latin typeface="等线" panose="02010600030101010101" pitchFamily="2" charset="-122"/>
                <a:ea typeface="等线" panose="02010600030101010101" pitchFamily="2" charset="-122"/>
              </a:rPr>
              <a:t>专家认为是</a:t>
            </a:r>
            <a:r>
              <a:rPr lang="zh-CN" altLang="en-US" sz="4800" b="1" dirty="0">
                <a:latin typeface="等线" panose="02010600030101010101" pitchFamily="2" charset="-122"/>
                <a:ea typeface="等线" panose="02010600030101010101" pitchFamily="2" charset="-122"/>
              </a:rPr>
              <a:t>广告收入</a:t>
            </a:r>
            <a:r>
              <a:rPr lang="zh-CN" altLang="en-US" sz="4800" dirty="0">
                <a:latin typeface="等线" panose="02010600030101010101" pitchFamily="2" charset="-122"/>
                <a:ea typeface="等线" panose="02010600030101010101" pitchFamily="2" charset="-122"/>
              </a:rPr>
              <a:t>，</a:t>
            </a:r>
            <a:r>
              <a:rPr lang="en-US" altLang="zh-CN" sz="4800" dirty="0">
                <a:latin typeface="等线" panose="02010600030101010101" pitchFamily="2" charset="-122"/>
                <a:ea typeface="等线" panose="02010600030101010101" pitchFamily="2" charset="-122"/>
              </a:rPr>
              <a:t>8%</a:t>
            </a:r>
            <a:r>
              <a:rPr lang="zh-CN" altLang="en-US" sz="4800" dirty="0">
                <a:latin typeface="等线" panose="02010600030101010101" pitchFamily="2" charset="-122"/>
                <a:ea typeface="等线" panose="02010600030101010101" pitchFamily="2" charset="-122"/>
              </a:rPr>
              <a:t>认为是</a:t>
            </a:r>
            <a:r>
              <a:rPr lang="zh-CN" altLang="en-US" sz="4800" b="1" dirty="0">
                <a:latin typeface="等线" panose="02010600030101010101" pitchFamily="2" charset="-122"/>
                <a:ea typeface="等线" panose="02010600030101010101" pitchFamily="2" charset="-122"/>
              </a:rPr>
              <a:t>原生广告</a:t>
            </a:r>
            <a:r>
              <a:rPr lang="zh-CN" altLang="en-US" sz="4800" dirty="0">
                <a:latin typeface="等线" panose="02010600030101010101" pitchFamily="2" charset="-122"/>
                <a:ea typeface="等线" panose="02010600030101010101" pitchFamily="2" charset="-122"/>
              </a:rPr>
              <a:t>，</a:t>
            </a:r>
            <a:r>
              <a:rPr lang="en-US" altLang="zh-CN" sz="4800" dirty="0">
                <a:latin typeface="等线" panose="02010600030101010101" pitchFamily="2" charset="-122"/>
                <a:ea typeface="等线" panose="02010600030101010101" pitchFamily="2" charset="-122"/>
              </a:rPr>
              <a:t>7%</a:t>
            </a:r>
            <a:r>
              <a:rPr lang="zh-CN" altLang="en-US" sz="4800" dirty="0">
                <a:latin typeface="等线" panose="02010600030101010101" pitchFamily="2" charset="-122"/>
                <a:ea typeface="等线" panose="02010600030101010101" pitchFamily="2" charset="-122"/>
              </a:rPr>
              <a:t>认为是捐赠。</a:t>
            </a:r>
          </a:p>
          <a:p>
            <a:pPr>
              <a:lnSpc>
                <a:spcPct val="170000"/>
              </a:lnSpc>
              <a:spcBef>
                <a:spcPts val="0"/>
              </a:spcBef>
            </a:pPr>
            <a:r>
              <a:rPr lang="zh-CN" altLang="en-US" sz="4800" dirty="0">
                <a:latin typeface="等线" panose="02010600030101010101" pitchFamily="2" charset="-122"/>
                <a:ea typeface="等线" panose="02010600030101010101" pitchFamily="2" charset="-122"/>
              </a:rPr>
              <a:t>越来越多人认为</a:t>
            </a:r>
            <a:r>
              <a:rPr lang="zh-CN" altLang="en-US" sz="4800" b="1" dirty="0">
                <a:latin typeface="等线" panose="02010600030101010101" pitchFamily="2" charset="-122"/>
                <a:ea typeface="等线" panose="02010600030101010101" pitchFamily="2" charset="-122"/>
              </a:rPr>
              <a:t>优质新闻需要补贴</a:t>
            </a:r>
            <a:r>
              <a:rPr lang="zh-CN" altLang="en-US" sz="4800" dirty="0">
                <a:latin typeface="等线" panose="02010600030101010101" pitchFamily="2" charset="-122"/>
                <a:ea typeface="等线" panose="02010600030101010101" pitchFamily="2" charset="-122"/>
              </a:rPr>
              <a:t>。大约三分之一（</a:t>
            </a:r>
            <a:r>
              <a:rPr lang="en-US" altLang="zh-CN" sz="4800" dirty="0">
                <a:latin typeface="等线" panose="02010600030101010101" pitchFamily="2" charset="-122"/>
                <a:ea typeface="等线" panose="02010600030101010101" pitchFamily="2" charset="-122"/>
              </a:rPr>
              <a:t>29%</a:t>
            </a:r>
            <a:r>
              <a:rPr lang="zh-CN" altLang="en-US" sz="4800" dirty="0">
                <a:latin typeface="等线" panose="02010600030101010101" pitchFamily="2" charset="-122"/>
                <a:ea typeface="等线" panose="02010600030101010101" pitchFamily="2" charset="-122"/>
              </a:rPr>
              <a:t>）预计新一年媒体会从基金会和非盈利机构获得帮助，而五分之一（</a:t>
            </a:r>
            <a:r>
              <a:rPr lang="en-US" altLang="zh-CN" sz="4800" dirty="0">
                <a:latin typeface="等线" panose="02010600030101010101" pitchFamily="2" charset="-122"/>
                <a:ea typeface="等线" panose="02010600030101010101" pitchFamily="2" charset="-122"/>
              </a:rPr>
              <a:t>18%</a:t>
            </a:r>
            <a:r>
              <a:rPr lang="zh-CN" altLang="en-US" sz="4800" dirty="0">
                <a:latin typeface="等线" panose="02010600030101010101" pitchFamily="2" charset="-122"/>
                <a:ea typeface="等线" panose="02010600030101010101" pitchFamily="2" charset="-122"/>
              </a:rPr>
              <a:t>）期待技术平台做更多贡献，十分之一（</a:t>
            </a:r>
            <a:r>
              <a:rPr lang="en-US" altLang="zh-CN" sz="4800" dirty="0">
                <a:latin typeface="等线" panose="02010600030101010101" pitchFamily="2" charset="-122"/>
                <a:ea typeface="等线" panose="02010600030101010101" pitchFamily="2" charset="-122"/>
              </a:rPr>
              <a:t>11%</a:t>
            </a:r>
            <a:r>
              <a:rPr lang="zh-CN" altLang="en-US" sz="4800" dirty="0">
                <a:latin typeface="等线" panose="02010600030101010101" pitchFamily="2" charset="-122"/>
                <a:ea typeface="等线" panose="02010600030101010101" pitchFamily="2" charset="-122"/>
              </a:rPr>
              <a:t>）认为政府会提供更多帮助，</a:t>
            </a:r>
            <a:r>
              <a:rPr lang="en-US" altLang="zh-CN" sz="4800" dirty="0">
                <a:latin typeface="等线" panose="02010600030101010101" pitchFamily="2" charset="-122"/>
                <a:ea typeface="等线" panose="02010600030101010101" pitchFamily="2" charset="-122"/>
              </a:rPr>
              <a:t>29%</a:t>
            </a:r>
            <a:r>
              <a:rPr lang="zh-CN" altLang="en-US" sz="4800" dirty="0">
                <a:latin typeface="等线" panose="02010600030101010101" pitchFamily="2" charset="-122"/>
                <a:ea typeface="等线" panose="02010600030101010101" pitchFamily="2" charset="-122"/>
              </a:rPr>
              <a:t>的媒体人不指望上述任何一样拯救媒体盈利。</a:t>
            </a:r>
          </a:p>
          <a:p>
            <a:pPr>
              <a:lnSpc>
                <a:spcPct val="170000"/>
              </a:lnSpc>
              <a:spcBef>
                <a:spcPts val="0"/>
              </a:spcBef>
            </a:pPr>
            <a:r>
              <a:rPr lang="zh-CN" altLang="en-US" sz="4800" dirty="0">
                <a:latin typeface="等线" panose="02010600030101010101" pitchFamily="2" charset="-122"/>
                <a:ea typeface="等线" panose="02010600030101010101" pitchFamily="2" charset="-122"/>
              </a:rPr>
              <a:t>新闻产业正在对</a:t>
            </a:r>
            <a:r>
              <a:rPr lang="en-US" altLang="zh-CN" sz="4800" dirty="0">
                <a:latin typeface="等线" panose="02010600030101010101" pitchFamily="2" charset="-122"/>
                <a:ea typeface="等线" panose="02010600030101010101" pitchFamily="2" charset="-122"/>
              </a:rPr>
              <a:t>Facebook</a:t>
            </a:r>
            <a:r>
              <a:rPr lang="zh-CN" altLang="en-US" sz="4800" dirty="0">
                <a:latin typeface="等线" panose="02010600030101010101" pitchFamily="2" charset="-122"/>
                <a:ea typeface="等线" panose="02010600030101010101" pitchFamily="2" charset="-122"/>
              </a:rPr>
              <a:t>失去耐心并将目光转向别处，不到一半受访者（</a:t>
            </a:r>
            <a:r>
              <a:rPr lang="en-US" altLang="zh-CN" sz="4800" dirty="0">
                <a:latin typeface="等线" panose="02010600030101010101" pitchFamily="2" charset="-122"/>
                <a:ea typeface="等线" panose="02010600030101010101" pitchFamily="2" charset="-122"/>
              </a:rPr>
              <a:t>43%</a:t>
            </a:r>
            <a:r>
              <a:rPr lang="zh-CN" altLang="en-US" sz="4800" dirty="0">
                <a:latin typeface="等线" panose="02010600030101010101" pitchFamily="2" charset="-122"/>
                <a:ea typeface="等线" panose="02010600030101010101" pitchFamily="2" charset="-122"/>
              </a:rPr>
              <a:t>）认为</a:t>
            </a:r>
            <a:r>
              <a:rPr lang="en-US" altLang="zh-CN" sz="4800" dirty="0">
                <a:latin typeface="等线" panose="02010600030101010101" pitchFamily="2" charset="-122"/>
                <a:ea typeface="等线" panose="02010600030101010101" pitchFamily="2" charset="-122"/>
              </a:rPr>
              <a:t>Facebook</a:t>
            </a:r>
            <a:r>
              <a:rPr lang="zh-CN" altLang="en-US" sz="4800" dirty="0">
                <a:latin typeface="等线" panose="02010600030101010101" pitchFamily="2" charset="-122"/>
                <a:ea typeface="等线" panose="02010600030101010101" pitchFamily="2" charset="-122"/>
              </a:rPr>
              <a:t>平台在今年重要或十分重要，认为</a:t>
            </a:r>
            <a:r>
              <a:rPr lang="en-US" altLang="zh-CN" sz="4800" dirty="0">
                <a:latin typeface="等线" panose="02010600030101010101" pitchFamily="2" charset="-122"/>
                <a:ea typeface="等线" panose="02010600030101010101" pitchFamily="2" charset="-122"/>
              </a:rPr>
              <a:t>Apple News</a:t>
            </a:r>
            <a:r>
              <a:rPr lang="zh-CN" altLang="en-US" sz="4800" dirty="0">
                <a:latin typeface="等线" panose="02010600030101010101" pitchFamily="2" charset="-122"/>
                <a:ea typeface="等线" panose="02010600030101010101" pitchFamily="2" charset="-122"/>
              </a:rPr>
              <a:t>和</a:t>
            </a:r>
            <a:r>
              <a:rPr lang="en-US" altLang="zh-CN" sz="4800" dirty="0">
                <a:latin typeface="等线" panose="02010600030101010101" pitchFamily="2" charset="-122"/>
                <a:ea typeface="等线" panose="02010600030101010101" pitchFamily="2" charset="-122"/>
              </a:rPr>
              <a:t>YouTube</a:t>
            </a:r>
            <a:r>
              <a:rPr lang="zh-CN" altLang="en-US" sz="4800" dirty="0">
                <a:latin typeface="等线" panose="02010600030101010101" pitchFamily="2" charset="-122"/>
                <a:ea typeface="等线" panose="02010600030101010101" pitchFamily="2" charset="-122"/>
              </a:rPr>
              <a:t>重要的人数也相近，而认同谷歌重要的人数则多很多</a:t>
            </a:r>
            <a:r>
              <a:rPr lang="en-US" altLang="zh-CN" sz="4800" dirty="0">
                <a:latin typeface="等线" panose="02010600030101010101" pitchFamily="2" charset="-122"/>
                <a:ea typeface="等线" panose="02010600030101010101" pitchFamily="2" charset="-122"/>
              </a:rPr>
              <a:t>——</a:t>
            </a:r>
            <a:r>
              <a:rPr lang="zh-CN" altLang="en-US" sz="4800" dirty="0">
                <a:latin typeface="等线" panose="02010600030101010101" pitchFamily="2" charset="-122"/>
                <a:ea typeface="等线" panose="02010600030101010101" pitchFamily="2" charset="-122"/>
              </a:rPr>
              <a:t>占</a:t>
            </a:r>
            <a:r>
              <a:rPr lang="en-US" altLang="zh-CN" sz="4800" dirty="0">
                <a:latin typeface="等线" panose="02010600030101010101" pitchFamily="2" charset="-122"/>
                <a:ea typeface="等线" panose="02010600030101010101" pitchFamily="2" charset="-122"/>
              </a:rPr>
              <a:t>87%</a:t>
            </a:r>
            <a:r>
              <a:rPr lang="zh-CN" altLang="en-US" sz="4800" dirty="0">
                <a:latin typeface="等线" panose="02010600030101010101" pitchFamily="2" charset="-122"/>
                <a:ea typeface="等线" panose="02010600030101010101" pitchFamily="2" charset="-122"/>
              </a:rPr>
              <a:t>。</a:t>
            </a:r>
          </a:p>
          <a:p>
            <a:pPr>
              <a:lnSpc>
                <a:spcPct val="170000"/>
              </a:lnSpc>
              <a:spcBef>
                <a:spcPts val="0"/>
              </a:spcBef>
            </a:pPr>
            <a:r>
              <a:rPr lang="zh-CN" altLang="en-US" sz="4800" dirty="0">
                <a:latin typeface="等线" panose="02010600030101010101" pitchFamily="2" charset="-122"/>
                <a:ea typeface="等线" panose="02010600030101010101" pitchFamily="2" charset="-122"/>
              </a:rPr>
              <a:t>大约三分之二受访者（</a:t>
            </a:r>
            <a:r>
              <a:rPr lang="en-US" altLang="zh-CN" sz="4800" dirty="0">
                <a:latin typeface="等线" panose="02010600030101010101" pitchFamily="2" charset="-122"/>
                <a:ea typeface="等线" panose="02010600030101010101" pitchFamily="2" charset="-122"/>
              </a:rPr>
              <a:t>61%</a:t>
            </a:r>
            <a:r>
              <a:rPr lang="zh-CN" altLang="en-US" sz="4800" dirty="0">
                <a:latin typeface="等线" panose="02010600030101010101" pitchFamily="2" charset="-122"/>
                <a:ea typeface="等线" panose="02010600030101010101" pitchFamily="2" charset="-122"/>
              </a:rPr>
              <a:t>）关心或极度</a:t>
            </a:r>
            <a:r>
              <a:rPr lang="zh-CN" altLang="en-US" sz="4800" b="1" dirty="0">
                <a:latin typeface="等线" panose="02010600030101010101" pitchFamily="2" charset="-122"/>
                <a:ea typeface="等线" panose="02010600030101010101" pitchFamily="2" charset="-122"/>
              </a:rPr>
              <a:t>关心员工工作倦怠</a:t>
            </a:r>
            <a:r>
              <a:rPr lang="zh-CN" altLang="en-US" sz="4800" dirty="0">
                <a:latin typeface="等线" panose="02010600030101010101" pitchFamily="2" charset="-122"/>
                <a:ea typeface="等线" panose="02010600030101010101" pitchFamily="2" charset="-122"/>
              </a:rPr>
              <a:t>，在媒体工资低、工作忙、压力大的现状下，为</a:t>
            </a:r>
            <a:r>
              <a:rPr lang="zh-CN" altLang="en-US" sz="4800" b="1" dirty="0">
                <a:latin typeface="等线" panose="02010600030101010101" pitchFamily="2" charset="-122"/>
                <a:ea typeface="等线" panose="02010600030101010101" pitchFamily="2" charset="-122"/>
              </a:rPr>
              <a:t>留住员工和吸引员工</a:t>
            </a:r>
            <a:r>
              <a:rPr lang="zh-CN" altLang="en-US" sz="4800" dirty="0">
                <a:latin typeface="等线" panose="02010600030101010101" pitchFamily="2" charset="-122"/>
                <a:ea typeface="等线" panose="02010600030101010101" pitchFamily="2" charset="-122"/>
              </a:rPr>
              <a:t>感到头疼的人数分别占</a:t>
            </a:r>
            <a:r>
              <a:rPr lang="en-US" altLang="zh-CN" sz="4800" dirty="0">
                <a:latin typeface="等线" panose="02010600030101010101" pitchFamily="2" charset="-122"/>
                <a:ea typeface="等线" panose="02010600030101010101" pitchFamily="2" charset="-122"/>
              </a:rPr>
              <a:t>73%</a:t>
            </a:r>
            <a:r>
              <a:rPr lang="zh-CN" altLang="en-US" sz="4800" dirty="0">
                <a:latin typeface="等线" panose="02010600030101010101" pitchFamily="2" charset="-122"/>
                <a:ea typeface="等线" panose="02010600030101010101" pitchFamily="2" charset="-122"/>
              </a:rPr>
              <a:t>和</a:t>
            </a:r>
            <a:r>
              <a:rPr lang="en-US" altLang="zh-CN" sz="4800" dirty="0">
                <a:latin typeface="等线" panose="02010600030101010101" pitchFamily="2" charset="-122"/>
                <a:ea typeface="等线" panose="02010600030101010101" pitchFamily="2" charset="-122"/>
              </a:rPr>
              <a:t>74%</a:t>
            </a:r>
            <a:r>
              <a:rPr lang="zh-CN" altLang="en-US" sz="4800" dirty="0">
                <a:latin typeface="等线" panose="02010600030101010101" pitchFamily="2" charset="-122"/>
                <a:ea typeface="等线" panose="02010600030101010101" pitchFamily="2" charset="-122"/>
              </a:rPr>
              <a:t>，过半的人（</a:t>
            </a:r>
            <a:r>
              <a:rPr lang="en-US" altLang="zh-CN" sz="4800" dirty="0">
                <a:latin typeface="等线" panose="02010600030101010101" pitchFamily="2" charset="-122"/>
                <a:ea typeface="等线" panose="02010600030101010101" pitchFamily="2" charset="-122"/>
              </a:rPr>
              <a:t>56%</a:t>
            </a:r>
            <a:r>
              <a:rPr lang="zh-CN" altLang="en-US" sz="4800" dirty="0">
                <a:latin typeface="等线" panose="02010600030101010101" pitchFamily="2" charset="-122"/>
                <a:ea typeface="等线" panose="02010600030101010101" pitchFamily="2" charset="-122"/>
              </a:rPr>
              <a:t>）关注</a:t>
            </a:r>
            <a:r>
              <a:rPr lang="zh-CN" altLang="en-US" sz="4800" b="1" dirty="0">
                <a:latin typeface="等线" panose="02010600030101010101" pitchFamily="2" charset="-122"/>
                <a:ea typeface="等线" panose="02010600030101010101" pitchFamily="2" charset="-122"/>
              </a:rPr>
              <a:t>新闻编辑室的多样性水平。</a:t>
            </a:r>
            <a:endParaRPr lang="zh-CN" altLang="en-US" sz="4800" dirty="0">
              <a:latin typeface="等线" panose="02010600030101010101" pitchFamily="2" charset="-122"/>
              <a:ea typeface="等线" panose="02010600030101010101" pitchFamily="2" charset="-122"/>
            </a:endParaRPr>
          </a:p>
          <a:p>
            <a:pPr>
              <a:lnSpc>
                <a:spcPct val="170000"/>
              </a:lnSpc>
              <a:spcBef>
                <a:spcPts val="0"/>
              </a:spcBef>
            </a:pPr>
            <a:r>
              <a:rPr lang="zh-CN" altLang="en-US" sz="4800" dirty="0">
                <a:latin typeface="等线" panose="02010600030101010101" pitchFamily="2" charset="-122"/>
                <a:ea typeface="等线" panose="02010600030101010101" pitchFamily="2" charset="-122"/>
              </a:rPr>
              <a:t>超过四分之三（</a:t>
            </a:r>
            <a:r>
              <a:rPr lang="en-US" altLang="zh-CN" sz="4800" dirty="0">
                <a:latin typeface="等线" panose="02010600030101010101" pitchFamily="2" charset="-122"/>
                <a:ea typeface="等线" panose="02010600030101010101" pitchFamily="2" charset="-122"/>
              </a:rPr>
              <a:t>78%</a:t>
            </a:r>
            <a:r>
              <a:rPr lang="zh-CN" altLang="en-US" sz="4800" dirty="0">
                <a:latin typeface="等线" panose="02010600030101010101" pitchFamily="2" charset="-122"/>
                <a:ea typeface="等线" panose="02010600030101010101" pitchFamily="2" charset="-122"/>
              </a:rPr>
              <a:t>）受访者认为有必要向</a:t>
            </a:r>
            <a:r>
              <a:rPr lang="zh-CN" altLang="en-US" sz="4800" b="1" dirty="0">
                <a:latin typeface="等线" panose="02010600030101010101" pitchFamily="2" charset="-122"/>
                <a:ea typeface="等线" panose="02010600030101010101" pitchFamily="2" charset="-122"/>
              </a:rPr>
              <a:t>人工智能</a:t>
            </a:r>
            <a:r>
              <a:rPr lang="zh-CN" altLang="en-US" sz="4800" dirty="0">
                <a:latin typeface="等线" panose="02010600030101010101" pitchFamily="2" charset="-122"/>
                <a:ea typeface="等线" panose="02010600030101010101" pitchFamily="2" charset="-122"/>
              </a:rPr>
              <a:t>（</a:t>
            </a:r>
            <a:r>
              <a:rPr lang="en-US" altLang="zh-CN" sz="4800" dirty="0">
                <a:latin typeface="等线" panose="02010600030101010101" pitchFamily="2" charset="-122"/>
                <a:ea typeface="等线" panose="02010600030101010101" pitchFamily="2" charset="-122"/>
              </a:rPr>
              <a:t>AI</a:t>
            </a:r>
            <a:r>
              <a:rPr lang="zh-CN" altLang="en-US" sz="4800" dirty="0">
                <a:latin typeface="等线" panose="02010600030101010101" pitchFamily="2" charset="-122"/>
                <a:ea typeface="等线" panose="02010600030101010101" pitchFamily="2" charset="-122"/>
              </a:rPr>
              <a:t>）投入更多，以便拯救新闻业的未来，但是并不能因此就不再雇佣新的编辑。</a:t>
            </a:r>
            <a:r>
              <a:rPr lang="en-US" altLang="zh-CN" sz="4800" dirty="0">
                <a:latin typeface="等线" panose="02010600030101010101" pitchFamily="2" charset="-122"/>
                <a:ea typeface="等线" panose="02010600030101010101" pitchFamily="2" charset="-122"/>
              </a:rPr>
              <a:t>73%</a:t>
            </a:r>
            <a:r>
              <a:rPr lang="zh-CN" altLang="en-US" sz="4800" dirty="0">
                <a:latin typeface="等线" panose="02010600030101010101" pitchFamily="2" charset="-122"/>
                <a:ea typeface="等线" panose="02010600030101010101" pitchFamily="2" charset="-122"/>
              </a:rPr>
              <a:t>的人认为</a:t>
            </a:r>
            <a:r>
              <a:rPr lang="zh-CN" altLang="en-US" sz="4800" b="1" dirty="0">
                <a:latin typeface="等线" panose="02010600030101010101" pitchFamily="2" charset="-122"/>
                <a:ea typeface="等线" panose="02010600030101010101" pitchFamily="2" charset="-122"/>
              </a:rPr>
              <a:t>增加个性化</a:t>
            </a:r>
            <a:r>
              <a:rPr lang="zh-CN" altLang="en-US" sz="4800" dirty="0">
                <a:latin typeface="等线" panose="02010600030101010101" pitchFamily="2" charset="-122"/>
                <a:ea typeface="等线" panose="02010600030101010101" pitchFamily="2" charset="-122"/>
              </a:rPr>
              <a:t>是走向未来的关键。</a:t>
            </a:r>
          </a:p>
          <a:p>
            <a:pPr>
              <a:lnSpc>
                <a:spcPct val="170000"/>
              </a:lnSpc>
              <a:spcBef>
                <a:spcPts val="0"/>
              </a:spcBef>
            </a:pPr>
            <a:r>
              <a:rPr lang="zh-CN" altLang="en-US" sz="4800" dirty="0">
                <a:latin typeface="等线" panose="02010600030101010101" pitchFamily="2" charset="-122"/>
                <a:ea typeface="等线" panose="02010600030101010101" pitchFamily="2" charset="-122"/>
              </a:rPr>
              <a:t>随着越来越多媒体推出每日新闻播客，大部分受访者（</a:t>
            </a:r>
            <a:r>
              <a:rPr lang="en-US" altLang="zh-CN" sz="4800" dirty="0">
                <a:latin typeface="等线" panose="02010600030101010101" pitchFamily="2" charset="-122"/>
                <a:ea typeface="等线" panose="02010600030101010101" pitchFamily="2" charset="-122"/>
              </a:rPr>
              <a:t>75%</a:t>
            </a:r>
            <a:r>
              <a:rPr lang="zh-CN" altLang="en-US" sz="4800" dirty="0">
                <a:latin typeface="等线" panose="02010600030101010101" pitchFamily="2" charset="-122"/>
                <a:ea typeface="等线" panose="02010600030101010101" pitchFamily="2" charset="-122"/>
              </a:rPr>
              <a:t>）认为</a:t>
            </a:r>
            <a:r>
              <a:rPr lang="zh-CN" altLang="en-US" sz="4800" b="1" dirty="0">
                <a:latin typeface="等线" panose="02010600030101010101" pitchFamily="2" charset="-122"/>
                <a:ea typeface="等线" panose="02010600030101010101" pitchFamily="2" charset="-122"/>
              </a:rPr>
              <a:t>语音</a:t>
            </a:r>
            <a:r>
              <a:rPr lang="zh-CN" altLang="en-US" sz="4800" dirty="0">
                <a:latin typeface="等线" panose="02010600030101010101" pitchFamily="2" charset="-122"/>
                <a:ea typeface="等线" panose="02010600030101010101" pitchFamily="2" charset="-122"/>
              </a:rPr>
              <a:t>将成为媒体内容的重要组成。另外，</a:t>
            </a:r>
            <a:r>
              <a:rPr lang="en-US" altLang="zh-CN" sz="4800" dirty="0">
                <a:latin typeface="等线" panose="02010600030101010101" pitchFamily="2" charset="-122"/>
                <a:ea typeface="等线" panose="02010600030101010101" pitchFamily="2" charset="-122"/>
              </a:rPr>
              <a:t>78%</a:t>
            </a:r>
            <a:r>
              <a:rPr lang="zh-CN" altLang="en-US" sz="4800" dirty="0">
                <a:latin typeface="等线" panose="02010600030101010101" pitchFamily="2" charset="-122"/>
                <a:ea typeface="等线" panose="02010600030101010101" pitchFamily="2" charset="-122"/>
              </a:rPr>
              <a:t>的人认为</a:t>
            </a:r>
            <a:r>
              <a:rPr lang="zh-CN" altLang="en-US" sz="4800" b="1" dirty="0">
                <a:latin typeface="等线" panose="02010600030101010101" pitchFamily="2" charset="-122"/>
                <a:ea typeface="等线" panose="02010600030101010101" pitchFamily="2" charset="-122"/>
              </a:rPr>
              <a:t>融合语音技术的产品</a:t>
            </a:r>
            <a:r>
              <a:rPr lang="zh-CN" altLang="en-US" sz="4800" dirty="0">
                <a:latin typeface="等线" panose="02010600030101010101" pitchFamily="2" charset="-122"/>
                <a:ea typeface="等线" panose="02010600030101010101" pitchFamily="2" charset="-122"/>
              </a:rPr>
              <a:t>，如</a:t>
            </a:r>
            <a:r>
              <a:rPr lang="en-US" altLang="zh-CN" sz="4800" dirty="0">
                <a:latin typeface="等线" panose="02010600030101010101" pitchFamily="2" charset="-122"/>
                <a:ea typeface="等线" panose="02010600030101010101" pitchFamily="2" charset="-122"/>
              </a:rPr>
              <a:t>Amazon Alexa</a:t>
            </a:r>
            <a:r>
              <a:rPr lang="zh-CN" altLang="en-US" sz="4800" dirty="0">
                <a:latin typeface="等线" panose="02010600030101010101" pitchFamily="2" charset="-122"/>
                <a:ea typeface="等线" panose="02010600030101010101" pitchFamily="2" charset="-122"/>
              </a:rPr>
              <a:t>和</a:t>
            </a:r>
            <a:r>
              <a:rPr lang="en-US" altLang="zh-CN" sz="4800" dirty="0">
                <a:latin typeface="等线" panose="02010600030101010101" pitchFamily="2" charset="-122"/>
                <a:ea typeface="等线" panose="02010600030101010101" pitchFamily="2" charset="-122"/>
              </a:rPr>
              <a:t>Google Assistant</a:t>
            </a:r>
            <a:r>
              <a:rPr lang="zh-CN" altLang="en-US" sz="4800" dirty="0">
                <a:latin typeface="等线" panose="02010600030101010101" pitchFamily="2" charset="-122"/>
                <a:ea typeface="等线" panose="02010600030101010101" pitchFamily="2" charset="-122"/>
              </a:rPr>
              <a:t>，将在未来几年对读者获取内容的渠道产生重要影响。</a:t>
            </a:r>
            <a:endParaRPr lang="en-US" altLang="zh-CN" sz="5600" b="1" dirty="0">
              <a:latin typeface="等线" panose="02010600030101010101" pitchFamily="2" charset="-122"/>
              <a:ea typeface="等线" panose="02010600030101010101" pitchFamily="2" charset="-122"/>
            </a:endParaRPr>
          </a:p>
          <a:p>
            <a:pPr marL="0" indent="0">
              <a:lnSpc>
                <a:spcPct val="170000"/>
              </a:lnSpc>
              <a:spcBef>
                <a:spcPts val="0"/>
              </a:spcBef>
              <a:buNone/>
            </a:pPr>
            <a:r>
              <a:rPr lang="zh-CN" altLang="en-US" sz="5600" b="1" dirty="0">
                <a:latin typeface="等线" panose="02010600030101010101" pitchFamily="2" charset="-122"/>
                <a:ea typeface="等线" panose="02010600030101010101" pitchFamily="2" charset="-122"/>
              </a:rPr>
              <a:t>主要趋势预测：</a:t>
            </a:r>
          </a:p>
          <a:p>
            <a:pPr>
              <a:lnSpc>
                <a:spcPct val="170000"/>
              </a:lnSpc>
              <a:spcBef>
                <a:spcPts val="0"/>
              </a:spcBef>
            </a:pPr>
            <a:r>
              <a:rPr lang="zh-CN" altLang="en-US" sz="4800" dirty="0">
                <a:latin typeface="等线" panose="02010600030101010101" pitchFamily="2" charset="-122"/>
                <a:ea typeface="等线" panose="02010600030101010101" pitchFamily="2" charset="-122"/>
              </a:rPr>
              <a:t>媒体将加强与</a:t>
            </a:r>
            <a:r>
              <a:rPr lang="zh-CN" altLang="en-US" sz="4800" b="1" dirty="0">
                <a:latin typeface="等线" panose="02010600030101010101" pitchFamily="2" charset="-122"/>
                <a:ea typeface="等线" panose="02010600030101010101" pitchFamily="2" charset="-122"/>
              </a:rPr>
              <a:t>假新闻与错误报道</a:t>
            </a:r>
            <a:r>
              <a:rPr lang="zh-CN" altLang="en-US" sz="4800" dirty="0">
                <a:latin typeface="等线" panose="02010600030101010101" pitchFamily="2" charset="-122"/>
                <a:ea typeface="等线" panose="02010600030101010101" pitchFamily="2" charset="-122"/>
              </a:rPr>
              <a:t>的斗争，但今年这些问题将转移到封闭的网络和社区群组中，变得更难跟踪和控制。</a:t>
            </a:r>
          </a:p>
          <a:p>
            <a:pPr>
              <a:lnSpc>
                <a:spcPct val="170000"/>
              </a:lnSpc>
              <a:spcBef>
                <a:spcPts val="0"/>
              </a:spcBef>
            </a:pPr>
            <a:r>
              <a:rPr lang="zh-CN" altLang="en-US" sz="4800" dirty="0">
                <a:latin typeface="等线" panose="02010600030101010101" pitchFamily="2" charset="-122"/>
                <a:ea typeface="等线" panose="02010600030101010101" pitchFamily="2" charset="-122"/>
              </a:rPr>
              <a:t>媒体将重新关注</a:t>
            </a:r>
            <a:r>
              <a:rPr lang="zh-CN" altLang="en-US" sz="4800" b="1" dirty="0">
                <a:latin typeface="等线" panose="02010600030101010101" pitchFamily="2" charset="-122"/>
                <a:ea typeface="等线" panose="02010600030101010101" pitchFamily="2" charset="-122"/>
              </a:rPr>
              <a:t>读者信任度</a:t>
            </a:r>
            <a:r>
              <a:rPr lang="zh-CN" altLang="en-US" sz="4800" dirty="0">
                <a:latin typeface="等线" panose="02010600030101010101" pitchFamily="2" charset="-122"/>
                <a:ea typeface="等线" panose="02010600030101010101" pitchFamily="2" charset="-122"/>
              </a:rPr>
              <a:t>，使用“新闻营养标签”辅助读者选择是否相信哪家新闻机构、相信怎样的新闻内容。</a:t>
            </a:r>
          </a:p>
          <a:p>
            <a:pPr>
              <a:lnSpc>
                <a:spcPct val="170000"/>
              </a:lnSpc>
              <a:spcBef>
                <a:spcPts val="0"/>
              </a:spcBef>
            </a:pPr>
            <a:r>
              <a:rPr lang="zh-CN" altLang="en-US" sz="4800" dirty="0">
                <a:latin typeface="等线" panose="02010600030101010101" pitchFamily="2" charset="-122"/>
                <a:ea typeface="等线" panose="02010600030101010101" pitchFamily="2" charset="-122"/>
              </a:rPr>
              <a:t>越来越多读者意识到上网只是浪费时间，</a:t>
            </a:r>
            <a:r>
              <a:rPr lang="zh-CN" altLang="en-US" sz="4800" b="1" dirty="0">
                <a:latin typeface="等线" panose="02010600030101010101" pitchFamily="2" charset="-122"/>
                <a:ea typeface="等线" panose="02010600030101010101" pitchFamily="2" charset="-122"/>
              </a:rPr>
              <a:t>开始远离社交网络</a:t>
            </a:r>
            <a:r>
              <a:rPr lang="zh-CN" altLang="en-US" sz="4800" dirty="0">
                <a:latin typeface="等线" panose="02010600030101010101" pitchFamily="2" charset="-122"/>
                <a:ea typeface="等线" panose="02010600030101010101" pitchFamily="2" charset="-122"/>
              </a:rPr>
              <a:t>，将出现更多的“数字排毒”工具，人们将更关注</a:t>
            </a:r>
            <a:r>
              <a:rPr lang="zh-CN" altLang="en-US" sz="4800" b="1" dirty="0">
                <a:latin typeface="等线" panose="02010600030101010101" pitchFamily="2" charset="-122"/>
                <a:ea typeface="等线" panose="02010600030101010101" pitchFamily="2" charset="-122"/>
              </a:rPr>
              <a:t>“有意义的内容”。</a:t>
            </a:r>
            <a:endParaRPr lang="en-US" altLang="zh-CN" sz="4800" b="1" dirty="0">
              <a:latin typeface="等线" panose="02010600030101010101" pitchFamily="2" charset="-122"/>
              <a:ea typeface="等线" panose="02010600030101010101" pitchFamily="2" charset="-122"/>
            </a:endParaRPr>
          </a:p>
          <a:p>
            <a:pPr>
              <a:lnSpc>
                <a:spcPct val="170000"/>
              </a:lnSpc>
              <a:spcBef>
                <a:spcPts val="0"/>
              </a:spcBef>
            </a:pPr>
            <a:r>
              <a:rPr lang="zh-CN" altLang="en-US" sz="4800" b="1" dirty="0">
                <a:latin typeface="等线" panose="02010600030101010101" pitchFamily="2" charset="-122"/>
                <a:ea typeface="等线" panose="02010600030101010101" pitchFamily="2" charset="-122"/>
              </a:rPr>
              <a:t>慢新闻</a:t>
            </a:r>
            <a:r>
              <a:rPr lang="zh-CN" altLang="en-US" sz="4800" dirty="0">
                <a:latin typeface="等线" panose="02010600030101010101" pitchFamily="2" charset="-122"/>
                <a:ea typeface="等线" panose="02010600030101010101" pitchFamily="2" charset="-122"/>
              </a:rPr>
              <a:t>开始引人关注，被视为当下快速又肤浅的跟风报道的解药，但慢新闻</a:t>
            </a:r>
            <a:r>
              <a:rPr lang="zh-CN" altLang="en-US" sz="4800" b="1" dirty="0">
                <a:latin typeface="等线" panose="02010600030101010101" pitchFamily="2" charset="-122"/>
                <a:ea typeface="等线" panose="02010600030101010101" pitchFamily="2" charset="-122"/>
              </a:rPr>
              <a:t>盈利</a:t>
            </a:r>
            <a:r>
              <a:rPr lang="zh-CN" altLang="en-US" sz="4800" dirty="0">
                <a:latin typeface="等线" panose="02010600030101010101" pitchFamily="2" charset="-122"/>
                <a:ea typeface="等线" panose="02010600030101010101" pitchFamily="2" charset="-122"/>
              </a:rPr>
              <a:t>仍是一大问题。</a:t>
            </a:r>
          </a:p>
          <a:p>
            <a:pPr>
              <a:lnSpc>
                <a:spcPct val="170000"/>
              </a:lnSpc>
              <a:spcBef>
                <a:spcPts val="0"/>
              </a:spcBef>
            </a:pPr>
            <a:r>
              <a:rPr lang="zh-CN" altLang="en-US" sz="4800" b="1" dirty="0">
                <a:latin typeface="等线" panose="02010600030101010101" pitchFamily="2" charset="-122"/>
                <a:ea typeface="等线" panose="02010600030101010101" pitchFamily="2" charset="-122"/>
              </a:rPr>
              <a:t>付费墙的增多将大量读者拦在了优质新闻的墙外，</a:t>
            </a:r>
            <a:r>
              <a:rPr lang="zh-CN" altLang="en-US" sz="4800" dirty="0">
                <a:latin typeface="等线" panose="02010600030101010101" pitchFamily="2" charset="-122"/>
                <a:ea typeface="等线" panose="02010600030101010101" pitchFamily="2" charset="-122"/>
              </a:rPr>
              <a:t>消费者的不满今年将会增加，他们会产生更多的新闻回避现象，或开始使用“翻墙”软件。</a:t>
            </a:r>
          </a:p>
          <a:p>
            <a:pPr>
              <a:lnSpc>
                <a:spcPct val="170000"/>
              </a:lnSpc>
              <a:spcBef>
                <a:spcPts val="0"/>
              </a:spcBef>
            </a:pPr>
            <a:r>
              <a:rPr lang="zh-CN" altLang="en-US" sz="4800" dirty="0">
                <a:latin typeface="等线" panose="02010600030101010101" pitchFamily="2" charset="-122"/>
                <a:ea typeface="等线" panose="02010600030101010101" pitchFamily="2" charset="-122"/>
              </a:rPr>
              <a:t>技术上应当注意可折叠手机和</a:t>
            </a:r>
            <a:r>
              <a:rPr lang="en-US" altLang="zh-CN" sz="4800" b="1" dirty="0">
                <a:latin typeface="等线" panose="02010600030101010101" pitchFamily="2" charset="-122"/>
                <a:ea typeface="等线" panose="02010600030101010101" pitchFamily="2" charset="-122"/>
              </a:rPr>
              <a:t>5G</a:t>
            </a:r>
            <a:r>
              <a:rPr lang="zh-CN" altLang="en-US" sz="4800" b="1" dirty="0">
                <a:latin typeface="等线" panose="02010600030101010101" pitchFamily="2" charset="-122"/>
                <a:ea typeface="等线" panose="02010600030101010101" pitchFamily="2" charset="-122"/>
              </a:rPr>
              <a:t>手机、无人驾驶、</a:t>
            </a:r>
            <a:r>
              <a:rPr lang="zh-CN" altLang="en-US" sz="4800" dirty="0">
                <a:latin typeface="等线" panose="02010600030101010101" pitchFamily="2" charset="-122"/>
                <a:ea typeface="等线" panose="02010600030101010101" pitchFamily="2" charset="-122"/>
              </a:rPr>
              <a:t>区块链都将为新闻业未来发展带来更多潜能。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
          <p:cNvGrpSpPr/>
          <p:nvPr/>
        </p:nvGrpSpPr>
        <p:grpSpPr bwMode="auto">
          <a:xfrm>
            <a:off x="755580" y="1916836"/>
            <a:ext cx="7866063" cy="3146425"/>
            <a:chOff x="460" y="1187"/>
            <a:chExt cx="4955" cy="1982"/>
          </a:xfrm>
          <a:solidFill>
            <a:schemeClr val="bg1">
              <a:lumMod val="95000"/>
            </a:schemeClr>
          </a:solidFill>
        </p:grpSpPr>
        <p:sp>
          <p:nvSpPr>
            <p:cNvPr id="36"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7"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7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7"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1"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2"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3"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4"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5"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6"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7"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8"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9"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0"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1"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2"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3"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4"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5"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6"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7"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8"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9"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0"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1"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2"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3"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4"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5"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sp>
        <p:nvSpPr>
          <p:cNvPr id="86" name="任意多边形 11"/>
          <p:cNvSpPr/>
          <p:nvPr/>
        </p:nvSpPr>
        <p:spPr>
          <a:xfrm>
            <a:off x="3894" y="5733256"/>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11963" y="5733256"/>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5" name="灯片编号占位符 4"/>
          <p:cNvSpPr>
            <a:spLocks noGrp="1"/>
          </p:cNvSpPr>
          <p:nvPr>
            <p:ph type="sldNum" sz="quarter" idx="12"/>
          </p:nvPr>
        </p:nvSpPr>
        <p:spPr>
          <a:xfrm>
            <a:off x="6872216" y="5730778"/>
            <a:ext cx="2133600" cy="273844"/>
          </a:xfrm>
        </p:spPr>
        <p:txBody>
          <a:bodyPr/>
          <a:lstStyle/>
          <a:p>
            <a:fld id="{672F1098-4237-41BC-960F-A352F6B7DAAF}" type="slidenum">
              <a:rPr lang="en-US" smtClean="0">
                <a:solidFill>
                  <a:schemeClr val="bg1"/>
                </a:solidFill>
              </a:rPr>
              <a:t>8</a:t>
            </a:fld>
            <a:endParaRPr lang="en-US" dirty="0">
              <a:solidFill>
                <a:schemeClr val="bg1"/>
              </a:solidFill>
            </a:endParaRPr>
          </a:p>
        </p:txBody>
      </p:sp>
      <p:sp>
        <p:nvSpPr>
          <p:cNvPr id="2" name="文本框 1"/>
          <p:cNvSpPr txBox="1"/>
          <p:nvPr/>
        </p:nvSpPr>
        <p:spPr>
          <a:xfrm>
            <a:off x="323931" y="1551749"/>
            <a:ext cx="1744511" cy="3351046"/>
          </a:xfrm>
          <a:prstGeom prst="rect">
            <a:avLst/>
          </a:prstGeom>
          <a:noFill/>
        </p:spPr>
        <p:txBody>
          <a:bodyPr wrap="square" rtlCol="0">
            <a:spAutoFit/>
          </a:bodyPr>
          <a:lstStyle/>
          <a:p>
            <a:pPr>
              <a:lnSpc>
                <a:spcPct val="150000"/>
              </a:lnSpc>
            </a:pPr>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时光荏苒，媒体变迁眼花缭乱，但唯一没有变的是</a:t>
            </a:r>
            <a:r>
              <a:rPr kumimoji="1" lang="en-US" altLang="zh-CN"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新闻</a:t>
            </a:r>
            <a:r>
              <a:rPr kumimoji="1" lang="zh-CN" altLang="en-US" dirty="0">
                <a:solidFill>
                  <a:srgbClr val="1B2153"/>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1026" name="Picture 2"/>
          <p:cNvPicPr>
            <a:picLocks noChangeAspect="1" noChangeArrowheads="1"/>
          </p:cNvPicPr>
          <p:nvPr/>
        </p:nvPicPr>
        <p:blipFill rotWithShape="1">
          <a:blip r:embed="rId3" cstate="print"/>
          <a:srcRect l="9164" t="6140" r="3477" b="2268"/>
          <a:stretch/>
        </p:blipFill>
        <p:spPr bwMode="auto">
          <a:xfrm>
            <a:off x="2203272" y="1515391"/>
            <a:ext cx="6704230" cy="3462145"/>
          </a:xfrm>
          <a:prstGeom prst="rect">
            <a:avLst/>
          </a:prstGeom>
          <a:noFill/>
          <a:ln w="9525">
            <a:noFill/>
            <a:miter lim="800000"/>
            <a:headEnd/>
            <a:tailEnd/>
          </a:ln>
        </p:spPr>
      </p:pic>
      <p:sp>
        <p:nvSpPr>
          <p:cNvPr id="120" name="Parallelogram 33">
            <a:extLst>
              <a:ext uri="{FF2B5EF4-FFF2-40B4-BE49-F238E27FC236}">
                <a16:creationId xmlns:a16="http://schemas.microsoft.com/office/drawing/2014/main" id="{7EE0D54E-D54C-44BE-BB4A-59ADA2524886}"/>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23" name="图片 122">
            <a:extLst>
              <a:ext uri="{FF2B5EF4-FFF2-40B4-BE49-F238E27FC236}">
                <a16:creationId xmlns:a16="http://schemas.microsoft.com/office/drawing/2014/main" id="{7DD7AECB-3AAB-4BC6-81A6-97742619172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124" name="平行四边形 12">
            <a:extLst>
              <a:ext uri="{FF2B5EF4-FFF2-40B4-BE49-F238E27FC236}">
                <a16:creationId xmlns:a16="http://schemas.microsoft.com/office/drawing/2014/main" id="{9EB3E197-0A53-40F2-B65F-6F5FD329E62F}"/>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6" name="平行四边形 13">
            <a:extLst>
              <a:ext uri="{FF2B5EF4-FFF2-40B4-BE49-F238E27FC236}">
                <a16:creationId xmlns:a16="http://schemas.microsoft.com/office/drawing/2014/main" id="{6F1CD1F9-6520-46F5-B39D-5932E4753D33}"/>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27" name="文本框 28">
            <a:extLst>
              <a:ext uri="{FF2B5EF4-FFF2-40B4-BE49-F238E27FC236}">
                <a16:creationId xmlns:a16="http://schemas.microsoft.com/office/drawing/2014/main" id="{D2BC5B38-AC56-4765-B039-14AB4E528ABD}"/>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
          <p:cNvGrpSpPr/>
          <p:nvPr/>
        </p:nvGrpSpPr>
        <p:grpSpPr bwMode="auto">
          <a:xfrm>
            <a:off x="755580" y="1916836"/>
            <a:ext cx="7866063" cy="3146425"/>
            <a:chOff x="460" y="1187"/>
            <a:chExt cx="4955" cy="1982"/>
          </a:xfrm>
          <a:solidFill>
            <a:schemeClr val="bg1">
              <a:lumMod val="95000"/>
            </a:schemeClr>
          </a:solidFill>
        </p:grpSpPr>
        <p:sp>
          <p:nvSpPr>
            <p:cNvPr id="36"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7"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7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7"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1"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2"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3"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4"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5"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6"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7"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8"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9"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0"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1"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2"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3"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4"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5"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6"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7"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8"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59"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0"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1"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2"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3"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4"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5"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sp>
        <p:nvSpPr>
          <p:cNvPr id="5" name="灯片编号占位符 4"/>
          <p:cNvSpPr>
            <a:spLocks noGrp="1"/>
          </p:cNvSpPr>
          <p:nvPr>
            <p:ph type="sldNum" sz="quarter" idx="12"/>
          </p:nvPr>
        </p:nvSpPr>
        <p:spPr>
          <a:xfrm>
            <a:off x="6872216" y="5730778"/>
            <a:ext cx="2133600" cy="273844"/>
          </a:xfrm>
        </p:spPr>
        <p:txBody>
          <a:bodyPr/>
          <a:lstStyle/>
          <a:p>
            <a:fld id="{672F1098-4237-41BC-960F-A352F6B7DAAF}" type="slidenum">
              <a:rPr lang="en-US" smtClean="0">
                <a:solidFill>
                  <a:schemeClr val="bg1"/>
                </a:solidFill>
              </a:rPr>
              <a:t>9</a:t>
            </a:fld>
            <a:endParaRPr lang="en-US" dirty="0">
              <a:solidFill>
                <a:schemeClr val="bg1"/>
              </a:solidFill>
            </a:endParaRPr>
          </a:p>
        </p:txBody>
      </p:sp>
      <p:grpSp>
        <p:nvGrpSpPr>
          <p:cNvPr id="120" name="Group 3"/>
          <p:cNvGrpSpPr/>
          <p:nvPr/>
        </p:nvGrpSpPr>
        <p:grpSpPr bwMode="auto">
          <a:xfrm>
            <a:off x="871906" y="2036183"/>
            <a:ext cx="7941124" cy="3204974"/>
            <a:chOff x="460" y="1221"/>
            <a:chExt cx="4955" cy="1976"/>
          </a:xfrm>
          <a:solidFill>
            <a:schemeClr val="bg1">
              <a:lumMod val="95000"/>
            </a:schemeClr>
          </a:solidFill>
        </p:grpSpPr>
        <p:sp>
          <p:nvSpPr>
            <p:cNvPr id="124"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6"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7"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8"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9"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0"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1"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2"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3"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4"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5"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6"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8"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9"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40"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6"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7"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8"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69"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0"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1"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2"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3"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4"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5" name="Freeform 29"/>
            <p:cNvSpPr/>
            <p:nvPr/>
          </p:nvSpPr>
          <p:spPr bwMode="ltGray">
            <a:xfrm>
              <a:off x="2829" y="1695"/>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6"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7"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8"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79"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0"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1"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2"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3"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4"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185"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6"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7"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8"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89"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0"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1"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2"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3"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4"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5"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6"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7"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8"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99"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0"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1"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3"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4"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5"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6"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7"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8"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09"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0"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1"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2"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3"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4"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5"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6"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7"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8"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19"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0"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1"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2"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3"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4"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5"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6"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7"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8"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29"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0"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1"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2"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3"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4"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5"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6"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7"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8"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39"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0"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1"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2"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3"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4"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5"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6"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7"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8"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49"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0"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1"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2"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3"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4"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5"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6" name="Freeform 110"/>
            <p:cNvSpPr/>
            <p:nvPr/>
          </p:nvSpPr>
          <p:spPr bwMode="ltGray">
            <a:xfrm>
              <a:off x="2407" y="1660"/>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pic>
        <p:nvPicPr>
          <p:cNvPr id="4" name="图片 3"/>
          <p:cNvPicPr>
            <a:picLocks noChangeAspect="1"/>
          </p:cNvPicPr>
          <p:nvPr/>
        </p:nvPicPr>
        <p:blipFill>
          <a:blip r:embed="rId3"/>
          <a:stretch>
            <a:fillRect/>
          </a:stretch>
        </p:blipFill>
        <p:spPr>
          <a:xfrm>
            <a:off x="4559100" y="3425783"/>
            <a:ext cx="25800" cy="6433"/>
          </a:xfrm>
          <a:prstGeom prst="rect">
            <a:avLst/>
          </a:prstGeom>
        </p:spPr>
      </p:pic>
      <p:pic>
        <p:nvPicPr>
          <p:cNvPr id="7" name="图片 6"/>
          <p:cNvPicPr>
            <a:picLocks noChangeAspect="1"/>
          </p:cNvPicPr>
          <p:nvPr/>
        </p:nvPicPr>
        <p:blipFill>
          <a:blip r:embed="rId3"/>
          <a:stretch>
            <a:fillRect/>
          </a:stretch>
        </p:blipFill>
        <p:spPr>
          <a:xfrm>
            <a:off x="4711500" y="3578183"/>
            <a:ext cx="25800" cy="6433"/>
          </a:xfrm>
          <a:prstGeom prst="rect">
            <a:avLst/>
          </a:prstGeom>
        </p:spPr>
      </p:pic>
      <p:pic>
        <p:nvPicPr>
          <p:cNvPr id="3" name="图片 2"/>
          <p:cNvPicPr>
            <a:picLocks noChangeAspect="1"/>
          </p:cNvPicPr>
          <p:nvPr/>
        </p:nvPicPr>
        <p:blipFill rotWithShape="1">
          <a:blip r:embed="rId4"/>
          <a:srcRect l="25400" t="27414" r="24234" b="14929"/>
          <a:stretch/>
        </p:blipFill>
        <p:spPr>
          <a:xfrm>
            <a:off x="317508" y="1412776"/>
            <a:ext cx="8595561" cy="4925288"/>
          </a:xfrm>
          <a:prstGeom prst="rect">
            <a:avLst/>
          </a:prstGeom>
        </p:spPr>
      </p:pic>
      <p:sp>
        <p:nvSpPr>
          <p:cNvPr id="257" name="Parallelogram 33">
            <a:extLst>
              <a:ext uri="{FF2B5EF4-FFF2-40B4-BE49-F238E27FC236}">
                <a16:creationId xmlns:a16="http://schemas.microsoft.com/office/drawing/2014/main" id="{0943F699-9E0B-4650-A924-96E53CC74CE2}"/>
              </a:ext>
            </a:extLst>
          </p:cNvPr>
          <p:cNvSpPr/>
          <p:nvPr/>
        </p:nvSpPr>
        <p:spPr>
          <a:xfrm>
            <a:off x="323529" y="476672"/>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258" name="图片 257">
            <a:extLst>
              <a:ext uri="{FF2B5EF4-FFF2-40B4-BE49-F238E27FC236}">
                <a16:creationId xmlns:a16="http://schemas.microsoft.com/office/drawing/2014/main" id="{1FF6F775-F575-4784-B4E0-E57B6B86A21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864" y="888416"/>
            <a:ext cx="2158206" cy="543860"/>
          </a:xfrm>
          <a:prstGeom prst="rect">
            <a:avLst/>
          </a:prstGeom>
        </p:spPr>
      </p:pic>
      <p:sp>
        <p:nvSpPr>
          <p:cNvPr id="259" name="平行四边形 12">
            <a:extLst>
              <a:ext uri="{FF2B5EF4-FFF2-40B4-BE49-F238E27FC236}">
                <a16:creationId xmlns:a16="http://schemas.microsoft.com/office/drawing/2014/main" id="{B6E50A5F-AB0D-44E8-B37F-D958491F808B}"/>
              </a:ext>
            </a:extLst>
          </p:cNvPr>
          <p:cNvSpPr/>
          <p:nvPr/>
        </p:nvSpPr>
        <p:spPr>
          <a:xfrm>
            <a:off x="8083799" y="764704"/>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60" name="平行四边形 13">
            <a:extLst>
              <a:ext uri="{FF2B5EF4-FFF2-40B4-BE49-F238E27FC236}">
                <a16:creationId xmlns:a16="http://schemas.microsoft.com/office/drawing/2014/main" id="{9A516FAE-DF04-4820-8D78-EE48F6F2FA82}"/>
              </a:ext>
            </a:extLst>
          </p:cNvPr>
          <p:cNvSpPr/>
          <p:nvPr/>
        </p:nvSpPr>
        <p:spPr>
          <a:xfrm>
            <a:off x="7236300" y="764704"/>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261" name="文本框 28">
            <a:extLst>
              <a:ext uri="{FF2B5EF4-FFF2-40B4-BE49-F238E27FC236}">
                <a16:creationId xmlns:a16="http://schemas.microsoft.com/office/drawing/2014/main" id="{6ECD72A4-674B-4CB2-8707-A47930BC3328}"/>
              </a:ext>
            </a:extLst>
          </p:cNvPr>
          <p:cNvSpPr txBox="1"/>
          <p:nvPr/>
        </p:nvSpPr>
        <p:spPr>
          <a:xfrm>
            <a:off x="1197112" y="672157"/>
            <a:ext cx="4697206"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导言：变的是媒体，不变的是新闻</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2344</TotalTime>
  <Words>3352</Words>
  <Application>Microsoft Office PowerPoint</Application>
  <PresentationFormat>全屏显示(4:3)</PresentationFormat>
  <Paragraphs>255</Paragraphs>
  <Slides>48</Slides>
  <Notes>31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48</vt:i4>
      </vt:variant>
    </vt:vector>
  </HeadingPairs>
  <TitlesOfParts>
    <vt:vector size="56" baseType="lpstr">
      <vt:lpstr>Arial Unicode MS</vt:lpstr>
      <vt:lpstr>等线</vt:lpstr>
      <vt:lpstr>宋体</vt:lpstr>
      <vt:lpstr>微软雅黑</vt:lpstr>
      <vt:lpstr>Arial</vt:lpstr>
      <vt:lpstr>Calibri</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Jabil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lil326</dc:creator>
  <cp:lastModifiedBy>angel_laq@126.com</cp:lastModifiedBy>
  <cp:revision>186</cp:revision>
  <cp:lastPrinted>2020-09-10T12:00:00Z</cp:lastPrinted>
  <dcterms:created xsi:type="dcterms:W3CDTF">2020-09-10T12:00:00Z</dcterms:created>
  <dcterms:modified xsi:type="dcterms:W3CDTF">2020-10-06T07:40:36Z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2052-11.1.0.9926</vt:lpwstr>
  </property>
</Properties>
</file>