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Override1.xml" ContentType="application/vnd.openxmlformats-officedocument.themeOverr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407" r:id="rId3"/>
    <p:sldId id="454" r:id="rId4"/>
    <p:sldId id="390" r:id="rId5"/>
    <p:sldId id="455" r:id="rId6"/>
    <p:sldId id="467" r:id="rId7"/>
    <p:sldId id="392" r:id="rId8"/>
    <p:sldId id="457" r:id="rId9"/>
    <p:sldId id="458" r:id="rId10"/>
    <p:sldId id="463" r:id="rId11"/>
    <p:sldId id="464" r:id="rId12"/>
    <p:sldId id="394" r:id="rId13"/>
    <p:sldId id="395" r:id="rId14"/>
    <p:sldId id="396" r:id="rId15"/>
    <p:sldId id="393" r:id="rId16"/>
    <p:sldId id="503" r:id="rId17"/>
    <p:sldId id="397" r:id="rId18"/>
    <p:sldId id="480" r:id="rId19"/>
    <p:sldId id="399" r:id="rId20"/>
    <p:sldId id="478" r:id="rId21"/>
    <p:sldId id="481" r:id="rId22"/>
    <p:sldId id="482" r:id="rId23"/>
    <p:sldId id="483" r:id="rId24"/>
    <p:sldId id="484" r:id="rId25"/>
    <p:sldId id="489" r:id="rId26"/>
    <p:sldId id="490" r:id="rId27"/>
    <p:sldId id="491" r:id="rId28"/>
    <p:sldId id="492" r:id="rId29"/>
    <p:sldId id="493" r:id="rId30"/>
    <p:sldId id="494" r:id="rId31"/>
    <p:sldId id="495" r:id="rId32"/>
    <p:sldId id="496" r:id="rId33"/>
    <p:sldId id="497" r:id="rId34"/>
    <p:sldId id="498" r:id="rId35"/>
    <p:sldId id="499" r:id="rId36"/>
    <p:sldId id="500" r:id="rId37"/>
    <p:sldId id="502" r:id="rId38"/>
    <p:sldId id="477" r:id="rId39"/>
    <p:sldId id="475" r:id="rId40"/>
    <p:sldId id="476" r:id="rId41"/>
    <p:sldId id="319" r:id="rId42"/>
  </p:sldIdLst>
  <p:sldSz cx="10693400" cy="7561263"/>
  <p:notesSz cx="6858000" cy="9144000"/>
  <p:defaultTextStyle>
    <a:defPPr>
      <a:defRPr lang="zh-CN"/>
    </a:defPPr>
    <a:lvl1pPr marL="0" lvl="0" indent="0"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1pPr>
    <a:lvl2pPr marL="520700" lvl="1" indent="-63500"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2pPr>
    <a:lvl3pPr marL="1043305" lvl="2" indent="-12890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3pPr>
    <a:lvl4pPr marL="1564005" lvl="3" indent="-19240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4pPr>
    <a:lvl5pPr marL="2085975" lvl="4" indent="-25717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25717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25717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25717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257175" algn="l" defTabSz="1043305" rtl="0" eaLnBrk="1" fontAlgn="base" latinLnBrk="0" hangingPunct="1">
      <a:lnSpc>
        <a:spcPct val="100000"/>
      </a:lnSpc>
      <a:spcBef>
        <a:spcPct val="0"/>
      </a:spcBef>
      <a:spcAft>
        <a:spcPct val="0"/>
      </a:spcAft>
      <a:buNone/>
      <a:defRPr sz="2100"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1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0" d="100"/>
          <a:sy n="100" d="100"/>
        </p:scale>
        <p:origin x="1428" y="84"/>
      </p:cViewPr>
      <p:guideLst>
        <p:guide orient="horz" pos="2381"/>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02005" y="2348893"/>
            <a:ext cx="9089390" cy="1620771"/>
          </a:xfrm>
        </p:spPr>
        <p:txBody>
          <a:bodyPr/>
          <a:lstStyle/>
          <a:p>
            <a:r>
              <a:rPr lang="zh-CN" altLang="en-US"/>
              <a:t>单击此处编辑母版标题样式</a:t>
            </a:r>
          </a:p>
        </p:txBody>
      </p:sp>
      <p:sp>
        <p:nvSpPr>
          <p:cNvPr id="3" name="副标题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335" indent="0" algn="ctr">
              <a:buNone/>
              <a:defRPr>
                <a:solidFill>
                  <a:schemeClr val="tx1">
                    <a:tint val="75000"/>
                  </a:schemeClr>
                </a:solidFill>
              </a:defRPr>
            </a:lvl2pPr>
            <a:lvl3pPr marL="1043305" indent="0" algn="ctr">
              <a:buNone/>
              <a:defRPr>
                <a:solidFill>
                  <a:schemeClr val="tx1">
                    <a:tint val="75000"/>
                  </a:schemeClr>
                </a:solidFill>
              </a:defRPr>
            </a:lvl3pPr>
            <a:lvl4pPr marL="1564640" indent="0" algn="ctr">
              <a:buNone/>
              <a:defRPr>
                <a:solidFill>
                  <a:schemeClr val="tx1">
                    <a:tint val="75000"/>
                  </a:schemeClr>
                </a:solidFill>
              </a:defRPr>
            </a:lvl4pPr>
            <a:lvl5pPr marL="2085975" indent="0" algn="ctr">
              <a:buNone/>
              <a:defRPr>
                <a:solidFill>
                  <a:schemeClr val="tx1">
                    <a:tint val="75000"/>
                  </a:schemeClr>
                </a:solidFill>
              </a:defRPr>
            </a:lvl5pPr>
            <a:lvl6pPr marL="2607945" indent="0" algn="ctr">
              <a:buNone/>
              <a:defRPr>
                <a:solidFill>
                  <a:schemeClr val="tx1">
                    <a:tint val="75000"/>
                  </a:schemeClr>
                </a:solidFill>
              </a:defRPr>
            </a:lvl6pPr>
            <a:lvl7pPr marL="3129280" indent="0" algn="ctr">
              <a:buNone/>
              <a:defRPr>
                <a:solidFill>
                  <a:schemeClr val="tx1">
                    <a:tint val="75000"/>
                  </a:schemeClr>
                </a:solidFill>
              </a:defRPr>
            </a:lvl7pPr>
            <a:lvl8pPr marL="3650615" indent="0" algn="ctr">
              <a:buNone/>
              <a:defRPr>
                <a:solidFill>
                  <a:schemeClr val="tx1">
                    <a:tint val="75000"/>
                  </a:schemeClr>
                </a:solidFill>
              </a:defRPr>
            </a:lvl8pPr>
            <a:lvl9pPr marL="417195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52715" y="302802"/>
            <a:ext cx="2406015" cy="645157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34670" y="302802"/>
            <a:ext cx="7039822" cy="645157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44705" y="4858812"/>
            <a:ext cx="9089390" cy="1501751"/>
          </a:xfrm>
        </p:spPr>
        <p:txBody>
          <a:bodyPr anchor="t"/>
          <a:lstStyle>
            <a:lvl1pPr algn="l">
              <a:defRPr sz="4600" b="1" cap="all"/>
            </a:lvl1pPr>
          </a:lstStyle>
          <a:p>
            <a:r>
              <a:rPr lang="zh-CN" altLang="en-US"/>
              <a:t>单击此处编辑母版标题样式</a:t>
            </a:r>
          </a:p>
        </p:txBody>
      </p:sp>
      <p:sp>
        <p:nvSpPr>
          <p:cNvPr id="3" name="文本占位符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3305" indent="0">
              <a:buNone/>
              <a:defRPr sz="1800">
                <a:solidFill>
                  <a:schemeClr val="tx1">
                    <a:tint val="75000"/>
                  </a:schemeClr>
                </a:solidFill>
              </a:defRPr>
            </a:lvl3pPr>
            <a:lvl4pPr marL="1564640" indent="0">
              <a:buNone/>
              <a:defRPr sz="1600">
                <a:solidFill>
                  <a:schemeClr val="tx1">
                    <a:tint val="75000"/>
                  </a:schemeClr>
                </a:solidFill>
              </a:defRPr>
            </a:lvl4pPr>
            <a:lvl5pPr marL="2085975" indent="0">
              <a:buNone/>
              <a:defRPr sz="1600">
                <a:solidFill>
                  <a:schemeClr val="tx1">
                    <a:tint val="75000"/>
                  </a:schemeClr>
                </a:solidFill>
              </a:defRPr>
            </a:lvl5pPr>
            <a:lvl6pPr marL="2607945" indent="0">
              <a:buNone/>
              <a:defRPr sz="1600">
                <a:solidFill>
                  <a:schemeClr val="tx1">
                    <a:tint val="75000"/>
                  </a:schemeClr>
                </a:solidFill>
              </a:defRPr>
            </a:lvl6pPr>
            <a:lvl7pPr marL="3129280" indent="0">
              <a:buNone/>
              <a:defRPr sz="1600">
                <a:solidFill>
                  <a:schemeClr val="tx1">
                    <a:tint val="75000"/>
                  </a:schemeClr>
                </a:solidFill>
              </a:defRPr>
            </a:lvl7pPr>
            <a:lvl8pPr marL="3650615" indent="0">
              <a:buNone/>
              <a:defRPr sz="1600">
                <a:solidFill>
                  <a:schemeClr val="tx1">
                    <a:tint val="75000"/>
                  </a:schemeClr>
                </a:solidFill>
              </a:defRPr>
            </a:lvl8pPr>
            <a:lvl9pPr marL="417195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534670" y="1692533"/>
            <a:ext cx="4724775" cy="705367"/>
          </a:xfrm>
        </p:spPr>
        <p:txBody>
          <a:bodyPr anchor="b"/>
          <a:lstStyle>
            <a:lvl1pPr marL="0" indent="0">
              <a:buNone/>
              <a:defRPr sz="2700" b="1"/>
            </a:lvl1pPr>
            <a:lvl2pPr marL="521335" indent="0">
              <a:buNone/>
              <a:defRPr sz="2300" b="1"/>
            </a:lvl2pPr>
            <a:lvl3pPr marL="1043305" indent="0">
              <a:buNone/>
              <a:defRPr sz="2100" b="1"/>
            </a:lvl3pPr>
            <a:lvl4pPr marL="1564640" indent="0">
              <a:buNone/>
              <a:defRPr sz="1800" b="1"/>
            </a:lvl4pPr>
            <a:lvl5pPr marL="2085975" indent="0">
              <a:buNone/>
              <a:defRPr sz="1800" b="1"/>
            </a:lvl5pPr>
            <a:lvl6pPr marL="2607945" indent="0">
              <a:buNone/>
              <a:defRPr sz="1800" b="1"/>
            </a:lvl6pPr>
            <a:lvl7pPr marL="3129280" indent="0">
              <a:buNone/>
              <a:defRPr sz="1800" b="1"/>
            </a:lvl7pPr>
            <a:lvl8pPr marL="3650615" indent="0">
              <a:buNone/>
              <a:defRPr sz="1800" b="1"/>
            </a:lvl8pPr>
            <a:lvl9pPr marL="4171950" indent="0">
              <a:buNone/>
              <a:defRPr sz="1800" b="1"/>
            </a:lvl9pPr>
          </a:lstStyle>
          <a:p>
            <a:pPr lvl="0"/>
            <a:r>
              <a:rPr lang="zh-CN" altLang="en-US"/>
              <a:t>单击此处编辑母版文本样式</a:t>
            </a:r>
          </a:p>
        </p:txBody>
      </p:sp>
      <p:sp>
        <p:nvSpPr>
          <p:cNvPr id="4" name="内容占位符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5432099" y="1692533"/>
            <a:ext cx="4726631" cy="705367"/>
          </a:xfrm>
        </p:spPr>
        <p:txBody>
          <a:bodyPr anchor="b"/>
          <a:lstStyle>
            <a:lvl1pPr marL="0" indent="0">
              <a:buNone/>
              <a:defRPr sz="2700" b="1"/>
            </a:lvl1pPr>
            <a:lvl2pPr marL="521335" indent="0">
              <a:buNone/>
              <a:defRPr sz="2300" b="1"/>
            </a:lvl2pPr>
            <a:lvl3pPr marL="1043305" indent="0">
              <a:buNone/>
              <a:defRPr sz="2100" b="1"/>
            </a:lvl3pPr>
            <a:lvl4pPr marL="1564640" indent="0">
              <a:buNone/>
              <a:defRPr sz="1800" b="1"/>
            </a:lvl4pPr>
            <a:lvl5pPr marL="2085975" indent="0">
              <a:buNone/>
              <a:defRPr sz="1800" b="1"/>
            </a:lvl5pPr>
            <a:lvl6pPr marL="2607945" indent="0">
              <a:buNone/>
              <a:defRPr sz="1800" b="1"/>
            </a:lvl6pPr>
            <a:lvl7pPr marL="3129280" indent="0">
              <a:buNone/>
              <a:defRPr sz="1800" b="1"/>
            </a:lvl7pPr>
            <a:lvl8pPr marL="3650615" indent="0">
              <a:buNone/>
              <a:defRPr sz="1800" b="1"/>
            </a:lvl8pPr>
            <a:lvl9pPr marL="4171950" indent="0">
              <a:buNone/>
              <a:defRPr sz="1800" b="1"/>
            </a:lvl9pPr>
          </a:lstStyle>
          <a:p>
            <a:pPr lvl="0"/>
            <a:r>
              <a:rPr lang="zh-CN" altLang="en-US"/>
              <a:t>单击此处编辑母版文本样式</a:t>
            </a:r>
          </a:p>
        </p:txBody>
      </p:sp>
      <p:sp>
        <p:nvSpPr>
          <p:cNvPr id="6" name="内容占位符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34671" y="301050"/>
            <a:ext cx="3518055" cy="1281214"/>
          </a:xfrm>
        </p:spPr>
        <p:txBody>
          <a:bodyPr anchor="b"/>
          <a:lstStyle>
            <a:lvl1pPr algn="l">
              <a:defRPr sz="2300" b="1"/>
            </a:lvl1pPr>
          </a:lstStyle>
          <a:p>
            <a:r>
              <a:rPr lang="zh-CN" altLang="en-US"/>
              <a:t>单击此处编辑母版标题样式</a:t>
            </a:r>
          </a:p>
        </p:txBody>
      </p:sp>
      <p:sp>
        <p:nvSpPr>
          <p:cNvPr id="3" name="内容占位符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534671" y="1582265"/>
            <a:ext cx="3518055" cy="5172114"/>
          </a:xfrm>
        </p:spPr>
        <p:txBody>
          <a:bodyPr/>
          <a:lstStyle>
            <a:lvl1pPr marL="0" indent="0">
              <a:buNone/>
              <a:defRPr sz="1600"/>
            </a:lvl1pPr>
            <a:lvl2pPr marL="521335" indent="0">
              <a:buNone/>
              <a:defRPr sz="1400"/>
            </a:lvl2pPr>
            <a:lvl3pPr marL="1043305" indent="0">
              <a:buNone/>
              <a:defRPr sz="1100"/>
            </a:lvl3pPr>
            <a:lvl4pPr marL="1564640" indent="0">
              <a:buNone/>
              <a:defRPr sz="1000"/>
            </a:lvl4pPr>
            <a:lvl5pPr marL="2085975" indent="0">
              <a:buNone/>
              <a:defRPr sz="1000"/>
            </a:lvl5pPr>
            <a:lvl6pPr marL="2607945" indent="0">
              <a:buNone/>
              <a:defRPr sz="1000"/>
            </a:lvl6pPr>
            <a:lvl7pPr marL="3129280" indent="0">
              <a:buNone/>
              <a:defRPr sz="1000"/>
            </a:lvl7pPr>
            <a:lvl8pPr marL="3650615" indent="0">
              <a:buNone/>
              <a:defRPr sz="1000"/>
            </a:lvl8pPr>
            <a:lvl9pPr marL="417195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095981" y="5292884"/>
            <a:ext cx="6416040" cy="624855"/>
          </a:xfrm>
        </p:spPr>
        <p:txBody>
          <a:bodyPr anchor="b"/>
          <a:lstStyle>
            <a:lvl1pPr algn="l">
              <a:defRPr sz="2300" b="1"/>
            </a:lvl1pPr>
          </a:lstStyle>
          <a:p>
            <a:r>
              <a:rPr lang="zh-CN" altLang="en-US"/>
              <a:t>单击此处编辑母版标题样式</a:t>
            </a:r>
          </a:p>
        </p:txBody>
      </p:sp>
      <p:sp>
        <p:nvSpPr>
          <p:cNvPr id="3" name="图片占位符 2"/>
          <p:cNvSpPr>
            <a:spLocks noGrp="1"/>
          </p:cNvSpPr>
          <p:nvPr>
            <p:ph type="pic" idx="1"/>
          </p:nvPr>
        </p:nvSpPr>
        <p:spPr>
          <a:xfrm>
            <a:off x="2095981" y="675613"/>
            <a:ext cx="6416040" cy="4536758"/>
          </a:xfrm>
        </p:spPr>
        <p:txBody>
          <a:bodyPr vert="horz" wrap="square" lIns="104306" tIns="52153" rIns="104306" bIns="52153" numCol="1" rtlCol="0" anchor="t" anchorCtr="0" compatLnSpc="1">
            <a:normAutofit/>
          </a:bodyPr>
          <a:lstStyle>
            <a:lvl1pPr marL="0" indent="0">
              <a:buNone/>
              <a:defRPr sz="3700"/>
            </a:lvl1pPr>
            <a:lvl2pPr marL="521335" indent="0">
              <a:buNone/>
              <a:defRPr sz="3200"/>
            </a:lvl2pPr>
            <a:lvl3pPr marL="1043305" indent="0">
              <a:buNone/>
              <a:defRPr sz="2700"/>
            </a:lvl3pPr>
            <a:lvl4pPr marL="1564640" indent="0">
              <a:buNone/>
              <a:defRPr sz="2300"/>
            </a:lvl4pPr>
            <a:lvl5pPr marL="2085975" indent="0">
              <a:buNone/>
              <a:defRPr sz="2300"/>
            </a:lvl5pPr>
            <a:lvl6pPr marL="2607945" indent="0">
              <a:buNone/>
              <a:defRPr sz="2300"/>
            </a:lvl6pPr>
            <a:lvl7pPr marL="3129280" indent="0">
              <a:buNone/>
              <a:defRPr sz="2300"/>
            </a:lvl7pPr>
            <a:lvl8pPr marL="3650615" indent="0">
              <a:buNone/>
              <a:defRPr sz="2300"/>
            </a:lvl8pPr>
            <a:lvl9pPr marL="4171950" indent="0">
              <a:buNone/>
              <a:defRPr sz="2300"/>
            </a:lvl9pPr>
          </a:lstStyle>
          <a:p>
            <a:pPr marL="0" marR="0" lvl="0" indent="0" algn="l" defTabSz="1043305"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7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2095981" y="5917739"/>
            <a:ext cx="6416040" cy="887398"/>
          </a:xfrm>
        </p:spPr>
        <p:txBody>
          <a:bodyPr/>
          <a:lstStyle>
            <a:lvl1pPr marL="0" indent="0">
              <a:buNone/>
              <a:defRPr sz="1600"/>
            </a:lvl1pPr>
            <a:lvl2pPr marL="521335" indent="0">
              <a:buNone/>
              <a:defRPr sz="1400"/>
            </a:lvl2pPr>
            <a:lvl3pPr marL="1043305" indent="0">
              <a:buNone/>
              <a:defRPr sz="1100"/>
            </a:lvl3pPr>
            <a:lvl4pPr marL="1564640" indent="0">
              <a:buNone/>
              <a:defRPr sz="1000"/>
            </a:lvl4pPr>
            <a:lvl5pPr marL="2085975" indent="0">
              <a:buNone/>
              <a:defRPr sz="1000"/>
            </a:lvl5pPr>
            <a:lvl6pPr marL="2607945" indent="0">
              <a:buNone/>
              <a:defRPr sz="1000"/>
            </a:lvl6pPr>
            <a:lvl7pPr marL="3129280" indent="0">
              <a:buNone/>
              <a:defRPr sz="1000"/>
            </a:lvl7pPr>
            <a:lvl8pPr marL="3650615" indent="0">
              <a:buNone/>
              <a:defRPr sz="1000"/>
            </a:lvl8pPr>
            <a:lvl9pPr marL="417195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534988" y="303213"/>
            <a:ext cx="9623425" cy="1260475"/>
          </a:xfrm>
          <a:prstGeom prst="rect">
            <a:avLst/>
          </a:prstGeom>
          <a:noFill/>
          <a:ln w="9525">
            <a:noFill/>
          </a:ln>
        </p:spPr>
        <p:txBody>
          <a:bodyPr lIns="104306" tIns="52153" rIns="104306" bIns="52153" anchor="ctr"/>
          <a:lstStyle/>
          <a:p>
            <a:pPr lvl="0"/>
            <a:r>
              <a:rPr lang="zh-CN" altLang="en-US" dirty="0"/>
              <a:t>单击此处编辑母版标题样式</a:t>
            </a:r>
          </a:p>
        </p:txBody>
      </p:sp>
      <p:sp>
        <p:nvSpPr>
          <p:cNvPr id="1027" name="文本占位符 2"/>
          <p:cNvSpPr>
            <a:spLocks noGrp="1"/>
          </p:cNvSpPr>
          <p:nvPr>
            <p:ph type="body" idx="1"/>
          </p:nvPr>
        </p:nvSpPr>
        <p:spPr>
          <a:xfrm>
            <a:off x="534988" y="1763713"/>
            <a:ext cx="9623425" cy="4991100"/>
          </a:xfrm>
          <a:prstGeom prst="rect">
            <a:avLst/>
          </a:prstGeom>
          <a:noFill/>
          <a:ln w="9525">
            <a:noFill/>
          </a:ln>
        </p:spPr>
        <p:txBody>
          <a:bodyPr lIns="104306" tIns="52153" rIns="104306" bIns="52153"/>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534988" y="7008813"/>
            <a:ext cx="2495550" cy="401638"/>
          </a:xfrm>
          <a:prstGeom prst="rect">
            <a:avLst/>
          </a:prstGeom>
        </p:spPr>
        <p:txBody>
          <a:bodyPr vert="horz" lIns="104306" tIns="52153" rIns="104306" bIns="52153" rtlCol="0" anchor="ctr"/>
          <a:lstStyle>
            <a:lvl1pPr algn="l" defTabSz="1043305" fontAlgn="auto">
              <a:spcBef>
                <a:spcPts val="0"/>
              </a:spcBef>
              <a:spcAft>
                <a:spcPts val="0"/>
              </a:spcAft>
              <a:defRPr sz="1400">
                <a:solidFill>
                  <a:schemeClr val="tx1">
                    <a:tint val="75000"/>
                  </a:schemeClr>
                </a:solidFill>
                <a:latin typeface="+mn-lt"/>
                <a:ea typeface="+mn-ea"/>
              </a:defRPr>
            </a:lvl1pPr>
          </a:lstStyle>
          <a:p>
            <a:pPr marL="0" marR="0" lvl="0" indent="0" algn="l" defTabSz="1043305" rtl="0" eaLnBrk="1" fontAlgn="auto" latinLnBrk="0" hangingPunct="1">
              <a:lnSpc>
                <a:spcPct val="100000"/>
              </a:lnSpc>
              <a:spcBef>
                <a:spcPts val="0"/>
              </a:spcBef>
              <a:spcAft>
                <a:spcPts val="0"/>
              </a:spcAft>
              <a:buClrTx/>
              <a:buSzTx/>
              <a:buFontTx/>
              <a:buNone/>
              <a:defRPr/>
            </a:pPr>
            <a:fld id="{6EB01BFF-E807-45B4-A77A-EAFB4994E9B4}" type="datetimeFigureOut">
              <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rPr>
              <a:t>2021/10/11</a:t>
            </a:fld>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3652838" y="7008813"/>
            <a:ext cx="3387725" cy="401638"/>
          </a:xfrm>
          <a:prstGeom prst="rect">
            <a:avLst/>
          </a:prstGeom>
        </p:spPr>
        <p:txBody>
          <a:bodyPr vert="horz" lIns="104306" tIns="52153" rIns="104306" bIns="52153" rtlCol="0" anchor="ctr"/>
          <a:lstStyle>
            <a:lvl1pPr algn="ctr" defTabSz="1043305" fontAlgn="auto">
              <a:spcBef>
                <a:spcPts val="0"/>
              </a:spcBef>
              <a:spcAft>
                <a:spcPts val="0"/>
              </a:spcAft>
              <a:defRPr sz="1400">
                <a:solidFill>
                  <a:schemeClr val="tx1">
                    <a:tint val="75000"/>
                  </a:schemeClr>
                </a:solidFill>
                <a:latin typeface="+mn-lt"/>
                <a:ea typeface="+mn-ea"/>
              </a:defRPr>
            </a:lvl1pPr>
          </a:lstStyle>
          <a:p>
            <a:pPr marL="0" marR="0" lvl="0" indent="0" algn="ctr" defTabSz="1043305"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7662863" y="7008813"/>
            <a:ext cx="2495550" cy="401638"/>
          </a:xfrm>
          <a:prstGeom prst="rect">
            <a:avLst/>
          </a:prstGeom>
        </p:spPr>
        <p:txBody>
          <a:bodyPr vert="horz" lIns="104306" tIns="52153" rIns="104306" bIns="52153" rtlCol="0" anchor="ctr"/>
          <a:lstStyle>
            <a:lvl1pPr algn="r">
              <a:defRPr sz="1400">
                <a:solidFill>
                  <a:srgbClr val="898989"/>
                </a:solidFill>
                <a:latin typeface="Calibri" panose="020F0502020204030204" pitchFamily="34" charset="0"/>
              </a:defRPr>
            </a:lvl1pPr>
          </a:lstStyle>
          <a:p>
            <a:pPr lvl="0" eaLnBrk="1" hangingPunct="1">
              <a:buNone/>
            </a:pPr>
            <a:fld id="{9A0DB2DC-4C9A-4742-B13C-FB6460FD3503}" type="slidenum">
              <a:rPr lang="zh-CN" altLang="en-US" dirty="0"/>
              <a:t>‹#›</a:t>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1043305" rtl="0" eaLnBrk="0" fontAlgn="base" hangingPunct="0">
        <a:spcBef>
          <a:spcPct val="0"/>
        </a:spcBef>
        <a:spcAft>
          <a:spcPct val="0"/>
        </a:spcAft>
        <a:defRPr sz="5000" kern="1200">
          <a:solidFill>
            <a:schemeClr val="tx1"/>
          </a:solidFill>
          <a:latin typeface="+mj-lt"/>
          <a:ea typeface="+mj-ea"/>
          <a:cs typeface="+mj-cs"/>
        </a:defRPr>
      </a:lvl1pPr>
      <a:lvl2pPr algn="ctr" defTabSz="1043305" rtl="0" eaLnBrk="0" fontAlgn="base" hangingPunct="0">
        <a:spcBef>
          <a:spcPct val="0"/>
        </a:spcBef>
        <a:spcAft>
          <a:spcPct val="0"/>
        </a:spcAft>
        <a:defRPr sz="5000">
          <a:solidFill>
            <a:schemeClr val="tx1"/>
          </a:solidFill>
          <a:latin typeface="Calibri" panose="020F0502020204030204" pitchFamily="34" charset="0"/>
          <a:ea typeface="宋体" panose="02010600030101010101" pitchFamily="2" charset="-122"/>
        </a:defRPr>
      </a:lvl2pPr>
      <a:lvl3pPr algn="ctr" defTabSz="1043305" rtl="0" eaLnBrk="0" fontAlgn="base" hangingPunct="0">
        <a:spcBef>
          <a:spcPct val="0"/>
        </a:spcBef>
        <a:spcAft>
          <a:spcPct val="0"/>
        </a:spcAft>
        <a:defRPr sz="5000">
          <a:solidFill>
            <a:schemeClr val="tx1"/>
          </a:solidFill>
          <a:latin typeface="Calibri" panose="020F0502020204030204" pitchFamily="34" charset="0"/>
          <a:ea typeface="宋体" panose="02010600030101010101" pitchFamily="2" charset="-122"/>
        </a:defRPr>
      </a:lvl3pPr>
      <a:lvl4pPr algn="ctr" defTabSz="1043305" rtl="0" eaLnBrk="0" fontAlgn="base" hangingPunct="0">
        <a:spcBef>
          <a:spcPct val="0"/>
        </a:spcBef>
        <a:spcAft>
          <a:spcPct val="0"/>
        </a:spcAft>
        <a:defRPr sz="5000">
          <a:solidFill>
            <a:schemeClr val="tx1"/>
          </a:solidFill>
          <a:latin typeface="Calibri" panose="020F0502020204030204" pitchFamily="34" charset="0"/>
          <a:ea typeface="宋体" panose="02010600030101010101" pitchFamily="2" charset="-122"/>
        </a:defRPr>
      </a:lvl4pPr>
      <a:lvl5pPr algn="ctr" defTabSz="1043305" rtl="0" eaLnBrk="0" fontAlgn="base" hangingPunct="0">
        <a:spcBef>
          <a:spcPct val="0"/>
        </a:spcBef>
        <a:spcAft>
          <a:spcPct val="0"/>
        </a:spcAft>
        <a:defRPr sz="5000">
          <a:solidFill>
            <a:schemeClr val="tx1"/>
          </a:solidFill>
          <a:latin typeface="Calibri" panose="020F0502020204030204" pitchFamily="34" charset="0"/>
          <a:ea typeface="宋体" panose="02010600030101010101" pitchFamily="2" charset="-122"/>
        </a:defRPr>
      </a:lvl5pPr>
      <a:lvl6pPr marL="457200" algn="ctr" defTabSz="1043305" rtl="0" fontAlgn="base">
        <a:spcBef>
          <a:spcPct val="0"/>
        </a:spcBef>
        <a:spcAft>
          <a:spcPct val="0"/>
        </a:spcAft>
        <a:defRPr sz="5000">
          <a:solidFill>
            <a:schemeClr val="tx1"/>
          </a:solidFill>
          <a:latin typeface="Calibri" panose="020F0502020204030204" pitchFamily="34" charset="0"/>
          <a:ea typeface="宋体" panose="02010600030101010101" pitchFamily="2" charset="-122"/>
        </a:defRPr>
      </a:lvl6pPr>
      <a:lvl7pPr marL="914400" algn="ctr" defTabSz="1043305" rtl="0" fontAlgn="base">
        <a:spcBef>
          <a:spcPct val="0"/>
        </a:spcBef>
        <a:spcAft>
          <a:spcPct val="0"/>
        </a:spcAft>
        <a:defRPr sz="5000">
          <a:solidFill>
            <a:schemeClr val="tx1"/>
          </a:solidFill>
          <a:latin typeface="Calibri" panose="020F0502020204030204" pitchFamily="34" charset="0"/>
          <a:ea typeface="宋体" panose="02010600030101010101" pitchFamily="2" charset="-122"/>
        </a:defRPr>
      </a:lvl7pPr>
      <a:lvl8pPr marL="1371600" algn="ctr" defTabSz="1043305" rtl="0" fontAlgn="base">
        <a:spcBef>
          <a:spcPct val="0"/>
        </a:spcBef>
        <a:spcAft>
          <a:spcPct val="0"/>
        </a:spcAft>
        <a:defRPr sz="5000">
          <a:solidFill>
            <a:schemeClr val="tx1"/>
          </a:solidFill>
          <a:latin typeface="Calibri" panose="020F0502020204030204" pitchFamily="34" charset="0"/>
          <a:ea typeface="宋体" panose="02010600030101010101" pitchFamily="2" charset="-122"/>
        </a:defRPr>
      </a:lvl8pPr>
      <a:lvl9pPr marL="1828800" algn="ctr" defTabSz="1043305" rtl="0" fontAlgn="base">
        <a:spcBef>
          <a:spcPct val="0"/>
        </a:spcBef>
        <a:spcAft>
          <a:spcPct val="0"/>
        </a:spcAft>
        <a:defRPr sz="5000">
          <a:solidFill>
            <a:schemeClr val="tx1"/>
          </a:solidFill>
          <a:latin typeface="Calibri" panose="020F0502020204030204" pitchFamily="34" charset="0"/>
          <a:ea typeface="宋体" panose="02010600030101010101" pitchFamily="2" charset="-122"/>
        </a:defRPr>
      </a:lvl9pPr>
    </p:titleStyle>
    <p:bodyStyle>
      <a:lvl1pPr marL="390525" indent="-390525" algn="l" defTabSz="1043305"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1pPr>
      <a:lvl2pPr marL="846455" indent="-325755" algn="l" defTabSz="1043305"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2pPr>
      <a:lvl3pPr marL="1303655" indent="-260350" algn="l" defTabSz="1043305" rtl="0" eaLnBrk="0" fontAlgn="base" hangingPunct="0">
        <a:spcBef>
          <a:spcPct val="20000"/>
        </a:spcBef>
        <a:spcAft>
          <a:spcPct val="0"/>
        </a:spcAft>
        <a:buFont typeface="Arial" panose="020B0604020202020204" pitchFamily="34" charset="0"/>
        <a:buChar char="•"/>
        <a:defRPr sz="2700" kern="1200">
          <a:solidFill>
            <a:schemeClr val="tx1"/>
          </a:solidFill>
          <a:latin typeface="+mn-lt"/>
          <a:ea typeface="+mn-ea"/>
          <a:cs typeface="+mn-cs"/>
        </a:defRPr>
      </a:lvl3pPr>
      <a:lvl4pPr marL="1824355" indent="-260350" algn="l" defTabSz="1043305" rtl="0" eaLnBrk="0" fontAlgn="base" hangingPunct="0">
        <a:spcBef>
          <a:spcPct val="20000"/>
        </a:spcBef>
        <a:spcAft>
          <a:spcPct val="0"/>
        </a:spcAft>
        <a:buFont typeface="Arial" panose="020B0604020202020204" pitchFamily="34" charset="0"/>
        <a:buChar char="–"/>
        <a:defRPr sz="2300" kern="1200">
          <a:solidFill>
            <a:schemeClr val="tx1"/>
          </a:solidFill>
          <a:latin typeface="+mn-lt"/>
          <a:ea typeface="+mn-ea"/>
          <a:cs typeface="+mn-cs"/>
        </a:defRPr>
      </a:lvl4pPr>
      <a:lvl5pPr marL="2346325" indent="-260350" algn="l" defTabSz="1043305" rtl="0" eaLnBrk="0" fontAlgn="base" hangingPunct="0">
        <a:spcBef>
          <a:spcPct val="20000"/>
        </a:spcBef>
        <a:spcAft>
          <a:spcPct val="0"/>
        </a:spcAft>
        <a:buFont typeface="Arial" panose="020B0604020202020204" pitchFamily="34" charset="0"/>
        <a:buChar char="»"/>
        <a:defRPr sz="2300" kern="1200">
          <a:solidFill>
            <a:schemeClr val="tx1"/>
          </a:solidFill>
          <a:latin typeface="+mn-lt"/>
          <a:ea typeface="+mn-ea"/>
          <a:cs typeface="+mn-cs"/>
        </a:defRPr>
      </a:lvl5pPr>
      <a:lvl6pPr marL="2868295" indent="-260985" algn="l" defTabSz="104330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630" indent="-260985" algn="l" defTabSz="104330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600" indent="-260985" algn="l" defTabSz="104330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35" indent="-260985" algn="l" defTabSz="104330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3305" rtl="0" eaLnBrk="1" latinLnBrk="0" hangingPunct="1">
        <a:defRPr sz="2100" kern="1200">
          <a:solidFill>
            <a:schemeClr val="tx1"/>
          </a:solidFill>
          <a:latin typeface="+mn-lt"/>
          <a:ea typeface="+mn-ea"/>
          <a:cs typeface="+mn-cs"/>
        </a:defRPr>
      </a:lvl1pPr>
      <a:lvl2pPr marL="521335" algn="l" defTabSz="1043305" rtl="0" eaLnBrk="1" latinLnBrk="0" hangingPunct="1">
        <a:defRPr sz="2100" kern="1200">
          <a:solidFill>
            <a:schemeClr val="tx1"/>
          </a:solidFill>
          <a:latin typeface="+mn-lt"/>
          <a:ea typeface="+mn-ea"/>
          <a:cs typeface="+mn-cs"/>
        </a:defRPr>
      </a:lvl2pPr>
      <a:lvl3pPr marL="1043305" algn="l" defTabSz="1043305" rtl="0" eaLnBrk="1" latinLnBrk="0" hangingPunct="1">
        <a:defRPr sz="2100" kern="1200">
          <a:solidFill>
            <a:schemeClr val="tx1"/>
          </a:solidFill>
          <a:latin typeface="+mn-lt"/>
          <a:ea typeface="+mn-ea"/>
          <a:cs typeface="+mn-cs"/>
        </a:defRPr>
      </a:lvl3pPr>
      <a:lvl4pPr marL="1564640" algn="l" defTabSz="1043305" rtl="0" eaLnBrk="1" latinLnBrk="0" hangingPunct="1">
        <a:defRPr sz="2100" kern="1200">
          <a:solidFill>
            <a:schemeClr val="tx1"/>
          </a:solidFill>
          <a:latin typeface="+mn-lt"/>
          <a:ea typeface="+mn-ea"/>
          <a:cs typeface="+mn-cs"/>
        </a:defRPr>
      </a:lvl4pPr>
      <a:lvl5pPr marL="2085975" algn="l" defTabSz="1043305" rtl="0" eaLnBrk="1" latinLnBrk="0" hangingPunct="1">
        <a:defRPr sz="2100" kern="1200">
          <a:solidFill>
            <a:schemeClr val="tx1"/>
          </a:solidFill>
          <a:latin typeface="+mn-lt"/>
          <a:ea typeface="+mn-ea"/>
          <a:cs typeface="+mn-cs"/>
        </a:defRPr>
      </a:lvl5pPr>
      <a:lvl6pPr marL="2607945" algn="l" defTabSz="1043305" rtl="0" eaLnBrk="1" latinLnBrk="0" hangingPunct="1">
        <a:defRPr sz="2100" kern="1200">
          <a:solidFill>
            <a:schemeClr val="tx1"/>
          </a:solidFill>
          <a:latin typeface="+mn-lt"/>
          <a:ea typeface="+mn-ea"/>
          <a:cs typeface="+mn-cs"/>
        </a:defRPr>
      </a:lvl6pPr>
      <a:lvl7pPr marL="3129280" algn="l" defTabSz="1043305" rtl="0" eaLnBrk="1" latinLnBrk="0" hangingPunct="1">
        <a:defRPr sz="2100" kern="1200">
          <a:solidFill>
            <a:schemeClr val="tx1"/>
          </a:solidFill>
          <a:latin typeface="+mn-lt"/>
          <a:ea typeface="+mn-ea"/>
          <a:cs typeface="+mn-cs"/>
        </a:defRPr>
      </a:lvl7pPr>
      <a:lvl8pPr marL="3650615" algn="l" defTabSz="1043305" rtl="0" eaLnBrk="1" latinLnBrk="0" hangingPunct="1">
        <a:defRPr sz="2100" kern="1200">
          <a:solidFill>
            <a:schemeClr val="tx1"/>
          </a:solidFill>
          <a:latin typeface="+mn-lt"/>
          <a:ea typeface="+mn-ea"/>
          <a:cs typeface="+mn-cs"/>
        </a:defRPr>
      </a:lvl8pPr>
      <a:lvl9pPr marL="4171950" algn="l" defTabSz="104330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C:\Users\Administrator\Desktop\财大ppt模板\B9PPT模板（一）-03.jpg"/>
          <p:cNvPicPr>
            <a:picLocks noChangeAspect="1"/>
          </p:cNvPicPr>
          <p:nvPr/>
        </p:nvPicPr>
        <p:blipFill>
          <a:blip r:embed="rId3"/>
          <a:stretch>
            <a:fillRect/>
          </a:stretch>
        </p:blipFill>
        <p:spPr>
          <a:xfrm>
            <a:off x="318" y="1270"/>
            <a:ext cx="10691812" cy="7559675"/>
          </a:xfrm>
          <a:prstGeom prst="rect">
            <a:avLst/>
          </a:prstGeom>
          <a:noFill/>
          <a:ln w="9525">
            <a:noFill/>
          </a:ln>
        </p:spPr>
      </p:pic>
      <p:sp>
        <p:nvSpPr>
          <p:cNvPr id="2051" name="标题 1"/>
          <p:cNvSpPr>
            <a:spLocks noGrp="1"/>
          </p:cNvSpPr>
          <p:nvPr>
            <p:ph type="ctrTitle"/>
          </p:nvPr>
        </p:nvSpPr>
        <p:spPr>
          <a:xfrm>
            <a:off x="522288" y="1331913"/>
            <a:ext cx="8110537" cy="1620837"/>
          </a:xfrm>
        </p:spPr>
        <p:txBody>
          <a:bodyPr vert="horz" wrap="square" lIns="104306" tIns="52153" rIns="104306" bIns="52153" anchor="ctr"/>
          <a:lstStyle/>
          <a:p>
            <a:pPr algn="l" eaLnBrk="1" hangingPunct="1">
              <a:lnSpc>
                <a:spcPct val="150000"/>
              </a:lnSpc>
              <a:buClrTx/>
              <a:buSzTx/>
              <a:buFontTx/>
            </a:pPr>
            <a:r>
              <a:rPr lang="zh-CN" altLang="en-US" sz="3600" b="1" dirty="0">
                <a:solidFill>
                  <a:srgbClr val="7C1D20"/>
                </a:solidFill>
                <a:latin typeface="微软雅黑" panose="020B0503020204020204" pitchFamily="34" charset="-122"/>
                <a:ea typeface="微软雅黑" panose="020B0503020204020204" pitchFamily="34" charset="-122"/>
              </a:rPr>
              <a:t>经济伦理专题研究</a:t>
            </a:r>
          </a:p>
        </p:txBody>
      </p:sp>
      <p:sp>
        <p:nvSpPr>
          <p:cNvPr id="2052" name="副标题 2"/>
          <p:cNvSpPr>
            <a:spLocks noGrp="1"/>
          </p:cNvSpPr>
          <p:nvPr>
            <p:ph type="subTitle" idx="1"/>
          </p:nvPr>
        </p:nvSpPr>
        <p:spPr>
          <a:xfrm>
            <a:off x="1385888" y="5653088"/>
            <a:ext cx="7485062" cy="717550"/>
          </a:xfrm>
        </p:spPr>
        <p:txBody>
          <a:bodyPr vert="horz" wrap="square" lIns="104306" tIns="52153" rIns="104306" bIns="52153" anchor="t"/>
          <a:lstStyle/>
          <a:p>
            <a:pPr defTabSz="1043305" eaLnBrk="1" hangingPunct="1">
              <a:buClrTx/>
              <a:buSzTx/>
            </a:pPr>
            <a:r>
              <a:rPr lang="zh-CN" altLang="en-US" sz="2800" kern="1200" dirty="0">
                <a:solidFill>
                  <a:srgbClr val="7C1D20"/>
                </a:solidFill>
                <a:latin typeface="微软雅黑" panose="020B0503020204020204" pitchFamily="34" charset="-122"/>
                <a:ea typeface="微软雅黑" panose="020B0503020204020204" pitchFamily="34" charset="-122"/>
                <a:cs typeface="+mn-cs"/>
              </a:rPr>
              <a:t>上海财经大学     郝  云</a:t>
            </a:r>
          </a:p>
        </p:txBody>
      </p:sp>
      <p:sp>
        <p:nvSpPr>
          <p:cNvPr id="6" name="标题 1"/>
          <p:cNvSpPr txBox="1"/>
          <p:nvPr/>
        </p:nvSpPr>
        <p:spPr>
          <a:xfrm>
            <a:off x="774700" y="4281488"/>
            <a:ext cx="9090025" cy="714375"/>
          </a:xfrm>
          <a:prstGeom prst="rect">
            <a:avLst/>
          </a:prstGeom>
        </p:spPr>
        <p:txBody>
          <a:bodyPr lIns="104306" tIns="52153" rIns="104306" bIns="52153" anchor="ctr">
            <a:normAutofit/>
          </a:bodyPr>
          <a:lstStyle/>
          <a:p>
            <a:pPr marR="0" defTabSz="1043305" fontAlgn="auto">
              <a:spcAft>
                <a:spcPts val="0"/>
              </a:spcAft>
              <a:buClrTx/>
              <a:buSzTx/>
              <a:buFontTx/>
              <a:defRPr/>
            </a:pPr>
            <a:endParaRPr kumimoji="0" lang="zh-CN" altLang="en-US" sz="2800" kern="1200" cap="none" spc="0" normalizeH="0" baseline="0" noProof="0" dirty="0">
              <a:latin typeface="微软雅黑" panose="020B0503020204020204" pitchFamily="34" charset="-122"/>
              <a:ea typeface="微软雅黑" panose="020B0503020204020204" pitchFamily="34" charset="-122"/>
              <a:cs typeface="+mj-cs"/>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t>目前，</a:t>
            </a:r>
            <a:r>
              <a:rPr lang="zh-CN" altLang="en-US" dirty="0">
                <a:solidFill>
                  <a:srgbClr val="FF0000"/>
                </a:solidFill>
              </a:rPr>
              <a:t>经济学中伦理学方法的运用也日渐增多。</a:t>
            </a:r>
            <a:r>
              <a:rPr lang="zh-CN" altLang="en-US" dirty="0"/>
              <a:t>一些经济学派已经运用伦理学方法于经济分析中。</a:t>
            </a:r>
            <a:r>
              <a:rPr lang="zh-CN" altLang="en-US" dirty="0">
                <a:solidFill>
                  <a:srgbClr val="FF0000"/>
                </a:solidFill>
              </a:rPr>
              <a:t>福利经济学、制度经济学、发展经济学等在经济分析中引入了价值判断</a:t>
            </a:r>
            <a:r>
              <a:rPr lang="zh-CN" altLang="en-US" dirty="0"/>
              <a:t>。伦理方法的运用给经济学的研究提供了广阔的空间。福利经济学</a:t>
            </a:r>
            <a:r>
              <a:rPr lang="zh-CN" altLang="en-US" dirty="0">
                <a:solidFill>
                  <a:srgbClr val="FF0000"/>
                </a:solidFill>
              </a:rPr>
              <a:t>关注道德、人的福利、公平等问题</a:t>
            </a:r>
            <a:r>
              <a:rPr lang="zh-CN" altLang="en-US" dirty="0"/>
              <a:t>，特别是在公平与效率的关系问题上把公平看成与效率是相关的，不能只关心效率而忽视公平问题。</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sym typeface="+mn-ea"/>
              </a:rPr>
              <a:t>进而讨论</a:t>
            </a:r>
            <a:r>
              <a:rPr lang="zh-CN" altLang="en-US" dirty="0">
                <a:solidFill>
                  <a:srgbClr val="FF0000"/>
                </a:solidFill>
                <a:sym typeface="+mn-ea"/>
              </a:rPr>
              <a:t>经济增长与分配正义的关系</a:t>
            </a:r>
            <a:r>
              <a:rPr lang="zh-CN" altLang="en-US" dirty="0">
                <a:sym typeface="+mn-ea"/>
              </a:rPr>
              <a:t>，甚至有些经济学家认为分配公平对经济增长有重要的促进作用。把价值判断作为经济分析的重要内容。尤其是对人类社会的发展进步、整体福利的关注都有重要的伦理意义。</a:t>
            </a:r>
            <a:r>
              <a:rPr lang="zh-CN" altLang="en-US" dirty="0">
                <a:solidFill>
                  <a:srgbClr val="FF0000"/>
                </a:solidFill>
                <a:sym typeface="+mn-ea"/>
              </a:rPr>
              <a:t>制度经济学把伦理制度作为一种重要制度纳入经济分析中</a:t>
            </a:r>
            <a:r>
              <a:rPr lang="zh-CN" altLang="en-US" dirty="0">
                <a:sym typeface="+mn-ea"/>
              </a:rPr>
              <a:t>，具有重要的经济意义和规范意义。 </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vert="horz" wrap="square" lIns="100821" tIns="50410" rIns="100821" bIns="50410" anchor="ctr"/>
          <a:lstStyle/>
          <a:p>
            <a:pPr eaLnBrk="1" hangingPunct="1"/>
            <a:endParaRPr lang="zh-CN" altLang="zh-CN" dirty="0"/>
          </a:p>
        </p:txBody>
      </p:sp>
      <p:sp>
        <p:nvSpPr>
          <p:cNvPr id="10243" name="Rectangle 3"/>
          <p:cNvSpPr>
            <a:spLocks noGrp="1"/>
          </p:cNvSpPr>
          <p:nvPr>
            <p:ph idx="1"/>
          </p:nvPr>
        </p:nvSpPr>
        <p:spPr/>
        <p:txBody>
          <a:bodyPr vert="horz" wrap="square" lIns="100821" tIns="50410" rIns="100821" bIns="50410" anchor="t"/>
          <a:lstStyle/>
          <a:p>
            <a:pPr eaLnBrk="1" hangingPunct="1"/>
            <a:r>
              <a:rPr lang="zh-CN" altLang="en-US" sz="3200" b="1" dirty="0"/>
              <a:t>经济学家琼</a:t>
            </a:r>
            <a:r>
              <a:rPr lang="en-US" altLang="zh-CN" sz="3200" b="1" dirty="0"/>
              <a:t>·</a:t>
            </a:r>
            <a:r>
              <a:rPr lang="zh-CN" altLang="en-US" sz="3200" b="1" dirty="0"/>
              <a:t>罗宾逊夫人在</a:t>
            </a:r>
            <a:r>
              <a:rPr lang="en-US" altLang="zh-CN" sz="3200" b="1" dirty="0"/>
              <a:t>《</a:t>
            </a:r>
            <a:r>
              <a:rPr lang="zh-CN" altLang="en-US" sz="3200" b="1" dirty="0"/>
              <a:t>现代经济学导论</a:t>
            </a:r>
            <a:r>
              <a:rPr lang="en-US" altLang="zh-CN" sz="3200" b="1" dirty="0"/>
              <a:t>》</a:t>
            </a:r>
            <a:r>
              <a:rPr lang="zh-CN" altLang="en-US" sz="3200" b="1" dirty="0"/>
              <a:t>中所说：“</a:t>
            </a:r>
            <a:r>
              <a:rPr lang="zh-CN" altLang="en-US" sz="3200" b="1" dirty="0">
                <a:solidFill>
                  <a:srgbClr val="FF0000"/>
                </a:solidFill>
              </a:rPr>
              <a:t>现实经济是在民族国家范围内发展起来的。经济哲学总是同爱国主义联系在一起的。”</a:t>
            </a:r>
            <a:r>
              <a:rPr lang="zh-CN" altLang="en-US" sz="3200" b="1" dirty="0"/>
              <a:t>同时，他又进一步提出：“经济学包括三个方面或者起着三种作用：权力要理解经济是如何运转的；提出改进的建议并证明衡量改革的标准是正当的；断定什么是可取的，</a:t>
            </a:r>
            <a:r>
              <a:rPr lang="zh-CN" altLang="en-US" sz="3200" b="1" dirty="0">
                <a:solidFill>
                  <a:srgbClr val="FF0000"/>
                </a:solidFill>
              </a:rPr>
              <a:t>这个标准必定涉及道德和政治判断。经济学决不可能是一门完全‘纯粹’的科学，而不掺杂人的价值标准。</a:t>
            </a:r>
            <a:r>
              <a:rPr lang="zh-CN" altLang="en-US" sz="3200" b="1" dirty="0"/>
              <a:t>”</a:t>
            </a:r>
            <a:r>
              <a:rPr lang="zh-CN" altLang="en-US" sz="2645"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vert="horz" wrap="square" lIns="100821" tIns="50410" rIns="100821" bIns="50410" anchor="ctr"/>
          <a:lstStyle/>
          <a:p>
            <a:pPr eaLnBrk="1" hangingPunct="1"/>
            <a:endParaRPr lang="zh-CN" altLang="zh-CN" dirty="0"/>
          </a:p>
        </p:txBody>
      </p:sp>
      <p:sp>
        <p:nvSpPr>
          <p:cNvPr id="11267" name="Rectangle 3"/>
          <p:cNvSpPr>
            <a:spLocks noGrp="1"/>
          </p:cNvSpPr>
          <p:nvPr>
            <p:ph idx="1"/>
          </p:nvPr>
        </p:nvSpPr>
        <p:spPr>
          <a:solidFill>
            <a:schemeClr val="bg1">
              <a:alpha val="100000"/>
            </a:schemeClr>
          </a:solidFill>
        </p:spPr>
        <p:txBody>
          <a:bodyPr vert="horz" wrap="square" lIns="100821" tIns="50410" rIns="100821" bIns="50410" anchor="t"/>
          <a:lstStyle/>
          <a:p>
            <a:pPr eaLnBrk="1" hangingPunct="1"/>
            <a:r>
              <a:rPr lang="zh-CN" altLang="en-US" sz="3200" b="1" dirty="0">
                <a:solidFill>
                  <a:srgbClr val="FF0066"/>
                </a:solidFill>
                <a:latin typeface="Times New Roman" panose="02020603050405020304" pitchFamily="18" charset="0"/>
              </a:rPr>
              <a:t>阿马蒂亚</a:t>
            </a:r>
            <a:r>
              <a:rPr lang="en-US" altLang="zh-CN" sz="3200" b="1" dirty="0">
                <a:solidFill>
                  <a:srgbClr val="FF0066"/>
                </a:solidFill>
                <a:latin typeface="Times New Roman" panose="02020603050405020304" pitchFamily="18" charset="0"/>
              </a:rPr>
              <a:t>·</a:t>
            </a:r>
            <a:r>
              <a:rPr lang="zh-CN" altLang="en-US" sz="3200" b="1" dirty="0">
                <a:solidFill>
                  <a:srgbClr val="FF0066"/>
                </a:solidFill>
                <a:latin typeface="Times New Roman" panose="02020603050405020304" pitchFamily="18" charset="0"/>
              </a:rPr>
              <a:t>森</a:t>
            </a:r>
            <a:r>
              <a:rPr lang="zh-CN" altLang="en-US" sz="3200" b="1" dirty="0">
                <a:latin typeface="Times New Roman" panose="02020603050405020304" pitchFamily="18" charset="0"/>
              </a:rPr>
              <a:t>力图通过恢复经济学与伦理学的渊源关系，以对经济学的基本假设和论证范式进行有意义的反思。</a:t>
            </a:r>
            <a:r>
              <a:rPr lang="zh-CN" altLang="en-US" sz="3200" b="1" dirty="0">
                <a:solidFill>
                  <a:srgbClr val="FF0000"/>
                </a:solidFill>
                <a:latin typeface="Times New Roman" panose="02020603050405020304" pitchFamily="18" charset="0"/>
              </a:rPr>
              <a:t>阿马蒂亚</a:t>
            </a:r>
            <a:r>
              <a:rPr lang="en-US" altLang="zh-CN" sz="3200" b="1" dirty="0">
                <a:solidFill>
                  <a:srgbClr val="FF0000"/>
                </a:solidFill>
                <a:latin typeface="Times New Roman" panose="02020603050405020304" pitchFamily="18" charset="0"/>
              </a:rPr>
              <a:t>·</a:t>
            </a:r>
            <a:r>
              <a:rPr lang="zh-CN" altLang="en-US" sz="3200" b="1" dirty="0">
                <a:solidFill>
                  <a:srgbClr val="FF0000"/>
                </a:solidFill>
                <a:latin typeface="Times New Roman" panose="02020603050405020304" pitchFamily="18" charset="0"/>
              </a:rPr>
              <a:t>森对主流经济学把理性的人类行为等同于自利最大化的倾向进行了批判，认为这种严重忽视伦理考虑的人性假设</a:t>
            </a:r>
            <a:r>
              <a:rPr lang="zh-CN" altLang="en-US" sz="3200" b="1" dirty="0">
                <a:latin typeface="Times New Roman" panose="02020603050405020304" pitchFamily="18" charset="0"/>
              </a:rPr>
              <a:t>既不是对于真实世界中人性的最佳近似，也不能说明自利最大化就是导致最优的经济条件。</a:t>
            </a:r>
            <a:r>
              <a:rPr lang="zh-CN" altLang="en-US" sz="3200" b="1"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vert="horz" wrap="square" lIns="100821" tIns="50410" rIns="100821" bIns="50410" anchor="ctr"/>
          <a:lstStyle/>
          <a:p>
            <a:pPr eaLnBrk="1" hangingPunct="1"/>
            <a:endParaRPr lang="zh-CN" altLang="zh-CN" dirty="0"/>
          </a:p>
        </p:txBody>
      </p:sp>
      <p:sp>
        <p:nvSpPr>
          <p:cNvPr id="12291" name="Rectangle 3"/>
          <p:cNvSpPr>
            <a:spLocks noGrp="1"/>
          </p:cNvSpPr>
          <p:nvPr>
            <p:ph idx="1"/>
          </p:nvPr>
        </p:nvSpPr>
        <p:spPr/>
        <p:txBody>
          <a:bodyPr vert="horz" wrap="square" lIns="100821" tIns="50410" rIns="100821" bIns="50410" anchor="t"/>
          <a:lstStyle/>
          <a:p>
            <a:pPr eaLnBrk="1" hangingPunct="1">
              <a:lnSpc>
                <a:spcPct val="80000"/>
              </a:lnSpc>
            </a:pPr>
            <a:r>
              <a:rPr lang="zh-CN" altLang="en-US" sz="3200" b="1" dirty="0"/>
              <a:t>阿玛蒂亚</a:t>
            </a:r>
            <a:r>
              <a:rPr lang="en-US" altLang="zh-CN" sz="3200" b="1" dirty="0"/>
              <a:t>·</a:t>
            </a:r>
            <a:r>
              <a:rPr lang="zh-CN" altLang="en-US" sz="3200" b="1" dirty="0"/>
              <a:t>森在</a:t>
            </a:r>
            <a:r>
              <a:rPr lang="en-US" altLang="zh-CN" sz="3200" b="1" dirty="0"/>
              <a:t>《</a:t>
            </a:r>
            <a:r>
              <a:rPr lang="zh-CN" altLang="en-US" sz="3200" b="1" dirty="0"/>
              <a:t>伦理学与经济学</a:t>
            </a:r>
            <a:r>
              <a:rPr lang="en-US" altLang="zh-CN" sz="3200" b="1" dirty="0"/>
              <a:t>》</a:t>
            </a:r>
            <a:r>
              <a:rPr lang="zh-CN" altLang="en-US" sz="3200" b="1" dirty="0"/>
              <a:t>一书中提出，从亚里士多德开始，</a:t>
            </a:r>
            <a:r>
              <a:rPr lang="zh-CN" altLang="en-US" sz="3200" b="1" dirty="0">
                <a:solidFill>
                  <a:srgbClr val="FF0000"/>
                </a:solidFill>
              </a:rPr>
              <a:t>经济学本来就具有两种根源</a:t>
            </a:r>
            <a:r>
              <a:rPr lang="zh-CN" altLang="en-US" sz="3200" b="1" dirty="0"/>
              <a:t>，即两种人类行为的目的：一种是对财富的关注，一种是更深层次上的目标追求。由此产生两种方法，</a:t>
            </a:r>
            <a:r>
              <a:rPr lang="zh-CN" altLang="en-US" sz="3200" b="1" dirty="0">
                <a:solidFill>
                  <a:srgbClr val="FF0000"/>
                </a:solidFill>
              </a:rPr>
              <a:t>一种是工程学的方法，也就是数学的、逻辑的方法，一种是伦理的方法</a:t>
            </a:r>
            <a:r>
              <a:rPr lang="zh-CN" altLang="en-US" sz="3200" b="1" dirty="0"/>
              <a:t>。这两种根源或方法，本来应是平衡的，但不同学者重视的方面有所不同。从亚里士多德到亚当</a:t>
            </a:r>
            <a:r>
              <a:rPr lang="en-US" altLang="zh-CN" sz="3200" b="1" dirty="0"/>
              <a:t>·</a:t>
            </a:r>
            <a:r>
              <a:rPr lang="zh-CN" altLang="en-US" sz="3200" b="1" dirty="0"/>
              <a:t>斯密，比较注重伦理问题，而大卫</a:t>
            </a:r>
            <a:r>
              <a:rPr lang="en-US" altLang="zh-CN" sz="3200" b="1" dirty="0"/>
              <a:t>·</a:t>
            </a:r>
            <a:r>
              <a:rPr lang="zh-CN" altLang="en-US" sz="3200" b="1" dirty="0"/>
              <a:t>李嘉图等更注重工程学方面。现代经济学则大大发展了工程学方面，而忽略了伦理方面。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vert="horz" wrap="square" lIns="100821" tIns="50410" rIns="100821" bIns="50410" anchor="ctr"/>
          <a:lstStyle/>
          <a:p>
            <a:pPr eaLnBrk="1" hangingPunct="1"/>
            <a:endParaRPr lang="zh-CN" altLang="zh-CN" dirty="0"/>
          </a:p>
        </p:txBody>
      </p:sp>
      <p:sp>
        <p:nvSpPr>
          <p:cNvPr id="9219" name="Rectangle 3"/>
          <p:cNvSpPr>
            <a:spLocks noGrp="1"/>
          </p:cNvSpPr>
          <p:nvPr>
            <p:ph idx="1"/>
          </p:nvPr>
        </p:nvSpPr>
        <p:spPr/>
        <p:txBody>
          <a:bodyPr vert="horz" wrap="square" lIns="100821" tIns="50410" rIns="100821" bIns="50410" anchor="t"/>
          <a:lstStyle/>
          <a:p>
            <a:pPr eaLnBrk="1" hangingPunct="1"/>
            <a:r>
              <a:rPr lang="zh-CN" altLang="en-US" dirty="0"/>
              <a:t>马克思认为，近代资本主义经济学的真正始祖是英国的</a:t>
            </a:r>
            <a:r>
              <a:rPr lang="zh-CN" altLang="en-US" dirty="0">
                <a:solidFill>
                  <a:srgbClr val="FF0000"/>
                </a:solidFill>
              </a:rPr>
              <a:t>威廉</a:t>
            </a:r>
            <a:r>
              <a:rPr lang="en-US" altLang="zh-CN" dirty="0">
                <a:solidFill>
                  <a:srgbClr val="FF0000"/>
                </a:solidFill>
              </a:rPr>
              <a:t>·</a:t>
            </a:r>
            <a:r>
              <a:rPr lang="zh-CN" altLang="en-US" dirty="0">
                <a:solidFill>
                  <a:srgbClr val="FF0000"/>
                </a:solidFill>
              </a:rPr>
              <a:t>配第</a:t>
            </a:r>
            <a:r>
              <a:rPr lang="zh-CN" altLang="en-US" dirty="0"/>
              <a:t>爵士</a:t>
            </a:r>
            <a:r>
              <a:rPr lang="en-US" altLang="zh-CN" dirty="0"/>
              <a:t>(1623</a:t>
            </a:r>
            <a:r>
              <a:rPr lang="zh-CN" altLang="en-US" dirty="0"/>
              <a:t>～</a:t>
            </a:r>
            <a:r>
              <a:rPr lang="en-US" altLang="zh-CN" dirty="0"/>
              <a:t>1687)</a:t>
            </a:r>
            <a:r>
              <a:rPr lang="zh-CN" altLang="en-US" dirty="0"/>
              <a:t>。他既不是学者，也不是商人，而是一个给人看病的医生。然而，他有一种</a:t>
            </a:r>
            <a:r>
              <a:rPr lang="zh-CN" altLang="en-US" dirty="0">
                <a:solidFill>
                  <a:srgbClr val="FF0000"/>
                </a:solidFill>
              </a:rPr>
              <a:t>强烈的人文关怀精神，利用业余时间研究、调查社会经济现象与问题，就有关国计民生的重大问题对英国的决策者经常提些经济政策建议。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smtClean="0"/>
              <a:t>2</a:t>
            </a:r>
            <a:r>
              <a:rPr lang="zh-CN" altLang="en-US" dirty="0" smtClean="0"/>
              <a:t>、</a:t>
            </a:r>
            <a:r>
              <a:rPr lang="zh-CN" altLang="en-US" dirty="0" smtClean="0">
                <a:solidFill>
                  <a:srgbClr val="FF0000"/>
                </a:solidFill>
              </a:rPr>
              <a:t>以经济伦理的思维</a:t>
            </a:r>
            <a:r>
              <a:rPr lang="zh-CN" altLang="en-US" dirty="0" smtClean="0"/>
              <a:t>分析和处理</a:t>
            </a:r>
            <a:r>
              <a:rPr lang="zh-CN" altLang="en-US" dirty="0"/>
              <a:t>当今社会的</a:t>
            </a:r>
            <a:r>
              <a:rPr lang="zh-CN" altLang="en-US" dirty="0" smtClean="0"/>
              <a:t>发展及经济伦理关系。</a:t>
            </a:r>
            <a:endParaRPr lang="en-US" altLang="zh-CN" dirty="0" smtClean="0"/>
          </a:p>
          <a:p>
            <a:r>
              <a:rPr lang="zh-CN" altLang="en-US" dirty="0" smtClean="0">
                <a:solidFill>
                  <a:srgbClr val="FF0000"/>
                </a:solidFill>
              </a:rPr>
              <a:t>如：</a:t>
            </a:r>
            <a:r>
              <a:rPr lang="zh-CN" altLang="en-US" dirty="0" smtClean="0"/>
              <a:t> 效率与公平</a:t>
            </a:r>
            <a:endParaRPr lang="en-US" altLang="zh-CN" dirty="0" smtClean="0"/>
          </a:p>
          <a:p>
            <a:r>
              <a:rPr lang="en-US" altLang="zh-CN" dirty="0"/>
              <a:t> </a:t>
            </a:r>
            <a:r>
              <a:rPr lang="en-US" altLang="zh-CN" dirty="0" smtClean="0"/>
              <a:t>         </a:t>
            </a:r>
            <a:r>
              <a:rPr lang="zh-CN" altLang="en-US" dirty="0" smtClean="0"/>
              <a:t>经济增长与共享发展</a:t>
            </a:r>
            <a:endParaRPr lang="en-US" altLang="zh-CN" dirty="0" smtClean="0"/>
          </a:p>
          <a:p>
            <a:r>
              <a:rPr lang="en-US" altLang="zh-CN" dirty="0"/>
              <a:t> </a:t>
            </a:r>
            <a:r>
              <a:rPr lang="en-US" altLang="zh-CN" dirty="0" smtClean="0"/>
              <a:t>         </a:t>
            </a:r>
            <a:r>
              <a:rPr lang="zh-CN" altLang="en-US" dirty="0" smtClean="0"/>
              <a:t>自由竞争与共同富裕</a:t>
            </a:r>
            <a:endParaRPr lang="en-US" altLang="zh-CN" dirty="0" smtClean="0"/>
          </a:p>
          <a:p>
            <a:r>
              <a:rPr lang="en-US" altLang="zh-CN" dirty="0"/>
              <a:t> </a:t>
            </a:r>
            <a:r>
              <a:rPr lang="en-US" altLang="zh-CN" dirty="0" smtClean="0"/>
              <a:t>         </a:t>
            </a:r>
            <a:r>
              <a:rPr lang="zh-CN" altLang="en-US" dirty="0" smtClean="0"/>
              <a:t>经济发展与环境保护</a:t>
            </a:r>
            <a:endParaRPr lang="en-US" altLang="zh-CN" dirty="0" smtClean="0"/>
          </a:p>
          <a:p>
            <a:endParaRPr lang="zh-CN" altLang="en-US" dirty="0"/>
          </a:p>
        </p:txBody>
      </p:sp>
    </p:spTree>
    <p:extLst>
      <p:ext uri="{BB962C8B-B14F-4D97-AF65-F5344CB8AC3E}">
        <p14:creationId xmlns:p14="http://schemas.microsoft.com/office/powerpoint/2010/main" val="2661443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p:cNvSpPr>
          <p:nvPr>
            <p:ph type="title"/>
          </p:nvPr>
        </p:nvSpPr>
        <p:spPr/>
        <p:txBody>
          <a:bodyPr vert="horz" wrap="square" lIns="100821" tIns="50410" rIns="100821" bIns="50410" anchor="ctr"/>
          <a:lstStyle/>
          <a:p>
            <a:pPr eaLnBrk="1" hangingPunct="1"/>
            <a:r>
              <a:rPr lang="zh-CN" altLang="en-US" sz="3600" b="1" dirty="0">
                <a:solidFill>
                  <a:srgbClr val="7C1D20"/>
                </a:solidFill>
                <a:latin typeface="微软雅黑" panose="020B0503020204020204" pitchFamily="34" charset="-122"/>
                <a:ea typeface="微软雅黑" panose="020B0503020204020204" pitchFamily="34" charset="-122"/>
              </a:rPr>
              <a:t>二、什么是经济伦理学？</a:t>
            </a:r>
            <a:endParaRPr lang="zh-CN" altLang="en-US" dirty="0"/>
          </a:p>
        </p:txBody>
      </p:sp>
      <p:sp>
        <p:nvSpPr>
          <p:cNvPr id="13315" name="Rectangle 3"/>
          <p:cNvSpPr>
            <a:spLocks noGrp="1"/>
          </p:cNvSpPr>
          <p:nvPr>
            <p:ph idx="1"/>
          </p:nvPr>
        </p:nvSpPr>
        <p:spPr/>
        <p:txBody>
          <a:bodyPr vert="horz" wrap="square" lIns="100821" tIns="50410" rIns="100821" bIns="50410" anchor="t"/>
          <a:lstStyle/>
          <a:p>
            <a:pPr eaLnBrk="1" hangingPunct="1">
              <a:lnSpc>
                <a:spcPct val="90000"/>
              </a:lnSpc>
            </a:pPr>
            <a:r>
              <a:rPr lang="zh-CN" altLang="en-US" sz="3200" b="1" dirty="0">
                <a:solidFill>
                  <a:srgbClr val="FF0000"/>
                </a:solidFill>
              </a:rPr>
              <a:t>伦理与道德</a:t>
            </a:r>
            <a:endParaRPr lang="zh-CN" altLang="en-US" sz="3200" b="1" dirty="0"/>
          </a:p>
          <a:p>
            <a:pPr eaLnBrk="1" hangingPunct="1">
              <a:lnSpc>
                <a:spcPct val="90000"/>
              </a:lnSpc>
            </a:pPr>
            <a:r>
              <a:rPr lang="zh-CN" altLang="en-US" sz="3200" b="1" dirty="0">
                <a:latin typeface="Arial Black" panose="020B0A04020102020204" pitchFamily="34" charset="0"/>
              </a:rPr>
              <a:t>伦理</a:t>
            </a:r>
            <a:r>
              <a:rPr lang="en-US" altLang="zh-CN" sz="3200" b="1" dirty="0">
                <a:latin typeface="Arial Black" panose="020B0A04020102020204" pitchFamily="34" charset="0"/>
              </a:rPr>
              <a:t>(ethics)</a:t>
            </a:r>
            <a:r>
              <a:rPr lang="zh-CN" altLang="en-US" sz="3200" b="1" dirty="0">
                <a:latin typeface="Arial Black" panose="020B0A04020102020204" pitchFamily="34" charset="0"/>
              </a:rPr>
              <a:t>，“伦” 有类别、辈分、顺序等含义，可以被引申为不同辈分之间、人与人之间的关系。</a:t>
            </a:r>
            <a:endParaRPr lang="zh-CN" altLang="en-US" sz="3200" b="1" dirty="0"/>
          </a:p>
          <a:p>
            <a:pPr eaLnBrk="1" hangingPunct="1">
              <a:lnSpc>
                <a:spcPct val="90000"/>
              </a:lnSpc>
            </a:pPr>
            <a:r>
              <a:rPr lang="zh-CN" altLang="en-US" sz="3200" b="1" dirty="0">
                <a:latin typeface="Arial Black" panose="020B0A04020102020204" pitchFamily="34" charset="0"/>
              </a:rPr>
              <a:t>道德（</a:t>
            </a:r>
            <a:r>
              <a:rPr lang="en-US" altLang="zh-CN" sz="3200" b="1" dirty="0">
                <a:latin typeface="Arial Black" panose="020B0A04020102020204" pitchFamily="34" charset="0"/>
              </a:rPr>
              <a:t>morality</a:t>
            </a:r>
            <a:r>
              <a:rPr lang="zh-CN" altLang="en-US" sz="3200" b="1" dirty="0">
                <a:latin typeface="Arial Black" panose="020B0A04020102020204" pitchFamily="34" charset="0"/>
              </a:rPr>
              <a:t>）是人类社会生活中特有的社会现象。它是最终由社会经济生活条件决定的，以善恶为标准，依靠社会舆论、传统习惯和人们的内心信念维系的，调整人与人（包括个人与集体、社会）、人与自然、人与自我生命体等的关系的原则规范、心理意识和行为活动的总和。</a:t>
            </a:r>
          </a:p>
          <a:p>
            <a:pPr eaLnBrk="1" hangingPunct="1">
              <a:lnSpc>
                <a:spcPct val="90000"/>
              </a:lnSpc>
            </a:pPr>
            <a:endParaRPr lang="en-US" altLang="zh-CN" sz="3200" b="1" dirty="0">
              <a:solidFill>
                <a:srgbClr val="FF0066"/>
              </a:solidFill>
              <a:latin typeface="Arial Black" panose="020B0A040201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p:cNvSpPr>
          <p:nvPr>
            <p:ph type="title"/>
          </p:nvPr>
        </p:nvSpPr>
        <p:spPr/>
        <p:txBody>
          <a:bodyPr vert="horz" wrap="square" lIns="100821" tIns="50410" rIns="100821" bIns="50410" anchor="ctr"/>
          <a:lstStyle/>
          <a:p>
            <a:pPr eaLnBrk="1" hangingPunct="1"/>
            <a:r>
              <a:rPr lang="zh-CN" altLang="en-US" sz="3600" b="1" dirty="0">
                <a:solidFill>
                  <a:srgbClr val="7C1D20"/>
                </a:solidFill>
                <a:latin typeface="微软雅黑" panose="020B0503020204020204" pitchFamily="34" charset="-122"/>
                <a:ea typeface="微软雅黑" panose="020B0503020204020204" pitchFamily="34" charset="-122"/>
              </a:rPr>
              <a:t>道德与利益的关系</a:t>
            </a:r>
            <a:endParaRPr lang="zh-CN" altLang="en-US" dirty="0"/>
          </a:p>
        </p:txBody>
      </p:sp>
      <p:sp>
        <p:nvSpPr>
          <p:cNvPr id="16387" name="Rectangle 3"/>
          <p:cNvSpPr>
            <a:spLocks noGrp="1"/>
          </p:cNvSpPr>
          <p:nvPr>
            <p:ph idx="1"/>
          </p:nvPr>
        </p:nvSpPr>
        <p:spPr/>
        <p:txBody>
          <a:bodyPr vert="horz" wrap="square" lIns="100821" tIns="50410" rIns="100821" bIns="50410" anchor="t"/>
          <a:lstStyle/>
          <a:p>
            <a:pPr eaLnBrk="1" hangingPunct="1"/>
            <a:r>
              <a:rPr lang="zh-CN" altLang="en-US" dirty="0">
                <a:solidFill>
                  <a:srgbClr val="FF0000"/>
                </a:solidFill>
              </a:rPr>
              <a:t>伦理学的基本问题是什么？</a:t>
            </a:r>
            <a:endParaRPr lang="en-US" altLang="zh-CN" dirty="0"/>
          </a:p>
          <a:p>
            <a:pPr eaLnBrk="1" hangingPunct="1"/>
            <a:r>
              <a:rPr lang="zh-CN" altLang="en-US" dirty="0"/>
              <a:t>义与利是否“二律悖反”？</a:t>
            </a:r>
          </a:p>
          <a:p>
            <a:pPr eaLnBrk="1" hangingPunct="1"/>
            <a:r>
              <a:rPr lang="zh-CN" altLang="en-US" dirty="0"/>
              <a:t>个人利益与社会利益</a:t>
            </a:r>
            <a:r>
              <a:rPr lang="zh-CN" altLang="en-US" dirty="0" smtClean="0"/>
              <a:t>能否</a:t>
            </a:r>
            <a:r>
              <a:rPr lang="zh-CN" altLang="en-US" dirty="0"/>
              <a:t>一致</a:t>
            </a:r>
            <a:r>
              <a:rPr lang="zh-CN" altLang="en-US" dirty="0" smtClean="0"/>
              <a:t>？</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p:cNvSpPr>
          <p:nvPr>
            <p:ph type="title"/>
          </p:nvPr>
        </p:nvSpPr>
        <p:spPr/>
        <p:txBody>
          <a:bodyPr vert="horz" wrap="square" lIns="100821" tIns="50410" rIns="100821" bIns="50410" anchor="ctr"/>
          <a:lstStyle/>
          <a:p>
            <a:pPr eaLnBrk="1" hangingPunct="1"/>
            <a:r>
              <a:rPr lang="zh-CN" altLang="en-US" sz="3600" b="1" dirty="0">
                <a:solidFill>
                  <a:srgbClr val="7C1D20"/>
                </a:solidFill>
                <a:latin typeface="微软雅黑" panose="020B0503020204020204" pitchFamily="34" charset="-122"/>
                <a:ea typeface="微软雅黑" panose="020B0503020204020204" pitchFamily="34" charset="-122"/>
              </a:rPr>
              <a:t>经济伦理学（Business Ethics）</a:t>
            </a:r>
            <a:endParaRPr lang="zh-CN" altLang="en-US" dirty="0"/>
          </a:p>
        </p:txBody>
      </p:sp>
      <p:sp>
        <p:nvSpPr>
          <p:cNvPr id="15363" name="Rectangle 3"/>
          <p:cNvSpPr>
            <a:spLocks noGrp="1"/>
          </p:cNvSpPr>
          <p:nvPr>
            <p:ph idx="1"/>
          </p:nvPr>
        </p:nvSpPr>
        <p:spPr/>
        <p:txBody>
          <a:bodyPr vert="horz" wrap="square" lIns="100821" tIns="50410" rIns="100821" bIns="50410" anchor="t"/>
          <a:lstStyle/>
          <a:p>
            <a:pPr eaLnBrk="1" hangingPunct="1"/>
            <a:r>
              <a:rPr lang="zh-CN" altLang="en-US" b="1" dirty="0" smtClean="0">
                <a:solidFill>
                  <a:srgbClr val="FF0066"/>
                </a:solidFill>
              </a:rPr>
              <a:t>经济伦理学是经济学与伦理学的交叉学科</a:t>
            </a:r>
            <a:endParaRPr lang="en-US" altLang="zh-CN" b="1" dirty="0" smtClean="0">
              <a:solidFill>
                <a:srgbClr val="FF0066"/>
              </a:solidFill>
            </a:endParaRPr>
          </a:p>
          <a:p>
            <a:pPr eaLnBrk="1" hangingPunct="1"/>
            <a:r>
              <a:rPr lang="zh-CN" altLang="en-US" dirty="0" smtClean="0"/>
              <a:t>是</a:t>
            </a:r>
            <a:r>
              <a:rPr lang="zh-CN" altLang="en-US" dirty="0"/>
              <a:t>一门研究经济制度、经济政策、经济决策、经济行为的伦理合理性，并研究经济活动中的组织和个人的伦理规范的科学。</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3" descr="C:\Users\Administrator\Desktop\财大ppt模板\B9PPT模板（一）-03.jpg"/>
          <p:cNvPicPr>
            <a:picLocks noChangeAspect="1"/>
          </p:cNvPicPr>
          <p:nvPr/>
        </p:nvPicPr>
        <p:blipFill>
          <a:blip r:embed="rId3"/>
          <a:stretch>
            <a:fillRect/>
          </a:stretch>
        </p:blipFill>
        <p:spPr>
          <a:xfrm>
            <a:off x="1588" y="0"/>
            <a:ext cx="10691812" cy="7559675"/>
          </a:xfrm>
          <a:prstGeom prst="rect">
            <a:avLst/>
          </a:prstGeom>
          <a:noFill/>
          <a:ln w="9525">
            <a:noFill/>
          </a:ln>
        </p:spPr>
      </p:pic>
      <p:sp>
        <p:nvSpPr>
          <p:cNvPr id="2051" name="标题 1"/>
          <p:cNvSpPr>
            <a:spLocks noGrp="1"/>
          </p:cNvSpPr>
          <p:nvPr>
            <p:ph type="ctrTitle"/>
          </p:nvPr>
        </p:nvSpPr>
        <p:spPr>
          <a:xfrm>
            <a:off x="522288" y="1331913"/>
            <a:ext cx="8110537" cy="1620837"/>
          </a:xfrm>
        </p:spPr>
        <p:txBody>
          <a:bodyPr vert="horz" wrap="square" lIns="104306" tIns="52153" rIns="104306" bIns="52153" anchor="ctr"/>
          <a:lstStyle/>
          <a:p>
            <a:pPr algn="l" eaLnBrk="1" hangingPunct="1">
              <a:lnSpc>
                <a:spcPct val="150000"/>
              </a:lnSpc>
              <a:buClrTx/>
              <a:buSzTx/>
              <a:buFontTx/>
            </a:pPr>
            <a:r>
              <a:rPr lang="zh-CN" altLang="en-US" sz="3600" b="1" dirty="0">
                <a:solidFill>
                  <a:srgbClr val="7C1D20"/>
                </a:solidFill>
                <a:latin typeface="微软雅黑" panose="020B0503020204020204" pitchFamily="34" charset="-122"/>
                <a:ea typeface="微软雅黑" panose="020B0503020204020204" pitchFamily="34" charset="-122"/>
              </a:rPr>
              <a:t>第一章     概   论</a:t>
            </a:r>
          </a:p>
        </p:txBody>
      </p:sp>
      <p:sp>
        <p:nvSpPr>
          <p:cNvPr id="2052" name="副标题 2"/>
          <p:cNvSpPr>
            <a:spLocks noGrp="1"/>
          </p:cNvSpPr>
          <p:nvPr>
            <p:ph type="subTitle" idx="1"/>
          </p:nvPr>
        </p:nvSpPr>
        <p:spPr>
          <a:xfrm>
            <a:off x="1385888" y="5653088"/>
            <a:ext cx="7485062" cy="717550"/>
          </a:xfrm>
        </p:spPr>
        <p:txBody>
          <a:bodyPr vert="horz" wrap="square" lIns="104306" tIns="52153" rIns="104306" bIns="52153" anchor="t"/>
          <a:lstStyle/>
          <a:p>
            <a:pPr defTabSz="1043305" eaLnBrk="1" hangingPunct="1">
              <a:buClrTx/>
              <a:buSzTx/>
            </a:pPr>
            <a:endParaRPr lang="zh-CN" altLang="en-US" sz="2800" kern="1200" dirty="0">
              <a:solidFill>
                <a:srgbClr val="7C1D20"/>
              </a:solidFill>
              <a:latin typeface="微软雅黑" panose="020B0503020204020204" pitchFamily="34" charset="-122"/>
              <a:ea typeface="微软雅黑" panose="020B0503020204020204" pitchFamily="34" charset="-122"/>
              <a:cs typeface="+mn-cs"/>
            </a:endParaRPr>
          </a:p>
        </p:txBody>
      </p:sp>
      <p:sp>
        <p:nvSpPr>
          <p:cNvPr id="6" name="标题 1"/>
          <p:cNvSpPr txBox="1"/>
          <p:nvPr/>
        </p:nvSpPr>
        <p:spPr>
          <a:xfrm>
            <a:off x="774700" y="4281488"/>
            <a:ext cx="9090025" cy="714375"/>
          </a:xfrm>
          <a:prstGeom prst="rect">
            <a:avLst/>
          </a:prstGeom>
        </p:spPr>
        <p:txBody>
          <a:bodyPr lIns="104306" tIns="52153" rIns="104306" bIns="52153" anchor="ctr">
            <a:normAutofit/>
          </a:bodyPr>
          <a:lstStyle/>
          <a:p>
            <a:pPr marR="0" defTabSz="1043305" fontAlgn="auto">
              <a:spcAft>
                <a:spcPts val="0"/>
              </a:spcAft>
              <a:buClrTx/>
              <a:buSzTx/>
              <a:buFontTx/>
              <a:defRPr/>
            </a:pPr>
            <a:endParaRPr kumimoji="0" lang="zh-CN" altLang="en-US" sz="2800" kern="1200" cap="none" spc="0" normalizeH="0" baseline="0" noProof="0" dirty="0">
              <a:latin typeface="微软雅黑" panose="020B0503020204020204" pitchFamily="34" charset="-122"/>
              <a:ea typeface="微软雅黑" panose="020B0503020204020204" pitchFamily="34" charset="-122"/>
              <a:cs typeface="+mj-cs"/>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p:cNvSpPr>
          <p:nvPr>
            <p:ph type="title"/>
          </p:nvPr>
        </p:nvSpPr>
        <p:spPr/>
        <p:txBody>
          <a:bodyPr vert="horz" wrap="square" lIns="100821" tIns="50410" rIns="100821" bIns="50410" anchor="ctr"/>
          <a:lstStyle/>
          <a:p>
            <a:pPr eaLnBrk="1" hangingPunct="1"/>
            <a:r>
              <a:rPr lang="zh-CN" altLang="en-US" sz="3600" b="1" dirty="0">
                <a:solidFill>
                  <a:srgbClr val="7C1D20"/>
                </a:solidFill>
                <a:latin typeface="微软雅黑" panose="020B0503020204020204" pitchFamily="34" charset="-122"/>
                <a:ea typeface="微软雅黑" panose="020B0503020204020204" pitchFamily="34" charset="-122"/>
              </a:rPr>
              <a:t>三、经济伦理学研究的内容</a:t>
            </a:r>
            <a:endParaRPr lang="zh-CN" altLang="en-US" dirty="0"/>
          </a:p>
        </p:txBody>
      </p:sp>
      <p:sp>
        <p:nvSpPr>
          <p:cNvPr id="21507" name="Rectangle 3"/>
          <p:cNvSpPr>
            <a:spLocks noGrp="1"/>
          </p:cNvSpPr>
          <p:nvPr>
            <p:ph idx="1"/>
          </p:nvPr>
        </p:nvSpPr>
        <p:spPr/>
        <p:txBody>
          <a:bodyPr vert="horz" wrap="square" lIns="100821" tIns="50410" rIns="100821" bIns="50410" anchor="t"/>
          <a:lstStyle/>
          <a:p>
            <a:pPr eaLnBrk="1" hangingPunct="1"/>
            <a:r>
              <a:rPr lang="en-US" altLang="zh-CN" b="1" dirty="0"/>
              <a:t>1</a:t>
            </a:r>
            <a:r>
              <a:rPr lang="zh-CN" altLang="en-US" b="1" dirty="0"/>
              <a:t>、一般伦理学原理在经营活动的具体案例与事件中的应用。</a:t>
            </a:r>
          </a:p>
          <a:p>
            <a:pPr eaLnBrk="1" hangingPunct="1"/>
            <a:r>
              <a:rPr lang="en-US" altLang="zh-CN" b="1" dirty="0"/>
              <a:t>2</a:t>
            </a:r>
            <a:r>
              <a:rPr lang="zh-CN" altLang="en-US" b="1" dirty="0"/>
              <a:t>、元伦理性有关内容研究。</a:t>
            </a:r>
          </a:p>
          <a:p>
            <a:pPr eaLnBrk="1" hangingPunct="1"/>
            <a:r>
              <a:rPr lang="en-US" altLang="zh-CN" b="1" dirty="0"/>
              <a:t>3</a:t>
            </a:r>
            <a:r>
              <a:rPr lang="zh-CN" altLang="en-US" b="1" dirty="0"/>
              <a:t>、对特定经济系统、经济制度或企业结构进行伦理分析和评价。</a:t>
            </a:r>
          </a:p>
          <a:p>
            <a:pPr eaLnBrk="1" hangingPunct="1"/>
            <a:r>
              <a:rPr lang="en-US" altLang="zh-CN" b="1" dirty="0"/>
              <a:t>4</a:t>
            </a:r>
            <a:r>
              <a:rPr lang="zh-CN" altLang="en-US" b="1" dirty="0"/>
              <a:t>、经济伦理学的研究与其他学科的结合。</a:t>
            </a:r>
          </a:p>
          <a:p>
            <a:pPr eaLnBrk="1" hangingPunct="1"/>
            <a:r>
              <a:rPr lang="en-US" altLang="zh-CN" b="1" dirty="0"/>
              <a:t>5</a:t>
            </a:r>
            <a:r>
              <a:rPr lang="zh-CN" altLang="en-US" b="1" dirty="0"/>
              <a:t>、归纳并推崇好的道德规范和行为。</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rgbClr val="00B0F0"/>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597327" y="1807955"/>
            <a:ext cx="9624060" cy="3849624"/>
          </a:xfrm>
        </p:spPr>
        <p:txBody>
          <a:bodyPr>
            <a:normAutofit/>
          </a:bodyPr>
          <a:lstStyle/>
          <a:p>
            <a:r>
              <a:rPr lang="zh-CN" altLang="en-US" sz="3508" b="1" dirty="0">
                <a:solidFill>
                  <a:srgbClr val="FF0000"/>
                </a:solidFill>
                <a:latin typeface="宋体" panose="02010600030101010101" pitchFamily="2" charset="-122"/>
              </a:rPr>
              <a:t>讨论</a:t>
            </a:r>
            <a:r>
              <a:rPr lang="zh-CN" altLang="en-US" sz="2456" dirty="0">
                <a:solidFill>
                  <a:srgbClr val="FF0000"/>
                </a:solidFill>
                <a:latin typeface="宋体" panose="02010600030101010101" pitchFamily="2" charset="-122"/>
              </a:rPr>
              <a:t>：</a:t>
            </a:r>
            <a:endParaRPr lang="en-US" altLang="zh-CN" sz="2456" dirty="0">
              <a:solidFill>
                <a:srgbClr val="FF0000"/>
              </a:solidFill>
              <a:latin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p:txBody>
      </p:sp>
      <p:sp>
        <p:nvSpPr>
          <p:cNvPr id="4" name="TextBox 3"/>
          <p:cNvSpPr txBox="1"/>
          <p:nvPr/>
        </p:nvSpPr>
        <p:spPr>
          <a:xfrm>
            <a:off x="2401817" y="2903433"/>
            <a:ext cx="6015080" cy="4844083"/>
          </a:xfrm>
          <a:prstGeom prst="rect">
            <a:avLst/>
          </a:prstGeom>
          <a:noFill/>
        </p:spPr>
        <p:txBody>
          <a:bodyPr wrap="square" rtlCol="0">
            <a:spAutoFit/>
          </a:bodyPr>
          <a:lstStyle/>
          <a:p>
            <a:r>
              <a:rPr lang="zh-CN" altLang="en-US" sz="2807" dirty="0">
                <a:solidFill>
                  <a:srgbClr val="FF0000"/>
                </a:solidFill>
                <a:latin typeface="宋体" panose="02010600030101010101" pitchFamily="2" charset="-122"/>
              </a:rPr>
              <a:t>疫情期间：</a:t>
            </a:r>
            <a:r>
              <a:rPr lang="zh-CN" altLang="en-US" sz="2807" dirty="0">
                <a:latin typeface="宋体" panose="02010600030101010101" pitchFamily="2" charset="-122"/>
              </a:rPr>
              <a:t>如何看待生命的价值？</a:t>
            </a:r>
          </a:p>
          <a:p>
            <a:r>
              <a:rPr lang="zh-CN" altLang="en-US" sz="2807" dirty="0" smtClean="0">
                <a:latin typeface="宋体" panose="02010600030101010101" pitchFamily="2" charset="-122"/>
              </a:rPr>
              <a:t>          如何看待个人与社会关系</a:t>
            </a:r>
            <a:r>
              <a:rPr lang="zh-CN" altLang="en-US" sz="2807" dirty="0">
                <a:latin typeface="宋体" panose="02010600030101010101" pitchFamily="2" charset="-122"/>
              </a:rPr>
              <a:t>？</a:t>
            </a:r>
            <a:endParaRPr lang="en-US" altLang="zh-CN" sz="2807" dirty="0">
              <a:latin typeface="宋体" panose="02010600030101010101" pitchFamily="2" charset="-122"/>
            </a:endParaRPr>
          </a:p>
          <a:p>
            <a:r>
              <a:rPr lang="en-US" altLang="zh-CN" sz="2807" dirty="0">
                <a:latin typeface="宋体" panose="02010600030101010101" pitchFamily="2" charset="-122"/>
              </a:rPr>
              <a:t>          </a:t>
            </a:r>
            <a:r>
              <a:rPr lang="zh-CN" altLang="en-US" sz="2807" dirty="0">
                <a:latin typeface="宋体" panose="02010600030101010101" pitchFamily="2" charset="-122"/>
              </a:rPr>
              <a:t>如何看待个人的权利</a:t>
            </a:r>
            <a:r>
              <a:rPr lang="zh-CN" altLang="en-US" sz="2807" dirty="0" smtClean="0">
                <a:latin typeface="宋体" panose="02010600030101010101" pitchFamily="2" charset="-122"/>
              </a:rPr>
              <a:t>？</a:t>
            </a:r>
            <a:endParaRPr lang="en-US" altLang="zh-CN" sz="2807" dirty="0" smtClean="0">
              <a:latin typeface="宋体" panose="02010600030101010101" pitchFamily="2" charset="-122"/>
            </a:endParaRPr>
          </a:p>
          <a:p>
            <a:r>
              <a:rPr lang="en-US" altLang="zh-CN" sz="2807" dirty="0">
                <a:latin typeface="宋体" panose="02010600030101010101" pitchFamily="2" charset="-122"/>
              </a:rPr>
              <a:t> </a:t>
            </a:r>
            <a:r>
              <a:rPr lang="en-US" altLang="zh-CN" sz="2807" dirty="0" smtClean="0">
                <a:latin typeface="宋体" panose="02010600030101010101" pitchFamily="2" charset="-122"/>
              </a:rPr>
              <a:t>         </a:t>
            </a:r>
            <a:r>
              <a:rPr lang="zh-CN" altLang="en-US" sz="2807" dirty="0" smtClean="0">
                <a:latin typeface="宋体" panose="02010600030101010101" pitchFamily="2" charset="-122"/>
              </a:rPr>
              <a:t>如何看待诚信价值？</a:t>
            </a:r>
            <a:endParaRPr lang="zh-CN" altLang="en-US" sz="2807" dirty="0">
              <a:latin typeface="宋体" panose="02010600030101010101" pitchFamily="2" charset="-122"/>
            </a:endParaRPr>
          </a:p>
          <a:p>
            <a:endParaRPr lang="zh-CN" altLang="en-US" sz="2807" dirty="0">
              <a:latin typeface="宋体" panose="02010600030101010101" pitchFamily="2" charset="-122"/>
            </a:endParaRPr>
          </a:p>
          <a:p>
            <a:r>
              <a:rPr lang="zh-CN" altLang="en-US" sz="2807" dirty="0">
                <a:solidFill>
                  <a:srgbClr val="FF0000"/>
                </a:solidFill>
                <a:latin typeface="宋体" panose="02010600030101010101" pitchFamily="2" charset="-122"/>
              </a:rPr>
              <a:t>习近平：</a:t>
            </a:r>
            <a:r>
              <a:rPr lang="zh-CN" altLang="en-US" sz="2807" dirty="0">
                <a:latin typeface="宋体" panose="02010600030101010101" pitchFamily="2" charset="-122"/>
              </a:rPr>
              <a:t> 生命高于一切</a:t>
            </a:r>
          </a:p>
          <a:p>
            <a:r>
              <a:rPr lang="zh-CN" altLang="en-US" sz="2807" dirty="0">
                <a:latin typeface="宋体" panose="02010600030101010101" pitchFamily="2" charset="-122"/>
              </a:rPr>
              <a:t>         疫情就是命令</a:t>
            </a:r>
          </a:p>
          <a:p>
            <a:r>
              <a:rPr lang="zh-CN" altLang="en-US" sz="2807" dirty="0">
                <a:latin typeface="宋体" panose="02010600030101010101" pitchFamily="2" charset="-122"/>
              </a:rPr>
              <a:t>         防护就是责任</a:t>
            </a:r>
          </a:p>
          <a:p>
            <a:endParaRPr lang="zh-CN" altLang="en-US" sz="2807" dirty="0">
              <a:latin typeface="宋体" panose="02010600030101010101" pitchFamily="2" charset="-122"/>
            </a:endParaRPr>
          </a:p>
          <a:p>
            <a:endParaRPr lang="zh-CN" altLang="en-US" sz="2807" dirty="0">
              <a:latin typeface="宋体" panose="02010600030101010101" pitchFamily="2" charset="-122"/>
            </a:endParaRPr>
          </a:p>
          <a:p>
            <a:endParaRPr lang="zh-CN" altLang="en-US" sz="2807" dirty="0">
              <a:solidFill>
                <a:srgbClr val="FF0000"/>
              </a:solidFill>
              <a:latin typeface="宋体" panose="02010600030101010101" pitchFamily="2" charset="-122"/>
              <a:sym typeface="+mn-ea"/>
            </a:endParaRPr>
          </a:p>
        </p:txBody>
      </p:sp>
    </p:spTree>
    <p:extLst>
      <p:ext uri="{BB962C8B-B14F-4D97-AF65-F5344CB8AC3E}">
        <p14:creationId xmlns:p14="http://schemas.microsoft.com/office/powerpoint/2010/main" val="2899678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a:extLst>
              <a:ext uri="{FF2B5EF4-FFF2-40B4-BE49-F238E27FC236}">
                <a16:creationId xmlns:a16="http://schemas.microsoft.com/office/drawing/2014/main" xmlns="" id="{C90FDAE3-B190-467A-8E4A-5387C8C684B9}"/>
              </a:ext>
            </a:extLst>
          </p:cNvPr>
          <p:cNvSpPr>
            <a:spLocks noGrp="1" noChangeArrowheads="1"/>
          </p:cNvSpPr>
          <p:nvPr>
            <p:ph type="title"/>
          </p:nvPr>
        </p:nvSpPr>
        <p:spPr/>
        <p:txBody>
          <a:bodyPr/>
          <a:lstStyle/>
          <a:p>
            <a:r>
              <a:rPr lang="zh-CN" altLang="en-US" dirty="0"/>
              <a:t>如何看待生命价值？</a:t>
            </a:r>
          </a:p>
        </p:txBody>
      </p:sp>
      <p:sp>
        <p:nvSpPr>
          <p:cNvPr id="12291" name="内容占位符 2">
            <a:extLst>
              <a:ext uri="{FF2B5EF4-FFF2-40B4-BE49-F238E27FC236}">
                <a16:creationId xmlns:a16="http://schemas.microsoft.com/office/drawing/2014/main" xmlns="" id="{A88712F9-B9DB-4088-8AFC-C742AF8757BC}"/>
              </a:ext>
            </a:extLst>
          </p:cNvPr>
          <p:cNvSpPr>
            <a:spLocks noGrp="1" noChangeArrowheads="1"/>
          </p:cNvSpPr>
          <p:nvPr>
            <p:ph idx="1"/>
          </p:nvPr>
        </p:nvSpPr>
        <p:spPr/>
        <p:txBody>
          <a:bodyPr/>
          <a:lstStyle/>
          <a:p>
            <a:endParaRPr lang="en-US" altLang="zh-CN" sz="2807" dirty="0">
              <a:solidFill>
                <a:srgbClr val="FF0000"/>
              </a:solidFill>
              <a:latin typeface="宋体" panose="02010600030101010101" pitchFamily="2" charset="-122"/>
              <a:ea typeface="宋体" panose="02010600030101010101" pitchFamily="2" charset="-122"/>
            </a:endParaRPr>
          </a:p>
          <a:p>
            <a:r>
              <a:rPr lang="zh-CN" altLang="en-US" sz="2807" dirty="0">
                <a:solidFill>
                  <a:srgbClr val="FF0000"/>
                </a:solidFill>
                <a:latin typeface="宋体" panose="02010600030101010101" pitchFamily="2" charset="-122"/>
                <a:ea typeface="宋体" panose="02010600030101010101" pitchFamily="2" charset="-122"/>
              </a:rPr>
              <a:t>生命价值</a:t>
            </a:r>
            <a:r>
              <a:rPr lang="zh-CN" altLang="en-US" sz="2807" dirty="0">
                <a:latin typeface="宋体" panose="02010600030101010101" pitchFamily="2" charset="-122"/>
                <a:ea typeface="宋体" panose="02010600030101010101" pitchFamily="2" charset="-122"/>
              </a:rPr>
              <a:t>（对应的是</a:t>
            </a:r>
            <a:r>
              <a:rPr lang="zh-CN" altLang="en-US" sz="2807" dirty="0">
                <a:solidFill>
                  <a:srgbClr val="FF0000"/>
                </a:solidFill>
                <a:latin typeface="宋体" panose="02010600030101010101" pitchFamily="2" charset="-122"/>
                <a:ea typeface="宋体" panose="02010600030101010101" pitchFamily="2" charset="-122"/>
                <a:sym typeface="+mn-ea"/>
              </a:rPr>
              <a:t>严格隔离、积极治疗</a:t>
            </a:r>
            <a:r>
              <a:rPr lang="zh-CN" altLang="en-US" sz="2807" dirty="0">
                <a:latin typeface="宋体" panose="02010600030101010101" pitchFamily="2" charset="-122"/>
                <a:ea typeface="宋体" panose="02010600030101010101" pitchFamily="2" charset="-122"/>
              </a:rPr>
              <a:t>）</a:t>
            </a:r>
          </a:p>
          <a:p>
            <a:r>
              <a:rPr lang="zh-CN" altLang="en-US" sz="2807" dirty="0">
                <a:solidFill>
                  <a:srgbClr val="FF0000"/>
                </a:solidFill>
                <a:latin typeface="宋体" panose="02010600030101010101" pitchFamily="2" charset="-122"/>
                <a:ea typeface="宋体" panose="02010600030101010101" pitchFamily="2" charset="-122"/>
              </a:rPr>
              <a:t>群体免疫</a:t>
            </a:r>
            <a:r>
              <a:rPr lang="zh-CN" altLang="en-US" sz="2807" dirty="0">
                <a:latin typeface="宋体" panose="02010600030101010101" pitchFamily="2" charset="-122"/>
                <a:ea typeface="宋体" panose="02010600030101010101" pitchFamily="2" charset="-122"/>
              </a:rPr>
              <a:t>（对应的是</a:t>
            </a:r>
            <a:r>
              <a:rPr lang="zh-CN" altLang="en-US" sz="2807" dirty="0">
                <a:solidFill>
                  <a:srgbClr val="FF0000"/>
                </a:solidFill>
                <a:latin typeface="宋体" panose="02010600030101010101" pitchFamily="2" charset="-122"/>
                <a:ea typeface="宋体" panose="02010600030101010101" pitchFamily="2" charset="-122"/>
              </a:rPr>
              <a:t>消极应对、差别对待、高死亡率</a:t>
            </a:r>
            <a:r>
              <a:rPr lang="zh-CN" altLang="en-US" sz="2807" dirty="0">
                <a:latin typeface="宋体" panose="02010600030101010101" pitchFamily="2" charset="-122"/>
                <a:ea typeface="宋体" panose="02010600030101010101" pitchFamily="2" charset="-122"/>
              </a:rPr>
              <a:t>）</a:t>
            </a:r>
          </a:p>
          <a:p>
            <a:endParaRPr lang="zh-CN" altLang="en-US" sz="2807"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806308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a:extLst>
              <a:ext uri="{FF2B5EF4-FFF2-40B4-BE49-F238E27FC236}">
                <a16:creationId xmlns:a16="http://schemas.microsoft.com/office/drawing/2014/main" xmlns="" id="{606C6603-C2C5-4ADB-9902-2D0A6014E76C}"/>
              </a:ext>
            </a:extLst>
          </p:cNvPr>
          <p:cNvSpPr>
            <a:spLocks noGrp="1" noChangeArrowheads="1"/>
          </p:cNvSpPr>
          <p:nvPr>
            <p:ph type="title"/>
          </p:nvPr>
        </p:nvSpPr>
        <p:spPr>
          <a:xfrm>
            <a:off x="582695" y="564639"/>
            <a:ext cx="9624060" cy="1002506"/>
          </a:xfrm>
        </p:spPr>
        <p:txBody>
          <a:bodyPr/>
          <a:lstStyle/>
          <a:p>
            <a:endParaRPr lang="zh-CN" altLang="en-US" dirty="0"/>
          </a:p>
        </p:txBody>
      </p:sp>
      <p:sp>
        <p:nvSpPr>
          <p:cNvPr id="13315" name="内容占位符 2">
            <a:extLst>
              <a:ext uri="{FF2B5EF4-FFF2-40B4-BE49-F238E27FC236}">
                <a16:creationId xmlns:a16="http://schemas.microsoft.com/office/drawing/2014/main" xmlns="" id="{AA59A255-D31D-4D13-AB46-4DC2E0808C9F}"/>
              </a:ext>
            </a:extLst>
          </p:cNvPr>
          <p:cNvSpPr>
            <a:spLocks noGrp="1" noChangeArrowheads="1"/>
          </p:cNvSpPr>
          <p:nvPr>
            <p:ph idx="1"/>
          </p:nvPr>
        </p:nvSpPr>
        <p:spPr>
          <a:xfrm>
            <a:off x="2291583" y="2223271"/>
            <a:ext cx="5963519" cy="3021442"/>
          </a:xfrm>
        </p:spPr>
        <p:txBody>
          <a:bodyPr>
            <a:normAutofit fontScale="85000" lnSpcReduction="20000"/>
          </a:bodyPr>
          <a:lstStyle/>
          <a:p>
            <a:r>
              <a:rPr lang="zh-CN" altLang="en-US" sz="2631" b="1" dirty="0">
                <a:latin typeface="宋体" panose="02010600030101010101" pitchFamily="2" charset="-122"/>
                <a:ea typeface="宋体" panose="02010600030101010101" pitchFamily="2" charset="-122"/>
              </a:rPr>
              <a:t>疫情对生命安全和身体健康的伤害</a:t>
            </a:r>
          </a:p>
          <a:p>
            <a:endParaRPr lang="en-US" altLang="zh-CN" sz="2368" dirty="0">
              <a:latin typeface="宋体" panose="02010600030101010101" pitchFamily="2" charset="-122"/>
              <a:ea typeface="宋体" panose="02010600030101010101" pitchFamily="2" charset="-122"/>
            </a:endParaRPr>
          </a:p>
          <a:p>
            <a:r>
              <a:rPr lang="zh-CN" altLang="en-US" sz="2368" dirty="0">
                <a:latin typeface="宋体" panose="02010600030101010101" pitchFamily="2" charset="-122"/>
                <a:ea typeface="宋体" panose="02010600030101010101" pitchFamily="2" charset="-122"/>
              </a:rPr>
              <a:t>截至</a:t>
            </a:r>
            <a:r>
              <a:rPr lang="en-US" altLang="zh-CN" sz="2368" dirty="0">
                <a:latin typeface="宋体" panose="02010600030101010101" pitchFamily="2" charset="-122"/>
                <a:ea typeface="宋体" panose="02010600030101010101" pitchFamily="2" charset="-122"/>
              </a:rPr>
              <a:t>2021</a:t>
            </a:r>
            <a:r>
              <a:rPr lang="zh-CN" altLang="en-US" sz="2368" dirty="0">
                <a:latin typeface="宋体" panose="02010600030101010101" pitchFamily="2" charset="-122"/>
                <a:ea typeface="宋体" panose="02010600030101010101" pitchFamily="2" charset="-122"/>
              </a:rPr>
              <a:t>年</a:t>
            </a:r>
            <a:r>
              <a:rPr lang="en-US" altLang="zh-CN" sz="2368" dirty="0">
                <a:latin typeface="宋体" panose="02010600030101010101" pitchFamily="2" charset="-122"/>
                <a:ea typeface="宋体" panose="02010600030101010101" pitchFamily="2" charset="-122"/>
              </a:rPr>
              <a:t>10</a:t>
            </a:r>
            <a:r>
              <a:rPr lang="zh-CN" altLang="en-US" sz="2368" dirty="0">
                <a:latin typeface="宋体" panose="02010600030101010101" pitchFamily="2" charset="-122"/>
                <a:ea typeface="宋体" panose="02010600030101010101" pitchFamily="2" charset="-122"/>
              </a:rPr>
              <a:t>月</a:t>
            </a:r>
            <a:r>
              <a:rPr lang="en-US" altLang="zh-CN" sz="2368" dirty="0">
                <a:latin typeface="宋体" panose="02010600030101010101" pitchFamily="2" charset="-122"/>
                <a:ea typeface="宋体" panose="02010600030101010101" pitchFamily="2" charset="-122"/>
              </a:rPr>
              <a:t>7</a:t>
            </a:r>
            <a:r>
              <a:rPr lang="zh-CN" altLang="en-US" sz="2368" dirty="0">
                <a:latin typeface="宋体" panose="02010600030101010101" pitchFamily="2" charset="-122"/>
                <a:ea typeface="宋体" panose="02010600030101010101" pitchFamily="2" charset="-122"/>
              </a:rPr>
              <a:t>日 </a:t>
            </a:r>
          </a:p>
          <a:p>
            <a:r>
              <a:rPr lang="zh-CN" altLang="en-US" sz="2368" dirty="0">
                <a:latin typeface="宋体" panose="02010600030101010101" pitchFamily="2" charset="-122"/>
                <a:ea typeface="宋体" panose="02010600030101010101" pitchFamily="2" charset="-122"/>
              </a:rPr>
              <a:t>● 确诊人数</a:t>
            </a:r>
          </a:p>
          <a:p>
            <a:r>
              <a:rPr lang="zh-CN" altLang="en-US" sz="2368" dirty="0">
                <a:latin typeface="宋体" panose="02010600030101010101" pitchFamily="2" charset="-122"/>
                <a:ea typeface="宋体" panose="02010600030101010101" pitchFamily="2" charset="-122"/>
              </a:rPr>
              <a:t>全球累计确诊病例</a:t>
            </a:r>
            <a:r>
              <a:rPr lang="zh-CN" altLang="en-US" sz="2368" dirty="0">
                <a:solidFill>
                  <a:srgbClr val="FF0000"/>
                </a:solidFill>
                <a:latin typeface="宋体" panose="02010600030101010101" pitchFamily="2" charset="-122"/>
                <a:ea typeface="宋体" panose="02010600030101010101" pitchFamily="2" charset="-122"/>
              </a:rPr>
              <a:t>突破</a:t>
            </a:r>
            <a:r>
              <a:rPr lang="en-US" altLang="zh-CN" sz="2368" dirty="0">
                <a:solidFill>
                  <a:srgbClr val="FF0000"/>
                </a:solidFill>
                <a:latin typeface="宋体" panose="02010600030101010101" pitchFamily="2" charset="-122"/>
                <a:ea typeface="宋体" panose="02010600030101010101" pitchFamily="2" charset="-122"/>
              </a:rPr>
              <a:t>23700</a:t>
            </a:r>
            <a:r>
              <a:rPr lang="zh-CN" altLang="en-US" sz="2368" dirty="0">
                <a:solidFill>
                  <a:srgbClr val="FF0000"/>
                </a:solidFill>
                <a:latin typeface="宋体" panose="02010600030101010101" pitchFamily="2" charset="-122"/>
                <a:ea typeface="宋体" panose="02010600030101010101" pitchFamily="2" charset="-122"/>
              </a:rPr>
              <a:t>万例</a:t>
            </a:r>
            <a:endParaRPr lang="zh-CN" altLang="en-US" sz="2368" dirty="0">
              <a:latin typeface="宋体" panose="02010600030101010101" pitchFamily="2" charset="-122"/>
              <a:ea typeface="宋体" panose="02010600030101010101" pitchFamily="2" charset="-122"/>
            </a:endParaRPr>
          </a:p>
          <a:p>
            <a:r>
              <a:rPr lang="zh-CN" altLang="en-US" sz="2368" dirty="0">
                <a:latin typeface="宋体" panose="02010600030101010101" pitchFamily="2" charset="-122"/>
                <a:ea typeface="宋体" panose="02010600030101010101" pitchFamily="2" charset="-122"/>
              </a:rPr>
              <a:t>美国累计确诊病例</a:t>
            </a:r>
            <a:r>
              <a:rPr lang="zh-CN" altLang="en-US" sz="2368" dirty="0">
                <a:solidFill>
                  <a:srgbClr val="FF0000"/>
                </a:solidFill>
                <a:latin typeface="宋体" panose="02010600030101010101" pitchFamily="2" charset="-122"/>
                <a:ea typeface="宋体" panose="02010600030101010101" pitchFamily="2" charset="-122"/>
              </a:rPr>
              <a:t>超过</a:t>
            </a:r>
            <a:r>
              <a:rPr lang="en-US" altLang="zh-CN" sz="2368" dirty="0">
                <a:solidFill>
                  <a:srgbClr val="FF0000"/>
                </a:solidFill>
                <a:latin typeface="宋体" panose="02010600030101010101" pitchFamily="2" charset="-122"/>
              </a:rPr>
              <a:t>4491</a:t>
            </a:r>
            <a:r>
              <a:rPr lang="zh-CN" altLang="en-US" sz="2368" dirty="0">
                <a:solidFill>
                  <a:srgbClr val="FF0000"/>
                </a:solidFill>
                <a:latin typeface="宋体" panose="02010600030101010101" pitchFamily="2" charset="-122"/>
                <a:ea typeface="宋体" panose="02010600030101010101" pitchFamily="2" charset="-122"/>
              </a:rPr>
              <a:t>万例</a:t>
            </a:r>
            <a:endParaRPr lang="zh-CN" altLang="en-US" sz="2368" dirty="0">
              <a:latin typeface="宋体" panose="02010600030101010101" pitchFamily="2" charset="-122"/>
              <a:ea typeface="宋体" panose="02010600030101010101" pitchFamily="2" charset="-122"/>
            </a:endParaRPr>
          </a:p>
          <a:p>
            <a:r>
              <a:rPr lang="zh-CN" altLang="en-US" sz="2368" dirty="0">
                <a:latin typeface="宋体" panose="02010600030101010101" pitchFamily="2" charset="-122"/>
                <a:ea typeface="宋体" panose="02010600030101010101" pitchFamily="2" charset="-122"/>
              </a:rPr>
              <a:t>● 死亡人数</a:t>
            </a:r>
          </a:p>
          <a:p>
            <a:r>
              <a:rPr lang="zh-CN" altLang="en-US" sz="2368" dirty="0">
                <a:latin typeface="宋体" panose="02010600030101010101" pitchFamily="2" charset="-122"/>
                <a:ea typeface="宋体" panose="02010600030101010101" pitchFamily="2" charset="-122"/>
              </a:rPr>
              <a:t>全球累计死亡病例</a:t>
            </a:r>
            <a:r>
              <a:rPr lang="zh-CN" altLang="en-US" sz="2368" dirty="0">
                <a:solidFill>
                  <a:srgbClr val="FF0000"/>
                </a:solidFill>
                <a:latin typeface="宋体" panose="02010600030101010101" pitchFamily="2" charset="-122"/>
                <a:ea typeface="宋体" panose="02010600030101010101" pitchFamily="2" charset="-122"/>
              </a:rPr>
              <a:t>超过</a:t>
            </a:r>
            <a:r>
              <a:rPr lang="en-US" altLang="zh-CN" sz="2368" dirty="0">
                <a:solidFill>
                  <a:srgbClr val="FF0000"/>
                </a:solidFill>
                <a:latin typeface="宋体" panose="02010600030101010101" pitchFamily="2" charset="-122"/>
                <a:ea typeface="宋体" panose="02010600030101010101" pitchFamily="2" charset="-122"/>
              </a:rPr>
              <a:t>483</a:t>
            </a:r>
            <a:r>
              <a:rPr lang="zh-CN" altLang="en-US" sz="2368" dirty="0">
                <a:solidFill>
                  <a:srgbClr val="FF0000"/>
                </a:solidFill>
                <a:latin typeface="宋体" panose="02010600030101010101" pitchFamily="2" charset="-122"/>
                <a:ea typeface="宋体" panose="02010600030101010101" pitchFamily="2" charset="-122"/>
              </a:rPr>
              <a:t>万例</a:t>
            </a:r>
            <a:endParaRPr lang="zh-CN" altLang="en-US" sz="2368" dirty="0">
              <a:latin typeface="宋体" panose="02010600030101010101" pitchFamily="2" charset="-122"/>
              <a:ea typeface="宋体" panose="02010600030101010101" pitchFamily="2" charset="-122"/>
            </a:endParaRPr>
          </a:p>
          <a:p>
            <a:r>
              <a:rPr lang="zh-CN" altLang="en-US" sz="2368" dirty="0">
                <a:latin typeface="宋体" panose="02010600030101010101" pitchFamily="2" charset="-122"/>
                <a:ea typeface="宋体" panose="02010600030101010101" pitchFamily="2" charset="-122"/>
              </a:rPr>
              <a:t>美国累计死亡病例</a:t>
            </a:r>
            <a:r>
              <a:rPr lang="zh-CN" altLang="en-US" sz="2368" dirty="0">
                <a:solidFill>
                  <a:srgbClr val="FF0000"/>
                </a:solidFill>
                <a:latin typeface="宋体" panose="02010600030101010101" pitchFamily="2" charset="-122"/>
                <a:ea typeface="宋体" panose="02010600030101010101" pitchFamily="2" charset="-122"/>
              </a:rPr>
              <a:t>超过</a:t>
            </a:r>
            <a:r>
              <a:rPr lang="en-US" altLang="zh-CN" sz="2368" dirty="0">
                <a:solidFill>
                  <a:srgbClr val="FF0000"/>
                </a:solidFill>
                <a:latin typeface="宋体" panose="02010600030101010101" pitchFamily="2" charset="-122"/>
                <a:ea typeface="宋体" panose="02010600030101010101" pitchFamily="2" charset="-122"/>
              </a:rPr>
              <a:t>72</a:t>
            </a:r>
            <a:r>
              <a:rPr lang="zh-CN" altLang="en-US" sz="2368" dirty="0">
                <a:solidFill>
                  <a:srgbClr val="FF0000"/>
                </a:solidFill>
                <a:latin typeface="宋体" panose="02010600030101010101" pitchFamily="2" charset="-122"/>
                <a:ea typeface="宋体" panose="02010600030101010101" pitchFamily="2" charset="-122"/>
              </a:rPr>
              <a:t>万</a:t>
            </a:r>
            <a:r>
              <a:rPr lang="zh-CN" altLang="en-US" sz="2368" dirty="0">
                <a:latin typeface="宋体" panose="02010600030101010101" pitchFamily="2" charset="-122"/>
                <a:ea typeface="宋体" panose="02010600030101010101" pitchFamily="2" charset="-122"/>
              </a:rPr>
              <a:t>例</a:t>
            </a:r>
            <a:endParaRPr lang="zh-CN" altLang="en-US" sz="2368" dirty="0">
              <a:solidFill>
                <a:srgbClr val="FF0000"/>
              </a:solidFill>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639801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1">
            <a:extLst>
              <a:ext uri="{FF2B5EF4-FFF2-40B4-BE49-F238E27FC236}">
                <a16:creationId xmlns:a16="http://schemas.microsoft.com/office/drawing/2014/main" xmlns="" id="{83E2FA7D-960E-4076-BF52-F141653D9CB1}"/>
              </a:ext>
            </a:extLst>
          </p:cNvPr>
          <p:cNvSpPr>
            <a:spLocks noGrp="1" noChangeArrowheads="1"/>
          </p:cNvSpPr>
          <p:nvPr>
            <p:ph type="title"/>
          </p:nvPr>
        </p:nvSpPr>
        <p:spPr/>
        <p:txBody>
          <a:bodyPr/>
          <a:lstStyle/>
          <a:p>
            <a:endParaRPr lang="zh-CN" altLang="en-US"/>
          </a:p>
        </p:txBody>
      </p:sp>
      <p:sp>
        <p:nvSpPr>
          <p:cNvPr id="14339" name="内容占位符 2">
            <a:extLst>
              <a:ext uri="{FF2B5EF4-FFF2-40B4-BE49-F238E27FC236}">
                <a16:creationId xmlns:a16="http://schemas.microsoft.com/office/drawing/2014/main" xmlns="" id="{C8FF30BF-31AC-4636-AAF0-4182B75791E4}"/>
              </a:ext>
            </a:extLst>
          </p:cNvPr>
          <p:cNvSpPr>
            <a:spLocks noGrp="1" noChangeArrowheads="1"/>
          </p:cNvSpPr>
          <p:nvPr>
            <p:ph idx="1"/>
          </p:nvPr>
        </p:nvSpPr>
        <p:spPr/>
        <p:txBody>
          <a:bodyPr/>
          <a:lstStyle/>
          <a:p>
            <a:r>
              <a:rPr lang="zh-CN" altLang="en-US" sz="2807">
                <a:latin typeface="宋体" panose="02010600030101010101" pitchFamily="2" charset="-122"/>
                <a:ea typeface="宋体" panose="02010600030101010101" pitchFamily="2" charset="-122"/>
              </a:rPr>
              <a:t>在越南战争中共有</a:t>
            </a:r>
            <a:r>
              <a:rPr lang="zh-CN" altLang="en-US" sz="2807">
                <a:solidFill>
                  <a:srgbClr val="FF0000"/>
                </a:solidFill>
                <a:latin typeface="宋体" panose="02010600030101010101" pitchFamily="2" charset="-122"/>
                <a:ea typeface="宋体" panose="02010600030101010101" pitchFamily="2" charset="-122"/>
              </a:rPr>
              <a:t>58220名美国人死亡</a:t>
            </a:r>
            <a:r>
              <a:rPr lang="zh-CN" altLang="en-US" sz="2807">
                <a:latin typeface="宋体" panose="02010600030101010101" pitchFamily="2" charset="-122"/>
                <a:ea typeface="宋体" panose="02010600030101010101" pitchFamily="2" charset="-122"/>
              </a:rPr>
              <a:t>，美军在1968年越战伤亡最惨重时的死亡率 8.5/10万，疫情死亡率17.6/10万</a:t>
            </a:r>
          </a:p>
        </p:txBody>
      </p:sp>
    </p:spTree>
    <p:extLst>
      <p:ext uri="{BB962C8B-B14F-4D97-AF65-F5344CB8AC3E}">
        <p14:creationId xmlns:p14="http://schemas.microsoft.com/office/powerpoint/2010/main" val="1863966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宋体" panose="02010600030101010101" pitchFamily="2" charset="-122"/>
                <a:ea typeface="宋体" panose="02010600030101010101" pitchFamily="2" charset="-122"/>
                <a:sym typeface="+mn-ea"/>
              </a:rPr>
              <a:t>如何</a:t>
            </a:r>
            <a:r>
              <a:rPr lang="zh-CN" altLang="en-US" dirty="0" smtClean="0">
                <a:latin typeface="宋体" panose="02010600030101010101" pitchFamily="2" charset="-122"/>
                <a:ea typeface="宋体" panose="02010600030101010101" pitchFamily="2" charset="-122"/>
                <a:sym typeface="+mn-ea"/>
              </a:rPr>
              <a:t>看待个体与社会的关系</a:t>
            </a:r>
            <a:r>
              <a:rPr lang="zh-CN" altLang="en-US" dirty="0">
                <a:latin typeface="宋体" panose="02010600030101010101" pitchFamily="2" charset="-122"/>
                <a:ea typeface="宋体" panose="02010600030101010101" pitchFamily="2" charset="-122"/>
                <a:sym typeface="+mn-ea"/>
              </a:rPr>
              <a:t>？</a:t>
            </a:r>
            <a:endParaRPr lang="zh-CN" altLang="en-US" b="1" dirty="0">
              <a:solidFill>
                <a:srgbClr val="FF0000"/>
              </a:solidFill>
              <a:latin typeface="宋体" panose="02010600030101010101" pitchFamily="2" charset="-122"/>
              <a:ea typeface="宋体" panose="02010600030101010101" pitchFamily="2" charset="-122"/>
              <a:sym typeface="+mn-ea"/>
            </a:endParaRPr>
          </a:p>
        </p:txBody>
      </p:sp>
      <p:sp>
        <p:nvSpPr>
          <p:cNvPr id="3" name="内容占位符 2"/>
          <p:cNvSpPr>
            <a:spLocks noGrp="1"/>
          </p:cNvSpPr>
          <p:nvPr>
            <p:ph idx="1"/>
          </p:nvPr>
        </p:nvSpPr>
        <p:spPr>
          <a:xfrm>
            <a:off x="2526874" y="2803744"/>
            <a:ext cx="5963241" cy="2919521"/>
          </a:xfrm>
        </p:spPr>
        <p:txBody>
          <a:bodyPr>
            <a:normAutofit/>
          </a:bodyPr>
          <a:lstStyle/>
          <a:p>
            <a:r>
              <a:rPr lang="zh-CN" altLang="en-US" sz="2456" dirty="0">
                <a:solidFill>
                  <a:srgbClr val="FF0000"/>
                </a:solidFill>
                <a:latin typeface="宋体" panose="02010600030101010101" pitchFamily="2" charset="-122"/>
                <a:ea typeface="宋体" panose="02010600030101010101" pitchFamily="2" charset="-122"/>
                <a:sym typeface="+mn-ea"/>
              </a:rPr>
              <a:t>个体与社会的关系</a:t>
            </a:r>
            <a:endParaRPr lang="zh-CN" altLang="en-US" sz="2456" dirty="0">
              <a:latin typeface="宋体" panose="02010600030101010101" pitchFamily="2" charset="-122"/>
              <a:ea typeface="宋体" panose="02010600030101010101" pitchFamily="2" charset="-122"/>
              <a:sym typeface="+mn-ea"/>
            </a:endParaRPr>
          </a:p>
          <a:p>
            <a:r>
              <a:rPr lang="zh-CN" altLang="en-US" sz="2456" dirty="0">
                <a:solidFill>
                  <a:srgbClr val="FF0000"/>
                </a:solidFill>
                <a:latin typeface="宋体" panose="02010600030101010101" pitchFamily="2" charset="-122"/>
                <a:ea typeface="宋体" panose="02010600030101010101" pitchFamily="2" charset="-122"/>
                <a:sym typeface="+mn-ea"/>
              </a:rPr>
              <a:t>个人主义的价值观：</a:t>
            </a:r>
            <a:r>
              <a:rPr lang="zh-CN" altLang="en-US" sz="2456" dirty="0">
                <a:latin typeface="宋体" panose="02010600030101010101" pitchFamily="2" charset="-122"/>
                <a:ea typeface="宋体" panose="02010600030101010101" pitchFamily="2" charset="-122"/>
                <a:sym typeface="+mn-ea"/>
              </a:rPr>
              <a:t>作为</a:t>
            </a:r>
            <a:r>
              <a:rPr lang="zh-CN" altLang="en-US" sz="2456" dirty="0">
                <a:solidFill>
                  <a:srgbClr val="FF0000"/>
                </a:solidFill>
                <a:latin typeface="宋体" panose="02010600030101010101" pitchFamily="2" charset="-122"/>
                <a:ea typeface="宋体" panose="02010600030101010101" pitchFamily="2" charset="-122"/>
                <a:sym typeface="+mn-ea"/>
              </a:rPr>
              <a:t>政治观</a:t>
            </a:r>
            <a:r>
              <a:rPr lang="zh-CN" altLang="en-US" sz="2456" dirty="0">
                <a:latin typeface="宋体" panose="02010600030101010101" pitchFamily="2" charset="-122"/>
                <a:ea typeface="宋体" panose="02010600030101010101" pitchFamily="2" charset="-122"/>
                <a:sym typeface="+mn-ea"/>
              </a:rPr>
              <a:t>强调个人的自由、平等；作为</a:t>
            </a:r>
            <a:r>
              <a:rPr lang="zh-CN" altLang="en-US" sz="2456" dirty="0">
                <a:solidFill>
                  <a:srgbClr val="FF0000"/>
                </a:solidFill>
                <a:latin typeface="宋体" panose="02010600030101010101" pitchFamily="2" charset="-122"/>
                <a:ea typeface="宋体" panose="02010600030101010101" pitchFamily="2" charset="-122"/>
                <a:sym typeface="+mn-ea"/>
              </a:rPr>
              <a:t>价值观</a:t>
            </a:r>
            <a:r>
              <a:rPr lang="zh-CN" altLang="en-US" sz="2456" dirty="0">
                <a:latin typeface="宋体" panose="02010600030101010101" pitchFamily="2" charset="-122"/>
                <a:ea typeface="宋体" panose="02010600030101010101" pitchFamily="2" charset="-122"/>
                <a:sym typeface="+mn-ea"/>
              </a:rPr>
              <a:t>强调个人是目的，集体是手段；作为</a:t>
            </a:r>
            <a:r>
              <a:rPr lang="zh-CN" altLang="en-US" sz="2456" dirty="0">
                <a:solidFill>
                  <a:srgbClr val="FF0000"/>
                </a:solidFill>
                <a:latin typeface="宋体" panose="02010600030101010101" pitchFamily="2" charset="-122"/>
                <a:ea typeface="宋体" panose="02010600030101010101" pitchFamily="2" charset="-122"/>
                <a:sym typeface="+mn-ea"/>
              </a:rPr>
              <a:t>财产观</a:t>
            </a:r>
            <a:r>
              <a:rPr lang="zh-CN" altLang="en-US" sz="2456" dirty="0">
                <a:latin typeface="宋体" panose="02010600030101010101" pitchFamily="2" charset="-122"/>
                <a:ea typeface="宋体" panose="02010600030101010101" pitchFamily="2" charset="-122"/>
                <a:sym typeface="+mn-ea"/>
              </a:rPr>
              <a:t>念强调个人的私人财产神圣不可侵犯。</a:t>
            </a:r>
            <a:endParaRPr lang="zh-CN" altLang="en-US" sz="2456"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en-US" altLang="zh-CN" dirty="0">
              <a:latin typeface="宋体" panose="02010600030101010101" pitchFamily="2" charset="-122"/>
              <a:ea typeface="宋体" panose="02010600030101010101" pitchFamily="2" charset="-122"/>
            </a:endParaRPr>
          </a:p>
          <a:p>
            <a:endParaRPr lang="zh-CN" altLang="en-US"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885864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solidFill>
                  <a:srgbClr val="FF0000"/>
                </a:solidFill>
                <a:latin typeface="宋体" panose="02010600030101010101" pitchFamily="2" charset="-122"/>
                <a:ea typeface="宋体" panose="02010600030101010101" pitchFamily="2" charset="-122"/>
                <a:sym typeface="+mn-ea"/>
              </a:rPr>
              <a:t>人的存在是个体的存在还是社会的存在？</a:t>
            </a:r>
          </a:p>
        </p:txBody>
      </p:sp>
      <p:sp>
        <p:nvSpPr>
          <p:cNvPr id="3" name="内容占位符 2"/>
          <p:cNvSpPr>
            <a:spLocks noGrp="1"/>
          </p:cNvSpPr>
          <p:nvPr>
            <p:ph idx="1"/>
          </p:nvPr>
        </p:nvSpPr>
        <p:spPr>
          <a:xfrm>
            <a:off x="2510165" y="2719089"/>
            <a:ext cx="5821777" cy="2571985"/>
          </a:xfrm>
        </p:spPr>
        <p:txBody>
          <a:bodyPr>
            <a:noAutofit/>
          </a:bodyPr>
          <a:lstStyle/>
          <a:p>
            <a:r>
              <a:rPr lang="zh-CN" altLang="en-US" sz="2807" dirty="0">
                <a:solidFill>
                  <a:srgbClr val="FF0000"/>
                </a:solidFill>
                <a:latin typeface="宋体" panose="02010600030101010101" pitchFamily="2" charset="-122"/>
                <a:ea typeface="宋体" panose="02010600030101010101" pitchFamily="2" charset="-122"/>
              </a:rPr>
              <a:t>西方存在主义者认为：</a:t>
            </a:r>
            <a:r>
              <a:rPr lang="zh-CN" altLang="en-US" sz="2807" dirty="0">
                <a:latin typeface="宋体" panose="02010600030101010101" pitchFamily="2" charset="-122"/>
                <a:ea typeface="宋体" panose="02010600030101010101" pitchFamily="2" charset="-122"/>
              </a:rPr>
              <a:t>人的自由是人存在的根本属性</a:t>
            </a:r>
          </a:p>
          <a:p>
            <a:r>
              <a:rPr lang="zh-CN" altLang="en-US" sz="2807" dirty="0">
                <a:solidFill>
                  <a:srgbClr val="FF0000"/>
                </a:solidFill>
                <a:latin typeface="宋体" panose="02010600030101010101" pitchFamily="2" charset="-122"/>
                <a:ea typeface="宋体" panose="02010600030101010101" pitchFamily="2" charset="-122"/>
              </a:rPr>
              <a:t>莎特</a:t>
            </a:r>
            <a:r>
              <a:rPr lang="en-US" altLang="zh-CN" sz="2807" dirty="0">
                <a:solidFill>
                  <a:srgbClr val="FF0000"/>
                </a:solidFill>
                <a:latin typeface="宋体" panose="02010600030101010101" pitchFamily="2" charset="-122"/>
                <a:ea typeface="宋体" panose="02010600030101010101" pitchFamily="2" charset="-122"/>
              </a:rPr>
              <a:t>:</a:t>
            </a:r>
            <a:r>
              <a:rPr lang="zh-CN" altLang="en-US" sz="2807" dirty="0">
                <a:latin typeface="宋体" panose="02010600030101010101" pitchFamily="2" charset="-122"/>
                <a:ea typeface="宋体" panose="02010600030101010101" pitchFamily="2" charset="-122"/>
              </a:rPr>
              <a:t>提出了“存在先于本质”，人的存在是个体的存在。</a:t>
            </a:r>
          </a:p>
          <a:p>
            <a:endParaRPr lang="zh-CN" altLang="en-US" sz="2807"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604886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364986" y="1848288"/>
            <a:ext cx="5963056" cy="700922"/>
          </a:xfrm>
        </p:spPr>
        <p:txBody>
          <a:bodyPr>
            <a:normAutofit fontScale="90000"/>
          </a:bodyPr>
          <a:lstStyle/>
          <a:p>
            <a:endParaRPr lang="zh-CN" altLang="en-US" b="1" dirty="0">
              <a:solidFill>
                <a:srgbClr val="FF0000"/>
              </a:solidFill>
              <a:latin typeface="宋体" panose="02010600030101010101" pitchFamily="2" charset="-122"/>
              <a:ea typeface="宋体" panose="02010600030101010101" pitchFamily="2" charset="-122"/>
              <a:sym typeface="+mn-ea"/>
            </a:endParaRPr>
          </a:p>
        </p:txBody>
      </p:sp>
      <p:sp>
        <p:nvSpPr>
          <p:cNvPr id="3" name="内容占位符 2"/>
          <p:cNvSpPr>
            <a:spLocks noGrp="1"/>
          </p:cNvSpPr>
          <p:nvPr>
            <p:ph idx="1"/>
          </p:nvPr>
        </p:nvSpPr>
        <p:spPr>
          <a:xfrm>
            <a:off x="2080202" y="2820453"/>
            <a:ext cx="6118073" cy="2895015"/>
          </a:xfrm>
        </p:spPr>
        <p:txBody>
          <a:bodyPr>
            <a:noAutofit/>
          </a:bodyPr>
          <a:lstStyle/>
          <a:p>
            <a:pPr marL="0" indent="0">
              <a:buNone/>
            </a:pPr>
            <a:r>
              <a:rPr lang="zh-CN" altLang="en-US" sz="2807" dirty="0">
                <a:solidFill>
                  <a:srgbClr val="FF0000"/>
                </a:solidFill>
                <a:latin typeface="宋体" panose="02010600030101010101" pitchFamily="2" charset="-122"/>
                <a:ea typeface="宋体" panose="02010600030101010101" pitchFamily="2" charset="-122"/>
                <a:sym typeface="+mn-ea"/>
              </a:rPr>
              <a:t>基尔凯戈尔：</a:t>
            </a:r>
            <a:endParaRPr lang="en-US" altLang="zh-CN" sz="2807" dirty="0">
              <a:solidFill>
                <a:srgbClr val="FF0000"/>
              </a:solidFill>
              <a:latin typeface="宋体" panose="02010600030101010101" pitchFamily="2" charset="-122"/>
              <a:ea typeface="宋体" panose="02010600030101010101" pitchFamily="2" charset="-122"/>
              <a:sym typeface="+mn-ea"/>
            </a:endParaRPr>
          </a:p>
          <a:p>
            <a:pPr marL="0" indent="0">
              <a:buNone/>
            </a:pPr>
            <a:r>
              <a:rPr lang="zh-CN" altLang="en-US" sz="2807" dirty="0">
                <a:solidFill>
                  <a:srgbClr val="FF0000"/>
                </a:solidFill>
                <a:latin typeface="宋体" panose="02010600030101010101" pitchFamily="2" charset="-122"/>
                <a:ea typeface="宋体" panose="02010600030101010101" pitchFamily="2" charset="-122"/>
                <a:sym typeface="+mn-ea"/>
              </a:rPr>
              <a:t>自由、个体、主体性是先在的人的本质。</a:t>
            </a:r>
            <a:r>
              <a:rPr lang="zh-CN" altLang="en-US" sz="2807" dirty="0">
                <a:latin typeface="宋体" panose="02010600030101010101" pitchFamily="2" charset="-122"/>
                <a:ea typeface="宋体" panose="02010600030101010101" pitchFamily="2" charset="-122"/>
                <a:sym typeface="+mn-ea"/>
              </a:rPr>
              <a:t>由此而来的价值观是自由主义和个人主义的，甚至认为自由主义与个人主义是同意词。</a:t>
            </a:r>
            <a:endParaRPr lang="zh-CN" altLang="en-US" sz="2807"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18909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宋体" panose="02010600030101010101" pitchFamily="2" charset="-122"/>
                <a:ea typeface="宋体" panose="02010600030101010101" pitchFamily="2" charset="-122"/>
                <a:sym typeface="+mn-ea"/>
              </a:rPr>
              <a:t>如何看待权利？</a:t>
            </a:r>
          </a:p>
        </p:txBody>
      </p:sp>
      <p:sp>
        <p:nvSpPr>
          <p:cNvPr id="3" name="内容占位符 2"/>
          <p:cNvSpPr>
            <a:spLocks noGrp="1"/>
          </p:cNvSpPr>
          <p:nvPr>
            <p:ph idx="1"/>
          </p:nvPr>
        </p:nvSpPr>
        <p:spPr/>
        <p:txBody>
          <a:bodyPr>
            <a:normAutofit/>
          </a:bodyPr>
          <a:lstStyle/>
          <a:p>
            <a:endParaRPr lang="en-US" altLang="zh-CN" dirty="0">
              <a:solidFill>
                <a:srgbClr val="FF0000"/>
              </a:solidFill>
              <a:latin typeface="宋体" panose="02010600030101010101" pitchFamily="2" charset="-122"/>
              <a:ea typeface="宋体" panose="02010600030101010101" pitchFamily="2" charset="-122"/>
              <a:sym typeface="+mn-ea"/>
            </a:endParaRPr>
          </a:p>
          <a:p>
            <a:r>
              <a:rPr lang="zh-CN" altLang="en-US" dirty="0">
                <a:solidFill>
                  <a:srgbClr val="FF0000"/>
                </a:solidFill>
                <a:latin typeface="宋体" panose="02010600030101010101" pitchFamily="2" charset="-122"/>
                <a:ea typeface="宋体" panose="02010600030101010101" pitchFamily="2" charset="-122"/>
                <a:sym typeface="+mn-ea"/>
              </a:rPr>
              <a:t>马克思：</a:t>
            </a:r>
            <a:r>
              <a:rPr lang="zh-CN" altLang="en-US" dirty="0">
                <a:latin typeface="宋体" panose="02010600030101010101" pitchFamily="2" charset="-122"/>
                <a:ea typeface="宋体" panose="02010600030101010101" pitchFamily="2" charset="-122"/>
                <a:sym typeface="+mn-ea"/>
              </a:rPr>
              <a:t>权利是一定社会生产结构和由此所决定的文化。</a:t>
            </a:r>
            <a:r>
              <a:rPr lang="zh-CN" altLang="en-US" dirty="0">
                <a:solidFill>
                  <a:srgbClr val="FF0000"/>
                </a:solidFill>
                <a:latin typeface="宋体" panose="02010600030101010101" pitchFamily="2" charset="-122"/>
                <a:ea typeface="宋体" panose="02010600030101010101" pitchFamily="2" charset="-122"/>
                <a:sym typeface="+mn-ea"/>
              </a:rPr>
              <a:t>没有无义务之权利，也没有无权利之义务。</a:t>
            </a:r>
          </a:p>
          <a:p>
            <a:endParaRPr lang="zh-CN" altLang="en-US" dirty="0"/>
          </a:p>
        </p:txBody>
      </p:sp>
    </p:spTree>
    <p:extLst>
      <p:ext uri="{BB962C8B-B14F-4D97-AF65-F5344CB8AC3E}">
        <p14:creationId xmlns:p14="http://schemas.microsoft.com/office/powerpoint/2010/main" val="2791015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2368884" y="2464833"/>
            <a:ext cx="5963058" cy="3513885"/>
          </a:xfrm>
        </p:spPr>
        <p:txBody>
          <a:bodyPr>
            <a:noAutofit/>
          </a:bodyPr>
          <a:lstStyle/>
          <a:p>
            <a:endParaRPr lang="zh-CN" altLang="en-US" sz="2456" dirty="0">
              <a:solidFill>
                <a:srgbClr val="FF0000"/>
              </a:solidFill>
              <a:latin typeface="宋体" panose="02010600030101010101" pitchFamily="2" charset="-122"/>
              <a:ea typeface="宋体" panose="02010600030101010101" pitchFamily="2" charset="-122"/>
              <a:sym typeface="+mn-ea"/>
            </a:endParaRPr>
          </a:p>
          <a:p>
            <a:r>
              <a:rPr lang="zh-CN" altLang="en-US" sz="2456" dirty="0">
                <a:solidFill>
                  <a:srgbClr val="FF0000"/>
                </a:solidFill>
                <a:latin typeface="宋体" panose="02010600030101010101" pitchFamily="2" charset="-122"/>
                <a:ea typeface="宋体" panose="02010600030101010101" pitchFamily="2" charset="-122"/>
                <a:sym typeface="+mn-ea"/>
              </a:rPr>
              <a:t>康德：</a:t>
            </a:r>
            <a:r>
              <a:rPr lang="zh-CN" altLang="en-US" sz="2456" dirty="0">
                <a:latin typeface="宋体" panose="02010600030101010101" pitchFamily="2" charset="-122"/>
                <a:ea typeface="宋体" panose="02010600030101010101" pitchFamily="2" charset="-122"/>
                <a:sym typeface="+mn-ea"/>
              </a:rPr>
              <a:t>“人是目的”、“可普遍性”作为绝对命令的原则，</a:t>
            </a:r>
            <a:r>
              <a:rPr lang="zh-CN" altLang="en-US" sz="2456" dirty="0">
                <a:solidFill>
                  <a:srgbClr val="FF0000"/>
                </a:solidFill>
                <a:latin typeface="宋体" panose="02010600030101010101" pitchFamily="2" charset="-122"/>
                <a:ea typeface="宋体" panose="02010600030101010101" pitchFamily="2" charset="-122"/>
                <a:sym typeface="+mn-ea"/>
              </a:rPr>
              <a:t>把每个人的权利看作是尊重的地位。</a:t>
            </a:r>
          </a:p>
          <a:p>
            <a:r>
              <a:rPr lang="zh-CN" altLang="en-US" sz="2456" dirty="0">
                <a:latin typeface="宋体" panose="02010600030101010101" pitchFamily="2" charset="-122"/>
                <a:ea typeface="宋体" panose="02010600030101010101" pitchFamily="2" charset="-122"/>
                <a:sym typeface="+mn-ea"/>
              </a:rPr>
              <a:t>现代西方政治哲学：</a:t>
            </a:r>
            <a:r>
              <a:rPr lang="zh-CN" altLang="en-US" sz="2456" dirty="0">
                <a:solidFill>
                  <a:srgbClr val="FF0000"/>
                </a:solidFill>
                <a:latin typeface="宋体" panose="02010600030101010101" pitchFamily="2" charset="-122"/>
                <a:ea typeface="宋体" panose="02010600030101010101" pitchFamily="2" charset="-122"/>
                <a:sym typeface="+mn-ea"/>
              </a:rPr>
              <a:t>“权利优先于善”的观念</a:t>
            </a:r>
            <a:endParaRPr lang="zh-CN" altLang="en-US" sz="2456" dirty="0">
              <a:solidFill>
                <a:srgbClr val="FF0000"/>
              </a:solidFill>
              <a:latin typeface="宋体" panose="02010600030101010101" pitchFamily="2" charset="-122"/>
              <a:ea typeface="宋体" panose="02010600030101010101" pitchFamily="2" charset="-122"/>
            </a:endParaRPr>
          </a:p>
          <a:p>
            <a:endParaRPr lang="zh-CN" altLang="en-US" sz="3158"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4226284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p:cNvSpPr>
          <p:nvPr>
            <p:ph type="title"/>
          </p:nvPr>
        </p:nvSpPr>
        <p:spPr/>
        <p:txBody>
          <a:bodyPr vert="horz" wrap="square" lIns="100821" tIns="50410" rIns="100821" bIns="50410" anchor="ctr"/>
          <a:lstStyle/>
          <a:p>
            <a:pPr eaLnBrk="1" hangingPunct="1"/>
            <a:r>
              <a:rPr lang="zh-CN" altLang="en-US" sz="3600" b="1" dirty="0">
                <a:solidFill>
                  <a:srgbClr val="7C1D20"/>
                </a:solidFill>
                <a:latin typeface="微软雅黑" panose="020B0503020204020204" pitchFamily="34" charset="-122"/>
                <a:ea typeface="微软雅黑" panose="020B0503020204020204" pitchFamily="34" charset="-122"/>
              </a:rPr>
              <a:t>参考书目</a:t>
            </a:r>
            <a:endParaRPr lang="zh-CN" altLang="en-US" dirty="0"/>
          </a:p>
        </p:txBody>
      </p:sp>
      <p:sp>
        <p:nvSpPr>
          <p:cNvPr id="6147" name="Rectangle 3"/>
          <p:cNvSpPr>
            <a:spLocks noGrp="1"/>
          </p:cNvSpPr>
          <p:nvPr>
            <p:ph idx="1"/>
          </p:nvPr>
        </p:nvSpPr>
        <p:spPr/>
        <p:txBody>
          <a:bodyPr vert="horz" wrap="square" lIns="100821" tIns="50410" rIns="100821" bIns="50410" anchor="t"/>
          <a:lstStyle/>
          <a:p>
            <a:pPr eaLnBrk="1" hangingPunct="1">
              <a:lnSpc>
                <a:spcPct val="90000"/>
              </a:lnSpc>
            </a:pPr>
            <a:r>
              <a:rPr lang="zh-CN" altLang="en-US" sz="2645" b="1" dirty="0">
                <a:latin typeface="Times New Roman" panose="02020603050405020304" pitchFamily="18" charset="0"/>
              </a:rPr>
              <a:t>德</a:t>
            </a:r>
            <a:r>
              <a:rPr lang="en-US" altLang="zh-CN" sz="2645" b="1" dirty="0">
                <a:latin typeface="Arial" panose="020B0604020202020204" pitchFamily="34" charset="0"/>
              </a:rPr>
              <a:t>·</a:t>
            </a:r>
            <a:r>
              <a:rPr lang="zh-CN" altLang="en-US" sz="2645" b="1" dirty="0">
                <a:latin typeface="Times New Roman" panose="02020603050405020304" pitchFamily="18" charset="0"/>
              </a:rPr>
              <a:t>乔治（美）：</a:t>
            </a:r>
            <a:r>
              <a:rPr lang="en-US" altLang="zh-CN" sz="2645" b="1" dirty="0">
                <a:latin typeface="Times New Roman" panose="02020603050405020304" pitchFamily="18" charset="0"/>
              </a:rPr>
              <a:t>《</a:t>
            </a:r>
            <a:r>
              <a:rPr lang="zh-CN" altLang="en-US" sz="2645" b="1" dirty="0">
                <a:latin typeface="Times New Roman" panose="02020603050405020304" pitchFamily="18" charset="0"/>
              </a:rPr>
              <a:t>经济伦理学</a:t>
            </a:r>
            <a:r>
              <a:rPr lang="en-US" altLang="zh-CN" sz="2645" b="1" dirty="0">
                <a:latin typeface="Times New Roman" panose="02020603050405020304" pitchFamily="18" charset="0"/>
              </a:rPr>
              <a:t>》</a:t>
            </a:r>
            <a:r>
              <a:rPr lang="zh-CN" altLang="en-US" sz="2645" b="1" dirty="0">
                <a:latin typeface="Times New Roman" panose="02020603050405020304" pitchFamily="18" charset="0"/>
              </a:rPr>
              <a:t>，北京大学出版社，</a:t>
            </a:r>
            <a:r>
              <a:rPr lang="en-US" altLang="zh-CN" sz="2645" b="1" dirty="0">
                <a:latin typeface="Times New Roman" panose="02020603050405020304" pitchFamily="18" charset="0"/>
              </a:rPr>
              <a:t>2002</a:t>
            </a:r>
            <a:r>
              <a:rPr lang="zh-CN" altLang="en-US" sz="2645" b="1" dirty="0">
                <a:latin typeface="Times New Roman" panose="02020603050405020304" pitchFamily="18" charset="0"/>
              </a:rPr>
              <a:t>年</a:t>
            </a:r>
          </a:p>
          <a:p>
            <a:pPr eaLnBrk="1" hangingPunct="1">
              <a:lnSpc>
                <a:spcPct val="90000"/>
              </a:lnSpc>
            </a:pPr>
            <a:r>
              <a:rPr lang="zh-CN" altLang="en-US" sz="2645" b="1" dirty="0">
                <a:latin typeface="Times New Roman" panose="02020603050405020304" pitchFamily="18" charset="0"/>
              </a:rPr>
              <a:t>阿马蒂亚</a:t>
            </a:r>
            <a:r>
              <a:rPr lang="en-US" altLang="zh-CN" sz="2645" b="1" dirty="0">
                <a:latin typeface="Arial" panose="020B0604020202020204" pitchFamily="34" charset="0"/>
              </a:rPr>
              <a:t>·</a:t>
            </a:r>
            <a:r>
              <a:rPr lang="zh-CN" altLang="en-US" sz="2645" b="1" dirty="0">
                <a:latin typeface="Times New Roman" panose="02020603050405020304" pitchFamily="18" charset="0"/>
              </a:rPr>
              <a:t>森（美）：</a:t>
            </a:r>
            <a:r>
              <a:rPr lang="en-US" altLang="zh-CN" sz="2645" b="1" dirty="0">
                <a:latin typeface="Times New Roman" panose="02020603050405020304" pitchFamily="18" charset="0"/>
              </a:rPr>
              <a:t>《</a:t>
            </a:r>
            <a:r>
              <a:rPr lang="zh-CN" altLang="en-US" sz="2645" b="1" dirty="0">
                <a:latin typeface="Times New Roman" panose="02020603050405020304" pitchFamily="18" charset="0"/>
              </a:rPr>
              <a:t>经济学和伦理学</a:t>
            </a:r>
            <a:r>
              <a:rPr lang="en-US" altLang="zh-CN" sz="2645" b="1" dirty="0">
                <a:latin typeface="Times New Roman" panose="02020603050405020304" pitchFamily="18" charset="0"/>
              </a:rPr>
              <a:t>》</a:t>
            </a:r>
            <a:r>
              <a:rPr lang="zh-CN" altLang="en-US" sz="2645" b="1" dirty="0">
                <a:latin typeface="Times New Roman" panose="02020603050405020304" pitchFamily="18" charset="0"/>
              </a:rPr>
              <a:t>，商务印书馆，</a:t>
            </a:r>
            <a:r>
              <a:rPr lang="en-US" altLang="zh-CN" sz="2645" b="1" dirty="0">
                <a:latin typeface="Times New Roman" panose="02020603050405020304" pitchFamily="18" charset="0"/>
              </a:rPr>
              <a:t>2000</a:t>
            </a:r>
            <a:r>
              <a:rPr lang="zh-CN" altLang="en-US" sz="2645" b="1" dirty="0">
                <a:latin typeface="Times New Roman" panose="02020603050405020304" pitchFamily="18" charset="0"/>
              </a:rPr>
              <a:t>年</a:t>
            </a:r>
          </a:p>
          <a:p>
            <a:pPr eaLnBrk="1" hangingPunct="1">
              <a:lnSpc>
                <a:spcPct val="90000"/>
              </a:lnSpc>
            </a:pPr>
            <a:r>
              <a:rPr lang="zh-CN" altLang="en-US" sz="2645" b="1" dirty="0">
                <a:sym typeface="+mn-ea"/>
              </a:rPr>
              <a:t>马克思：《哥达纲领批判》</a:t>
            </a:r>
            <a:endParaRPr lang="zh-CN" altLang="en-US" sz="2645" b="1" dirty="0">
              <a:latin typeface="Times New Roman" panose="02020603050405020304" pitchFamily="18" charset="0"/>
            </a:endParaRPr>
          </a:p>
          <a:p>
            <a:pPr eaLnBrk="1" hangingPunct="1">
              <a:lnSpc>
                <a:spcPct val="90000"/>
              </a:lnSpc>
            </a:pPr>
            <a:r>
              <a:rPr lang="zh-CN" altLang="en-US" sz="2645" b="1" dirty="0"/>
              <a:t>约翰</a:t>
            </a:r>
            <a:r>
              <a:rPr lang="en-US" altLang="zh-CN" sz="2645" b="1" dirty="0">
                <a:latin typeface="Arial" panose="020B0604020202020204" pitchFamily="34" charset="0"/>
                <a:sym typeface="+mn-ea"/>
              </a:rPr>
              <a:t>·</a:t>
            </a:r>
            <a:r>
              <a:rPr lang="zh-CN" altLang="en-US" sz="2645" b="1" dirty="0"/>
              <a:t>罗尔斯：《正义论》、《作为公平的正义》 </a:t>
            </a:r>
          </a:p>
          <a:p>
            <a:pPr eaLnBrk="1" hangingPunct="1">
              <a:lnSpc>
                <a:spcPct val="90000"/>
              </a:lnSpc>
            </a:pPr>
            <a:r>
              <a:rPr lang="zh-CN" altLang="en-US" sz="2645" b="1" dirty="0"/>
              <a:t>康德：《道德形而上学原理》</a:t>
            </a:r>
          </a:p>
          <a:p>
            <a:pPr eaLnBrk="1" hangingPunct="1">
              <a:lnSpc>
                <a:spcPct val="90000"/>
              </a:lnSpc>
            </a:pPr>
            <a:r>
              <a:rPr lang="zh-CN" altLang="en-US" sz="2645" b="1" dirty="0"/>
              <a:t>约翰</a:t>
            </a:r>
            <a:r>
              <a:rPr lang="en-US" altLang="zh-CN" sz="2645" b="1" dirty="0">
                <a:latin typeface="Arial" panose="020B0604020202020204" pitchFamily="34" charset="0"/>
                <a:sym typeface="+mn-ea"/>
              </a:rPr>
              <a:t>·</a:t>
            </a:r>
            <a:r>
              <a:rPr lang="zh-CN" altLang="en-US" sz="2645" b="1" dirty="0"/>
              <a:t>穆勒：《功利主义》</a:t>
            </a:r>
          </a:p>
          <a:p>
            <a:pPr eaLnBrk="1" hangingPunct="1">
              <a:lnSpc>
                <a:spcPct val="90000"/>
              </a:lnSpc>
            </a:pPr>
            <a:endParaRPr lang="zh-CN" altLang="en-US" sz="2645" b="1" dirty="0"/>
          </a:p>
          <a:p>
            <a:pPr eaLnBrk="1" hangingPunct="1">
              <a:lnSpc>
                <a:spcPct val="90000"/>
              </a:lnSpc>
            </a:pPr>
            <a:endParaRPr lang="zh-CN" altLang="en-US" sz="2645" b="1" dirty="0">
              <a:latin typeface="Times New Roman" panose="02020603050405020304" pitchFamily="18" charset="0"/>
            </a:endParaRPr>
          </a:p>
          <a:p>
            <a:pPr eaLnBrk="1" hangingPunct="1">
              <a:lnSpc>
                <a:spcPct val="90000"/>
              </a:lnSpc>
            </a:pPr>
            <a:endParaRPr lang="en-US" altLang="zh-CN" sz="2645" b="1" dirty="0"/>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solidFill>
                  <a:srgbClr val="FF0000"/>
                </a:solidFill>
                <a:latin typeface="宋体" panose="02010600030101010101" pitchFamily="2" charset="-122"/>
                <a:ea typeface="宋体" panose="02010600030101010101" pitchFamily="2" charset="-122"/>
                <a:sym typeface="+mn-ea"/>
              </a:rPr>
              <a:t>问</a:t>
            </a:r>
            <a:r>
              <a:rPr lang="zh-CN" altLang="en-US" dirty="0">
                <a:solidFill>
                  <a:srgbClr val="FF0000"/>
                </a:solidFill>
                <a:latin typeface="宋体" panose="02010600030101010101" pitchFamily="2" charset="-122"/>
                <a:ea typeface="宋体" panose="02010600030101010101" pitchFamily="2" charset="-122"/>
                <a:sym typeface="+mn-ea"/>
              </a:rPr>
              <a:t>：</a:t>
            </a:r>
            <a:r>
              <a:rPr lang="zh-CN" altLang="en-US" dirty="0">
                <a:latin typeface="宋体" panose="02010600030101010101" pitchFamily="2" charset="-122"/>
                <a:ea typeface="宋体" panose="02010600030101010101" pitchFamily="2" charset="-122"/>
                <a:sym typeface="+mn-ea"/>
              </a:rPr>
              <a:t>商场、火车站要求出示疫苗接种证明才能进合理吗？为什么？</a:t>
            </a:r>
            <a:endParaRPr lang="zh-CN" altLang="en-US" dirty="0">
              <a:latin typeface="宋体" panose="02010600030101010101" pitchFamily="2" charset="-122"/>
              <a:ea typeface="宋体" panose="02010600030101010101" pitchFamily="2" charset="-122"/>
            </a:endParaRPr>
          </a:p>
          <a:p>
            <a:endParaRPr lang="zh-CN" altLang="en-US" dirty="0"/>
          </a:p>
        </p:txBody>
      </p:sp>
    </p:spTree>
    <p:extLst>
      <p:ext uri="{BB962C8B-B14F-4D97-AF65-F5344CB8AC3E}">
        <p14:creationId xmlns:p14="http://schemas.microsoft.com/office/powerpoint/2010/main" val="171281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p:nvPr>
        </p:nvSpPr>
        <p:spPr>
          <a:xfrm>
            <a:off x="2368701" y="1807366"/>
            <a:ext cx="5963241" cy="372598"/>
          </a:xfrm>
        </p:spPr>
        <p:txBody>
          <a:bodyPr vert="horz" wrap="square" lIns="80201" tIns="40100" rIns="80201" bIns="40100" anchor="b">
            <a:normAutofit fontScale="90000"/>
          </a:bodyPr>
          <a:lstStyle/>
          <a:p>
            <a:r>
              <a:rPr lang="zh-CN" altLang="en-US" dirty="0">
                <a:sym typeface="+mn-ea"/>
              </a:rPr>
              <a:t>如何看待诚信价值？</a:t>
            </a:r>
            <a:r>
              <a:rPr lang="zh-CN" altLang="en-US" dirty="0"/>
              <a:t/>
            </a:r>
            <a:br>
              <a:rPr lang="zh-CN" altLang="en-US" dirty="0"/>
            </a:br>
            <a:endParaRPr lang="zh-CN" altLang="en-US" dirty="0"/>
          </a:p>
        </p:txBody>
      </p:sp>
      <p:sp>
        <p:nvSpPr>
          <p:cNvPr id="13315" name="内容占位符 2"/>
          <p:cNvSpPr>
            <a:spLocks noGrp="1"/>
          </p:cNvSpPr>
          <p:nvPr>
            <p:ph idx="1"/>
          </p:nvPr>
        </p:nvSpPr>
        <p:spPr>
          <a:xfrm>
            <a:off x="2368884" y="3458423"/>
            <a:ext cx="5963058" cy="3021549"/>
          </a:xfrm>
        </p:spPr>
        <p:txBody>
          <a:bodyPr vert="horz" wrap="square" lIns="80201" tIns="40100" rIns="80201" bIns="40100" anchor="t">
            <a:normAutofit fontScale="50000" lnSpcReduction="20000"/>
          </a:bodyPr>
          <a:lstStyle/>
          <a:p>
            <a:r>
              <a:rPr lang="zh-CN" altLang="en-US" sz="2105" b="1" dirty="0"/>
              <a:t>诚信是中华民族传统美德</a:t>
            </a:r>
            <a:r>
              <a:rPr lang="zh-CN" altLang="en-US" sz="2105" dirty="0"/>
              <a:t>：孔子把</a:t>
            </a:r>
            <a:r>
              <a:rPr lang="zh-CN" altLang="en-US" sz="2105" dirty="0">
                <a:solidFill>
                  <a:srgbClr val="FF0000"/>
                </a:solidFill>
              </a:rPr>
              <a:t>“信”与“仁、义、礼、智”</a:t>
            </a:r>
            <a:r>
              <a:rPr lang="zh-CN" altLang="en-US" sz="2105" dirty="0"/>
              <a:t>并列为“五常”。</a:t>
            </a:r>
            <a:endParaRPr lang="en-US" altLang="zh-CN" sz="2105" dirty="0"/>
          </a:p>
          <a:p>
            <a:endParaRPr lang="en-US" altLang="zh-CN" dirty="0"/>
          </a:p>
          <a:p>
            <a:endParaRPr lang="en-US" altLang="zh-CN" dirty="0"/>
          </a:p>
          <a:p>
            <a:endParaRPr lang="en-US" altLang="zh-CN" dirty="0"/>
          </a:p>
          <a:p>
            <a:endParaRPr lang="en-US" altLang="zh-CN" dirty="0"/>
          </a:p>
          <a:p>
            <a:r>
              <a:rPr lang="en-US" altLang="zh-CN" sz="4092" dirty="0">
                <a:sym typeface="+mn-ea"/>
              </a:rPr>
              <a:t>《</a:t>
            </a:r>
            <a:r>
              <a:rPr lang="zh-CN" altLang="en-US" sz="4092" dirty="0">
                <a:sym typeface="+mn-ea"/>
              </a:rPr>
              <a:t>大学</a:t>
            </a:r>
            <a:r>
              <a:rPr lang="en-US" altLang="zh-CN" sz="4092" dirty="0">
                <a:sym typeface="+mn-ea"/>
              </a:rPr>
              <a:t>》</a:t>
            </a:r>
            <a:r>
              <a:rPr lang="zh-CN" altLang="en-US" sz="4092" dirty="0">
                <a:sym typeface="+mn-ea"/>
              </a:rPr>
              <a:t>：格物、致知、</a:t>
            </a:r>
            <a:r>
              <a:rPr lang="zh-CN" altLang="en-US" sz="4092" dirty="0">
                <a:solidFill>
                  <a:srgbClr val="FF0000"/>
                </a:solidFill>
                <a:sym typeface="+mn-ea"/>
              </a:rPr>
              <a:t>诚意</a:t>
            </a:r>
            <a:r>
              <a:rPr lang="zh-CN" altLang="en-US" sz="4092" dirty="0">
                <a:sym typeface="+mn-ea"/>
              </a:rPr>
              <a:t>、正心、修身、齐家、治国、平天下。</a:t>
            </a:r>
            <a:endParaRPr lang="zh-CN" altLang="en-US" sz="2456" dirty="0"/>
          </a:p>
          <a:p>
            <a:endParaRPr lang="en-US" altLang="zh-CN" dirty="0"/>
          </a:p>
          <a:p>
            <a:endParaRPr lang="en-US" altLang="zh-CN" dirty="0"/>
          </a:p>
          <a:p>
            <a:pPr>
              <a:buNone/>
            </a:pPr>
            <a:r>
              <a:rPr lang="zh-CN" altLang="en-US" dirty="0"/>
              <a:t>   </a:t>
            </a:r>
          </a:p>
        </p:txBody>
      </p:sp>
      <p:pic>
        <p:nvPicPr>
          <p:cNvPr id="4" name="图片 6" descr="201143152617610.jpg"/>
          <p:cNvPicPr>
            <a:picLocks noChangeAspect="1"/>
          </p:cNvPicPr>
          <p:nvPr/>
        </p:nvPicPr>
        <p:blipFill>
          <a:blip r:embed="rId2"/>
          <a:stretch>
            <a:fillRect/>
          </a:stretch>
        </p:blipFill>
        <p:spPr>
          <a:xfrm>
            <a:off x="2155112" y="1807087"/>
            <a:ext cx="6567808" cy="2779170"/>
          </a:xfrm>
          <a:prstGeom prst="rect">
            <a:avLst/>
          </a:prstGeom>
          <a:noFill/>
          <a:ln w="9525">
            <a:noFill/>
          </a:ln>
        </p:spPr>
      </p:pic>
    </p:spTree>
    <p:extLst>
      <p:ext uri="{BB962C8B-B14F-4D97-AF65-F5344CB8AC3E}">
        <p14:creationId xmlns:p14="http://schemas.microsoft.com/office/powerpoint/2010/main" val="2875767426"/>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100000">
                                          <p:val>
                                            <p:strVal val="#ppt_x"/>
                                          </p:val>
                                        </p:tav>
                                      </p:tavLst>
                                    </p:anim>
                                    <p:anim calcmode="lin" valueType="num">
                                      <p:cBhvr>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标题 1"/>
          <p:cNvSpPr>
            <a:spLocks noGrp="1"/>
          </p:cNvSpPr>
          <p:nvPr>
            <p:ph type="title"/>
          </p:nvPr>
        </p:nvSpPr>
        <p:spPr>
          <a:xfrm>
            <a:off x="2484730" y="1910109"/>
            <a:ext cx="5963056" cy="1143600"/>
          </a:xfrm>
        </p:spPr>
        <p:txBody>
          <a:bodyPr vert="horz" wrap="square" lIns="80201" tIns="40100" rIns="80201" bIns="40100" anchor="b">
            <a:normAutofit fontScale="90000"/>
          </a:bodyPr>
          <a:lstStyle/>
          <a:p>
            <a:pPr>
              <a:buNone/>
            </a:pPr>
            <a:r>
              <a:rPr lang="zh-CN" altLang="en-US" dirty="0">
                <a:solidFill>
                  <a:srgbClr val="FF0000"/>
                </a:solidFill>
                <a:sym typeface="+mn-ea"/>
              </a:rPr>
              <a:t/>
            </a:r>
            <a:br>
              <a:rPr lang="zh-CN" altLang="en-US" dirty="0">
                <a:solidFill>
                  <a:srgbClr val="FF0000"/>
                </a:solidFill>
                <a:sym typeface="+mn-ea"/>
              </a:rPr>
            </a:br>
            <a:r>
              <a:rPr lang="zh-CN" altLang="en-US" dirty="0">
                <a:solidFill>
                  <a:srgbClr val="FF0000"/>
                </a:solidFill>
                <a:sym typeface="+mn-ea"/>
              </a:rPr>
              <a:t/>
            </a:r>
            <a:br>
              <a:rPr lang="zh-CN" altLang="en-US" dirty="0">
                <a:solidFill>
                  <a:srgbClr val="FF0000"/>
                </a:solidFill>
                <a:sym typeface="+mn-ea"/>
              </a:rPr>
            </a:br>
            <a:r>
              <a:rPr lang="zh-CN" altLang="en-US" dirty="0">
                <a:solidFill>
                  <a:srgbClr val="FF0000"/>
                </a:solidFill>
                <a:sym typeface="+mn-ea"/>
              </a:rPr>
              <a:t>当代出现的“信用透支”、</a:t>
            </a:r>
            <a:r>
              <a:rPr lang="zh-CN" altLang="en-US" dirty="0">
                <a:sym typeface="+mn-ea"/>
              </a:rPr>
              <a:t>信用悖论</a:t>
            </a:r>
            <a:r>
              <a:rPr lang="en-US" altLang="zh-CN" dirty="0">
                <a:solidFill>
                  <a:srgbClr val="FF0000"/>
                </a:solidFill>
              </a:rPr>
              <a:t/>
            </a:r>
            <a:br>
              <a:rPr lang="en-US" altLang="zh-CN" dirty="0">
                <a:solidFill>
                  <a:srgbClr val="FF0000"/>
                </a:solidFill>
              </a:rPr>
            </a:br>
            <a:endParaRPr lang="en-US" altLang="zh-CN" dirty="0">
              <a:solidFill>
                <a:srgbClr val="FF0000"/>
              </a:solidFill>
            </a:endParaRPr>
          </a:p>
        </p:txBody>
      </p:sp>
      <p:sp>
        <p:nvSpPr>
          <p:cNvPr id="23555" name="内容占位符 2"/>
          <p:cNvSpPr>
            <a:spLocks noGrp="1"/>
          </p:cNvSpPr>
          <p:nvPr>
            <p:ph idx="1"/>
          </p:nvPr>
        </p:nvSpPr>
        <p:spPr/>
        <p:txBody>
          <a:bodyPr vert="horz" wrap="square" lIns="80201" tIns="40100" rIns="80201" bIns="40100" anchor="t">
            <a:normAutofit/>
          </a:bodyPr>
          <a:lstStyle/>
          <a:p>
            <a:pPr eaLnBrk="1" hangingPunct="1"/>
            <a:endParaRPr lang="en-US" altLang="zh-CN" sz="2807" dirty="0" smtClean="0">
              <a:latin typeface="华文中宋" panose="02010600040101010101" charset="-122"/>
              <a:ea typeface="华文中宋" panose="02010600040101010101" charset="-122"/>
            </a:endParaRPr>
          </a:p>
          <a:p>
            <a:pPr eaLnBrk="1" hangingPunct="1"/>
            <a:r>
              <a:rPr lang="zh-CN" altLang="en-US" sz="2807" dirty="0" smtClean="0">
                <a:latin typeface="华文中宋" panose="02010600040101010101" charset="-122"/>
                <a:ea typeface="华文中宋" panose="02010600040101010101" charset="-122"/>
              </a:rPr>
              <a:t>透支</a:t>
            </a:r>
            <a:r>
              <a:rPr lang="zh-CN" altLang="en-US" sz="2807" dirty="0">
                <a:latin typeface="华文中宋" panose="02010600040101010101" charset="-122"/>
                <a:ea typeface="华文中宋" panose="02010600040101010101" charset="-122"/>
              </a:rPr>
              <a:t>信用，</a:t>
            </a:r>
            <a:r>
              <a:rPr lang="zh-CN" altLang="en-US" sz="2807" dirty="0">
                <a:solidFill>
                  <a:srgbClr val="FF0000"/>
                </a:solidFill>
                <a:latin typeface="华文中宋" panose="02010600040101010101" charset="-122"/>
                <a:ea typeface="华文中宋" panose="02010600040101010101" charset="-122"/>
              </a:rPr>
              <a:t>利用信用去骗取别人的信任</a:t>
            </a:r>
            <a:r>
              <a:rPr lang="zh-CN" altLang="en-US" sz="2807" dirty="0">
                <a:latin typeface="华文中宋" panose="02010600040101010101" charset="-122"/>
                <a:ea typeface="华文中宋" panose="02010600040101010101" charset="-122"/>
              </a:rPr>
              <a:t>。</a:t>
            </a:r>
            <a:endParaRPr lang="en-US" altLang="zh-CN" sz="2807" dirty="0">
              <a:latin typeface="华文中宋" panose="02010600040101010101" charset="-122"/>
              <a:ea typeface="华文中宋" panose="02010600040101010101" charset="-122"/>
            </a:endParaRPr>
          </a:p>
          <a:p>
            <a:pPr eaLnBrk="1" hangingPunct="1"/>
            <a:r>
              <a:rPr lang="zh-CN" altLang="en-US" sz="2807" dirty="0">
                <a:solidFill>
                  <a:srgbClr val="FF0000"/>
                </a:solidFill>
                <a:latin typeface="华文中宋" panose="02010600040101010101" charset="-122"/>
                <a:ea typeface="华文中宋" panose="02010600040101010101" charset="-122"/>
              </a:rPr>
              <a:t>利用别人的信任、相信来骗取信用</a:t>
            </a:r>
            <a:r>
              <a:rPr lang="zh-CN" altLang="en-US" sz="2807" dirty="0">
                <a:latin typeface="华文中宋" panose="02010600040101010101" charset="-122"/>
                <a:ea typeface="华文中宋" panose="02010600040101010101" charset="-122"/>
              </a:rPr>
              <a:t>。</a:t>
            </a:r>
            <a:endParaRPr lang="en-US" altLang="zh-CN" sz="2807" dirty="0">
              <a:latin typeface="华文中宋" panose="02010600040101010101" charset="-122"/>
              <a:ea typeface="华文中宋" panose="02010600040101010101" charset="-122"/>
            </a:endParaRPr>
          </a:p>
          <a:p>
            <a:pPr eaLnBrk="1" hangingPunct="1"/>
            <a:r>
              <a:rPr lang="zh-CN" altLang="en-US" sz="2807" dirty="0">
                <a:latin typeface="华文中宋" panose="02010600040101010101" charset="-122"/>
                <a:ea typeface="华文中宋" panose="02010600040101010101" charset="-122"/>
              </a:rPr>
              <a:t>诚与信不统一其实是不诚信，虚假的诚信。</a:t>
            </a:r>
            <a:endParaRPr lang="en-US" altLang="zh-CN" sz="2807" dirty="0">
              <a:latin typeface="华文中宋" panose="02010600040101010101" charset="-122"/>
              <a:ea typeface="华文中宋" panose="02010600040101010101" charset="-122"/>
            </a:endParaRPr>
          </a:p>
          <a:p>
            <a:pPr eaLnBrk="1" hangingPunct="1"/>
            <a:r>
              <a:rPr lang="zh-CN" altLang="en-US" sz="2807" dirty="0">
                <a:latin typeface="华文中宋" panose="02010600040101010101" charset="-122"/>
                <a:ea typeface="华文中宋" panose="02010600040101010101" charset="-122"/>
              </a:rPr>
              <a:t>大学生要对信用诈骗的情况要警惕</a:t>
            </a:r>
            <a:endParaRPr lang="zh-CN" altLang="en-US" sz="2807" dirty="0"/>
          </a:p>
          <a:p>
            <a:endParaRPr lang="zh-CN" altLang="en-US" dirty="0"/>
          </a:p>
        </p:txBody>
      </p:sp>
    </p:spTree>
    <p:extLst>
      <p:ext uri="{BB962C8B-B14F-4D97-AF65-F5344CB8AC3E}">
        <p14:creationId xmlns:p14="http://schemas.microsoft.com/office/powerpoint/2010/main" val="2000703343"/>
      </p:ext>
    </p:extLst>
  </p:cSld>
  <p:clrMapOvr>
    <a:masterClrMapping/>
  </p:clrMapOvr>
  <p:transition spd="slow">
    <p:pull dir="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p:txBody>
          <a:bodyPr vert="horz" wrap="square" lIns="80201" tIns="40100" rIns="80201" bIns="40100" anchor="b">
            <a:normAutofit/>
          </a:bodyPr>
          <a:lstStyle/>
          <a:p>
            <a:pPr>
              <a:buNone/>
            </a:pPr>
            <a:endParaRPr lang="zh-CN" altLang="en-US" dirty="0"/>
          </a:p>
        </p:txBody>
      </p:sp>
      <p:pic>
        <p:nvPicPr>
          <p:cNvPr id="6147" name="Picture 2" descr="C:\Users\Administrator\Desktop\f4ced2968cc0fa3e077869eb51d7863a_t0177db0956a6394fbc.jpg"/>
          <p:cNvPicPr>
            <a:picLocks noGrp="1" noChangeAspect="1"/>
          </p:cNvPicPr>
          <p:nvPr>
            <p:ph idx="1"/>
          </p:nvPr>
        </p:nvPicPr>
        <p:blipFill>
          <a:blip r:embed="rId2"/>
          <a:srcRect/>
          <a:stretch>
            <a:fillRect/>
          </a:stretch>
        </p:blipFill>
        <p:spPr>
          <a:xfrm>
            <a:off x="3544973" y="2035992"/>
            <a:ext cx="4934559" cy="3324979"/>
          </a:xfrm>
        </p:spPr>
      </p:pic>
      <p:sp>
        <p:nvSpPr>
          <p:cNvPr id="6148" name="TextBox 4"/>
          <p:cNvSpPr txBox="1"/>
          <p:nvPr/>
        </p:nvSpPr>
        <p:spPr>
          <a:xfrm>
            <a:off x="2143864" y="1963590"/>
            <a:ext cx="508601" cy="3383459"/>
          </a:xfrm>
          <a:prstGeom prst="rect">
            <a:avLst/>
          </a:prstGeom>
          <a:noFill/>
          <a:ln w="9525">
            <a:noFill/>
          </a:ln>
        </p:spPr>
        <p:txBody>
          <a:bodyPr vert="eaVert">
            <a:spAutoFit/>
          </a:bodyPr>
          <a:lstStyle/>
          <a:p>
            <a:r>
              <a:rPr lang="zh-CN" altLang="en-US" sz="2105" b="1" dirty="0"/>
              <a:t>不确定性的风险和信心危机</a:t>
            </a:r>
          </a:p>
        </p:txBody>
      </p:sp>
    </p:spTree>
    <p:extLst>
      <p:ext uri="{BB962C8B-B14F-4D97-AF65-F5344CB8AC3E}">
        <p14:creationId xmlns:p14="http://schemas.microsoft.com/office/powerpoint/2010/main" val="2730031873"/>
      </p:ext>
    </p:extLst>
  </p:cSld>
  <p:clrMapOvr>
    <a:masterClrMapping/>
  </p:clrMapOvr>
  <p:transition spd="slow">
    <p:pull dir="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标题 1">
            <a:extLst>
              <a:ext uri="{FF2B5EF4-FFF2-40B4-BE49-F238E27FC236}">
                <a16:creationId xmlns:a16="http://schemas.microsoft.com/office/drawing/2014/main" xmlns="" id="{91018B5A-7096-46D3-A003-6368EAE1D3CA}"/>
              </a:ext>
            </a:extLst>
          </p:cNvPr>
          <p:cNvSpPr>
            <a:spLocks noGrp="1" noChangeArrowheads="1"/>
          </p:cNvSpPr>
          <p:nvPr>
            <p:ph type="title"/>
          </p:nvPr>
        </p:nvSpPr>
        <p:spPr/>
        <p:txBody>
          <a:bodyPr/>
          <a:lstStyle/>
          <a:p>
            <a:endParaRPr lang="zh-CN" altLang="en-US"/>
          </a:p>
        </p:txBody>
      </p:sp>
      <p:sp>
        <p:nvSpPr>
          <p:cNvPr id="21507" name="内容占位符 2">
            <a:extLst>
              <a:ext uri="{FF2B5EF4-FFF2-40B4-BE49-F238E27FC236}">
                <a16:creationId xmlns:a16="http://schemas.microsoft.com/office/drawing/2014/main" xmlns="" id="{69DAE120-F5F3-4EC2-B2EF-C0FACB77C1A1}"/>
              </a:ext>
            </a:extLst>
          </p:cNvPr>
          <p:cNvSpPr>
            <a:spLocks noGrp="1" noChangeArrowheads="1"/>
          </p:cNvSpPr>
          <p:nvPr>
            <p:ph idx="1"/>
          </p:nvPr>
        </p:nvSpPr>
        <p:spPr/>
        <p:txBody>
          <a:bodyPr/>
          <a:lstStyle/>
          <a:p>
            <a:r>
              <a:rPr lang="zh-CN" altLang="en-US" sz="2456">
                <a:solidFill>
                  <a:srgbClr val="FF0000"/>
                </a:solidFill>
                <a:latin typeface="华文中宋" panose="02010600040101010101" pitchFamily="2" charset="-122"/>
                <a:ea typeface="华文中宋" panose="02010600040101010101" pitchFamily="2" charset="-122"/>
              </a:rPr>
              <a:t>驳斥美国涉华24个谎言</a:t>
            </a:r>
            <a:endParaRPr lang="zh-CN" altLang="en-US" sz="2456">
              <a:latin typeface="华文中宋" panose="02010600040101010101" pitchFamily="2" charset="-122"/>
              <a:ea typeface="华文中宋" panose="02010600040101010101" pitchFamily="2" charset="-122"/>
            </a:endParaRPr>
          </a:p>
          <a:p>
            <a:r>
              <a:rPr lang="zh-CN" altLang="en-US" sz="2456">
                <a:latin typeface="华文中宋" panose="02010600040101010101" pitchFamily="2" charset="-122"/>
                <a:ea typeface="华文中宋" panose="02010600040101010101" pitchFamily="2" charset="-122"/>
              </a:rPr>
              <a:t>2020年5月9日，中国外交部官方网站刊发题为</a:t>
            </a:r>
          </a:p>
          <a:p>
            <a:r>
              <a:rPr lang="zh-CN" altLang="en-US" sz="2456">
                <a:latin typeface="华文中宋" panose="02010600040101010101" pitchFamily="2" charset="-122"/>
                <a:ea typeface="华文中宋" panose="02010600040101010101" pitchFamily="2" charset="-122"/>
              </a:rPr>
              <a:t>《美国关于新冠肺炎疫情的涉华谎言与事实真相》文章，24个谎言：</a:t>
            </a:r>
          </a:p>
          <a:p>
            <a:endParaRPr lang="zh-CN" altLang="en-US" sz="2456">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4047448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1">
            <a:extLst>
              <a:ext uri="{FF2B5EF4-FFF2-40B4-BE49-F238E27FC236}">
                <a16:creationId xmlns:a16="http://schemas.microsoft.com/office/drawing/2014/main" xmlns="" id="{EC48F9E9-DC4B-41B1-B8D3-A4010F32F474}"/>
              </a:ext>
            </a:extLst>
          </p:cNvPr>
          <p:cNvSpPr>
            <a:spLocks noGrp="1" noChangeArrowheads="1"/>
          </p:cNvSpPr>
          <p:nvPr>
            <p:ph type="title"/>
          </p:nvPr>
        </p:nvSpPr>
        <p:spPr/>
        <p:txBody>
          <a:bodyPr/>
          <a:lstStyle/>
          <a:p>
            <a:endParaRPr lang="zh-CN" altLang="en-US"/>
          </a:p>
        </p:txBody>
      </p:sp>
      <p:sp>
        <p:nvSpPr>
          <p:cNvPr id="22531" name="内容占位符 2">
            <a:extLst>
              <a:ext uri="{FF2B5EF4-FFF2-40B4-BE49-F238E27FC236}">
                <a16:creationId xmlns:a16="http://schemas.microsoft.com/office/drawing/2014/main" xmlns="" id="{D8B0D89A-02D0-4FEC-8A12-F30DE67BC1D8}"/>
              </a:ext>
            </a:extLst>
          </p:cNvPr>
          <p:cNvSpPr>
            <a:spLocks noGrp="1" noChangeArrowheads="1"/>
          </p:cNvSpPr>
          <p:nvPr>
            <p:ph idx="1"/>
          </p:nvPr>
        </p:nvSpPr>
        <p:spPr/>
        <p:txBody>
          <a:bodyPr/>
          <a:lstStyle/>
          <a:p>
            <a:r>
              <a:rPr lang="zh-CN" altLang="en-US" sz="2807">
                <a:latin typeface="华文中宋" panose="02010600040101010101" pitchFamily="2" charset="-122"/>
                <a:ea typeface="华文中宋" panose="02010600040101010101" pitchFamily="2" charset="-122"/>
              </a:rPr>
              <a:t>5月13日《新闻联播》，</a:t>
            </a:r>
            <a:r>
              <a:rPr lang="zh-CN" altLang="en-US" sz="2807">
                <a:solidFill>
                  <a:srgbClr val="FF0000"/>
                </a:solidFill>
                <a:latin typeface="华文中宋" panose="02010600040101010101" pitchFamily="2" charset="-122"/>
                <a:ea typeface="华文中宋" panose="02010600040101010101" pitchFamily="2" charset="-122"/>
              </a:rPr>
              <a:t>连用17个四字成语痛批美国无耻政客：</a:t>
            </a:r>
          </a:p>
          <a:p>
            <a:r>
              <a:rPr lang="zh-CN" altLang="en-US" sz="2807">
                <a:latin typeface="华文中宋" panose="02010600040101010101" pitchFamily="2" charset="-122"/>
                <a:ea typeface="华文中宋" panose="02010600040101010101" pitchFamily="2" charset="-122"/>
              </a:rPr>
              <a:t>心思动歪、路子带偏、失误失职、难逃其责、判断失误、</a:t>
            </a:r>
          </a:p>
          <a:p>
            <a:r>
              <a:rPr lang="zh-CN" altLang="en-US" sz="2807">
                <a:latin typeface="华文中宋" panose="02010600040101010101" pitchFamily="2" charset="-122"/>
                <a:ea typeface="华文中宋" panose="02010600040101010101" pitchFamily="2" charset="-122"/>
              </a:rPr>
              <a:t>处理失策、应对失当、甩锅推责、挑动对抗、抢劫物资、 断供世卫、沐猴而冠、人神共愤、鬼迷心窍、造谣抹黑、</a:t>
            </a:r>
          </a:p>
          <a:p>
            <a:r>
              <a:rPr lang="zh-CN" altLang="en-US" sz="2807">
                <a:latin typeface="华文中宋" panose="02010600040101010101" pitchFamily="2" charset="-122"/>
                <a:ea typeface="华文中宋" panose="02010600040101010101" pitchFamily="2" charset="-122"/>
              </a:rPr>
              <a:t>歪嘴吹灯、一股邪气</a:t>
            </a:r>
          </a:p>
        </p:txBody>
      </p:sp>
    </p:spTree>
    <p:extLst>
      <p:ext uri="{BB962C8B-B14F-4D97-AF65-F5344CB8AC3E}">
        <p14:creationId xmlns:p14="http://schemas.microsoft.com/office/powerpoint/2010/main" val="1771753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vert="horz" wrap="square" lIns="80201" tIns="40100" rIns="80201" bIns="40100" anchor="b">
            <a:normAutofit/>
          </a:bodyPr>
          <a:lstStyle/>
          <a:p>
            <a:pPr>
              <a:buNone/>
            </a:pPr>
            <a:endParaRPr lang="zh-CN" altLang="en-US" dirty="0"/>
          </a:p>
        </p:txBody>
      </p:sp>
      <p:sp>
        <p:nvSpPr>
          <p:cNvPr id="7171" name="内容占位符 2"/>
          <p:cNvSpPr>
            <a:spLocks noGrp="1"/>
          </p:cNvSpPr>
          <p:nvPr>
            <p:ph idx="1"/>
          </p:nvPr>
        </p:nvSpPr>
        <p:spPr/>
        <p:txBody>
          <a:bodyPr vert="horz" wrap="square" lIns="80201" tIns="40100" rIns="80201" bIns="40100" anchor="t">
            <a:normAutofit/>
          </a:bodyPr>
          <a:lstStyle/>
          <a:p>
            <a:r>
              <a:rPr lang="zh-CN" altLang="en-US" sz="2807" dirty="0"/>
              <a:t>中国是说话算话的国家</a:t>
            </a:r>
            <a:r>
              <a:rPr lang="en-US" altLang="zh-CN" sz="2807" dirty="0"/>
              <a:t>——</a:t>
            </a:r>
            <a:r>
              <a:rPr lang="zh-CN" altLang="en-US" sz="2807" dirty="0">
                <a:solidFill>
                  <a:srgbClr val="FF0000"/>
                </a:solidFill>
              </a:rPr>
              <a:t>信任</a:t>
            </a:r>
            <a:endParaRPr lang="en-US" altLang="zh-CN" sz="2807" dirty="0">
              <a:solidFill>
                <a:srgbClr val="FF0000"/>
              </a:solidFill>
            </a:endParaRPr>
          </a:p>
          <a:p>
            <a:r>
              <a:rPr lang="zh-CN" altLang="en-US" sz="2807" dirty="0"/>
              <a:t>支持全球抗疫</a:t>
            </a:r>
            <a:r>
              <a:rPr lang="en-US" altLang="zh-CN" sz="2807" dirty="0"/>
              <a:t>——</a:t>
            </a:r>
            <a:r>
              <a:rPr lang="zh-CN" altLang="en-US" sz="2807" dirty="0"/>
              <a:t>国家</a:t>
            </a:r>
            <a:r>
              <a:rPr lang="zh-CN" altLang="en-US" sz="2807" dirty="0">
                <a:solidFill>
                  <a:srgbClr val="FF0000"/>
                </a:solidFill>
              </a:rPr>
              <a:t>信用</a:t>
            </a:r>
            <a:endParaRPr lang="en-US" altLang="zh-CN" sz="2807" dirty="0">
              <a:solidFill>
                <a:srgbClr val="FF0000"/>
              </a:solidFill>
            </a:endParaRPr>
          </a:p>
          <a:p>
            <a:r>
              <a:rPr lang="zh-CN" altLang="en-US" sz="2807" dirty="0"/>
              <a:t>提供防疫物资</a:t>
            </a:r>
            <a:r>
              <a:rPr lang="en-US" altLang="zh-CN" sz="2807" dirty="0"/>
              <a:t>——</a:t>
            </a:r>
            <a:r>
              <a:rPr lang="zh-CN" altLang="en-US" sz="2807" dirty="0">
                <a:solidFill>
                  <a:srgbClr val="FF0000"/>
                </a:solidFill>
              </a:rPr>
              <a:t>信心</a:t>
            </a:r>
            <a:endParaRPr lang="en-US" altLang="zh-CN" sz="2807" dirty="0">
              <a:solidFill>
                <a:srgbClr val="FF0000"/>
              </a:solidFill>
            </a:endParaRPr>
          </a:p>
          <a:p>
            <a:r>
              <a:rPr lang="zh-CN" altLang="en-US" sz="2807" dirty="0"/>
              <a:t>回报</a:t>
            </a:r>
            <a:r>
              <a:rPr lang="en-US" altLang="zh-CN" sz="2807" dirty="0"/>
              <a:t>——</a:t>
            </a:r>
            <a:r>
              <a:rPr lang="zh-CN" altLang="en-US" sz="2807" dirty="0">
                <a:solidFill>
                  <a:srgbClr val="FF0000"/>
                </a:solidFill>
              </a:rPr>
              <a:t>真诚</a:t>
            </a:r>
          </a:p>
        </p:txBody>
      </p:sp>
    </p:spTree>
    <p:extLst>
      <p:ext uri="{BB962C8B-B14F-4D97-AF65-F5344CB8AC3E}">
        <p14:creationId xmlns:p14="http://schemas.microsoft.com/office/powerpoint/2010/main" val="4078121291"/>
      </p:ext>
    </p:extLst>
  </p:cSld>
  <p:clrMapOvr>
    <a:masterClrMapping/>
  </p:clrMapOvr>
  <p:transition spd="slow">
    <p:pull dir="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标题 1"/>
          <p:cNvSpPr>
            <a:spLocks noGrp="1"/>
          </p:cNvSpPr>
          <p:nvPr>
            <p:ph type="title"/>
          </p:nvPr>
        </p:nvSpPr>
        <p:spPr/>
        <p:txBody>
          <a:bodyPr vert="horz" wrap="square" lIns="80201" tIns="40100" rIns="80201" bIns="40100" anchor="b">
            <a:normAutofit/>
          </a:bodyPr>
          <a:lstStyle/>
          <a:p>
            <a:endParaRPr lang="zh-CN" altLang="en-US" dirty="0"/>
          </a:p>
        </p:txBody>
      </p:sp>
      <p:sp>
        <p:nvSpPr>
          <p:cNvPr id="36867" name="内容占位符 2"/>
          <p:cNvSpPr>
            <a:spLocks noGrp="1"/>
          </p:cNvSpPr>
          <p:nvPr>
            <p:ph idx="1"/>
          </p:nvPr>
        </p:nvSpPr>
        <p:spPr/>
        <p:txBody>
          <a:bodyPr vert="horz" wrap="square" lIns="80201" tIns="40100" rIns="80201" bIns="40100" anchor="t">
            <a:normAutofit/>
          </a:bodyPr>
          <a:lstStyle/>
          <a:p>
            <a:pPr eaLnBrk="1" hangingPunct="1"/>
            <a:r>
              <a:rPr lang="zh-CN" altLang="en-US" sz="2807" b="1" dirty="0">
                <a:solidFill>
                  <a:schemeClr val="tx2"/>
                </a:solidFill>
              </a:rPr>
              <a:t>对国家的使命和真诚</a:t>
            </a:r>
            <a:endParaRPr lang="en-US" altLang="zh-CN" sz="2807" b="1" dirty="0">
              <a:solidFill>
                <a:schemeClr val="tx2"/>
              </a:solidFill>
            </a:endParaRPr>
          </a:p>
          <a:p>
            <a:pPr eaLnBrk="1" hangingPunct="1"/>
            <a:r>
              <a:rPr lang="zh-CN" altLang="en-US" sz="2807" b="1" dirty="0">
                <a:solidFill>
                  <a:srgbClr val="FF0000"/>
                </a:solidFill>
              </a:rPr>
              <a:t>黑格尔：</a:t>
            </a:r>
            <a:r>
              <a:rPr lang="zh-CN" altLang="en-US" sz="2807" b="1" dirty="0">
                <a:solidFill>
                  <a:schemeClr val="tx2"/>
                </a:solidFill>
              </a:rPr>
              <a:t>个人只有成为国家的一员才具有真实性和伦理学。</a:t>
            </a:r>
            <a:endParaRPr lang="en-US" altLang="zh-CN" sz="2807" b="1" dirty="0">
              <a:solidFill>
                <a:schemeClr val="tx2"/>
              </a:solidFill>
            </a:endParaRPr>
          </a:p>
          <a:p>
            <a:pPr eaLnBrk="1" hangingPunct="1"/>
            <a:endParaRPr lang="en-US" altLang="zh-CN" sz="2807" b="1" dirty="0">
              <a:solidFill>
                <a:schemeClr val="tx2"/>
              </a:solidFill>
            </a:endParaRPr>
          </a:p>
          <a:p>
            <a:pPr eaLnBrk="1" hangingPunct="1"/>
            <a:endParaRPr lang="zh-CN" altLang="en-US" b="1" dirty="0">
              <a:solidFill>
                <a:schemeClr val="tx2"/>
              </a:solidFill>
            </a:endParaRPr>
          </a:p>
          <a:p>
            <a:endParaRPr lang="zh-CN" altLang="en-US" dirty="0"/>
          </a:p>
        </p:txBody>
      </p:sp>
    </p:spTree>
    <p:extLst>
      <p:ext uri="{BB962C8B-B14F-4D97-AF65-F5344CB8AC3E}">
        <p14:creationId xmlns:p14="http://schemas.microsoft.com/office/powerpoint/2010/main" val="3355526666"/>
      </p:ext>
    </p:extLst>
  </p:cSld>
  <p:clrMapOvr>
    <a:masterClrMapping/>
  </p:clrMapOvr>
  <p:transition spd="slow">
    <p:pull dir="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descr="C:\Users\Administrator\Desktop\财大ppt模板\B9PPT模板（一）-04.jpg"/>
          <p:cNvPicPr>
            <a:picLocks noChangeAspect="1"/>
          </p:cNvPicPr>
          <p:nvPr/>
        </p:nvPicPr>
        <p:blipFill>
          <a:blip r:embed="rId2"/>
          <a:stretch>
            <a:fillRect/>
          </a:stretch>
        </p:blipFill>
        <p:spPr>
          <a:xfrm>
            <a:off x="0" y="207963"/>
            <a:ext cx="10691813" cy="7559675"/>
          </a:xfrm>
          <a:prstGeom prst="rect">
            <a:avLst/>
          </a:prstGeom>
          <a:noFill/>
          <a:ln w="9525">
            <a:noFill/>
          </a:ln>
        </p:spPr>
      </p:pic>
      <p:sp>
        <p:nvSpPr>
          <p:cNvPr id="26627" name="标题 3"/>
          <p:cNvSpPr>
            <a:spLocks noGrp="1"/>
          </p:cNvSpPr>
          <p:nvPr>
            <p:ph type="title"/>
          </p:nvPr>
        </p:nvSpPr>
        <p:spPr>
          <a:xfrm>
            <a:off x="1060450" y="493713"/>
            <a:ext cx="3960813" cy="957262"/>
          </a:xfrm>
        </p:spPr>
        <p:txBody>
          <a:bodyPr vert="horz" wrap="square" lIns="104306" tIns="52153" rIns="104306" bIns="52153" anchor="ctr"/>
          <a:lstStyle/>
          <a:p>
            <a:pPr algn="l" eaLnBrk="1" hangingPunct="1"/>
            <a:r>
              <a:rPr lang="zh-CN" altLang="en-US" sz="2800" dirty="0">
                <a:solidFill>
                  <a:srgbClr val="C00000"/>
                </a:solidFill>
                <a:latin typeface="微软雅黑" panose="020B0503020204020204" pitchFamily="34" charset="-122"/>
                <a:ea typeface="微软雅黑" panose="020B0503020204020204" pitchFamily="34" charset="-122"/>
              </a:rPr>
              <a:t> </a:t>
            </a:r>
            <a:endParaRPr lang="zh-CN" altLang="en-US" sz="2800" dirty="0">
              <a:solidFill>
                <a:srgbClr val="7C1D20"/>
              </a:solidFill>
            </a:endParaRPr>
          </a:p>
        </p:txBody>
      </p:sp>
      <p:pic>
        <p:nvPicPr>
          <p:cNvPr id="26628" name="Picture 2" descr="C:\Users\Administrator\Desktop\u=140934660,3961208214&amp;fm=26&amp;gp=0.jpg"/>
          <p:cNvPicPr>
            <a:picLocks noGrp="1" noChangeAspect="1"/>
          </p:cNvPicPr>
          <p:nvPr>
            <p:ph idx="1"/>
          </p:nvPr>
        </p:nvPicPr>
        <p:blipFill>
          <a:blip r:embed="rId3"/>
          <a:srcRect/>
          <a:stretch>
            <a:fillRect/>
          </a:stretch>
        </p:blipFill>
        <p:spPr>
          <a:xfrm>
            <a:off x="4632325" y="2493963"/>
            <a:ext cx="4762500" cy="3495675"/>
          </a:xfrm>
        </p:spPr>
      </p:pic>
      <p:sp>
        <p:nvSpPr>
          <p:cNvPr id="26629" name="TextBox 5"/>
          <p:cNvSpPr txBox="1"/>
          <p:nvPr/>
        </p:nvSpPr>
        <p:spPr>
          <a:xfrm>
            <a:off x="1417638" y="1279525"/>
            <a:ext cx="4429125" cy="1077218"/>
          </a:xfrm>
          <a:prstGeom prst="rect">
            <a:avLst/>
          </a:prstGeom>
          <a:noFill/>
          <a:ln w="9525">
            <a:noFill/>
          </a:ln>
        </p:spPr>
        <p:txBody>
          <a:bodyPr>
            <a:spAutoFit/>
          </a:bodyPr>
          <a:lstStyle/>
          <a:p>
            <a:r>
              <a:rPr lang="zh-CN" altLang="en-US" sz="3200" b="1" dirty="0" smtClean="0">
                <a:solidFill>
                  <a:srgbClr val="FF0000"/>
                </a:solidFill>
                <a:latin typeface="Arial" panose="020B0604020202020204" pitchFamily="34" charset="0"/>
              </a:rPr>
              <a:t>电影：</a:t>
            </a:r>
            <a:r>
              <a:rPr lang="zh-CN" altLang="en-US" sz="3200" b="1" dirty="0" smtClean="0">
                <a:latin typeface="Arial" panose="020B0604020202020204" pitchFamily="34" charset="0"/>
              </a:rPr>
              <a:t>毒液</a:t>
            </a:r>
            <a:r>
              <a:rPr lang="en-US" altLang="zh-CN" sz="3200" b="1" dirty="0">
                <a:latin typeface="Arial" panose="020B0604020202020204" pitchFamily="34" charset="0"/>
              </a:rPr>
              <a:t>——</a:t>
            </a:r>
            <a:r>
              <a:rPr lang="zh-CN" altLang="en-US" sz="3200" b="1" dirty="0">
                <a:latin typeface="Arial" panose="020B0604020202020204" pitchFamily="34" charset="0"/>
              </a:rPr>
              <a:t>致命的守护者</a:t>
            </a:r>
          </a:p>
        </p:txBody>
      </p:sp>
      <p:sp>
        <p:nvSpPr>
          <p:cNvPr id="26630" name="TextBox 6"/>
          <p:cNvSpPr txBox="1"/>
          <p:nvPr/>
        </p:nvSpPr>
        <p:spPr>
          <a:xfrm>
            <a:off x="989013" y="2493963"/>
            <a:ext cx="3000375" cy="3540125"/>
          </a:xfrm>
          <a:prstGeom prst="rect">
            <a:avLst/>
          </a:prstGeom>
          <a:noFill/>
          <a:ln w="9525">
            <a:noFill/>
          </a:ln>
        </p:spPr>
        <p:txBody>
          <a:bodyPr>
            <a:spAutoFit/>
          </a:bodyPr>
          <a:lstStyle/>
          <a:p>
            <a:r>
              <a:rPr lang="zh-CN" altLang="en-US" sz="3200" b="1" dirty="0">
                <a:solidFill>
                  <a:srgbClr val="00B0F0"/>
                </a:solidFill>
                <a:latin typeface="Arial" panose="020B0604020202020204" pitchFamily="34" charset="0"/>
              </a:rPr>
              <a:t>讲述了埃迪</a:t>
            </a:r>
            <a:r>
              <a:rPr lang="en-US" altLang="zh-CN" sz="3200" b="1" dirty="0">
                <a:solidFill>
                  <a:srgbClr val="00B0F0"/>
                </a:solidFill>
                <a:latin typeface="Arial" panose="020B0604020202020204" pitchFamily="34" charset="0"/>
              </a:rPr>
              <a:t>·</a:t>
            </a:r>
            <a:r>
              <a:rPr lang="zh-CN" altLang="en-US" sz="3200" b="1" dirty="0">
                <a:solidFill>
                  <a:srgbClr val="00B0F0"/>
                </a:solidFill>
                <a:latin typeface="Arial" panose="020B0604020202020204" pitchFamily="34" charset="0"/>
              </a:rPr>
              <a:t>布洛克受到不明外星物质共生体的入侵与控制，成为亦正亦邪的另类超级英雄的故事</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1"/>
          <p:cNvSpPr>
            <a:spLocks noGrp="1"/>
          </p:cNvSpPr>
          <p:nvPr>
            <p:ph type="title"/>
          </p:nvPr>
        </p:nvSpPr>
        <p:spPr>
          <a:xfrm>
            <a:off x="488950" y="565150"/>
            <a:ext cx="9623425" cy="1260475"/>
          </a:xfrm>
        </p:spPr>
        <p:txBody>
          <a:bodyPr vert="horz" wrap="square" lIns="104306" tIns="52153" rIns="104306" bIns="52153" anchor="ctr"/>
          <a:lstStyle/>
          <a:p>
            <a:pPr>
              <a:buNone/>
            </a:pPr>
            <a:r>
              <a:rPr lang="en-US" altLang="zh-CN" dirty="0"/>
              <a:t/>
            </a:r>
            <a:br>
              <a:rPr lang="en-US" altLang="zh-CN" dirty="0"/>
            </a:br>
            <a:r>
              <a:rPr lang="zh-CN" altLang="en-US" sz="4000" b="1" dirty="0">
                <a:solidFill>
                  <a:srgbClr val="FF0000"/>
                </a:solidFill>
              </a:rPr>
              <a:t>人工智能</a:t>
            </a:r>
            <a:r>
              <a:rPr lang="en-US" altLang="zh-CN" dirty="0"/>
              <a:t/>
            </a:r>
            <a:br>
              <a:rPr lang="en-US" altLang="zh-CN" dirty="0"/>
            </a:br>
            <a:endParaRPr lang="zh-CN" altLang="en-US" dirty="0"/>
          </a:p>
        </p:txBody>
      </p:sp>
      <p:sp>
        <p:nvSpPr>
          <p:cNvPr id="24579" name="内容占位符 2"/>
          <p:cNvSpPr>
            <a:spLocks noGrp="1"/>
          </p:cNvSpPr>
          <p:nvPr>
            <p:ph sz="half" idx="1"/>
          </p:nvPr>
        </p:nvSpPr>
        <p:spPr>
          <a:xfrm>
            <a:off x="534988" y="1763713"/>
            <a:ext cx="4722812" cy="4991100"/>
          </a:xfrm>
        </p:spPr>
        <p:txBody>
          <a:bodyPr vert="horz" wrap="square" lIns="104306" tIns="52153" rIns="104306" bIns="52153" anchor="t"/>
          <a:lstStyle/>
          <a:p>
            <a:pPr defTabSz="1043305">
              <a:buClrTx/>
              <a:buSzTx/>
            </a:pPr>
            <a:endParaRPr lang="en-US" altLang="zh-CN" kern="1200" dirty="0">
              <a:latin typeface="+mn-lt"/>
              <a:ea typeface="+mn-ea"/>
              <a:cs typeface="+mn-cs"/>
            </a:endParaRPr>
          </a:p>
          <a:p>
            <a:pPr defTabSz="1043305">
              <a:buClrTx/>
              <a:buSzTx/>
            </a:pPr>
            <a:r>
              <a:rPr lang="zh-CN" altLang="en-US" b="1" kern="1200" dirty="0">
                <a:solidFill>
                  <a:srgbClr val="0070C0"/>
                </a:solidFill>
                <a:latin typeface="+mn-lt"/>
                <a:ea typeface="+mn-ea"/>
                <a:cs typeface="+mn-cs"/>
              </a:rPr>
              <a:t>伦理问题</a:t>
            </a:r>
            <a:endParaRPr lang="en-US" altLang="zh-CN" b="1" kern="1200" dirty="0">
              <a:solidFill>
                <a:srgbClr val="0070C0"/>
              </a:solidFill>
              <a:latin typeface="+mn-lt"/>
              <a:ea typeface="+mn-ea"/>
              <a:cs typeface="+mn-cs"/>
            </a:endParaRPr>
          </a:p>
          <a:p>
            <a:pPr defTabSz="1043305">
              <a:buClrTx/>
              <a:buSzTx/>
            </a:pPr>
            <a:r>
              <a:rPr lang="en-US" altLang="zh-CN" kern="1200" dirty="0">
                <a:latin typeface="+mn-lt"/>
                <a:ea typeface="+mn-ea"/>
                <a:cs typeface="+mn-cs"/>
              </a:rPr>
              <a:t>1</a:t>
            </a:r>
            <a:r>
              <a:rPr lang="zh-CN" altLang="en-US" kern="1200" dirty="0">
                <a:latin typeface="+mn-lt"/>
                <a:ea typeface="+mn-ea"/>
                <a:cs typeface="+mn-cs"/>
              </a:rPr>
              <a:t>、自主决策</a:t>
            </a:r>
            <a:endParaRPr lang="en-US" altLang="zh-CN" kern="1200" dirty="0">
              <a:latin typeface="+mn-lt"/>
              <a:ea typeface="+mn-ea"/>
              <a:cs typeface="+mn-cs"/>
            </a:endParaRPr>
          </a:p>
          <a:p>
            <a:pPr defTabSz="1043305">
              <a:buClrTx/>
              <a:buSzTx/>
            </a:pPr>
            <a:r>
              <a:rPr lang="en-US" altLang="zh-CN" kern="1200" dirty="0">
                <a:latin typeface="+mn-lt"/>
                <a:ea typeface="+mn-ea"/>
                <a:cs typeface="+mn-cs"/>
              </a:rPr>
              <a:t>2</a:t>
            </a:r>
            <a:r>
              <a:rPr lang="zh-CN" altLang="en-US" kern="1200" dirty="0">
                <a:latin typeface="+mn-lt"/>
                <a:ea typeface="+mn-ea"/>
                <a:cs typeface="+mn-cs"/>
              </a:rPr>
              <a:t>、社会责任</a:t>
            </a:r>
            <a:endParaRPr lang="en-US" altLang="zh-CN" kern="1200" dirty="0">
              <a:latin typeface="+mn-lt"/>
              <a:ea typeface="+mn-ea"/>
              <a:cs typeface="+mn-cs"/>
            </a:endParaRPr>
          </a:p>
          <a:p>
            <a:pPr defTabSz="1043305">
              <a:buClrTx/>
              <a:buSzTx/>
            </a:pPr>
            <a:r>
              <a:rPr lang="en-US" altLang="zh-CN" kern="1200" dirty="0">
                <a:latin typeface="+mn-lt"/>
                <a:ea typeface="+mn-ea"/>
                <a:cs typeface="+mn-cs"/>
              </a:rPr>
              <a:t>3</a:t>
            </a:r>
            <a:r>
              <a:rPr lang="zh-CN" altLang="en-US" kern="1200" dirty="0">
                <a:latin typeface="+mn-lt"/>
                <a:ea typeface="+mn-ea"/>
                <a:cs typeface="+mn-cs"/>
              </a:rPr>
              <a:t>、潜在风险</a:t>
            </a:r>
          </a:p>
        </p:txBody>
      </p:sp>
      <p:pic>
        <p:nvPicPr>
          <p:cNvPr id="24580" name="Picture 2" descr="C:\Users\Administrator\Desktop\7199337_2_thumb.jpg"/>
          <p:cNvPicPr>
            <a:picLocks noGrp="1" noChangeAspect="1"/>
          </p:cNvPicPr>
          <p:nvPr>
            <p:ph sz="half" idx="2"/>
          </p:nvPr>
        </p:nvPicPr>
        <p:blipFill>
          <a:blip r:embed="rId2"/>
          <a:srcRect/>
          <a:stretch>
            <a:fillRect/>
          </a:stretch>
        </p:blipFill>
        <p:spPr>
          <a:xfrm>
            <a:off x="4400550" y="2351088"/>
            <a:ext cx="5757863" cy="3233737"/>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sz="3200" b="1" dirty="0" smtClean="0">
                <a:solidFill>
                  <a:srgbClr val="7C1D20"/>
                </a:solidFill>
                <a:latin typeface="微软雅黑" panose="020B0503020204020204" pitchFamily="34" charset="-122"/>
                <a:ea typeface="微软雅黑" panose="020B0503020204020204" pitchFamily="34" charset="-122"/>
                <a:cs typeface="+mj-cs"/>
              </a:rPr>
              <a:t>一、为什么要学习经济伦理学？</a:t>
            </a:r>
            <a:endParaRPr lang="en-US" altLang="zh-CN" sz="3200" b="1" dirty="0" smtClean="0">
              <a:solidFill>
                <a:srgbClr val="7C1D20"/>
              </a:solidFill>
              <a:latin typeface="微软雅黑" panose="020B0503020204020204" pitchFamily="34" charset="-122"/>
              <a:ea typeface="微软雅黑" panose="020B0503020204020204" pitchFamily="34" charset="-122"/>
              <a:cs typeface="+mj-cs"/>
            </a:endParaRPr>
          </a:p>
          <a:p>
            <a:endParaRPr lang="en-US" altLang="zh-CN" sz="3200" b="1" dirty="0" smtClean="0">
              <a:solidFill>
                <a:srgbClr val="7C1D20"/>
              </a:solidFill>
              <a:latin typeface="微软雅黑" panose="020B0503020204020204" pitchFamily="34" charset="-122"/>
              <a:ea typeface="微软雅黑" panose="020B0503020204020204" pitchFamily="34" charset="-122"/>
              <a:cs typeface="+mj-cs"/>
            </a:endParaRPr>
          </a:p>
          <a:p>
            <a:r>
              <a:rPr lang="en-US" altLang="zh-CN" sz="3200" b="1" dirty="0" smtClean="0">
                <a:solidFill>
                  <a:srgbClr val="7C1D20"/>
                </a:solidFill>
                <a:latin typeface="微软雅黑" panose="020B0503020204020204" pitchFamily="34" charset="-122"/>
                <a:ea typeface="微软雅黑" panose="020B0503020204020204" pitchFamily="34" charset="-122"/>
                <a:cs typeface="+mj-cs"/>
              </a:rPr>
              <a:t>1</a:t>
            </a:r>
            <a:r>
              <a:rPr lang="zh-CN" altLang="en-US" sz="3200" b="1" dirty="0" smtClean="0">
                <a:solidFill>
                  <a:srgbClr val="7C1D20"/>
                </a:solidFill>
                <a:latin typeface="微软雅黑" panose="020B0503020204020204" pitchFamily="34" charset="-122"/>
                <a:ea typeface="微软雅黑" panose="020B0503020204020204" pitchFamily="34" charset="-122"/>
                <a:cs typeface="+mj-cs"/>
              </a:rPr>
              <a:t>、解决经济学的价值判断问题</a:t>
            </a:r>
            <a:endParaRPr lang="zh-CN" altLang="en-US" dirty="0" smtClean="0"/>
          </a:p>
          <a:p>
            <a:r>
              <a:rPr lang="zh-CN" altLang="en-US" dirty="0" smtClean="0"/>
              <a:t>经济学是否是价值中立的纯科学？</a:t>
            </a:r>
          </a:p>
          <a:p>
            <a:r>
              <a:rPr lang="zh-CN" altLang="en-US" dirty="0" smtClean="0"/>
              <a:t>如何看待</a:t>
            </a:r>
            <a:r>
              <a:rPr lang="en-US" altLang="zh-CN" dirty="0" smtClean="0">
                <a:solidFill>
                  <a:srgbClr val="FF0000"/>
                </a:solidFill>
              </a:rPr>
              <a:t>Business of business is business</a:t>
            </a:r>
            <a:r>
              <a:rPr lang="zh-CN" altLang="en-US" dirty="0" smtClean="0">
                <a:solidFill>
                  <a:srgbClr val="FF0000"/>
                </a:solidFill>
              </a:rPr>
              <a:t>？</a:t>
            </a:r>
            <a:endParaRPr lang="zh-CN" altLang="en-US" dirty="0" smtClean="0"/>
          </a:p>
          <a:p>
            <a:endParaRPr lang="zh-CN" altLang="en-US" dirty="0" smtClean="0"/>
          </a:p>
          <a:p>
            <a:endParaRPr lang="zh-CN" altLang="en-US" dirty="0"/>
          </a:p>
          <a:p>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85850" y="1968500"/>
            <a:ext cx="8437563" cy="5182099"/>
          </a:xfrm>
          <a:prstGeom prst="rect">
            <a:avLst/>
          </a:prstGeom>
        </p:spPr>
        <p:txBody>
          <a:bodyPr lIns="104306" tIns="52153" rIns="104306" bIns="52153">
            <a:spAutoFit/>
          </a:bodyPr>
          <a:lstStyle/>
          <a:p>
            <a:pPr marL="0" marR="0" lvl="0" indent="0" algn="l" defTabSz="1043305" rtl="0" eaLnBrk="1" fontAlgn="base" latinLnBrk="0" hangingPunct="1">
              <a:lnSpc>
                <a:spcPct val="80000"/>
              </a:lnSpc>
              <a:spcBef>
                <a:spcPct val="0"/>
              </a:spcBef>
              <a:spcAft>
                <a:spcPct val="0"/>
              </a:spcAft>
              <a:buClrTx/>
              <a:buSzTx/>
              <a:buFontTx/>
              <a:buNone/>
              <a:defRPr/>
            </a:pPr>
            <a:r>
              <a:rPr kumimoji="0" lang="zh-CN" altLang="en-US" sz="3200" b="0" i="0" u="none" strike="noStrike" kern="1200" cap="none" spc="0" normalizeH="0" baseline="0" noProof="0" dirty="0">
                <a:ln>
                  <a:noFill/>
                </a:ln>
                <a:solidFill>
                  <a:srgbClr val="FF0000"/>
                </a:solidFill>
                <a:effectLst/>
                <a:uLnTx/>
                <a:uFillTx/>
                <a:latin typeface="Arial" panose="020B0604020202020204" pitchFamily="34" charset="0"/>
                <a:ea typeface="宋体" panose="02010600030101010101" pitchFamily="2" charset="-122"/>
                <a:cs typeface="+mn-cs"/>
              </a:rPr>
              <a:t>     </a:t>
            </a:r>
            <a:r>
              <a:rPr kumimoji="0" lang="zh-CN" altLang="en-US" sz="3200" b="0" i="0" u="none" strike="noStrike" kern="1200" cap="none" spc="0" normalizeH="0" baseline="0" noProof="0" dirty="0" smtClean="0">
                <a:ln>
                  <a:noFill/>
                </a:ln>
                <a:solidFill>
                  <a:srgbClr val="FF0000"/>
                </a:solidFill>
                <a:effectLst/>
                <a:uLnTx/>
                <a:uFillTx/>
                <a:latin typeface="Arial" panose="020B0604020202020204" pitchFamily="34" charset="0"/>
                <a:ea typeface="宋体" panose="02010600030101010101" pitchFamily="2" charset="-122"/>
                <a:cs typeface="+mn-cs"/>
              </a:rPr>
              <a:t>问题：</a:t>
            </a:r>
            <a:r>
              <a:rPr kumimoji="0" lang="zh-CN" altLang="en-US" sz="3200" b="1" i="0" u="none" strike="noStrike" kern="1200" cap="none" spc="0" normalizeH="0" baseline="0" noProof="0" dirty="0" smtClean="0">
                <a:ln>
                  <a:noFill/>
                </a:ln>
                <a:solidFill>
                  <a:srgbClr val="FF0000"/>
                </a:solidFill>
                <a:effectLst/>
                <a:uLnTx/>
                <a:uFillTx/>
                <a:latin typeface="+mn-lt"/>
                <a:ea typeface="+mn-ea"/>
                <a:cs typeface="+mn-cs"/>
              </a:rPr>
              <a:t>人工智能</a:t>
            </a:r>
            <a:r>
              <a:rPr kumimoji="0" lang="zh-CN" altLang="en-US" sz="3200" b="1" i="0" u="none" strike="noStrike" kern="1200" cap="none" spc="0" normalizeH="0" baseline="0" noProof="0" dirty="0">
                <a:ln>
                  <a:noFill/>
                </a:ln>
                <a:solidFill>
                  <a:srgbClr val="FF0000"/>
                </a:solidFill>
                <a:effectLst/>
                <a:uLnTx/>
                <a:uFillTx/>
                <a:latin typeface="+mn-lt"/>
                <a:ea typeface="+mn-ea"/>
                <a:cs typeface="+mn-cs"/>
              </a:rPr>
              <a:t>的道德</a:t>
            </a:r>
            <a:r>
              <a:rPr kumimoji="0" lang="zh-CN" altLang="en-US" sz="3200" b="1" i="0" u="none" strike="noStrike" kern="1200" cap="none" spc="0" normalizeH="0" baseline="0" noProof="0" dirty="0" smtClean="0">
                <a:ln>
                  <a:noFill/>
                </a:ln>
                <a:solidFill>
                  <a:srgbClr val="FF0000"/>
                </a:solidFill>
                <a:effectLst/>
                <a:uLnTx/>
                <a:uFillTx/>
                <a:latin typeface="+mn-lt"/>
                <a:ea typeface="+mn-ea"/>
                <a:cs typeface="+mn-cs"/>
              </a:rPr>
              <a:t>选择</a:t>
            </a:r>
            <a:endParaRPr kumimoji="0" lang="en-US" altLang="zh-CN" sz="3200" b="1"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1043305" rtl="0" eaLnBrk="1" fontAlgn="base" latinLnBrk="0" hangingPunct="1">
              <a:lnSpc>
                <a:spcPct val="80000"/>
              </a:lnSpc>
              <a:spcBef>
                <a:spcPct val="0"/>
              </a:spcBef>
              <a:spcAft>
                <a:spcPct val="0"/>
              </a:spcAft>
              <a:buClrTx/>
              <a:buSzTx/>
              <a:buFontTx/>
              <a:buNone/>
              <a:defRPr/>
            </a:pPr>
            <a:endParaRPr kumimoji="0" lang="en-US" altLang="zh-CN" sz="3200" b="0" i="0" u="none" strike="noStrike" kern="1200" cap="none" spc="0" normalizeH="0" baseline="0" noProof="0" dirty="0">
              <a:ln>
                <a:noFill/>
              </a:ln>
              <a:solidFill>
                <a:srgbClr val="FF0000"/>
              </a:solidFill>
              <a:effectLst/>
              <a:uLnTx/>
              <a:uFillTx/>
              <a:latin typeface="+mn-lt"/>
              <a:ea typeface="+mn-ea"/>
              <a:cs typeface="+mn-cs"/>
            </a:endParaRPr>
          </a:p>
          <a:p>
            <a:pPr marL="0" marR="0" lvl="0" indent="0" algn="l" defTabSz="1043305" rtl="0" eaLnBrk="1" fontAlgn="base" latinLnBrk="0" hangingPunct="1">
              <a:lnSpc>
                <a:spcPts val="3900"/>
              </a:lnSpc>
              <a:spcBef>
                <a:spcPct val="0"/>
              </a:spcBef>
              <a:spcAft>
                <a:spcPct val="0"/>
              </a:spcAft>
              <a:buClrTx/>
              <a:buSzTx/>
              <a:buFontTx/>
              <a:buNone/>
              <a:defRPr/>
            </a:pPr>
            <a:r>
              <a:rPr kumimoji="0" lang="en-US" altLang="zh-CN" sz="3200" b="1" i="0" u="none" strike="noStrike" kern="1200" cap="none" spc="0" normalizeH="0" baseline="0" noProof="0" dirty="0">
                <a:ln>
                  <a:noFill/>
                </a:ln>
                <a:solidFill>
                  <a:srgbClr val="0070C0"/>
                </a:solidFill>
                <a:effectLst/>
                <a:uLnTx/>
                <a:uFillTx/>
                <a:latin typeface="+mn-lt"/>
                <a:ea typeface="+mn-ea"/>
                <a:cs typeface="+mn-cs"/>
              </a:rPr>
              <a:t>1</a:t>
            </a:r>
            <a:r>
              <a:rPr kumimoji="0" lang="zh-CN" altLang="en-US" sz="3200" b="1" i="0" u="none" strike="noStrike" kern="1200" cap="none" spc="0" normalizeH="0" baseline="0" noProof="0" dirty="0">
                <a:ln>
                  <a:noFill/>
                </a:ln>
                <a:solidFill>
                  <a:srgbClr val="0070C0"/>
                </a:solidFill>
                <a:effectLst/>
                <a:uLnTx/>
                <a:uFillTx/>
                <a:latin typeface="+mn-lt"/>
                <a:ea typeface="+mn-ea"/>
                <a:cs typeface="+mn-cs"/>
              </a:rPr>
              <a:t>、人工智能与自动化设备的区别，前者可以自主选择而后者只听指令。有选择就有了道德与道德评价。</a:t>
            </a:r>
            <a:endParaRPr kumimoji="0" lang="en-US" altLang="zh-CN" sz="3200" b="1"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1043305" rtl="0" eaLnBrk="1" fontAlgn="base" latinLnBrk="0" hangingPunct="1">
              <a:lnSpc>
                <a:spcPts val="3900"/>
              </a:lnSpc>
              <a:spcBef>
                <a:spcPct val="0"/>
              </a:spcBef>
              <a:spcAft>
                <a:spcPct val="0"/>
              </a:spcAft>
              <a:buClrTx/>
              <a:buSzTx/>
              <a:buFontTx/>
              <a:buNone/>
              <a:defRPr/>
            </a:pPr>
            <a:r>
              <a:rPr kumimoji="0" lang="en-US" altLang="zh-CN" sz="3200" b="1" i="0" u="none" strike="noStrike" kern="1200" cap="none" spc="0" normalizeH="0" baseline="0" noProof="0" dirty="0">
                <a:ln>
                  <a:noFill/>
                </a:ln>
                <a:solidFill>
                  <a:srgbClr val="0070C0"/>
                </a:solidFill>
                <a:effectLst/>
                <a:uLnTx/>
                <a:uFillTx/>
                <a:latin typeface="+mn-lt"/>
                <a:ea typeface="+mn-ea"/>
                <a:cs typeface="+mn-cs"/>
              </a:rPr>
              <a:t>2</a:t>
            </a:r>
            <a:r>
              <a:rPr kumimoji="0" lang="zh-CN" altLang="en-US" sz="3200" b="1" i="0" u="none" strike="noStrike" kern="1200" cap="none" spc="0" normalizeH="0" baseline="0" noProof="0" dirty="0">
                <a:ln>
                  <a:noFill/>
                </a:ln>
                <a:solidFill>
                  <a:srgbClr val="0070C0"/>
                </a:solidFill>
                <a:effectLst/>
                <a:uLnTx/>
                <a:uFillTx/>
                <a:latin typeface="+mn-lt"/>
                <a:ea typeface="+mn-ea"/>
                <a:cs typeface="+mn-cs"/>
              </a:rPr>
              <a:t>、人工智能的道德选择要输入道德规范、情景，它会自行计算，像阿尔法狗一样找到最合理的道德选择。</a:t>
            </a:r>
            <a:endParaRPr kumimoji="0" lang="en-US" altLang="zh-CN" sz="3200" b="1"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1043305" rtl="0" eaLnBrk="1" fontAlgn="base" latinLnBrk="0" hangingPunct="1">
              <a:lnSpc>
                <a:spcPts val="3900"/>
              </a:lnSpc>
              <a:spcBef>
                <a:spcPct val="0"/>
              </a:spcBef>
              <a:spcAft>
                <a:spcPct val="0"/>
              </a:spcAft>
              <a:buClrTx/>
              <a:buSzTx/>
              <a:buFontTx/>
              <a:buNone/>
              <a:defRPr/>
            </a:pPr>
            <a:r>
              <a:rPr kumimoji="0" lang="en-US" altLang="zh-CN" sz="3200" b="1" i="0" u="none" strike="noStrike" kern="1200" cap="none" spc="0" normalizeH="0" baseline="0" noProof="0" dirty="0">
                <a:ln>
                  <a:noFill/>
                </a:ln>
                <a:solidFill>
                  <a:srgbClr val="0070C0"/>
                </a:solidFill>
                <a:effectLst/>
                <a:uLnTx/>
                <a:uFillTx/>
                <a:latin typeface="+mn-lt"/>
                <a:ea typeface="+mn-ea"/>
                <a:cs typeface="+mn-cs"/>
              </a:rPr>
              <a:t>3</a:t>
            </a:r>
            <a:r>
              <a:rPr kumimoji="0" lang="zh-CN" altLang="en-US" sz="3200" b="1" i="0" u="none" strike="noStrike" kern="1200" cap="none" spc="0" normalizeH="0" baseline="0" noProof="0" dirty="0">
                <a:ln>
                  <a:noFill/>
                </a:ln>
                <a:solidFill>
                  <a:srgbClr val="0070C0"/>
                </a:solidFill>
                <a:effectLst/>
                <a:uLnTx/>
                <a:uFillTx/>
                <a:latin typeface="+mn-lt"/>
                <a:ea typeface="+mn-ea"/>
                <a:cs typeface="+mn-cs"/>
              </a:rPr>
              <a:t>、你会输入什么样的道德程序给它？</a:t>
            </a:r>
            <a:endParaRPr kumimoji="0" lang="en-US" altLang="zh-CN" sz="3200" b="1"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1043305" rtl="0" eaLnBrk="1" fontAlgn="base" latinLnBrk="0" hangingPunct="1">
              <a:lnSpc>
                <a:spcPct val="80000"/>
              </a:lnSpc>
              <a:spcBef>
                <a:spcPct val="0"/>
              </a:spcBef>
              <a:spcAft>
                <a:spcPct val="0"/>
              </a:spcAft>
              <a:buClrTx/>
              <a:buSzTx/>
              <a:buFontTx/>
              <a:buNone/>
              <a:defRPr/>
            </a:pPr>
            <a:endParaRPr kumimoji="0" lang="en-US" altLang="zh-CN" sz="3200" b="0" i="0" u="none" strike="noStrike" kern="1200" cap="none" spc="0" normalizeH="0" baseline="0" noProof="0" dirty="0">
              <a:ln>
                <a:noFill/>
              </a:ln>
              <a:solidFill>
                <a:srgbClr val="FF0000"/>
              </a:solidFill>
              <a:effectLst/>
              <a:uLnTx/>
              <a:uFillTx/>
              <a:latin typeface="+mn-lt"/>
              <a:ea typeface="+mn-ea"/>
              <a:cs typeface="+mn-cs"/>
            </a:endParaRPr>
          </a:p>
          <a:p>
            <a:pPr marL="0" marR="0" lvl="0" indent="0" algn="l" defTabSz="1043305" rtl="0" eaLnBrk="1" fontAlgn="base" latinLnBrk="0" hangingPunct="1">
              <a:lnSpc>
                <a:spcPct val="80000"/>
              </a:lnSpc>
              <a:spcBef>
                <a:spcPct val="0"/>
              </a:spcBef>
              <a:spcAft>
                <a:spcPct val="0"/>
              </a:spcAft>
              <a:buClrTx/>
              <a:buSzTx/>
              <a:buFontTx/>
              <a:buNone/>
              <a:defRPr/>
            </a:pPr>
            <a:endParaRPr kumimoji="0" lang="zh-CN" altLang="en-US" sz="3200" b="0" i="0" u="none" strike="noStrike" kern="1200" cap="none" spc="0" normalizeH="0" baseline="0" noProof="0" dirty="0">
              <a:ln>
                <a:noFill/>
              </a:ln>
              <a:solidFill>
                <a:srgbClr val="FF0000"/>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descr="C:\Users\Administrator\Desktop\财大ppt模板\B9PPT模板（一）-04.jpg"/>
          <p:cNvPicPr>
            <a:picLocks noChangeAspect="1"/>
          </p:cNvPicPr>
          <p:nvPr/>
        </p:nvPicPr>
        <p:blipFill>
          <a:blip r:embed="rId2"/>
          <a:stretch>
            <a:fillRect/>
          </a:stretch>
        </p:blipFill>
        <p:spPr>
          <a:xfrm>
            <a:off x="26988" y="-395287"/>
            <a:ext cx="10691812" cy="7559675"/>
          </a:xfrm>
          <a:prstGeom prst="rect">
            <a:avLst/>
          </a:prstGeom>
          <a:noFill/>
          <a:ln w="9525">
            <a:noFill/>
          </a:ln>
        </p:spPr>
      </p:pic>
      <p:sp>
        <p:nvSpPr>
          <p:cNvPr id="30723" name="标题 1"/>
          <p:cNvSpPr>
            <a:spLocks noGrp="1"/>
          </p:cNvSpPr>
          <p:nvPr>
            <p:ph type="title"/>
          </p:nvPr>
        </p:nvSpPr>
        <p:spPr>
          <a:xfrm>
            <a:off x="703263" y="279400"/>
            <a:ext cx="8531225" cy="1125538"/>
          </a:xfrm>
        </p:spPr>
        <p:txBody>
          <a:bodyPr vert="horz" wrap="square" lIns="104306" tIns="52153" rIns="104306" bIns="52153" anchor="ctr"/>
          <a:lstStyle/>
          <a:p>
            <a:pPr algn="l" eaLnBrk="1" hangingPunct="1"/>
            <a:r>
              <a:rPr lang="zh-CN" altLang="en-US" sz="3600" b="1" dirty="0"/>
              <a:t>金钱不能买什么？</a:t>
            </a:r>
            <a:r>
              <a:rPr lang="zh-CN" altLang="zh-CN" sz="3600" b="1" dirty="0"/>
              <a:t/>
            </a:r>
            <a:br>
              <a:rPr lang="zh-CN" altLang="zh-CN" sz="3600" b="1" dirty="0"/>
            </a:br>
            <a:endParaRPr lang="zh-CN" altLang="en-US" sz="3600" b="1" dirty="0">
              <a:solidFill>
                <a:srgbClr val="7C1D20"/>
              </a:solidFill>
              <a:latin typeface="微软雅黑" panose="020B0503020204020204" pitchFamily="34" charset="-122"/>
              <a:ea typeface="微软雅黑" panose="020B0503020204020204" pitchFamily="34" charset="-122"/>
            </a:endParaRPr>
          </a:p>
        </p:txBody>
      </p:sp>
      <p:pic>
        <p:nvPicPr>
          <p:cNvPr id="30724" name="Picture 5" descr="C:\Users\Administrator\Desktop\u=1085819218,2838220164&amp;fm=26&amp;gp=0.jpg"/>
          <p:cNvPicPr>
            <a:picLocks noGrp="1" noChangeAspect="1"/>
          </p:cNvPicPr>
          <p:nvPr>
            <p:ph idx="1"/>
          </p:nvPr>
        </p:nvPicPr>
        <p:blipFill>
          <a:blip r:embed="rId3"/>
          <a:srcRect/>
          <a:stretch>
            <a:fillRect/>
          </a:stretch>
        </p:blipFill>
        <p:spPr>
          <a:xfrm>
            <a:off x="5418138" y="1636713"/>
            <a:ext cx="3133725" cy="4371975"/>
          </a:xfrm>
        </p:spPr>
      </p:pic>
      <p:sp>
        <p:nvSpPr>
          <p:cNvPr id="30725" name="TextBox 5"/>
          <p:cNvSpPr txBox="1"/>
          <p:nvPr/>
        </p:nvSpPr>
        <p:spPr>
          <a:xfrm>
            <a:off x="1203325" y="1493838"/>
            <a:ext cx="3500438" cy="4524375"/>
          </a:xfrm>
          <a:prstGeom prst="rect">
            <a:avLst/>
          </a:prstGeom>
          <a:noFill/>
          <a:ln w="9525">
            <a:noFill/>
          </a:ln>
        </p:spPr>
        <p:txBody>
          <a:bodyPr>
            <a:spAutoFit/>
          </a:bodyPr>
          <a:lstStyle/>
          <a:p>
            <a:r>
              <a:rPr lang="zh-CN" altLang="en-US" sz="3200" dirty="0">
                <a:solidFill>
                  <a:srgbClr val="FF0000"/>
                </a:solidFill>
                <a:latin typeface="Arial" panose="020B0604020202020204" pitchFamily="34" charset="0"/>
              </a:rPr>
              <a:t>问题：</a:t>
            </a:r>
            <a:endParaRPr lang="en-US" altLang="zh-CN" sz="3200" dirty="0">
              <a:solidFill>
                <a:srgbClr val="FF0000"/>
              </a:solidFill>
              <a:latin typeface="Arial" panose="020B0604020202020204" pitchFamily="34" charset="0"/>
            </a:endParaRPr>
          </a:p>
          <a:p>
            <a:r>
              <a:rPr lang="en-US" altLang="zh-CN" sz="3200" b="1" dirty="0">
                <a:latin typeface="Arial" panose="020B0604020202020204" pitchFamily="34" charset="0"/>
              </a:rPr>
              <a:t>1</a:t>
            </a:r>
            <a:r>
              <a:rPr lang="zh-CN" altLang="en-US" sz="3200" b="1" dirty="0">
                <a:latin typeface="Arial" panose="020B0604020202020204" pitchFamily="34" charset="0"/>
              </a:rPr>
              <a:t>、市场的伦理边界是什么？</a:t>
            </a:r>
            <a:endParaRPr lang="en-US" altLang="zh-CN" sz="3200" b="1" dirty="0">
              <a:latin typeface="Arial" panose="020B0604020202020204" pitchFamily="34" charset="0"/>
            </a:endParaRPr>
          </a:p>
          <a:p>
            <a:r>
              <a:rPr lang="en-US" altLang="zh-CN" sz="3200" b="1" dirty="0">
                <a:latin typeface="Arial" panose="020B0604020202020204" pitchFamily="34" charset="0"/>
              </a:rPr>
              <a:t>2</a:t>
            </a:r>
            <a:r>
              <a:rPr lang="zh-CN" altLang="en-US" sz="3200" b="1" dirty="0">
                <a:latin typeface="Arial" panose="020B0604020202020204" pitchFamily="34" charset="0"/>
              </a:rPr>
              <a:t>、市场的效率评价与伦理评价的关系怎样？</a:t>
            </a:r>
          </a:p>
          <a:p>
            <a:r>
              <a:rPr lang="en-US" altLang="zh-CN" sz="3200" b="1" dirty="0">
                <a:latin typeface="Arial" panose="020B0604020202020204" pitchFamily="34" charset="0"/>
              </a:rPr>
              <a:t>3</a:t>
            </a:r>
            <a:r>
              <a:rPr lang="zh-CN" altLang="en-US" sz="3200" b="1" dirty="0">
                <a:latin typeface="Arial" panose="020B0604020202020204" pitchFamily="34" charset="0"/>
              </a:rPr>
              <a:t>、金钱通约一切价值会导致什么结果？</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a:p>
            <a:r>
              <a:rPr lang="zh-CN" altLang="en-US" dirty="0">
                <a:solidFill>
                  <a:srgbClr val="FF0000"/>
                </a:solidFill>
              </a:rPr>
              <a:t>在经济学的研究中有一种倾向认为：</a:t>
            </a:r>
            <a:endParaRPr lang="zh-CN" altLang="en-US" dirty="0"/>
          </a:p>
          <a:p>
            <a:r>
              <a:rPr lang="zh-CN" altLang="en-US" dirty="0"/>
              <a:t>经济学主要是一门实证科学，不应包括规范的内容和价值判断，要用纯科学的方法，用数理逻辑来研究经济学。</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2"/>
          <a:stretch>
            <a:fillRect/>
          </a:stretch>
        </p:blipFill>
        <p:spPr>
          <a:xfrm>
            <a:off x="5935345" y="1762125"/>
            <a:ext cx="3901440" cy="5638165"/>
          </a:xfrm>
          <a:prstGeom prst="rect">
            <a:avLst/>
          </a:prstGeom>
        </p:spPr>
      </p:pic>
      <p:sp>
        <p:nvSpPr>
          <p:cNvPr id="5" name="文本框 4"/>
          <p:cNvSpPr txBox="1"/>
          <p:nvPr/>
        </p:nvSpPr>
        <p:spPr>
          <a:xfrm>
            <a:off x="668655" y="2211070"/>
            <a:ext cx="5266690" cy="4523105"/>
          </a:xfrm>
          <a:prstGeom prst="rect">
            <a:avLst/>
          </a:prstGeom>
          <a:noFill/>
        </p:spPr>
        <p:txBody>
          <a:bodyPr wrap="square" rtlCol="0" anchor="t">
            <a:spAutoFit/>
          </a:bodyPr>
          <a:lstStyle/>
          <a:p>
            <a:pPr eaLnBrk="1" hangingPunct="1"/>
            <a:r>
              <a:rPr lang="zh-CN" altLang="en-US" sz="3200" b="1" dirty="0">
                <a:solidFill>
                  <a:srgbClr val="FF0066"/>
                </a:solidFill>
                <a:latin typeface="Arial Black" panose="020B0A04020102020204" pitchFamily="34" charset="0"/>
                <a:sym typeface="+mn-ea"/>
              </a:rPr>
              <a:t>经济学家罗宾斯对经济学的定义：</a:t>
            </a:r>
            <a:endParaRPr lang="zh-CN" altLang="en-US" sz="3200" b="1" dirty="0">
              <a:solidFill>
                <a:srgbClr val="FF0066"/>
              </a:solidFill>
              <a:latin typeface="Arial Black" panose="020B0A04020102020204" pitchFamily="34" charset="0"/>
            </a:endParaRPr>
          </a:p>
          <a:p>
            <a:pPr eaLnBrk="1" hangingPunct="1"/>
            <a:r>
              <a:rPr lang="zh-CN" altLang="en-US" sz="3200" b="1" dirty="0">
                <a:latin typeface="Arial Black" panose="020B0A04020102020204" pitchFamily="34" charset="0"/>
                <a:sym typeface="+mn-ea"/>
              </a:rPr>
              <a:t>“经济学对于各种目的而言完全是中立的；只要达到某一目的需要借助于稀缺手段，这种行为便是经济学家关注的对象。经济学并不讨论目的本身。”</a:t>
            </a:r>
            <a:r>
              <a:rPr lang="en-US" altLang="zh-CN" sz="3200" b="1" dirty="0">
                <a:latin typeface="Arial Black" panose="020B0A04020102020204" pitchFamily="34" charset="0"/>
                <a:sym typeface="+mn-ea"/>
              </a:rPr>
              <a:t>(《</a:t>
            </a:r>
            <a:r>
              <a:rPr lang="zh-CN" altLang="en-US" sz="3200" b="1" dirty="0">
                <a:latin typeface="Arial Black" panose="020B0A04020102020204" pitchFamily="34" charset="0"/>
                <a:sym typeface="+mn-ea"/>
              </a:rPr>
              <a:t>经济科学的性质和意义</a:t>
            </a:r>
            <a:r>
              <a:rPr lang="en-US" altLang="zh-CN" sz="3200" b="1" dirty="0">
                <a:latin typeface="Arial Black" panose="020B0A04020102020204" pitchFamily="34" charset="0"/>
                <a:sym typeface="+mn-ea"/>
              </a:rPr>
              <a:t>》</a:t>
            </a:r>
            <a:r>
              <a:rPr lang="zh-CN" altLang="en-US" sz="3200" b="1" dirty="0">
                <a:latin typeface="Arial Black" panose="020B0A04020102020204" pitchFamily="34" charset="0"/>
                <a:sym typeface="+mn-ea"/>
              </a:rPr>
              <a:t>第</a:t>
            </a:r>
            <a:r>
              <a:rPr lang="en-US" altLang="zh-CN" sz="3200" b="1" dirty="0">
                <a:latin typeface="Arial Black" panose="020B0A04020102020204" pitchFamily="34" charset="0"/>
                <a:sym typeface="+mn-ea"/>
              </a:rPr>
              <a:t>26</a:t>
            </a:r>
            <a:r>
              <a:rPr lang="zh-CN" altLang="en-US" sz="3200" b="1" dirty="0">
                <a:latin typeface="Arial Black" panose="020B0A04020102020204" pitchFamily="34" charset="0"/>
                <a:sym typeface="+mn-ea"/>
              </a:rPr>
              <a:t>页</a:t>
            </a:r>
            <a:r>
              <a:rPr lang="en-US" altLang="zh-CN" sz="3200" b="1" dirty="0">
                <a:latin typeface="Arial Black" panose="020B0A04020102020204" pitchFamily="34" charset="0"/>
                <a:sym typeface="+mn-ea"/>
              </a:rPr>
              <a:t>)</a:t>
            </a:r>
            <a:r>
              <a:rPr lang="en-US" altLang="zh-CN" sz="3200" b="1" dirty="0">
                <a:solidFill>
                  <a:srgbClr val="FF0066"/>
                </a:solidFill>
                <a:latin typeface="Arial Black" panose="020B0A04020102020204" pitchFamily="34" charset="0"/>
                <a:sym typeface="+mn-ea"/>
              </a:rPr>
              <a:t> </a:t>
            </a:r>
            <a:endParaRPr lang="zh-CN" altLang="en-US"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vert="horz" wrap="square" lIns="100821" tIns="50410" rIns="100821" bIns="50410" anchor="ctr"/>
          <a:lstStyle/>
          <a:p>
            <a:pPr eaLnBrk="1" hangingPunct="1"/>
            <a:endParaRPr lang="zh-CN" altLang="zh-CN" dirty="0"/>
          </a:p>
        </p:txBody>
      </p:sp>
      <p:sp>
        <p:nvSpPr>
          <p:cNvPr id="8195" name="Rectangle 3"/>
          <p:cNvSpPr>
            <a:spLocks noGrp="1"/>
          </p:cNvSpPr>
          <p:nvPr>
            <p:ph idx="1"/>
          </p:nvPr>
        </p:nvSpPr>
        <p:spPr/>
        <p:txBody>
          <a:bodyPr vert="horz" wrap="square" lIns="100821" tIns="50410" rIns="100821" bIns="50410" anchor="t"/>
          <a:lstStyle/>
          <a:p>
            <a:pPr eaLnBrk="1" hangingPunct="1"/>
            <a:r>
              <a:rPr lang="zh-CN" altLang="en-US" sz="2645" b="1" dirty="0"/>
              <a:t>在西方，经济学起源于希腊哲学。经济学的英文是</a:t>
            </a:r>
            <a:r>
              <a:rPr lang="zh-CN" altLang="en-US" sz="2645" b="1" dirty="0">
                <a:solidFill>
                  <a:srgbClr val="FF0000"/>
                </a:solidFill>
              </a:rPr>
              <a:t>“</a:t>
            </a:r>
            <a:r>
              <a:rPr lang="en-US" altLang="zh-CN" sz="2645" b="1" dirty="0">
                <a:solidFill>
                  <a:srgbClr val="FF0000"/>
                </a:solidFill>
              </a:rPr>
              <a:t>economic”</a:t>
            </a:r>
            <a:r>
              <a:rPr lang="zh-CN" altLang="en-US" sz="2645" b="1" dirty="0">
                <a:solidFill>
                  <a:srgbClr val="FF0000"/>
                </a:solidFill>
              </a:rPr>
              <a:t>，指的是家政管理。</a:t>
            </a:r>
            <a:r>
              <a:rPr lang="zh-CN" altLang="en-US" sz="2645" b="1" dirty="0"/>
              <a:t>但这里所指的“家政”与我们现在的“家政”不同，古希腊的“家”，指的是氏族及家族。所以，一般的经济史家都认为，西方经济分析的鼻祖是柏拉图和亚里士多德，而这两位伟大哲人所说的经济学，绝不是现在一些主流经济学家所指的单纯研究“稀缺性”和“资源配置”的纯经济学或形式经济学。从一开始，先哲们就</a:t>
            </a:r>
            <a:r>
              <a:rPr lang="zh-CN" altLang="en-US" sz="2645" b="1" dirty="0">
                <a:solidFill>
                  <a:srgbClr val="FF0066"/>
                </a:solidFill>
              </a:rPr>
              <a:t>在经济学中贯注了浓郁的人文关怀精神</a:t>
            </a:r>
            <a:r>
              <a:rPr lang="zh-CN" altLang="en-US" sz="2645" b="1" dirty="0"/>
              <a:t>，使经济学成为“讲道德”和“讲良心”的科学。 </a:t>
            </a:r>
          </a:p>
        </p:txBody>
      </p:sp>
    </p:spTree>
    <p:extLst>
      <p:ext uri="{BB962C8B-B14F-4D97-AF65-F5344CB8AC3E}">
        <p14:creationId xmlns:p14="http://schemas.microsoft.com/office/powerpoint/2010/main" val="165126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a:t>德国伦理学家彼德·科斯洛夫斯基在《伦理经济学》一书中认为，“</a:t>
            </a:r>
            <a:r>
              <a:rPr lang="zh-CN" altLang="en-US">
                <a:solidFill>
                  <a:srgbClr val="FF0000"/>
                </a:solidFill>
              </a:rPr>
              <a:t>伦理学是市场失灵的调整措施和补救，宗教是伦理学失灵的调整措施和补救。当经济学失灵的时候，伦理学就会出现，当伦理学失灵的时候，宗教就会出现。”</a:t>
            </a:r>
            <a:r>
              <a:rPr lang="zh-CN" altLang="en-US"/>
              <a:t>为什么伦理学或道德是解决经济失灵的措施呢？</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a:sym typeface="+mn-ea"/>
              </a:rPr>
              <a:t>“因为这些道德行为降低了交易支出费用，所以提高了市场的能力，减少了市场失灵的概率，减少了对国家强制合作的刺激。</a:t>
            </a:r>
            <a:r>
              <a:rPr lang="zh-CN" altLang="en-US">
                <a:solidFill>
                  <a:srgbClr val="FF0000"/>
                </a:solidFill>
                <a:sym typeface="+mn-ea"/>
              </a:rPr>
              <a:t>伦理学是对经济失灵和市场失灵的一种调整措施，因为它降低了制裁和监督的费用。</a:t>
            </a:r>
            <a:r>
              <a:rPr lang="zh-CN" altLang="en-US">
                <a:sym typeface="+mn-ea"/>
              </a:rPr>
              <a:t>因为通过法制机关实施的国家监督也要花费国家大量的费用，所以伦理学也减少了国家行为的费用和‘国家失灵’的概率。”</a:t>
            </a:r>
            <a:endParaRPr lang="zh-CN" altLang="en-US"/>
          </a:p>
          <a:p>
            <a:endParaRPr lang="zh-CN"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ags/tag2.xml><?xml version="1.0" encoding="utf-8"?>
<p:tagLst xmlns:a="http://schemas.openxmlformats.org/drawingml/2006/main" xmlns:r="http://schemas.openxmlformats.org/officeDocument/2006/relationships" xmlns:p="http://schemas.openxmlformats.org/presentationml/2006/main">
  <p:tag name="KSO_WM_SLIDE_MODEL_TYPE" val="timelin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226</TotalTime>
  <Words>2153</Words>
  <Application>Microsoft Office PowerPoint</Application>
  <PresentationFormat>自定义</PresentationFormat>
  <Paragraphs>143</Paragraphs>
  <Slides>41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41</vt:i4>
      </vt:variant>
    </vt:vector>
  </HeadingPairs>
  <TitlesOfParts>
    <vt:vector size="49" baseType="lpstr">
      <vt:lpstr>华文中宋</vt:lpstr>
      <vt:lpstr>宋体</vt:lpstr>
      <vt:lpstr>微软雅黑</vt:lpstr>
      <vt:lpstr>Arial</vt:lpstr>
      <vt:lpstr>Arial Black</vt:lpstr>
      <vt:lpstr>Calibri</vt:lpstr>
      <vt:lpstr>Times New Roman</vt:lpstr>
      <vt:lpstr>Office 主题</vt:lpstr>
      <vt:lpstr>经济伦理专题研究</vt:lpstr>
      <vt:lpstr>第一章     概   论</vt:lpstr>
      <vt:lpstr>参考书目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二、什么是经济伦理学？</vt:lpstr>
      <vt:lpstr>道德与利益的关系</vt:lpstr>
      <vt:lpstr>经济伦理学（Business Ethics）</vt:lpstr>
      <vt:lpstr>三、经济伦理学研究的内容</vt:lpstr>
      <vt:lpstr>PowerPoint 演示文稿</vt:lpstr>
      <vt:lpstr>如何看待生命价值？</vt:lpstr>
      <vt:lpstr>PowerPoint 演示文稿</vt:lpstr>
      <vt:lpstr>PowerPoint 演示文稿</vt:lpstr>
      <vt:lpstr>如何看待个体与社会的关系？</vt:lpstr>
      <vt:lpstr>人的存在是个体的存在还是社会的存在？</vt:lpstr>
      <vt:lpstr>PowerPoint 演示文稿</vt:lpstr>
      <vt:lpstr>如何看待权利？</vt:lpstr>
      <vt:lpstr>PowerPoint 演示文稿</vt:lpstr>
      <vt:lpstr>PowerPoint 演示文稿</vt:lpstr>
      <vt:lpstr>如何看待诚信价值？ </vt:lpstr>
      <vt:lpstr>  当代出现的“信用透支”、信用悖论 </vt:lpstr>
      <vt:lpstr>PowerPoint 演示文稿</vt:lpstr>
      <vt:lpstr>PowerPoint 演示文稿</vt:lpstr>
      <vt:lpstr>PowerPoint 演示文稿</vt:lpstr>
      <vt:lpstr>PowerPoint 演示文稿</vt:lpstr>
      <vt:lpstr>PowerPoint 演示文稿</vt:lpstr>
      <vt:lpstr> </vt:lpstr>
      <vt:lpstr> 人工智能 </vt:lpstr>
      <vt:lpstr>PowerPoint 演示文稿</vt:lpstr>
      <vt:lpstr>金钱不能买什么？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上海财经大学PPT主标题</dc:title>
  <dc:creator>admin</dc:creator>
  <cp:lastModifiedBy>郝云</cp:lastModifiedBy>
  <cp:revision>296</cp:revision>
  <dcterms:created xsi:type="dcterms:W3CDTF">2016-12-19T01:38:00Z</dcterms:created>
  <dcterms:modified xsi:type="dcterms:W3CDTF">2021-10-11T06:16:25Z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2052-11.1.0.8976</vt:lpwstr>
  </property>
</Properties>
</file>