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61"/>
  </p:handoutMasterIdLst>
  <p:sldIdLst>
    <p:sldId id="256" r:id="rId2"/>
    <p:sldId id="602" r:id="rId3"/>
    <p:sldId id="603" r:id="rId4"/>
    <p:sldId id="604" r:id="rId5"/>
    <p:sldId id="605" r:id="rId6"/>
    <p:sldId id="584" r:id="rId7"/>
    <p:sldId id="607" r:id="rId8"/>
    <p:sldId id="609" r:id="rId9"/>
    <p:sldId id="606" r:id="rId10"/>
    <p:sldId id="590" r:id="rId11"/>
    <p:sldId id="591" r:id="rId12"/>
    <p:sldId id="592" r:id="rId13"/>
    <p:sldId id="610" r:id="rId14"/>
    <p:sldId id="611" r:id="rId15"/>
    <p:sldId id="612" r:id="rId16"/>
    <p:sldId id="593" r:id="rId17"/>
    <p:sldId id="594" r:id="rId18"/>
    <p:sldId id="595" r:id="rId19"/>
    <p:sldId id="596" r:id="rId20"/>
    <p:sldId id="600" r:id="rId21"/>
    <p:sldId id="601" r:id="rId22"/>
    <p:sldId id="613" r:id="rId23"/>
    <p:sldId id="614" r:id="rId24"/>
    <p:sldId id="615" r:id="rId25"/>
    <p:sldId id="616" r:id="rId26"/>
    <p:sldId id="617" r:id="rId27"/>
    <p:sldId id="618" r:id="rId28"/>
    <p:sldId id="619" r:id="rId29"/>
    <p:sldId id="620" r:id="rId30"/>
    <p:sldId id="621" r:id="rId31"/>
    <p:sldId id="622" r:id="rId32"/>
    <p:sldId id="623" r:id="rId33"/>
    <p:sldId id="624" r:id="rId34"/>
    <p:sldId id="625" r:id="rId35"/>
    <p:sldId id="626" r:id="rId36"/>
    <p:sldId id="627" r:id="rId37"/>
    <p:sldId id="628" r:id="rId38"/>
    <p:sldId id="629" r:id="rId39"/>
    <p:sldId id="630" r:id="rId40"/>
    <p:sldId id="631" r:id="rId41"/>
    <p:sldId id="632" r:id="rId42"/>
    <p:sldId id="633" r:id="rId43"/>
    <p:sldId id="634" r:id="rId44"/>
    <p:sldId id="635" r:id="rId45"/>
    <p:sldId id="636" r:id="rId46"/>
    <p:sldId id="637" r:id="rId47"/>
    <p:sldId id="638" r:id="rId48"/>
    <p:sldId id="639" r:id="rId49"/>
    <p:sldId id="640" r:id="rId50"/>
    <p:sldId id="641" r:id="rId51"/>
    <p:sldId id="642" r:id="rId52"/>
    <p:sldId id="643" r:id="rId53"/>
    <p:sldId id="644" r:id="rId54"/>
    <p:sldId id="645" r:id="rId55"/>
    <p:sldId id="646" r:id="rId56"/>
    <p:sldId id="647" r:id="rId57"/>
    <p:sldId id="648" r:id="rId58"/>
    <p:sldId id="649" r:id="rId59"/>
    <p:sldId id="650" r:id="rId60"/>
  </p:sldIdLst>
  <p:sldSz cx="10693400" cy="7561263"/>
  <p:notesSz cx="6807200" cy="9939338"/>
  <p:defaultTextStyle>
    <a:defPPr>
      <a:defRPr lang="zh-CN"/>
    </a:defPPr>
    <a:lvl1pPr marL="0" lvl="0" indent="0" algn="l" defTabSz="1043305" rtl="0" eaLnBrk="1" fontAlgn="base" latinLnBrk="0" hangingPunct="1">
      <a:lnSpc>
        <a:spcPct val="100000"/>
      </a:lnSpc>
      <a:spcBef>
        <a:spcPct val="0"/>
      </a:spcBef>
      <a:spcAft>
        <a:spcPct val="0"/>
      </a:spcAft>
      <a:buNone/>
      <a:defRPr sz="2100" b="0" i="0" u="none" kern="1200" baseline="0">
        <a:solidFill>
          <a:schemeClr val="tx1"/>
        </a:solidFill>
        <a:latin typeface="Arial" panose="020B0604020202020204" pitchFamily="34" charset="0"/>
        <a:ea typeface="宋体" panose="02010600030101010101" pitchFamily="2" charset="-122"/>
        <a:cs typeface="+mn-cs"/>
      </a:defRPr>
    </a:lvl1pPr>
    <a:lvl2pPr marL="520700" lvl="1" indent="-63500" algn="l" defTabSz="1043305" rtl="0" eaLnBrk="1" fontAlgn="base" latinLnBrk="0" hangingPunct="1">
      <a:lnSpc>
        <a:spcPct val="100000"/>
      </a:lnSpc>
      <a:spcBef>
        <a:spcPct val="0"/>
      </a:spcBef>
      <a:spcAft>
        <a:spcPct val="0"/>
      </a:spcAft>
      <a:buNone/>
      <a:defRPr sz="2100" b="0" i="0" u="none" kern="1200" baseline="0">
        <a:solidFill>
          <a:schemeClr val="tx1"/>
        </a:solidFill>
        <a:latin typeface="Arial" panose="020B0604020202020204" pitchFamily="34" charset="0"/>
        <a:ea typeface="宋体" panose="02010600030101010101" pitchFamily="2" charset="-122"/>
        <a:cs typeface="+mn-cs"/>
      </a:defRPr>
    </a:lvl2pPr>
    <a:lvl3pPr marL="1043305" lvl="2" indent="-128905" algn="l" defTabSz="1043305" rtl="0" eaLnBrk="1" fontAlgn="base" latinLnBrk="0" hangingPunct="1">
      <a:lnSpc>
        <a:spcPct val="100000"/>
      </a:lnSpc>
      <a:spcBef>
        <a:spcPct val="0"/>
      </a:spcBef>
      <a:spcAft>
        <a:spcPct val="0"/>
      </a:spcAft>
      <a:buNone/>
      <a:defRPr sz="2100" b="0" i="0" u="none" kern="1200" baseline="0">
        <a:solidFill>
          <a:schemeClr val="tx1"/>
        </a:solidFill>
        <a:latin typeface="Arial" panose="020B0604020202020204" pitchFamily="34" charset="0"/>
        <a:ea typeface="宋体" panose="02010600030101010101" pitchFamily="2" charset="-122"/>
        <a:cs typeface="+mn-cs"/>
      </a:defRPr>
    </a:lvl3pPr>
    <a:lvl4pPr marL="1564005" lvl="3" indent="-192405" algn="l" defTabSz="1043305" rtl="0" eaLnBrk="1" fontAlgn="base" latinLnBrk="0" hangingPunct="1">
      <a:lnSpc>
        <a:spcPct val="100000"/>
      </a:lnSpc>
      <a:spcBef>
        <a:spcPct val="0"/>
      </a:spcBef>
      <a:spcAft>
        <a:spcPct val="0"/>
      </a:spcAft>
      <a:buNone/>
      <a:defRPr sz="2100" b="0" i="0" u="none" kern="1200" baseline="0">
        <a:solidFill>
          <a:schemeClr val="tx1"/>
        </a:solidFill>
        <a:latin typeface="Arial" panose="020B0604020202020204" pitchFamily="34" charset="0"/>
        <a:ea typeface="宋体" panose="02010600030101010101" pitchFamily="2" charset="-122"/>
        <a:cs typeface="+mn-cs"/>
      </a:defRPr>
    </a:lvl4pPr>
    <a:lvl5pPr marL="2085975" lvl="4" indent="-257175" algn="l" defTabSz="1043305" rtl="0" eaLnBrk="1" fontAlgn="base" latinLnBrk="0" hangingPunct="1">
      <a:lnSpc>
        <a:spcPct val="100000"/>
      </a:lnSpc>
      <a:spcBef>
        <a:spcPct val="0"/>
      </a:spcBef>
      <a:spcAft>
        <a:spcPct val="0"/>
      </a:spcAft>
      <a:buNone/>
      <a:defRPr sz="21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257175" algn="l" defTabSz="1043305" rtl="0" eaLnBrk="1" fontAlgn="base" latinLnBrk="0" hangingPunct="1">
      <a:lnSpc>
        <a:spcPct val="100000"/>
      </a:lnSpc>
      <a:spcBef>
        <a:spcPct val="0"/>
      </a:spcBef>
      <a:spcAft>
        <a:spcPct val="0"/>
      </a:spcAft>
      <a:buNone/>
      <a:defRPr sz="21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257175" algn="l" defTabSz="1043305" rtl="0" eaLnBrk="1" fontAlgn="base" latinLnBrk="0" hangingPunct="1">
      <a:lnSpc>
        <a:spcPct val="100000"/>
      </a:lnSpc>
      <a:spcBef>
        <a:spcPct val="0"/>
      </a:spcBef>
      <a:spcAft>
        <a:spcPct val="0"/>
      </a:spcAft>
      <a:buNone/>
      <a:defRPr sz="21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257175" algn="l" defTabSz="1043305" rtl="0" eaLnBrk="1" fontAlgn="base" latinLnBrk="0" hangingPunct="1">
      <a:lnSpc>
        <a:spcPct val="100000"/>
      </a:lnSpc>
      <a:spcBef>
        <a:spcPct val="0"/>
      </a:spcBef>
      <a:spcAft>
        <a:spcPct val="0"/>
      </a:spcAft>
      <a:buNone/>
      <a:defRPr sz="21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257175" algn="l" defTabSz="1043305" rtl="0" eaLnBrk="1" fontAlgn="base" latinLnBrk="0" hangingPunct="1">
      <a:lnSpc>
        <a:spcPct val="100000"/>
      </a:lnSpc>
      <a:spcBef>
        <a:spcPct val="0"/>
      </a:spcBef>
      <a:spcAft>
        <a:spcPct val="0"/>
      </a:spcAft>
      <a:buNone/>
      <a:defRPr sz="21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1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0" d="100"/>
          <a:sy n="100" d="100"/>
        </p:scale>
        <p:origin x="1428" y="84"/>
      </p:cViewPr>
      <p:guideLst>
        <p:guide orient="horz" pos="2381"/>
        <p:guide pos="33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9B3ABED6-3F9C-4785-AB3B-CA5AE0A08BCB}" type="datetimeFigureOut">
              <a:rPr lang="zh-CN" altLang="en-US" smtClean="0"/>
              <a:t>2023/4/11</a:t>
            </a:fld>
            <a:endParaRPr lang="zh-CN" altLang="en-US"/>
          </a:p>
        </p:txBody>
      </p:sp>
      <p:sp>
        <p:nvSpPr>
          <p:cNvPr id="4" name="页脚占位符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9F8D14C0-5BF2-4DE9-B4BA-EE1DFE7B1940}" type="slidenum">
              <a:rPr lang="zh-CN" altLang="en-US" smtClean="0"/>
              <a:t>‹#›</a:t>
            </a:fld>
            <a:endParaRPr lang="zh-CN" altLang="en-US"/>
          </a:p>
        </p:txBody>
      </p:sp>
    </p:spTree>
    <p:extLst>
      <p:ext uri="{BB962C8B-B14F-4D97-AF65-F5344CB8AC3E}">
        <p14:creationId xmlns:p14="http://schemas.microsoft.com/office/powerpoint/2010/main" val="42329687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02005" y="2348893"/>
            <a:ext cx="9089390" cy="1620771"/>
          </a:xfrm>
        </p:spPr>
        <p:txBody>
          <a:bodyPr/>
          <a:lstStyle/>
          <a:p>
            <a:r>
              <a:rPr lang="zh-CN" altLang="en-US"/>
              <a:t>单击此处编辑母版标题样式</a:t>
            </a:r>
          </a:p>
        </p:txBody>
      </p:sp>
      <p:sp>
        <p:nvSpPr>
          <p:cNvPr id="3" name="副标题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335" indent="0" algn="ctr">
              <a:buNone/>
              <a:defRPr>
                <a:solidFill>
                  <a:schemeClr val="tx1">
                    <a:tint val="75000"/>
                  </a:schemeClr>
                </a:solidFill>
              </a:defRPr>
            </a:lvl2pPr>
            <a:lvl3pPr marL="1043305" indent="0" algn="ctr">
              <a:buNone/>
              <a:defRPr>
                <a:solidFill>
                  <a:schemeClr val="tx1">
                    <a:tint val="75000"/>
                  </a:schemeClr>
                </a:solidFill>
              </a:defRPr>
            </a:lvl3pPr>
            <a:lvl4pPr marL="1564640" indent="0" algn="ctr">
              <a:buNone/>
              <a:defRPr>
                <a:solidFill>
                  <a:schemeClr val="tx1">
                    <a:tint val="75000"/>
                  </a:schemeClr>
                </a:solidFill>
              </a:defRPr>
            </a:lvl4pPr>
            <a:lvl5pPr marL="2085975" indent="0" algn="ctr">
              <a:buNone/>
              <a:defRPr>
                <a:solidFill>
                  <a:schemeClr val="tx1">
                    <a:tint val="75000"/>
                  </a:schemeClr>
                </a:solidFill>
              </a:defRPr>
            </a:lvl5pPr>
            <a:lvl6pPr marL="2607945" indent="0" algn="ctr">
              <a:buNone/>
              <a:defRPr>
                <a:solidFill>
                  <a:schemeClr val="tx1">
                    <a:tint val="75000"/>
                  </a:schemeClr>
                </a:solidFill>
              </a:defRPr>
            </a:lvl6pPr>
            <a:lvl7pPr marL="3129280" indent="0" algn="ctr">
              <a:buNone/>
              <a:defRPr>
                <a:solidFill>
                  <a:schemeClr val="tx1">
                    <a:tint val="75000"/>
                  </a:schemeClr>
                </a:solidFill>
              </a:defRPr>
            </a:lvl7pPr>
            <a:lvl8pPr marL="3650615" indent="0" algn="ctr">
              <a:buNone/>
              <a:defRPr>
                <a:solidFill>
                  <a:schemeClr val="tx1">
                    <a:tint val="75000"/>
                  </a:schemeClr>
                </a:solidFill>
              </a:defRPr>
            </a:lvl8pPr>
            <a:lvl9pPr marL="417195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1043305" rtl="0" eaLnBrk="1" fontAlgn="auto" latinLnBrk="0" hangingPunct="1">
              <a:lnSpc>
                <a:spcPct val="100000"/>
              </a:lnSpc>
              <a:spcBef>
                <a:spcPts val="0"/>
              </a:spcBef>
              <a:spcAft>
                <a:spcPts val="0"/>
              </a:spcAft>
              <a:buClrTx/>
              <a:buSzTx/>
              <a:buFontTx/>
              <a:buNone/>
              <a:defRPr/>
            </a:pPr>
            <a:fld id="{6EB01BFF-E807-45B4-A77A-EAFB4994E9B4}" type="datetimeFigureOut">
              <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rPr>
              <a:t>2023/4/11</a:t>
            </a:fld>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104330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1043305" rtl="0" eaLnBrk="1" fontAlgn="auto" latinLnBrk="0" hangingPunct="1">
              <a:lnSpc>
                <a:spcPct val="100000"/>
              </a:lnSpc>
              <a:spcBef>
                <a:spcPts val="0"/>
              </a:spcBef>
              <a:spcAft>
                <a:spcPts val="0"/>
              </a:spcAft>
              <a:buClrTx/>
              <a:buSzTx/>
              <a:buFontTx/>
              <a:buNone/>
              <a:defRPr/>
            </a:pPr>
            <a:fld id="{6EB01BFF-E807-45B4-A77A-EAFB4994E9B4}" type="datetimeFigureOut">
              <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rPr>
              <a:t>2023/4/11</a:t>
            </a:fld>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104330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752715" y="302802"/>
            <a:ext cx="2406015" cy="645157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34670" y="302802"/>
            <a:ext cx="7039822" cy="645157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1043305" rtl="0" eaLnBrk="1" fontAlgn="auto" latinLnBrk="0" hangingPunct="1">
              <a:lnSpc>
                <a:spcPct val="100000"/>
              </a:lnSpc>
              <a:spcBef>
                <a:spcPts val="0"/>
              </a:spcBef>
              <a:spcAft>
                <a:spcPts val="0"/>
              </a:spcAft>
              <a:buClrTx/>
              <a:buSzTx/>
              <a:buFontTx/>
              <a:buNone/>
              <a:defRPr/>
            </a:pPr>
            <a:fld id="{6EB01BFF-E807-45B4-A77A-EAFB4994E9B4}" type="datetimeFigureOut">
              <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rPr>
              <a:t>2023/4/11</a:t>
            </a:fld>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104330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1043305" rtl="0" eaLnBrk="1" fontAlgn="auto" latinLnBrk="0" hangingPunct="1">
              <a:lnSpc>
                <a:spcPct val="100000"/>
              </a:lnSpc>
              <a:spcBef>
                <a:spcPts val="0"/>
              </a:spcBef>
              <a:spcAft>
                <a:spcPts val="0"/>
              </a:spcAft>
              <a:buClrTx/>
              <a:buSzTx/>
              <a:buFontTx/>
              <a:buNone/>
              <a:defRPr/>
            </a:pPr>
            <a:fld id="{6EB01BFF-E807-45B4-A77A-EAFB4994E9B4}" type="datetimeFigureOut">
              <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rPr>
              <a:t>2023/4/11</a:t>
            </a:fld>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104330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44705" y="4858812"/>
            <a:ext cx="9089390" cy="1501751"/>
          </a:xfrm>
        </p:spPr>
        <p:txBody>
          <a:bodyPr anchor="t"/>
          <a:lstStyle>
            <a:lvl1pPr algn="l">
              <a:defRPr sz="4600" b="1" cap="all"/>
            </a:lvl1pPr>
          </a:lstStyle>
          <a:p>
            <a:r>
              <a:rPr lang="zh-CN" altLang="en-US"/>
              <a:t>单击此处编辑母版标题样式</a:t>
            </a:r>
          </a:p>
        </p:txBody>
      </p:sp>
      <p:sp>
        <p:nvSpPr>
          <p:cNvPr id="3" name="文本占位符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335" indent="0">
              <a:buNone/>
              <a:defRPr sz="2100">
                <a:solidFill>
                  <a:schemeClr val="tx1">
                    <a:tint val="75000"/>
                  </a:schemeClr>
                </a:solidFill>
              </a:defRPr>
            </a:lvl2pPr>
            <a:lvl3pPr marL="1043305" indent="0">
              <a:buNone/>
              <a:defRPr sz="1800">
                <a:solidFill>
                  <a:schemeClr val="tx1">
                    <a:tint val="75000"/>
                  </a:schemeClr>
                </a:solidFill>
              </a:defRPr>
            </a:lvl3pPr>
            <a:lvl4pPr marL="1564640" indent="0">
              <a:buNone/>
              <a:defRPr sz="1600">
                <a:solidFill>
                  <a:schemeClr val="tx1">
                    <a:tint val="75000"/>
                  </a:schemeClr>
                </a:solidFill>
              </a:defRPr>
            </a:lvl4pPr>
            <a:lvl5pPr marL="2085975" indent="0">
              <a:buNone/>
              <a:defRPr sz="1600">
                <a:solidFill>
                  <a:schemeClr val="tx1">
                    <a:tint val="75000"/>
                  </a:schemeClr>
                </a:solidFill>
              </a:defRPr>
            </a:lvl5pPr>
            <a:lvl6pPr marL="2607945" indent="0">
              <a:buNone/>
              <a:defRPr sz="1600">
                <a:solidFill>
                  <a:schemeClr val="tx1">
                    <a:tint val="75000"/>
                  </a:schemeClr>
                </a:solidFill>
              </a:defRPr>
            </a:lvl6pPr>
            <a:lvl7pPr marL="3129280" indent="0">
              <a:buNone/>
              <a:defRPr sz="1600">
                <a:solidFill>
                  <a:schemeClr val="tx1">
                    <a:tint val="75000"/>
                  </a:schemeClr>
                </a:solidFill>
              </a:defRPr>
            </a:lvl7pPr>
            <a:lvl8pPr marL="3650615" indent="0">
              <a:buNone/>
              <a:defRPr sz="1600">
                <a:solidFill>
                  <a:schemeClr val="tx1">
                    <a:tint val="75000"/>
                  </a:schemeClr>
                </a:solidFill>
              </a:defRPr>
            </a:lvl8pPr>
            <a:lvl9pPr marL="417195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1043305" rtl="0" eaLnBrk="1" fontAlgn="auto" latinLnBrk="0" hangingPunct="1">
              <a:lnSpc>
                <a:spcPct val="100000"/>
              </a:lnSpc>
              <a:spcBef>
                <a:spcPts val="0"/>
              </a:spcBef>
              <a:spcAft>
                <a:spcPts val="0"/>
              </a:spcAft>
              <a:buClrTx/>
              <a:buSzTx/>
              <a:buFontTx/>
              <a:buNone/>
              <a:defRPr/>
            </a:pPr>
            <a:fld id="{6EB01BFF-E807-45B4-A77A-EAFB4994E9B4}" type="datetimeFigureOut">
              <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rPr>
              <a:t>2023/4/11</a:t>
            </a:fld>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104330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1043305" rtl="0" eaLnBrk="1" fontAlgn="auto" latinLnBrk="0" hangingPunct="1">
              <a:lnSpc>
                <a:spcPct val="100000"/>
              </a:lnSpc>
              <a:spcBef>
                <a:spcPts val="0"/>
              </a:spcBef>
              <a:spcAft>
                <a:spcPts val="0"/>
              </a:spcAft>
              <a:buClrTx/>
              <a:buSzTx/>
              <a:buFontTx/>
              <a:buNone/>
              <a:defRPr/>
            </a:pPr>
            <a:fld id="{6EB01BFF-E807-45B4-A77A-EAFB4994E9B4}" type="datetimeFigureOut">
              <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rPr>
              <a:t>2023/4/11</a:t>
            </a:fld>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104330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34670" y="1692533"/>
            <a:ext cx="4724775" cy="705367"/>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a:t>单击此处编辑母版文本样式</a:t>
            </a:r>
          </a:p>
        </p:txBody>
      </p:sp>
      <p:sp>
        <p:nvSpPr>
          <p:cNvPr id="4" name="内容占位符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32099" y="1692533"/>
            <a:ext cx="4726631" cy="705367"/>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a:t>单击此处编辑母版文本样式</a:t>
            </a:r>
          </a:p>
        </p:txBody>
      </p:sp>
      <p:sp>
        <p:nvSpPr>
          <p:cNvPr id="6" name="内容占位符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1043305" rtl="0" eaLnBrk="1" fontAlgn="auto" latinLnBrk="0" hangingPunct="1">
              <a:lnSpc>
                <a:spcPct val="100000"/>
              </a:lnSpc>
              <a:spcBef>
                <a:spcPts val="0"/>
              </a:spcBef>
              <a:spcAft>
                <a:spcPts val="0"/>
              </a:spcAft>
              <a:buClrTx/>
              <a:buSzTx/>
              <a:buFontTx/>
              <a:buNone/>
              <a:defRPr/>
            </a:pPr>
            <a:fld id="{6EB01BFF-E807-45B4-A77A-EAFB4994E9B4}" type="datetimeFigureOut">
              <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rPr>
              <a:t>2023/4/11</a:t>
            </a:fld>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104330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1043305" rtl="0" eaLnBrk="1" fontAlgn="auto" latinLnBrk="0" hangingPunct="1">
              <a:lnSpc>
                <a:spcPct val="100000"/>
              </a:lnSpc>
              <a:spcBef>
                <a:spcPts val="0"/>
              </a:spcBef>
              <a:spcAft>
                <a:spcPts val="0"/>
              </a:spcAft>
              <a:buClrTx/>
              <a:buSzTx/>
              <a:buFontTx/>
              <a:buNone/>
              <a:defRPr/>
            </a:pPr>
            <a:fld id="{6EB01BFF-E807-45B4-A77A-EAFB4994E9B4}" type="datetimeFigureOut">
              <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rPr>
              <a:t>2023/4/11</a:t>
            </a:fld>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104330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1043305" rtl="0" eaLnBrk="1" fontAlgn="auto" latinLnBrk="0" hangingPunct="1">
              <a:lnSpc>
                <a:spcPct val="100000"/>
              </a:lnSpc>
              <a:spcBef>
                <a:spcPts val="0"/>
              </a:spcBef>
              <a:spcAft>
                <a:spcPts val="0"/>
              </a:spcAft>
              <a:buClrTx/>
              <a:buSzTx/>
              <a:buFontTx/>
              <a:buNone/>
              <a:defRPr/>
            </a:pPr>
            <a:fld id="{6EB01BFF-E807-45B4-A77A-EAFB4994E9B4}" type="datetimeFigureOut">
              <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rPr>
              <a:t>2023/4/11</a:t>
            </a:fld>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104330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4671" y="301050"/>
            <a:ext cx="3518055" cy="1281214"/>
          </a:xfrm>
        </p:spPr>
        <p:txBody>
          <a:bodyPr anchor="b"/>
          <a:lstStyle>
            <a:lvl1pPr algn="l">
              <a:defRPr sz="2300" b="1"/>
            </a:lvl1pPr>
          </a:lstStyle>
          <a:p>
            <a:r>
              <a:rPr lang="zh-CN" altLang="en-US"/>
              <a:t>单击此处编辑母版标题样式</a:t>
            </a:r>
          </a:p>
        </p:txBody>
      </p:sp>
      <p:sp>
        <p:nvSpPr>
          <p:cNvPr id="3" name="内容占位符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34671" y="1582265"/>
            <a:ext cx="3518055" cy="5172114"/>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1043305" rtl="0" eaLnBrk="1" fontAlgn="auto" latinLnBrk="0" hangingPunct="1">
              <a:lnSpc>
                <a:spcPct val="100000"/>
              </a:lnSpc>
              <a:spcBef>
                <a:spcPts val="0"/>
              </a:spcBef>
              <a:spcAft>
                <a:spcPts val="0"/>
              </a:spcAft>
              <a:buClrTx/>
              <a:buSzTx/>
              <a:buFontTx/>
              <a:buNone/>
              <a:defRPr/>
            </a:pPr>
            <a:fld id="{6EB01BFF-E807-45B4-A77A-EAFB4994E9B4}" type="datetimeFigureOut">
              <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rPr>
              <a:t>2023/4/11</a:t>
            </a:fld>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104330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95981" y="5292884"/>
            <a:ext cx="6416040" cy="624855"/>
          </a:xfrm>
        </p:spPr>
        <p:txBody>
          <a:bodyPr anchor="b"/>
          <a:lstStyle>
            <a:lvl1pPr algn="l">
              <a:defRPr sz="2300" b="1"/>
            </a:lvl1pPr>
          </a:lstStyle>
          <a:p>
            <a:r>
              <a:rPr lang="zh-CN" altLang="en-US"/>
              <a:t>单击此处编辑母版标题样式</a:t>
            </a:r>
          </a:p>
        </p:txBody>
      </p:sp>
      <p:sp>
        <p:nvSpPr>
          <p:cNvPr id="3" name="图片占位符 2"/>
          <p:cNvSpPr>
            <a:spLocks noGrp="1"/>
          </p:cNvSpPr>
          <p:nvPr>
            <p:ph type="pic" idx="1"/>
          </p:nvPr>
        </p:nvSpPr>
        <p:spPr>
          <a:xfrm>
            <a:off x="2095981" y="675613"/>
            <a:ext cx="6416040" cy="4536758"/>
          </a:xfrm>
        </p:spPr>
        <p:txBody>
          <a:bodyPr vert="horz" wrap="square" lIns="104306" tIns="52153" rIns="104306" bIns="52153" numCol="1" rtlCol="0" anchor="t" anchorCtr="0" compatLnSpc="1">
            <a:normAutofit/>
          </a:bodyPr>
          <a:lstStyle>
            <a:lvl1pPr marL="0" indent="0">
              <a:buNone/>
              <a:defRPr sz="3700"/>
            </a:lvl1pPr>
            <a:lvl2pPr marL="521335" indent="0">
              <a:buNone/>
              <a:defRPr sz="3200"/>
            </a:lvl2pPr>
            <a:lvl3pPr marL="1043305" indent="0">
              <a:buNone/>
              <a:defRPr sz="2700"/>
            </a:lvl3pPr>
            <a:lvl4pPr marL="1564640" indent="0">
              <a:buNone/>
              <a:defRPr sz="2300"/>
            </a:lvl4pPr>
            <a:lvl5pPr marL="2085975" indent="0">
              <a:buNone/>
              <a:defRPr sz="2300"/>
            </a:lvl5pPr>
            <a:lvl6pPr marL="2607945" indent="0">
              <a:buNone/>
              <a:defRPr sz="2300"/>
            </a:lvl6pPr>
            <a:lvl7pPr marL="3129280" indent="0">
              <a:buNone/>
              <a:defRPr sz="2300"/>
            </a:lvl7pPr>
            <a:lvl8pPr marL="3650615" indent="0">
              <a:buNone/>
              <a:defRPr sz="2300"/>
            </a:lvl8pPr>
            <a:lvl9pPr marL="4171950" indent="0">
              <a:buNone/>
              <a:defRPr sz="2300"/>
            </a:lvl9pPr>
          </a:lstStyle>
          <a:p>
            <a:pPr marL="0" marR="0" lvl="0" indent="0" algn="l" defTabSz="104330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7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095981" y="5917739"/>
            <a:ext cx="6416040" cy="887398"/>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1043305" rtl="0" eaLnBrk="1" fontAlgn="auto" latinLnBrk="0" hangingPunct="1">
              <a:lnSpc>
                <a:spcPct val="100000"/>
              </a:lnSpc>
              <a:spcBef>
                <a:spcPts val="0"/>
              </a:spcBef>
              <a:spcAft>
                <a:spcPts val="0"/>
              </a:spcAft>
              <a:buClrTx/>
              <a:buSzTx/>
              <a:buFontTx/>
              <a:buNone/>
              <a:defRPr/>
            </a:pPr>
            <a:fld id="{6EB01BFF-E807-45B4-A77A-EAFB4994E9B4}" type="datetimeFigureOut">
              <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rPr>
              <a:t>2023/4/11</a:t>
            </a:fld>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104330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534988" y="303213"/>
            <a:ext cx="9623425" cy="1260475"/>
          </a:xfrm>
          <a:prstGeom prst="rect">
            <a:avLst/>
          </a:prstGeom>
          <a:noFill/>
          <a:ln w="9525">
            <a:noFill/>
          </a:ln>
        </p:spPr>
        <p:txBody>
          <a:bodyPr lIns="104306" tIns="52153" rIns="104306" bIns="52153" anchor="ctr"/>
          <a:lstStyle/>
          <a:p>
            <a:pPr lvl="0"/>
            <a:r>
              <a:rPr lang="zh-CN" altLang="en-US" dirty="0"/>
              <a:t>单击此处编辑母版标题样式</a:t>
            </a:r>
          </a:p>
        </p:txBody>
      </p:sp>
      <p:sp>
        <p:nvSpPr>
          <p:cNvPr id="1027" name="文本占位符 2"/>
          <p:cNvSpPr>
            <a:spLocks noGrp="1"/>
          </p:cNvSpPr>
          <p:nvPr>
            <p:ph type="body" idx="1"/>
          </p:nvPr>
        </p:nvSpPr>
        <p:spPr>
          <a:xfrm>
            <a:off x="534988" y="1763713"/>
            <a:ext cx="9623425" cy="4991100"/>
          </a:xfrm>
          <a:prstGeom prst="rect">
            <a:avLst/>
          </a:prstGeom>
          <a:noFill/>
          <a:ln w="9525">
            <a:noFill/>
          </a:ln>
        </p:spPr>
        <p:txBody>
          <a:bodyPr lIns="104306" tIns="52153" rIns="104306" bIns="52153"/>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534988" y="7008813"/>
            <a:ext cx="2495550" cy="401638"/>
          </a:xfrm>
          <a:prstGeom prst="rect">
            <a:avLst/>
          </a:prstGeom>
        </p:spPr>
        <p:txBody>
          <a:bodyPr vert="horz" lIns="104306" tIns="52153" rIns="104306" bIns="52153" rtlCol="0" anchor="ctr"/>
          <a:lstStyle>
            <a:lvl1pPr algn="l" defTabSz="1043305" fontAlgn="auto">
              <a:spcBef>
                <a:spcPts val="0"/>
              </a:spcBef>
              <a:spcAft>
                <a:spcPts val="0"/>
              </a:spcAft>
              <a:defRPr sz="1400">
                <a:solidFill>
                  <a:schemeClr val="tx1">
                    <a:tint val="75000"/>
                  </a:schemeClr>
                </a:solidFill>
                <a:latin typeface="+mn-lt"/>
                <a:ea typeface="+mn-ea"/>
              </a:defRPr>
            </a:lvl1pPr>
          </a:lstStyle>
          <a:p>
            <a:pPr marL="0" marR="0" lvl="0" indent="0" algn="l" defTabSz="1043305" rtl="0" eaLnBrk="1" fontAlgn="auto" latinLnBrk="0" hangingPunct="1">
              <a:lnSpc>
                <a:spcPct val="100000"/>
              </a:lnSpc>
              <a:spcBef>
                <a:spcPts val="0"/>
              </a:spcBef>
              <a:spcAft>
                <a:spcPts val="0"/>
              </a:spcAft>
              <a:buClrTx/>
              <a:buSzTx/>
              <a:buFontTx/>
              <a:buNone/>
              <a:defRPr/>
            </a:pPr>
            <a:fld id="{6EB01BFF-E807-45B4-A77A-EAFB4994E9B4}" type="datetimeFigureOut">
              <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rPr>
              <a:t>2023/4/11</a:t>
            </a:fld>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652838" y="7008813"/>
            <a:ext cx="3387725" cy="401638"/>
          </a:xfrm>
          <a:prstGeom prst="rect">
            <a:avLst/>
          </a:prstGeom>
        </p:spPr>
        <p:txBody>
          <a:bodyPr vert="horz" lIns="104306" tIns="52153" rIns="104306" bIns="52153" rtlCol="0" anchor="ctr"/>
          <a:lstStyle>
            <a:lvl1pPr algn="ctr" defTabSz="1043305" fontAlgn="auto">
              <a:spcBef>
                <a:spcPts val="0"/>
              </a:spcBef>
              <a:spcAft>
                <a:spcPts val="0"/>
              </a:spcAft>
              <a:defRPr sz="1400">
                <a:solidFill>
                  <a:schemeClr val="tx1">
                    <a:tint val="75000"/>
                  </a:schemeClr>
                </a:solidFill>
                <a:latin typeface="+mn-lt"/>
                <a:ea typeface="+mn-ea"/>
              </a:defRPr>
            </a:lvl1pPr>
          </a:lstStyle>
          <a:p>
            <a:pPr marL="0" marR="0" lvl="0" indent="0" algn="ctr" defTabSz="1043305"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7662863" y="7008813"/>
            <a:ext cx="2495550" cy="401638"/>
          </a:xfrm>
          <a:prstGeom prst="rect">
            <a:avLst/>
          </a:prstGeom>
        </p:spPr>
        <p:txBody>
          <a:bodyPr vert="horz" lIns="104306" tIns="52153" rIns="104306" bIns="52153" rtlCol="0" anchor="ctr"/>
          <a:lstStyle>
            <a:lvl1pPr algn="r">
              <a:defRPr sz="1400">
                <a:solidFill>
                  <a:srgbClr val="898989"/>
                </a:solidFill>
                <a:latin typeface="Calibri" panose="020F0502020204030204" pitchFamily="34" charset="0"/>
              </a:defRPr>
            </a:lvl1p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1043305" rtl="0" eaLnBrk="0" fontAlgn="base" hangingPunct="0">
        <a:spcBef>
          <a:spcPct val="0"/>
        </a:spcBef>
        <a:spcAft>
          <a:spcPct val="0"/>
        </a:spcAft>
        <a:defRPr sz="5000" kern="1200">
          <a:solidFill>
            <a:schemeClr val="tx1"/>
          </a:solidFill>
          <a:latin typeface="+mj-lt"/>
          <a:ea typeface="+mj-ea"/>
          <a:cs typeface="+mj-cs"/>
        </a:defRPr>
      </a:lvl1pPr>
      <a:lvl2pPr algn="ctr" defTabSz="1043305"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2pPr>
      <a:lvl3pPr algn="ctr" defTabSz="1043305"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3pPr>
      <a:lvl4pPr algn="ctr" defTabSz="1043305"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4pPr>
      <a:lvl5pPr algn="ctr" defTabSz="1043305"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5pPr>
      <a:lvl6pPr marL="457200" algn="ctr" defTabSz="1043305"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6pPr>
      <a:lvl7pPr marL="914400" algn="ctr" defTabSz="1043305"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7pPr>
      <a:lvl8pPr marL="1371600" algn="ctr" defTabSz="1043305"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8pPr>
      <a:lvl9pPr marL="1828800" algn="ctr" defTabSz="1043305"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9pPr>
    </p:titleStyle>
    <p:bodyStyle>
      <a:lvl1pPr marL="390525" indent="-390525" algn="l" defTabSz="104330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330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3305"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3305"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3305"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330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43305" rtl="0" eaLnBrk="1" latinLnBrk="0" hangingPunct="1">
        <a:defRPr sz="2100" kern="1200">
          <a:solidFill>
            <a:schemeClr val="tx1"/>
          </a:solidFill>
          <a:latin typeface="+mn-lt"/>
          <a:ea typeface="+mn-ea"/>
          <a:cs typeface="+mn-cs"/>
        </a:defRPr>
      </a:lvl1pPr>
      <a:lvl2pPr marL="521335" algn="l" defTabSz="1043305" rtl="0" eaLnBrk="1" latinLnBrk="0" hangingPunct="1">
        <a:defRPr sz="2100" kern="1200">
          <a:solidFill>
            <a:schemeClr val="tx1"/>
          </a:solidFill>
          <a:latin typeface="+mn-lt"/>
          <a:ea typeface="+mn-ea"/>
          <a:cs typeface="+mn-cs"/>
        </a:defRPr>
      </a:lvl2pPr>
      <a:lvl3pPr marL="1043305" algn="l" defTabSz="1043305" rtl="0" eaLnBrk="1" latinLnBrk="0" hangingPunct="1">
        <a:defRPr sz="2100" kern="1200">
          <a:solidFill>
            <a:schemeClr val="tx1"/>
          </a:solidFill>
          <a:latin typeface="+mn-lt"/>
          <a:ea typeface="+mn-ea"/>
          <a:cs typeface="+mn-cs"/>
        </a:defRPr>
      </a:lvl3pPr>
      <a:lvl4pPr marL="1564640" algn="l" defTabSz="1043305" rtl="0" eaLnBrk="1" latinLnBrk="0" hangingPunct="1">
        <a:defRPr sz="2100" kern="1200">
          <a:solidFill>
            <a:schemeClr val="tx1"/>
          </a:solidFill>
          <a:latin typeface="+mn-lt"/>
          <a:ea typeface="+mn-ea"/>
          <a:cs typeface="+mn-cs"/>
        </a:defRPr>
      </a:lvl4pPr>
      <a:lvl5pPr marL="2085975" algn="l" defTabSz="1043305" rtl="0" eaLnBrk="1" latinLnBrk="0" hangingPunct="1">
        <a:defRPr sz="2100" kern="1200">
          <a:solidFill>
            <a:schemeClr val="tx1"/>
          </a:solidFill>
          <a:latin typeface="+mn-lt"/>
          <a:ea typeface="+mn-ea"/>
          <a:cs typeface="+mn-cs"/>
        </a:defRPr>
      </a:lvl5pPr>
      <a:lvl6pPr marL="2607945" algn="l" defTabSz="1043305" rtl="0" eaLnBrk="1" latinLnBrk="0" hangingPunct="1">
        <a:defRPr sz="2100" kern="1200">
          <a:solidFill>
            <a:schemeClr val="tx1"/>
          </a:solidFill>
          <a:latin typeface="+mn-lt"/>
          <a:ea typeface="+mn-ea"/>
          <a:cs typeface="+mn-cs"/>
        </a:defRPr>
      </a:lvl6pPr>
      <a:lvl7pPr marL="3129280" algn="l" defTabSz="1043305" rtl="0" eaLnBrk="1" latinLnBrk="0" hangingPunct="1">
        <a:defRPr sz="2100" kern="1200">
          <a:solidFill>
            <a:schemeClr val="tx1"/>
          </a:solidFill>
          <a:latin typeface="+mn-lt"/>
          <a:ea typeface="+mn-ea"/>
          <a:cs typeface="+mn-cs"/>
        </a:defRPr>
      </a:lvl7pPr>
      <a:lvl8pPr marL="3650615" algn="l" defTabSz="1043305" rtl="0" eaLnBrk="1" latinLnBrk="0" hangingPunct="1">
        <a:defRPr sz="2100" kern="1200">
          <a:solidFill>
            <a:schemeClr val="tx1"/>
          </a:solidFill>
          <a:latin typeface="+mn-lt"/>
          <a:ea typeface="+mn-ea"/>
          <a:cs typeface="+mn-cs"/>
        </a:defRPr>
      </a:lvl8pPr>
      <a:lvl9pPr marL="4171950" algn="l" defTabSz="104330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Administrator\Desktop\财大ppt模板\B9PPT模板（一）-03.jpg"/>
          <p:cNvPicPr>
            <a:picLocks noChangeAspect="1"/>
          </p:cNvPicPr>
          <p:nvPr/>
        </p:nvPicPr>
        <p:blipFill>
          <a:blip r:embed="rId3"/>
          <a:stretch>
            <a:fillRect/>
          </a:stretch>
        </p:blipFill>
        <p:spPr>
          <a:xfrm>
            <a:off x="318" y="1270"/>
            <a:ext cx="10691812" cy="7559675"/>
          </a:xfrm>
          <a:prstGeom prst="rect">
            <a:avLst/>
          </a:prstGeom>
          <a:noFill/>
          <a:ln w="9525">
            <a:noFill/>
          </a:ln>
        </p:spPr>
      </p:pic>
      <p:sp>
        <p:nvSpPr>
          <p:cNvPr id="2051" name="标题 1"/>
          <p:cNvSpPr>
            <a:spLocks noGrp="1"/>
          </p:cNvSpPr>
          <p:nvPr>
            <p:ph type="ctrTitle"/>
          </p:nvPr>
        </p:nvSpPr>
        <p:spPr>
          <a:xfrm>
            <a:off x="522288" y="1331913"/>
            <a:ext cx="8110537" cy="1620837"/>
          </a:xfrm>
        </p:spPr>
        <p:txBody>
          <a:bodyPr vert="horz" wrap="square" lIns="104306" tIns="52153" rIns="104306" bIns="52153" anchor="ctr"/>
          <a:lstStyle/>
          <a:p>
            <a:pPr algn="l" eaLnBrk="1" hangingPunct="1">
              <a:lnSpc>
                <a:spcPct val="150000"/>
              </a:lnSpc>
              <a:buClrTx/>
              <a:buSzTx/>
              <a:buFontTx/>
            </a:pPr>
            <a:r>
              <a:rPr lang="en-US" altLang="zh-CN" sz="3600" b="1" dirty="0" smtClean="0">
                <a:solidFill>
                  <a:srgbClr val="7C1D20"/>
                </a:solidFill>
                <a:latin typeface="微软雅黑" panose="020B0503020204020204" pitchFamily="34" charset="-122"/>
                <a:ea typeface="微软雅黑" panose="020B0503020204020204" pitchFamily="34" charset="-122"/>
              </a:rPr>
              <a:t/>
            </a:r>
            <a:br>
              <a:rPr lang="en-US" altLang="zh-CN" sz="3600" b="1" dirty="0" smtClean="0">
                <a:solidFill>
                  <a:srgbClr val="7C1D20"/>
                </a:solidFill>
                <a:latin typeface="微软雅黑" panose="020B0503020204020204" pitchFamily="34" charset="-122"/>
                <a:ea typeface="微软雅黑" panose="020B0503020204020204" pitchFamily="34" charset="-122"/>
              </a:rPr>
            </a:br>
            <a:r>
              <a:rPr lang="en-US" altLang="zh-CN" sz="3600" b="1" dirty="0" smtClean="0">
                <a:solidFill>
                  <a:srgbClr val="7C1D20"/>
                </a:solidFill>
                <a:latin typeface="微软雅黑" panose="020B0503020204020204" pitchFamily="34" charset="-122"/>
                <a:ea typeface="微软雅黑" panose="020B0503020204020204" pitchFamily="34" charset="-122"/>
              </a:rPr>
              <a:t>        </a:t>
            </a:r>
            <a:r>
              <a:rPr lang="zh-CN" altLang="en-US" sz="3600" b="1" dirty="0" smtClean="0">
                <a:solidFill>
                  <a:srgbClr val="7C1D20"/>
                </a:solidFill>
                <a:latin typeface="微软雅黑" panose="020B0503020204020204" pitchFamily="34" charset="-122"/>
                <a:ea typeface="微软雅黑" panose="020B0503020204020204" pitchFamily="34" charset="-122"/>
              </a:rPr>
              <a:t>第一讲     </a:t>
            </a:r>
            <a:r>
              <a:rPr lang="zh-CN" altLang="en-US" sz="3600" b="1" dirty="0">
                <a:solidFill>
                  <a:srgbClr val="7C1D20"/>
                </a:solidFill>
                <a:latin typeface="微软雅黑" panose="020B0503020204020204" pitchFamily="34" charset="-122"/>
                <a:ea typeface="微软雅黑" panose="020B0503020204020204" pitchFamily="34" charset="-122"/>
              </a:rPr>
              <a:t>道德原则</a:t>
            </a:r>
            <a:r>
              <a:rPr lang="zh-CN" altLang="en-US" sz="3600" b="1" dirty="0" smtClean="0">
                <a:solidFill>
                  <a:srgbClr val="7C1D20"/>
                </a:solidFill>
                <a:latin typeface="微软雅黑" panose="020B0503020204020204" pitchFamily="34" charset="-122"/>
                <a:ea typeface="微软雅黑" panose="020B0503020204020204" pitchFamily="34" charset="-122"/>
              </a:rPr>
              <a:t>（一）</a:t>
            </a:r>
            <a:endParaRPr lang="zh-CN" altLang="en-US" sz="3600" b="1" dirty="0">
              <a:solidFill>
                <a:srgbClr val="7C1D20"/>
              </a:solidFill>
              <a:latin typeface="微软雅黑" panose="020B0503020204020204" pitchFamily="34" charset="-122"/>
              <a:ea typeface="微软雅黑" panose="020B0503020204020204" pitchFamily="34" charset="-122"/>
            </a:endParaRPr>
          </a:p>
        </p:txBody>
      </p:sp>
      <p:sp>
        <p:nvSpPr>
          <p:cNvPr id="2052" name="副标题 2"/>
          <p:cNvSpPr>
            <a:spLocks noGrp="1"/>
          </p:cNvSpPr>
          <p:nvPr>
            <p:ph type="subTitle" idx="1"/>
          </p:nvPr>
        </p:nvSpPr>
        <p:spPr>
          <a:xfrm>
            <a:off x="1385888" y="5653088"/>
            <a:ext cx="7485062" cy="717550"/>
          </a:xfrm>
        </p:spPr>
        <p:txBody>
          <a:bodyPr vert="horz" wrap="square" lIns="104306" tIns="52153" rIns="104306" bIns="52153" anchor="t"/>
          <a:lstStyle/>
          <a:p>
            <a:pPr defTabSz="1043305" eaLnBrk="1" hangingPunct="1">
              <a:buClrTx/>
              <a:buSzTx/>
            </a:pPr>
            <a:endParaRPr lang="zh-CN" altLang="en-US" sz="2800" kern="1200" dirty="0">
              <a:solidFill>
                <a:srgbClr val="7C1D20"/>
              </a:solidFill>
              <a:latin typeface="微软雅黑" panose="020B0503020204020204" pitchFamily="34" charset="-122"/>
              <a:ea typeface="微软雅黑" panose="020B0503020204020204" pitchFamily="34" charset="-122"/>
              <a:cs typeface="+mn-cs"/>
            </a:endParaRPr>
          </a:p>
        </p:txBody>
      </p:sp>
      <p:sp>
        <p:nvSpPr>
          <p:cNvPr id="6" name="标题 1"/>
          <p:cNvSpPr txBox="1"/>
          <p:nvPr/>
        </p:nvSpPr>
        <p:spPr>
          <a:xfrm>
            <a:off x="774700" y="4281488"/>
            <a:ext cx="9090025" cy="714375"/>
          </a:xfrm>
          <a:prstGeom prst="rect">
            <a:avLst/>
          </a:prstGeom>
        </p:spPr>
        <p:txBody>
          <a:bodyPr lIns="104306" tIns="52153" rIns="104306" bIns="52153" anchor="ctr">
            <a:normAutofit/>
          </a:bodyPr>
          <a:lstStyle/>
          <a:p>
            <a:pPr marR="0" defTabSz="1043305" fontAlgn="auto">
              <a:spcAft>
                <a:spcPts val="0"/>
              </a:spcAft>
              <a:buClrTx/>
              <a:buSzTx/>
              <a:buFontTx/>
              <a:defRPr/>
            </a:pPr>
            <a:endParaRPr kumimoji="0" lang="zh-CN" altLang="en-US" sz="2800" kern="1200" cap="none" spc="0" normalizeH="0" baseline="0" noProof="0" dirty="0">
              <a:latin typeface="微软雅黑" panose="020B0503020204020204" pitchFamily="34" charset="-122"/>
              <a:ea typeface="微软雅黑" panose="020B0503020204020204" pitchFamily="34" charset="-122"/>
              <a:cs typeface="+mj-cs"/>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p:cNvSpPr>
          <p:nvPr>
            <p:ph type="title" idx="4294967295"/>
          </p:nvPr>
        </p:nvSpPr>
        <p:spPr>
          <a:xfrm>
            <a:off x="638612" y="420053"/>
            <a:ext cx="9416177" cy="1260158"/>
          </a:xfrm>
        </p:spPr>
        <p:txBody>
          <a:bodyPr vert="horz" wrap="square" lIns="100812" tIns="50406" rIns="100812" bIns="50406" anchor="ctr"/>
          <a:lstStyle/>
          <a:p>
            <a:pPr eaLnBrk="1" hangingPunct="1"/>
            <a:endParaRPr lang="zh-CN" altLang="en-US" dirty="0"/>
          </a:p>
        </p:txBody>
      </p:sp>
      <p:sp>
        <p:nvSpPr>
          <p:cNvPr id="10243" name="Rectangle 3"/>
          <p:cNvSpPr>
            <a:spLocks noGrp="1" noRot="1"/>
          </p:cNvSpPr>
          <p:nvPr>
            <p:ph type="body" idx="4294967295"/>
          </p:nvPr>
        </p:nvSpPr>
        <p:spPr>
          <a:xfrm>
            <a:off x="638612" y="1932242"/>
            <a:ext cx="9416177" cy="4708088"/>
          </a:xfrm>
        </p:spPr>
        <p:txBody>
          <a:bodyPr vert="horz" wrap="square" lIns="100812" tIns="50406" rIns="100812" bIns="50406" anchor="t"/>
          <a:lstStyle/>
          <a:p>
            <a:pPr eaLnBrk="1" hangingPunct="1">
              <a:lnSpc>
                <a:spcPct val="80000"/>
              </a:lnSpc>
            </a:pPr>
            <a:r>
              <a:rPr lang="zh-CN" altLang="en-US" sz="3085" b="1" dirty="0">
                <a:solidFill>
                  <a:schemeClr val="accent2"/>
                </a:solidFill>
              </a:rPr>
              <a:t>这种要求的具体内容是什么？</a:t>
            </a:r>
          </a:p>
          <a:p>
            <a:pPr eaLnBrk="1" hangingPunct="1">
              <a:lnSpc>
                <a:spcPct val="80000"/>
              </a:lnSpc>
            </a:pPr>
            <a:r>
              <a:rPr lang="en-US" altLang="zh-CN" sz="3085" b="1" dirty="0">
                <a:solidFill>
                  <a:schemeClr val="accent2"/>
                </a:solidFill>
              </a:rPr>
              <a:t>——</a:t>
            </a:r>
            <a:r>
              <a:rPr lang="zh-CN" altLang="en-US" sz="3085" b="1" dirty="0">
                <a:solidFill>
                  <a:schemeClr val="accent2"/>
                </a:solidFill>
              </a:rPr>
              <a:t>利益、幸福</a:t>
            </a:r>
          </a:p>
          <a:p>
            <a:pPr eaLnBrk="1" hangingPunct="1">
              <a:lnSpc>
                <a:spcPct val="80000"/>
              </a:lnSpc>
            </a:pPr>
            <a:r>
              <a:rPr lang="zh-CN" altLang="en-US" sz="3085" b="1" dirty="0">
                <a:solidFill>
                  <a:schemeClr val="accent2"/>
                </a:solidFill>
              </a:rPr>
              <a:t>谁的利益？</a:t>
            </a:r>
          </a:p>
          <a:p>
            <a:pPr eaLnBrk="1" hangingPunct="1">
              <a:lnSpc>
                <a:spcPct val="80000"/>
              </a:lnSpc>
            </a:pPr>
            <a:r>
              <a:rPr lang="en-US" altLang="zh-CN" sz="3085" b="1" dirty="0">
                <a:solidFill>
                  <a:schemeClr val="accent2"/>
                </a:solidFill>
              </a:rPr>
              <a:t>——</a:t>
            </a:r>
            <a:r>
              <a:rPr lang="zh-CN" altLang="en-US" sz="3085" b="1" dirty="0">
                <a:solidFill>
                  <a:schemeClr val="accent2"/>
                </a:solidFill>
              </a:rPr>
              <a:t>社会利益</a:t>
            </a:r>
          </a:p>
          <a:p>
            <a:pPr eaLnBrk="1" hangingPunct="1">
              <a:lnSpc>
                <a:spcPct val="80000"/>
              </a:lnSpc>
            </a:pPr>
            <a:r>
              <a:rPr lang="zh-CN" altLang="en-US" sz="3085" b="1" dirty="0">
                <a:solidFill>
                  <a:schemeClr val="accent2"/>
                </a:solidFill>
              </a:rPr>
              <a:t>社会利益如何构成？</a:t>
            </a:r>
          </a:p>
          <a:p>
            <a:pPr eaLnBrk="1" hangingPunct="1">
              <a:lnSpc>
                <a:spcPct val="80000"/>
              </a:lnSpc>
            </a:pPr>
            <a:r>
              <a:rPr lang="zh-CN" altLang="en-US" sz="3085" b="1" dirty="0">
                <a:solidFill>
                  <a:schemeClr val="accent2"/>
                </a:solidFill>
              </a:rPr>
              <a:t> </a:t>
            </a:r>
            <a:r>
              <a:rPr lang="en-US" altLang="zh-CN" sz="3085" b="1" dirty="0">
                <a:solidFill>
                  <a:schemeClr val="accent2"/>
                </a:solidFill>
              </a:rPr>
              <a:t>——</a:t>
            </a:r>
            <a:r>
              <a:rPr lang="zh-CN" altLang="en-US" sz="3085" b="1" dirty="0">
                <a:solidFill>
                  <a:schemeClr val="accent2"/>
                </a:solidFill>
              </a:rPr>
              <a:t>是由组成社会之所有单个的利益之总和。（原子主义）</a:t>
            </a:r>
          </a:p>
          <a:p>
            <a:pPr eaLnBrk="1" hangingPunct="1">
              <a:lnSpc>
                <a:spcPct val="80000"/>
              </a:lnSpc>
            </a:pPr>
            <a:r>
              <a:rPr lang="zh-CN" altLang="en-US" sz="3085" b="1" dirty="0">
                <a:solidFill>
                  <a:schemeClr val="accent2"/>
                </a:solidFill>
              </a:rPr>
              <a:t>如何判断？</a:t>
            </a:r>
          </a:p>
          <a:p>
            <a:pPr eaLnBrk="1" hangingPunct="1">
              <a:lnSpc>
                <a:spcPct val="80000"/>
              </a:lnSpc>
            </a:pPr>
            <a:r>
              <a:rPr lang="en-US" altLang="zh-CN" sz="3085" b="1" dirty="0">
                <a:solidFill>
                  <a:schemeClr val="accent2"/>
                </a:solidFill>
              </a:rPr>
              <a:t>——</a:t>
            </a:r>
            <a:r>
              <a:rPr lang="zh-CN" altLang="en-US" sz="3085" b="1" dirty="0">
                <a:solidFill>
                  <a:schemeClr val="accent2"/>
                </a:solidFill>
              </a:rPr>
              <a:t>苦乐计算</a:t>
            </a:r>
          </a:p>
          <a:p>
            <a:pPr eaLnBrk="1" hangingPunct="1">
              <a:lnSpc>
                <a:spcPct val="80000"/>
              </a:lnSpc>
            </a:pPr>
            <a:endParaRPr lang="en-US" altLang="zh-CN" sz="3085"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2000"/>
                                        <p:tgtEl>
                                          <p:spTgt spid="10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fade">
                                      <p:cBhvr>
                                        <p:cTn id="17" dur="2000"/>
                                        <p:tgtEl>
                                          <p:spTgt spid="10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fade">
                                      <p:cBhvr>
                                        <p:cTn id="22" dur="2000"/>
                                        <p:tgtEl>
                                          <p:spTgt spid="102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Effect transition="in" filter="fade">
                                      <p:cBhvr>
                                        <p:cTn id="27" dur="2000"/>
                                        <p:tgtEl>
                                          <p:spTgt spid="102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3">
                                            <p:txEl>
                                              <p:pRg st="4" end="4"/>
                                            </p:txEl>
                                          </p:spTgt>
                                        </p:tgtEl>
                                        <p:attrNameLst>
                                          <p:attrName>style.visibility</p:attrName>
                                        </p:attrNameLst>
                                      </p:cBhvr>
                                      <p:to>
                                        <p:strVal val="visible"/>
                                      </p:to>
                                    </p:set>
                                    <p:animEffect transition="in" filter="fade">
                                      <p:cBhvr>
                                        <p:cTn id="32" dur="2000"/>
                                        <p:tgtEl>
                                          <p:spTgt spid="1024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Effect transition="in" filter="fade">
                                      <p:cBhvr>
                                        <p:cTn id="37" dur="2000"/>
                                        <p:tgtEl>
                                          <p:spTgt spid="1024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43">
                                            <p:txEl>
                                              <p:pRg st="6" end="6"/>
                                            </p:txEl>
                                          </p:spTgt>
                                        </p:tgtEl>
                                        <p:attrNameLst>
                                          <p:attrName>style.visibility</p:attrName>
                                        </p:attrNameLst>
                                      </p:cBhvr>
                                      <p:to>
                                        <p:strVal val="visible"/>
                                      </p:to>
                                    </p:set>
                                    <p:animEffect transition="in" filter="fade">
                                      <p:cBhvr>
                                        <p:cTn id="42" dur="2000"/>
                                        <p:tgtEl>
                                          <p:spTgt spid="1024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243">
                                            <p:txEl>
                                              <p:pRg st="7" end="7"/>
                                            </p:txEl>
                                          </p:spTgt>
                                        </p:tgtEl>
                                        <p:attrNameLst>
                                          <p:attrName>style.visibility</p:attrName>
                                        </p:attrNameLst>
                                      </p:cBhvr>
                                      <p:to>
                                        <p:strVal val="visible"/>
                                      </p:to>
                                    </p:set>
                                    <p:animEffect transition="in" filter="fade">
                                      <p:cBhvr>
                                        <p:cTn id="47" dur="20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p:cNvSpPr>
          <p:nvPr>
            <p:ph type="title" idx="4294967295"/>
          </p:nvPr>
        </p:nvSpPr>
        <p:spPr>
          <a:xfrm>
            <a:off x="638612" y="420053"/>
            <a:ext cx="9416177" cy="1260158"/>
          </a:xfrm>
        </p:spPr>
        <p:txBody>
          <a:bodyPr vert="horz" wrap="square" lIns="100812" tIns="50406" rIns="100812" bIns="50406" anchor="ctr"/>
          <a:lstStyle/>
          <a:p>
            <a:pPr eaLnBrk="1" hangingPunct="1"/>
            <a:endParaRPr lang="zh-CN" altLang="en-US" dirty="0"/>
          </a:p>
        </p:txBody>
      </p:sp>
      <p:sp>
        <p:nvSpPr>
          <p:cNvPr id="10242" name="Rectangle 3"/>
          <p:cNvSpPr>
            <a:spLocks noGrp="1" noRot="1"/>
          </p:cNvSpPr>
          <p:nvPr>
            <p:ph type="body" idx="4294967295"/>
          </p:nvPr>
        </p:nvSpPr>
        <p:spPr>
          <a:xfrm>
            <a:off x="638612" y="1932242"/>
            <a:ext cx="9416177" cy="4708088"/>
          </a:xfrm>
        </p:spPr>
        <p:txBody>
          <a:bodyPr vert="horz" wrap="square" lIns="100812" tIns="50406" rIns="100812" bIns="50406" anchor="t"/>
          <a:lstStyle/>
          <a:p>
            <a:pPr eaLnBrk="1" hangingPunct="1">
              <a:lnSpc>
                <a:spcPct val="90000"/>
              </a:lnSpc>
            </a:pPr>
            <a:endParaRPr lang="zh-CN" altLang="en-US" b="1" dirty="0">
              <a:latin typeface="Arial Black" panose="020B0A04020102020204" pitchFamily="34" charset="0"/>
              <a:ea typeface="黑体" panose="02010609060101010101" pitchFamily="49" charset="-122"/>
            </a:endParaRPr>
          </a:p>
          <a:p>
            <a:pPr eaLnBrk="1" hangingPunct="1">
              <a:lnSpc>
                <a:spcPct val="90000"/>
              </a:lnSpc>
            </a:pPr>
            <a:r>
              <a:rPr lang="zh-CN" altLang="en-US" b="1" dirty="0">
                <a:latin typeface="Arial Black" panose="020B0A04020102020204" pitchFamily="34" charset="0"/>
                <a:ea typeface="黑体" panose="02010609060101010101" pitchFamily="49" charset="-122"/>
              </a:rPr>
              <a:t>功利主义的最高原则：</a:t>
            </a:r>
            <a:r>
              <a:rPr lang="zh-CN" altLang="en-US" b="1" dirty="0">
                <a:ea typeface="黑体" panose="02010609060101010101" pitchFamily="49" charset="-122"/>
              </a:rPr>
              <a:t>“</a:t>
            </a:r>
            <a:r>
              <a:rPr lang="zh-CN" altLang="en-US" b="1" dirty="0">
                <a:latin typeface="Arial Black" panose="020B0A04020102020204" pitchFamily="34" charset="0"/>
                <a:ea typeface="黑体" panose="02010609060101010101" pitchFamily="49" charset="-122"/>
              </a:rPr>
              <a:t>最大多数人的最大幸福”</a:t>
            </a:r>
          </a:p>
          <a:p>
            <a:pPr eaLnBrk="1" hangingPunct="1">
              <a:lnSpc>
                <a:spcPct val="90000"/>
              </a:lnSpc>
            </a:pPr>
            <a:r>
              <a:rPr lang="en-US" altLang="zh-CN" sz="2645" b="1" dirty="0">
                <a:latin typeface="Arial Black" panose="020B0A04020102020204" pitchFamily="34" charset="0"/>
                <a:ea typeface="黑体" panose="02010609060101010101" pitchFamily="49" charset="-122"/>
              </a:rPr>
              <a:t>An action is right from an ethical point of view if</a:t>
            </a:r>
            <a:r>
              <a:rPr lang="zh-CN" altLang="en-US" sz="2645" b="1" dirty="0">
                <a:latin typeface="Arial Black" panose="020B0A04020102020204" pitchFamily="34" charset="0"/>
                <a:ea typeface="黑体" panose="02010609060101010101" pitchFamily="49" charset="-122"/>
              </a:rPr>
              <a:t>， </a:t>
            </a:r>
            <a:r>
              <a:rPr lang="en-US" altLang="zh-CN" sz="2645" b="1" dirty="0">
                <a:latin typeface="Arial Black" panose="020B0A04020102020204" pitchFamily="34" charset="0"/>
                <a:ea typeface="黑体" panose="02010609060101010101" pitchFamily="49" charset="-122"/>
              </a:rPr>
              <a:t>and only if the sum total of utilities produced by that act is greater than the sum total of utilities produced by any other act the agent could have performed in its place</a:t>
            </a:r>
            <a:r>
              <a:rPr lang="zh-CN" altLang="en-US" sz="2645" b="1" dirty="0">
                <a:latin typeface="Arial Black" panose="020B0A04020102020204" pitchFamily="34" charset="0"/>
                <a:ea typeface="黑体" panose="02010609060101010101" pitchFamily="49" charset="-122"/>
              </a:rPr>
              <a:t>。</a:t>
            </a:r>
            <a:endParaRPr lang="zh-CN" altLang="en-US" sz="2645" b="1" dirty="0"/>
          </a:p>
          <a:p>
            <a:pPr eaLnBrk="1" hangingPunct="1">
              <a:lnSpc>
                <a:spcPct val="90000"/>
              </a:lnSpc>
            </a:pPr>
            <a:endParaRPr lang="en-US" altLang="zh-CN" sz="2645"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p:cNvSpPr>
          <p:nvPr>
            <p:ph type="title" idx="4294967295"/>
          </p:nvPr>
        </p:nvSpPr>
        <p:spPr>
          <a:xfrm>
            <a:off x="638612" y="420053"/>
            <a:ext cx="9416177" cy="1260158"/>
          </a:xfrm>
        </p:spPr>
        <p:txBody>
          <a:bodyPr vert="horz" wrap="square" lIns="100812" tIns="50406" rIns="100812" bIns="50406" anchor="ctr"/>
          <a:lstStyle/>
          <a:p>
            <a:pPr eaLnBrk="1" hangingPunct="1"/>
            <a:endParaRPr lang="zh-CN" altLang="en-US" dirty="0"/>
          </a:p>
        </p:txBody>
      </p:sp>
      <p:sp>
        <p:nvSpPr>
          <p:cNvPr id="11266" name="Rectangle 3"/>
          <p:cNvSpPr>
            <a:spLocks noGrp="1" noRot="1"/>
          </p:cNvSpPr>
          <p:nvPr>
            <p:ph type="body" idx="4294967295"/>
          </p:nvPr>
        </p:nvSpPr>
        <p:spPr>
          <a:xfrm>
            <a:off x="638612" y="1932242"/>
            <a:ext cx="9416177" cy="4708088"/>
          </a:xfrm>
        </p:spPr>
        <p:txBody>
          <a:bodyPr vert="horz" wrap="square" lIns="100812" tIns="50406" rIns="100812" bIns="50406" anchor="t"/>
          <a:lstStyle/>
          <a:p>
            <a:pPr eaLnBrk="1" hangingPunct="1"/>
            <a:r>
              <a:rPr lang="zh-CN" altLang="en-US" b="1" dirty="0">
                <a:solidFill>
                  <a:srgbClr val="FF0000"/>
                </a:solidFill>
                <a:ea typeface="黑体" panose="02010609060101010101" pitchFamily="49" charset="-122"/>
              </a:rPr>
              <a:t>行为功利主义与规则功利主义</a:t>
            </a:r>
            <a:endParaRPr lang="zh-CN" altLang="en-US" b="1" dirty="0"/>
          </a:p>
          <a:p>
            <a:pPr eaLnBrk="1" hangingPunct="1"/>
            <a:r>
              <a:rPr lang="zh-CN" altLang="en-US" b="1" dirty="0">
                <a:ea typeface="黑体" panose="02010609060101010101" pitchFamily="49" charset="-122"/>
              </a:rPr>
              <a:t>功利主义有两种类型：行为功利主义（</a:t>
            </a:r>
            <a:r>
              <a:rPr lang="en-US" altLang="zh-CN" b="1" dirty="0">
                <a:ea typeface="黑体" panose="02010609060101010101" pitchFamily="49" charset="-122"/>
              </a:rPr>
              <a:t>act-utilitarianism</a:t>
            </a:r>
            <a:r>
              <a:rPr lang="zh-CN" altLang="en-US" b="1" dirty="0">
                <a:ea typeface="黑体" panose="02010609060101010101" pitchFamily="49" charset="-122"/>
              </a:rPr>
              <a:t>）与规则功利主义（</a:t>
            </a:r>
            <a:r>
              <a:rPr lang="en-US" altLang="zh-CN" b="1" dirty="0">
                <a:ea typeface="黑体" panose="02010609060101010101" pitchFamily="49" charset="-122"/>
              </a:rPr>
              <a:t>rule-utilitarianism</a:t>
            </a:r>
            <a:r>
              <a:rPr lang="zh-CN" altLang="en-US" b="1" dirty="0">
                <a:ea typeface="黑体" panose="02010609060101010101" pitchFamily="49" charset="-122"/>
              </a:rPr>
              <a:t>）。行为功利主义又称为唯利原则，即为了功利目标，可以摒弃一切原则，在不同的场合中选择不同的行为。规则功利主义强调遵循道德原则的重要性。</a:t>
            </a:r>
            <a:endParaRPr lang="zh-CN" altLang="en-US" b="1" dirty="0"/>
          </a:p>
          <a:p>
            <a:pPr eaLnBrk="1" hangingPunct="1"/>
            <a:endParaRPr lang="zh-CN" altLang="en-US" b="1" dirty="0"/>
          </a:p>
          <a:p>
            <a:pPr eaLnBrk="1" hangingPunct="1"/>
            <a:endParaRPr lang="en-US" altLang="zh-CN"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p:cNvSpPr>
          <p:nvPr>
            <p:ph type="title" idx="4294967295"/>
          </p:nvPr>
        </p:nvSpPr>
        <p:spPr>
          <a:xfrm>
            <a:off x="1062165" y="336042"/>
            <a:ext cx="8569071" cy="336042"/>
          </a:xfrm>
        </p:spPr>
        <p:txBody>
          <a:bodyPr vert="horz" wrap="square" lIns="100812" tIns="50406" rIns="100812" bIns="50406" anchor="ctr"/>
          <a:lstStyle/>
          <a:p>
            <a:pPr eaLnBrk="1" hangingPunct="1"/>
            <a:r>
              <a:rPr lang="zh-CN" altLang="en-US" sz="2645" dirty="0">
                <a:solidFill>
                  <a:schemeClr val="accent1"/>
                </a:solidFill>
              </a:rPr>
              <a:t>案例：</a:t>
            </a:r>
            <a:r>
              <a:rPr lang="zh-CN" altLang="en-US" sz="2645" dirty="0">
                <a:solidFill>
                  <a:schemeClr val="tx1"/>
                </a:solidFill>
                <a:ea typeface="楷体_GB2312" pitchFamily="1" charset="-122"/>
              </a:rPr>
              <a:t>你会杀死那个胖子吗？</a:t>
            </a:r>
            <a:r>
              <a:rPr lang="en-US" altLang="zh-CN" sz="2645" dirty="0">
                <a:solidFill>
                  <a:schemeClr val="tx1"/>
                </a:solidFill>
                <a:ea typeface="楷体_GB2312" pitchFamily="1" charset="-122"/>
              </a:rPr>
              <a:t/>
            </a:r>
            <a:br>
              <a:rPr lang="en-US" altLang="zh-CN" sz="2645" dirty="0">
                <a:solidFill>
                  <a:schemeClr val="tx1"/>
                </a:solidFill>
                <a:ea typeface="楷体_GB2312" pitchFamily="1" charset="-122"/>
              </a:rPr>
            </a:br>
            <a:endParaRPr lang="zh-CN" altLang="en-US" sz="2645" dirty="0">
              <a:solidFill>
                <a:schemeClr val="accent1"/>
              </a:solidFill>
            </a:endParaRPr>
          </a:p>
        </p:txBody>
      </p:sp>
      <p:sp>
        <p:nvSpPr>
          <p:cNvPr id="16386" name="Rectangle 3"/>
          <p:cNvSpPr>
            <a:spLocks noGrp="1" noRot="1"/>
          </p:cNvSpPr>
          <p:nvPr>
            <p:ph type="body" idx="4294967295"/>
          </p:nvPr>
        </p:nvSpPr>
        <p:spPr>
          <a:xfrm>
            <a:off x="642112" y="840105"/>
            <a:ext cx="9493187" cy="4536567"/>
          </a:xfrm>
        </p:spPr>
        <p:txBody>
          <a:bodyPr vert="horz" wrap="square" lIns="100812" tIns="50406" rIns="100812" bIns="50406" anchor="t"/>
          <a:lstStyle/>
          <a:p>
            <a:pPr eaLnBrk="1" hangingPunct="1">
              <a:lnSpc>
                <a:spcPct val="90000"/>
              </a:lnSpc>
              <a:buNone/>
            </a:pPr>
            <a:endParaRPr lang="en-US" altLang="zh-CN" sz="3085" b="1" dirty="0">
              <a:solidFill>
                <a:schemeClr val="tx1"/>
              </a:solidFill>
              <a:ea typeface="楷体_GB2312" pitchFamily="1" charset="-122"/>
            </a:endParaRPr>
          </a:p>
          <a:p>
            <a:pPr eaLnBrk="1" hangingPunct="1">
              <a:lnSpc>
                <a:spcPct val="90000"/>
              </a:lnSpc>
            </a:pPr>
            <a:endParaRPr lang="en-US" altLang="zh-CN" sz="3085" b="1" dirty="0">
              <a:solidFill>
                <a:schemeClr val="accent1"/>
              </a:solidFill>
            </a:endParaRPr>
          </a:p>
        </p:txBody>
      </p:sp>
      <p:pic>
        <p:nvPicPr>
          <p:cNvPr id="16387" name="Picture 2" descr="C:\Users\Administrator\Desktop\11544128515682513060183207.jpg"/>
          <p:cNvPicPr>
            <a:picLocks noChangeAspect="1"/>
          </p:cNvPicPr>
          <p:nvPr/>
        </p:nvPicPr>
        <p:blipFill>
          <a:blip r:embed="rId2"/>
          <a:stretch>
            <a:fillRect/>
          </a:stretch>
        </p:blipFill>
        <p:spPr>
          <a:xfrm>
            <a:off x="3062665" y="787598"/>
            <a:ext cx="4646830" cy="6192274"/>
          </a:xfrm>
          <a:prstGeom prst="rect">
            <a:avLst/>
          </a:prstGeom>
          <a:noFill/>
          <a:ln w="9525">
            <a:noFill/>
          </a:ln>
        </p:spPr>
      </p:pic>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Administrator\Desktop\20141215112702762565198.jpg"/>
          <p:cNvPicPr>
            <a:picLocks noChangeAspect="1"/>
          </p:cNvPicPr>
          <p:nvPr/>
        </p:nvPicPr>
        <p:blipFill>
          <a:blip r:embed="rId2"/>
          <a:stretch>
            <a:fillRect/>
          </a:stretch>
        </p:blipFill>
        <p:spPr>
          <a:xfrm>
            <a:off x="2353826" y="1398425"/>
            <a:ext cx="5670709" cy="504413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Administrator\Desktop\14014155315.jpg"/>
          <p:cNvPicPr>
            <a:picLocks noChangeAspect="1"/>
          </p:cNvPicPr>
          <p:nvPr/>
        </p:nvPicPr>
        <p:blipFill>
          <a:blip r:embed="rId2"/>
          <a:stretch>
            <a:fillRect/>
          </a:stretch>
        </p:blipFill>
        <p:spPr>
          <a:xfrm>
            <a:off x="1289693" y="1562946"/>
            <a:ext cx="7994999" cy="4501563"/>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p:cNvSpPr>
          <p:nvPr>
            <p:ph type="title" idx="4294967295"/>
          </p:nvPr>
        </p:nvSpPr>
        <p:spPr>
          <a:xfrm>
            <a:off x="638612" y="420053"/>
            <a:ext cx="9416177" cy="1260158"/>
          </a:xfrm>
        </p:spPr>
        <p:txBody>
          <a:bodyPr vert="horz" wrap="square" lIns="100812" tIns="50406" rIns="100812" bIns="50406" anchor="ctr"/>
          <a:lstStyle/>
          <a:p>
            <a:pPr eaLnBrk="1" hangingPunct="1"/>
            <a:r>
              <a:rPr lang="zh-CN" altLang="en-US" dirty="0">
                <a:solidFill>
                  <a:schemeClr val="accent1"/>
                </a:solidFill>
              </a:rPr>
              <a:t>利己主义和功利主义</a:t>
            </a:r>
          </a:p>
        </p:txBody>
      </p:sp>
      <p:graphicFrame>
        <p:nvGraphicFramePr>
          <p:cNvPr id="13315" name="Group 3"/>
          <p:cNvGraphicFramePr>
            <a:graphicFrameLocks noGrp="1"/>
          </p:cNvGraphicFramePr>
          <p:nvPr>
            <p:ph idx="1"/>
          </p:nvPr>
        </p:nvGraphicFramePr>
        <p:xfrm>
          <a:off x="894144" y="1764221"/>
          <a:ext cx="9072880" cy="5574030"/>
        </p:xfrm>
        <a:graphic>
          <a:graphicData uri="http://schemas.openxmlformats.org/drawingml/2006/table">
            <a:tbl>
              <a:tblPr/>
              <a:tblGrid>
                <a:gridCol w="1297305">
                  <a:extLst>
                    <a:ext uri="{9D8B030D-6E8A-4147-A177-3AD203B41FA5}">
                      <a16:colId xmlns="" xmlns:a16="http://schemas.microsoft.com/office/drawing/2014/main" val="20000"/>
                    </a:ext>
                  </a:extLst>
                </a:gridCol>
                <a:gridCol w="1294765">
                  <a:extLst>
                    <a:ext uri="{9D8B030D-6E8A-4147-A177-3AD203B41FA5}">
                      <a16:colId xmlns="" xmlns:a16="http://schemas.microsoft.com/office/drawing/2014/main" val="20001"/>
                    </a:ext>
                  </a:extLst>
                </a:gridCol>
                <a:gridCol w="1299210">
                  <a:extLst>
                    <a:ext uri="{9D8B030D-6E8A-4147-A177-3AD203B41FA5}">
                      <a16:colId xmlns="" xmlns:a16="http://schemas.microsoft.com/office/drawing/2014/main" val="20002"/>
                    </a:ext>
                  </a:extLst>
                </a:gridCol>
                <a:gridCol w="1291590">
                  <a:extLst>
                    <a:ext uri="{9D8B030D-6E8A-4147-A177-3AD203B41FA5}">
                      <a16:colId xmlns="" xmlns:a16="http://schemas.microsoft.com/office/drawing/2014/main" val="20003"/>
                    </a:ext>
                  </a:extLst>
                </a:gridCol>
                <a:gridCol w="1298575">
                  <a:extLst>
                    <a:ext uri="{9D8B030D-6E8A-4147-A177-3AD203B41FA5}">
                      <a16:colId xmlns="" xmlns:a16="http://schemas.microsoft.com/office/drawing/2014/main" val="20004"/>
                    </a:ext>
                  </a:extLst>
                </a:gridCol>
                <a:gridCol w="1294765">
                  <a:extLst>
                    <a:ext uri="{9D8B030D-6E8A-4147-A177-3AD203B41FA5}">
                      <a16:colId xmlns="" xmlns:a16="http://schemas.microsoft.com/office/drawing/2014/main" val="20005"/>
                    </a:ext>
                  </a:extLst>
                </a:gridCol>
                <a:gridCol w="1296670">
                  <a:extLst>
                    <a:ext uri="{9D8B030D-6E8A-4147-A177-3AD203B41FA5}">
                      <a16:colId xmlns="" xmlns:a16="http://schemas.microsoft.com/office/drawing/2014/main" val="20006"/>
                    </a:ext>
                  </a:extLst>
                </a:gridCol>
              </a:tblGrid>
              <a:tr h="789305">
                <a:tc gridSpan="7">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en-US"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                                   </a:t>
                      </a:r>
                      <a:r>
                        <a:rPr kumimoji="0" lang="zh-CN" altLang="en-US"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受    益   人</a:t>
                      </a:r>
                    </a:p>
                  </a:txBody>
                  <a:tcPr marL="100812" marR="100812" marT="50409" marB="5040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 xmlns:a16="http://schemas.microsoft.com/office/drawing/2014/main" val="10000"/>
                  </a:ext>
                </a:extLst>
              </a:tr>
              <a:tr h="1164590">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时间</a:t>
                      </a:r>
                    </a:p>
                  </a:txBody>
                  <a:tcPr marL="100812" marR="100812" marT="50409" marB="504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个人</a:t>
                      </a:r>
                    </a:p>
                  </a:txBody>
                  <a:tcPr marL="100812" marR="100812" marT="50409" marB="504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企业</a:t>
                      </a:r>
                    </a:p>
                  </a:txBody>
                  <a:tcPr marL="100812" marR="100812" marT="50409" marB="504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社会</a:t>
                      </a:r>
                    </a:p>
                  </a:txBody>
                  <a:tcPr marL="100812" marR="100812" marT="50409" marB="504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州</a:t>
                      </a:r>
                    </a:p>
                  </a:txBody>
                  <a:tcPr marL="100812" marR="100812" marT="50409" marB="504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国家</a:t>
                      </a:r>
                    </a:p>
                  </a:txBody>
                  <a:tcPr marL="100812" marR="100812" marT="50409" marB="504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世界</a:t>
                      </a:r>
                    </a:p>
                  </a:txBody>
                  <a:tcPr marL="100812" marR="100812" marT="50409" marB="504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810385">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短期</a:t>
                      </a:r>
                    </a:p>
                  </a:txBody>
                  <a:tcPr marL="100812" marR="100812" marT="50409" marB="504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利己主义</a:t>
                      </a:r>
                    </a:p>
                  </a:txBody>
                  <a:tcPr marL="100812" marR="100812" marT="50409" marB="504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altLang="en-US"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利己主义</a:t>
                      </a:r>
                    </a:p>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endParaRPr kumimoji="0" lang="en-US"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endParaRPr>
                    </a:p>
                  </a:txBody>
                  <a:tcPr marL="100812" marR="100812" marT="50409" marB="504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altLang="en-US"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利己主义</a:t>
                      </a:r>
                    </a:p>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endParaRPr kumimoji="0" lang="en-US"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endParaRPr>
                    </a:p>
                  </a:txBody>
                  <a:tcPr marL="100812" marR="100812" marT="50409" marB="504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altLang="en-US"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利己主义</a:t>
                      </a:r>
                    </a:p>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endParaRPr kumimoji="0" lang="en-US"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endParaRPr>
                    </a:p>
                  </a:txBody>
                  <a:tcPr marL="100812" marR="100812" marT="50409" marB="504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altLang="en-US"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利己主义</a:t>
                      </a:r>
                    </a:p>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endParaRPr kumimoji="0" lang="en-US"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endParaRPr>
                    </a:p>
                  </a:txBody>
                  <a:tcPr marL="100812" marR="100812" marT="50409" marB="504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行为功利主义</a:t>
                      </a:r>
                    </a:p>
                  </a:txBody>
                  <a:tcPr marL="100812" marR="100812" marT="50409" marB="504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809750">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长期</a:t>
                      </a:r>
                    </a:p>
                  </a:txBody>
                  <a:tcPr marL="100812" marR="100812" marT="50409" marB="504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利己主义</a:t>
                      </a:r>
                    </a:p>
                  </a:txBody>
                  <a:tcPr marL="100812" marR="100812" marT="50409" marB="504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altLang="en-US"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利己主义</a:t>
                      </a:r>
                    </a:p>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endParaRPr kumimoji="0" lang="en-US"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endParaRPr>
                    </a:p>
                  </a:txBody>
                  <a:tcPr marL="100812" marR="100812" marT="50409" marB="504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altLang="en-US"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利己主义</a:t>
                      </a:r>
                    </a:p>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endParaRPr kumimoji="0" lang="en-US"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endParaRPr>
                    </a:p>
                  </a:txBody>
                  <a:tcPr marL="100812" marR="100812" marT="50409" marB="504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altLang="en-US"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利己主义</a:t>
                      </a:r>
                    </a:p>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endParaRPr kumimoji="0" lang="en-US"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endParaRPr>
                    </a:p>
                  </a:txBody>
                  <a:tcPr marL="100812" marR="100812" marT="50409" marB="504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altLang="en-US"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利己主义</a:t>
                      </a:r>
                    </a:p>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endParaRPr kumimoji="0" lang="en-US"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endParaRPr>
                    </a:p>
                  </a:txBody>
                  <a:tcPr marL="100812" marR="100812" marT="50409" marB="504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0"/>
                        </a:spcAft>
                        <a:buClr>
                          <a:schemeClr val="folHlink"/>
                        </a:buClr>
                        <a:buSzPct val="60000"/>
                        <a:buFont typeface="Wingdings" panose="05000000000000000000" pitchFamily="2" charset="2"/>
                        <a:buNone/>
                      </a:pPr>
                      <a:r>
                        <a:rPr kumimoji="0" lang="zh-CN" sz="3085" b="0" i="0" u="none" strike="noStrike" cap="none" normalizeH="0" baseline="0">
                          <a:ln>
                            <a:noFill/>
                          </a:ln>
                          <a:solidFill>
                            <a:srgbClr val="8E6C0B"/>
                          </a:solidFill>
                          <a:effectLst/>
                          <a:latin typeface="Arial" panose="020B0604020202020204" pitchFamily="34" charset="0"/>
                          <a:ea typeface="微软雅黑" panose="020B0503020204020204" pitchFamily="34" charset="-122"/>
                        </a:rPr>
                        <a:t>规则功利主义</a:t>
                      </a:r>
                    </a:p>
                  </a:txBody>
                  <a:tcPr marL="100812" marR="100812" marT="50409" marB="504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p:cNvSpPr>
          <p:nvPr>
            <p:ph type="title" idx="4294967295"/>
          </p:nvPr>
        </p:nvSpPr>
        <p:spPr>
          <a:xfrm>
            <a:off x="638612" y="420053"/>
            <a:ext cx="9416177" cy="1260158"/>
          </a:xfrm>
        </p:spPr>
        <p:txBody>
          <a:bodyPr vert="horz" wrap="square" lIns="100812" tIns="50406" rIns="100812" bIns="50406" anchor="ctr"/>
          <a:lstStyle/>
          <a:p>
            <a:pPr eaLnBrk="1" hangingPunct="1"/>
            <a:r>
              <a:rPr lang="zh-CN" altLang="en-US" dirty="0">
                <a:solidFill>
                  <a:schemeClr val="accent1"/>
                </a:solidFill>
                <a:ea typeface="黑体" panose="02010609060101010101" pitchFamily="49" charset="-122"/>
              </a:rPr>
              <a:t>功利主义的作用</a:t>
            </a:r>
          </a:p>
        </p:txBody>
      </p:sp>
      <p:sp>
        <p:nvSpPr>
          <p:cNvPr id="14339" name="Rectangle 3"/>
          <p:cNvSpPr>
            <a:spLocks noGrp="1" noRot="1"/>
          </p:cNvSpPr>
          <p:nvPr>
            <p:ph type="body" idx="4294967295"/>
          </p:nvPr>
        </p:nvSpPr>
        <p:spPr>
          <a:xfrm>
            <a:off x="638612" y="1932242"/>
            <a:ext cx="9416177" cy="4708088"/>
          </a:xfrm>
        </p:spPr>
        <p:txBody>
          <a:bodyPr vert="horz" wrap="square" lIns="100812" tIns="50406" rIns="100812" bIns="50406" anchor="t"/>
          <a:lstStyle/>
          <a:p>
            <a:pPr eaLnBrk="1" hangingPunct="1"/>
            <a:r>
              <a:rPr lang="zh-CN" altLang="en-US" b="1" dirty="0">
                <a:ea typeface="黑体" panose="02010609060101010101" pitchFamily="49" charset="-122"/>
              </a:rPr>
              <a:t>（</a:t>
            </a:r>
            <a:r>
              <a:rPr lang="en-US" altLang="zh-CN" b="1" dirty="0">
                <a:ea typeface="黑体" panose="02010609060101010101" pitchFamily="49" charset="-122"/>
              </a:rPr>
              <a:t>1</a:t>
            </a:r>
            <a:r>
              <a:rPr lang="zh-CN" altLang="en-US" b="1" dirty="0">
                <a:ea typeface="黑体" panose="02010609060101010101" pitchFamily="49" charset="-122"/>
              </a:rPr>
              <a:t>）功利主义观念经常被应用于立法工作</a:t>
            </a:r>
            <a:endParaRPr lang="zh-CN" altLang="en-US" b="1" dirty="0"/>
          </a:p>
          <a:p>
            <a:pPr eaLnBrk="1" hangingPunct="1"/>
            <a:r>
              <a:rPr lang="zh-CN" altLang="en-US" b="1" dirty="0">
                <a:ea typeface="黑体" panose="02010609060101010101" pitchFamily="49" charset="-122"/>
              </a:rPr>
              <a:t>（</a:t>
            </a:r>
            <a:r>
              <a:rPr lang="en-US" altLang="zh-CN" b="1" dirty="0">
                <a:ea typeface="黑体" panose="02010609060101010101" pitchFamily="49" charset="-122"/>
              </a:rPr>
              <a:t>2</a:t>
            </a:r>
            <a:r>
              <a:rPr lang="zh-CN" altLang="en-US" b="1" dirty="0">
                <a:ea typeface="黑体" panose="02010609060101010101" pitchFamily="49" charset="-122"/>
              </a:rPr>
              <a:t>）作为道德原则的基础。</a:t>
            </a:r>
            <a:endParaRPr lang="zh-CN" altLang="en-US" b="1" dirty="0"/>
          </a:p>
          <a:p>
            <a:pPr eaLnBrk="1" hangingPunct="1"/>
            <a:r>
              <a:rPr lang="zh-CN" altLang="en-US" b="1" dirty="0">
                <a:ea typeface="黑体" panose="02010609060101010101" pitchFamily="49" charset="-122"/>
              </a:rPr>
              <a:t>（</a:t>
            </a:r>
            <a:r>
              <a:rPr lang="en-US" altLang="zh-CN" b="1" dirty="0">
                <a:ea typeface="黑体" panose="02010609060101010101" pitchFamily="49" charset="-122"/>
              </a:rPr>
              <a:t>3</a:t>
            </a:r>
            <a:r>
              <a:rPr lang="zh-CN" altLang="en-US" b="1" dirty="0">
                <a:ea typeface="黑体" panose="02010609060101010101" pitchFamily="49" charset="-122"/>
              </a:rPr>
              <a:t>）在经济学说中经常被应用</a:t>
            </a:r>
            <a:endParaRPr lang="zh-CN" altLang="en-US" b="1" dirty="0"/>
          </a:p>
          <a:p>
            <a:pPr eaLnBrk="1" hangingPunct="1"/>
            <a:r>
              <a:rPr lang="zh-CN" altLang="en-US" b="1" dirty="0">
                <a:ea typeface="黑体" panose="02010609060101010101" pitchFamily="49" charset="-122"/>
              </a:rPr>
              <a:t>（</a:t>
            </a:r>
            <a:r>
              <a:rPr lang="en-US" altLang="zh-CN" b="1" dirty="0">
                <a:ea typeface="黑体" panose="02010609060101010101" pitchFamily="49" charset="-122"/>
              </a:rPr>
              <a:t>4</a:t>
            </a:r>
            <a:r>
              <a:rPr lang="zh-CN" altLang="en-US" b="1" dirty="0">
                <a:ea typeface="黑体" panose="02010609060101010101" pitchFamily="49" charset="-122"/>
              </a:rPr>
              <a:t>）企业经营活动中用于成本</a:t>
            </a:r>
            <a:r>
              <a:rPr lang="en-US" altLang="zh-CN" b="1" dirty="0">
                <a:ea typeface="黑体" panose="02010609060101010101" pitchFamily="49" charset="-122"/>
              </a:rPr>
              <a:t>-</a:t>
            </a:r>
            <a:r>
              <a:rPr lang="zh-CN" altLang="en-US" b="1" dirty="0">
                <a:ea typeface="黑体" panose="02010609060101010101" pitchFamily="49" charset="-122"/>
              </a:rPr>
              <a:t>收益分析</a:t>
            </a:r>
            <a:endParaRPr lang="zh-CN" altLang="en-US" b="1" dirty="0"/>
          </a:p>
          <a:p>
            <a:pPr eaLnBrk="1" hangingPunct="1"/>
            <a:endParaRPr lang="en-US" altLang="zh-CN" b="1"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p:cNvSpPr>
          <p:nvPr>
            <p:ph type="title" idx="4294967295"/>
          </p:nvPr>
        </p:nvSpPr>
        <p:spPr>
          <a:xfrm>
            <a:off x="638612" y="420053"/>
            <a:ext cx="9416177" cy="1260158"/>
          </a:xfrm>
        </p:spPr>
        <p:txBody>
          <a:bodyPr vert="horz" wrap="square" lIns="100812" tIns="50406" rIns="100812" bIns="50406" anchor="ctr"/>
          <a:lstStyle/>
          <a:p>
            <a:pPr eaLnBrk="1" hangingPunct="1"/>
            <a:endParaRPr lang="zh-CN" altLang="en-US" dirty="0"/>
          </a:p>
        </p:txBody>
      </p:sp>
      <p:sp>
        <p:nvSpPr>
          <p:cNvPr id="14338" name="Rectangle 3"/>
          <p:cNvSpPr>
            <a:spLocks noGrp="1" noRot="1"/>
          </p:cNvSpPr>
          <p:nvPr>
            <p:ph type="body" idx="4294967295"/>
          </p:nvPr>
        </p:nvSpPr>
        <p:spPr>
          <a:xfrm>
            <a:off x="638612" y="1932242"/>
            <a:ext cx="9416177" cy="4708088"/>
          </a:xfrm>
        </p:spPr>
        <p:txBody>
          <a:bodyPr vert="horz" wrap="square" lIns="100812" tIns="50406" rIns="100812" bIns="50406" anchor="t"/>
          <a:lstStyle/>
          <a:p>
            <a:pPr eaLnBrk="1" hangingPunct="1"/>
            <a:r>
              <a:rPr lang="zh-CN" altLang="en-US" dirty="0"/>
              <a:t>功利主义的弊端</a:t>
            </a:r>
          </a:p>
          <a:p>
            <a:pPr eaLnBrk="1" hangingPunct="1"/>
            <a:r>
              <a:rPr lang="zh-CN" altLang="en-US" dirty="0"/>
              <a:t>忽视公平、权利、精神等价值。</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p:cNvSpPr>
          <p:nvPr>
            <p:ph type="title" idx="4294967295"/>
          </p:nvPr>
        </p:nvSpPr>
        <p:spPr>
          <a:xfrm>
            <a:off x="1062165" y="336042"/>
            <a:ext cx="8569071" cy="336042"/>
          </a:xfrm>
        </p:spPr>
        <p:txBody>
          <a:bodyPr vert="horz" wrap="square" lIns="100812" tIns="50406" rIns="100812" bIns="50406" anchor="ctr"/>
          <a:lstStyle/>
          <a:p>
            <a:pPr eaLnBrk="1" hangingPunct="1"/>
            <a:r>
              <a:rPr lang="zh-CN" altLang="en-US" sz="2645" dirty="0">
                <a:solidFill>
                  <a:schemeClr val="accent1"/>
                </a:solidFill>
              </a:rPr>
              <a:t>案例</a:t>
            </a:r>
          </a:p>
        </p:txBody>
      </p:sp>
      <p:sp>
        <p:nvSpPr>
          <p:cNvPr id="16387" name="Rectangle 3"/>
          <p:cNvSpPr>
            <a:spLocks noGrp="1" noRot="1"/>
          </p:cNvSpPr>
          <p:nvPr>
            <p:ph type="body" idx="4294967295"/>
          </p:nvPr>
        </p:nvSpPr>
        <p:spPr>
          <a:xfrm>
            <a:off x="642112" y="840105"/>
            <a:ext cx="9493187" cy="4536567"/>
          </a:xfrm>
        </p:spPr>
        <p:txBody>
          <a:bodyPr vert="horz" wrap="square" lIns="100812" tIns="50406" rIns="100812" bIns="50406" anchor="t"/>
          <a:lstStyle/>
          <a:p>
            <a:pPr eaLnBrk="1" hangingPunct="1">
              <a:lnSpc>
                <a:spcPct val="90000"/>
              </a:lnSpc>
            </a:pPr>
            <a:r>
              <a:rPr lang="zh-CN" altLang="en-US" sz="3085" b="1" dirty="0">
                <a:solidFill>
                  <a:schemeClr val="hlink"/>
                </a:solidFill>
                <a:ea typeface="楷体_GB2312" pitchFamily="1" charset="-122"/>
              </a:rPr>
              <a:t>某飞机生产商投入大笔资金开发一种新型飞机。巨额投入使得公司财务背负了沉重的负担。如果不能尽快获得一些大额订单，这家厂商不得不关闭部分工厂，而这将造成</a:t>
            </a:r>
            <a:r>
              <a:rPr lang="en-US" altLang="zh-CN" sz="3085" b="1" dirty="0">
                <a:solidFill>
                  <a:schemeClr val="hlink"/>
                </a:solidFill>
                <a:ea typeface="楷体_GB2312" pitchFamily="1" charset="-122"/>
              </a:rPr>
              <a:t>1.2</a:t>
            </a:r>
            <a:r>
              <a:rPr lang="zh-CN" altLang="en-US" sz="3085" b="1" dirty="0">
                <a:solidFill>
                  <a:schemeClr val="hlink"/>
                </a:solidFill>
                <a:ea typeface="楷体_GB2312" pitchFamily="1" charset="-122"/>
              </a:rPr>
              <a:t>万名工人失业。这种结果无论对工人还是他们所居住的城镇来讲都是灾难性的。该公司总裁一直似乎正在游说某外国政府签定一份巨额采购协议。他无意中得知该国主管此事的部长由于赌博欠下大笔债务，于是暗中和那名部长进行联系，许诺一旦获得五架飞机的订单，他立刻付给该部长一百万美元作为酬劳。公开与私下的交易最终都达成了。这名总裁认为他的行为是合理的，因为这确保了企业生存，工人就业和居住地的安定；那名部长偿付了所欠债务；而外国政府也获得了所需的飞机。他的行为所产生的利益远远大于贿赂行为可能造成消极影响。</a:t>
            </a:r>
            <a:r>
              <a:rPr lang="zh-CN" altLang="en-US" sz="3085" b="1" dirty="0">
                <a:solidFill>
                  <a:srgbClr val="FF0000"/>
                </a:solidFill>
                <a:ea typeface="楷体_GB2312" pitchFamily="1" charset="-122"/>
              </a:rPr>
              <a:t>他的观点符合功利主义吗？</a:t>
            </a:r>
            <a:endParaRPr lang="zh-CN" altLang="en-US" sz="3085" b="1" dirty="0">
              <a:solidFill>
                <a:schemeClr val="hlink"/>
              </a:solidFill>
              <a:ea typeface="楷体_GB2312" pitchFamily="1" charset="-122"/>
            </a:endParaRPr>
          </a:p>
          <a:p>
            <a:pPr eaLnBrk="1" hangingPunct="1">
              <a:lnSpc>
                <a:spcPct val="90000"/>
              </a:lnSpc>
            </a:pPr>
            <a:endParaRPr lang="en-US" altLang="zh-CN" sz="3085" b="1" dirty="0">
              <a:solidFill>
                <a:schemeClr val="accent1"/>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p:cNvSpPr>
          <p:nvPr>
            <p:ph type="title" idx="4294967295"/>
          </p:nvPr>
        </p:nvSpPr>
        <p:spPr>
          <a:xfrm>
            <a:off x="663115" y="764846"/>
            <a:ext cx="9416177" cy="1260158"/>
          </a:xfrm>
        </p:spPr>
        <p:txBody>
          <a:bodyPr vert="horz" wrap="square" lIns="100812" tIns="50406" rIns="100812" bIns="50406" anchor="ctr"/>
          <a:lstStyle/>
          <a:p>
            <a:pPr eaLnBrk="1" hangingPunct="1"/>
            <a:endParaRPr lang="zh-CN" altLang="en-US" sz="3970" dirty="0"/>
          </a:p>
        </p:txBody>
      </p:sp>
      <p:sp>
        <p:nvSpPr>
          <p:cNvPr id="5123" name="Rectangle 3"/>
          <p:cNvSpPr>
            <a:spLocks noGrp="1" noRot="1"/>
          </p:cNvSpPr>
          <p:nvPr>
            <p:ph type="body" idx="4294967295"/>
          </p:nvPr>
        </p:nvSpPr>
        <p:spPr>
          <a:xfrm>
            <a:off x="242570" y="0"/>
            <a:ext cx="6292215" cy="5856605"/>
          </a:xfrm>
        </p:spPr>
        <p:txBody>
          <a:bodyPr vert="horz" wrap="square" lIns="100812" tIns="50406" rIns="100812" bIns="50406" anchor="t"/>
          <a:lstStyle/>
          <a:p>
            <a:pPr eaLnBrk="1" hangingPunct="1">
              <a:lnSpc>
                <a:spcPct val="80000"/>
              </a:lnSpc>
            </a:pPr>
            <a:endParaRPr lang="en-US" altLang="zh-CN" sz="1985" b="1" dirty="0"/>
          </a:p>
          <a:p>
            <a:pPr eaLnBrk="1" hangingPunct="1">
              <a:lnSpc>
                <a:spcPct val="80000"/>
              </a:lnSpc>
            </a:pPr>
            <a:endParaRPr lang="en-US" altLang="zh-CN" sz="1985" b="1" dirty="0"/>
          </a:p>
          <a:p>
            <a:pPr eaLnBrk="1" hangingPunct="1">
              <a:lnSpc>
                <a:spcPct val="80000"/>
              </a:lnSpc>
            </a:pPr>
            <a:r>
              <a:rPr lang="zh-CN" altLang="en-US" dirty="0">
                <a:solidFill>
                  <a:srgbClr val="FF3300"/>
                </a:solidFill>
              </a:rPr>
              <a:t>阿马蒂亚</a:t>
            </a:r>
            <a:r>
              <a:rPr lang="en-US" altLang="zh-CN" dirty="0">
                <a:solidFill>
                  <a:srgbClr val="FF3300"/>
                </a:solidFill>
              </a:rPr>
              <a:t>·</a:t>
            </a:r>
            <a:r>
              <a:rPr lang="zh-CN" altLang="en-US" dirty="0">
                <a:solidFill>
                  <a:srgbClr val="FF3300"/>
                </a:solidFill>
              </a:rPr>
              <a:t>森的寓言</a:t>
            </a:r>
          </a:p>
          <a:p>
            <a:pPr eaLnBrk="1" hangingPunct="1">
              <a:lnSpc>
                <a:spcPct val="80000"/>
              </a:lnSpc>
            </a:pPr>
            <a:r>
              <a:rPr lang="en-US" altLang="zh-CN" b="1" dirty="0">
                <a:solidFill>
                  <a:srgbClr val="FF0000"/>
                </a:solidFill>
              </a:rPr>
              <a:t>安娜帕娜</a:t>
            </a:r>
            <a:r>
              <a:rPr lang="en-US" altLang="zh-CN" dirty="0"/>
              <a:t>想要雇一</a:t>
            </a:r>
            <a:r>
              <a:rPr lang="zh-CN" altLang="en-US" dirty="0"/>
              <a:t>个</a:t>
            </a:r>
            <a:r>
              <a:rPr lang="en-US" altLang="zh-CN" dirty="0"/>
              <a:t>人来清理由于很久没人打扫而脏乱不堪的庭院，三个失业工人——</a:t>
            </a:r>
            <a:r>
              <a:rPr lang="en-US" altLang="zh-CN" b="1" dirty="0">
                <a:solidFill>
                  <a:srgbClr val="FF0000"/>
                </a:solidFill>
              </a:rPr>
              <a:t>迪努、毕山诺和若季妮</a:t>
            </a:r>
            <a:r>
              <a:rPr lang="en-US" altLang="zh-CN" dirty="0"/>
              <a:t>——都非常想得到这份工作。她可以雇用其中任何一个人，但这个工作无法分割，她不能让三个人来分担。安娜帕娜可以付大体上同样的钱雇用其中任何一个人，而得到大体上同样的工作成果，但作为一个习惯反思的人，她很想知道应该雇用谁才对。</a:t>
            </a:r>
            <a:r>
              <a:rPr lang="en-US" altLang="zh-CN" sz="1985" dirty="0"/>
              <a:t>　　</a:t>
            </a:r>
          </a:p>
          <a:p>
            <a:pPr eaLnBrk="1" hangingPunct="1">
              <a:lnSpc>
                <a:spcPct val="80000"/>
              </a:lnSpc>
            </a:pPr>
            <a:r>
              <a:rPr lang="en-US" altLang="zh-CN" sz="880" dirty="0">
                <a:solidFill>
                  <a:srgbClr val="FF3300"/>
                </a:solidFill>
              </a:rPr>
              <a:t>　　</a:t>
            </a:r>
          </a:p>
          <a:p>
            <a:pPr eaLnBrk="1" hangingPunct="1">
              <a:lnSpc>
                <a:spcPct val="80000"/>
              </a:lnSpc>
            </a:pPr>
            <a:endParaRPr lang="en-US" altLang="zh-CN" sz="880" dirty="0">
              <a:solidFill>
                <a:srgbClr val="FF3300"/>
              </a:solidFill>
            </a:endParaRPr>
          </a:p>
        </p:txBody>
      </p:sp>
      <p:pic>
        <p:nvPicPr>
          <p:cNvPr id="4099" name="Picture 4"/>
          <p:cNvPicPr>
            <a:picLocks noChangeAspect="1"/>
          </p:cNvPicPr>
          <p:nvPr/>
        </p:nvPicPr>
        <p:blipFill>
          <a:blip r:embed="rId2"/>
          <a:stretch>
            <a:fillRect/>
          </a:stretch>
        </p:blipFill>
        <p:spPr>
          <a:xfrm>
            <a:off x="6928930" y="1622330"/>
            <a:ext cx="3150394" cy="473434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20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20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2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p:cNvSpPr>
          <p:nvPr>
            <p:ph type="title" idx="4294967295"/>
          </p:nvPr>
        </p:nvSpPr>
        <p:spPr>
          <a:xfrm>
            <a:off x="1230186" y="168021"/>
            <a:ext cx="8569071" cy="840105"/>
          </a:xfrm>
        </p:spPr>
        <p:txBody>
          <a:bodyPr vert="horz" wrap="square" lIns="100812" tIns="50406" rIns="100812" bIns="50406" anchor="ctr"/>
          <a:lstStyle/>
          <a:p>
            <a:pPr eaLnBrk="1" hangingPunct="1"/>
            <a:r>
              <a:rPr lang="zh-CN" altLang="en-US" sz="3085" dirty="0">
                <a:solidFill>
                  <a:schemeClr val="hlink"/>
                </a:solidFill>
                <a:ea typeface="黑体" panose="02010609060101010101" pitchFamily="49" charset="-122"/>
              </a:rPr>
              <a:t>功利主义分析方法的具体步骤</a:t>
            </a:r>
          </a:p>
        </p:txBody>
      </p:sp>
      <p:sp>
        <p:nvSpPr>
          <p:cNvPr id="17411" name="Rectangle 3"/>
          <p:cNvSpPr>
            <a:spLocks noGrp="1" noRot="1"/>
          </p:cNvSpPr>
          <p:nvPr>
            <p:ph type="body" idx="4294967295"/>
          </p:nvPr>
        </p:nvSpPr>
        <p:spPr>
          <a:xfrm>
            <a:off x="1230186" y="672084"/>
            <a:ext cx="8569071" cy="4536567"/>
          </a:xfrm>
        </p:spPr>
        <p:txBody>
          <a:bodyPr vert="horz" wrap="square" lIns="100812" tIns="50406" rIns="100812" bIns="50406" anchor="t"/>
          <a:lstStyle/>
          <a:p>
            <a:pPr eaLnBrk="1" hangingPunct="1"/>
            <a:endParaRPr lang="en-US" altLang="zh-CN" sz="1985" b="1" dirty="0">
              <a:ea typeface="黑体" panose="02010609060101010101" pitchFamily="49" charset="-122"/>
            </a:endParaRPr>
          </a:p>
          <a:p>
            <a:pPr eaLnBrk="1" hangingPunct="1"/>
            <a:r>
              <a:rPr lang="en-US" altLang="zh-CN" sz="2800" b="1" dirty="0">
                <a:ea typeface="黑体" panose="02010609060101010101" pitchFamily="49" charset="-122"/>
              </a:rPr>
              <a:t>a</a:t>
            </a:r>
            <a:r>
              <a:rPr lang="zh-CN" altLang="en-US" sz="2800" b="1" dirty="0">
                <a:ea typeface="黑体" panose="02010609060101010101" pitchFamily="49" charset="-122"/>
              </a:rPr>
              <a:t>．对需要评价的行为进行准确描述。</a:t>
            </a:r>
            <a:endParaRPr lang="zh-CN" altLang="en-US" sz="2800" b="1" dirty="0"/>
          </a:p>
          <a:p>
            <a:pPr eaLnBrk="1" hangingPunct="1"/>
            <a:r>
              <a:rPr lang="en-US" altLang="zh-CN" sz="2800" b="1" dirty="0">
                <a:ea typeface="黑体" panose="02010609060101010101" pitchFamily="49" charset="-122"/>
              </a:rPr>
              <a:t>b</a:t>
            </a:r>
            <a:r>
              <a:rPr lang="zh-CN" altLang="en-US" sz="2800" b="1" dirty="0">
                <a:ea typeface="黑体" panose="02010609060101010101" pitchFamily="49" charset="-122"/>
              </a:rPr>
              <a:t>．对受该行为直接影响和间接影响的人群范围分别加以界定。</a:t>
            </a:r>
            <a:endParaRPr lang="zh-CN" altLang="en-US" sz="2800" b="1" dirty="0"/>
          </a:p>
          <a:p>
            <a:pPr eaLnBrk="1" hangingPunct="1"/>
            <a:r>
              <a:rPr lang="en-US" altLang="zh-CN" sz="2800" b="1" dirty="0">
                <a:ea typeface="黑体" panose="02010609060101010101" pitchFamily="49" charset="-122"/>
              </a:rPr>
              <a:t>C</a:t>
            </a:r>
            <a:r>
              <a:rPr lang="zh-CN" altLang="en-US" sz="2800" b="1" dirty="0">
                <a:ea typeface="黑体" panose="02010609060101010101" pitchFamily="49" charset="-122"/>
              </a:rPr>
              <a:t>．考虑是否存在一些明显的决定性因素其重要性超过其他影响因素。</a:t>
            </a:r>
            <a:endParaRPr lang="zh-CN" altLang="en-US" sz="2800" b="1" dirty="0"/>
          </a:p>
          <a:p>
            <a:pPr eaLnBrk="1" hangingPunct="1"/>
            <a:r>
              <a:rPr lang="zh-CN" altLang="en-US" sz="2800" b="1" dirty="0">
                <a:ea typeface="黑体" panose="02010609060101010101" pitchFamily="49" charset="-122"/>
              </a:rPr>
              <a:t>d．将该行为对直接相关人群造成的后果进行详细描述，考察每一后果可能产出的正面及负面效用及其在现实中发生的可能性。</a:t>
            </a:r>
            <a:endParaRPr lang="zh-CN" altLang="en-US" sz="2800" b="1" dirty="0"/>
          </a:p>
          <a:p>
            <a:pPr eaLnBrk="1" hangingPunct="1"/>
            <a:r>
              <a:rPr lang="zh-CN" altLang="en-US" sz="2800" b="1" dirty="0">
                <a:ea typeface="黑体" panose="02010609060101010101" pitchFamily="49" charset="-122"/>
              </a:rPr>
              <a:t>e．为利益因素与损害因素分配权重，需要分别考虑每一种收益或损害的数量、持续期、即期或长期性、多产性以及纯度，从而确定各自的重要程度。</a:t>
            </a:r>
            <a:endParaRPr lang="zh-CN" altLang="en-US" sz="2800" b="1"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additive="base">
                                        <p:cTn id="7"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 calcmode="lin" valueType="num">
                                      <p:cBhvr additive="base">
                                        <p:cTn id="19"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anim calcmode="lin" valueType="num">
                                      <p:cBhvr additive="base">
                                        <p:cTn id="25"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1">
                                            <p:txEl>
                                              <p:pRg st="5" end="5"/>
                                            </p:txEl>
                                          </p:spTgt>
                                        </p:tgtEl>
                                        <p:attrNameLst>
                                          <p:attrName>style.visibility</p:attrName>
                                        </p:attrNameLst>
                                      </p:cBhvr>
                                      <p:to>
                                        <p:strVal val="visible"/>
                                      </p:to>
                                    </p:set>
                                    <p:anim calcmode="lin" valueType="num">
                                      <p:cBhvr additive="base">
                                        <p:cTn id="31" dur="500" fill="hold"/>
                                        <p:tgtEl>
                                          <p:spTgt spid="1741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p:cNvSpPr>
          <p:nvPr>
            <p:ph type="title" idx="4294967295"/>
          </p:nvPr>
        </p:nvSpPr>
        <p:spPr>
          <a:xfrm>
            <a:off x="638612" y="420053"/>
            <a:ext cx="9416177" cy="1260158"/>
          </a:xfrm>
        </p:spPr>
        <p:txBody>
          <a:bodyPr vert="horz" wrap="square" lIns="100812" tIns="50406" rIns="100812" bIns="50406" anchor="ctr"/>
          <a:lstStyle/>
          <a:p>
            <a:pPr eaLnBrk="1" hangingPunct="1"/>
            <a:endParaRPr lang="zh-CN" altLang="en-US" dirty="0">
              <a:solidFill>
                <a:schemeClr val="accent1"/>
              </a:solidFill>
            </a:endParaRPr>
          </a:p>
        </p:txBody>
      </p:sp>
      <p:sp>
        <p:nvSpPr>
          <p:cNvPr id="18435" name="Rectangle 3"/>
          <p:cNvSpPr>
            <a:spLocks noGrp="1" noRot="1"/>
          </p:cNvSpPr>
          <p:nvPr>
            <p:ph type="body" idx="4294967295"/>
          </p:nvPr>
        </p:nvSpPr>
        <p:spPr>
          <a:xfrm>
            <a:off x="638612" y="1932242"/>
            <a:ext cx="9416177" cy="4708088"/>
          </a:xfrm>
        </p:spPr>
        <p:txBody>
          <a:bodyPr vert="horz" wrap="square" lIns="100812" tIns="50406" rIns="100812" bIns="50406" anchor="t"/>
          <a:lstStyle/>
          <a:p>
            <a:pPr lvl="1" eaLnBrk="1" hangingPunct="1">
              <a:lnSpc>
                <a:spcPct val="80000"/>
              </a:lnSpc>
              <a:buNone/>
            </a:pPr>
            <a:r>
              <a:rPr lang="zh-CN" altLang="en-US" sz="3700" b="1" dirty="0">
                <a:ea typeface="黑体" panose="02010609060101010101" pitchFamily="49" charset="-122"/>
                <a:sym typeface="Arial" panose="020B0604020202020204" pitchFamily="34" charset="0"/>
              </a:rPr>
              <a:t>F．如果有必要，对那些受到该行为间接影响的人群以及总体社会作同样的分析。</a:t>
            </a:r>
            <a:endParaRPr lang="zh-CN" altLang="en-US" sz="2205" b="1" dirty="0">
              <a:solidFill>
                <a:srgbClr val="8E6C0B"/>
              </a:solidFill>
              <a:latin typeface="Arial" panose="020B0604020202020204" pitchFamily="34" charset="0"/>
              <a:ea typeface="黑体" panose="02010609060101010101" pitchFamily="49" charset="-122"/>
              <a:sym typeface="Arial" panose="020B0604020202020204" pitchFamily="34" charset="0"/>
            </a:endParaRPr>
          </a:p>
          <a:p>
            <a:pPr eaLnBrk="1" hangingPunct="1">
              <a:lnSpc>
                <a:spcPct val="80000"/>
              </a:lnSpc>
            </a:pPr>
            <a:r>
              <a:rPr lang="zh-CN" altLang="en-US" b="1" dirty="0">
                <a:ea typeface="黑体" panose="02010609060101010101" pitchFamily="49" charset="-122"/>
                <a:sym typeface="Arial" panose="020B0604020202020204" pitchFamily="34" charset="0"/>
              </a:rPr>
              <a:t>g．对</a:t>
            </a:r>
            <a:r>
              <a:rPr lang="zh-CN" altLang="en-US" b="1" dirty="0">
                <a:ea typeface="黑体" panose="02010609060101010101" pitchFamily="49" charset="-122"/>
              </a:rPr>
              <a:t>所有正面及负面效用进行加权计总。</a:t>
            </a:r>
          </a:p>
          <a:p>
            <a:pPr eaLnBrk="1" hangingPunct="1">
              <a:lnSpc>
                <a:spcPct val="80000"/>
              </a:lnSpc>
            </a:pPr>
            <a:r>
              <a:rPr lang="zh-CN" altLang="en-US" b="1" dirty="0">
                <a:ea typeface="黑体" panose="02010609060101010101" pitchFamily="49" charset="-122"/>
              </a:rPr>
              <a:t>h．考虑除</a:t>
            </a:r>
            <a:r>
              <a:rPr lang="zh-CN" altLang="en-US" b="1" dirty="0">
                <a:latin typeface="宋体" panose="02010600030101010101" pitchFamily="2" charset="-122"/>
                <a:ea typeface="黑体" panose="02010609060101010101" pitchFamily="49" charset="-122"/>
              </a:rPr>
              <a:t>“</a:t>
            </a:r>
            <a:r>
              <a:rPr lang="zh-CN" altLang="en-US" b="1" dirty="0">
                <a:ea typeface="黑体" panose="02010609060101010101" pitchFamily="49" charset="-122"/>
              </a:rPr>
              <a:t>非此即彼</a:t>
            </a:r>
            <a:r>
              <a:rPr lang="zh-CN" altLang="en-US" b="1" dirty="0">
                <a:latin typeface="宋体" panose="02010600030101010101" pitchFamily="2" charset="-122"/>
                <a:ea typeface="黑体" panose="02010609060101010101" pitchFamily="49" charset="-122"/>
              </a:rPr>
              <a:t>”</a:t>
            </a:r>
            <a:r>
              <a:rPr lang="zh-CN" altLang="en-US" b="1" dirty="0">
                <a:ea typeface="黑体" panose="02010609060101010101" pitchFamily="49" charset="-122"/>
              </a:rPr>
              <a:t>的选择外，是否还存在其他备选方案，如果有，则需要对每一种方案进行如上的步骤。</a:t>
            </a:r>
            <a:endParaRPr lang="zh-CN" altLang="en-US" b="1" dirty="0"/>
          </a:p>
          <a:p>
            <a:pPr eaLnBrk="1" hangingPunct="1">
              <a:lnSpc>
                <a:spcPct val="80000"/>
              </a:lnSpc>
            </a:pPr>
            <a:r>
              <a:rPr lang="zh-CN" altLang="en-US" b="1" dirty="0">
                <a:ea typeface="黑体" panose="02010609060101010101" pitchFamily="49" charset="-122"/>
              </a:rPr>
              <a:t>i．比较所有备选方案的分析结果。能够产出最大收益净值的行为（如果所有方案为弊大于利，则选择产出最小损害净值的行为）作为最终方案。</a:t>
            </a:r>
            <a:r>
              <a:rPr lang="zh-CN" altLang="en-US" b="1" dirty="0"/>
              <a:t> </a:t>
            </a:r>
          </a:p>
          <a:p>
            <a:pPr eaLnBrk="1" hangingPunct="1">
              <a:lnSpc>
                <a:spcPct val="80000"/>
              </a:lnSpc>
            </a:pPr>
            <a:endParaRPr lang="en-US" altLang="zh-CN" b="1"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Administrator\Desktop\财大ppt模板\B9PPT模板（一）-03.jpg"/>
          <p:cNvPicPr>
            <a:picLocks noChangeAspect="1"/>
          </p:cNvPicPr>
          <p:nvPr/>
        </p:nvPicPr>
        <p:blipFill>
          <a:blip r:embed="rId2"/>
          <a:stretch>
            <a:fillRect/>
          </a:stretch>
        </p:blipFill>
        <p:spPr>
          <a:xfrm>
            <a:off x="1588" y="0"/>
            <a:ext cx="10691812" cy="7559675"/>
          </a:xfrm>
          <a:prstGeom prst="rect">
            <a:avLst/>
          </a:prstGeom>
          <a:noFill/>
          <a:ln w="9525">
            <a:noFill/>
          </a:ln>
        </p:spPr>
      </p:pic>
      <p:sp>
        <p:nvSpPr>
          <p:cNvPr id="2051" name="标题 1"/>
          <p:cNvSpPr>
            <a:spLocks noGrp="1"/>
          </p:cNvSpPr>
          <p:nvPr>
            <p:ph type="ctrTitle"/>
          </p:nvPr>
        </p:nvSpPr>
        <p:spPr>
          <a:xfrm>
            <a:off x="522288" y="1331913"/>
            <a:ext cx="8110537" cy="1620837"/>
          </a:xfrm>
        </p:spPr>
        <p:txBody>
          <a:bodyPr vert="horz" wrap="square" lIns="104306" tIns="52153" rIns="104306" bIns="52153" anchor="ctr"/>
          <a:lstStyle/>
          <a:p>
            <a:pPr algn="l" eaLnBrk="1" hangingPunct="1">
              <a:lnSpc>
                <a:spcPct val="150000"/>
              </a:lnSpc>
              <a:buClrTx/>
              <a:buSzTx/>
              <a:buFontTx/>
            </a:pPr>
            <a:r>
              <a:rPr lang="zh-CN" altLang="en-US" sz="3600" b="1" dirty="0">
                <a:solidFill>
                  <a:srgbClr val="7C1D20"/>
                </a:solidFill>
                <a:latin typeface="微软雅黑" panose="020B0503020204020204" pitchFamily="34" charset="-122"/>
                <a:ea typeface="微软雅黑" panose="020B0503020204020204" pitchFamily="34" charset="-122"/>
              </a:rPr>
              <a:t>第三讲     道德原则（二）</a:t>
            </a:r>
          </a:p>
        </p:txBody>
      </p:sp>
      <p:sp>
        <p:nvSpPr>
          <p:cNvPr id="2052" name="副标题 2"/>
          <p:cNvSpPr>
            <a:spLocks noGrp="1"/>
          </p:cNvSpPr>
          <p:nvPr>
            <p:ph type="subTitle" idx="1"/>
          </p:nvPr>
        </p:nvSpPr>
        <p:spPr>
          <a:xfrm>
            <a:off x="1385888" y="5653088"/>
            <a:ext cx="7485062" cy="717550"/>
          </a:xfrm>
        </p:spPr>
        <p:txBody>
          <a:bodyPr vert="horz" wrap="square" lIns="104306" tIns="52153" rIns="104306" bIns="52153" anchor="t"/>
          <a:lstStyle/>
          <a:p>
            <a:pPr defTabSz="1043305" eaLnBrk="1" hangingPunct="1">
              <a:buClrTx/>
              <a:buSzTx/>
            </a:pPr>
            <a:endParaRPr lang="zh-CN" altLang="en-US" sz="2800" kern="1200" dirty="0">
              <a:solidFill>
                <a:srgbClr val="7C1D20"/>
              </a:solidFill>
              <a:latin typeface="微软雅黑" panose="020B0503020204020204" pitchFamily="34" charset="-122"/>
              <a:ea typeface="微软雅黑" panose="020B0503020204020204" pitchFamily="34" charset="-122"/>
              <a:cs typeface="+mn-cs"/>
            </a:endParaRPr>
          </a:p>
        </p:txBody>
      </p:sp>
      <p:sp>
        <p:nvSpPr>
          <p:cNvPr id="6" name="标题 1"/>
          <p:cNvSpPr txBox="1"/>
          <p:nvPr/>
        </p:nvSpPr>
        <p:spPr>
          <a:xfrm>
            <a:off x="774700" y="4281488"/>
            <a:ext cx="9090025" cy="714375"/>
          </a:xfrm>
          <a:prstGeom prst="rect">
            <a:avLst/>
          </a:prstGeom>
        </p:spPr>
        <p:txBody>
          <a:bodyPr lIns="104306" tIns="52153" rIns="104306" bIns="52153" anchor="ctr">
            <a:normAutofit/>
          </a:bodyPr>
          <a:lstStyle/>
          <a:p>
            <a:pPr marR="0" defTabSz="1043305" fontAlgn="auto">
              <a:spcAft>
                <a:spcPts val="0"/>
              </a:spcAft>
              <a:buClrTx/>
              <a:buSzTx/>
              <a:buFontTx/>
              <a:defRPr/>
            </a:pPr>
            <a:endParaRPr kumimoji="0" lang="zh-CN" altLang="en-US" sz="2800" kern="1200" cap="none" spc="0" normalizeH="0" baseline="0" noProof="0" dirty="0">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3019527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Rot="1"/>
          </p:cNvSpPr>
          <p:nvPr>
            <p:ph type="title" idx="4294967295"/>
          </p:nvPr>
        </p:nvSpPr>
        <p:spPr>
          <a:xfrm>
            <a:off x="901144" y="684336"/>
            <a:ext cx="9416177" cy="1260158"/>
          </a:xfrm>
        </p:spPr>
        <p:txBody>
          <a:bodyPr vert="horz" wrap="square" lIns="100812" tIns="50406" rIns="100812" bIns="50406" anchor="ctr"/>
          <a:lstStyle/>
          <a:p>
            <a:pPr eaLnBrk="1" hangingPunct="1"/>
            <a:r>
              <a:rPr lang="zh-CN" altLang="en-US" dirty="0"/>
              <a:t>     </a:t>
            </a:r>
            <a:r>
              <a:rPr lang="zh-CN" altLang="en-US" dirty="0">
                <a:solidFill>
                  <a:srgbClr val="FF0000"/>
                </a:solidFill>
              </a:rPr>
              <a:t>道德原则</a:t>
            </a:r>
            <a:r>
              <a:rPr lang="en-US" altLang="zh-CN" dirty="0">
                <a:solidFill>
                  <a:srgbClr val="FF0000"/>
                </a:solidFill>
              </a:rPr>
              <a:t>(</a:t>
            </a:r>
            <a:r>
              <a:rPr lang="zh-CN" altLang="en-US" dirty="0">
                <a:solidFill>
                  <a:srgbClr val="FF0000"/>
                </a:solidFill>
              </a:rPr>
              <a:t>二</a:t>
            </a:r>
            <a:r>
              <a:rPr lang="en-US" altLang="zh-CN" dirty="0">
                <a:solidFill>
                  <a:srgbClr val="FF0000"/>
                </a:solidFill>
              </a:rPr>
              <a:t>)</a:t>
            </a:r>
            <a:r>
              <a:rPr lang="zh-CN" altLang="en-US" dirty="0">
                <a:solidFill>
                  <a:srgbClr val="FF0000"/>
                </a:solidFill>
              </a:rPr>
              <a:t>：权利原则</a:t>
            </a:r>
          </a:p>
        </p:txBody>
      </p:sp>
      <p:sp>
        <p:nvSpPr>
          <p:cNvPr id="4098" name="Rectangle 3"/>
          <p:cNvSpPr>
            <a:spLocks noGrp="1" noRot="1"/>
          </p:cNvSpPr>
          <p:nvPr>
            <p:ph type="body" idx="4294967295"/>
          </p:nvPr>
        </p:nvSpPr>
        <p:spPr>
          <a:xfrm>
            <a:off x="971153" y="1319665"/>
            <a:ext cx="9416177" cy="4708088"/>
          </a:xfrm>
        </p:spPr>
        <p:txBody>
          <a:bodyPr vert="horz" wrap="square" lIns="100812" tIns="50406" rIns="100812" bIns="50406" anchor="t"/>
          <a:lstStyle/>
          <a:p>
            <a:pPr eaLnBrk="1" hangingPunct="1">
              <a:lnSpc>
                <a:spcPct val="90000"/>
              </a:lnSpc>
            </a:pPr>
            <a:endParaRPr lang="zh-CN" altLang="en-US" dirty="0">
              <a:solidFill>
                <a:schemeClr val="hlink"/>
              </a:solidFill>
            </a:endParaRPr>
          </a:p>
          <a:p>
            <a:pPr eaLnBrk="1" hangingPunct="1">
              <a:lnSpc>
                <a:spcPct val="90000"/>
              </a:lnSpc>
            </a:pPr>
            <a:r>
              <a:rPr lang="zh-CN" altLang="en-US" b="1" dirty="0">
                <a:solidFill>
                  <a:schemeClr val="tx1"/>
                </a:solidFill>
              </a:rPr>
              <a:t>主要问题</a:t>
            </a:r>
            <a:r>
              <a:rPr lang="en-US" altLang="zh-CN" b="1" dirty="0">
                <a:solidFill>
                  <a:schemeClr val="tx1"/>
                </a:solidFill>
              </a:rPr>
              <a:t>:</a:t>
            </a:r>
          </a:p>
          <a:p>
            <a:pPr eaLnBrk="1" hangingPunct="1">
              <a:lnSpc>
                <a:spcPct val="90000"/>
              </a:lnSpc>
            </a:pPr>
            <a:endParaRPr lang="en-US" altLang="zh-CN" b="1" dirty="0">
              <a:solidFill>
                <a:schemeClr val="tx1"/>
              </a:solidFill>
            </a:endParaRPr>
          </a:p>
          <a:p>
            <a:pPr eaLnBrk="1" hangingPunct="1">
              <a:lnSpc>
                <a:spcPct val="90000"/>
              </a:lnSpc>
            </a:pPr>
            <a:r>
              <a:rPr lang="en-US" altLang="zh-CN" b="1" dirty="0">
                <a:solidFill>
                  <a:schemeClr val="tx1"/>
                </a:solidFill>
              </a:rPr>
              <a:t>1、权利原则的含义是什么？</a:t>
            </a:r>
          </a:p>
          <a:p>
            <a:pPr eaLnBrk="1" hangingPunct="1">
              <a:lnSpc>
                <a:spcPct val="90000"/>
              </a:lnSpc>
            </a:pPr>
            <a:endParaRPr lang="en-US" altLang="zh-CN" b="1" dirty="0">
              <a:solidFill>
                <a:schemeClr val="tx1"/>
              </a:solidFill>
            </a:endParaRPr>
          </a:p>
          <a:p>
            <a:pPr eaLnBrk="1" hangingPunct="1">
              <a:lnSpc>
                <a:spcPct val="90000"/>
              </a:lnSpc>
            </a:pPr>
            <a:r>
              <a:rPr lang="en-US" altLang="zh-CN" b="1" dirty="0">
                <a:solidFill>
                  <a:schemeClr val="tx1"/>
                </a:solidFill>
              </a:rPr>
              <a:t>2、康德的义务论的道德原则是什么？</a:t>
            </a:r>
          </a:p>
          <a:p>
            <a:pPr eaLnBrk="1" hangingPunct="1">
              <a:lnSpc>
                <a:spcPct val="90000"/>
              </a:lnSpc>
            </a:pPr>
            <a:endParaRPr lang="en-US" altLang="zh-CN" b="1" dirty="0">
              <a:solidFill>
                <a:schemeClr val="tx1"/>
              </a:solidFill>
            </a:endParaRPr>
          </a:p>
          <a:p>
            <a:pPr eaLnBrk="1" hangingPunct="1">
              <a:lnSpc>
                <a:spcPct val="90000"/>
              </a:lnSpc>
            </a:pPr>
            <a:r>
              <a:rPr lang="en-US" altLang="zh-CN" b="1" dirty="0">
                <a:solidFill>
                  <a:schemeClr val="tx1"/>
                </a:solidFill>
              </a:rPr>
              <a:t>3、如何解决企业管理措施中权利侵害问题？</a:t>
            </a:r>
            <a:endParaRPr lang="en-US" altLang="zh-CN" dirty="0">
              <a:solidFill>
                <a:schemeClr val="hlink"/>
              </a:solidFill>
            </a:endParaRPr>
          </a:p>
          <a:p>
            <a:pPr eaLnBrk="1" hangingPunct="1">
              <a:lnSpc>
                <a:spcPct val="90000"/>
              </a:lnSpc>
            </a:pPr>
            <a:endParaRPr lang="en-US" altLang="zh-CN" dirty="0"/>
          </a:p>
        </p:txBody>
      </p:sp>
    </p:spTree>
    <p:extLst>
      <p:ext uri="{BB962C8B-B14F-4D97-AF65-F5344CB8AC3E}">
        <p14:creationId xmlns:p14="http://schemas.microsoft.com/office/powerpoint/2010/main" val="25124166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p:cNvSpPr>
          <p:nvPr>
            <p:ph type="title" idx="4294967295"/>
          </p:nvPr>
        </p:nvSpPr>
        <p:spPr>
          <a:xfrm>
            <a:off x="1146175" y="420053"/>
            <a:ext cx="8569071" cy="420053"/>
          </a:xfrm>
        </p:spPr>
        <p:txBody>
          <a:bodyPr vert="horz" wrap="square" lIns="100812" tIns="50406" rIns="100812" bIns="50406" anchor="b"/>
          <a:lstStyle/>
          <a:p>
            <a:pPr eaLnBrk="1" hangingPunct="1"/>
            <a:r>
              <a:rPr lang="en-US" altLang="zh-CN" sz="2755" dirty="0">
                <a:solidFill>
                  <a:schemeClr val="tx1"/>
                </a:solidFill>
              </a:rPr>
              <a:t/>
            </a:r>
            <a:br>
              <a:rPr lang="en-US" altLang="zh-CN" sz="2755" dirty="0">
                <a:solidFill>
                  <a:schemeClr val="tx1"/>
                </a:solidFill>
              </a:rPr>
            </a:br>
            <a:endParaRPr lang="zh-CN" altLang="en-US" sz="2755" dirty="0">
              <a:solidFill>
                <a:schemeClr val="tx1"/>
              </a:solidFill>
              <a:ea typeface="黑体" panose="02010609060101010101" pitchFamily="49" charset="-122"/>
            </a:endParaRPr>
          </a:p>
        </p:txBody>
      </p:sp>
      <p:sp>
        <p:nvSpPr>
          <p:cNvPr id="5123" name="Rectangle 3"/>
          <p:cNvSpPr>
            <a:spLocks noGrp="1"/>
          </p:cNvSpPr>
          <p:nvPr>
            <p:ph idx="4294967295"/>
          </p:nvPr>
        </p:nvSpPr>
        <p:spPr>
          <a:xfrm>
            <a:off x="794504" y="575053"/>
            <a:ext cx="9104638" cy="5276909"/>
          </a:xfrm>
        </p:spPr>
        <p:txBody>
          <a:bodyPr vert="horz" wrap="square" lIns="100812" tIns="50406" rIns="100812" bIns="50406" anchor="t"/>
          <a:lstStyle/>
          <a:p>
            <a:pPr eaLnBrk="1" hangingPunct="1">
              <a:lnSpc>
                <a:spcPct val="90000"/>
              </a:lnSpc>
            </a:pPr>
            <a:endParaRPr lang="zh-CN" altLang="en-US" sz="3700" b="1" dirty="0">
              <a:solidFill>
                <a:srgbClr val="FF3399"/>
              </a:solidFill>
              <a:latin typeface="宋体" panose="02010600030101010101" pitchFamily="2" charset="-122"/>
            </a:endParaRPr>
          </a:p>
          <a:p>
            <a:pPr eaLnBrk="1" hangingPunct="1">
              <a:lnSpc>
                <a:spcPct val="90000"/>
              </a:lnSpc>
            </a:pPr>
            <a:r>
              <a:rPr lang="zh-CN" altLang="en-US" sz="3700" b="1" dirty="0">
                <a:solidFill>
                  <a:srgbClr val="FF3399"/>
                </a:solidFill>
                <a:latin typeface="宋体" panose="02010600030101010101" pitchFamily="2" charset="-122"/>
              </a:rPr>
              <a:t>一、道德权利（moral rights）的含义</a:t>
            </a:r>
            <a:endParaRPr lang="zh-CN" altLang="en-US" sz="2645" b="1" dirty="0">
              <a:solidFill>
                <a:srgbClr val="FF3399"/>
              </a:solidFill>
              <a:latin typeface="宋体" panose="02010600030101010101" pitchFamily="2" charset="-122"/>
            </a:endParaRPr>
          </a:p>
          <a:p>
            <a:pPr eaLnBrk="1" hangingPunct="1">
              <a:lnSpc>
                <a:spcPct val="90000"/>
              </a:lnSpc>
            </a:pPr>
            <a:endParaRPr lang="zh-CN" altLang="en-US" b="1" dirty="0">
              <a:solidFill>
                <a:srgbClr val="FF3399"/>
              </a:solidFill>
              <a:latin typeface="宋体" panose="02010600030101010101" pitchFamily="2" charset="-122"/>
            </a:endParaRPr>
          </a:p>
          <a:p>
            <a:pPr eaLnBrk="1" hangingPunct="1">
              <a:lnSpc>
                <a:spcPct val="80000"/>
              </a:lnSpc>
            </a:pPr>
            <a:r>
              <a:rPr lang="zh-CN" altLang="en-US" b="1" dirty="0">
                <a:solidFill>
                  <a:srgbClr val="FF3399"/>
                </a:solidFill>
                <a:latin typeface="宋体" panose="02010600030101010101" pitchFamily="2" charset="-122"/>
                <a:sym typeface="+mn-ea"/>
              </a:rPr>
              <a:t>道德权利</a:t>
            </a:r>
            <a:r>
              <a:rPr lang="zh-CN" altLang="en-US" b="1" dirty="0">
                <a:latin typeface="宋体" panose="02010600030101010101" pitchFamily="2" charset="-122"/>
                <a:sym typeface="+mn-ea"/>
              </a:rPr>
              <a:t>，</a:t>
            </a:r>
            <a:r>
              <a:rPr lang="zh-CN" altLang="en-US" dirty="0">
                <a:latin typeface="宋体" panose="02010600030101010101" pitchFamily="2" charset="-122"/>
                <a:sym typeface="+mn-ea"/>
              </a:rPr>
              <a:t>简言之，是作为主体的人所赋予的特定权利或人权。是指那重要的、规范的、合理的要求或资格。（德</a:t>
            </a:r>
            <a:r>
              <a:rPr lang="en-US" altLang="zh-CN" dirty="0">
                <a:latin typeface="宋体" panose="02010600030101010101" pitchFamily="2" charset="-122"/>
                <a:sym typeface="+mn-ea"/>
              </a:rPr>
              <a:t>·</a:t>
            </a:r>
            <a:r>
              <a:rPr lang="zh-CN" altLang="en-US" dirty="0">
                <a:latin typeface="宋体" panose="02010600030101010101" pitchFamily="2" charset="-122"/>
                <a:sym typeface="+mn-ea"/>
              </a:rPr>
              <a:t>乔治）</a:t>
            </a:r>
            <a:endParaRPr lang="zh-CN" altLang="en-US" b="1" dirty="0">
              <a:solidFill>
                <a:srgbClr val="FF3399"/>
              </a:solidFill>
              <a:latin typeface="宋体" panose="02010600030101010101" pitchFamily="2" charset="-122"/>
            </a:endParaRPr>
          </a:p>
          <a:p>
            <a:pPr eaLnBrk="1" hangingPunct="1">
              <a:lnSpc>
                <a:spcPct val="80000"/>
              </a:lnSpc>
            </a:pPr>
            <a:r>
              <a:rPr lang="zh-CN" altLang="en-US" b="1" dirty="0">
                <a:solidFill>
                  <a:srgbClr val="FF3399"/>
                </a:solidFill>
                <a:latin typeface="宋体" panose="02010600030101010101" pitchFamily="2" charset="-122"/>
                <a:sym typeface="+mn-ea"/>
              </a:rPr>
              <a:t>洛克提出财产所有权概念。</a:t>
            </a:r>
            <a:endParaRPr lang="zh-CN" altLang="en-US" dirty="0">
              <a:solidFill>
                <a:srgbClr val="FF0000"/>
              </a:solidFill>
              <a:latin typeface="宋体" panose="02010600030101010101" pitchFamily="2" charset="-122"/>
            </a:endParaRPr>
          </a:p>
          <a:p>
            <a:pPr eaLnBrk="1" hangingPunct="1">
              <a:lnSpc>
                <a:spcPct val="80000"/>
              </a:lnSpc>
            </a:pPr>
            <a:r>
              <a:rPr lang="zh-CN" altLang="en-US" b="1" dirty="0">
                <a:solidFill>
                  <a:srgbClr val="FF3399"/>
                </a:solidFill>
                <a:latin typeface="宋体" panose="02010600030101010101" pitchFamily="2" charset="-122"/>
                <a:sym typeface="+mn-ea"/>
              </a:rPr>
              <a:t>权利与义务：</a:t>
            </a:r>
            <a:r>
              <a:rPr lang="zh-CN" altLang="en-US" dirty="0">
                <a:latin typeface="宋体" panose="02010600030101010101" pitchFamily="2" charset="-122"/>
                <a:sym typeface="+mn-ea"/>
              </a:rPr>
              <a:t>与这些权利联系在一起的是他人有义务不侵犯你的权利，同样，你也有不得侵犯他人权利的义务。如果你有言论自由权，只要你的言论不侵犯我的权利，我就有义务不侵犯你的言论自由权。</a:t>
            </a:r>
            <a:endParaRPr lang="zh-CN" altLang="en-US" dirty="0"/>
          </a:p>
          <a:p>
            <a:pPr eaLnBrk="1" hangingPunct="1">
              <a:lnSpc>
                <a:spcPct val="90000"/>
              </a:lnSpc>
            </a:pPr>
            <a:endParaRPr lang="zh-CN" altLang="en-US" b="1" dirty="0">
              <a:latin typeface="宋体" panose="02010600030101010101" pitchFamily="2" charset="-122"/>
            </a:endParaRPr>
          </a:p>
          <a:p>
            <a:pPr eaLnBrk="1" hangingPunct="1">
              <a:lnSpc>
                <a:spcPct val="90000"/>
              </a:lnSpc>
            </a:pPr>
            <a:endParaRPr lang="zh-CN" altLang="en-US" sz="2645" b="1" dirty="0">
              <a:solidFill>
                <a:srgbClr val="FF3399"/>
              </a:solidFill>
              <a:latin typeface="宋体" panose="02010600030101010101" pitchFamily="2" charset="-122"/>
            </a:endParaRPr>
          </a:p>
          <a:p>
            <a:pPr eaLnBrk="1" hangingPunct="1">
              <a:lnSpc>
                <a:spcPct val="90000"/>
              </a:lnSpc>
            </a:pPr>
            <a:endParaRPr lang="en-US" altLang="zh-CN" sz="2645" b="1" dirty="0"/>
          </a:p>
        </p:txBody>
      </p:sp>
    </p:spTree>
    <p:extLst>
      <p:ext uri="{BB962C8B-B14F-4D97-AF65-F5344CB8AC3E}">
        <p14:creationId xmlns:p14="http://schemas.microsoft.com/office/powerpoint/2010/main" val="2059898402"/>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additive="base">
                                        <p:cTn id="7"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anim calcmode="lin" valueType="num">
                                      <p:cBhvr additive="base">
                                        <p:cTn id="13"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5" end="5"/>
                                            </p:txEl>
                                          </p:spTgt>
                                        </p:tgtEl>
                                        <p:attrNameLst>
                                          <p:attrName>style.visibility</p:attrName>
                                        </p:attrNameLst>
                                      </p:cBhvr>
                                      <p:to>
                                        <p:strVal val="visible"/>
                                      </p:to>
                                    </p:set>
                                    <p:anim calcmode="lin" valueType="num">
                                      <p:cBhvr additive="base">
                                        <p:cTn id="25"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idx="4294967295"/>
          </p:nvPr>
        </p:nvSpPr>
        <p:spPr/>
        <p:txBody>
          <a:bodyPr vert="horz" wrap="square" lIns="100812" tIns="50406" rIns="100812" bIns="50406" anchor="b"/>
          <a:lstStyle/>
          <a:p>
            <a:pPr eaLnBrk="1" hangingPunct="1"/>
            <a:endParaRPr lang="zh-CN" altLang="en-US" dirty="0"/>
          </a:p>
        </p:txBody>
      </p:sp>
      <p:sp>
        <p:nvSpPr>
          <p:cNvPr id="6146" name="Rectangle 3"/>
          <p:cNvSpPr>
            <a:spLocks noGrp="1"/>
          </p:cNvSpPr>
          <p:nvPr>
            <p:ph idx="4294967295"/>
          </p:nvPr>
        </p:nvSpPr>
        <p:spPr>
          <a:xfrm>
            <a:off x="778629" y="1102638"/>
            <a:ext cx="9073134" cy="5796725"/>
          </a:xfrm>
        </p:spPr>
        <p:txBody>
          <a:bodyPr vert="horz" wrap="square" lIns="100812" tIns="50406" rIns="100812" bIns="50406" anchor="t"/>
          <a:lstStyle/>
          <a:p>
            <a:pPr eaLnBrk="1" hangingPunct="1">
              <a:lnSpc>
                <a:spcPct val="80000"/>
              </a:lnSpc>
            </a:pPr>
            <a:endParaRPr lang="zh-CN" altLang="en-US" sz="2645" b="1" dirty="0">
              <a:solidFill>
                <a:srgbClr val="FF3399"/>
              </a:solidFill>
              <a:latin typeface="宋体" panose="02010600030101010101" pitchFamily="2" charset="-122"/>
            </a:endParaRPr>
          </a:p>
          <a:p>
            <a:pPr eaLnBrk="1" hangingPunct="1">
              <a:lnSpc>
                <a:spcPct val="90000"/>
              </a:lnSpc>
            </a:pPr>
            <a:r>
              <a:rPr lang="zh-CN" altLang="en-US" sz="3600" b="1" dirty="0">
                <a:solidFill>
                  <a:srgbClr val="FF3399"/>
                </a:solidFill>
                <a:latin typeface="宋体" panose="02010600030101010101" pitchFamily="2" charset="-122"/>
                <a:sym typeface="+mn-ea"/>
              </a:rPr>
              <a:t>马克思</a:t>
            </a:r>
            <a:r>
              <a:rPr lang="zh-CN" altLang="en-US" sz="3600" b="1" dirty="0">
                <a:latin typeface="宋体" panose="02010600030101010101" pitchFamily="2" charset="-122"/>
                <a:sym typeface="+mn-ea"/>
              </a:rPr>
              <a:t>：“权利永远不能超出社会的经济结构以及由经济结构所制约的文化发展”。“没有无义务之权利，也没有无权利之义务”。</a:t>
            </a:r>
            <a:endParaRPr lang="zh-CN" altLang="en-US" sz="3600" b="1" dirty="0">
              <a:latin typeface="宋体" panose="02010600030101010101" pitchFamily="2" charset="-122"/>
            </a:endParaRPr>
          </a:p>
          <a:p>
            <a:pPr eaLnBrk="1" hangingPunct="1">
              <a:lnSpc>
                <a:spcPct val="90000"/>
              </a:lnSpc>
            </a:pPr>
            <a:r>
              <a:rPr lang="zh-CN" altLang="en-US" sz="3600" b="1" dirty="0">
                <a:solidFill>
                  <a:srgbClr val="FF0000"/>
                </a:solidFill>
                <a:latin typeface="宋体" panose="02010600030101010101" pitchFamily="2" charset="-122"/>
                <a:sym typeface="+mn-ea"/>
              </a:rPr>
              <a:t>权利种类：</a:t>
            </a:r>
            <a:r>
              <a:rPr lang="zh-CN" altLang="en-US" sz="3600" b="1" dirty="0">
                <a:latin typeface="宋体" panose="02010600030101010101" pitchFamily="2" charset="-122"/>
                <a:sym typeface="+mn-ea"/>
              </a:rPr>
              <a:t>法律权利、政治权利、经济权利、文化权利、道德权利等。法律权利和道德权利是两种最主要和基本的权利。</a:t>
            </a:r>
            <a:endParaRPr lang="zh-CN" altLang="en-US" sz="3600"/>
          </a:p>
          <a:p>
            <a:pPr eaLnBrk="1" hangingPunct="1">
              <a:lnSpc>
                <a:spcPct val="80000"/>
              </a:lnSpc>
            </a:pPr>
            <a:endParaRPr lang="zh-CN" altLang="en-US" sz="3600" dirty="0"/>
          </a:p>
        </p:txBody>
      </p:sp>
    </p:spTree>
    <p:extLst>
      <p:ext uri="{BB962C8B-B14F-4D97-AF65-F5344CB8AC3E}">
        <p14:creationId xmlns:p14="http://schemas.microsoft.com/office/powerpoint/2010/main" val="290824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p:cNvSpPr>
          <p:nvPr>
            <p:ph type="title" idx="4294967295"/>
          </p:nvPr>
        </p:nvSpPr>
        <p:spPr>
          <a:xfrm>
            <a:off x="638612" y="420053"/>
            <a:ext cx="9416177" cy="1260158"/>
          </a:xfrm>
        </p:spPr>
        <p:txBody>
          <a:bodyPr vert="horz" wrap="square" lIns="100812" tIns="50406" rIns="100812" bIns="50406" anchor="ctr"/>
          <a:lstStyle/>
          <a:p>
            <a:pPr eaLnBrk="1" hangingPunct="1"/>
            <a:endParaRPr lang="zh-CN" altLang="zh-CN" dirty="0"/>
          </a:p>
        </p:txBody>
      </p:sp>
      <p:sp>
        <p:nvSpPr>
          <p:cNvPr id="7170" name="Rectangle 3"/>
          <p:cNvSpPr>
            <a:spLocks noGrp="1" noRot="1"/>
          </p:cNvSpPr>
          <p:nvPr>
            <p:ph type="body" idx="4294967295"/>
          </p:nvPr>
        </p:nvSpPr>
        <p:spPr>
          <a:xfrm>
            <a:off x="638612" y="1932242"/>
            <a:ext cx="9416177" cy="4708088"/>
          </a:xfrm>
        </p:spPr>
        <p:txBody>
          <a:bodyPr vert="horz" wrap="square" lIns="100812" tIns="50406" rIns="100812" bIns="50406" anchor="t"/>
          <a:lstStyle/>
          <a:p>
            <a:pPr eaLnBrk="1" hangingPunct="1"/>
            <a:r>
              <a:rPr lang="zh-CN" altLang="en-US" sz="3085" dirty="0">
                <a:latin typeface="宋体" panose="02010600030101010101" pitchFamily="2" charset="-122"/>
              </a:rPr>
              <a:t>消极权利</a:t>
            </a:r>
            <a:r>
              <a:rPr lang="en-US" altLang="zh-CN" sz="3085" dirty="0">
                <a:latin typeface="宋体" panose="02010600030101010101" pitchFamily="2" charset="-122"/>
              </a:rPr>
              <a:t>(negative rights)</a:t>
            </a:r>
            <a:r>
              <a:rPr lang="zh-CN" altLang="en-US" sz="3085" dirty="0">
                <a:latin typeface="宋体" panose="02010600030101010101" pitchFamily="2" charset="-122"/>
              </a:rPr>
              <a:t>与积极权利</a:t>
            </a:r>
            <a:r>
              <a:rPr lang="en-US" altLang="zh-CN" sz="3085" dirty="0">
                <a:latin typeface="宋体" panose="02010600030101010101" pitchFamily="2" charset="-122"/>
              </a:rPr>
              <a:t>(positive rights)</a:t>
            </a:r>
          </a:p>
          <a:p>
            <a:pPr eaLnBrk="1" hangingPunct="1"/>
            <a:r>
              <a:rPr lang="zh-CN" altLang="en-US" sz="3085" dirty="0">
                <a:solidFill>
                  <a:srgbClr val="FF0000"/>
                </a:solidFill>
                <a:latin typeface="宋体" panose="02010600030101010101" pitchFamily="2" charset="-122"/>
              </a:rPr>
              <a:t>消极权利</a:t>
            </a:r>
            <a:r>
              <a:rPr lang="zh-CN" altLang="en-US" sz="3085" dirty="0">
                <a:latin typeface="宋体" panose="02010600030101010101" pitchFamily="2" charset="-122"/>
              </a:rPr>
              <a:t>即他人有义务不干涉个人有权利进行的某些活动。</a:t>
            </a:r>
            <a:endParaRPr lang="en-US" altLang="zh-CN" sz="3085" dirty="0">
              <a:latin typeface="宋体" panose="02010600030101010101" pitchFamily="2" charset="-122"/>
            </a:endParaRPr>
          </a:p>
          <a:p>
            <a:pPr eaLnBrk="1" hangingPunct="1"/>
            <a:r>
              <a:rPr lang="zh-CN" altLang="en-US" sz="3085" dirty="0">
                <a:solidFill>
                  <a:srgbClr val="FF0000"/>
                </a:solidFill>
                <a:latin typeface="宋体" panose="02010600030101010101" pitchFamily="2" charset="-122"/>
              </a:rPr>
              <a:t>积极权利</a:t>
            </a:r>
            <a:r>
              <a:rPr lang="zh-CN" altLang="en-US" sz="3085" dirty="0">
                <a:latin typeface="宋体" panose="02010600030101010101" pitchFamily="2" charset="-122"/>
              </a:rPr>
              <a:t>即其他机构（或社会整体）有积极义务向权利拥有者提供任何帮助，让他们追求权利保障的利益。</a:t>
            </a:r>
            <a:endParaRPr lang="en-US" altLang="zh-CN" sz="3085" dirty="0">
              <a:latin typeface="宋体" panose="02010600030101010101" pitchFamily="2" charset="-122"/>
            </a:endParaRPr>
          </a:p>
          <a:p>
            <a:pPr eaLnBrk="1" hangingPunct="1">
              <a:buNone/>
            </a:pPr>
            <a:endParaRPr lang="en-US" altLang="zh-CN" sz="3085" dirty="0">
              <a:latin typeface="宋体" panose="02010600030101010101" pitchFamily="2" charset="-122"/>
            </a:endParaRPr>
          </a:p>
          <a:p>
            <a:pPr eaLnBrk="1" hangingPunct="1"/>
            <a:endParaRPr lang="en-US" altLang="zh-CN" sz="3085" dirty="0">
              <a:latin typeface="宋体" panose="02010600030101010101" pitchFamily="2" charset="-122"/>
            </a:endParaRPr>
          </a:p>
          <a:p>
            <a:pPr eaLnBrk="1" hangingPunct="1"/>
            <a:endParaRPr lang="zh-CN" altLang="en-US" sz="3085" dirty="0"/>
          </a:p>
          <a:p>
            <a:pPr eaLnBrk="1" hangingPunct="1"/>
            <a:endParaRPr lang="en-US" altLang="zh-CN" dirty="0"/>
          </a:p>
        </p:txBody>
      </p:sp>
    </p:spTree>
    <p:extLst>
      <p:ext uri="{BB962C8B-B14F-4D97-AF65-F5344CB8AC3E}">
        <p14:creationId xmlns:p14="http://schemas.microsoft.com/office/powerpoint/2010/main" val="33709796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a:xfrm>
            <a:off x="1230186" y="-840105"/>
            <a:ext cx="8569071" cy="1260158"/>
          </a:xfrm>
        </p:spPr>
        <p:txBody>
          <a:bodyPr vert="horz" wrap="square" lIns="100812" tIns="50406" rIns="100812" bIns="50406" anchor="b"/>
          <a:lstStyle/>
          <a:p>
            <a:pPr eaLnBrk="1" hangingPunct="1"/>
            <a:endParaRPr lang="zh-CN" altLang="en-US" dirty="0">
              <a:solidFill>
                <a:schemeClr val="accent1"/>
              </a:solidFill>
            </a:endParaRPr>
          </a:p>
        </p:txBody>
      </p:sp>
      <p:sp>
        <p:nvSpPr>
          <p:cNvPr id="8195" name="Rectangle 3"/>
          <p:cNvSpPr>
            <a:spLocks noGrp="1"/>
          </p:cNvSpPr>
          <p:nvPr>
            <p:ph idx="4294967295"/>
          </p:nvPr>
        </p:nvSpPr>
        <p:spPr>
          <a:xfrm>
            <a:off x="1062355" y="1001395"/>
            <a:ext cx="4401820" cy="5719445"/>
          </a:xfrm>
        </p:spPr>
        <p:txBody>
          <a:bodyPr vert="horz" wrap="square" lIns="100812" tIns="50406" rIns="100812" bIns="50406" anchor="t"/>
          <a:lstStyle/>
          <a:p>
            <a:pPr eaLnBrk="1" hangingPunct="1">
              <a:lnSpc>
                <a:spcPct val="90000"/>
              </a:lnSpc>
            </a:pPr>
            <a:endParaRPr lang="zh-CN" altLang="en-US" sz="3085" b="1" dirty="0">
              <a:solidFill>
                <a:srgbClr val="FF0000"/>
              </a:solidFill>
            </a:endParaRPr>
          </a:p>
          <a:p>
            <a:pPr eaLnBrk="1" hangingPunct="1">
              <a:lnSpc>
                <a:spcPct val="90000"/>
              </a:lnSpc>
            </a:pPr>
            <a:r>
              <a:rPr lang="zh-CN" altLang="en-US" sz="3600" b="1" dirty="0">
                <a:solidFill>
                  <a:srgbClr val="FF0000"/>
                </a:solidFill>
              </a:rPr>
              <a:t>康德的权利观</a:t>
            </a:r>
            <a:endParaRPr lang="zh-CN" altLang="en-US" sz="3085" b="1" dirty="0">
              <a:solidFill>
                <a:srgbClr val="FF0000"/>
              </a:solidFill>
            </a:endParaRPr>
          </a:p>
          <a:p>
            <a:pPr eaLnBrk="1" hangingPunct="1">
              <a:lnSpc>
                <a:spcPct val="90000"/>
              </a:lnSpc>
            </a:pPr>
            <a:endParaRPr lang="zh-CN" altLang="en-US" sz="3085" b="1" dirty="0">
              <a:solidFill>
                <a:srgbClr val="FF0000"/>
              </a:solidFill>
            </a:endParaRPr>
          </a:p>
          <a:p>
            <a:pPr indent="-255270" algn="just" eaLnBrk="1" hangingPunct="1"/>
            <a:r>
              <a:rPr lang="zh-CN" altLang="en-US" sz="3085" b="1" dirty="0">
                <a:solidFill>
                  <a:schemeClr val="tx2"/>
                </a:solidFill>
                <a:ea typeface="黑体" panose="02010609060101010101" pitchFamily="49" charset="-122"/>
                <a:sym typeface="+mn-ea"/>
              </a:rPr>
              <a:t>行为的道德标准：</a:t>
            </a:r>
            <a:endParaRPr lang="en-US" altLang="zh-CN" sz="3085" b="1" dirty="0">
              <a:ea typeface="黑体" panose="02010609060101010101" pitchFamily="49" charset="-122"/>
            </a:endParaRPr>
          </a:p>
          <a:p>
            <a:pPr indent="-255270" algn="just" eaLnBrk="1" hangingPunct="1"/>
            <a:r>
              <a:rPr lang="zh-CN" altLang="en-US" sz="3085" b="1" dirty="0">
                <a:ea typeface="黑体" panose="02010609060101010101" pitchFamily="49" charset="-122"/>
                <a:sym typeface="+mn-ea"/>
              </a:rPr>
              <a:t>（</a:t>
            </a:r>
            <a:r>
              <a:rPr lang="en-US" altLang="zh-CN" sz="3085" b="1" dirty="0">
                <a:ea typeface="黑体" panose="02010609060101010101" pitchFamily="49" charset="-122"/>
                <a:sym typeface="+mn-ea"/>
              </a:rPr>
              <a:t>1</a:t>
            </a:r>
            <a:r>
              <a:rPr lang="zh-CN" altLang="en-US" sz="3085" b="1" dirty="0">
                <a:ea typeface="黑体" panose="02010609060101010101" pitchFamily="49" charset="-122"/>
                <a:sym typeface="+mn-ea"/>
              </a:rPr>
              <a:t>）善良意志</a:t>
            </a:r>
            <a:endParaRPr lang="zh-CN" altLang="en-US" sz="3085" b="1" dirty="0">
              <a:ea typeface="黑体" panose="02010609060101010101" pitchFamily="49" charset="-122"/>
            </a:endParaRPr>
          </a:p>
          <a:p>
            <a:pPr indent="-255270">
              <a:lnSpc>
                <a:spcPct val="90000"/>
              </a:lnSpc>
            </a:pPr>
            <a:r>
              <a:rPr lang="zh-CN" altLang="en-US" sz="3085" b="1" dirty="0">
                <a:solidFill>
                  <a:srgbClr val="FF0000"/>
                </a:solidFill>
                <a:sym typeface="+mn-ea"/>
              </a:rPr>
              <a:t>康德</a:t>
            </a:r>
            <a:r>
              <a:rPr lang="zh-CN" altLang="en-US" sz="3085" b="1" dirty="0">
                <a:solidFill>
                  <a:schemeClr val="accent2"/>
                </a:solidFill>
                <a:sym typeface="+mn-ea"/>
              </a:rPr>
              <a:t>认为，一个行为要具有道德价值，</a:t>
            </a:r>
            <a:r>
              <a:rPr lang="zh-CN" altLang="en-US" sz="3085" b="1" dirty="0">
                <a:solidFill>
                  <a:schemeClr val="accent2"/>
                </a:solidFill>
                <a:sym typeface="Wingdings" panose="05000000000000000000" pitchFamily="2" charset="2"/>
              </a:rPr>
              <a:t>行为者的动机必须是善良的，“善良意志”是判断道德价值的标准，“善良意志”本身就是好的。</a:t>
            </a:r>
            <a:endParaRPr lang="zh-CN" altLang="en-US" sz="3085" b="1" dirty="0">
              <a:solidFill>
                <a:srgbClr val="FF0000"/>
              </a:solidFill>
            </a:endParaRPr>
          </a:p>
          <a:p>
            <a:pPr eaLnBrk="1" hangingPunct="1">
              <a:lnSpc>
                <a:spcPct val="90000"/>
              </a:lnSpc>
            </a:pPr>
            <a:endParaRPr lang="zh-CN" altLang="en-US" sz="3085" b="1" dirty="0">
              <a:solidFill>
                <a:srgbClr val="FF0000"/>
              </a:solidFill>
            </a:endParaRPr>
          </a:p>
          <a:p>
            <a:pPr eaLnBrk="1" hangingPunct="1">
              <a:lnSpc>
                <a:spcPct val="90000"/>
              </a:lnSpc>
            </a:pPr>
            <a:endParaRPr lang="zh-CN" altLang="en-US" sz="3085" b="1" dirty="0">
              <a:solidFill>
                <a:schemeClr val="tx1"/>
              </a:solidFill>
            </a:endParaRPr>
          </a:p>
          <a:p>
            <a:pPr eaLnBrk="1" hangingPunct="1">
              <a:lnSpc>
                <a:spcPct val="90000"/>
              </a:lnSpc>
            </a:pPr>
            <a:endParaRPr lang="zh-CN" altLang="en-US" sz="3085" b="1" dirty="0">
              <a:solidFill>
                <a:schemeClr val="accent1"/>
              </a:solidFill>
            </a:endParaRPr>
          </a:p>
          <a:p>
            <a:pPr eaLnBrk="1" hangingPunct="1">
              <a:lnSpc>
                <a:spcPct val="90000"/>
              </a:lnSpc>
            </a:pPr>
            <a:endParaRPr lang="en-US" altLang="zh-CN" sz="3085" b="1" dirty="0">
              <a:solidFill>
                <a:schemeClr val="accent1"/>
              </a:solidFill>
              <a:latin typeface="Arial Black" panose="020B0A04020102020204" pitchFamily="34" charset="0"/>
            </a:endParaRPr>
          </a:p>
        </p:txBody>
      </p:sp>
      <p:pic>
        <p:nvPicPr>
          <p:cNvPr id="2" name="图片 1"/>
          <p:cNvPicPr>
            <a:picLocks noChangeAspect="1"/>
          </p:cNvPicPr>
          <p:nvPr>
            <p:custDataLst>
              <p:tags r:id="rId1"/>
            </p:custDataLst>
          </p:nvPr>
        </p:nvPicPr>
        <p:blipFill>
          <a:blip r:embed="rId3"/>
          <a:stretch>
            <a:fillRect/>
          </a:stretch>
        </p:blipFill>
        <p:spPr>
          <a:xfrm>
            <a:off x="5991860" y="1155700"/>
            <a:ext cx="3914140" cy="5565140"/>
          </a:xfrm>
          <a:prstGeom prst="rect">
            <a:avLst/>
          </a:prstGeom>
        </p:spPr>
      </p:pic>
    </p:spTree>
    <p:extLst>
      <p:ext uri="{BB962C8B-B14F-4D97-AF65-F5344CB8AC3E}">
        <p14:creationId xmlns:p14="http://schemas.microsoft.com/office/powerpoint/2010/main" val="2412540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20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fade">
                                      <p:cBhvr>
                                        <p:cTn id="17" dur="2000"/>
                                        <p:tgtEl>
                                          <p:spTgt spid="81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fade">
                                      <p:cBhvr>
                                        <p:cTn id="22" dur="2000"/>
                                        <p:tgtEl>
                                          <p:spTgt spid="81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animEffect transition="in" filter="fade">
                                      <p:cBhvr>
                                        <p:cTn id="27" dur="2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p:txBody>
          <a:bodyPr vert="horz" wrap="square" lIns="100812" tIns="50406" rIns="100812" bIns="50406" anchor="ctr"/>
          <a:lstStyle/>
          <a:p>
            <a:endParaRPr lang="zh-CN" altLang="en-US" dirty="0"/>
          </a:p>
        </p:txBody>
      </p:sp>
      <p:sp>
        <p:nvSpPr>
          <p:cNvPr id="20482" name="内容占位符 2"/>
          <p:cNvSpPr>
            <a:spLocks noGrp="1"/>
          </p:cNvSpPr>
          <p:nvPr>
            <p:ph idx="1"/>
          </p:nvPr>
        </p:nvSpPr>
        <p:spPr>
          <a:xfrm>
            <a:off x="810955" y="874974"/>
            <a:ext cx="9073134" cy="4767596"/>
          </a:xfrm>
        </p:spPr>
        <p:txBody>
          <a:bodyPr vert="horz" wrap="square" lIns="100812" tIns="50406" rIns="100812" bIns="50406" anchor="t"/>
          <a:lstStyle/>
          <a:p>
            <a:pPr indent="-255270" algn="just" eaLnBrk="1" hangingPunct="1"/>
            <a:r>
              <a:rPr lang="zh-CN" altLang="en-US" b="1" dirty="0">
                <a:ea typeface="黑体" panose="02010609060101010101" pitchFamily="49" charset="-122"/>
              </a:rPr>
              <a:t>（</a:t>
            </a:r>
            <a:r>
              <a:rPr lang="en-US" altLang="zh-CN" b="1" dirty="0">
                <a:ea typeface="黑体" panose="02010609060101010101" pitchFamily="49" charset="-122"/>
              </a:rPr>
              <a:t>2</a:t>
            </a:r>
            <a:r>
              <a:rPr lang="zh-CN" altLang="en-US" b="1" dirty="0">
                <a:ea typeface="黑体" panose="02010609060101010101" pitchFamily="49" charset="-122"/>
              </a:rPr>
              <a:t>）为义务而义务</a:t>
            </a:r>
            <a:endParaRPr lang="en-US" altLang="zh-CN" b="1" dirty="0">
              <a:ea typeface="黑体" panose="02010609060101010101" pitchFamily="49" charset="-122"/>
            </a:endParaRPr>
          </a:p>
          <a:p>
            <a:pPr indent="-255270" algn="just" eaLnBrk="1" hangingPunct="1"/>
            <a:r>
              <a:rPr lang="zh-CN" altLang="en-US" sz="2800" b="1" dirty="0">
                <a:solidFill>
                  <a:schemeClr val="accent2"/>
                </a:solidFill>
                <a:sym typeface="Wingdings" panose="05000000000000000000" pitchFamily="2" charset="2"/>
              </a:rPr>
              <a:t>“行为要有道德价值，一定是为义务而义务”</a:t>
            </a:r>
            <a:endParaRPr lang="zh-CN" altLang="en-US" sz="2800" b="1" dirty="0">
              <a:ea typeface="黑体" panose="02010609060101010101" pitchFamily="49" charset="-122"/>
            </a:endParaRPr>
          </a:p>
          <a:p>
            <a:pPr indent="-255270" algn="just" eaLnBrk="1" hangingPunct="1"/>
            <a:r>
              <a:rPr lang="zh-CN" altLang="en-US" sz="2800" b="1" dirty="0">
                <a:solidFill>
                  <a:schemeClr val="tx1"/>
                </a:solidFill>
                <a:sym typeface="Wingdings" panose="05000000000000000000" pitchFamily="2" charset="2"/>
              </a:rPr>
              <a:t>如果人们的行为仅仅是出于个人利益或个人爱好甚至天然情感，而外在方面及其结果符合于道德法则要求的，那么，这一行为就有合法性，但不一定具有道德性。</a:t>
            </a:r>
            <a:endParaRPr lang="zh-CN" altLang="en-US" sz="2800" b="1" dirty="0">
              <a:solidFill>
                <a:schemeClr val="tx1"/>
              </a:solidFill>
              <a:ea typeface="黑体" panose="02010609060101010101" pitchFamily="49" charset="-122"/>
            </a:endParaRPr>
          </a:p>
          <a:p>
            <a:pPr indent="-255270" algn="just" eaLnBrk="1" hangingPunct="1"/>
            <a:r>
              <a:rPr lang="zh-CN" altLang="en-US" sz="2800" b="1" dirty="0">
                <a:ea typeface="黑体" panose="02010609060101010101" pitchFamily="49" charset="-122"/>
              </a:rPr>
              <a:t>如：爱妻子、爱好、保持生命</a:t>
            </a:r>
            <a:endParaRPr lang="en-US" altLang="zh-CN" sz="2800" b="1" dirty="0">
              <a:ea typeface="黑体" panose="02010609060101010101" pitchFamily="49" charset="-122"/>
            </a:endParaRPr>
          </a:p>
          <a:p>
            <a:pPr indent="-255270" algn="just" eaLnBrk="1" hangingPunct="1"/>
            <a:r>
              <a:rPr lang="zh-CN" altLang="en-US" sz="2800" b="1" dirty="0">
                <a:ea typeface="黑体" panose="02010609060101010101" pitchFamily="49" charset="-122"/>
              </a:rPr>
              <a:t>（</a:t>
            </a:r>
            <a:r>
              <a:rPr lang="en-US" altLang="zh-CN" sz="2800" b="1" dirty="0">
                <a:ea typeface="黑体" panose="02010609060101010101" pitchFamily="49" charset="-122"/>
              </a:rPr>
              <a:t>3</a:t>
            </a:r>
            <a:r>
              <a:rPr lang="zh-CN" altLang="en-US" sz="2800" b="1" dirty="0">
                <a:ea typeface="黑体" panose="02010609060101010101" pitchFamily="49" charset="-122"/>
              </a:rPr>
              <a:t>）绝对命令</a:t>
            </a:r>
            <a:endParaRPr lang="en-US" altLang="zh-CN" sz="2800" b="1" dirty="0">
              <a:ea typeface="黑体" panose="02010609060101010101" pitchFamily="49" charset="-122"/>
            </a:endParaRPr>
          </a:p>
          <a:p>
            <a:pPr indent="-255270" algn="just" eaLnBrk="1" hangingPunct="1"/>
            <a:r>
              <a:rPr lang="zh-CN" altLang="en-US" sz="2800" b="1" dirty="0">
                <a:solidFill>
                  <a:schemeClr val="accent2"/>
                </a:solidFill>
                <a:sym typeface="Wingdings" panose="05000000000000000000" pitchFamily="2" charset="2"/>
              </a:rPr>
              <a:t>“道德法则是作为我们所先天意识到而又必然确实的一个纯粹理性事实给与我们的。”</a:t>
            </a:r>
            <a:endParaRPr lang="en-US" altLang="zh-CN" sz="2800" b="1" dirty="0">
              <a:solidFill>
                <a:schemeClr val="accent2"/>
              </a:solidFill>
              <a:sym typeface="Wingdings" panose="05000000000000000000" pitchFamily="2" charset="2"/>
            </a:endParaRPr>
          </a:p>
          <a:p>
            <a:pPr indent="-255270" algn="just" eaLnBrk="1" hangingPunct="1"/>
            <a:endParaRPr lang="zh-CN" altLang="en-US" sz="2800" b="1" dirty="0">
              <a:ea typeface="黑体" panose="02010609060101010101" pitchFamily="49" charset="-122"/>
            </a:endParaRPr>
          </a:p>
          <a:p>
            <a:pPr indent="-255270"/>
            <a:endParaRPr lang="zh-CN" altLang="en-US" sz="2800" dirty="0"/>
          </a:p>
        </p:txBody>
      </p:sp>
    </p:spTree>
    <p:extLst>
      <p:ext uri="{BB962C8B-B14F-4D97-AF65-F5344CB8AC3E}">
        <p14:creationId xmlns:p14="http://schemas.microsoft.com/office/powerpoint/2010/main" val="3604921491"/>
      </p:ext>
    </p:extLst>
  </p:cSld>
  <p:clrMapOvr>
    <a:masterClrMapping/>
  </p:clrMapOvr>
  <p:transition spd="slow">
    <p:pull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a:xfrm>
            <a:off x="1230186" y="-840105"/>
            <a:ext cx="8569071" cy="1260158"/>
          </a:xfrm>
        </p:spPr>
        <p:txBody>
          <a:bodyPr vert="horz" wrap="square" lIns="100812" tIns="50406" rIns="100812" bIns="50406" anchor="b"/>
          <a:lstStyle/>
          <a:p>
            <a:pPr eaLnBrk="1" hangingPunct="1"/>
            <a:endParaRPr lang="zh-CN" altLang="en-US" dirty="0">
              <a:solidFill>
                <a:schemeClr val="accent1"/>
              </a:solidFill>
            </a:endParaRPr>
          </a:p>
        </p:txBody>
      </p:sp>
      <p:sp>
        <p:nvSpPr>
          <p:cNvPr id="8195" name="Rectangle 3"/>
          <p:cNvSpPr>
            <a:spLocks noGrp="1"/>
          </p:cNvSpPr>
          <p:nvPr>
            <p:ph idx="4294967295"/>
          </p:nvPr>
        </p:nvSpPr>
        <p:spPr>
          <a:xfrm>
            <a:off x="1062165" y="840105"/>
            <a:ext cx="8569071" cy="5880735"/>
          </a:xfrm>
        </p:spPr>
        <p:txBody>
          <a:bodyPr vert="horz" wrap="square" lIns="100812" tIns="50406" rIns="100812" bIns="50406" anchor="t"/>
          <a:lstStyle/>
          <a:p>
            <a:pPr eaLnBrk="1" hangingPunct="1">
              <a:lnSpc>
                <a:spcPct val="90000"/>
              </a:lnSpc>
            </a:pPr>
            <a:r>
              <a:rPr lang="zh-CN" altLang="en-US" sz="3085" b="1" dirty="0">
                <a:solidFill>
                  <a:srgbClr val="FF0000"/>
                </a:solidFill>
              </a:rPr>
              <a:t>康德的绝对命令（</a:t>
            </a:r>
            <a:r>
              <a:rPr lang="en-US" altLang="zh-CN" sz="3085" b="1" dirty="0">
                <a:solidFill>
                  <a:srgbClr val="FF0000"/>
                </a:solidFill>
              </a:rPr>
              <a:t>Categorical imperative</a:t>
            </a:r>
            <a:r>
              <a:rPr lang="zh-CN" altLang="en-US" sz="3085" b="1" dirty="0">
                <a:solidFill>
                  <a:srgbClr val="FF0000"/>
                </a:solidFill>
              </a:rPr>
              <a:t>））二原则：</a:t>
            </a:r>
            <a:endParaRPr lang="zh-CN" altLang="en-US" sz="3085" b="1" dirty="0">
              <a:solidFill>
                <a:schemeClr val="tx1"/>
              </a:solidFill>
            </a:endParaRPr>
          </a:p>
          <a:p>
            <a:pPr eaLnBrk="1" hangingPunct="1">
              <a:lnSpc>
                <a:spcPct val="90000"/>
              </a:lnSpc>
            </a:pPr>
            <a:r>
              <a:rPr lang="zh-CN" altLang="en-US" sz="3085" b="1" dirty="0">
                <a:solidFill>
                  <a:schemeClr val="tx1"/>
                </a:solidFill>
                <a:latin typeface="Arial Black" panose="020B0A04020102020204" pitchFamily="34" charset="0"/>
              </a:rPr>
              <a:t>（</a:t>
            </a:r>
            <a:r>
              <a:rPr lang="en-US" altLang="zh-CN" sz="3085" b="1" dirty="0">
                <a:solidFill>
                  <a:schemeClr val="tx1"/>
                </a:solidFill>
                <a:latin typeface="Arial Black" panose="020B0A04020102020204" pitchFamily="34" charset="0"/>
              </a:rPr>
              <a:t>1</a:t>
            </a:r>
            <a:r>
              <a:rPr lang="zh-CN" altLang="en-US" sz="3085" b="1" dirty="0">
                <a:solidFill>
                  <a:schemeClr val="tx1"/>
                </a:solidFill>
                <a:latin typeface="Arial Black" panose="020B0A04020102020204" pitchFamily="34" charset="0"/>
              </a:rPr>
              <a:t>）</a:t>
            </a:r>
            <a:r>
              <a:rPr lang="en-US" altLang="zh-CN" sz="3085" b="1" dirty="0">
                <a:solidFill>
                  <a:schemeClr val="tx1"/>
                </a:solidFill>
                <a:latin typeface="Arial Black" panose="020B0A04020102020204" pitchFamily="34" charset="0"/>
              </a:rPr>
              <a:t>An action is morally right for a person in a certain situation if</a:t>
            </a:r>
            <a:r>
              <a:rPr lang="zh-CN" altLang="en-US" sz="3085" b="1" dirty="0">
                <a:solidFill>
                  <a:schemeClr val="tx1"/>
                </a:solidFill>
                <a:latin typeface="Arial Black" panose="020B0A04020102020204" pitchFamily="34" charset="0"/>
              </a:rPr>
              <a:t>， </a:t>
            </a:r>
            <a:r>
              <a:rPr lang="en-US" altLang="zh-CN" sz="3085" b="1" dirty="0">
                <a:solidFill>
                  <a:schemeClr val="tx1"/>
                </a:solidFill>
                <a:latin typeface="Arial Black" panose="020B0A04020102020204" pitchFamily="34" charset="0"/>
              </a:rPr>
              <a:t>and only if</a:t>
            </a:r>
            <a:r>
              <a:rPr lang="zh-CN" altLang="en-US" sz="3085" b="1" dirty="0">
                <a:solidFill>
                  <a:schemeClr val="tx1"/>
                </a:solidFill>
                <a:latin typeface="Arial Black" panose="020B0A04020102020204" pitchFamily="34" charset="0"/>
              </a:rPr>
              <a:t>， </a:t>
            </a:r>
            <a:r>
              <a:rPr lang="en-US" altLang="zh-CN" sz="3085" b="1" dirty="0">
                <a:solidFill>
                  <a:schemeClr val="tx1"/>
                </a:solidFill>
                <a:latin typeface="Arial Black" panose="020B0A04020102020204" pitchFamily="34" charset="0"/>
              </a:rPr>
              <a:t>the person’s reason for carrying out the action is a reason that he or she would be willing to have every person act on</a:t>
            </a:r>
            <a:r>
              <a:rPr lang="zh-CN" altLang="en-US" sz="3085" b="1" dirty="0">
                <a:solidFill>
                  <a:schemeClr val="tx1"/>
                </a:solidFill>
                <a:latin typeface="Arial Black" panose="020B0A04020102020204" pitchFamily="34" charset="0"/>
              </a:rPr>
              <a:t>， </a:t>
            </a:r>
            <a:r>
              <a:rPr lang="en-US" altLang="zh-CN" sz="3085" b="1" dirty="0">
                <a:solidFill>
                  <a:schemeClr val="tx1"/>
                </a:solidFill>
                <a:latin typeface="Arial Black" panose="020B0A04020102020204" pitchFamily="34" charset="0"/>
              </a:rPr>
              <a:t>in any similar situation</a:t>
            </a:r>
            <a:r>
              <a:rPr lang="zh-CN" altLang="en-US" sz="3085" b="1" dirty="0">
                <a:solidFill>
                  <a:schemeClr val="tx1"/>
                </a:solidFill>
                <a:latin typeface="Arial Black" panose="020B0A04020102020204" pitchFamily="34" charset="0"/>
              </a:rPr>
              <a:t>。</a:t>
            </a:r>
            <a:endParaRPr lang="zh-CN" altLang="en-US" sz="3085" b="1" dirty="0">
              <a:solidFill>
                <a:schemeClr val="tx1"/>
              </a:solidFill>
            </a:endParaRPr>
          </a:p>
          <a:p>
            <a:pPr eaLnBrk="1" hangingPunct="1">
              <a:lnSpc>
                <a:spcPct val="90000"/>
              </a:lnSpc>
            </a:pPr>
            <a:r>
              <a:rPr lang="zh-CN" altLang="en-US" sz="3085" b="1" dirty="0">
                <a:solidFill>
                  <a:schemeClr val="tx1"/>
                </a:solidFill>
              </a:rPr>
              <a:t>（可普遍性原则）</a:t>
            </a:r>
          </a:p>
          <a:p>
            <a:pPr eaLnBrk="1" hangingPunct="1">
              <a:lnSpc>
                <a:spcPct val="90000"/>
              </a:lnSpc>
            </a:pPr>
            <a:r>
              <a:rPr lang="en-US" altLang="zh-CN" sz="3085" b="1" dirty="0">
                <a:solidFill>
                  <a:schemeClr val="tx1"/>
                </a:solidFill>
                <a:latin typeface="Arial Black" panose="020B0A04020102020204" pitchFamily="34" charset="0"/>
              </a:rPr>
              <a:t>Golden rule</a:t>
            </a:r>
            <a:r>
              <a:rPr lang="zh-CN" altLang="en-US" sz="3085" b="1" dirty="0">
                <a:solidFill>
                  <a:schemeClr val="tx1"/>
                </a:solidFill>
                <a:latin typeface="Arial Black" panose="020B0A04020102020204" pitchFamily="34" charset="0"/>
              </a:rPr>
              <a:t>：“</a:t>
            </a:r>
            <a:r>
              <a:rPr lang="en-US" altLang="zh-CN" sz="3085" b="1" dirty="0">
                <a:solidFill>
                  <a:schemeClr val="tx1"/>
                </a:solidFill>
                <a:latin typeface="Arial Black" panose="020B0A04020102020204" pitchFamily="34" charset="0"/>
              </a:rPr>
              <a:t>Do unto others as you would have them do unto you</a:t>
            </a:r>
            <a:r>
              <a:rPr lang="zh-CN" altLang="en-US" sz="3085" b="1" dirty="0">
                <a:solidFill>
                  <a:schemeClr val="tx1"/>
                </a:solidFill>
                <a:latin typeface="Arial Black" panose="020B0A04020102020204" pitchFamily="34" charset="0"/>
              </a:rPr>
              <a:t>。”</a:t>
            </a:r>
            <a:endParaRPr lang="zh-CN" altLang="en-US" sz="3085" b="1" dirty="0">
              <a:solidFill>
                <a:schemeClr val="tx1"/>
              </a:solidFill>
            </a:endParaRPr>
          </a:p>
          <a:p>
            <a:pPr eaLnBrk="1" hangingPunct="1">
              <a:lnSpc>
                <a:spcPct val="90000"/>
              </a:lnSpc>
            </a:pPr>
            <a:endParaRPr lang="zh-CN" altLang="en-US" sz="3085" b="1" dirty="0">
              <a:solidFill>
                <a:schemeClr val="accent1"/>
              </a:solidFill>
            </a:endParaRPr>
          </a:p>
          <a:p>
            <a:pPr eaLnBrk="1" hangingPunct="1">
              <a:lnSpc>
                <a:spcPct val="90000"/>
              </a:lnSpc>
            </a:pPr>
            <a:endParaRPr lang="en-US" altLang="zh-CN" sz="3085" b="1" dirty="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3867706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2000"/>
                                        <p:tgtEl>
                                          <p:spTgt spid="8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fade">
                                      <p:cBhvr>
                                        <p:cTn id="17" dur="2000"/>
                                        <p:tgtEl>
                                          <p:spTgt spid="81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fade">
                                      <p:cBhvr>
                                        <p:cTn id="22" dur="2000"/>
                                        <p:tgtEl>
                                          <p:spTgt spid="81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fade">
                                      <p:cBhvr>
                                        <p:cTn id="27" dur="2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p:cNvSpPr>
          <p:nvPr>
            <p:ph type="title" idx="4294967295"/>
          </p:nvPr>
        </p:nvSpPr>
        <p:spPr/>
        <p:txBody>
          <a:bodyPr vert="horz" wrap="square" lIns="100812" tIns="50406" rIns="100812" bIns="50406" anchor="b"/>
          <a:lstStyle/>
          <a:p>
            <a:pPr eaLnBrk="1" hangingPunct="1"/>
            <a:endParaRPr lang="zh-CN" altLang="en-US" dirty="0"/>
          </a:p>
        </p:txBody>
      </p:sp>
      <p:sp>
        <p:nvSpPr>
          <p:cNvPr id="5122" name="Rectangle 3"/>
          <p:cNvSpPr>
            <a:spLocks noGrp="1" noRot="1"/>
          </p:cNvSpPr>
          <p:nvPr>
            <p:ph type="body" idx="4294967295"/>
          </p:nvPr>
        </p:nvSpPr>
        <p:spPr/>
        <p:txBody>
          <a:bodyPr vert="horz" wrap="square" lIns="100812" tIns="50406" rIns="100812" bIns="50406" anchor="t"/>
          <a:lstStyle/>
          <a:p>
            <a:pPr eaLnBrk="1" hangingPunct="1">
              <a:lnSpc>
                <a:spcPct val="80000"/>
              </a:lnSpc>
            </a:pPr>
            <a:endParaRPr lang="zh-CN" altLang="en-US" sz="3085" dirty="0"/>
          </a:p>
          <a:p>
            <a:pPr eaLnBrk="1" hangingPunct="1">
              <a:lnSpc>
                <a:spcPct val="80000"/>
              </a:lnSpc>
            </a:pPr>
            <a:r>
              <a:rPr lang="zh-CN" altLang="en-US" sz="3085" dirty="0"/>
              <a:t>她获悉虽然三个人都很穷，但</a:t>
            </a:r>
            <a:r>
              <a:rPr lang="zh-CN" altLang="en-US" sz="3085" dirty="0">
                <a:solidFill>
                  <a:srgbClr val="FF0000"/>
                </a:solidFill>
              </a:rPr>
              <a:t>迪努是其中最穷的</a:t>
            </a:r>
            <a:r>
              <a:rPr lang="zh-CN" altLang="en-US" sz="3085" dirty="0"/>
              <a:t>，大家都同意这个事实。这使安娜帕娜倾向于雇用迪努。(她问自己：“有什么能比帮助最穷的人更重要呢?”)</a:t>
            </a:r>
          </a:p>
          <a:p>
            <a:pPr eaLnBrk="1" hangingPunct="1">
              <a:lnSpc>
                <a:spcPct val="80000"/>
              </a:lnSpc>
            </a:pPr>
            <a:r>
              <a:rPr lang="zh-CN" altLang="en-US" sz="3085" dirty="0"/>
              <a:t>然而，她也了解到毕山诺是最近才家道败落的，为此心理上最受压抑。与此相反，迪努和若季妮一直就穷而且穷惯了。大家都同意</a:t>
            </a:r>
            <a:r>
              <a:rPr lang="zh-CN" altLang="en-US" sz="3085" dirty="0">
                <a:solidFill>
                  <a:srgbClr val="FF0000"/>
                </a:solidFill>
              </a:rPr>
              <a:t>毕山诺是三人中最不快乐的</a:t>
            </a:r>
            <a:r>
              <a:rPr lang="zh-CN" altLang="en-US" sz="3085" dirty="0"/>
              <a:t>，而且，如果得到这个工作，肯定会比另外两个人更感到快乐。这使安娜帕娜更倾向于雇用毕山诺。(她告诉自己：“消除不快乐当然应该是第一优先。”)　　</a:t>
            </a:r>
          </a:p>
          <a:p>
            <a:pPr eaLnBrk="1" hangingPunct="1">
              <a:lnSpc>
                <a:spcPct val="80000"/>
              </a:lnSpc>
            </a:pPr>
            <a:endParaRPr lang="zh-CN" altLang="en-US" sz="3085"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idx="4294967295"/>
          </p:nvPr>
        </p:nvSpPr>
        <p:spPr/>
        <p:txBody>
          <a:bodyPr vert="horz" wrap="square" lIns="100812" tIns="50406" rIns="100812" bIns="50406" anchor="b"/>
          <a:lstStyle/>
          <a:p>
            <a:pPr eaLnBrk="1" hangingPunct="1"/>
            <a:endParaRPr lang="zh-CN" altLang="en-US" dirty="0">
              <a:solidFill>
                <a:schemeClr val="accent1"/>
              </a:solidFill>
            </a:endParaRPr>
          </a:p>
        </p:txBody>
      </p:sp>
      <p:sp>
        <p:nvSpPr>
          <p:cNvPr id="9219" name="Rectangle 3"/>
          <p:cNvSpPr>
            <a:spLocks noGrp="1"/>
          </p:cNvSpPr>
          <p:nvPr>
            <p:ph idx="4294967295"/>
          </p:nvPr>
        </p:nvSpPr>
        <p:spPr/>
        <p:txBody>
          <a:bodyPr vert="horz" wrap="square" lIns="100812" tIns="50406" rIns="100812" bIns="50406" anchor="t"/>
          <a:lstStyle/>
          <a:p>
            <a:pPr eaLnBrk="1" hangingPunct="1"/>
            <a:r>
              <a:rPr lang="zh-CN" altLang="en-US" sz="3085" b="1" dirty="0">
                <a:solidFill>
                  <a:schemeClr val="tx1"/>
                </a:solidFill>
                <a:latin typeface="Arial Black" panose="020B0A04020102020204" pitchFamily="34" charset="0"/>
              </a:rPr>
              <a:t>（</a:t>
            </a:r>
            <a:r>
              <a:rPr lang="en-US" altLang="zh-CN" sz="3085" b="1" dirty="0">
                <a:solidFill>
                  <a:schemeClr val="tx1"/>
                </a:solidFill>
                <a:latin typeface="Arial Black" panose="020B0A04020102020204" pitchFamily="34" charset="0"/>
              </a:rPr>
              <a:t>2</a:t>
            </a:r>
            <a:r>
              <a:rPr lang="zh-CN" altLang="en-US" sz="3085" b="1" dirty="0">
                <a:solidFill>
                  <a:schemeClr val="tx1"/>
                </a:solidFill>
                <a:latin typeface="Arial Black" panose="020B0A04020102020204" pitchFamily="34" charset="0"/>
              </a:rPr>
              <a:t>）</a:t>
            </a:r>
            <a:r>
              <a:rPr lang="en-US" altLang="zh-CN" sz="3085" b="1" dirty="0">
                <a:solidFill>
                  <a:schemeClr val="tx1"/>
                </a:solidFill>
                <a:latin typeface="Arial Black" panose="020B0A04020102020204" pitchFamily="34" charset="0"/>
              </a:rPr>
              <a:t>An action is morally right for a person if</a:t>
            </a:r>
            <a:r>
              <a:rPr lang="zh-CN" altLang="en-US" sz="3085" b="1" dirty="0">
                <a:solidFill>
                  <a:schemeClr val="tx1"/>
                </a:solidFill>
                <a:latin typeface="Arial Black" panose="020B0A04020102020204" pitchFamily="34" charset="0"/>
              </a:rPr>
              <a:t>， </a:t>
            </a:r>
            <a:r>
              <a:rPr lang="en-US" altLang="zh-CN" sz="3085" b="1" dirty="0">
                <a:solidFill>
                  <a:schemeClr val="tx1"/>
                </a:solidFill>
                <a:latin typeface="Arial Black" panose="020B0A04020102020204" pitchFamily="34" charset="0"/>
              </a:rPr>
              <a:t>and only if</a:t>
            </a:r>
            <a:r>
              <a:rPr lang="zh-CN" altLang="en-US" sz="3085" b="1" dirty="0">
                <a:solidFill>
                  <a:schemeClr val="tx1"/>
                </a:solidFill>
                <a:latin typeface="Arial Black" panose="020B0A04020102020204" pitchFamily="34" charset="0"/>
              </a:rPr>
              <a:t>， </a:t>
            </a:r>
            <a:r>
              <a:rPr lang="en-US" altLang="zh-CN" sz="3085" b="1" dirty="0">
                <a:solidFill>
                  <a:schemeClr val="tx1"/>
                </a:solidFill>
                <a:latin typeface="Arial Black" panose="020B0A04020102020204" pitchFamily="34" charset="0"/>
              </a:rPr>
              <a:t>in performing the action</a:t>
            </a:r>
            <a:r>
              <a:rPr lang="zh-CN" altLang="en-US" sz="3085" b="1" dirty="0">
                <a:solidFill>
                  <a:schemeClr val="tx1"/>
                </a:solidFill>
                <a:latin typeface="Arial Black" panose="020B0A04020102020204" pitchFamily="34" charset="0"/>
              </a:rPr>
              <a:t>， </a:t>
            </a:r>
            <a:r>
              <a:rPr lang="en-US" altLang="zh-CN" sz="3085" b="1" dirty="0">
                <a:solidFill>
                  <a:schemeClr val="tx1"/>
                </a:solidFill>
                <a:latin typeface="Arial Black" panose="020B0A04020102020204" pitchFamily="34" charset="0"/>
              </a:rPr>
              <a:t>the person does not use others merely as a means for advancing his or her own interests</a:t>
            </a:r>
            <a:r>
              <a:rPr lang="zh-CN" altLang="en-US" sz="3085" b="1" dirty="0">
                <a:solidFill>
                  <a:schemeClr val="tx1"/>
                </a:solidFill>
                <a:latin typeface="Arial Black" panose="020B0A04020102020204" pitchFamily="34" charset="0"/>
              </a:rPr>
              <a:t>， </a:t>
            </a:r>
            <a:r>
              <a:rPr lang="en-US" altLang="zh-CN" sz="3085" b="1" dirty="0">
                <a:solidFill>
                  <a:schemeClr val="tx1"/>
                </a:solidFill>
                <a:latin typeface="Arial Black" panose="020B0A04020102020204" pitchFamily="34" charset="0"/>
              </a:rPr>
              <a:t>but also both respects and develops their capacity to choose freely for themselves</a:t>
            </a:r>
            <a:r>
              <a:rPr lang="zh-CN" altLang="en-US" sz="3085" b="1" dirty="0">
                <a:solidFill>
                  <a:schemeClr val="tx1"/>
                </a:solidFill>
                <a:latin typeface="Arial Black" panose="020B0A04020102020204" pitchFamily="34" charset="0"/>
              </a:rPr>
              <a:t>。</a:t>
            </a:r>
            <a:endParaRPr lang="zh-CN" altLang="en-US" sz="3085" b="1" dirty="0">
              <a:solidFill>
                <a:schemeClr val="tx1"/>
              </a:solidFill>
            </a:endParaRPr>
          </a:p>
          <a:p>
            <a:pPr eaLnBrk="1" hangingPunct="1"/>
            <a:r>
              <a:rPr lang="zh-CN" altLang="en-US" sz="3085" b="1" dirty="0">
                <a:solidFill>
                  <a:schemeClr val="tx1"/>
                </a:solidFill>
              </a:rPr>
              <a:t>        （人是目的）</a:t>
            </a:r>
          </a:p>
          <a:p>
            <a:pPr eaLnBrk="1" hangingPunct="1"/>
            <a:endParaRPr lang="en-US" altLang="zh-CN" sz="3085" b="1" dirty="0">
              <a:solidFill>
                <a:schemeClr val="accent1"/>
              </a:solidFill>
            </a:endParaRPr>
          </a:p>
        </p:txBody>
      </p:sp>
    </p:spTree>
    <p:extLst>
      <p:ext uri="{BB962C8B-B14F-4D97-AF65-F5344CB8AC3E}">
        <p14:creationId xmlns:p14="http://schemas.microsoft.com/office/powerpoint/2010/main" val="4115020148"/>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931285" y="593725"/>
            <a:ext cx="5046345" cy="6728460"/>
          </a:xfrm>
          <a:prstGeom prst="rect">
            <a:avLst/>
          </a:prstGeom>
        </p:spPr>
      </p:pic>
    </p:spTree>
    <p:extLst>
      <p:ext uri="{BB962C8B-B14F-4D97-AF65-F5344CB8AC3E}">
        <p14:creationId xmlns:p14="http://schemas.microsoft.com/office/powerpoint/2010/main" val="3980185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idx="4294967295"/>
          </p:nvPr>
        </p:nvSpPr>
        <p:spPr/>
        <p:txBody>
          <a:bodyPr vert="horz" wrap="square" lIns="100812" tIns="50406" rIns="100812" bIns="50406" anchor="b"/>
          <a:lstStyle/>
          <a:p>
            <a:endParaRPr lang="zh-CN" altLang="en-US" dirty="0"/>
          </a:p>
        </p:txBody>
      </p:sp>
      <p:sp>
        <p:nvSpPr>
          <p:cNvPr id="8194" name="内容占位符 2"/>
          <p:cNvSpPr>
            <a:spLocks noGrp="1"/>
          </p:cNvSpPr>
          <p:nvPr>
            <p:ph idx="4294967295"/>
          </p:nvPr>
        </p:nvSpPr>
        <p:spPr/>
        <p:txBody>
          <a:bodyPr vert="horz" wrap="square" lIns="100812" tIns="50406" rIns="100812" bIns="50406" anchor="t"/>
          <a:lstStyle/>
          <a:p>
            <a:pPr eaLnBrk="1" hangingPunct="1">
              <a:lnSpc>
                <a:spcPct val="80000"/>
              </a:lnSpc>
            </a:pPr>
            <a:endParaRPr lang="en-US" altLang="zh-CN" sz="3085" dirty="0">
              <a:latin typeface="宋体" panose="02010600030101010101" pitchFamily="2" charset="-122"/>
            </a:endParaRPr>
          </a:p>
          <a:p>
            <a:pPr eaLnBrk="1" hangingPunct="1">
              <a:lnSpc>
                <a:spcPct val="80000"/>
              </a:lnSpc>
            </a:pPr>
            <a:r>
              <a:rPr lang="zh-CN" altLang="en-US" sz="3085" b="1" dirty="0">
                <a:solidFill>
                  <a:srgbClr val="FF0000"/>
                </a:solidFill>
                <a:latin typeface="宋体" panose="02010600030101010101" pitchFamily="2" charset="-122"/>
              </a:rPr>
              <a:t>卡尔瓦列出了六项他认为是商业行为的基本权利</a:t>
            </a:r>
            <a:r>
              <a:rPr lang="zh-CN" altLang="en-US" sz="3085" dirty="0">
                <a:latin typeface="宋体" panose="02010600030101010101" pitchFamily="2" charset="-122"/>
              </a:rPr>
              <a:t>：</a:t>
            </a:r>
            <a:endParaRPr lang="zh-CN" altLang="en-US" sz="3085" dirty="0"/>
          </a:p>
          <a:p>
            <a:pPr eaLnBrk="1" hangingPunct="1">
              <a:lnSpc>
                <a:spcPct val="80000"/>
              </a:lnSpc>
            </a:pPr>
            <a:r>
              <a:rPr lang="zh-CN" altLang="en-US" sz="3085" dirty="0">
                <a:latin typeface="宋体" panose="02010600030101010101" pitchFamily="2" charset="-122"/>
              </a:rPr>
              <a:t>（</a:t>
            </a:r>
            <a:r>
              <a:rPr lang="en-US" altLang="zh-CN" sz="3085" dirty="0">
                <a:latin typeface="宋体" panose="02010600030101010101" pitchFamily="2" charset="-122"/>
              </a:rPr>
              <a:t>1</a:t>
            </a:r>
            <a:r>
              <a:rPr lang="zh-CN" altLang="en-US" sz="3085" dirty="0">
                <a:latin typeface="宋体" panose="02010600030101010101" pitchFamily="2" charset="-122"/>
              </a:rPr>
              <a:t>）</a:t>
            </a:r>
            <a:r>
              <a:rPr lang="zh-CN" altLang="en-US" sz="3085" dirty="0"/>
              <a:t> </a:t>
            </a:r>
            <a:r>
              <a:rPr lang="zh-CN" altLang="en-US" sz="3085" dirty="0">
                <a:latin typeface="宋体" panose="02010600030101010101" pitchFamily="2" charset="-122"/>
              </a:rPr>
              <a:t>生存和安全的权利；</a:t>
            </a:r>
            <a:endParaRPr lang="en-US" altLang="zh-CN" sz="3085" dirty="0">
              <a:latin typeface="宋体" panose="02010600030101010101" pitchFamily="2" charset="-122"/>
            </a:endParaRPr>
          </a:p>
          <a:p>
            <a:pPr eaLnBrk="1" hangingPunct="1">
              <a:lnSpc>
                <a:spcPct val="80000"/>
              </a:lnSpc>
            </a:pPr>
            <a:r>
              <a:rPr lang="zh-CN" altLang="en-US" sz="3085" dirty="0">
                <a:latin typeface="宋体" panose="02010600030101010101" pitchFamily="2" charset="-122"/>
              </a:rPr>
              <a:t>（</a:t>
            </a:r>
            <a:r>
              <a:rPr lang="en-US" altLang="zh-CN" sz="3085" dirty="0">
                <a:latin typeface="宋体" panose="02010600030101010101" pitchFamily="2" charset="-122"/>
              </a:rPr>
              <a:t>2</a:t>
            </a:r>
            <a:r>
              <a:rPr lang="zh-CN" altLang="en-US" sz="3085" dirty="0">
                <a:latin typeface="宋体" panose="02010600030101010101" pitchFamily="2" charset="-122"/>
              </a:rPr>
              <a:t>）</a:t>
            </a:r>
            <a:r>
              <a:rPr lang="zh-CN" altLang="en-US" sz="3085" dirty="0"/>
              <a:t> </a:t>
            </a:r>
            <a:r>
              <a:rPr lang="zh-CN" altLang="en-US" sz="3085" dirty="0">
                <a:latin typeface="宋体" panose="02010600030101010101" pitchFamily="2" charset="-122"/>
              </a:rPr>
              <a:t>获得事实权；</a:t>
            </a:r>
            <a:endParaRPr lang="en-US" altLang="zh-CN" sz="3085" dirty="0">
              <a:latin typeface="宋体" panose="02010600030101010101" pitchFamily="2" charset="-122"/>
            </a:endParaRPr>
          </a:p>
          <a:p>
            <a:pPr eaLnBrk="1" hangingPunct="1">
              <a:lnSpc>
                <a:spcPct val="80000"/>
              </a:lnSpc>
            </a:pPr>
            <a:r>
              <a:rPr lang="zh-CN" altLang="en-US" sz="3085" dirty="0">
                <a:latin typeface="宋体" panose="02010600030101010101" pitchFamily="2" charset="-122"/>
              </a:rPr>
              <a:t>（</a:t>
            </a:r>
            <a:r>
              <a:rPr lang="en-US" altLang="zh-CN" sz="3085" dirty="0">
                <a:latin typeface="宋体" panose="02010600030101010101" pitchFamily="2" charset="-122"/>
              </a:rPr>
              <a:t>3</a:t>
            </a:r>
            <a:r>
              <a:rPr lang="zh-CN" altLang="en-US" sz="3085" dirty="0">
                <a:latin typeface="宋体" panose="02010600030101010101" pitchFamily="2" charset="-122"/>
              </a:rPr>
              <a:t>）</a:t>
            </a:r>
            <a:r>
              <a:rPr lang="zh-CN" altLang="en-US" sz="3085" dirty="0"/>
              <a:t> </a:t>
            </a:r>
            <a:r>
              <a:rPr lang="zh-CN" altLang="en-US" sz="3085" dirty="0">
                <a:latin typeface="宋体" panose="02010600030101010101" pitchFamily="2" charset="-122"/>
              </a:rPr>
              <a:t>隐私权；</a:t>
            </a:r>
            <a:endParaRPr lang="zh-CN" altLang="en-US" sz="3085" dirty="0"/>
          </a:p>
          <a:p>
            <a:pPr eaLnBrk="1" hangingPunct="1">
              <a:lnSpc>
                <a:spcPct val="80000"/>
              </a:lnSpc>
            </a:pPr>
            <a:r>
              <a:rPr lang="zh-CN" altLang="en-US" sz="3085" dirty="0">
                <a:latin typeface="宋体" panose="02010600030101010101" pitchFamily="2" charset="-122"/>
              </a:rPr>
              <a:t>（</a:t>
            </a:r>
            <a:r>
              <a:rPr lang="en-US" altLang="zh-CN" sz="3085" dirty="0">
                <a:latin typeface="宋体" panose="02010600030101010101" pitchFamily="2" charset="-122"/>
              </a:rPr>
              <a:t>4</a:t>
            </a:r>
            <a:r>
              <a:rPr lang="zh-CN" altLang="en-US" sz="3085" dirty="0">
                <a:latin typeface="宋体" panose="02010600030101010101" pitchFamily="2" charset="-122"/>
              </a:rPr>
              <a:t>） 良心自由权；</a:t>
            </a:r>
            <a:endParaRPr lang="en-US" altLang="zh-CN" sz="3085" dirty="0">
              <a:latin typeface="宋体" panose="02010600030101010101" pitchFamily="2" charset="-122"/>
            </a:endParaRPr>
          </a:p>
          <a:p>
            <a:pPr eaLnBrk="1" hangingPunct="1">
              <a:lnSpc>
                <a:spcPct val="80000"/>
              </a:lnSpc>
            </a:pPr>
            <a:r>
              <a:rPr lang="zh-CN" altLang="en-US" sz="3085" dirty="0">
                <a:latin typeface="宋体" panose="02010600030101010101" pitchFamily="2" charset="-122"/>
              </a:rPr>
              <a:t>（</a:t>
            </a:r>
            <a:r>
              <a:rPr lang="en-US" altLang="zh-CN" sz="3085" dirty="0">
                <a:latin typeface="宋体" panose="02010600030101010101" pitchFamily="2" charset="-122"/>
              </a:rPr>
              <a:t>5</a:t>
            </a:r>
            <a:r>
              <a:rPr lang="zh-CN" altLang="en-US" sz="3085" dirty="0">
                <a:latin typeface="宋体" panose="02010600030101010101" pitchFamily="2" charset="-122"/>
              </a:rPr>
              <a:t>）</a:t>
            </a:r>
            <a:r>
              <a:rPr lang="zh-CN" altLang="en-US" sz="3085" dirty="0"/>
              <a:t> </a:t>
            </a:r>
            <a:r>
              <a:rPr lang="zh-CN" altLang="en-US" sz="3085" dirty="0">
                <a:latin typeface="宋体" panose="02010600030101010101" pitchFamily="2" charset="-122"/>
              </a:rPr>
              <a:t>言论自由权；</a:t>
            </a:r>
            <a:endParaRPr lang="en-US" altLang="zh-CN" sz="3085" dirty="0">
              <a:latin typeface="宋体" panose="02010600030101010101" pitchFamily="2" charset="-122"/>
            </a:endParaRPr>
          </a:p>
          <a:p>
            <a:pPr eaLnBrk="1" hangingPunct="1">
              <a:lnSpc>
                <a:spcPct val="80000"/>
              </a:lnSpc>
            </a:pPr>
            <a:r>
              <a:rPr lang="zh-CN" altLang="en-US" sz="3085" dirty="0">
                <a:latin typeface="宋体" panose="02010600030101010101" pitchFamily="2" charset="-122"/>
              </a:rPr>
              <a:t>（</a:t>
            </a:r>
            <a:r>
              <a:rPr lang="en-US" altLang="zh-CN" sz="3085" dirty="0">
                <a:latin typeface="宋体" panose="02010600030101010101" pitchFamily="2" charset="-122"/>
              </a:rPr>
              <a:t>6</a:t>
            </a:r>
            <a:r>
              <a:rPr lang="zh-CN" altLang="en-US" sz="3085" dirty="0">
                <a:latin typeface="宋体" panose="02010600030101010101" pitchFamily="2" charset="-122"/>
              </a:rPr>
              <a:t>） 私有财产所有权。</a:t>
            </a:r>
          </a:p>
          <a:p>
            <a:endParaRPr lang="zh-CN" altLang="en-US" dirty="0"/>
          </a:p>
        </p:txBody>
      </p:sp>
    </p:spTree>
    <p:extLst>
      <p:ext uri="{BB962C8B-B14F-4D97-AF65-F5344CB8AC3E}">
        <p14:creationId xmlns:p14="http://schemas.microsoft.com/office/powerpoint/2010/main" val="2275593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
          <p:cNvSpPr>
            <a:spLocks noGrp="1"/>
          </p:cNvSpPr>
          <p:nvPr>
            <p:ph type="title"/>
          </p:nvPr>
        </p:nvSpPr>
        <p:spPr/>
        <p:txBody>
          <a:bodyPr vert="horz" wrap="square" lIns="100812" tIns="50406" rIns="100812" bIns="50406" anchor="b"/>
          <a:lstStyle/>
          <a:p>
            <a:endParaRPr lang="zh-CN" altLang="en-US" dirty="0"/>
          </a:p>
        </p:txBody>
      </p:sp>
      <p:sp>
        <p:nvSpPr>
          <p:cNvPr id="11266" name="内容占位符 2"/>
          <p:cNvSpPr>
            <a:spLocks noGrp="1"/>
          </p:cNvSpPr>
          <p:nvPr>
            <p:ph idx="1"/>
          </p:nvPr>
        </p:nvSpPr>
        <p:spPr/>
        <p:txBody>
          <a:bodyPr vert="horz" wrap="square" lIns="100812" tIns="50406" rIns="100812" bIns="50406" anchor="t"/>
          <a:lstStyle/>
          <a:p>
            <a:r>
              <a:rPr lang="zh-CN" altLang="en-US" sz="3085" dirty="0">
                <a:solidFill>
                  <a:srgbClr val="FF0000"/>
                </a:solidFill>
              </a:rPr>
              <a:t>案例分析：</a:t>
            </a:r>
            <a:endParaRPr lang="en-US" altLang="zh-CN" sz="3085" dirty="0">
              <a:solidFill>
                <a:srgbClr val="FF0000"/>
              </a:solidFill>
            </a:endParaRPr>
          </a:p>
          <a:p>
            <a:r>
              <a:rPr lang="zh-CN" altLang="zh-CN" sz="3085" dirty="0"/>
              <a:t>在西弗吉尼亚州的一个小镇里，矿工们从距地表几千英尺的巷道中采掘煤炭。两天来，已发现巷道中的瓦斯浓度在不断增加，负责安全事务的主管已将此事</a:t>
            </a:r>
            <a:r>
              <a:rPr lang="zh-CN" altLang="zh-CN" sz="3085" dirty="0">
                <a:solidFill>
                  <a:srgbClr val="FF0000"/>
                </a:solidFill>
              </a:rPr>
              <a:t>向矿井经理进行了汇报</a:t>
            </a:r>
            <a:r>
              <a:rPr lang="zh-CN" altLang="zh-CN" sz="3085" dirty="0"/>
              <a:t>。瓦斯量的不断增加严重威胁到工人的安全，在瓦斯被彻底清除之前，矿井应当被暂时关闭。</a:t>
            </a:r>
            <a:r>
              <a:rPr lang="zh-CN" altLang="zh-CN" sz="3085" dirty="0">
                <a:solidFill>
                  <a:srgbClr val="FF0000"/>
                </a:solidFill>
              </a:rPr>
              <a:t>矿井经理则从以下几方面进行考虑：</a:t>
            </a:r>
            <a:r>
              <a:rPr lang="en-US" altLang="zh-CN" sz="3085" dirty="0"/>
              <a:t>1</a:t>
            </a:r>
            <a:r>
              <a:rPr lang="zh-CN" altLang="zh-CN" sz="3085" dirty="0"/>
              <a:t>）瓦斯泄漏浓度的危险性并不大；</a:t>
            </a:r>
            <a:r>
              <a:rPr lang="en-US" altLang="zh-CN" sz="3085" dirty="0"/>
              <a:t>2)</a:t>
            </a:r>
            <a:r>
              <a:rPr lang="zh-CN" altLang="zh-CN" sz="3085" dirty="0"/>
              <a:t>有大量的煤炭订单急需完成；</a:t>
            </a:r>
            <a:r>
              <a:rPr lang="en-US" altLang="zh-CN" sz="3085" dirty="0"/>
              <a:t>3</a:t>
            </a:r>
            <a:r>
              <a:rPr lang="zh-CN" altLang="zh-CN" sz="3085" dirty="0"/>
              <a:t>）关闭矿井将要付出成本；</a:t>
            </a:r>
            <a:r>
              <a:rPr lang="en-US" altLang="zh-CN" sz="3085" dirty="0"/>
              <a:t>4</a:t>
            </a:r>
            <a:r>
              <a:rPr lang="zh-CN" altLang="zh-CN" sz="3085" dirty="0"/>
              <a:t>）或许瓦斯在达到爆炸临界之前可以自行消散。</a:t>
            </a:r>
            <a:endParaRPr lang="zh-CN" altLang="en-US" sz="3085" dirty="0"/>
          </a:p>
        </p:txBody>
      </p:sp>
    </p:spTree>
    <p:extLst>
      <p:ext uri="{BB962C8B-B14F-4D97-AF65-F5344CB8AC3E}">
        <p14:creationId xmlns:p14="http://schemas.microsoft.com/office/powerpoint/2010/main" val="789112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a:spLocks noGrp="1"/>
          </p:cNvSpPr>
          <p:nvPr>
            <p:ph type="title"/>
          </p:nvPr>
        </p:nvSpPr>
        <p:spPr/>
        <p:txBody>
          <a:bodyPr vert="horz" wrap="square" lIns="100812" tIns="50406" rIns="100812" bIns="50406" anchor="b"/>
          <a:lstStyle/>
          <a:p>
            <a:endParaRPr lang="zh-CN" altLang="en-US" dirty="0"/>
          </a:p>
        </p:txBody>
      </p:sp>
      <p:sp>
        <p:nvSpPr>
          <p:cNvPr id="12290" name="内容占位符 2"/>
          <p:cNvSpPr>
            <a:spLocks noGrp="1"/>
          </p:cNvSpPr>
          <p:nvPr>
            <p:ph idx="1"/>
          </p:nvPr>
        </p:nvSpPr>
        <p:spPr>
          <a:xfrm>
            <a:off x="534988" y="439103"/>
            <a:ext cx="9623425" cy="4991100"/>
          </a:xfrm>
        </p:spPr>
        <p:txBody>
          <a:bodyPr vert="horz" wrap="square" lIns="100812" tIns="50406" rIns="100812" bIns="50406" anchor="t"/>
          <a:lstStyle/>
          <a:p>
            <a:r>
              <a:rPr lang="zh-CN" altLang="zh-CN" dirty="0"/>
              <a:t>基于这些考虑，他要求安全事务主管</a:t>
            </a:r>
            <a:r>
              <a:rPr lang="zh-CN" altLang="zh-CN" dirty="0">
                <a:solidFill>
                  <a:srgbClr val="FF0000"/>
                </a:solidFill>
              </a:rPr>
              <a:t>封锁这一消息</a:t>
            </a:r>
            <a:r>
              <a:rPr lang="zh-CN" altLang="zh-CN" dirty="0"/>
              <a:t>。两天之后，瓦斯爆炸发生了，事故造成部分巷道坍塌，</a:t>
            </a:r>
            <a:r>
              <a:rPr lang="zh-CN" altLang="zh-CN" dirty="0">
                <a:solidFill>
                  <a:srgbClr val="FF0000"/>
                </a:solidFill>
              </a:rPr>
              <a:t>三名矿工死亡</a:t>
            </a:r>
            <a:r>
              <a:rPr lang="zh-CN" altLang="zh-CN" dirty="0"/>
              <a:t>，</a:t>
            </a:r>
            <a:r>
              <a:rPr lang="zh-CN" altLang="zh-CN" dirty="0">
                <a:solidFill>
                  <a:srgbClr val="FF0000"/>
                </a:solidFill>
              </a:rPr>
              <a:t>另外八名矿工被封在地下等持援救。</a:t>
            </a:r>
            <a:r>
              <a:rPr lang="zh-CN" altLang="zh-CN" dirty="0"/>
              <a:t>瓦斯爆炸的破坏力极大，巷道的坍塌程度可想而知，</a:t>
            </a:r>
            <a:r>
              <a:rPr lang="zh-CN" altLang="zh-CN" dirty="0">
                <a:solidFill>
                  <a:srgbClr val="FF0000"/>
                </a:solidFill>
              </a:rPr>
              <a:t>及时打通巷道，挽救幸存者的生命这一工作将花费约七百万美元。</a:t>
            </a:r>
            <a:r>
              <a:rPr lang="zh-CN" altLang="zh-CN" dirty="0"/>
              <a:t>矿井经理所面临的问题是如此巨大的开支是否值得？归根结底，一个人的</a:t>
            </a:r>
            <a:r>
              <a:rPr lang="zh-CN" altLang="zh-CN" dirty="0">
                <a:solidFill>
                  <a:srgbClr val="FF0000"/>
                </a:solidFill>
              </a:rPr>
              <a:t>生命价值</a:t>
            </a:r>
            <a:r>
              <a:rPr lang="zh-CN" altLang="zh-CN" dirty="0"/>
              <a:t>由谁来进行衡量？</a:t>
            </a:r>
            <a:r>
              <a:rPr lang="zh-CN" altLang="zh-CN" dirty="0">
                <a:solidFill>
                  <a:srgbClr val="FF0000"/>
                </a:solidFill>
              </a:rPr>
              <a:t>如何衡量面对公司股东与被困工人，矿井经理应当更多地为哪一方利益负责？</a:t>
            </a:r>
          </a:p>
        </p:txBody>
      </p:sp>
    </p:spTree>
    <p:extLst>
      <p:ext uri="{BB962C8B-B14F-4D97-AF65-F5344CB8AC3E}">
        <p14:creationId xmlns:p14="http://schemas.microsoft.com/office/powerpoint/2010/main" val="1643619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solidFill>
                  <a:srgbClr val="FF0000"/>
                </a:solidFill>
                <a:sym typeface="+mn-ea"/>
              </a:rPr>
              <a:t>他是应该采用更稳健，更安全，成本更低廉的救援工作方式以节省大笔开支，还是应当采用更迅速，更危险，成本更高昂的救援方式来尽可能地挽救幸存者的生命呢？ </a:t>
            </a:r>
            <a:r>
              <a:rPr lang="zh-CN" altLang="zh-CN" dirty="0">
                <a:sym typeface="+mn-ea"/>
              </a:rPr>
              <a:t>矿井经理选择了后者，竭尽全力挽救幸存矿工。</a:t>
            </a:r>
            <a:r>
              <a:rPr lang="zh-CN" altLang="zh-CN" dirty="0">
                <a:solidFill>
                  <a:srgbClr val="FF0000"/>
                </a:solidFill>
                <a:sym typeface="+mn-ea"/>
              </a:rPr>
              <a:t>他组织了二十四人的救援队伍。</a:t>
            </a:r>
            <a:r>
              <a:rPr lang="zh-CN" altLang="zh-CN" dirty="0">
                <a:sym typeface="+mn-ea"/>
              </a:rPr>
              <a:t>经过三天的努力，人们发现救援工作的难度超过了预先的想象。矿下又</a:t>
            </a:r>
            <a:r>
              <a:rPr lang="zh-CN" altLang="zh-CN" dirty="0">
                <a:solidFill>
                  <a:srgbClr val="FF0000"/>
                </a:solidFill>
                <a:sym typeface="+mn-ea"/>
              </a:rPr>
              <a:t>发生了两次瓦斯爆炸，夺去了三名救援人员的生命，经过艰苦努力最终旷工得救了。</a:t>
            </a:r>
            <a:endParaRPr lang="zh-CN" altLang="zh-CN" dirty="0">
              <a:solidFill>
                <a:srgbClr val="FF0000"/>
              </a:solidFill>
            </a:endParaRPr>
          </a:p>
          <a:p>
            <a:endParaRPr lang="zh-CN" altLang="en-US"/>
          </a:p>
        </p:txBody>
      </p:sp>
    </p:spTree>
    <p:extLst>
      <p:ext uri="{BB962C8B-B14F-4D97-AF65-F5344CB8AC3E}">
        <p14:creationId xmlns:p14="http://schemas.microsoft.com/office/powerpoint/2010/main" val="2210226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ph type="title"/>
          </p:nvPr>
        </p:nvSpPr>
        <p:spPr/>
        <p:txBody>
          <a:bodyPr vert="horz" wrap="square" lIns="100812" tIns="50406" rIns="100812" bIns="50406" anchor="b"/>
          <a:lstStyle/>
          <a:p>
            <a:endParaRPr lang="zh-CN" altLang="en-US" dirty="0"/>
          </a:p>
        </p:txBody>
      </p:sp>
      <p:sp>
        <p:nvSpPr>
          <p:cNvPr id="13314" name="内容占位符 2"/>
          <p:cNvSpPr>
            <a:spLocks noGrp="1"/>
          </p:cNvSpPr>
          <p:nvPr>
            <p:ph idx="1"/>
          </p:nvPr>
        </p:nvSpPr>
        <p:spPr/>
        <p:txBody>
          <a:bodyPr vert="horz" wrap="square" lIns="100812" tIns="50406" rIns="100812" bIns="50406" anchor="t"/>
          <a:lstStyle/>
          <a:p>
            <a:r>
              <a:rPr lang="en-US" altLang="zh-CN" dirty="0"/>
              <a:t> </a:t>
            </a:r>
            <a:endParaRPr lang="zh-CN" altLang="zh-CN" dirty="0"/>
          </a:p>
          <a:p>
            <a:r>
              <a:rPr lang="zh-CN" altLang="zh-CN" sz="3085" b="1" dirty="0"/>
              <a:t>问题：</a:t>
            </a:r>
            <a:endParaRPr lang="zh-CN" altLang="zh-CN" sz="3085" dirty="0"/>
          </a:p>
          <a:p>
            <a:r>
              <a:rPr lang="en-US" altLang="zh-CN" sz="3085" dirty="0"/>
              <a:t>1</a:t>
            </a:r>
            <a:r>
              <a:rPr lang="zh-CN" altLang="zh-CN" sz="3085" dirty="0"/>
              <a:t>、请运用所学的经济伦理学的有关知识分析矿井经理的决策行为</a:t>
            </a:r>
            <a:r>
              <a:rPr lang="en-US" altLang="zh-CN" sz="3085" dirty="0"/>
              <a:t>.</a:t>
            </a:r>
            <a:r>
              <a:rPr lang="zh-CN" altLang="en-US" sz="3085" dirty="0"/>
              <a:t>他违背或遵守了什么道德原则？</a:t>
            </a:r>
            <a:endParaRPr lang="zh-CN" altLang="zh-CN" sz="3085" dirty="0"/>
          </a:p>
          <a:p>
            <a:r>
              <a:rPr lang="en-US" altLang="zh-CN" sz="3085" dirty="0"/>
              <a:t>2</a:t>
            </a:r>
            <a:r>
              <a:rPr lang="zh-CN" altLang="zh-CN" sz="3085" dirty="0"/>
              <a:t>、你认为矿井经理的救援工作是否值得？为什么？</a:t>
            </a:r>
            <a:endParaRPr lang="zh-CN" altLang="zh-CN" dirty="0"/>
          </a:p>
          <a:p>
            <a:r>
              <a:rPr lang="en-US" altLang="zh-CN" dirty="0"/>
              <a:t> </a:t>
            </a:r>
            <a:endParaRPr lang="zh-CN" altLang="zh-CN" dirty="0"/>
          </a:p>
          <a:p>
            <a:endParaRPr lang="zh-CN" altLang="en-US" dirty="0"/>
          </a:p>
          <a:p>
            <a:endParaRPr lang="zh-CN" altLang="en-US" dirty="0"/>
          </a:p>
        </p:txBody>
      </p:sp>
    </p:spTree>
    <p:extLst>
      <p:ext uri="{BB962C8B-B14F-4D97-AF65-F5344CB8AC3E}">
        <p14:creationId xmlns:p14="http://schemas.microsoft.com/office/powerpoint/2010/main" val="509191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p:txBody>
          <a:bodyPr anchor="b"/>
          <a:lstStyle/>
          <a:p>
            <a:endParaRPr lang="zh-CN" altLang="en-US"/>
          </a:p>
        </p:txBody>
      </p:sp>
      <p:sp>
        <p:nvSpPr>
          <p:cNvPr id="14338" name="内容占位符 2"/>
          <p:cNvSpPr>
            <a:spLocks noGrp="1"/>
          </p:cNvSpPr>
          <p:nvPr>
            <p:ph idx="1"/>
          </p:nvPr>
        </p:nvSpPr>
        <p:spPr/>
        <p:txBody>
          <a:bodyPr anchor="t"/>
          <a:lstStyle/>
          <a:p>
            <a:r>
              <a:rPr lang="zh-CN" altLang="en-US">
                <a:solidFill>
                  <a:srgbClr val="FF0000"/>
                </a:solidFill>
              </a:rPr>
              <a:t>保护信息隐私，倡导行业自律</a:t>
            </a:r>
          </a:p>
          <a:p>
            <a:r>
              <a:rPr lang="zh-CN" altLang="en-US" sz="3085"/>
              <a:t>近年来，互联网企业对个人信息的过度收集、滥用和泄露，不仅侵犯公民的隐私权，而且导致诈骗、勒索、非法监控等社会问题，引起各方高度关注，个人信息保护已经成为数字经济领域的国际国内热点问题。据媒体不完全统计，</a:t>
            </a:r>
            <a:r>
              <a:rPr lang="zh-CN" altLang="en-US" sz="3085">
                <a:solidFill>
                  <a:srgbClr val="FF0000"/>
                </a:solidFill>
              </a:rPr>
              <a:t>我国2016年通过不同渠道泄露的个人信息达65亿条次</a:t>
            </a:r>
            <a:r>
              <a:rPr lang="zh-CN" altLang="en-US" sz="3085"/>
              <a:t>，也就是说，平均每个人的个人信息被至少泄露了</a:t>
            </a:r>
            <a:r>
              <a:rPr lang="zh-CN" altLang="en-US" sz="3085">
                <a:solidFill>
                  <a:srgbClr val="FF0000"/>
                </a:solidFill>
              </a:rPr>
              <a:t>5次</a:t>
            </a:r>
            <a:r>
              <a:rPr lang="zh-CN" altLang="en-US" sz="3085"/>
              <a:t>。互联网企业为避免陷入维权纠纷，纷纷采取措施设立隐私条款。</a:t>
            </a:r>
          </a:p>
        </p:txBody>
      </p:sp>
    </p:spTree>
    <p:extLst>
      <p:ext uri="{BB962C8B-B14F-4D97-AF65-F5344CB8AC3E}">
        <p14:creationId xmlns:p14="http://schemas.microsoft.com/office/powerpoint/2010/main" val="3759443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p:txBody>
          <a:bodyPr anchor="b"/>
          <a:lstStyle/>
          <a:p>
            <a:endParaRPr lang="zh-CN" altLang="en-US"/>
          </a:p>
        </p:txBody>
      </p:sp>
      <p:sp>
        <p:nvSpPr>
          <p:cNvPr id="15362" name="内容占位符 2"/>
          <p:cNvSpPr>
            <a:spLocks noGrp="1"/>
          </p:cNvSpPr>
          <p:nvPr>
            <p:ph idx="1"/>
          </p:nvPr>
        </p:nvSpPr>
        <p:spPr/>
        <p:txBody>
          <a:bodyPr anchor="t"/>
          <a:lstStyle/>
          <a:p>
            <a:r>
              <a:rPr lang="zh-CN" altLang="en-US" sz="3085"/>
              <a:t>2017年7月以来，中央网信办等四部门组织评审十大常用网络产品隐私条款的“成绩单”。评审内容包括隐私条款内容、展示方式和征得用户同意方式等。首批参与测评的网络产品，包括</a:t>
            </a:r>
            <a:r>
              <a:rPr lang="zh-CN" altLang="en-US" sz="3085">
                <a:solidFill>
                  <a:srgbClr val="FF0000"/>
                </a:solidFill>
              </a:rPr>
              <a:t>京东商城、航旅纵横、滴滴出行、携程网、淘宝网、高德地图、新浪微博、支付宝、腾讯微信、百度地图十款</a:t>
            </a:r>
            <a:r>
              <a:rPr lang="zh-CN" altLang="en-US" sz="3085"/>
              <a:t>常用的网络产品。评审认为，10款产品和服务在隐私政策方面均有不同程度的提升。10款产品和服务均做到了明示其收集使用个人信息的规则，并征求用户的明确授权。其中，8款产品和服务做到了向用户主动提示并提供更多选择权。</a:t>
            </a:r>
          </a:p>
          <a:p>
            <a:endParaRPr lang="zh-CN" altLang="en-US" sz="3085"/>
          </a:p>
        </p:txBody>
      </p:sp>
    </p:spTree>
    <p:extLst>
      <p:ext uri="{BB962C8B-B14F-4D97-AF65-F5344CB8AC3E}">
        <p14:creationId xmlns:p14="http://schemas.microsoft.com/office/powerpoint/2010/main" val="2802519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p:txBody>
          <a:bodyPr anchor="b"/>
          <a:lstStyle/>
          <a:p>
            <a:endParaRPr lang="zh-CN" altLang="en-US"/>
          </a:p>
        </p:txBody>
      </p:sp>
      <p:sp>
        <p:nvSpPr>
          <p:cNvPr id="16386" name="内容占位符 2"/>
          <p:cNvSpPr>
            <a:spLocks noGrp="1"/>
          </p:cNvSpPr>
          <p:nvPr>
            <p:ph idx="1"/>
          </p:nvPr>
        </p:nvSpPr>
        <p:spPr/>
        <p:txBody>
          <a:bodyPr anchor="t"/>
          <a:lstStyle/>
          <a:p>
            <a:r>
              <a:rPr lang="zh-CN" altLang="en-US" sz="3085">
                <a:sym typeface="微软雅黑" panose="020B0503020204020204" pitchFamily="34" charset="-122"/>
              </a:rPr>
              <a:t>用户控制力增强也是此次评审中一大亮点。在十款产品隐私条款中，用户的权利更加明确，具体包括</a:t>
            </a:r>
            <a:r>
              <a:rPr lang="zh-CN" altLang="en-US" sz="3085">
                <a:solidFill>
                  <a:srgbClr val="FF0000"/>
                </a:solidFill>
                <a:sym typeface="微软雅黑" panose="020B0503020204020204" pitchFamily="34" charset="-122"/>
              </a:rPr>
              <a:t>访问权、更正权、删除权和注销权</a:t>
            </a:r>
            <a:r>
              <a:rPr lang="zh-CN" altLang="en-US" sz="3085">
                <a:sym typeface="微软雅黑" panose="020B0503020204020204" pitchFamily="34" charset="-122"/>
              </a:rPr>
              <a:t>等。京东新版隐私条款中，以增强告知或即时提示的方式在收集、使用及共享个人信息时给用户明示选择权，并在产品设置中允许用户即时撤销授权。以评审得分最高的微信为例，微信在功能设计层面进行了用户撤回其同意采集、使用敏感信息的设置，用户可以根据其需要通过便捷的操作随时撤回其同意。</a:t>
            </a:r>
            <a:endParaRPr lang="zh-CN" altLang="en-US" sz="3085"/>
          </a:p>
          <a:p>
            <a:endParaRPr lang="zh-CN" altLang="en-US"/>
          </a:p>
          <a:p>
            <a:endParaRPr lang="zh-CN" altLang="en-US"/>
          </a:p>
        </p:txBody>
      </p:sp>
    </p:spTree>
    <p:extLst>
      <p:ext uri="{BB962C8B-B14F-4D97-AF65-F5344CB8AC3E}">
        <p14:creationId xmlns:p14="http://schemas.microsoft.com/office/powerpoint/2010/main" val="1019584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p:cNvSpPr>
          <p:nvPr>
            <p:ph type="title" idx="4294967295"/>
          </p:nvPr>
        </p:nvSpPr>
        <p:spPr/>
        <p:txBody>
          <a:bodyPr vert="horz" wrap="square" lIns="100812" tIns="50406" rIns="100812" bIns="50406" anchor="b"/>
          <a:lstStyle/>
          <a:p>
            <a:pPr eaLnBrk="1" hangingPunct="1"/>
            <a:endParaRPr lang="zh-CN" altLang="en-US" dirty="0"/>
          </a:p>
        </p:txBody>
      </p:sp>
      <p:sp>
        <p:nvSpPr>
          <p:cNvPr id="6146" name="Rectangle 3"/>
          <p:cNvSpPr>
            <a:spLocks noGrp="1" noRot="1"/>
          </p:cNvSpPr>
          <p:nvPr>
            <p:ph type="body" idx="4294967295"/>
          </p:nvPr>
        </p:nvSpPr>
        <p:spPr/>
        <p:txBody>
          <a:bodyPr vert="horz" wrap="square" lIns="100812" tIns="50406" rIns="100812" bIns="50406" anchor="t"/>
          <a:lstStyle/>
          <a:p>
            <a:pPr eaLnBrk="1" hangingPunct="1">
              <a:lnSpc>
                <a:spcPct val="90000"/>
              </a:lnSpc>
            </a:pPr>
            <a:endParaRPr lang="zh-CN" altLang="en-US" sz="3085" dirty="0"/>
          </a:p>
          <a:p>
            <a:pPr eaLnBrk="1" hangingPunct="1">
              <a:lnSpc>
                <a:spcPct val="90000"/>
              </a:lnSpc>
            </a:pPr>
            <a:r>
              <a:rPr lang="zh-CN" altLang="en-US" sz="3085" dirty="0"/>
              <a:t>但是，安娜帕娜又听说，若季妮患有慢性病，而且坚忍地承受着。她可以用挣到的钱来治愈那种可怕的疾病。没有人否认若季妮不像另外两个人那么穷(虽然她确实很穷)，并且也不是他们中最不快乐的人，因为她相当乐观地承受着剥夺，而且久已习惯于伴其一生的剥夺(她来自贫穷家庭，已被训练成一个相信年轻妇女不应该有抱怨也不应该有野心的人)。安娜帕娜想，把这份工作给若季妮会有什么不对?(她推测：“</a:t>
            </a:r>
            <a:r>
              <a:rPr lang="zh-CN" altLang="en-US" sz="3085" dirty="0">
                <a:solidFill>
                  <a:srgbClr val="FF0000"/>
                </a:solidFill>
              </a:rPr>
              <a:t>这可以对生活质量和免受疾病的自由</a:t>
            </a:r>
            <a:r>
              <a:rPr lang="zh-CN" altLang="en-US" sz="3085" dirty="0"/>
              <a:t>作最大的贡献。</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p:txBody>
          <a:bodyPr anchor="b"/>
          <a:lstStyle/>
          <a:p>
            <a:endParaRPr lang="zh-CN" altLang="en-US"/>
          </a:p>
        </p:txBody>
      </p:sp>
      <p:sp>
        <p:nvSpPr>
          <p:cNvPr id="17410" name="内容占位符 2"/>
          <p:cNvSpPr>
            <a:spLocks noGrp="1"/>
          </p:cNvSpPr>
          <p:nvPr>
            <p:ph idx="1"/>
          </p:nvPr>
        </p:nvSpPr>
        <p:spPr/>
        <p:txBody>
          <a:bodyPr anchor="t"/>
          <a:lstStyle/>
          <a:p>
            <a:r>
              <a:rPr lang="zh-CN" altLang="en-US" sz="3085">
                <a:sym typeface="微软雅黑" panose="020B0503020204020204" pitchFamily="34" charset="-122"/>
              </a:rPr>
              <a:t>问题：</a:t>
            </a:r>
            <a:endParaRPr lang="zh-CN" altLang="en-US" sz="3085"/>
          </a:p>
          <a:p>
            <a:r>
              <a:rPr lang="zh-CN" altLang="en-US" sz="3085">
                <a:sym typeface="微软雅黑" panose="020B0503020204020204" pitchFamily="34" charset="-122"/>
              </a:rPr>
              <a:t>1、你认为中央网信办等四部门组织评审互联网企业的隐私条款有哪些作用？访问权、更正权、删除权和注销权对用户的意义是什么？</a:t>
            </a:r>
            <a:endParaRPr lang="zh-CN" altLang="en-US" sz="3085"/>
          </a:p>
          <a:p>
            <a:r>
              <a:rPr lang="zh-CN" altLang="en-US" sz="3085">
                <a:sym typeface="微软雅黑" panose="020B0503020204020204" pitchFamily="34" charset="-122"/>
              </a:rPr>
              <a:t>   2、你认为要保护个人的信息隐私各方需要采取哪些措施？</a:t>
            </a:r>
            <a:endParaRPr lang="zh-CN" altLang="en-US" sz="3085"/>
          </a:p>
        </p:txBody>
      </p:sp>
    </p:spTree>
    <p:extLst>
      <p:ext uri="{BB962C8B-B14F-4D97-AF65-F5344CB8AC3E}">
        <p14:creationId xmlns:p14="http://schemas.microsoft.com/office/powerpoint/2010/main" val="738514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p:txBody>
          <a:bodyPr vert="horz" wrap="square" lIns="100812" tIns="50406" rIns="100812" bIns="50406" anchor="b"/>
          <a:lstStyle/>
          <a:p>
            <a:endParaRPr lang="zh-CN" altLang="en-US" dirty="0"/>
          </a:p>
        </p:txBody>
      </p:sp>
      <p:sp>
        <p:nvSpPr>
          <p:cNvPr id="19458" name="内容占位符 2"/>
          <p:cNvSpPr>
            <a:spLocks noGrp="1"/>
          </p:cNvSpPr>
          <p:nvPr>
            <p:ph idx="1"/>
          </p:nvPr>
        </p:nvSpPr>
        <p:spPr>
          <a:xfrm>
            <a:off x="534988" y="303213"/>
            <a:ext cx="9623425" cy="4991100"/>
          </a:xfrm>
        </p:spPr>
        <p:txBody>
          <a:bodyPr vert="horz" wrap="square" lIns="100812" tIns="50406" rIns="100812" bIns="50406" anchor="t"/>
          <a:lstStyle/>
          <a:p>
            <a:r>
              <a:rPr lang="en-US" altLang="zh-CN" b="1" dirty="0"/>
              <a:t>《</a:t>
            </a:r>
            <a:r>
              <a:rPr lang="zh-CN" altLang="en-US" b="1" dirty="0"/>
              <a:t>中华人民共和国宪法</a:t>
            </a:r>
            <a:r>
              <a:rPr lang="en-US" altLang="zh-CN" b="1" dirty="0"/>
              <a:t>》</a:t>
            </a:r>
            <a:endParaRPr lang="zh-CN" altLang="en-US" dirty="0"/>
          </a:p>
          <a:p>
            <a:r>
              <a:rPr lang="zh-CN" altLang="en-US" sz="3200" dirty="0"/>
              <a:t>第三十三条 凡具有中华人民共和国国籍的人都是中华人民共和国公民。</a:t>
            </a:r>
          </a:p>
          <a:p>
            <a:r>
              <a:rPr lang="zh-CN" altLang="en-US" sz="3200" dirty="0"/>
              <a:t>中华人民共和国公民在法律面前一律平等。</a:t>
            </a:r>
          </a:p>
          <a:p>
            <a:r>
              <a:rPr lang="zh-CN" altLang="en-US" sz="3200" dirty="0"/>
              <a:t>国家尊重和保障人权。</a:t>
            </a:r>
          </a:p>
          <a:p>
            <a:r>
              <a:rPr lang="zh-CN" altLang="en-US" sz="3200" dirty="0"/>
              <a:t>第三十八条中华人民共和国公民的人格尊严不受侵犯。禁止用任何方法对公民进行侮辱、诽谤和诬告陷害。</a:t>
            </a:r>
          </a:p>
          <a:p>
            <a:r>
              <a:rPr lang="zh-CN" altLang="en-US" sz="3200" dirty="0"/>
              <a:t>第四十条 </a:t>
            </a:r>
            <a:r>
              <a:rPr lang="zh-CN" altLang="en-US" sz="3200" dirty="0">
                <a:solidFill>
                  <a:srgbClr val="FF0000"/>
                </a:solidFill>
              </a:rPr>
              <a:t>中华人民共和国公民的通信自由和通信秘密受法律的保护。</a:t>
            </a:r>
            <a:r>
              <a:rPr lang="zh-CN" altLang="en-US" sz="3200" dirty="0"/>
              <a:t>除因国家安全或者追查刑事犯罪的需要，由公安机关或者检察机关依照法律规定的程序对通信进行检查外，任何组织或者个人不得以任何理由侵犯公民的通信自由和通信秘密。</a:t>
            </a:r>
          </a:p>
          <a:p>
            <a:endParaRPr lang="zh-CN" altLang="en-US" sz="3200" dirty="0"/>
          </a:p>
        </p:txBody>
      </p:sp>
    </p:spTree>
    <p:extLst>
      <p:ext uri="{BB962C8B-B14F-4D97-AF65-F5344CB8AC3E}">
        <p14:creationId xmlns:p14="http://schemas.microsoft.com/office/powerpoint/2010/main" val="189801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Administrator\Desktop\财大ppt模板\B9PPT模板（一）-03.jpg"/>
          <p:cNvPicPr>
            <a:picLocks noChangeAspect="1"/>
          </p:cNvPicPr>
          <p:nvPr/>
        </p:nvPicPr>
        <p:blipFill>
          <a:blip r:embed="rId2"/>
          <a:stretch>
            <a:fillRect/>
          </a:stretch>
        </p:blipFill>
        <p:spPr>
          <a:xfrm>
            <a:off x="1588" y="0"/>
            <a:ext cx="10691812" cy="7559675"/>
          </a:xfrm>
          <a:prstGeom prst="rect">
            <a:avLst/>
          </a:prstGeom>
          <a:noFill/>
          <a:ln w="9525">
            <a:noFill/>
          </a:ln>
        </p:spPr>
      </p:pic>
      <p:sp>
        <p:nvSpPr>
          <p:cNvPr id="2051" name="标题 1"/>
          <p:cNvSpPr>
            <a:spLocks noGrp="1"/>
          </p:cNvSpPr>
          <p:nvPr>
            <p:ph type="ctrTitle"/>
          </p:nvPr>
        </p:nvSpPr>
        <p:spPr>
          <a:xfrm>
            <a:off x="522288" y="1331913"/>
            <a:ext cx="8110537" cy="1620837"/>
          </a:xfrm>
        </p:spPr>
        <p:txBody>
          <a:bodyPr vert="horz" wrap="square" lIns="104306" tIns="52153" rIns="104306" bIns="52153" anchor="ctr"/>
          <a:lstStyle/>
          <a:p>
            <a:pPr algn="l" eaLnBrk="1" hangingPunct="1">
              <a:lnSpc>
                <a:spcPct val="150000"/>
              </a:lnSpc>
              <a:buClrTx/>
              <a:buSzTx/>
              <a:buFontTx/>
            </a:pPr>
            <a:r>
              <a:rPr lang="zh-CN" altLang="en-US" sz="3600" b="1" dirty="0" smtClean="0">
                <a:solidFill>
                  <a:srgbClr val="7C1D20"/>
                </a:solidFill>
                <a:latin typeface="微软雅黑" panose="020B0503020204020204" pitchFamily="34" charset="-122"/>
                <a:ea typeface="微软雅黑" panose="020B0503020204020204" pitchFamily="34" charset="-122"/>
              </a:rPr>
              <a:t>第三讲     </a:t>
            </a:r>
            <a:r>
              <a:rPr lang="zh-CN" altLang="en-US" sz="3600" b="1" dirty="0">
                <a:solidFill>
                  <a:srgbClr val="7C1D20"/>
                </a:solidFill>
                <a:latin typeface="微软雅黑" panose="020B0503020204020204" pitchFamily="34" charset="-122"/>
                <a:ea typeface="微软雅黑" panose="020B0503020204020204" pitchFamily="34" charset="-122"/>
              </a:rPr>
              <a:t>道德原则（三）</a:t>
            </a:r>
          </a:p>
        </p:txBody>
      </p:sp>
      <p:sp>
        <p:nvSpPr>
          <p:cNvPr id="2052" name="副标题 2"/>
          <p:cNvSpPr>
            <a:spLocks noGrp="1"/>
          </p:cNvSpPr>
          <p:nvPr>
            <p:ph type="subTitle" idx="1"/>
          </p:nvPr>
        </p:nvSpPr>
        <p:spPr>
          <a:xfrm>
            <a:off x="1385888" y="5653088"/>
            <a:ext cx="7485062" cy="717550"/>
          </a:xfrm>
        </p:spPr>
        <p:txBody>
          <a:bodyPr vert="horz" wrap="square" lIns="104306" tIns="52153" rIns="104306" bIns="52153" anchor="t"/>
          <a:lstStyle/>
          <a:p>
            <a:pPr defTabSz="1043305" eaLnBrk="1" hangingPunct="1">
              <a:buClrTx/>
              <a:buSzTx/>
            </a:pPr>
            <a:endParaRPr lang="zh-CN" altLang="en-US" sz="2800" kern="1200" dirty="0">
              <a:solidFill>
                <a:srgbClr val="7C1D20"/>
              </a:solidFill>
              <a:latin typeface="微软雅黑" panose="020B0503020204020204" pitchFamily="34" charset="-122"/>
              <a:ea typeface="微软雅黑" panose="020B0503020204020204" pitchFamily="34" charset="-122"/>
              <a:cs typeface="+mn-cs"/>
            </a:endParaRPr>
          </a:p>
        </p:txBody>
      </p:sp>
      <p:sp>
        <p:nvSpPr>
          <p:cNvPr id="6" name="标题 1"/>
          <p:cNvSpPr txBox="1"/>
          <p:nvPr/>
        </p:nvSpPr>
        <p:spPr>
          <a:xfrm>
            <a:off x="774700" y="4281488"/>
            <a:ext cx="9090025" cy="714375"/>
          </a:xfrm>
          <a:prstGeom prst="rect">
            <a:avLst/>
          </a:prstGeom>
        </p:spPr>
        <p:txBody>
          <a:bodyPr lIns="104306" tIns="52153" rIns="104306" bIns="52153" anchor="ctr">
            <a:normAutofit/>
          </a:bodyPr>
          <a:lstStyle/>
          <a:p>
            <a:pPr marR="0" defTabSz="1043305" fontAlgn="auto">
              <a:spcAft>
                <a:spcPts val="0"/>
              </a:spcAft>
              <a:buClrTx/>
              <a:buSzTx/>
              <a:buFontTx/>
              <a:defRPr/>
            </a:pPr>
            <a:endParaRPr kumimoji="0" lang="zh-CN" altLang="en-US" sz="2800" kern="1200" cap="none" spc="0" normalizeH="0" baseline="0" noProof="0" dirty="0">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2429832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p:cNvSpPr>
          <p:nvPr>
            <p:ph type="title" idx="4294967295"/>
          </p:nvPr>
        </p:nvSpPr>
        <p:spPr>
          <a:xfrm>
            <a:off x="901144" y="684336"/>
            <a:ext cx="9416177" cy="1260158"/>
          </a:xfrm>
        </p:spPr>
        <p:txBody>
          <a:bodyPr vert="horz" wrap="square" lIns="100812" tIns="50406" rIns="100812" bIns="50406" anchor="ctr"/>
          <a:lstStyle/>
          <a:p>
            <a:pPr eaLnBrk="1" hangingPunct="1"/>
            <a:r>
              <a:rPr lang="zh-CN" altLang="en-US" dirty="0"/>
              <a:t>    道德原则</a:t>
            </a:r>
            <a:r>
              <a:rPr lang="en-US" altLang="zh-CN" dirty="0"/>
              <a:t>(</a:t>
            </a:r>
            <a:r>
              <a:rPr lang="zh-CN" altLang="en-US" dirty="0"/>
              <a:t>三</a:t>
            </a:r>
            <a:r>
              <a:rPr lang="en-US" altLang="zh-CN" dirty="0"/>
              <a:t>)</a:t>
            </a:r>
            <a:r>
              <a:rPr lang="zh-CN" altLang="en-US" dirty="0"/>
              <a:t>：公正原则</a:t>
            </a:r>
          </a:p>
        </p:txBody>
      </p:sp>
      <p:sp>
        <p:nvSpPr>
          <p:cNvPr id="3075" name="Rectangle 3"/>
          <p:cNvSpPr>
            <a:spLocks noGrp="1" noRot="1"/>
          </p:cNvSpPr>
          <p:nvPr>
            <p:ph type="body" idx="4294967295"/>
          </p:nvPr>
        </p:nvSpPr>
        <p:spPr>
          <a:xfrm>
            <a:off x="1014909" y="1732717"/>
            <a:ext cx="9372421" cy="4295037"/>
          </a:xfrm>
        </p:spPr>
        <p:txBody>
          <a:bodyPr vert="horz" wrap="square" lIns="100812" tIns="50406" rIns="100812" bIns="50406" anchor="t"/>
          <a:lstStyle/>
          <a:p>
            <a:pPr eaLnBrk="1" hangingPunct="1">
              <a:lnSpc>
                <a:spcPct val="90000"/>
              </a:lnSpc>
              <a:buNone/>
            </a:pPr>
            <a:endParaRPr lang="zh-CN" altLang="en-US" dirty="0">
              <a:solidFill>
                <a:schemeClr val="hlink"/>
              </a:solidFill>
            </a:endParaRPr>
          </a:p>
          <a:p>
            <a:pPr eaLnBrk="1" hangingPunct="1">
              <a:lnSpc>
                <a:spcPct val="90000"/>
              </a:lnSpc>
            </a:pPr>
            <a:endParaRPr lang="en-US" altLang="zh-CN" dirty="0">
              <a:solidFill>
                <a:schemeClr val="hlink"/>
              </a:solidFill>
            </a:endParaRPr>
          </a:p>
          <a:p>
            <a:pPr eaLnBrk="1" hangingPunct="1">
              <a:lnSpc>
                <a:spcPct val="90000"/>
              </a:lnSpc>
            </a:pPr>
            <a:r>
              <a:rPr lang="zh-CN" altLang="en-US" dirty="0">
                <a:solidFill>
                  <a:schemeClr val="hlink"/>
                </a:solidFill>
              </a:rPr>
              <a:t>主要问题</a:t>
            </a:r>
            <a:r>
              <a:rPr lang="en-US" altLang="zh-CN" dirty="0">
                <a:solidFill>
                  <a:schemeClr val="hlink"/>
                </a:solidFill>
              </a:rPr>
              <a:t>:</a:t>
            </a:r>
          </a:p>
          <a:p>
            <a:pPr eaLnBrk="1" hangingPunct="1">
              <a:lnSpc>
                <a:spcPct val="90000"/>
              </a:lnSpc>
            </a:pPr>
            <a:r>
              <a:rPr lang="en-US" altLang="zh-CN" dirty="0">
                <a:solidFill>
                  <a:schemeClr val="hlink"/>
                </a:solidFill>
              </a:rPr>
              <a:t>1、公正与公平的区别何在？</a:t>
            </a:r>
          </a:p>
          <a:p>
            <a:pPr eaLnBrk="1" hangingPunct="1">
              <a:lnSpc>
                <a:spcPct val="90000"/>
              </a:lnSpc>
            </a:pPr>
            <a:endParaRPr lang="en-US" altLang="zh-CN" dirty="0">
              <a:solidFill>
                <a:schemeClr val="hlink"/>
              </a:solidFill>
            </a:endParaRPr>
          </a:p>
          <a:p>
            <a:pPr eaLnBrk="1" hangingPunct="1">
              <a:lnSpc>
                <a:spcPct val="90000"/>
              </a:lnSpc>
            </a:pPr>
            <a:r>
              <a:rPr lang="en-US" altLang="zh-CN" dirty="0">
                <a:solidFill>
                  <a:schemeClr val="hlink"/>
                </a:solidFill>
              </a:rPr>
              <a:t>2、罗尔斯的公正观与诺齐克的公正观的区别在哪里？</a:t>
            </a:r>
          </a:p>
          <a:p>
            <a:pPr eaLnBrk="1" hangingPunct="1">
              <a:lnSpc>
                <a:spcPct val="90000"/>
              </a:lnSpc>
            </a:pPr>
            <a:endParaRPr lang="en-US" altLang="zh-CN" dirty="0">
              <a:solidFill>
                <a:schemeClr val="hlink"/>
              </a:solidFill>
            </a:endParaRPr>
          </a:p>
          <a:p>
            <a:pPr eaLnBrk="1" hangingPunct="1">
              <a:lnSpc>
                <a:spcPct val="90000"/>
              </a:lnSpc>
            </a:pPr>
            <a:endParaRPr lang="en-US" altLang="zh-CN" dirty="0"/>
          </a:p>
        </p:txBody>
      </p:sp>
    </p:spTree>
    <p:extLst>
      <p:ext uri="{BB962C8B-B14F-4D97-AF65-F5344CB8AC3E}">
        <p14:creationId xmlns:p14="http://schemas.microsoft.com/office/powerpoint/2010/main" val="156364281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p:cNvSpPr>
          <p:nvPr>
            <p:ph type="title" idx="4294967295"/>
          </p:nvPr>
        </p:nvSpPr>
        <p:spPr>
          <a:xfrm>
            <a:off x="663115" y="843605"/>
            <a:ext cx="9416177" cy="1260158"/>
          </a:xfrm>
        </p:spPr>
        <p:txBody>
          <a:bodyPr vert="horz" wrap="square" lIns="100812" tIns="50406" rIns="100812" bIns="50406" anchor="ctr"/>
          <a:lstStyle/>
          <a:p>
            <a:pPr eaLnBrk="1" hangingPunct="1"/>
            <a:r>
              <a:rPr lang="zh-CN" altLang="en-US" sz="3530" dirty="0">
                <a:solidFill>
                  <a:schemeClr val="accent1"/>
                </a:solidFill>
              </a:rPr>
              <a:t/>
            </a:r>
            <a:br>
              <a:rPr lang="zh-CN" altLang="en-US" sz="3530" dirty="0">
                <a:solidFill>
                  <a:schemeClr val="accent1"/>
                </a:solidFill>
              </a:rPr>
            </a:br>
            <a:endParaRPr lang="zh-CN" altLang="en-US" sz="3530" dirty="0">
              <a:solidFill>
                <a:schemeClr val="accent1"/>
              </a:solidFill>
            </a:endParaRPr>
          </a:p>
        </p:txBody>
      </p:sp>
      <p:sp>
        <p:nvSpPr>
          <p:cNvPr id="5123" name="Rectangle 3"/>
          <p:cNvSpPr>
            <a:spLocks noGrp="1" noRot="1"/>
          </p:cNvSpPr>
          <p:nvPr>
            <p:ph type="body" idx="4294967295"/>
          </p:nvPr>
        </p:nvSpPr>
        <p:spPr>
          <a:xfrm>
            <a:off x="1062165" y="1596200"/>
            <a:ext cx="8569071" cy="5124641"/>
          </a:xfrm>
        </p:spPr>
        <p:txBody>
          <a:bodyPr vert="horz" wrap="square" lIns="100812" tIns="50406" rIns="100812" bIns="50406" anchor="t"/>
          <a:lstStyle/>
          <a:p>
            <a:pPr eaLnBrk="1" hangingPunct="1">
              <a:lnSpc>
                <a:spcPct val="90000"/>
              </a:lnSpc>
            </a:pPr>
            <a:endParaRPr lang="en-US" altLang="zh-CN" sz="3085" b="1" dirty="0">
              <a:ea typeface="黑体" panose="02010609060101010101" pitchFamily="49" charset="-122"/>
            </a:endParaRPr>
          </a:p>
          <a:p>
            <a:pPr eaLnBrk="1" hangingPunct="1">
              <a:lnSpc>
                <a:spcPct val="90000"/>
              </a:lnSpc>
            </a:pPr>
            <a:endParaRPr lang="en-US" altLang="zh-CN" sz="3085" b="1" dirty="0">
              <a:ea typeface="黑体" panose="02010609060101010101" pitchFamily="49" charset="-122"/>
            </a:endParaRPr>
          </a:p>
          <a:p>
            <a:pPr eaLnBrk="1" hangingPunct="1">
              <a:lnSpc>
                <a:spcPct val="90000"/>
              </a:lnSpc>
            </a:pPr>
            <a:r>
              <a:rPr lang="zh-CN" altLang="en-US" sz="3085" b="1" dirty="0">
                <a:ea typeface="黑体" panose="02010609060101010101" pitchFamily="49" charset="-122"/>
              </a:rPr>
              <a:t>一、公正的定义：</a:t>
            </a:r>
            <a:endParaRPr lang="zh-CN" altLang="en-US" sz="3085" b="1" dirty="0"/>
          </a:p>
          <a:p>
            <a:pPr eaLnBrk="1" hangingPunct="1">
              <a:lnSpc>
                <a:spcPct val="90000"/>
              </a:lnSpc>
            </a:pPr>
            <a:r>
              <a:rPr lang="zh-CN" altLang="en-US" sz="3085" b="1" dirty="0">
                <a:ea typeface="黑体" panose="02010609060101010101" pitchFamily="49" charset="-122"/>
              </a:rPr>
              <a:t>所谓公正，就是指给予每个人</a:t>
            </a:r>
            <a:r>
              <a:rPr lang="zh-CN" altLang="en-US" sz="3085" b="1" dirty="0">
                <a:solidFill>
                  <a:srgbClr val="FF0000"/>
                </a:solidFill>
                <a:ea typeface="黑体" panose="02010609060101010101" pitchFamily="49" charset="-122"/>
              </a:rPr>
              <a:t>应得的权益</a:t>
            </a:r>
            <a:r>
              <a:rPr lang="zh-CN" altLang="en-US" sz="3085" b="1" dirty="0">
                <a:ea typeface="黑体" panose="02010609060101010101" pitchFamily="49" charset="-122"/>
              </a:rPr>
              <a:t>，对可以等同的人或事物平等对待，对不可等同的人或事物区别对待。</a:t>
            </a:r>
            <a:endParaRPr lang="zh-CN" altLang="en-US" sz="3085" b="1" dirty="0"/>
          </a:p>
          <a:p>
            <a:pPr eaLnBrk="1" hangingPunct="1">
              <a:lnSpc>
                <a:spcPct val="90000"/>
              </a:lnSpc>
            </a:pPr>
            <a:endParaRPr lang="en-US" altLang="zh-CN" sz="3085" b="1" dirty="0"/>
          </a:p>
        </p:txBody>
      </p:sp>
    </p:spTree>
    <p:extLst>
      <p:ext uri="{BB962C8B-B14F-4D97-AF65-F5344CB8AC3E}">
        <p14:creationId xmlns:p14="http://schemas.microsoft.com/office/powerpoint/2010/main" val="295286499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 calcmode="lin" valueType="num">
                                      <p:cBhvr additive="base">
                                        <p:cTn id="7"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anim calcmode="lin" valueType="num">
                                      <p:cBhvr additive="base">
                                        <p:cTn id="13"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idx="4294967295"/>
          </p:nvPr>
        </p:nvSpPr>
        <p:spPr>
          <a:xfrm>
            <a:off x="979905" y="605576"/>
            <a:ext cx="8569071" cy="672084"/>
          </a:xfrm>
        </p:spPr>
        <p:txBody>
          <a:bodyPr vert="horz" wrap="square" lIns="100812" tIns="50406" rIns="100812" bIns="50406" anchor="b"/>
          <a:lstStyle/>
          <a:p>
            <a:pPr eaLnBrk="1" hangingPunct="1"/>
            <a:endParaRPr lang="zh-CN" altLang="en-US" sz="2645" b="0" dirty="0">
              <a:solidFill>
                <a:schemeClr val="accent1"/>
              </a:solidFill>
            </a:endParaRPr>
          </a:p>
        </p:txBody>
      </p:sp>
      <p:sp>
        <p:nvSpPr>
          <p:cNvPr id="12291" name="Rectangle 3"/>
          <p:cNvSpPr>
            <a:spLocks noGrp="1"/>
          </p:cNvSpPr>
          <p:nvPr>
            <p:ph type="body" idx="4294967295"/>
          </p:nvPr>
        </p:nvSpPr>
        <p:spPr>
          <a:xfrm>
            <a:off x="979905" y="1557695"/>
            <a:ext cx="8569071" cy="5712714"/>
          </a:xfrm>
        </p:spPr>
        <p:txBody>
          <a:bodyPr vert="horz" wrap="square" lIns="100812" tIns="50406" rIns="100812" bIns="50406" anchor="t"/>
          <a:lstStyle/>
          <a:p>
            <a:pPr eaLnBrk="1" hangingPunct="1">
              <a:lnSpc>
                <a:spcPct val="90000"/>
              </a:lnSpc>
            </a:pPr>
            <a:r>
              <a:rPr lang="zh-CN" altLang="en-US" sz="3600" b="1" dirty="0">
                <a:solidFill>
                  <a:srgbClr val="FF3300"/>
                </a:solidFill>
                <a:ea typeface="黑体" panose="02010609060101010101" pitchFamily="49" charset="-122"/>
              </a:rPr>
              <a:t>罗尔斯： </a:t>
            </a:r>
            <a:r>
              <a:rPr lang="zh-CN" altLang="en-US" sz="3600" b="1" dirty="0">
                <a:ea typeface="黑体" panose="02010609060101010101" pitchFamily="49" charset="-122"/>
              </a:rPr>
              <a:t>所谓公正</a:t>
            </a:r>
            <a:r>
              <a:rPr lang="en-US" altLang="zh-CN" sz="3600" b="1" dirty="0">
                <a:ea typeface="黑体" panose="02010609060101010101" pitchFamily="49" charset="-122"/>
              </a:rPr>
              <a:t>（Justice as fairness</a:t>
            </a:r>
            <a:r>
              <a:rPr lang="zh-CN" altLang="en-US" sz="3600" b="1" dirty="0">
                <a:ea typeface="黑体" panose="02010609060101010101" pitchFamily="49" charset="-122"/>
              </a:rPr>
              <a:t>），</a:t>
            </a:r>
            <a:r>
              <a:rPr lang="en-US" altLang="zh-CN" sz="3600" b="1" dirty="0">
                <a:ea typeface="黑体" panose="02010609060101010101" pitchFamily="49" charset="-122"/>
              </a:rPr>
              <a:t>即意味着正义原则是在一种公平的原初状态中被一致同意的，或者说，是意味着社会合作条件是在公平的条件下为所有社会成员一致同意的，他们所达到的是一公平的契约，所产生的也将是一公平的结果，即条件公平，契约公平，结果公平。</a:t>
            </a:r>
            <a:endParaRPr lang="en-US" altLang="zh-CN" sz="3600" b="1" dirty="0"/>
          </a:p>
          <a:p>
            <a:pPr eaLnBrk="1" hangingPunct="1">
              <a:lnSpc>
                <a:spcPct val="90000"/>
              </a:lnSpc>
            </a:pPr>
            <a:r>
              <a:rPr lang="zh-CN" altLang="en-US" sz="3600" b="1" dirty="0">
                <a:ea typeface="黑体" panose="02010609060101010101" pitchFamily="49" charset="-122"/>
              </a:rPr>
              <a:t> </a:t>
            </a:r>
            <a:r>
              <a:rPr lang="en-US" altLang="zh-CN" sz="3600" b="1" dirty="0">
                <a:solidFill>
                  <a:srgbClr val="FF0000"/>
                </a:solidFill>
                <a:ea typeface="黑体" panose="02010609060101010101" pitchFamily="49" charset="-122"/>
              </a:rPr>
              <a:t>veil of ignorance</a:t>
            </a:r>
            <a:r>
              <a:rPr lang="zh-CN" altLang="en-US" sz="3600" b="1" dirty="0">
                <a:solidFill>
                  <a:srgbClr val="FF0000"/>
                </a:solidFill>
                <a:ea typeface="黑体" panose="02010609060101010101" pitchFamily="49" charset="-122"/>
              </a:rPr>
              <a:t>（无知的帐幔）假定</a:t>
            </a:r>
            <a:r>
              <a:rPr lang="zh-CN" altLang="en-US" sz="3600" b="1" dirty="0">
                <a:ea typeface="黑体" panose="02010609060101010101" pitchFamily="49" charset="-122"/>
              </a:rPr>
              <a:t>。</a:t>
            </a:r>
            <a:endParaRPr lang="zh-CN" altLang="en-US" sz="3600" b="1" dirty="0"/>
          </a:p>
          <a:p>
            <a:pPr eaLnBrk="1" hangingPunct="1">
              <a:lnSpc>
                <a:spcPct val="90000"/>
              </a:lnSpc>
            </a:pPr>
            <a:endParaRPr lang="zh-CN" altLang="en-US" sz="3600" b="1" dirty="0"/>
          </a:p>
        </p:txBody>
      </p:sp>
    </p:spTree>
    <p:extLst>
      <p:ext uri="{BB962C8B-B14F-4D97-AF65-F5344CB8AC3E}">
        <p14:creationId xmlns:p14="http://schemas.microsoft.com/office/powerpoint/2010/main" val="219490045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idx="4294967295"/>
          </p:nvPr>
        </p:nvSpPr>
        <p:spPr/>
        <p:txBody>
          <a:bodyPr vert="horz" wrap="square" lIns="100812" tIns="50406" rIns="100812" bIns="50406" anchor="b"/>
          <a:lstStyle/>
          <a:p>
            <a:endParaRPr lang="zh-CN" altLang="en-US" dirty="0"/>
          </a:p>
        </p:txBody>
      </p:sp>
      <p:sp>
        <p:nvSpPr>
          <p:cNvPr id="6147" name="内容占位符 2"/>
          <p:cNvSpPr>
            <a:spLocks noGrp="1"/>
          </p:cNvSpPr>
          <p:nvPr>
            <p:ph idx="4294967295"/>
          </p:nvPr>
        </p:nvSpPr>
        <p:spPr/>
        <p:txBody>
          <a:bodyPr vert="horz" wrap="square" lIns="100812" tIns="50406" rIns="100812" bIns="50406" anchor="t"/>
          <a:lstStyle/>
          <a:p>
            <a:endParaRPr lang="zh-CN" altLang="en-US" dirty="0"/>
          </a:p>
        </p:txBody>
      </p:sp>
      <p:sp>
        <p:nvSpPr>
          <p:cNvPr id="5" name="文本框 4">
            <a:extLst>
              <a:ext uri="{FF2B5EF4-FFF2-40B4-BE49-F238E27FC236}">
                <a16:creationId xmlns:a16="http://schemas.microsoft.com/office/drawing/2014/main" xmlns="" id="{20857D0E-83A8-4D3F-898A-4BF7AFF35713}"/>
              </a:ext>
            </a:extLst>
          </p:cNvPr>
          <p:cNvSpPr txBox="1"/>
          <p:nvPr/>
        </p:nvSpPr>
        <p:spPr>
          <a:xfrm>
            <a:off x="954212" y="2196453"/>
            <a:ext cx="9289032" cy="4031873"/>
          </a:xfrm>
          <a:prstGeom prst="rect">
            <a:avLst/>
          </a:prstGeom>
          <a:noFill/>
        </p:spPr>
        <p:txBody>
          <a:bodyPr wrap="square">
            <a:spAutoFit/>
          </a:bodyPr>
          <a:lstStyle/>
          <a:p>
            <a:r>
              <a:rPr lang="zh-CN" altLang="zh-CN" sz="3200" dirty="0">
                <a:solidFill>
                  <a:srgbClr val="FF0000"/>
                </a:solidFill>
                <a:latin typeface="Calibri" panose="020F0502020204030204" pitchFamily="34" charset="0"/>
                <a:ea typeface="宋体" panose="02010600030101010101" pitchFamily="2" charset="-122"/>
                <a:sym typeface="+mn-ea"/>
              </a:rPr>
              <a:t>原初状态</a:t>
            </a:r>
            <a:r>
              <a:rPr lang="zh-CN" altLang="zh-CN" sz="3200" dirty="0">
                <a:latin typeface="Calibri" panose="020F0502020204030204" pitchFamily="34" charset="0"/>
                <a:ea typeface="宋体" panose="02010600030101010101" pitchFamily="2" charset="-122"/>
                <a:sym typeface="+mn-ea"/>
              </a:rPr>
              <a:t>的观念，旨在建立一种公平的程序，</a:t>
            </a:r>
            <a:r>
              <a:rPr lang="zh-CN" altLang="zh-CN" sz="3200" dirty="0">
                <a:solidFill>
                  <a:srgbClr val="FF0000"/>
                </a:solidFill>
                <a:latin typeface="Calibri" panose="020F0502020204030204" pitchFamily="34" charset="0"/>
                <a:ea typeface="宋体" panose="02010600030101010101" pitchFamily="2" charset="-122"/>
                <a:sym typeface="+mn-ea"/>
              </a:rPr>
              <a:t>以使任何被一致同意的原则都将是正义的</a:t>
            </a:r>
            <a:r>
              <a:rPr lang="zh-CN" altLang="zh-CN" sz="3200" dirty="0">
                <a:latin typeface="Calibri" panose="020F0502020204030204" pitchFamily="34" charset="0"/>
                <a:ea typeface="宋体" panose="02010600030101010101" pitchFamily="2" charset="-122"/>
                <a:sym typeface="+mn-ea"/>
              </a:rPr>
              <a:t>，其目的在于用纯粹程序正义的概念作为理论基础，以排除使人们陷入争论的各种有关因素的影响，</a:t>
            </a:r>
            <a:r>
              <a:rPr lang="zh-CN" altLang="zh-CN" sz="3200" dirty="0">
                <a:solidFill>
                  <a:srgbClr val="FF0000"/>
                </a:solidFill>
                <a:latin typeface="Calibri" panose="020F0502020204030204" pitchFamily="34" charset="0"/>
                <a:ea typeface="宋体" panose="02010600030101010101" pitchFamily="2" charset="-122"/>
                <a:sym typeface="+mn-ea"/>
              </a:rPr>
              <a:t>引导人们利用社会和自然环境以适益于他们自己的利益</a:t>
            </a:r>
            <a:r>
              <a:rPr lang="zh-CN" altLang="zh-CN" sz="3200" dirty="0">
                <a:latin typeface="Calibri" panose="020F0502020204030204" pitchFamily="34" charset="0"/>
                <a:ea typeface="宋体" panose="02010600030101010101" pitchFamily="2" charset="-122"/>
                <a:sym typeface="+mn-ea"/>
              </a:rPr>
              <a:t>。为达到此目的，假定各方是处于一种“无知之幕”的背后，</a:t>
            </a:r>
            <a:r>
              <a:rPr lang="zh-CN" altLang="zh-CN" sz="3200" dirty="0">
                <a:solidFill>
                  <a:srgbClr val="FF0000"/>
                </a:solidFill>
                <a:latin typeface="Calibri" panose="020F0502020204030204" pitchFamily="34" charset="0"/>
                <a:ea typeface="宋体" panose="02010600030101010101" pitchFamily="2" charset="-122"/>
                <a:sym typeface="+mn-ea"/>
              </a:rPr>
              <a:t>他们不知道各种选择对象将如何影响他们自己的特殊情况</a:t>
            </a:r>
            <a:r>
              <a:rPr lang="zh-CN" altLang="zh-CN" sz="3200" dirty="0">
                <a:latin typeface="Calibri" panose="020F0502020204030204" pitchFamily="34" charset="0"/>
                <a:ea typeface="宋体" panose="02010600030101010101" pitchFamily="2" charset="-122"/>
                <a:sym typeface="+mn-ea"/>
              </a:rPr>
              <a:t>。</a:t>
            </a:r>
            <a:endParaRPr lang="en-US" altLang="zh-CN" sz="3200" dirty="0"/>
          </a:p>
        </p:txBody>
      </p:sp>
    </p:spTree>
    <p:extLst>
      <p:ext uri="{BB962C8B-B14F-4D97-AF65-F5344CB8AC3E}">
        <p14:creationId xmlns:p14="http://schemas.microsoft.com/office/powerpoint/2010/main" val="851985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p:txBody>
          <a:bodyPr vert="horz" wrap="square" lIns="100812" tIns="50406" rIns="100812" bIns="50406" anchor="ctr"/>
          <a:lstStyle/>
          <a:p>
            <a:pPr>
              <a:buNone/>
            </a:pPr>
            <a:endParaRPr lang="zh-CN" altLang="en-US" dirty="0"/>
          </a:p>
        </p:txBody>
      </p:sp>
      <p:sp>
        <p:nvSpPr>
          <p:cNvPr id="35842" name="内容占位符 2"/>
          <p:cNvSpPr>
            <a:spLocks noGrp="1"/>
          </p:cNvSpPr>
          <p:nvPr>
            <p:ph idx="1"/>
          </p:nvPr>
        </p:nvSpPr>
        <p:spPr/>
        <p:txBody>
          <a:bodyPr vert="horz" wrap="square" lIns="100812" tIns="50406" rIns="100812" bIns="50406" anchor="t"/>
          <a:lstStyle/>
          <a:p>
            <a:pPr indent="-255270" algn="just" eaLnBrk="1" hangingPunct="1">
              <a:lnSpc>
                <a:spcPct val="90000"/>
              </a:lnSpc>
            </a:pPr>
            <a:r>
              <a:rPr lang="zh-CN" altLang="en-US" b="1" dirty="0">
                <a:ea typeface="黑体" panose="02010609060101010101" pitchFamily="49" charset="-122"/>
              </a:rPr>
              <a:t>正义二原则：</a:t>
            </a:r>
            <a:endParaRPr lang="zh-CN" altLang="en-US" b="1" dirty="0"/>
          </a:p>
          <a:p>
            <a:pPr indent="-255270" algn="just" eaLnBrk="1" hangingPunct="1">
              <a:lnSpc>
                <a:spcPct val="90000"/>
              </a:lnSpc>
            </a:pPr>
            <a:r>
              <a:rPr lang="en-US" altLang="zh-CN" b="1" dirty="0">
                <a:ea typeface="黑体" panose="02010609060101010101" pitchFamily="49" charset="-122"/>
              </a:rPr>
              <a:t>1</a:t>
            </a:r>
            <a:r>
              <a:rPr lang="zh-CN" altLang="en-US" b="1" dirty="0"/>
              <a:t>  </a:t>
            </a:r>
            <a:r>
              <a:rPr lang="en-US" altLang="zh-CN" b="1" dirty="0">
                <a:ea typeface="黑体" panose="02010609060101010101" pitchFamily="49" charset="-122"/>
              </a:rPr>
              <a:t>Maximize human rights</a:t>
            </a:r>
            <a:endParaRPr lang="en-US" altLang="zh-CN" b="1" dirty="0"/>
          </a:p>
          <a:p>
            <a:pPr indent="-255270" algn="just" eaLnBrk="1" hangingPunct="1">
              <a:lnSpc>
                <a:spcPct val="90000"/>
              </a:lnSpc>
            </a:pPr>
            <a:r>
              <a:rPr lang="en-US" altLang="zh-CN" b="1" dirty="0">
                <a:ea typeface="黑体" panose="02010609060101010101" pitchFamily="49" charset="-122"/>
              </a:rPr>
              <a:t>2</a:t>
            </a:r>
            <a:r>
              <a:rPr lang="zh-CN" altLang="en-US" b="1" dirty="0"/>
              <a:t>  （</a:t>
            </a:r>
            <a:r>
              <a:rPr lang="en-US" altLang="zh-CN" b="1" dirty="0"/>
              <a:t>1</a:t>
            </a:r>
            <a:r>
              <a:rPr lang="zh-CN" altLang="en-US" b="1" dirty="0"/>
              <a:t>）</a:t>
            </a:r>
            <a:r>
              <a:rPr lang="en-US" altLang="zh-CN" b="1" dirty="0">
                <a:ea typeface="黑体" panose="02010609060101010101" pitchFamily="49" charset="-122"/>
              </a:rPr>
              <a:t>Equal opportunity</a:t>
            </a:r>
            <a:endParaRPr lang="en-US" altLang="zh-CN" b="1" dirty="0"/>
          </a:p>
          <a:p>
            <a:pPr indent="-255270" algn="just" eaLnBrk="1" hangingPunct="1">
              <a:lnSpc>
                <a:spcPct val="90000"/>
              </a:lnSpc>
            </a:pPr>
            <a:r>
              <a:rPr lang="zh-CN" altLang="en-US" b="1" dirty="0"/>
              <a:t>     （</a:t>
            </a:r>
            <a:r>
              <a:rPr lang="en-US" altLang="zh-CN" b="1" dirty="0"/>
              <a:t>2</a:t>
            </a:r>
            <a:r>
              <a:rPr lang="zh-CN" altLang="en-US" b="1" dirty="0"/>
              <a:t>）</a:t>
            </a:r>
            <a:r>
              <a:rPr lang="en-US" altLang="zh-CN" b="1" dirty="0">
                <a:ea typeface="黑体" panose="02010609060101010101" pitchFamily="49" charset="-122"/>
              </a:rPr>
              <a:t>The difference principle</a:t>
            </a:r>
            <a:endParaRPr lang="en-US" altLang="zh-CN" b="1" dirty="0"/>
          </a:p>
          <a:p>
            <a:pPr indent="-255270"/>
            <a:endParaRPr lang="zh-CN" altLang="en-US" dirty="0"/>
          </a:p>
        </p:txBody>
      </p:sp>
    </p:spTree>
    <p:extLst>
      <p:ext uri="{BB962C8B-B14F-4D97-AF65-F5344CB8AC3E}">
        <p14:creationId xmlns:p14="http://schemas.microsoft.com/office/powerpoint/2010/main" val="3943281543"/>
      </p:ext>
    </p:extLst>
  </p:cSld>
  <p:clrMapOvr>
    <a:masterClrMapping/>
  </p:clrMapOvr>
  <p:transition spd="slow">
    <p:pull dir="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p:txBody>
          <a:bodyPr vert="horz" wrap="square" lIns="100812" tIns="50406" rIns="100812" bIns="50406" anchor="ctr"/>
          <a:lstStyle/>
          <a:p>
            <a:pPr>
              <a:buNone/>
            </a:pPr>
            <a:endParaRPr lang="zh-CN" altLang="en-US" dirty="0"/>
          </a:p>
        </p:txBody>
      </p:sp>
      <p:sp>
        <p:nvSpPr>
          <p:cNvPr id="35842" name="内容占位符 2"/>
          <p:cNvSpPr>
            <a:spLocks noGrp="1"/>
          </p:cNvSpPr>
          <p:nvPr>
            <p:ph idx="1"/>
          </p:nvPr>
        </p:nvSpPr>
        <p:spPr/>
        <p:txBody>
          <a:bodyPr vert="horz" wrap="square" lIns="100812" tIns="50406" rIns="100812" bIns="50406" anchor="t"/>
          <a:lstStyle/>
          <a:p>
            <a:pPr indent="-255270" algn="just" eaLnBrk="1" hangingPunct="1">
              <a:lnSpc>
                <a:spcPct val="90000"/>
              </a:lnSpc>
            </a:pPr>
            <a:r>
              <a:rPr lang="en-US" altLang="zh-CN" b="1" dirty="0"/>
              <a:t>罗尔斯对两个正义原则的最新表述为，</a:t>
            </a:r>
            <a:r>
              <a:rPr lang="en-US" altLang="zh-CN" b="1" dirty="0">
                <a:solidFill>
                  <a:srgbClr val="FF0000"/>
                </a:solidFill>
              </a:rPr>
              <a:t>“（1）每一个人对于一种平等的基本自由之完全适当体制都拥有相同的不可剥夺的权利</a:t>
            </a:r>
            <a:r>
              <a:rPr lang="en-US" altLang="zh-CN" b="1" dirty="0"/>
              <a:t>，而这种体制与适于所有人的同样自由体制是相容的；以及（2），</a:t>
            </a:r>
            <a:r>
              <a:rPr lang="en-US" altLang="zh-CN" b="1" dirty="0">
                <a:solidFill>
                  <a:srgbClr val="FF0000"/>
                </a:solidFill>
              </a:rPr>
              <a:t>社会和经济的不平等应该满足两个条件</a:t>
            </a:r>
            <a:r>
              <a:rPr lang="en-US" altLang="zh-CN" b="1" dirty="0"/>
              <a:t>，</a:t>
            </a:r>
            <a:r>
              <a:rPr lang="en-US" altLang="zh-CN" b="1" dirty="0">
                <a:solidFill>
                  <a:srgbClr val="FF0000"/>
                </a:solidFill>
              </a:rPr>
              <a:t>第一</a:t>
            </a:r>
            <a:r>
              <a:rPr lang="en-US" altLang="zh-CN" b="1" dirty="0"/>
              <a:t>，他们所从属的公职和职位应该在公平的机会平等条件下对所有人开放；</a:t>
            </a:r>
            <a:r>
              <a:rPr lang="en-US" altLang="zh-CN" b="1" dirty="0">
                <a:solidFill>
                  <a:srgbClr val="FF0000"/>
                </a:solidFill>
              </a:rPr>
              <a:t>第二</a:t>
            </a:r>
            <a:r>
              <a:rPr lang="en-US" altLang="zh-CN" b="1" dirty="0"/>
              <a:t>，它们应该</a:t>
            </a:r>
            <a:r>
              <a:rPr lang="en-US" altLang="zh-CN" b="1" dirty="0">
                <a:solidFill>
                  <a:srgbClr val="FF0000"/>
                </a:solidFill>
              </a:rPr>
              <a:t>有利于社会之最不利成员的最大利益</a:t>
            </a:r>
            <a:r>
              <a:rPr lang="en-US" altLang="zh-CN" b="1" dirty="0"/>
              <a:t>。第一个原则优先于第二个原则；同样在第二个原则中，公平的机会平等优先于差别原则。”</a:t>
            </a:r>
          </a:p>
        </p:txBody>
      </p:sp>
    </p:spTree>
    <p:extLst>
      <p:ext uri="{BB962C8B-B14F-4D97-AF65-F5344CB8AC3E}">
        <p14:creationId xmlns:p14="http://schemas.microsoft.com/office/powerpoint/2010/main" val="2782847929"/>
      </p:ext>
    </p:extLst>
  </p:cSld>
  <p:clrMapOvr>
    <a:masterClrMapping/>
  </p:clrMapOvr>
  <p:transition spd="slow">
    <p:pull dir="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p:txBody>
          <a:bodyPr vert="horz" wrap="square" lIns="100812" tIns="50406" rIns="100812" bIns="50406" anchor="ctr"/>
          <a:lstStyle/>
          <a:p>
            <a:pPr>
              <a:buNone/>
            </a:pPr>
            <a:endParaRPr lang="zh-CN" altLang="en-US" dirty="0"/>
          </a:p>
        </p:txBody>
      </p:sp>
      <p:sp>
        <p:nvSpPr>
          <p:cNvPr id="35842" name="内容占位符 2"/>
          <p:cNvSpPr>
            <a:spLocks noGrp="1"/>
          </p:cNvSpPr>
          <p:nvPr>
            <p:ph idx="1"/>
          </p:nvPr>
        </p:nvSpPr>
        <p:spPr/>
        <p:txBody>
          <a:bodyPr vert="horz" wrap="square" lIns="100812" tIns="50406" rIns="100812" bIns="50406" anchor="t"/>
          <a:lstStyle/>
          <a:p>
            <a:pPr indent="-255270" algn="just" eaLnBrk="1" hangingPunct="1">
              <a:lnSpc>
                <a:spcPct val="90000"/>
              </a:lnSpc>
            </a:pPr>
            <a:r>
              <a:rPr lang="en-US" altLang="zh-CN" b="1" dirty="0">
                <a:solidFill>
                  <a:srgbClr val="FF0000"/>
                </a:solidFill>
                <a:ea typeface="黑体" panose="02010609060101010101" pitchFamily="49" charset="-122"/>
              </a:rPr>
              <a:t>这种优先性排序排除了相互交换</a:t>
            </a:r>
            <a:r>
              <a:rPr lang="en-US" altLang="zh-CN" b="1" dirty="0">
                <a:ea typeface="黑体" panose="02010609060101010101" pitchFamily="49" charset="-122"/>
              </a:rPr>
              <a:t>。</a:t>
            </a:r>
          </a:p>
          <a:p>
            <a:pPr indent="-255270" algn="just" eaLnBrk="1" hangingPunct="1">
              <a:lnSpc>
                <a:spcPct val="90000"/>
              </a:lnSpc>
            </a:pPr>
            <a:r>
              <a:rPr lang="en-US" altLang="zh-CN" b="1" dirty="0">
                <a:ea typeface="黑体" panose="02010609060101010101" pitchFamily="49" charset="-122"/>
              </a:rPr>
              <a:t>譬如说，不能以有利于经济增长和提高效率为借口而牺牲一些自由</a:t>
            </a:r>
          </a:p>
          <a:p>
            <a:pPr indent="-255270" algn="just" eaLnBrk="1" hangingPunct="1">
              <a:lnSpc>
                <a:spcPct val="90000"/>
              </a:lnSpc>
            </a:pPr>
            <a:r>
              <a:rPr lang="zh-CN" altLang="en-US" dirty="0"/>
              <a:t>第一个正义原则确定与保障公民的平等自由，第二个原则是制定与建立社会经济不平等方面的，适用于收入和财富的分配。</a:t>
            </a:r>
            <a:r>
              <a:rPr lang="zh-CN" altLang="en-US" dirty="0">
                <a:solidFill>
                  <a:srgbClr val="FF0000"/>
                </a:solidFill>
              </a:rPr>
              <a:t>虽然财富和收入的分配无法做到平等，但它必须合乎每个人的利益</a:t>
            </a:r>
            <a:r>
              <a:rPr lang="en-US" altLang="zh-CN" dirty="0">
                <a:solidFill>
                  <a:srgbClr val="FF0000"/>
                </a:solidFill>
              </a:rPr>
              <a:t>.</a:t>
            </a:r>
            <a:endParaRPr lang="zh-CN" altLang="en-US" dirty="0"/>
          </a:p>
        </p:txBody>
      </p:sp>
    </p:spTree>
    <p:extLst>
      <p:ext uri="{BB962C8B-B14F-4D97-AF65-F5344CB8AC3E}">
        <p14:creationId xmlns:p14="http://schemas.microsoft.com/office/powerpoint/2010/main" val="1142742617"/>
      </p:ext>
    </p:extLst>
  </p:cSld>
  <p:clrMapOvr>
    <a:masterClrMapping/>
  </p:clrMapOvr>
  <p:transition spd="slow">
    <p:pull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p:cNvSpPr>
          <p:nvPr>
            <p:ph type="title" idx="4294967295"/>
          </p:nvPr>
        </p:nvSpPr>
        <p:spPr/>
        <p:txBody>
          <a:bodyPr vert="horz" wrap="square" lIns="100812" tIns="50406" rIns="100812" bIns="50406" anchor="b"/>
          <a:lstStyle/>
          <a:p>
            <a:pPr eaLnBrk="1" hangingPunct="1"/>
            <a:endParaRPr lang="zh-CN" altLang="en-US" dirty="0"/>
          </a:p>
        </p:txBody>
      </p:sp>
      <p:sp>
        <p:nvSpPr>
          <p:cNvPr id="7170" name="Rectangle 3"/>
          <p:cNvSpPr>
            <a:spLocks noGrp="1" noRot="1"/>
          </p:cNvSpPr>
          <p:nvPr>
            <p:ph type="body" idx="4294967295"/>
          </p:nvPr>
        </p:nvSpPr>
        <p:spPr/>
        <p:txBody>
          <a:bodyPr vert="horz" wrap="square" lIns="100812" tIns="50406" rIns="100812" bIns="50406" anchor="t"/>
          <a:lstStyle/>
          <a:p>
            <a:pPr eaLnBrk="1" hangingPunct="1">
              <a:lnSpc>
                <a:spcPct val="90000"/>
              </a:lnSpc>
            </a:pPr>
            <a:endParaRPr lang="zh-CN" altLang="en-US" sz="3085" dirty="0"/>
          </a:p>
          <a:p>
            <a:pPr eaLnBrk="1" hangingPunct="1">
              <a:lnSpc>
                <a:spcPct val="90000"/>
              </a:lnSpc>
            </a:pPr>
            <a:r>
              <a:rPr lang="zh-CN" altLang="en-US" sz="3085" dirty="0"/>
              <a:t>安娜帕娜反复思量她到底应该怎样做。她承认，如果只知道迪努最穷这一事实(而且别无所知)，那么她肯定会把这个工作给迪努。她也省思，如果只知道毕山诺是最不快乐的，而且会从这一机会得到最多的快乐这一事实(而且别无所知)，那么她有极好的理由去雇用毕山诺。她还明白，如果只知道若季妮可以用挣来的钱来治愈疾病(而且别无所知)，那么她会有一个简单明确的理由把这个工作给若季妮。</a:t>
            </a:r>
            <a:r>
              <a:rPr lang="zh-CN" altLang="en-US" sz="3085" dirty="0">
                <a:solidFill>
                  <a:srgbClr val="FF0000"/>
                </a:solidFill>
              </a:rPr>
              <a:t>但是她同时知道这三件事实，而且这三条理由各有道理，她不得不在三条理由中作出选择。</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p:txBody>
          <a:bodyPr vert="horz" wrap="square" lIns="100812" tIns="50406" rIns="100812" bIns="50406" anchor="ctr"/>
          <a:lstStyle/>
          <a:p>
            <a:pPr>
              <a:buNone/>
            </a:pPr>
            <a:endParaRPr lang="zh-CN" altLang="en-US" dirty="0"/>
          </a:p>
        </p:txBody>
      </p:sp>
      <p:sp>
        <p:nvSpPr>
          <p:cNvPr id="35842" name="内容占位符 2"/>
          <p:cNvSpPr>
            <a:spLocks noGrp="1"/>
          </p:cNvSpPr>
          <p:nvPr>
            <p:ph idx="1"/>
          </p:nvPr>
        </p:nvSpPr>
        <p:spPr/>
        <p:txBody>
          <a:bodyPr vert="horz" wrap="square" lIns="100812" tIns="50406" rIns="100812" bIns="50406" anchor="t"/>
          <a:lstStyle/>
          <a:p>
            <a:pPr indent="-255270" algn="just" eaLnBrk="1" hangingPunct="1">
              <a:lnSpc>
                <a:spcPct val="90000"/>
              </a:lnSpc>
            </a:pPr>
            <a:r>
              <a:rPr lang="en-US" altLang="zh-CN" sz="3600" dirty="0">
                <a:solidFill>
                  <a:schemeClr val="tx1"/>
                </a:solidFill>
              </a:rPr>
              <a:t>对于差别原则，他列举了</a:t>
            </a:r>
            <a:r>
              <a:rPr lang="en-US" altLang="zh-CN" sz="3600" dirty="0">
                <a:solidFill>
                  <a:srgbClr val="FF0000"/>
                </a:solidFill>
              </a:rPr>
              <a:t>美国篮球职业选秀规则的例子</a:t>
            </a:r>
            <a:r>
              <a:rPr lang="en-US" altLang="zh-CN" sz="3600" dirty="0">
                <a:solidFill>
                  <a:schemeClr val="tx1"/>
                </a:solidFill>
              </a:rPr>
              <a:t>，冠军队在新球员的选秀中处在最后，像职业体育运动中的选秀规则一样，</a:t>
            </a:r>
            <a:r>
              <a:rPr lang="en-US" altLang="zh-CN" sz="3600" dirty="0">
                <a:solidFill>
                  <a:srgbClr val="FF0000"/>
                </a:solidFill>
              </a:rPr>
              <a:t>这种为差别原则所要求的安排，是公平的社会合作观念的应有之义</a:t>
            </a:r>
            <a:r>
              <a:rPr lang="en-US" altLang="zh-CN" sz="3600" dirty="0">
                <a:solidFill>
                  <a:schemeClr val="tx1"/>
                </a:solidFill>
              </a:rPr>
              <a:t>，而不是同他毫不相关，即使分配正义带有这种背景正义的规则，它仍然可以被理解为一种纯粹的程序正义。</a:t>
            </a:r>
            <a:endParaRPr lang="zh-CN" altLang="en-US" dirty="0"/>
          </a:p>
        </p:txBody>
      </p:sp>
    </p:spTree>
    <p:extLst>
      <p:ext uri="{BB962C8B-B14F-4D97-AF65-F5344CB8AC3E}">
        <p14:creationId xmlns:p14="http://schemas.microsoft.com/office/powerpoint/2010/main" val="1666986648"/>
      </p:ext>
    </p:extLst>
  </p:cSld>
  <p:clrMapOvr>
    <a:masterClrMapping/>
  </p:clrMapOvr>
  <p:transition spd="slow">
    <p:pull dir="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p:txBody>
          <a:bodyPr vert="horz" wrap="square" lIns="98334" tIns="49167" rIns="98334" bIns="49167" anchor="ctr"/>
          <a:lstStyle/>
          <a:p>
            <a:endParaRPr lang="zh-CN" altLang="en-US" dirty="0"/>
          </a:p>
        </p:txBody>
      </p:sp>
      <p:pic>
        <p:nvPicPr>
          <p:cNvPr id="36866" name="Picture 2" descr="C:\Users\Administrator\Desktop\f4ced2968cc0fa3e077869eb51d7863a_t0177db0956a6394fbc.jpg"/>
          <p:cNvPicPr>
            <a:picLocks noGrp="1" noChangeAspect="1"/>
          </p:cNvPicPr>
          <p:nvPr>
            <p:ph idx="1"/>
          </p:nvPr>
        </p:nvPicPr>
        <p:blipFill>
          <a:blip r:embed="rId2"/>
          <a:stretch>
            <a:fillRect/>
          </a:stretch>
        </p:blipFill>
        <p:spPr>
          <a:xfrm>
            <a:off x="2747626" y="2247281"/>
            <a:ext cx="5985748" cy="4232029"/>
          </a:xfrm>
        </p:spPr>
      </p:pic>
      <p:sp>
        <p:nvSpPr>
          <p:cNvPr id="18436" name="TextBox 4"/>
          <p:cNvSpPr txBox="1"/>
          <p:nvPr/>
        </p:nvSpPr>
        <p:spPr>
          <a:xfrm>
            <a:off x="1881267" y="1181398"/>
            <a:ext cx="7482186" cy="634365"/>
          </a:xfrm>
          <a:prstGeom prst="rect">
            <a:avLst/>
          </a:prstGeom>
          <a:noFill/>
          <a:ln w="9525">
            <a:noFill/>
          </a:ln>
        </p:spPr>
        <p:txBody>
          <a:bodyPr lIns="98334" tIns="49167" rIns="98334" bIns="49167">
            <a:spAutoFit/>
          </a:bodyPr>
          <a:lstStyle/>
          <a:p>
            <a:r>
              <a:rPr lang="zh-CN" altLang="en-US" sz="3490" b="1" noProof="1">
                <a:latin typeface="Arial" panose="020B0604020202020204" pitchFamily="34" charset="0"/>
                <a:ea typeface="宋体" panose="02010600030101010101" pitchFamily="2" charset="-122"/>
                <a:cs typeface="+mn-cs"/>
              </a:rPr>
              <a:t>         分析特朗普的贸易公平论</a:t>
            </a:r>
            <a:endParaRPr lang="zh-CN" altLang="en-US" sz="3490" b="1" noProof="1">
              <a:latin typeface="Arial" panose="020B0604020202020204" pitchFamily="34" charset="0"/>
            </a:endParaRPr>
          </a:p>
        </p:txBody>
      </p:sp>
    </p:spTree>
    <p:extLst>
      <p:ext uri="{BB962C8B-B14F-4D97-AF65-F5344CB8AC3E}">
        <p14:creationId xmlns:p14="http://schemas.microsoft.com/office/powerpoint/2010/main" val="1094181023"/>
      </p:ext>
    </p:extLst>
  </p:cSld>
  <p:clrMapOvr>
    <a:masterClrMapping/>
  </p:clrMapOvr>
  <p:transition spd="slow">
    <p:pull dir="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p:txBody>
          <a:bodyPr vert="horz" wrap="square" lIns="98334" tIns="49167" rIns="98334" bIns="49167" anchor="ctr"/>
          <a:lstStyle/>
          <a:p>
            <a:endParaRPr lang="zh-CN" altLang="en-US" dirty="0"/>
          </a:p>
        </p:txBody>
      </p:sp>
      <p:sp>
        <p:nvSpPr>
          <p:cNvPr id="19459" name="内容占位符 2"/>
          <p:cNvSpPr>
            <a:spLocks noGrp="1"/>
          </p:cNvSpPr>
          <p:nvPr>
            <p:ph idx="1"/>
          </p:nvPr>
        </p:nvSpPr>
        <p:spPr/>
        <p:txBody>
          <a:bodyPr vert="horz" wrap="square" lIns="98334" tIns="49167" rIns="98334" bIns="49167" anchor="t"/>
          <a:lstStyle/>
          <a:p>
            <a:pPr marL="365125" marR="0" indent="-255905" algn="l" defTabSz="914400" rtl="0" eaLnBrk="0" fontAlgn="base" latinLnBrk="0" hangingPunct="0">
              <a:lnSpc>
                <a:spcPct val="100000"/>
              </a:lnSpc>
              <a:spcBef>
                <a:spcPts val="300"/>
              </a:spcBef>
              <a:spcAft>
                <a:spcPct val="0"/>
              </a:spcAft>
              <a:buClr>
                <a:srgbClr val="A04DA3"/>
              </a:buClr>
              <a:buSzTx/>
              <a:buFont typeface="Georgia" panose="02040502050405020303" pitchFamily="18" charset="0"/>
              <a:buChar char="•"/>
            </a:pPr>
            <a:r>
              <a:rPr kumimoji="0" lang="zh-CN" altLang="en-US" sz="3015" b="1" i="0" u="none" strike="noStrike" kern="1200" cap="none" spc="0" normalizeH="0" baseline="0" noProof="1">
                <a:solidFill>
                  <a:srgbClr val="FF0000"/>
                </a:solidFill>
                <a:latin typeface="+mn-lt"/>
                <a:ea typeface="+mn-ea"/>
                <a:cs typeface="+mn-cs"/>
              </a:rPr>
              <a:t>特朗普式的公平贸易观</a:t>
            </a:r>
            <a:endParaRPr kumimoji="0" lang="en-US" altLang="zh-CN" sz="3015" b="1" i="0" u="none" strike="noStrike" kern="1200" cap="none" spc="0" normalizeH="0" baseline="0" noProof="1">
              <a:solidFill>
                <a:srgbClr val="FF0000"/>
              </a:solidFill>
              <a:latin typeface="+mn-lt"/>
              <a:ea typeface="+mn-ea"/>
              <a:cs typeface="+mn-cs"/>
            </a:endParaRPr>
          </a:p>
          <a:p>
            <a:pPr marL="365125" marR="0" indent="-255905" algn="l" defTabSz="914400" rtl="0" eaLnBrk="0" fontAlgn="base" latinLnBrk="0" hangingPunct="0">
              <a:lnSpc>
                <a:spcPct val="100000"/>
              </a:lnSpc>
              <a:spcBef>
                <a:spcPts val="300"/>
              </a:spcBef>
              <a:spcAft>
                <a:spcPct val="0"/>
              </a:spcAft>
              <a:buClr>
                <a:srgbClr val="A04DA3"/>
              </a:buClr>
              <a:buSzTx/>
              <a:buFont typeface="Georgia" panose="02040502050405020303" pitchFamily="18" charset="0"/>
              <a:buChar char="•"/>
            </a:pPr>
            <a:r>
              <a:rPr kumimoji="0" lang="zh-CN" altLang="en-US" sz="3015" b="0" i="0" u="none" strike="noStrike" kern="1200" cap="none" spc="0" normalizeH="0" baseline="0" noProof="1">
                <a:solidFill>
                  <a:schemeClr val="tx1"/>
                </a:solidFill>
                <a:latin typeface="+mn-lt"/>
                <a:ea typeface="+mn-ea"/>
                <a:cs typeface="+mn-cs"/>
              </a:rPr>
              <a:t>其他国家都应像美国对待进口企业一样，关税水平要像美国那样低</a:t>
            </a:r>
            <a:r>
              <a:rPr kumimoji="0" lang="zh-CN" altLang="en-US" sz="3015" b="0" i="0" u="none" strike="noStrike" kern="1200" cap="none" spc="0" normalizeH="0" baseline="0" noProof="1">
                <a:solidFill>
                  <a:srgbClr val="FF0000"/>
                </a:solidFill>
                <a:latin typeface="+mn-lt"/>
                <a:ea typeface="+mn-ea"/>
                <a:cs typeface="+mn-cs"/>
              </a:rPr>
              <a:t>。</a:t>
            </a:r>
            <a:endParaRPr kumimoji="0" lang="en-US" altLang="zh-CN" sz="3015" b="0" i="0" u="none" strike="noStrike" kern="1200" cap="none" spc="0" normalizeH="0" baseline="0" noProof="1">
              <a:solidFill>
                <a:srgbClr val="FF0000"/>
              </a:solidFill>
              <a:latin typeface="+mn-lt"/>
              <a:ea typeface="+mn-ea"/>
              <a:cs typeface="+mn-cs"/>
            </a:endParaRPr>
          </a:p>
          <a:p>
            <a:pPr marL="365125" marR="0" indent="-255905" algn="l" defTabSz="914400" rtl="0" eaLnBrk="0" fontAlgn="base" latinLnBrk="0" hangingPunct="0">
              <a:lnSpc>
                <a:spcPct val="100000"/>
              </a:lnSpc>
              <a:spcBef>
                <a:spcPts val="300"/>
              </a:spcBef>
              <a:spcAft>
                <a:spcPct val="0"/>
              </a:spcAft>
              <a:buClr>
                <a:srgbClr val="A04DA3"/>
              </a:buClr>
              <a:buSzTx/>
              <a:buFont typeface="Georgia" panose="02040502050405020303" pitchFamily="18" charset="0"/>
              <a:buChar char="•"/>
            </a:pPr>
            <a:r>
              <a:rPr kumimoji="0" lang="zh-CN" altLang="en-US" sz="3015" b="1" i="0" u="none" strike="noStrike" kern="1200" cap="none" spc="0" normalizeH="0" baseline="0" noProof="1">
                <a:solidFill>
                  <a:srgbClr val="00B0F0"/>
                </a:solidFill>
                <a:latin typeface="+mn-lt"/>
                <a:ea typeface="+mn-ea"/>
                <a:cs typeface="+mn-cs"/>
              </a:rPr>
              <a:t>美国的关税水平是基准，其他国家如果实施了和美国相同的关税，则贸易是公平的</a:t>
            </a:r>
            <a:r>
              <a:rPr kumimoji="0" lang="zh-CN" altLang="en-US" sz="3015" b="0" i="0" u="none" strike="noStrike" kern="1200" cap="none" spc="0" normalizeH="0" baseline="0" noProof="1">
                <a:solidFill>
                  <a:schemeClr val="tx1"/>
                </a:solidFill>
                <a:latin typeface="+mn-lt"/>
                <a:ea typeface="+mn-ea"/>
                <a:cs typeface="+mn-cs"/>
              </a:rPr>
              <a:t>；其他国家如果关税水平高于美国，则贸易是不公平的。</a:t>
            </a:r>
          </a:p>
        </p:txBody>
      </p:sp>
    </p:spTree>
    <p:extLst>
      <p:ext uri="{BB962C8B-B14F-4D97-AF65-F5344CB8AC3E}">
        <p14:creationId xmlns:p14="http://schemas.microsoft.com/office/powerpoint/2010/main" val="742595570"/>
      </p:ext>
    </p:extLst>
  </p:cSld>
  <p:clrMapOvr>
    <a:masterClrMapping/>
  </p:clrMapOvr>
  <p:transition spd="slow">
    <p:pull dir="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idx="4294967295"/>
          </p:nvPr>
        </p:nvSpPr>
        <p:spPr/>
        <p:txBody>
          <a:bodyPr vert="horz" wrap="square" lIns="100812" tIns="50406" rIns="100812" bIns="50406" anchor="b"/>
          <a:lstStyle/>
          <a:p>
            <a:endParaRPr lang="zh-CN" altLang="en-US" dirty="0"/>
          </a:p>
        </p:txBody>
      </p:sp>
      <p:sp>
        <p:nvSpPr>
          <p:cNvPr id="6147" name="内容占位符 2"/>
          <p:cNvSpPr>
            <a:spLocks noGrp="1"/>
          </p:cNvSpPr>
          <p:nvPr>
            <p:ph idx="4294967295"/>
          </p:nvPr>
        </p:nvSpPr>
        <p:spPr/>
        <p:txBody>
          <a:bodyPr vert="horz" wrap="square" lIns="100812" tIns="50406" rIns="100812" bIns="50406" anchor="t"/>
          <a:lstStyle/>
          <a:p>
            <a:endParaRPr lang="zh-CN" altLang="en-US" dirty="0"/>
          </a:p>
        </p:txBody>
      </p:sp>
      <p:sp>
        <p:nvSpPr>
          <p:cNvPr id="5" name="文本框 4">
            <a:extLst>
              <a:ext uri="{FF2B5EF4-FFF2-40B4-BE49-F238E27FC236}">
                <a16:creationId xmlns:a16="http://schemas.microsoft.com/office/drawing/2014/main" xmlns="" id="{FA430325-B345-4879-AACB-2510291C4075}"/>
              </a:ext>
            </a:extLst>
          </p:cNvPr>
          <p:cNvSpPr txBox="1"/>
          <p:nvPr/>
        </p:nvSpPr>
        <p:spPr>
          <a:xfrm>
            <a:off x="954212" y="1911354"/>
            <a:ext cx="7704856" cy="4893613"/>
          </a:xfrm>
          <a:prstGeom prst="rect">
            <a:avLst/>
          </a:prstGeom>
          <a:noFill/>
        </p:spPr>
        <p:txBody>
          <a:bodyPr wrap="square">
            <a:spAutoFit/>
          </a:bodyPr>
          <a:lstStyle/>
          <a:p>
            <a:r>
              <a:rPr lang="zh-CN" altLang="en-US" sz="3200" dirty="0"/>
              <a:t>诺齐克（代表作</a:t>
            </a:r>
            <a:r>
              <a:rPr lang="en-US" altLang="zh-CN" sz="3200" dirty="0"/>
              <a:t>《</a:t>
            </a:r>
            <a:r>
              <a:rPr lang="zh-CN" altLang="en-US" sz="3200" dirty="0"/>
              <a:t>无政府、国家和乌托邦</a:t>
            </a:r>
            <a:r>
              <a:rPr lang="en-US" altLang="zh-CN" sz="3200" dirty="0"/>
              <a:t>》</a:t>
            </a:r>
            <a:r>
              <a:rPr lang="zh-CN" altLang="en-US" sz="3200" dirty="0"/>
              <a:t>）</a:t>
            </a:r>
            <a:endParaRPr lang="en-US" altLang="zh-CN" sz="3200" dirty="0"/>
          </a:p>
          <a:p>
            <a:r>
              <a:rPr lang="en-US" altLang="zh-CN" sz="3200" dirty="0"/>
              <a:t>1</a:t>
            </a:r>
            <a:r>
              <a:rPr lang="zh-CN" altLang="en-US" sz="3200" dirty="0"/>
              <a:t>、资格理论（</a:t>
            </a:r>
            <a:r>
              <a:rPr lang="en-US" altLang="zh-CN" sz="3200" dirty="0"/>
              <a:t>entitlement</a:t>
            </a:r>
            <a:r>
              <a:rPr lang="zh-CN" altLang="en-US" sz="3200" dirty="0"/>
              <a:t>）为核心的“持有正义”（</a:t>
            </a:r>
            <a:r>
              <a:rPr lang="en-US" altLang="zh-CN" sz="3200" dirty="0"/>
              <a:t>justice of holdings</a:t>
            </a:r>
            <a:r>
              <a:rPr lang="zh-CN" altLang="en-US" sz="3200" dirty="0"/>
              <a:t>）</a:t>
            </a:r>
            <a:endParaRPr lang="en-US" altLang="zh-CN" sz="3200" dirty="0"/>
          </a:p>
          <a:p>
            <a:r>
              <a:rPr lang="zh-CN" altLang="en-US" sz="3200" dirty="0"/>
              <a:t>包括：</a:t>
            </a:r>
            <a:r>
              <a:rPr lang="en-US" altLang="zh-CN" sz="3200" dirty="0"/>
              <a:t>1</a:t>
            </a:r>
            <a:r>
              <a:rPr lang="zh-CN" altLang="en-US" sz="3200" dirty="0"/>
              <a:t>）持有的最初获得，或对无主物的获取（</a:t>
            </a:r>
            <a:r>
              <a:rPr lang="zh-CN" altLang="en-US" sz="3200" dirty="0">
                <a:solidFill>
                  <a:srgbClr val="FF0000"/>
                </a:solidFill>
              </a:rPr>
              <a:t>获取的正义</a:t>
            </a:r>
            <a:r>
              <a:rPr lang="zh-CN" altLang="en-US" sz="3200" dirty="0"/>
              <a:t>）；</a:t>
            </a:r>
            <a:r>
              <a:rPr lang="en-US" altLang="zh-CN" sz="3200" dirty="0"/>
              <a:t>2</a:t>
            </a:r>
            <a:r>
              <a:rPr lang="zh-CN" altLang="en-US" sz="3200" dirty="0"/>
              <a:t>）持有从一个人到另一个人的转让（</a:t>
            </a:r>
            <a:r>
              <a:rPr lang="zh-CN" altLang="en-US" sz="3200" dirty="0">
                <a:solidFill>
                  <a:srgbClr val="FF0000"/>
                </a:solidFill>
              </a:rPr>
              <a:t>转让的正义</a:t>
            </a:r>
            <a:r>
              <a:rPr lang="zh-CN" altLang="en-US" sz="3200" dirty="0"/>
              <a:t>）；</a:t>
            </a:r>
            <a:r>
              <a:rPr lang="en-US" altLang="zh-CN" sz="3200" dirty="0"/>
              <a:t>3</a:t>
            </a:r>
            <a:r>
              <a:rPr lang="zh-CN" altLang="en-US" sz="3200" dirty="0"/>
              <a:t>）对最初持有和转让中的不正义进行矫正（</a:t>
            </a:r>
            <a:r>
              <a:rPr lang="zh-CN" altLang="en-US" sz="3200" dirty="0">
                <a:solidFill>
                  <a:srgbClr val="FF0000"/>
                </a:solidFill>
              </a:rPr>
              <a:t>矫正的正义 </a:t>
            </a:r>
            <a:r>
              <a:rPr lang="zh-CN" altLang="en-US" sz="3200" dirty="0"/>
              <a:t>）。</a:t>
            </a:r>
            <a:endParaRPr lang="en-US" altLang="zh-CN" sz="3200" dirty="0"/>
          </a:p>
          <a:p>
            <a:pPr>
              <a:buNone/>
            </a:pPr>
            <a:endParaRPr lang="en-US" altLang="zh-CN" dirty="0"/>
          </a:p>
        </p:txBody>
      </p:sp>
    </p:spTree>
    <p:extLst>
      <p:ext uri="{BB962C8B-B14F-4D97-AF65-F5344CB8AC3E}">
        <p14:creationId xmlns:p14="http://schemas.microsoft.com/office/powerpoint/2010/main" val="1925359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p:txBody>
          <a:bodyPr vert="horz" wrap="square" lIns="100812" tIns="50406" rIns="100812" bIns="50406" anchor="b"/>
          <a:lstStyle/>
          <a:p>
            <a:endParaRPr lang="zh-CN" altLang="en-US" dirty="0"/>
          </a:p>
        </p:txBody>
      </p:sp>
      <p:sp>
        <p:nvSpPr>
          <p:cNvPr id="7171" name="内容占位符 2"/>
          <p:cNvSpPr>
            <a:spLocks noGrp="1"/>
          </p:cNvSpPr>
          <p:nvPr>
            <p:ph idx="4294967295"/>
          </p:nvPr>
        </p:nvSpPr>
        <p:spPr/>
        <p:txBody>
          <a:bodyPr vert="horz" wrap="square" lIns="100812" tIns="50406" rIns="100812" bIns="50406" anchor="t"/>
          <a:lstStyle/>
          <a:p>
            <a:endParaRPr lang="en-US" altLang="zh-CN" sz="3085" dirty="0"/>
          </a:p>
          <a:p>
            <a:endParaRPr lang="en-US" altLang="zh-CN" sz="3085" dirty="0"/>
          </a:p>
          <a:p>
            <a:endParaRPr lang="en-US" altLang="zh-CN" sz="3085" dirty="0"/>
          </a:p>
          <a:p>
            <a:endParaRPr lang="en-US" altLang="zh-CN" sz="3085" dirty="0"/>
          </a:p>
          <a:p>
            <a:endParaRPr lang="en-US" altLang="zh-CN" dirty="0"/>
          </a:p>
          <a:p>
            <a:endParaRPr lang="zh-CN" altLang="en-US" dirty="0"/>
          </a:p>
        </p:txBody>
      </p:sp>
      <p:sp>
        <p:nvSpPr>
          <p:cNvPr id="5" name="文本框 4">
            <a:extLst>
              <a:ext uri="{FF2B5EF4-FFF2-40B4-BE49-F238E27FC236}">
                <a16:creationId xmlns:a16="http://schemas.microsoft.com/office/drawing/2014/main" xmlns="" id="{E3455889-5E87-4856-92E7-4D7DCEF342A6}"/>
              </a:ext>
            </a:extLst>
          </p:cNvPr>
          <p:cNvSpPr txBox="1"/>
          <p:nvPr/>
        </p:nvSpPr>
        <p:spPr>
          <a:xfrm>
            <a:off x="1026220" y="2124447"/>
            <a:ext cx="8208912" cy="4176464"/>
          </a:xfrm>
          <a:prstGeom prst="rect">
            <a:avLst/>
          </a:prstGeom>
          <a:noFill/>
        </p:spPr>
        <p:txBody>
          <a:bodyPr wrap="square">
            <a:spAutoFit/>
          </a:bodyPr>
          <a:lstStyle/>
          <a:p>
            <a:r>
              <a:rPr lang="en-US" altLang="zh-CN" sz="3200" dirty="0"/>
              <a:t>2</a:t>
            </a:r>
            <a:r>
              <a:rPr lang="zh-CN" altLang="en-US" sz="3200" dirty="0"/>
              <a:t>、否定性的“道德边界约束”理论</a:t>
            </a:r>
            <a:endParaRPr lang="en-US" altLang="zh-CN" sz="3200" dirty="0"/>
          </a:p>
          <a:p>
            <a:r>
              <a:rPr lang="zh-CN" altLang="en-US" sz="3200" dirty="0">
                <a:solidFill>
                  <a:srgbClr val="FF0000"/>
                </a:solidFill>
              </a:rPr>
              <a:t>“其他人的权利决定了对你的行为所施加的约束”。</a:t>
            </a:r>
            <a:r>
              <a:rPr lang="zh-CN" altLang="en-US" sz="3200" dirty="0"/>
              <a:t>依据是康德的“人是目的，而不仅仅是手段”。</a:t>
            </a:r>
            <a:endParaRPr lang="en-US" altLang="zh-CN" sz="3200" dirty="0"/>
          </a:p>
          <a:p>
            <a:r>
              <a:rPr lang="en-US" altLang="zh-CN" sz="3200" dirty="0"/>
              <a:t>3</a:t>
            </a:r>
            <a:r>
              <a:rPr lang="zh-CN" altLang="en-US" sz="3200" dirty="0"/>
              <a:t>、非模式化历史原则的程序论</a:t>
            </a:r>
            <a:endParaRPr lang="en-US" altLang="zh-CN" sz="3200" dirty="0"/>
          </a:p>
          <a:p>
            <a:r>
              <a:rPr lang="zh-CN" altLang="en-US" sz="3200" dirty="0">
                <a:solidFill>
                  <a:srgbClr val="FF0000"/>
                </a:solidFill>
              </a:rPr>
              <a:t>分配是否正义依赖于它是如何演变过来的</a:t>
            </a:r>
            <a:r>
              <a:rPr lang="zh-CN" altLang="en-US" sz="3200" dirty="0"/>
              <a:t>，与之相对的是“即时原则”，所关注的是谁最终得到了什么。</a:t>
            </a:r>
            <a:endParaRPr lang="en-US" altLang="zh-CN" sz="3200" dirty="0"/>
          </a:p>
        </p:txBody>
      </p:sp>
    </p:spTree>
    <p:extLst>
      <p:ext uri="{BB962C8B-B14F-4D97-AF65-F5344CB8AC3E}">
        <p14:creationId xmlns:p14="http://schemas.microsoft.com/office/powerpoint/2010/main" val="33269315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idx="4294967295"/>
          </p:nvPr>
        </p:nvSpPr>
        <p:spPr/>
        <p:txBody>
          <a:bodyPr vert="horz" wrap="square" lIns="100812" tIns="50406" rIns="100812" bIns="50406" anchor="b"/>
          <a:lstStyle/>
          <a:p>
            <a:r>
              <a:rPr lang="zh-CN" altLang="en-US" dirty="0"/>
              <a:t>罗尔斯与诺齐克公正论的比较</a:t>
            </a:r>
          </a:p>
        </p:txBody>
      </p:sp>
      <p:sp>
        <p:nvSpPr>
          <p:cNvPr id="8195" name="内容占位符 2"/>
          <p:cNvSpPr>
            <a:spLocks noGrp="1"/>
          </p:cNvSpPr>
          <p:nvPr>
            <p:ph idx="4294967295"/>
          </p:nvPr>
        </p:nvSpPr>
        <p:spPr/>
        <p:txBody>
          <a:bodyPr vert="horz" wrap="square" lIns="100812" tIns="50406" rIns="100812" bIns="50406" anchor="t"/>
          <a:lstStyle/>
          <a:p>
            <a:endParaRPr lang="zh-CN" altLang="en-US" sz="3085" dirty="0"/>
          </a:p>
        </p:txBody>
      </p:sp>
      <p:sp>
        <p:nvSpPr>
          <p:cNvPr id="5" name="文本框 4">
            <a:extLst>
              <a:ext uri="{FF2B5EF4-FFF2-40B4-BE49-F238E27FC236}">
                <a16:creationId xmlns:a16="http://schemas.microsoft.com/office/drawing/2014/main" xmlns="" id="{C5BAFE80-9E5C-42E1-A3FE-2BE5BD4E3BAC}"/>
              </a:ext>
            </a:extLst>
          </p:cNvPr>
          <p:cNvSpPr txBox="1"/>
          <p:nvPr/>
        </p:nvSpPr>
        <p:spPr>
          <a:xfrm>
            <a:off x="1026220" y="2626933"/>
            <a:ext cx="8208912" cy="3025906"/>
          </a:xfrm>
          <a:prstGeom prst="rect">
            <a:avLst/>
          </a:prstGeom>
          <a:noFill/>
        </p:spPr>
        <p:txBody>
          <a:bodyPr wrap="square">
            <a:spAutoFit/>
          </a:bodyPr>
          <a:lstStyle/>
          <a:p>
            <a:r>
              <a:rPr lang="zh-CN" altLang="en-US" sz="3200" dirty="0">
                <a:solidFill>
                  <a:srgbClr val="FF0000"/>
                </a:solidFill>
              </a:rPr>
              <a:t>共同点：</a:t>
            </a:r>
            <a:endParaRPr lang="en-US" altLang="zh-CN" sz="3200" dirty="0">
              <a:solidFill>
                <a:srgbClr val="FF0000"/>
              </a:solidFill>
            </a:endParaRPr>
          </a:p>
          <a:p>
            <a:r>
              <a:rPr lang="zh-CN" altLang="en-US" sz="3200" dirty="0"/>
              <a:t>都是当代自由主义的代表；</a:t>
            </a:r>
            <a:endParaRPr lang="en-US" altLang="zh-CN" sz="3200" dirty="0"/>
          </a:p>
          <a:p>
            <a:r>
              <a:rPr lang="zh-CN" altLang="en-US" sz="3200" dirty="0"/>
              <a:t>都主张权利优先于善，并以此共同反对功利主义；</a:t>
            </a:r>
            <a:endParaRPr lang="en-US" altLang="zh-CN" sz="3200" dirty="0"/>
          </a:p>
          <a:p>
            <a:r>
              <a:rPr lang="zh-CN" altLang="en-US" sz="3200" dirty="0"/>
              <a:t>他们都重视维护人的权利，主张人是目的，而不能被用作手段。</a:t>
            </a:r>
          </a:p>
        </p:txBody>
      </p:sp>
    </p:spTree>
    <p:extLst>
      <p:ext uri="{BB962C8B-B14F-4D97-AF65-F5344CB8AC3E}">
        <p14:creationId xmlns:p14="http://schemas.microsoft.com/office/powerpoint/2010/main" val="32657863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idx="4294967295"/>
          </p:nvPr>
        </p:nvSpPr>
        <p:spPr>
          <a:xfrm>
            <a:off x="1146175" y="787598"/>
            <a:ext cx="8737092" cy="1312664"/>
          </a:xfrm>
        </p:spPr>
        <p:txBody>
          <a:bodyPr vert="horz" wrap="square" lIns="100812" tIns="50406" rIns="100812" bIns="50406" anchor="b"/>
          <a:lstStyle/>
          <a:p>
            <a:r>
              <a:rPr lang="en-US" altLang="zh-CN" dirty="0"/>
              <a:t/>
            </a:r>
            <a:br>
              <a:rPr lang="en-US" altLang="zh-CN" dirty="0"/>
            </a:br>
            <a:r>
              <a:rPr lang="en-US" altLang="zh-CN" dirty="0"/>
              <a:t/>
            </a:r>
            <a:br>
              <a:rPr lang="en-US" altLang="zh-CN" dirty="0"/>
            </a:br>
            <a:r>
              <a:rPr lang="zh-CN" altLang="en-US" dirty="0">
                <a:solidFill>
                  <a:srgbClr val="FF0000"/>
                </a:solidFill>
              </a:rPr>
              <a:t>不同点：</a:t>
            </a:r>
            <a:r>
              <a:rPr lang="en-US" altLang="zh-CN" dirty="0"/>
              <a:t/>
            </a:r>
            <a:br>
              <a:rPr lang="en-US" altLang="zh-CN" dirty="0"/>
            </a:br>
            <a:endParaRPr lang="zh-CN" altLang="en-US" dirty="0"/>
          </a:p>
        </p:txBody>
      </p:sp>
      <p:sp>
        <p:nvSpPr>
          <p:cNvPr id="9219" name="内容占位符 2"/>
          <p:cNvSpPr>
            <a:spLocks noGrp="1"/>
          </p:cNvSpPr>
          <p:nvPr>
            <p:ph idx="4294967295"/>
          </p:nvPr>
        </p:nvSpPr>
        <p:spPr/>
        <p:txBody>
          <a:bodyPr vert="horz" wrap="square" lIns="100812" tIns="50406" rIns="100812" bIns="50406" anchor="t"/>
          <a:lstStyle/>
          <a:p>
            <a:endParaRPr lang="en-US" altLang="zh-CN" dirty="0"/>
          </a:p>
          <a:p>
            <a:endParaRPr lang="zh-CN" altLang="en-US" dirty="0"/>
          </a:p>
        </p:txBody>
      </p:sp>
      <p:sp>
        <p:nvSpPr>
          <p:cNvPr id="5" name="文本框 4">
            <a:extLst>
              <a:ext uri="{FF2B5EF4-FFF2-40B4-BE49-F238E27FC236}">
                <a16:creationId xmlns:a16="http://schemas.microsoft.com/office/drawing/2014/main" xmlns="" id="{FA09D9CD-E30F-4292-8AA2-4E7BE31F62BC}"/>
              </a:ext>
            </a:extLst>
          </p:cNvPr>
          <p:cNvSpPr txBox="1"/>
          <p:nvPr/>
        </p:nvSpPr>
        <p:spPr>
          <a:xfrm>
            <a:off x="450156" y="2412479"/>
            <a:ext cx="8501393" cy="3539430"/>
          </a:xfrm>
          <a:prstGeom prst="rect">
            <a:avLst/>
          </a:prstGeom>
          <a:noFill/>
        </p:spPr>
        <p:txBody>
          <a:bodyPr wrap="square">
            <a:spAutoFit/>
          </a:bodyPr>
          <a:lstStyle/>
          <a:p>
            <a:r>
              <a:rPr lang="zh-CN" altLang="en-US" sz="3200" dirty="0"/>
              <a:t>罗尔斯属于</a:t>
            </a:r>
            <a:r>
              <a:rPr lang="zh-CN" altLang="en-US" sz="3200" dirty="0">
                <a:solidFill>
                  <a:srgbClr val="FF0000"/>
                </a:solidFill>
              </a:rPr>
              <a:t>平等主义的自由主义</a:t>
            </a:r>
            <a:r>
              <a:rPr lang="zh-CN" altLang="en-US" sz="3200" dirty="0"/>
              <a:t>；诺齐克属于</a:t>
            </a:r>
            <a:r>
              <a:rPr lang="zh-CN" altLang="en-US" sz="3200" dirty="0">
                <a:solidFill>
                  <a:srgbClr val="FF0000"/>
                </a:solidFill>
              </a:rPr>
              <a:t>极端的自由主义</a:t>
            </a:r>
            <a:r>
              <a:rPr lang="zh-CN" altLang="en-US" sz="3200" dirty="0"/>
              <a:t>。</a:t>
            </a:r>
            <a:endParaRPr lang="en-US" altLang="zh-CN" sz="3200" dirty="0"/>
          </a:p>
          <a:p>
            <a:r>
              <a:rPr lang="zh-CN" altLang="en-US" sz="3200" dirty="0"/>
              <a:t>罗尔斯侧重于平等，</a:t>
            </a:r>
            <a:r>
              <a:rPr lang="zh-CN" altLang="en-US" sz="3200" dirty="0">
                <a:solidFill>
                  <a:srgbClr val="FF0000"/>
                </a:solidFill>
              </a:rPr>
              <a:t>正义意味着平等</a:t>
            </a:r>
            <a:r>
              <a:rPr lang="zh-CN" altLang="en-US" sz="3200" dirty="0"/>
              <a:t>；诺齐克侧重于自由（奠基在权利理论之上），</a:t>
            </a:r>
            <a:r>
              <a:rPr lang="zh-CN" altLang="en-US" sz="3200" dirty="0">
                <a:solidFill>
                  <a:srgbClr val="FF0000"/>
                </a:solidFill>
              </a:rPr>
              <a:t>正义意味着尊重权利。</a:t>
            </a:r>
            <a:endParaRPr lang="en-US" altLang="zh-CN" sz="3200" dirty="0"/>
          </a:p>
          <a:p>
            <a:r>
              <a:rPr lang="zh-CN" altLang="en-US" sz="3200" dirty="0"/>
              <a:t>罗尔斯认为</a:t>
            </a:r>
            <a:r>
              <a:rPr lang="zh-CN" altLang="en-US" sz="3200" dirty="0">
                <a:solidFill>
                  <a:srgbClr val="FF0000"/>
                </a:solidFill>
              </a:rPr>
              <a:t>正义是权利的基础</a:t>
            </a:r>
            <a:r>
              <a:rPr lang="zh-CN" altLang="en-US" sz="3200" dirty="0"/>
              <a:t>；诺齐克认为</a:t>
            </a:r>
            <a:r>
              <a:rPr lang="zh-CN" altLang="en-US" sz="3200" dirty="0">
                <a:solidFill>
                  <a:srgbClr val="FF0000"/>
                </a:solidFill>
              </a:rPr>
              <a:t>权利优先于正义。</a:t>
            </a:r>
            <a:endParaRPr lang="en-US" altLang="zh-CN" sz="3200" dirty="0">
              <a:solidFill>
                <a:srgbClr val="FF0000"/>
              </a:solidFill>
            </a:endParaRPr>
          </a:p>
        </p:txBody>
      </p:sp>
    </p:spTree>
    <p:extLst>
      <p:ext uri="{BB962C8B-B14F-4D97-AF65-F5344CB8AC3E}">
        <p14:creationId xmlns:p14="http://schemas.microsoft.com/office/powerpoint/2010/main" val="32688292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idx="4294967295"/>
          </p:nvPr>
        </p:nvSpPr>
        <p:spPr/>
        <p:txBody>
          <a:bodyPr vert="horz" wrap="square" lIns="100812" tIns="50406" rIns="100812" bIns="50406" anchor="b"/>
          <a:lstStyle/>
          <a:p>
            <a:endParaRPr lang="zh-CN" altLang="en-US" dirty="0"/>
          </a:p>
        </p:txBody>
      </p:sp>
      <p:sp>
        <p:nvSpPr>
          <p:cNvPr id="10243" name="内容占位符 2"/>
          <p:cNvSpPr>
            <a:spLocks noGrp="1"/>
          </p:cNvSpPr>
          <p:nvPr>
            <p:ph idx="4294967295"/>
          </p:nvPr>
        </p:nvSpPr>
        <p:spPr/>
        <p:txBody>
          <a:bodyPr vert="horz" wrap="square" lIns="100812" tIns="50406" rIns="100812" bIns="50406" anchor="t"/>
          <a:lstStyle/>
          <a:p>
            <a:endParaRPr lang="zh-CN" altLang="en-US" dirty="0"/>
          </a:p>
        </p:txBody>
      </p:sp>
      <p:sp>
        <p:nvSpPr>
          <p:cNvPr id="5" name="文本框 4">
            <a:extLst>
              <a:ext uri="{FF2B5EF4-FFF2-40B4-BE49-F238E27FC236}">
                <a16:creationId xmlns:a16="http://schemas.microsoft.com/office/drawing/2014/main" xmlns="" id="{AB7A6EEB-E06E-4465-8637-EF776274E2A2}"/>
              </a:ext>
            </a:extLst>
          </p:cNvPr>
          <p:cNvSpPr txBox="1"/>
          <p:nvPr/>
        </p:nvSpPr>
        <p:spPr>
          <a:xfrm>
            <a:off x="954212" y="2722261"/>
            <a:ext cx="7000804" cy="1569660"/>
          </a:xfrm>
          <a:prstGeom prst="rect">
            <a:avLst/>
          </a:prstGeom>
          <a:noFill/>
        </p:spPr>
        <p:txBody>
          <a:bodyPr wrap="square">
            <a:spAutoFit/>
          </a:bodyPr>
          <a:lstStyle/>
          <a:p>
            <a:r>
              <a:rPr lang="zh-CN" altLang="en-US" sz="2400" dirty="0"/>
              <a:t>罗尔斯侧重于</a:t>
            </a:r>
            <a:r>
              <a:rPr lang="zh-CN" altLang="en-US" sz="2400" dirty="0">
                <a:solidFill>
                  <a:srgbClr val="FF0000"/>
                </a:solidFill>
              </a:rPr>
              <a:t>主动的权利</a:t>
            </a:r>
            <a:r>
              <a:rPr lang="zh-CN" altLang="en-US" sz="2400" dirty="0"/>
              <a:t>；诺齐克侧重于</a:t>
            </a:r>
            <a:r>
              <a:rPr lang="zh-CN" altLang="en-US" sz="2400" dirty="0">
                <a:solidFill>
                  <a:srgbClr val="FF0000"/>
                </a:solidFill>
              </a:rPr>
              <a:t>被动的权利。</a:t>
            </a:r>
            <a:endParaRPr lang="en-US" altLang="zh-CN" sz="2400" dirty="0">
              <a:solidFill>
                <a:srgbClr val="FF0000"/>
              </a:solidFill>
            </a:endParaRPr>
          </a:p>
          <a:p>
            <a:r>
              <a:rPr lang="zh-CN" altLang="en-US" sz="2400" dirty="0"/>
              <a:t>罗尔斯认为解决分配正义问题的方式是</a:t>
            </a:r>
            <a:r>
              <a:rPr lang="zh-CN" altLang="en-US" sz="2400" dirty="0">
                <a:solidFill>
                  <a:srgbClr val="FF0000"/>
                </a:solidFill>
              </a:rPr>
              <a:t>再分配</a:t>
            </a:r>
            <a:r>
              <a:rPr lang="zh-CN" altLang="en-US" sz="2400" dirty="0"/>
              <a:t>；诺齐克认为</a:t>
            </a:r>
            <a:r>
              <a:rPr lang="zh-CN" altLang="en-US" sz="2400" dirty="0">
                <a:solidFill>
                  <a:srgbClr val="FF0000"/>
                </a:solidFill>
              </a:rPr>
              <a:t>再分配将不可避免地侵犯人的权利。</a:t>
            </a:r>
            <a:endParaRPr lang="en-US" altLang="zh-CN" sz="2400" dirty="0">
              <a:solidFill>
                <a:srgbClr val="FF0000"/>
              </a:solidFill>
            </a:endParaRPr>
          </a:p>
        </p:txBody>
      </p:sp>
    </p:spTree>
    <p:extLst>
      <p:ext uri="{BB962C8B-B14F-4D97-AF65-F5344CB8AC3E}">
        <p14:creationId xmlns:p14="http://schemas.microsoft.com/office/powerpoint/2010/main" val="1586186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a:prstGeom prst="roundRect">
            <a:avLst>
              <a:gd name="adj" fmla="val 16667"/>
            </a:avLst>
          </a:prstGeom>
        </p:spPr>
        <p:txBody>
          <a:bodyPr vert="horz" wrap="square" lIns="100812" tIns="50406" rIns="100812" bIns="50406" anchor="b"/>
          <a:lstStyle/>
          <a:p>
            <a:pPr eaLnBrk="1" hangingPunct="1"/>
            <a:endParaRPr lang="zh-CN" altLang="en-US" dirty="0"/>
          </a:p>
        </p:txBody>
      </p:sp>
      <p:sp>
        <p:nvSpPr>
          <p:cNvPr id="11267" name="Rectangle 3"/>
          <p:cNvSpPr>
            <a:spLocks noGrp="1"/>
          </p:cNvSpPr>
          <p:nvPr>
            <p:ph type="body" idx="4294967295"/>
          </p:nvPr>
        </p:nvSpPr>
        <p:spPr/>
        <p:txBody>
          <a:bodyPr vert="horz" wrap="square" lIns="100812" tIns="50406" rIns="100812" bIns="50406" anchor="t"/>
          <a:lstStyle/>
          <a:p>
            <a:pPr eaLnBrk="1" hangingPunct="1">
              <a:lnSpc>
                <a:spcPct val="90000"/>
              </a:lnSpc>
            </a:pPr>
            <a:r>
              <a:rPr lang="zh-CN" altLang="en-US" sz="2645" dirty="0">
                <a:solidFill>
                  <a:srgbClr val="FF3300"/>
                </a:solidFill>
              </a:rPr>
              <a:t>马克思：财富分配的公正性取决于一定社会的分配制度。</a:t>
            </a:r>
            <a:r>
              <a:rPr lang="zh-CN" altLang="en-US" sz="2645" dirty="0"/>
              <a:t>他认为，利益是在人们相互联系、相互依赖的经济关系中产生的，是生产关系的表现。</a:t>
            </a:r>
            <a:r>
              <a:rPr lang="zh-CN" altLang="en-US" sz="2645" dirty="0">
                <a:solidFill>
                  <a:srgbClr val="FF3300"/>
                </a:solidFill>
              </a:rPr>
              <a:t>在谈财富公正性时不能离开所有权、分配关系以及其他关系。</a:t>
            </a:r>
          </a:p>
          <a:p>
            <a:pPr eaLnBrk="1" hangingPunct="1">
              <a:lnSpc>
                <a:spcPct val="90000"/>
              </a:lnSpc>
            </a:pPr>
            <a:r>
              <a:rPr lang="zh-CN" altLang="en-US" sz="2645" dirty="0"/>
              <a:t>从所有权来看，人们为什么要对财产进行占有？在马克思看来，</a:t>
            </a:r>
            <a:r>
              <a:rPr lang="zh-CN" altLang="en-US" sz="2645" dirty="0">
                <a:solidFill>
                  <a:srgbClr val="FF3300"/>
                </a:solidFill>
              </a:rPr>
              <a:t>财富是以是否真正拥有或占有财产为前提的</a:t>
            </a:r>
            <a:r>
              <a:rPr lang="zh-CN" altLang="en-US" sz="2645" dirty="0"/>
              <a:t>，离开了财产的所有和占有，不能说明任何问题，另一方面，人们不是为占有而占有，而是为享有财富而占有。人们构建和拥有财产权，总是为了维护它的利益。在封建社会，拥有土地财产才能晋升贵族行列。在资本主义初始阶段，</a:t>
            </a:r>
            <a:r>
              <a:rPr lang="zh-CN" altLang="en-US" sz="2645" dirty="0">
                <a:solidFill>
                  <a:srgbClr val="FF3300"/>
                </a:solidFill>
              </a:rPr>
              <a:t>在实行普选制以前，财产是公民享有选举权的重要条件。</a:t>
            </a:r>
            <a:r>
              <a:rPr lang="zh-CN" altLang="en-US" sz="2645" dirty="0"/>
              <a:t>这些情况表明，占有财产是从属于一定的政治社会的利益的。 </a:t>
            </a:r>
          </a:p>
        </p:txBody>
      </p:sp>
    </p:spTree>
    <p:extLst>
      <p:ext uri="{BB962C8B-B14F-4D97-AF65-F5344CB8AC3E}">
        <p14:creationId xmlns:p14="http://schemas.microsoft.com/office/powerpoint/2010/main" val="34018366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
          <p:cNvSpPr/>
          <p:nvPr/>
        </p:nvSpPr>
        <p:spPr>
          <a:xfrm>
            <a:off x="2012534" y="1795724"/>
            <a:ext cx="6192274" cy="5795645"/>
          </a:xfrm>
          <a:prstGeom prst="rect">
            <a:avLst/>
          </a:prstGeom>
          <a:noFill/>
          <a:ln w="9525">
            <a:noFill/>
          </a:ln>
        </p:spPr>
        <p:txBody>
          <a:bodyPr>
            <a:spAutoFit/>
          </a:bodyPr>
          <a:lstStyle/>
          <a:p>
            <a:r>
              <a:rPr lang="zh-CN" altLang="en-US" sz="2315" dirty="0">
                <a:latin typeface="Arial" panose="020B0604020202020204" pitchFamily="34" charset="0"/>
              </a:rPr>
              <a:t>所谓绿色壁垒（</a:t>
            </a:r>
            <a:r>
              <a:rPr lang="en-US" altLang="zh-CN" sz="2315" dirty="0">
                <a:latin typeface="Arial" panose="020B0604020202020204" pitchFamily="34" charset="0"/>
              </a:rPr>
              <a:t>Green Barriers</a:t>
            </a:r>
            <a:r>
              <a:rPr lang="zh-CN" altLang="en-US" sz="2315" dirty="0">
                <a:latin typeface="Arial" panose="020B0604020202020204" pitchFamily="34" charset="0"/>
              </a:rPr>
              <a:t>，简称</a:t>
            </a:r>
            <a:r>
              <a:rPr lang="en-US" altLang="zh-CN" sz="2315" dirty="0">
                <a:latin typeface="Arial" panose="020B0604020202020204" pitchFamily="34" charset="0"/>
              </a:rPr>
              <a:t>GBs</a:t>
            </a:r>
            <a:r>
              <a:rPr lang="zh-CN" altLang="en-US" sz="2315" dirty="0">
                <a:latin typeface="Arial" panose="020B0604020202020204" pitchFamily="34" charset="0"/>
              </a:rPr>
              <a:t>），</a:t>
            </a:r>
            <a:r>
              <a:rPr lang="en-US" altLang="zh-CN" sz="2315" dirty="0">
                <a:latin typeface="Arial" panose="020B0604020202020204" pitchFamily="34" charset="0"/>
              </a:rPr>
              <a:t>[1]</a:t>
            </a:r>
            <a:r>
              <a:rPr lang="zh-CN" altLang="en-US" sz="2315" dirty="0">
                <a:latin typeface="Arial" panose="020B0604020202020204" pitchFamily="34" charset="0"/>
              </a:rPr>
              <a:t>也称为环境贸易壁垒（</a:t>
            </a:r>
            <a:r>
              <a:rPr lang="en-US" altLang="zh-CN" sz="2315" dirty="0">
                <a:latin typeface="Arial" panose="020B0604020202020204" pitchFamily="34" charset="0"/>
              </a:rPr>
              <a:t>Environmental Trade Barriers</a:t>
            </a:r>
            <a:r>
              <a:rPr lang="zh-CN" altLang="en-US" sz="2315" dirty="0">
                <a:latin typeface="Arial" panose="020B0604020202020204" pitchFamily="34" charset="0"/>
              </a:rPr>
              <a:t>，简称</a:t>
            </a:r>
            <a:r>
              <a:rPr lang="en-US" altLang="zh-CN" sz="2315" dirty="0">
                <a:latin typeface="Arial" panose="020B0604020202020204" pitchFamily="34" charset="0"/>
              </a:rPr>
              <a:t>ETBs</a:t>
            </a:r>
            <a:r>
              <a:rPr lang="zh-CN" altLang="en-US" sz="2315" dirty="0">
                <a:latin typeface="Arial" panose="020B0604020202020204" pitchFamily="34" charset="0"/>
              </a:rPr>
              <a:t>），是指为保护生态环境而直接或间接采取的限制甚至禁止贸易的措施。</a:t>
            </a:r>
            <a:r>
              <a:rPr lang="zh-CN" altLang="en-US" sz="2315" dirty="0">
                <a:solidFill>
                  <a:srgbClr val="FF0000"/>
                </a:solidFill>
                <a:latin typeface="Arial" panose="020B0604020202020204" pitchFamily="34" charset="0"/>
              </a:rPr>
              <a:t>绿色壁垒通常是进出口国为保护本国生态环境和公众健康而设置的各种保护措施、法规和标准等，也是对进出口贸易产生影响的一种技术性贸易壁垒。</a:t>
            </a:r>
            <a:r>
              <a:rPr lang="zh-CN" altLang="en-US" sz="2315" dirty="0">
                <a:latin typeface="Arial" panose="020B0604020202020204" pitchFamily="34" charset="0"/>
              </a:rPr>
              <a:t> 它是国际贸易中的一种以保护有限资源、环境和人类健康为名，通过制定一系列苛刻的、高于国际公认或绝大多数国家不能接受的环保标准，限制或禁止外国商品的进口，从而达到贸易保护目的而设置的贸易壁垒。这些国家认为这些措施是符合权利原则和公平原则的，既保护了本国公民的健康权，也是公平的，对所有国家一样，没有歧视。你认为这是公平的吗？为什么？</a:t>
            </a:r>
          </a:p>
        </p:txBody>
      </p:sp>
      <p:sp>
        <p:nvSpPr>
          <p:cNvPr id="12291" name="TextBox 2"/>
          <p:cNvSpPr txBox="1"/>
          <p:nvPr/>
        </p:nvSpPr>
        <p:spPr>
          <a:xfrm>
            <a:off x="1615234" y="1240906"/>
            <a:ext cx="3890737" cy="803910"/>
          </a:xfrm>
          <a:prstGeom prst="rect">
            <a:avLst/>
          </a:prstGeom>
          <a:noFill/>
          <a:ln w="9525">
            <a:noFill/>
          </a:ln>
        </p:spPr>
        <p:txBody>
          <a:bodyPr>
            <a:spAutoFit/>
          </a:bodyPr>
          <a:lstStyle/>
          <a:p>
            <a:r>
              <a:rPr lang="zh-CN" altLang="en-US" sz="2315" b="1" dirty="0">
                <a:solidFill>
                  <a:srgbClr val="FF0000"/>
                </a:solidFill>
                <a:latin typeface="Arial" panose="020B0604020202020204" pitchFamily="34" charset="0"/>
              </a:rPr>
              <a:t>绿色贸易壁垒公平吗？为什么？</a:t>
            </a:r>
          </a:p>
        </p:txBody>
      </p:sp>
    </p:spTree>
    <p:extLst>
      <p:ext uri="{BB962C8B-B14F-4D97-AF65-F5344CB8AC3E}">
        <p14:creationId xmlns:p14="http://schemas.microsoft.com/office/powerpoint/2010/main" val="363431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p:cNvSpPr>
            <a:spLocks noGrp="1" noRot="1"/>
          </p:cNvSpPr>
          <p:nvPr>
            <p:ph type="title" idx="4294967295"/>
          </p:nvPr>
        </p:nvSpPr>
        <p:spPr>
          <a:xfrm>
            <a:off x="901144" y="684336"/>
            <a:ext cx="9416177" cy="1260158"/>
          </a:xfrm>
        </p:spPr>
        <p:txBody>
          <a:bodyPr vert="horz" wrap="square" lIns="100812" tIns="50406" rIns="100812" bIns="50406" anchor="ctr"/>
          <a:lstStyle/>
          <a:p>
            <a:pPr eaLnBrk="1" hangingPunct="1"/>
            <a:r>
              <a:rPr lang="zh-CN" altLang="en-US" dirty="0"/>
              <a:t>功利主义原则</a:t>
            </a:r>
          </a:p>
        </p:txBody>
      </p:sp>
      <p:sp>
        <p:nvSpPr>
          <p:cNvPr id="3074" name="Rectangle 3"/>
          <p:cNvSpPr>
            <a:spLocks noGrp="1" noRot="1"/>
          </p:cNvSpPr>
          <p:nvPr>
            <p:ph type="body" idx="4294967295"/>
          </p:nvPr>
        </p:nvSpPr>
        <p:spPr>
          <a:xfrm>
            <a:off x="971153" y="1319665"/>
            <a:ext cx="9416177" cy="4708088"/>
          </a:xfrm>
        </p:spPr>
        <p:txBody>
          <a:bodyPr vert="horz" wrap="square" lIns="100812" tIns="50406" rIns="100812" bIns="50406" anchor="t"/>
          <a:lstStyle/>
          <a:p>
            <a:pPr eaLnBrk="1" hangingPunct="1">
              <a:lnSpc>
                <a:spcPct val="90000"/>
              </a:lnSpc>
            </a:pPr>
            <a:endParaRPr lang="zh-CN" altLang="en-US" dirty="0">
              <a:solidFill>
                <a:schemeClr val="hlink"/>
              </a:solidFill>
            </a:endParaRPr>
          </a:p>
          <a:p>
            <a:pPr eaLnBrk="1" hangingPunct="1">
              <a:lnSpc>
                <a:spcPct val="90000"/>
              </a:lnSpc>
            </a:pPr>
            <a:endParaRPr lang="en-US" altLang="zh-CN" dirty="0">
              <a:solidFill>
                <a:schemeClr val="hlink"/>
              </a:solidFill>
            </a:endParaRPr>
          </a:p>
          <a:p>
            <a:pPr eaLnBrk="1" hangingPunct="1">
              <a:lnSpc>
                <a:spcPct val="90000"/>
              </a:lnSpc>
            </a:pPr>
            <a:r>
              <a:rPr lang="zh-CN" altLang="en-US" dirty="0">
                <a:solidFill>
                  <a:schemeClr val="hlink"/>
                </a:solidFill>
              </a:rPr>
              <a:t>主要问题</a:t>
            </a:r>
            <a:r>
              <a:rPr lang="en-US" altLang="zh-CN" dirty="0">
                <a:solidFill>
                  <a:schemeClr val="hlink"/>
                </a:solidFill>
              </a:rPr>
              <a:t>:</a:t>
            </a:r>
          </a:p>
          <a:p>
            <a:pPr eaLnBrk="1" hangingPunct="1">
              <a:lnSpc>
                <a:spcPct val="90000"/>
              </a:lnSpc>
            </a:pPr>
            <a:r>
              <a:rPr lang="zh-CN" altLang="en-US" dirty="0"/>
              <a:t>功利主义的基本观点是什么？它主要有哪些优缺点？</a:t>
            </a:r>
          </a:p>
          <a:p>
            <a:pPr eaLnBrk="1" hangingPunct="1">
              <a:lnSpc>
                <a:spcPct val="90000"/>
              </a:lnSpc>
            </a:pPr>
            <a:endParaRPr lang="en-US" altLang="zh-CN"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1217935" y="630150"/>
            <a:ext cx="8569071" cy="924116"/>
          </a:xfrm>
        </p:spPr>
        <p:txBody>
          <a:bodyPr vert="horz" wrap="square" lIns="100812" tIns="50406" rIns="100812" bIns="50406" numCol="1" anchor="ctr" anchorCtr="0" compatLnSpc="1">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530" b="1" i="0" u="none" strike="noStrike" kern="1200" cap="none" spc="0" normalizeH="0" baseline="0" noProof="0">
                <a:ln>
                  <a:noFill/>
                </a:ln>
                <a:solidFill>
                  <a:srgbClr val="FF3300"/>
                </a:solidFill>
                <a:effectLst/>
                <a:uLnTx/>
                <a:uFillTx/>
                <a:latin typeface="+mj-lt"/>
                <a:ea typeface="黑体" panose="02010609060101010101" pitchFamily="49" charset="-122"/>
                <a:cs typeface="+mj-cs"/>
              </a:rPr>
              <a:t>功利主义原则（</a:t>
            </a:r>
            <a:r>
              <a:rPr kumimoji="0" lang="en-US" sz="3530" b="1" i="0" u="none" strike="noStrike" kern="1200" cap="none" spc="0" normalizeH="0" baseline="0" noProof="0">
                <a:ln>
                  <a:noFill/>
                </a:ln>
                <a:solidFill>
                  <a:srgbClr val="FF3300"/>
                </a:solidFill>
                <a:effectLst/>
                <a:uLnTx/>
                <a:uFillTx/>
                <a:latin typeface="+mj-lt"/>
                <a:ea typeface="黑体" panose="02010609060101010101" pitchFamily="49" charset="-122"/>
                <a:cs typeface="+mj-cs"/>
              </a:rPr>
              <a:t>Utilitarianism</a:t>
            </a:r>
            <a:r>
              <a:rPr kumimoji="0" lang="zh-CN" altLang="en-US" sz="3530" b="1" i="0" u="none" strike="noStrike" kern="1200" cap="none" spc="0" normalizeH="0" baseline="0" noProof="0">
                <a:ln>
                  <a:noFill/>
                </a:ln>
                <a:solidFill>
                  <a:srgbClr val="FF3300"/>
                </a:solidFill>
                <a:effectLst/>
                <a:uLnTx/>
                <a:uFillTx/>
                <a:latin typeface="+mj-lt"/>
                <a:ea typeface="黑体" panose="02010609060101010101" pitchFamily="49" charset="-122"/>
                <a:cs typeface="+mj-cs"/>
              </a:rPr>
              <a:t>）</a:t>
            </a:r>
          </a:p>
        </p:txBody>
      </p:sp>
      <p:sp>
        <p:nvSpPr>
          <p:cNvPr id="8195" name="Rectangle 3"/>
          <p:cNvSpPr>
            <a:spLocks noGrp="1" noRot="1"/>
          </p:cNvSpPr>
          <p:nvPr>
            <p:ph idx="1"/>
          </p:nvPr>
        </p:nvSpPr>
        <p:spPr>
          <a:xfrm>
            <a:off x="461645" y="1744980"/>
            <a:ext cx="10081260" cy="4276725"/>
          </a:xfrm>
        </p:spPr>
        <p:txBody>
          <a:bodyPr vert="horz" wrap="square" lIns="100812" tIns="50406" rIns="100812" bIns="50406" anchor="t"/>
          <a:lstStyle/>
          <a:p>
            <a:pPr indent="-255270" algn="just" eaLnBrk="1" hangingPunct="1">
              <a:lnSpc>
                <a:spcPct val="80000"/>
              </a:lnSpc>
              <a:buFont typeface="Wingdings" panose="05000000000000000000" pitchFamily="2" charset="2"/>
              <a:buNone/>
            </a:pPr>
            <a:r>
              <a:rPr lang="en-US" altLang="zh-CN" b="1" dirty="0">
                <a:ea typeface="黑体" panose="02010609060101010101" pitchFamily="49" charset="-122"/>
              </a:rPr>
              <a:t>1</a:t>
            </a:r>
            <a:r>
              <a:rPr lang="zh-CN" altLang="en-US" b="1" dirty="0">
                <a:ea typeface="黑体" panose="02010609060101010101" pitchFamily="49" charset="-122"/>
              </a:rPr>
              <a:t>．功利主义的定义。</a:t>
            </a:r>
            <a:endParaRPr lang="zh-CN" altLang="en-US" b="1" dirty="0"/>
          </a:p>
          <a:p>
            <a:pPr indent="-255270" algn="just" eaLnBrk="1" hangingPunct="1">
              <a:lnSpc>
                <a:spcPct val="80000"/>
              </a:lnSpc>
            </a:pPr>
            <a:r>
              <a:rPr lang="zh-CN" altLang="en-US" dirty="0">
                <a:latin typeface="Arial Black" panose="020B0A04020102020204" pitchFamily="34" charset="0"/>
                <a:ea typeface="黑体" panose="02010609060101010101" pitchFamily="49" charset="-122"/>
              </a:rPr>
              <a:t>通常指以实际功效或利益作为道德标准的伦理学说。近代功利主义的代表人物：边沁（</a:t>
            </a:r>
            <a:r>
              <a:rPr lang="en-US" altLang="zh-CN" dirty="0">
                <a:latin typeface="Arial Black" panose="020B0A04020102020204" pitchFamily="34" charset="0"/>
                <a:ea typeface="黑体" panose="02010609060101010101" pitchFamily="49" charset="-122"/>
              </a:rPr>
              <a:t>Benthume</a:t>
            </a:r>
            <a:r>
              <a:rPr lang="zh-CN" altLang="en-US" dirty="0">
                <a:latin typeface="Arial Black" panose="020B0A04020102020204" pitchFamily="34" charset="0"/>
                <a:ea typeface="黑体" panose="02010609060101010101" pitchFamily="49" charset="-122"/>
              </a:rPr>
              <a:t>）和穆勒（</a:t>
            </a:r>
            <a:r>
              <a:rPr lang="en-US" altLang="zh-CN" dirty="0">
                <a:latin typeface="Arial Black" panose="020B0A04020102020204" pitchFamily="34" charset="0"/>
                <a:ea typeface="黑体" panose="02010609060101010101" pitchFamily="49" charset="-122"/>
              </a:rPr>
              <a:t>Mill</a:t>
            </a:r>
            <a:r>
              <a:rPr lang="zh-CN" altLang="en-US" dirty="0">
                <a:latin typeface="Arial Black" panose="020B0A04020102020204" pitchFamily="34" charset="0"/>
                <a:ea typeface="黑体" panose="02010609060101010101" pitchFamily="49" charset="-122"/>
              </a:rPr>
              <a:t>）</a:t>
            </a:r>
          </a:p>
          <a:p>
            <a:pPr indent="-255270" algn="just" eaLnBrk="1" hangingPunct="1">
              <a:lnSpc>
                <a:spcPct val="80000"/>
              </a:lnSpc>
            </a:pPr>
            <a:r>
              <a:rPr lang="zh-CN" altLang="en-US" dirty="0">
                <a:latin typeface="Arial Black" panose="020B0A04020102020204" pitchFamily="34" charset="0"/>
                <a:ea typeface="黑体" panose="02010609060101010101" pitchFamily="49" charset="-122"/>
              </a:rPr>
              <a:t>认为人都是趋乐避苦、追求幸福的，因此，能够满足人们这种要求的行为和原则就是善的，具有道德价值。反之，就是恶。</a:t>
            </a:r>
          </a:p>
          <a:p>
            <a:pPr indent="-255270" algn="just" eaLnBrk="1" hangingPunct="1">
              <a:lnSpc>
                <a:spcPct val="80000"/>
              </a:lnSpc>
            </a:pPr>
            <a:r>
              <a:rPr lang="zh-CN" altLang="en-US" dirty="0">
                <a:latin typeface="Arial Black" panose="020B0A04020102020204" pitchFamily="34" charset="0"/>
                <a:ea typeface="黑体" panose="02010609060101010101" pitchFamily="49" charset="-122"/>
              </a:rPr>
              <a:t>功利主义的行为评价原则：</a:t>
            </a:r>
            <a:r>
              <a:rPr lang="zh-CN" altLang="en-US" dirty="0">
                <a:solidFill>
                  <a:srgbClr val="FF0000"/>
                </a:solidFill>
                <a:latin typeface="Arial Black" panose="020B0A04020102020204" pitchFamily="34" charset="0"/>
                <a:ea typeface="黑体" panose="02010609060101010101" pitchFamily="49" charset="-122"/>
              </a:rPr>
              <a:t>一个行动在道德上是正确的或正当的，当且仅当它产生或会产生出全体利益相关者的</a:t>
            </a:r>
            <a:r>
              <a:rPr lang="zh-CN" altLang="en-US" dirty="0">
                <a:solidFill>
                  <a:srgbClr val="FF0000"/>
                </a:solidFill>
                <a:latin typeface="Arial" panose="020B0604020202020204" pitchFamily="34" charset="0"/>
                <a:ea typeface="黑体" panose="02010609060101010101" pitchFamily="49" charset="-122"/>
              </a:rPr>
              <a:t>“</a:t>
            </a:r>
            <a:r>
              <a:rPr lang="zh-CN" altLang="en-US" dirty="0">
                <a:solidFill>
                  <a:srgbClr val="FF0000"/>
                </a:solidFill>
                <a:latin typeface="Arial Black" panose="020B0A04020102020204" pitchFamily="34" charset="0"/>
                <a:ea typeface="黑体" panose="02010609060101010101" pitchFamily="49" charset="-122"/>
              </a:rPr>
              <a:t>最大多数人的最大幸福</a:t>
            </a:r>
            <a:r>
              <a:rPr lang="zh-CN" altLang="en-US" dirty="0">
                <a:solidFill>
                  <a:srgbClr val="FF0000"/>
                </a:solidFill>
                <a:latin typeface="Arial" panose="020B0604020202020204" pitchFamily="34" charset="0"/>
                <a:ea typeface="黑体" panose="02010609060101010101" pitchFamily="49" charset="-122"/>
              </a:rPr>
              <a:t>”</a:t>
            </a:r>
            <a:r>
              <a:rPr lang="zh-CN" altLang="en-US" dirty="0">
                <a:solidFill>
                  <a:srgbClr val="FF0000"/>
                </a:solidFill>
                <a:latin typeface="Arial Black" panose="020B0A04020102020204" pitchFamily="34" charset="0"/>
                <a:ea typeface="黑体" panose="02010609060101010101" pitchFamily="49" charset="-122"/>
              </a:rPr>
              <a:t>。</a:t>
            </a:r>
          </a:p>
          <a:p>
            <a:pPr indent="-255270" algn="just" eaLnBrk="1" hangingPunct="1">
              <a:lnSpc>
                <a:spcPct val="80000"/>
              </a:lnSpc>
            </a:pPr>
            <a:endParaRPr lang="zh-CN" altLang="en-US" dirty="0">
              <a:latin typeface="Arial Black" panose="020B0A04020102020204" pitchFamily="34" charset="0"/>
              <a:ea typeface="黑体" panose="02010609060101010101" pitchFamily="49" charset="-122"/>
            </a:endParaRPr>
          </a:p>
          <a:p>
            <a:pPr indent="-255270" eaLnBrk="1" hangingPunct="1">
              <a:lnSpc>
                <a:spcPct val="80000"/>
              </a:lnSpc>
            </a:pPr>
            <a:endParaRPr lang="zh-CN" altLang="en-US" sz="1985" dirty="0">
              <a:latin typeface="Arial Black" panose="020B0A04020102020204" pitchFamily="34"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2000"/>
                                        <p:tgtEl>
                                          <p:spTgt spid="8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fade">
                                      <p:cBhvr>
                                        <p:cTn id="17" dur="2000"/>
                                        <p:tgtEl>
                                          <p:spTgt spid="81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fade">
                                      <p:cBhvr>
                                        <p:cTn id="22" dur="2000"/>
                                        <p:tgtEl>
                                          <p:spTgt spid="81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fade">
                                      <p:cBhvr>
                                        <p:cTn id="27" dur="2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标题 1"/>
          <p:cNvSpPr>
            <a:spLocks noGrp="1"/>
          </p:cNvSpPr>
          <p:nvPr>
            <p:ph type="title"/>
          </p:nvPr>
        </p:nvSpPr>
        <p:spPr/>
        <p:txBody>
          <a:bodyPr vert="horz" wrap="square" lIns="100812" tIns="50406" rIns="100812" bIns="50406" anchor="ctr"/>
          <a:lstStyle/>
          <a:p>
            <a:endParaRPr lang="zh-CN" altLang="en-US" dirty="0"/>
          </a:p>
        </p:txBody>
      </p:sp>
      <p:sp>
        <p:nvSpPr>
          <p:cNvPr id="7170" name="内容占位符 2"/>
          <p:cNvSpPr>
            <a:spLocks noGrp="1"/>
          </p:cNvSpPr>
          <p:nvPr>
            <p:ph idx="1"/>
          </p:nvPr>
        </p:nvSpPr>
        <p:spPr/>
        <p:txBody>
          <a:bodyPr vert="horz" wrap="square" lIns="100812" tIns="50406" rIns="100812" bIns="50406" anchor="t"/>
          <a:lstStyle/>
          <a:p>
            <a:pPr indent="-255270"/>
            <a:r>
              <a:rPr lang="zh-CN" altLang="en-US" b="1" dirty="0">
                <a:solidFill>
                  <a:srgbClr val="FF0000"/>
                </a:solidFill>
                <a:latin typeface="Times New Roman" panose="02020603050405020304" pitchFamily="18" charset="0"/>
              </a:rPr>
              <a:t>边沁：</a:t>
            </a:r>
            <a:r>
              <a:rPr lang="zh-CN" altLang="en-US" b="1" dirty="0">
                <a:solidFill>
                  <a:srgbClr val="00B0F0"/>
                </a:solidFill>
                <a:latin typeface="Times New Roman" panose="02020603050405020304" pitchFamily="18" charset="0"/>
              </a:rPr>
              <a:t>“</a:t>
            </a:r>
            <a:r>
              <a:rPr lang="zh-CN" altLang="en-US" b="1" dirty="0">
                <a:solidFill>
                  <a:srgbClr val="00B0F0"/>
                </a:solidFill>
                <a:latin typeface="宋体" panose="02010600030101010101" pitchFamily="2" charset="-122"/>
              </a:rPr>
              <a:t>功利原则指的就是：当我们对任何一种行为予以赞成或不赞成的时候，我们是看该行为是增多还是减少当事者的幸福。</a:t>
            </a:r>
            <a:r>
              <a:rPr lang="zh-CN" altLang="en-US" b="1" dirty="0">
                <a:solidFill>
                  <a:srgbClr val="00B0F0"/>
                </a:solidFill>
                <a:latin typeface="Times New Roman" panose="02020603050405020304" pitchFamily="18" charset="0"/>
              </a:rPr>
              <a:t>”</a:t>
            </a:r>
            <a:endParaRPr lang="en-US" altLang="zh-CN" b="1" dirty="0">
              <a:solidFill>
                <a:schemeClr val="tx1"/>
              </a:solidFill>
              <a:latin typeface="Times New Roman" panose="02020603050405020304" pitchFamily="18" charset="0"/>
            </a:endParaRPr>
          </a:p>
          <a:p>
            <a:pPr indent="-255270"/>
            <a:r>
              <a:rPr lang="zh-CN" altLang="en-US" b="1" dirty="0">
                <a:solidFill>
                  <a:schemeClr val="tx1"/>
                </a:solidFill>
              </a:rPr>
              <a:t>“只要在每一个别场合，参照动机产生的结果，动机才能被确定为好的或坏的。”</a:t>
            </a:r>
          </a:p>
          <a:p>
            <a:pPr indent="-255270"/>
            <a:r>
              <a:rPr lang="zh-CN" altLang="en-US" b="1" dirty="0">
                <a:solidFill>
                  <a:schemeClr val="tx1"/>
                </a:solidFill>
              </a:rPr>
              <a:t>认为每个人都是追求快乐逃避痛苦的，因此动机是一样的，而且也都是符合人的本性的，关键在于这种趋乐避苦的动机付之行为时，效果才是评价行为的标准。</a:t>
            </a:r>
            <a:endParaRPr lang="zh-CN" altLang="en-US" b="1" dirty="0">
              <a:solidFill>
                <a:schemeClr val="accent2"/>
              </a:solidFill>
            </a:endParaRPr>
          </a:p>
          <a:p>
            <a:pPr indent="-255270"/>
            <a:endParaRPr lang="zh-CN" altLang="en-US" dirty="0"/>
          </a:p>
        </p:txBody>
      </p:sp>
    </p:spTree>
  </p:cSld>
  <p:clrMapOvr>
    <a:masterClrMapping/>
  </p:clrMapOvr>
  <p:transition spd="slow">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img"/>
          <p:cNvPicPr>
            <a:picLocks noChangeAspect="1"/>
          </p:cNvPicPr>
          <p:nvPr>
            <p:custDataLst>
              <p:tags r:id="rId1"/>
            </p:custDataLst>
          </p:nvPr>
        </p:nvPicPr>
        <p:blipFill>
          <a:blip r:embed="rId3"/>
          <a:stretch>
            <a:fillRect/>
          </a:stretch>
        </p:blipFill>
        <p:spPr>
          <a:xfrm>
            <a:off x="6250305" y="958215"/>
            <a:ext cx="4150360" cy="5990590"/>
          </a:xfrm>
          <a:prstGeom prst="rect">
            <a:avLst/>
          </a:prstGeom>
        </p:spPr>
      </p:pic>
      <p:sp>
        <p:nvSpPr>
          <p:cNvPr id="3" name="文本框 2"/>
          <p:cNvSpPr txBox="1"/>
          <p:nvPr/>
        </p:nvSpPr>
        <p:spPr>
          <a:xfrm>
            <a:off x="1294765" y="2255520"/>
            <a:ext cx="3548380" cy="414020"/>
          </a:xfrm>
          <a:prstGeom prst="rect">
            <a:avLst/>
          </a:prstGeom>
          <a:noFill/>
        </p:spPr>
        <p:txBody>
          <a:bodyPr wrap="square" rtlCol="0">
            <a:spAutoFit/>
          </a:bodyPr>
          <a:lstStyle/>
          <a:p>
            <a:endParaRPr lang="zh-CN" altLang="en-US"/>
          </a:p>
        </p:txBody>
      </p:sp>
      <p:sp>
        <p:nvSpPr>
          <p:cNvPr id="4" name="文本框 3"/>
          <p:cNvSpPr txBox="1"/>
          <p:nvPr/>
        </p:nvSpPr>
        <p:spPr>
          <a:xfrm>
            <a:off x="1046480" y="1586865"/>
            <a:ext cx="4516755" cy="5262245"/>
          </a:xfrm>
          <a:prstGeom prst="rect">
            <a:avLst/>
          </a:prstGeom>
          <a:noFill/>
        </p:spPr>
        <p:txBody>
          <a:bodyPr wrap="square" rtlCol="0">
            <a:spAutoFit/>
          </a:bodyPr>
          <a:lstStyle/>
          <a:p>
            <a:r>
              <a:rPr lang="zh-CN" altLang="en-US" sz="2800" b="1">
                <a:solidFill>
                  <a:srgbClr val="FF0000"/>
                </a:solidFill>
              </a:rPr>
              <a:t>穆勒：</a:t>
            </a:r>
            <a:r>
              <a:rPr lang="zh-CN" altLang="en-US" sz="2800" b="1"/>
              <a:t>把</a:t>
            </a:r>
            <a:r>
              <a:rPr lang="en-US" altLang="zh-CN" sz="2800" b="1"/>
              <a:t>“</a:t>
            </a:r>
            <a:r>
              <a:rPr lang="zh-CN" altLang="en-US" sz="2800" b="1"/>
              <a:t>功利</a:t>
            </a:r>
            <a:r>
              <a:rPr lang="en-US" altLang="zh-CN" sz="2800" b="1"/>
              <a:t>”</a:t>
            </a:r>
            <a:r>
              <a:rPr lang="zh-CN" altLang="en-US" sz="2800" b="1"/>
              <a:t>或</a:t>
            </a:r>
            <a:r>
              <a:rPr lang="en-US" altLang="zh-CN" sz="2800" b="1"/>
              <a:t>“</a:t>
            </a:r>
            <a:r>
              <a:rPr lang="zh-CN" altLang="en-US" sz="2800" b="1"/>
              <a:t>最大幸福原理</a:t>
            </a:r>
            <a:r>
              <a:rPr lang="en-US" altLang="zh-CN" sz="2800" b="1"/>
              <a:t>”</a:t>
            </a:r>
            <a:r>
              <a:rPr lang="zh-CN" altLang="en-US" sz="2800" b="1"/>
              <a:t>当作道德基础的信条主张，</a:t>
            </a:r>
            <a:r>
              <a:rPr lang="zh-CN" altLang="en-US" sz="2800" b="1">
                <a:solidFill>
                  <a:srgbClr val="FF0000"/>
                </a:solidFill>
              </a:rPr>
              <a:t>行为的对错，与它们增进幸福或造成不幸的倾向成正比例。</a:t>
            </a:r>
            <a:r>
              <a:rPr lang="zh-CN" altLang="en-US" sz="2800" b="1"/>
              <a:t>所谓幸福，是指快乐和痛苦的免除；所谓不幸，是指痛苦和快乐的消失。（</a:t>
            </a:r>
            <a:r>
              <a:rPr lang="en-US" altLang="zh-CN" sz="2800" b="1"/>
              <a:t>7</a:t>
            </a:r>
            <a:r>
              <a:rPr lang="zh-CN" altLang="en-US" sz="2800" b="1"/>
              <a:t>页）</a:t>
            </a:r>
          </a:p>
          <a:p>
            <a:r>
              <a:rPr lang="zh-CN" altLang="en-US" sz="2800" b="1">
                <a:solidFill>
                  <a:srgbClr val="FF0000"/>
                </a:solidFill>
              </a:rPr>
              <a:t>功利主义的行为标准</a:t>
            </a:r>
            <a:r>
              <a:rPr lang="zh-CN" altLang="en-US" sz="2800" b="1"/>
              <a:t>并不是行为者本人的最大幸福，而是全体相关人员的最大幸福（</a:t>
            </a:r>
            <a:r>
              <a:rPr lang="en-US" altLang="zh-CN" sz="2800" b="1"/>
              <a:t>12</a:t>
            </a:r>
            <a:r>
              <a:rPr lang="zh-CN" altLang="en-US" sz="2800" b="1"/>
              <a:t>页）。</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REFSHAPE" val="661870588"/>
  <p:tag name="KSO_WM_UNIT_PLACING_PICTURE_USER_VIEWPORT" val="{&quot;height&quot;:15760,&quot;width&quot;:10920}"/>
</p:tagLst>
</file>

<file path=ppt/tags/tag3.xml><?xml version="1.0" encoding="utf-8"?>
<p:tagLst xmlns:a="http://schemas.openxmlformats.org/drawingml/2006/main" xmlns:r="http://schemas.openxmlformats.org/officeDocument/2006/relationships" xmlns:p="http://schemas.openxmlformats.org/presentationml/2006/main">
  <p:tag name="REFSHAPE" val="288429884"/>
  <p:tag name="KSO_WM_UNIT_PLACING_PICTURE_USER_VIEWPORT" val="{&quot;height&quot;:6120,&quot;width&quot;:430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4094</Words>
  <Application>Microsoft Office PowerPoint</Application>
  <PresentationFormat>自定义</PresentationFormat>
  <Paragraphs>216</Paragraphs>
  <Slides>59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59</vt:i4>
      </vt:variant>
    </vt:vector>
  </HeadingPairs>
  <TitlesOfParts>
    <vt:vector size="70" baseType="lpstr">
      <vt:lpstr>黑体</vt:lpstr>
      <vt:lpstr>楷体_GB2312</vt:lpstr>
      <vt:lpstr>宋体</vt:lpstr>
      <vt:lpstr>微软雅黑</vt:lpstr>
      <vt:lpstr>Arial</vt:lpstr>
      <vt:lpstr>Arial Black</vt:lpstr>
      <vt:lpstr>Calibri</vt:lpstr>
      <vt:lpstr>Georgia</vt:lpstr>
      <vt:lpstr>Times New Roman</vt:lpstr>
      <vt:lpstr>Wingdings</vt:lpstr>
      <vt:lpstr>Office 主题</vt:lpstr>
      <vt:lpstr>         第一讲     道德原则（一）</vt:lpstr>
      <vt:lpstr>PowerPoint 演示文稿</vt:lpstr>
      <vt:lpstr>PowerPoint 演示文稿</vt:lpstr>
      <vt:lpstr>PowerPoint 演示文稿</vt:lpstr>
      <vt:lpstr>PowerPoint 演示文稿</vt:lpstr>
      <vt:lpstr>功利主义原则</vt:lpstr>
      <vt:lpstr>功利主义原则（Utilitarianism）</vt:lpstr>
      <vt:lpstr>PowerPoint 演示文稿</vt:lpstr>
      <vt:lpstr>PowerPoint 演示文稿</vt:lpstr>
      <vt:lpstr>PowerPoint 演示文稿</vt:lpstr>
      <vt:lpstr>PowerPoint 演示文稿</vt:lpstr>
      <vt:lpstr>PowerPoint 演示文稿</vt:lpstr>
      <vt:lpstr>案例：你会杀死那个胖子吗？ </vt:lpstr>
      <vt:lpstr>PowerPoint 演示文稿</vt:lpstr>
      <vt:lpstr>PowerPoint 演示文稿</vt:lpstr>
      <vt:lpstr>利己主义和功利主义</vt:lpstr>
      <vt:lpstr>功利主义的作用</vt:lpstr>
      <vt:lpstr>PowerPoint 演示文稿</vt:lpstr>
      <vt:lpstr>案例</vt:lpstr>
      <vt:lpstr>功利主义分析方法的具体步骤</vt:lpstr>
      <vt:lpstr>PowerPoint 演示文稿</vt:lpstr>
      <vt:lpstr>第三讲     道德原则（二）</vt:lpstr>
      <vt:lpstr>     道德原则(二)：权利原则</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第三讲     道德原则（三）</vt:lpstr>
      <vt:lpstr>    道德原则(三)：公正原则</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罗尔斯与诺齐克公正论的比较</vt:lpstr>
      <vt:lpstr>  不同点： </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creator>admin</dc:creator>
  <cp:lastModifiedBy>郝云</cp:lastModifiedBy>
  <cp:revision>307</cp:revision>
  <cp:lastPrinted>2019-09-09T04:32:00Z</cp:lastPrinted>
  <dcterms:created xsi:type="dcterms:W3CDTF">2016-12-19T01:38:00Z</dcterms:created>
  <dcterms:modified xsi:type="dcterms:W3CDTF">2023-04-11T03:14:56Z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