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73" r:id="rId3"/>
  </p:sldMasterIdLst>
  <p:notesMasterIdLst>
    <p:notesMasterId r:id="rId23"/>
  </p:notesMasterIdLst>
  <p:handoutMasterIdLst>
    <p:handoutMasterId r:id="rId24"/>
  </p:handoutMasterIdLst>
  <p:sldIdLst>
    <p:sldId id="257" r:id="rId4"/>
    <p:sldId id="441" r:id="rId5"/>
    <p:sldId id="474" r:id="rId6"/>
    <p:sldId id="443" r:id="rId7"/>
    <p:sldId id="479" r:id="rId8"/>
    <p:sldId id="546" r:id="rId9"/>
    <p:sldId id="583" r:id="rId10"/>
    <p:sldId id="466" r:id="rId11"/>
    <p:sldId id="456" r:id="rId12"/>
    <p:sldId id="457" r:id="rId13"/>
    <p:sldId id="547" r:id="rId14"/>
    <p:sldId id="481" r:id="rId15"/>
    <p:sldId id="482" r:id="rId16"/>
    <p:sldId id="495" r:id="rId17"/>
    <p:sldId id="496" r:id="rId18"/>
    <p:sldId id="484" r:id="rId19"/>
    <p:sldId id="485" r:id="rId20"/>
    <p:sldId id="486" r:id="rId21"/>
    <p:sldId id="487" r:id="rId22"/>
  </p:sldIdLst>
  <p:sldSz cx="9144000" cy="6858000" type="screen4x3"/>
  <p:notesSz cx="6799263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ser" initials="D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9425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45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D4E9F-1E6E-4E60-9EC6-C18B1CB8E902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87326-9C1C-4738-ABCB-7E795697C6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46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02A9C-033D-4E13-B24D-36BFE49209E0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2B724-8F57-4446-A309-E4566470A2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96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84CF8-8DE0-4077-8A11-9ACE6D6A67B1}" type="slidenum">
              <a:rPr lang="en-US" altLang="zh-CN" smtClean="0">
                <a:ea typeface="宋体" charset="-122"/>
              </a:rPr>
              <a:pPr/>
              <a:t>12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4550" y="882650"/>
            <a:ext cx="5803900" cy="435292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179" y="5514839"/>
            <a:ext cx="5996572" cy="5225219"/>
          </a:xfrm>
          <a:noFill/>
          <a:ln/>
        </p:spPr>
        <p:txBody>
          <a:bodyPr wrap="none" anchor="ctr"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276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7F72E-DDA3-46C9-BAB2-3159CC1ADCE6}" type="slidenum">
              <a:rPr lang="en-US" altLang="zh-CN" smtClean="0">
                <a:ea typeface="宋体" charset="-122"/>
              </a:rPr>
              <a:pPr/>
              <a:t>13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4550" y="882650"/>
            <a:ext cx="5803900" cy="4352925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179" y="5514839"/>
            <a:ext cx="5996572" cy="5225219"/>
          </a:xfrm>
          <a:noFill/>
          <a:ln/>
        </p:spPr>
        <p:txBody>
          <a:bodyPr wrap="none" anchor="ctr"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249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C1B8-6FBD-4665-A272-709E662BCB50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706F-EC4B-401A-970B-85A78A02DB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 sz="3200">
                <a:latin typeface="+mj-ea"/>
                <a:ea typeface="+mj-ea"/>
                <a:cs typeface="Times New Roman" pitchFamily="18" charset="0"/>
              </a:defRPr>
            </a:lvl1pPr>
            <a:lvl2pPr>
              <a:spcAft>
                <a:spcPts val="1200"/>
              </a:spcAft>
              <a:defRPr>
                <a:latin typeface="+mj-ea"/>
                <a:ea typeface="+mj-ea"/>
                <a:cs typeface="Times New Roman" pitchFamily="18" charset="0"/>
              </a:defRPr>
            </a:lvl2pPr>
            <a:lvl3pPr>
              <a:spcAft>
                <a:spcPts val="1200"/>
              </a:spcAft>
              <a:defRPr>
                <a:latin typeface="+mj-ea"/>
                <a:ea typeface="+mj-ea"/>
                <a:cs typeface="Times New Roman" pitchFamily="18" charset="0"/>
              </a:defRPr>
            </a:lvl3pPr>
            <a:lvl4pPr>
              <a:spcAft>
                <a:spcPts val="1200"/>
              </a:spcAft>
              <a:defRPr>
                <a:latin typeface="+mj-ea"/>
                <a:ea typeface="+mj-ea"/>
                <a:cs typeface="Times New Roman" pitchFamily="18" charset="0"/>
              </a:defRPr>
            </a:lvl4pPr>
            <a:lvl5pPr>
              <a:spcAft>
                <a:spcPts val="1200"/>
              </a:spcAft>
              <a:defRPr>
                <a:latin typeface="+mj-ea"/>
                <a:ea typeface="+mj-ea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j-ea"/>
                <a:ea typeface="+mj-ea"/>
              </a:defRPr>
            </a:lvl1pPr>
            <a:lvl2pPr>
              <a:defRPr sz="24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800">
                <a:latin typeface="+mj-ea"/>
                <a:ea typeface="+mj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j-ea"/>
                <a:ea typeface="+mj-ea"/>
              </a:defRPr>
            </a:lvl1pPr>
            <a:lvl2pPr>
              <a:defRPr sz="24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800">
                <a:latin typeface="+mj-ea"/>
                <a:ea typeface="+mj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微软雅黑" pitchFamily="34" charset="-122"/>
                <a:ea typeface="微软雅黑" pitchFamily="34" charset="-122"/>
              </a:defRPr>
            </a:lvl1pPr>
            <a:lvl2pPr>
              <a:defRPr sz="2000">
                <a:latin typeface="微软雅黑" pitchFamily="34" charset="-122"/>
                <a:ea typeface="微软雅黑" pitchFamily="34" charset="-122"/>
              </a:defRPr>
            </a:lvl2pPr>
            <a:lvl3pPr>
              <a:defRPr sz="1800">
                <a:latin typeface="微软雅黑" pitchFamily="34" charset="-122"/>
                <a:ea typeface="微软雅黑" pitchFamily="34" charset="-122"/>
              </a:defRPr>
            </a:lvl3pPr>
            <a:lvl4pPr>
              <a:defRPr sz="1600">
                <a:latin typeface="微软雅黑" pitchFamily="34" charset="-122"/>
                <a:ea typeface="微软雅黑" pitchFamily="34" charset="-122"/>
              </a:defRPr>
            </a:lvl4pPr>
            <a:lvl5pPr>
              <a:defRPr sz="1600"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lang="zh-CN" altLang="en-US" sz="2400" b="1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微软雅黑" pitchFamily="34" charset="-122"/>
                <a:ea typeface="微软雅黑" pitchFamily="34" charset="-122"/>
              </a:defRPr>
            </a:lvl1pPr>
            <a:lvl2pPr>
              <a:defRPr sz="2000">
                <a:latin typeface="微软雅黑" pitchFamily="34" charset="-122"/>
                <a:ea typeface="微软雅黑" pitchFamily="34" charset="-122"/>
              </a:defRPr>
            </a:lvl2pPr>
            <a:lvl3pPr>
              <a:defRPr sz="1800">
                <a:latin typeface="微软雅黑" pitchFamily="34" charset="-122"/>
                <a:ea typeface="微软雅黑" pitchFamily="34" charset="-122"/>
              </a:defRPr>
            </a:lvl3pPr>
            <a:lvl4pPr>
              <a:defRPr sz="1600">
                <a:latin typeface="微软雅黑" pitchFamily="34" charset="-122"/>
                <a:ea typeface="微软雅黑" pitchFamily="34" charset="-122"/>
              </a:defRPr>
            </a:lvl4pPr>
            <a:lvl5pPr>
              <a:defRPr sz="1600"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143000"/>
          </a:xfrm>
        </p:spPr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E60D-0FB3-49C0-9E07-81E686184EA3}" type="datetime1">
              <a:rPr lang="zh-CN" altLang="en-US"/>
              <a:pPr>
                <a:defRPr/>
              </a:pPr>
              <a:t>2020/9/9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23F97-7C84-40F7-984D-02204E7EA8A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C1B8-6FBD-4665-A272-709E662BCB50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706F-EC4B-401A-970B-85A78A02DB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889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BD9-D3D3-4B89-B423-EB095049D871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55FA-FE01-489B-9973-57CA927464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BD9-D3D3-4B89-B423-EB095049D871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55FA-FE01-489B-9973-57CA927464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C1B8-6FBD-4665-A272-709E662BCB50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706F-EC4B-401A-970B-85A78A02DB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BD9-D3D3-4B89-B423-EB095049D871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55FA-FE01-489B-9973-57CA927464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BD9-D3D3-4B89-B423-EB095049D871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55FA-FE01-489B-9973-57CA927464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BD9-D3D3-4B89-B423-EB095049D871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55FA-FE01-489B-9973-57CA927464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BD9-D3D3-4B89-B423-EB095049D871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55FA-FE01-489B-9973-57CA927464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BD9-D3D3-4B89-B423-EB095049D871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55FA-FE01-489B-9973-57CA927464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BD9-D3D3-4B89-B423-EB095049D871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55FA-FE01-489B-9973-57CA927464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BD9-D3D3-4B89-B423-EB095049D871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55FA-FE01-489B-9973-57CA927464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BD9-D3D3-4B89-B423-EB095049D871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55FA-FE01-489B-9973-57CA927464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BD9-D3D3-4B89-B423-EB095049D871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55FA-FE01-489B-9973-57CA927464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C1B8-6FBD-4665-A272-709E662BCB50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706F-EC4B-401A-970B-85A78A02DB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C1B8-6FBD-4665-A272-709E662BCB50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706F-EC4B-401A-970B-85A78A02DB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C1B8-6FBD-4665-A272-709E662BCB50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706F-EC4B-401A-970B-85A78A02DB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C1B8-6FBD-4665-A272-709E662BCB50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706F-EC4B-401A-970B-85A78A02DB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C1B8-6FBD-4665-A272-709E662BCB50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706F-EC4B-401A-970B-85A78A02DB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C1B8-6FBD-4665-A272-709E662BCB50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706F-EC4B-401A-970B-85A78A02DB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C1B8-6FBD-4665-A272-709E662BCB50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706F-EC4B-401A-970B-85A78A02DB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9C1B8-6FBD-4665-A272-709E662BCB50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706F-EC4B-401A-970B-85A78A02DBC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财大百年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7884368" y="0"/>
            <a:ext cx="1087282" cy="980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B0F9-B97F-408B-8725-26DA8F23D80F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财大百年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7877206" y="1"/>
            <a:ext cx="1087282" cy="980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3" r:id="rId4"/>
    <p:sldLayoutId id="2147483654" r:id="rId5"/>
    <p:sldLayoutId id="2147483655" r:id="rId6"/>
    <p:sldLayoutId id="2147483660" r:id="rId7"/>
    <p:sldLayoutId id="2147483685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58BD9-D3D3-4B89-B423-EB095049D871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555FA-FE01-489B-9973-57CA927464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pea.shufe.edu.cn/4615/list.htm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611560" y="1844824"/>
            <a:ext cx="69127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740000"/>
                </a:solidFill>
                <a:latin typeface="微软雅黑" pitchFamily="34" charset="-122"/>
                <a:ea typeface="微软雅黑" pitchFamily="34" charset="-122"/>
              </a:rPr>
              <a:t>Introduction To Public Administration</a:t>
            </a:r>
          </a:p>
          <a:p>
            <a:pPr algn="ctr"/>
            <a:endParaRPr lang="en-US" altLang="zh-CN" sz="2800" b="1" dirty="0" smtClean="0">
              <a:solidFill>
                <a:srgbClr val="74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2800" b="1" dirty="0" smtClean="0">
              <a:solidFill>
                <a:srgbClr val="74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800" b="1" dirty="0" smtClean="0">
                <a:solidFill>
                  <a:srgbClr val="740000"/>
                </a:solidFill>
                <a:latin typeface="微软雅黑" pitchFamily="34" charset="-122"/>
                <a:ea typeface="微软雅黑" pitchFamily="34" charset="-122"/>
              </a:rPr>
              <a:t>SUFE SPEA</a:t>
            </a:r>
          </a:p>
          <a:p>
            <a:pPr algn="ctr"/>
            <a:r>
              <a:rPr lang="en-US" altLang="zh-CN" sz="2800" b="1" dirty="0" smtClean="0">
                <a:solidFill>
                  <a:srgbClr val="740000"/>
                </a:solidFill>
                <a:latin typeface="微软雅黑" pitchFamily="34" charset="-122"/>
                <a:ea typeface="微软雅黑" pitchFamily="34" charset="-122"/>
              </a:rPr>
              <a:t>Instructor: WANG, </a:t>
            </a:r>
            <a:r>
              <a:rPr lang="en-US" altLang="zh-CN" sz="2800" b="1" dirty="0" err="1" smtClean="0">
                <a:solidFill>
                  <a:srgbClr val="740000"/>
                </a:solidFill>
                <a:latin typeface="微软雅黑" pitchFamily="34" charset="-122"/>
                <a:ea typeface="微软雅黑" pitchFamily="34" charset="-122"/>
              </a:rPr>
              <a:t>Feng</a:t>
            </a:r>
            <a:endParaRPr lang="en-US" altLang="zh-CN" sz="2800" b="1" dirty="0" smtClean="0">
              <a:solidFill>
                <a:srgbClr val="74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60F866-0770-42AC-8872-8697DDAE443C}" type="datetime1">
              <a:rPr lang="zh-CN" altLang="en-US"/>
              <a:pPr>
                <a:defRPr/>
              </a:pPr>
              <a:t>2020/9/9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C9516-6C8C-4A4A-8A72-32D40F2E5BD3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tIns="54000" anchor="t" anchorCtr="1">
            <a:normAutofit/>
          </a:bodyPr>
          <a:lstStyle/>
          <a:p>
            <a:pPr eaLnBrk="1" hangingPunct="1"/>
            <a:r>
              <a:rPr lang="en-US" altLang="zh-CN" dirty="0" smtClean="0"/>
              <a:t>Important Things to Know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49263" indent="-449263"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CN" b="1" i="1" dirty="0" smtClean="0"/>
              <a:t>Grades will be calculated as follows:  </a:t>
            </a:r>
            <a:endParaRPr lang="en-US" altLang="zh-CN" dirty="0" smtClean="0"/>
          </a:p>
          <a:p>
            <a:pPr marL="914400" lvl="1"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CN" sz="2400" dirty="0" smtClean="0"/>
              <a:t>30%  Attendance, Participation &amp; Assignment (case leading</a:t>
            </a:r>
            <a:r>
              <a:rPr lang="en-US" altLang="zh-CN" sz="2400" dirty="0"/>
              <a:t>)</a:t>
            </a:r>
            <a:endParaRPr lang="en-US" altLang="zh-CN" sz="2400" dirty="0" smtClean="0"/>
          </a:p>
          <a:p>
            <a:pPr marL="914400" lvl="1"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CN" sz="2400" dirty="0" smtClean="0"/>
              <a:t>30%  Midterm</a:t>
            </a:r>
          </a:p>
          <a:p>
            <a:pPr marL="914400" lvl="1"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CN" sz="2400" dirty="0" smtClean="0"/>
              <a:t>40%  Final Group Report</a:t>
            </a:r>
            <a:endParaRPr lang="en-US" altLang="zh-CN" sz="2600" dirty="0" smtClean="0"/>
          </a:p>
          <a:p>
            <a:pPr marL="449263" indent="-449263"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CN" sz="3000" dirty="0" smtClean="0"/>
              <a:t>Midterm</a:t>
            </a:r>
            <a:r>
              <a:rPr lang="zh-CN" altLang="en-US" sz="3000" dirty="0" smtClean="0"/>
              <a:t>：</a:t>
            </a:r>
            <a:r>
              <a:rPr lang="en-US" altLang="zh-CN" sz="3000" dirty="0" smtClean="0"/>
              <a:t> Nov. 25, 2020 (open book, single-choice, open-ended questions)</a:t>
            </a:r>
          </a:p>
          <a:p>
            <a:pPr marL="449263" indent="-449263"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CN" sz="3000" dirty="0" smtClean="0"/>
              <a:t>Final group reports’ oral presentations are scheduled on Dec. 16 &amp; 23, 2020.</a:t>
            </a:r>
          </a:p>
          <a:p>
            <a:pPr marL="449263" indent="-449263">
              <a:lnSpc>
                <a:spcPct val="120000"/>
              </a:lnSpc>
              <a:spcAft>
                <a:spcPts val="0"/>
              </a:spcAft>
            </a:pPr>
            <a:r>
              <a:rPr lang="en-US" altLang="zh-CN" sz="3000" dirty="0" smtClean="0"/>
              <a:t>Group report is due on Dec. 30, 2020</a:t>
            </a:r>
          </a:p>
          <a:p>
            <a:pPr marL="449263" indent="-449263"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CN" sz="3000" b="1" dirty="0" smtClean="0"/>
              <a:t>BB system </a:t>
            </a:r>
            <a:r>
              <a:rPr lang="zh-CN" altLang="en-US" sz="3000" dirty="0" smtClean="0"/>
              <a:t>上财教学网 （平时作业，通知等）</a:t>
            </a:r>
            <a:r>
              <a:rPr lang="en-US" altLang="zh-CN" sz="3000" dirty="0" smtClean="0"/>
              <a:t>&amp; We-chat group</a:t>
            </a:r>
            <a:endParaRPr lang="zh-CN" alt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772400" cy="1362075"/>
          </a:xfrm>
        </p:spPr>
        <p:txBody>
          <a:bodyPr/>
          <a:lstStyle/>
          <a:p>
            <a:pPr algn="ctr"/>
            <a:r>
              <a:rPr lang="en-US" altLang="zh-CN" cap="none" dirty="0" smtClean="0"/>
              <a:t>Understanding of PA</a:t>
            </a:r>
            <a:endParaRPr lang="zh-CN" altLang="en-US" cap="none" dirty="0"/>
          </a:p>
        </p:txBody>
      </p:sp>
    </p:spTree>
    <p:extLst>
      <p:ext uri="{BB962C8B-B14F-4D97-AF65-F5344CB8AC3E}">
        <p14:creationId xmlns:p14="http://schemas.microsoft.com/office/powerpoint/2010/main" val="37331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507288" cy="1228998"/>
          </a:xfrm>
          <a:solidFill>
            <a:srgbClr val="FDEADA"/>
          </a:solidFill>
        </p:spPr>
        <p:txBody>
          <a:bodyPr lIns="90000" tIns="45000" rIns="90000" bIns="45000">
            <a:normAutofit fontScale="90000"/>
          </a:bodyPr>
          <a:lstStyle/>
          <a:p>
            <a:pPr defTabSz="449263" eaLnBrk="1" hangingPunct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zh-CN" sz="4000" dirty="0" smtClean="0">
                <a:latin typeface="Calibri" pitchFamily="34" charset="0"/>
              </a:rPr>
              <a:t>Early Graduate Education in Public Administration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5338762" cy="4352925"/>
          </a:xfrm>
        </p:spPr>
        <p:txBody>
          <a:bodyPr lIns="90000" tIns="45000" rIns="90000" bIns="45000">
            <a:normAutofit/>
          </a:bodyPr>
          <a:lstStyle/>
          <a:p>
            <a:pPr indent="-341313" defTabSz="449263" eaLnBrk="1" hangingPunct="1"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zh-CN" sz="3200" dirty="0" smtClean="0"/>
          </a:p>
          <a:p>
            <a:pPr indent="-341313" defTabSz="449263">
              <a:spcBef>
                <a:spcPts val="63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zh-CN" sz="3200" dirty="0" smtClean="0"/>
              <a:t>	In 1924 </a:t>
            </a:r>
            <a:r>
              <a:rPr lang="en-US" altLang="zh-CN" sz="3200" dirty="0"/>
              <a:t>In 1924 Maxwell School of </a:t>
            </a:r>
            <a:r>
              <a:rPr lang="en-US" altLang="zh-CN" sz="3200" dirty="0">
                <a:solidFill>
                  <a:srgbClr val="FF0000"/>
                </a:solidFill>
              </a:rPr>
              <a:t>Citizenship and Public Affairs </a:t>
            </a:r>
            <a:r>
              <a:rPr lang="en-US" altLang="zh-CN" sz="3200" dirty="0"/>
              <a:t>at Syracuse University established the first graduate education in public administration</a:t>
            </a:r>
            <a:r>
              <a:rPr lang="en-US" altLang="zh-CN" sz="3200" dirty="0" smtClean="0"/>
              <a:t>.</a:t>
            </a:r>
            <a:endParaRPr lang="en-US" altLang="zh-CN" sz="32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557338"/>
            <a:ext cx="3076575" cy="4525962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1120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31188" cy="1144587"/>
          </a:xfrm>
          <a:noFill/>
        </p:spPr>
        <p:txBody>
          <a:bodyPr lIns="90000" tIns="83808" rIns="90000" bIns="45000">
            <a:normAutofit/>
          </a:bodyPr>
          <a:lstStyle/>
          <a:p>
            <a:pPr eaLnBrk="1" hangingPunct="1"/>
            <a:r>
              <a:rPr lang="en-US" altLang="zh-CN" dirty="0" smtClean="0"/>
              <a:t>USC- </a:t>
            </a:r>
            <a:r>
              <a:rPr lang="en-US" altLang="zh-CN" sz="3600" dirty="0" smtClean="0"/>
              <a:t>Price </a:t>
            </a:r>
            <a:r>
              <a:rPr lang="en-US" altLang="zh-CN" sz="3600" dirty="0" smtClean="0">
                <a:solidFill>
                  <a:srgbClr val="FF0000"/>
                </a:solidFill>
              </a:rPr>
              <a:t>School of Public Policy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 lIns="90000" tIns="45000" rIns="90000" bIns="45000"/>
          <a:lstStyle/>
          <a:p>
            <a:pPr indent="-341313" defTabSz="449263" eaLnBrk="1" hangingPunct="1">
              <a:spcBef>
                <a:spcPts val="638"/>
              </a:spcBef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zh-CN" sz="3200" dirty="0" smtClean="0"/>
              <a:t>	In 1929 </a:t>
            </a:r>
            <a:r>
              <a:rPr lang="en-US" altLang="zh-CN" sz="3200" dirty="0" smtClean="0">
                <a:solidFill>
                  <a:srgbClr val="FF0000"/>
                </a:solidFill>
              </a:rPr>
              <a:t>School of Public Administration </a:t>
            </a:r>
            <a:r>
              <a:rPr lang="en-US" altLang="zh-CN" sz="3200" dirty="0" smtClean="0"/>
              <a:t>at the University of Southern California  became the second in the nation to offer graduate program in public administration.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573463"/>
            <a:ext cx="6624637" cy="273685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0484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4" y="1412776"/>
            <a:ext cx="820891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52669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2019 US News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842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357188"/>
            <a:ext cx="8229600" cy="771525"/>
          </a:xfrm>
        </p:spPr>
        <p:txBody>
          <a:bodyPr>
            <a:normAutofit/>
          </a:bodyPr>
          <a:lstStyle/>
          <a:p>
            <a:r>
              <a:rPr lang="en-US" altLang="zh-CN" dirty="0"/>
              <a:t>Public Affairs Specialties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2" y="1412777"/>
            <a:ext cx="8405813" cy="52563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</a:rPr>
              <a:t>Public Management and Administration (MPA)</a:t>
            </a:r>
          </a:p>
          <a:p>
            <a:r>
              <a:rPr lang="en-US" altLang="zh-CN" sz="2800" dirty="0" smtClean="0"/>
              <a:t>Public Finance &amp; Budgeting</a:t>
            </a:r>
          </a:p>
          <a:p>
            <a:r>
              <a:rPr lang="en-US" altLang="zh-CN" sz="2800" dirty="0" smtClean="0"/>
              <a:t>Nonprofit Management</a:t>
            </a:r>
          </a:p>
          <a:p>
            <a:pPr eaLnBrk="1" hangingPunct="1"/>
            <a:r>
              <a:rPr lang="en-US" altLang="zh-CN" sz="2800" dirty="0" smtClean="0"/>
              <a:t>Public Policy Analysis (MPP)</a:t>
            </a:r>
          </a:p>
          <a:p>
            <a:pPr eaLnBrk="1" hangingPunct="1"/>
            <a:r>
              <a:rPr lang="en-US" altLang="zh-CN" sz="2800" dirty="0" smtClean="0"/>
              <a:t>Social Policy</a:t>
            </a:r>
          </a:p>
          <a:p>
            <a:pPr eaLnBrk="1" hangingPunct="1"/>
            <a:r>
              <a:rPr lang="en-US" altLang="zh-CN" sz="2800" dirty="0" smtClean="0"/>
              <a:t>Health Policy &amp; Management</a:t>
            </a:r>
          </a:p>
          <a:p>
            <a:pPr eaLnBrk="1" hangingPunct="1"/>
            <a:r>
              <a:rPr lang="en-US" altLang="zh-CN" sz="2800" dirty="0" smtClean="0"/>
              <a:t>Environmental Policy &amp; Management</a:t>
            </a:r>
          </a:p>
          <a:p>
            <a:pPr eaLnBrk="1" hangingPunct="1"/>
            <a:r>
              <a:rPr lang="en-US" altLang="zh-CN" sz="2800" dirty="0" smtClean="0"/>
              <a:t>City Management &amp; Urban Policy</a:t>
            </a:r>
          </a:p>
        </p:txBody>
      </p:sp>
    </p:spTree>
    <p:extLst>
      <p:ext uri="{BB962C8B-B14F-4D97-AF65-F5344CB8AC3E}">
        <p14:creationId xmlns:p14="http://schemas.microsoft.com/office/powerpoint/2010/main" val="33912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3600" smtClean="0"/>
              <a:t>The Process of Public Administration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7958" t="19016" r="18974" b="51617"/>
          <a:stretch>
            <a:fillRect/>
          </a:stretch>
        </p:blipFill>
        <p:spPr>
          <a:xfrm>
            <a:off x="467544" y="1412776"/>
            <a:ext cx="8208912" cy="4759424"/>
          </a:xfrm>
          <a:noFill/>
        </p:spPr>
      </p:pic>
    </p:spTree>
    <p:extLst>
      <p:ext uri="{BB962C8B-B14F-4D97-AF65-F5344CB8AC3E}">
        <p14:creationId xmlns:p14="http://schemas.microsoft.com/office/powerpoint/2010/main" val="13755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Political Management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zh-CN" sz="2800" dirty="0" smtClean="0"/>
              <a:t>Public administrators must have </a:t>
            </a:r>
            <a:r>
              <a:rPr lang="en-US" altLang="zh-CN" sz="2800" b="1" dirty="0" smtClean="0"/>
              <a:t>knowledge</a:t>
            </a:r>
            <a:r>
              <a:rPr lang="en-US" altLang="zh-CN" sz="2800" dirty="0" smtClean="0"/>
              <a:t> of political institutions and processes.</a:t>
            </a:r>
          </a:p>
          <a:p>
            <a:pPr eaLnBrk="1" hangingPunct="1"/>
            <a:r>
              <a:rPr lang="en-US" altLang="zh-CN" sz="2800" dirty="0" smtClean="0"/>
              <a:t>Political knowledge alone is not enough; good administrators must also have political </a:t>
            </a:r>
            <a:r>
              <a:rPr lang="en-US" altLang="zh-CN" sz="2800" b="1" dirty="0" smtClean="0"/>
              <a:t>skills</a:t>
            </a:r>
            <a:r>
              <a:rPr lang="en-US" altLang="zh-CN" sz="2800" dirty="0" smtClean="0"/>
              <a:t>. They must be able to:</a:t>
            </a:r>
          </a:p>
          <a:p>
            <a:pPr lvl="1" eaLnBrk="1" hangingPunct="1"/>
            <a:r>
              <a:rPr lang="en-US" altLang="zh-CN" sz="2400" dirty="0" smtClean="0"/>
              <a:t>Analyze and interpret political, social, and economic trends</a:t>
            </a:r>
          </a:p>
          <a:p>
            <a:pPr lvl="1" eaLnBrk="1" hangingPunct="1"/>
            <a:r>
              <a:rPr lang="en-US" altLang="zh-CN" sz="2400" dirty="0" smtClean="0"/>
              <a:t>Evaluate the consequences of administrative actions</a:t>
            </a:r>
          </a:p>
          <a:p>
            <a:pPr lvl="1" eaLnBrk="1" hangingPunct="1"/>
            <a:r>
              <a:rPr lang="en-US" altLang="zh-CN" sz="2400" dirty="0" smtClean="0"/>
              <a:t>Persuade and bargain and thereby further their organization</a:t>
            </a:r>
            <a:r>
              <a:rPr lang="en-US" altLang="zh-CN" sz="2400" dirty="0" smtClean="0">
                <a:latin typeface="Garamond" pitchFamily="18" charset="0"/>
              </a:rPr>
              <a:t>’</a:t>
            </a:r>
            <a:r>
              <a:rPr lang="en-US" altLang="zh-CN" sz="2400" dirty="0" smtClean="0"/>
              <a:t>s objectives</a:t>
            </a:r>
          </a:p>
        </p:txBody>
      </p:sp>
    </p:spTree>
    <p:extLst>
      <p:ext uri="{BB962C8B-B14F-4D97-AF65-F5344CB8AC3E}">
        <p14:creationId xmlns:p14="http://schemas.microsoft.com/office/powerpoint/2010/main" val="6010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Program Management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zh-CN" sz="2800" dirty="0" smtClean="0"/>
              <a:t>Besides being good political managers, public administrators should be good program managers.</a:t>
            </a:r>
          </a:p>
          <a:p>
            <a:pPr eaLnBrk="1" hangingPunct="1"/>
            <a:r>
              <a:rPr lang="en-US" altLang="zh-CN" sz="2800" dirty="0" smtClean="0"/>
              <a:t>Public administrators skilled at program management ensures that tasks are done in an efficient and effective manner.</a:t>
            </a:r>
          </a:p>
          <a:p>
            <a:pPr lvl="1" eaLnBrk="1" hangingPunct="1"/>
            <a:r>
              <a:rPr lang="en-US" altLang="zh-CN" sz="2400" dirty="0" smtClean="0">
                <a:solidFill>
                  <a:schemeClr val="hlink"/>
                </a:solidFill>
              </a:rPr>
              <a:t>Efficiency</a:t>
            </a:r>
            <a:r>
              <a:rPr lang="en-US" altLang="zh-CN" sz="2400" dirty="0" smtClean="0"/>
              <a:t> refers to getting the most output from the least input.  </a:t>
            </a:r>
            <a:r>
              <a:rPr lang="en-US" altLang="zh-CN" sz="2400" dirty="0" smtClean="0">
                <a:latin typeface="Garamond" pitchFamily="18" charset="0"/>
              </a:rPr>
              <a:t>“</a:t>
            </a:r>
            <a:r>
              <a:rPr lang="en-US" altLang="zh-CN" sz="2400" dirty="0" smtClean="0"/>
              <a:t>do the thing right</a:t>
            </a:r>
            <a:r>
              <a:rPr lang="en-US" altLang="zh-CN" sz="2400" dirty="0" smtClean="0">
                <a:latin typeface="Garamond" pitchFamily="18" charset="0"/>
              </a:rPr>
              <a:t>”</a:t>
            </a:r>
            <a:endParaRPr lang="en-US" altLang="zh-CN" sz="2400" dirty="0" smtClean="0"/>
          </a:p>
          <a:p>
            <a:pPr lvl="1" eaLnBrk="1" hangingPunct="1"/>
            <a:r>
              <a:rPr lang="en-US" altLang="zh-CN" sz="2400" dirty="0" smtClean="0">
                <a:solidFill>
                  <a:schemeClr val="hlink"/>
                </a:solidFill>
              </a:rPr>
              <a:t>Effectiveness</a:t>
            </a:r>
            <a:r>
              <a:rPr lang="en-US" altLang="zh-CN" sz="2400" dirty="0" smtClean="0"/>
              <a:t> is often described as </a:t>
            </a:r>
            <a:r>
              <a:rPr lang="en-US" altLang="zh-CN" sz="2400" dirty="0" smtClean="0">
                <a:latin typeface="Garamond" pitchFamily="18" charset="0"/>
              </a:rPr>
              <a:t>“</a:t>
            </a:r>
            <a:r>
              <a:rPr lang="en-US" altLang="zh-CN" sz="2400" dirty="0" smtClean="0"/>
              <a:t>doing the right thing</a:t>
            </a:r>
            <a:r>
              <a:rPr lang="en-US" altLang="zh-CN" sz="2400" dirty="0" smtClean="0">
                <a:latin typeface="Garamond" pitchFamily="18" charset="0"/>
              </a:rPr>
              <a:t>”</a:t>
            </a:r>
            <a:r>
              <a:rPr lang="en-US" altLang="zh-CN" sz="2400" dirty="0" smtClean="0"/>
              <a:t> -- that is, engaging in activities that will help a government agency reach its goals.</a:t>
            </a:r>
          </a:p>
        </p:txBody>
      </p:sp>
    </p:spTree>
    <p:extLst>
      <p:ext uri="{BB962C8B-B14F-4D97-AF65-F5344CB8AC3E}">
        <p14:creationId xmlns:p14="http://schemas.microsoft.com/office/powerpoint/2010/main" val="30681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4000" dirty="0" smtClean="0"/>
              <a:t>Five Management Functions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  <a:spcAft>
                <a:spcPts val="0"/>
              </a:spcAft>
            </a:pPr>
            <a:r>
              <a:rPr lang="en-US" altLang="zh-CN" sz="2400" dirty="0" smtClean="0"/>
              <a:t>Planning (strategic management)</a:t>
            </a:r>
          </a:p>
          <a:p>
            <a:pPr lvl="1" eaLnBrk="1" hangingPunct="1">
              <a:lnSpc>
                <a:spcPct val="110000"/>
              </a:lnSpc>
              <a:spcAft>
                <a:spcPts val="0"/>
              </a:spcAft>
              <a:buFontTx/>
              <a:buNone/>
            </a:pPr>
            <a:r>
              <a:rPr lang="en-US" altLang="zh-CN" sz="2200" dirty="0" smtClean="0"/>
              <a:t>    Where the organization wants to go in the future and how it is going to get there.</a:t>
            </a:r>
          </a:p>
          <a:p>
            <a:pPr eaLnBrk="1" hangingPunct="1">
              <a:lnSpc>
                <a:spcPct val="110000"/>
              </a:lnSpc>
              <a:spcAft>
                <a:spcPts val="0"/>
              </a:spcAft>
            </a:pPr>
            <a:r>
              <a:rPr lang="en-US" altLang="zh-CN" sz="2400" dirty="0" smtClean="0"/>
              <a:t>Decision Making</a:t>
            </a:r>
          </a:p>
          <a:p>
            <a:pPr lvl="1" eaLnBrk="1" hangingPunct="1">
              <a:lnSpc>
                <a:spcPct val="110000"/>
              </a:lnSpc>
              <a:spcAft>
                <a:spcPts val="0"/>
              </a:spcAft>
              <a:buFontTx/>
              <a:buNone/>
            </a:pPr>
            <a:r>
              <a:rPr lang="en-US" altLang="zh-CN" sz="2200" dirty="0" smtClean="0"/>
              <a:t>     Process of identifying problems and opportunities, generating alternatives, and selecting an alternative.</a:t>
            </a:r>
          </a:p>
          <a:p>
            <a:pPr eaLnBrk="1" hangingPunct="1">
              <a:lnSpc>
                <a:spcPct val="110000"/>
              </a:lnSpc>
              <a:spcAft>
                <a:spcPts val="0"/>
              </a:spcAft>
            </a:pPr>
            <a:r>
              <a:rPr lang="en-US" altLang="zh-CN" sz="2400" dirty="0" smtClean="0"/>
              <a:t>Organizing (organizational structure)</a:t>
            </a:r>
          </a:p>
          <a:p>
            <a:pPr lvl="1" eaLnBrk="1" hangingPunct="1">
              <a:lnSpc>
                <a:spcPct val="110000"/>
              </a:lnSpc>
              <a:spcAft>
                <a:spcPts val="0"/>
              </a:spcAft>
              <a:buFontTx/>
              <a:buNone/>
            </a:pPr>
            <a:r>
              <a:rPr lang="en-US" altLang="zh-CN" sz="2200" dirty="0" smtClean="0"/>
              <a:t>    Reflects how an agency tries to attain the objectives of its programs.</a:t>
            </a:r>
          </a:p>
          <a:p>
            <a:pPr eaLnBrk="1" hangingPunct="1">
              <a:lnSpc>
                <a:spcPct val="110000"/>
              </a:lnSpc>
              <a:spcAft>
                <a:spcPts val="0"/>
              </a:spcAft>
            </a:pPr>
            <a:r>
              <a:rPr lang="en-US" altLang="zh-CN" sz="2400" dirty="0" smtClean="0"/>
              <a:t>Leading (leadership)</a:t>
            </a:r>
          </a:p>
          <a:p>
            <a:pPr lvl="1" eaLnBrk="1" hangingPunct="1">
              <a:lnSpc>
                <a:spcPct val="110000"/>
              </a:lnSpc>
              <a:spcAft>
                <a:spcPts val="0"/>
              </a:spcAft>
              <a:buFontTx/>
              <a:buNone/>
            </a:pPr>
            <a:r>
              <a:rPr lang="en-US" altLang="zh-CN" sz="2200" dirty="0" smtClean="0"/>
              <a:t>    The use of influence to motivate civil servants to achieve program objectives.</a:t>
            </a:r>
          </a:p>
          <a:p>
            <a:pPr eaLnBrk="1" hangingPunct="1">
              <a:lnSpc>
                <a:spcPct val="110000"/>
              </a:lnSpc>
              <a:spcAft>
                <a:spcPts val="0"/>
              </a:spcAft>
            </a:pPr>
            <a:r>
              <a:rPr lang="en-US" altLang="zh-CN" sz="2400" dirty="0" smtClean="0"/>
              <a:t>Implementing</a:t>
            </a:r>
          </a:p>
          <a:p>
            <a:pPr lvl="1" eaLnBrk="1" hangingPunct="1">
              <a:lnSpc>
                <a:spcPct val="110000"/>
              </a:lnSpc>
              <a:spcAft>
                <a:spcPts val="0"/>
              </a:spcAft>
              <a:buFontTx/>
              <a:buNone/>
            </a:pPr>
            <a:r>
              <a:rPr lang="en-US" altLang="zh-CN" sz="2200" dirty="0" smtClean="0"/>
              <a:t>    Monitoring and adjusting of the agency employees</a:t>
            </a:r>
            <a:r>
              <a:rPr lang="en-US" altLang="zh-CN" sz="2200" dirty="0" smtClean="0">
                <a:latin typeface="Garamond" pitchFamily="18" charset="0"/>
              </a:rPr>
              <a:t>’</a:t>
            </a:r>
            <a:r>
              <a:rPr lang="en-US" altLang="zh-CN" sz="2200" dirty="0" smtClean="0"/>
              <a:t> activities to ensure that the program remains on track toward its objectives.</a:t>
            </a:r>
          </a:p>
        </p:txBody>
      </p:sp>
    </p:spTree>
    <p:extLst>
      <p:ext uri="{BB962C8B-B14F-4D97-AF65-F5344CB8AC3E}">
        <p14:creationId xmlns:p14="http://schemas.microsoft.com/office/powerpoint/2010/main" val="40326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268760"/>
            <a:ext cx="8218487" cy="3743325"/>
          </a:xfrm>
        </p:spPr>
        <p:txBody>
          <a:bodyPr/>
          <a:lstStyle/>
          <a:p>
            <a:pPr algn="ctr"/>
            <a:r>
              <a:rPr lang="en-US" altLang="zh-CN" dirty="0" smtClean="0"/>
              <a:t>Week 1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Introduction &amp; Course </a:t>
            </a:r>
            <a:r>
              <a:rPr lang="en-US" altLang="zh-CN" dirty="0" smtClean="0"/>
              <a:t>Overview</a:t>
            </a:r>
            <a:endParaRPr lang="en-US" altLang="zh-CN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굴림" pitchFamily="34" charset="-127"/>
              </a:rPr>
              <a:t>Agenda for Today			</a:t>
            </a:r>
            <a:endParaRPr lang="en-US" altLang="zh-CN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8013576" cy="399330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zh-CN" dirty="0" smtClean="0">
                <a:ea typeface="굴림" pitchFamily="34" charset="-127"/>
              </a:rPr>
              <a:t>Get to know each other</a:t>
            </a:r>
          </a:p>
          <a:p>
            <a:pPr eaLnBrk="1" hangingPunct="1"/>
            <a:r>
              <a:rPr lang="en-US" altLang="zh-CN" dirty="0" smtClean="0">
                <a:ea typeface="굴림" pitchFamily="34" charset="-127"/>
              </a:rPr>
              <a:t>The last lecture</a:t>
            </a:r>
            <a:endParaRPr lang="en-US" altLang="ko-KR" dirty="0" smtClean="0">
              <a:ea typeface="굴림" pitchFamily="34" charset="-127"/>
            </a:endParaRPr>
          </a:p>
          <a:p>
            <a:pPr eaLnBrk="1" hangingPunct="1"/>
            <a:r>
              <a:rPr lang="en-US" altLang="ko-KR" dirty="0" smtClean="0">
                <a:ea typeface="굴림" pitchFamily="34" charset="-127"/>
              </a:rPr>
              <a:t>Structure of the course</a:t>
            </a:r>
          </a:p>
          <a:p>
            <a:pPr lvl="1" eaLnBrk="1" hangingPunct="1"/>
            <a:r>
              <a:rPr lang="en-US" altLang="zh-CN" dirty="0" smtClean="0"/>
              <a:t>Textbook and syllabus review</a:t>
            </a:r>
          </a:p>
          <a:p>
            <a:pPr lvl="1" eaLnBrk="1" hangingPunct="1"/>
            <a:r>
              <a:rPr lang="en-US" altLang="zh-CN" dirty="0" smtClean="0"/>
              <a:t>Course expectations and requirements</a:t>
            </a:r>
          </a:p>
          <a:p>
            <a:r>
              <a:rPr lang="en-US" altLang="zh-CN" dirty="0" smtClean="0"/>
              <a:t>Understanding of </a:t>
            </a:r>
            <a:r>
              <a:rPr lang="en-US" altLang="zh-CN" dirty="0"/>
              <a:t>p</a:t>
            </a:r>
            <a:r>
              <a:rPr lang="en-US" altLang="zh-CN" dirty="0" smtClean="0"/>
              <a:t>ublic administration (PA)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Get to know each other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dirty="0" smtClean="0"/>
              <a:t>About me</a:t>
            </a:r>
          </a:p>
          <a:p>
            <a:pPr>
              <a:lnSpc>
                <a:spcPct val="110000"/>
              </a:lnSpc>
              <a:buNone/>
            </a:pPr>
            <a:r>
              <a:rPr lang="en-US" altLang="zh-CN" sz="2400" dirty="0" smtClean="0"/>
              <a:t>	</a:t>
            </a:r>
            <a:r>
              <a:rPr lang="en-US" altLang="zh-CN" sz="2400" b="1" dirty="0">
                <a:hlinkClick r:id="rId2"/>
              </a:rPr>
              <a:t>http://</a:t>
            </a:r>
            <a:r>
              <a:rPr lang="en-US" altLang="zh-CN" sz="2400" b="1" dirty="0" smtClean="0">
                <a:hlinkClick r:id="rId2"/>
              </a:rPr>
              <a:t>spea.shufe.edu.cn/4615/list.htm</a:t>
            </a:r>
            <a:endParaRPr lang="en-US" altLang="zh-CN" sz="2400" b="1" dirty="0" smtClean="0"/>
          </a:p>
          <a:p>
            <a:pPr eaLnBrk="1" hangingPunct="1">
              <a:lnSpc>
                <a:spcPct val="110000"/>
              </a:lnSpc>
              <a:spcAft>
                <a:spcPts val="0"/>
              </a:spcAft>
            </a:pPr>
            <a:r>
              <a:rPr lang="en-US" altLang="zh-CN" sz="2400" dirty="0" smtClean="0"/>
              <a:t>About you</a:t>
            </a:r>
            <a:endParaRPr lang="en-US" altLang="zh-CN" sz="2000" dirty="0" smtClean="0"/>
          </a:p>
          <a:p>
            <a:pPr lvl="1" eaLnBrk="1" hangingPunct="1">
              <a:lnSpc>
                <a:spcPct val="110000"/>
              </a:lnSpc>
              <a:spcAft>
                <a:spcPts val="0"/>
              </a:spcAft>
            </a:pPr>
            <a:r>
              <a:rPr lang="en-US" altLang="zh-CN" sz="2000" dirty="0" smtClean="0"/>
              <a:t>Where are you from?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altLang="zh-CN" sz="2000" dirty="0"/>
              <a:t>What do you want to do most when you graduate?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altLang="zh-CN" sz="2000" dirty="0"/>
              <a:t>What do you expect to learn from this course?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altLang="zh-CN" sz="2000" dirty="0"/>
              <a:t>What do you expect from the instructor?</a:t>
            </a:r>
          </a:p>
          <a:p>
            <a:pPr lvl="1" eaLnBrk="1" hangingPunct="1">
              <a:lnSpc>
                <a:spcPct val="110000"/>
              </a:lnSpc>
              <a:spcAft>
                <a:spcPts val="0"/>
              </a:spcAft>
            </a:pPr>
            <a:r>
              <a:rPr lang="en-US" altLang="zh-CN" sz="2000" dirty="0" smtClean="0"/>
              <a:t>How do you spend your free time? </a:t>
            </a:r>
          </a:p>
          <a:p>
            <a:pPr lvl="1" eaLnBrk="1" hangingPunct="1">
              <a:lnSpc>
                <a:spcPct val="110000"/>
              </a:lnSpc>
              <a:spcAft>
                <a:spcPts val="0"/>
              </a:spcAft>
            </a:pPr>
            <a:r>
              <a:rPr lang="en-US" altLang="zh-CN" sz="2000" dirty="0" smtClean="0"/>
              <a:t>Anything else you want to share…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last lecture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/>
          </a:bodyPr>
          <a:lstStyle/>
          <a:p>
            <a:pPr marL="449263" indent="-449263">
              <a:lnSpc>
                <a:spcPct val="90000"/>
              </a:lnSpc>
              <a:defRPr/>
            </a:pPr>
            <a:r>
              <a:rPr lang="en-US" altLang="zh-CN" dirty="0"/>
              <a:t>Get the direction </a:t>
            </a:r>
            <a:r>
              <a:rPr lang="en-US" altLang="zh-CN" dirty="0" smtClean="0"/>
              <a:t>right</a:t>
            </a:r>
            <a:endParaRPr lang="en-US" altLang="zh-CN" dirty="0"/>
          </a:p>
          <a:p>
            <a:pPr marL="449263" indent="-449263">
              <a:lnSpc>
                <a:spcPct val="90000"/>
              </a:lnSpc>
              <a:buNone/>
              <a:defRPr/>
            </a:pPr>
            <a:r>
              <a:rPr lang="en-US" altLang="zh-CN" dirty="0" smtClean="0"/>
              <a:t>	- </a:t>
            </a:r>
            <a:r>
              <a:rPr lang="zh-CN" altLang="en-US" sz="2800" dirty="0"/>
              <a:t>辛德勒的名单</a:t>
            </a:r>
            <a:endParaRPr lang="en-US" altLang="zh-CN" sz="2800" dirty="0"/>
          </a:p>
          <a:p>
            <a:pPr marL="449263" indent="-449263">
              <a:lnSpc>
                <a:spcPct val="90000"/>
              </a:lnSpc>
              <a:buNone/>
              <a:defRPr/>
            </a:pPr>
            <a:endParaRPr lang="en-US" altLang="zh-CN" dirty="0"/>
          </a:p>
          <a:p>
            <a:pPr marL="449263" indent="-449263">
              <a:lnSpc>
                <a:spcPct val="90000"/>
              </a:lnSpc>
              <a:defRPr/>
            </a:pPr>
            <a:r>
              <a:rPr lang="en-US" altLang="zh-CN" dirty="0" smtClean="0"/>
              <a:t>Set priorities and stay </a:t>
            </a:r>
            <a:r>
              <a:rPr lang="en-US" altLang="zh-CN" dirty="0" smtClean="0"/>
              <a:t>focused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zh-CN" dirty="0" smtClean="0"/>
              <a:t>     - </a:t>
            </a:r>
            <a:r>
              <a:rPr lang="zh-CN" altLang="en-US" sz="2800" dirty="0"/>
              <a:t>阿甘正传  </a:t>
            </a:r>
            <a:endParaRPr lang="en-US" altLang="zh-CN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zh-CN" dirty="0" smtClean="0"/>
          </a:p>
          <a:p>
            <a:pPr marL="449263" indent="-449263">
              <a:lnSpc>
                <a:spcPct val="90000"/>
              </a:lnSpc>
              <a:defRPr/>
            </a:pPr>
            <a:r>
              <a:rPr lang="en-US" altLang="zh-CN" dirty="0" smtClean="0"/>
              <a:t>Be persistent and positive</a:t>
            </a:r>
          </a:p>
          <a:p>
            <a:pPr marL="849313" lvl="1" indent="-449263">
              <a:lnSpc>
                <a:spcPct val="90000"/>
              </a:lnSpc>
              <a:defRPr/>
            </a:pPr>
            <a:r>
              <a:rPr lang="zh-CN" altLang="en-US" dirty="0"/>
              <a:t>肖生</a:t>
            </a:r>
            <a:r>
              <a:rPr lang="zh-CN" altLang="en-US" dirty="0" smtClean="0"/>
              <a:t>克的救赎</a:t>
            </a:r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03536"/>
            <a:ext cx="1584176" cy="2520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373" y="1052736"/>
            <a:ext cx="2016224" cy="3248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97" y="4442767"/>
            <a:ext cx="3613696" cy="229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" y="0"/>
            <a:ext cx="7560840" cy="649796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259632" y="6021288"/>
            <a:ext cx="40324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2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Interdisciplinary nature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1412776"/>
            <a:ext cx="829749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Many textbooks </a:t>
            </a:r>
            <a:r>
              <a:rPr lang="zh-CN" altLang="en-US" dirty="0" smtClean="0"/>
              <a:t>诸多教材</a:t>
            </a:r>
            <a:endParaRPr lang="zh-CN" altLang="en-US" dirty="0"/>
          </a:p>
        </p:txBody>
      </p:sp>
      <p:pic>
        <p:nvPicPr>
          <p:cNvPr id="4" name="内容占位符 3" descr="FullSizeRen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00200"/>
            <a:ext cx="6984775" cy="4781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DA0130-8F65-4B3A-9B8A-C867EFD318A4}" type="slidenum">
              <a:rPr lang="en-US" altLang="zh-CN" sz="1200">
                <a:latin typeface="Arial Black" pitchFamily="34" charset="0"/>
              </a:rPr>
              <a:pPr algn="r"/>
              <a:t>9</a:t>
            </a:fld>
            <a:endParaRPr lang="en-US" altLang="zh-CN" sz="1200">
              <a:latin typeface="Arial Black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Textbook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English &amp; Chinese Versions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  <p:pic>
        <p:nvPicPr>
          <p:cNvPr id="6149" name="Picture 6" descr="514SkFTFgxL__BO2,204,203,200_PIsitb-sticker-arrow-click,TopRight,35,-76_AA300_SH20_OU2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26277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s://images-cn.ssl-images-amazon.com/images/I/51%2BwsvbBFKL._SX359_BO1,204,203,2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28800"/>
            <a:ext cx="3384376" cy="4619600"/>
          </a:xfrm>
          <a:prstGeom prst="rect">
            <a:avLst/>
          </a:prstGeom>
          <a:noFill/>
        </p:spPr>
      </p:pic>
      <p:pic>
        <p:nvPicPr>
          <p:cNvPr id="20484" name="Picture 4" descr="https://images-cn.ssl-images-amazon.com/images/I/51UfY+xMWHL._AA218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852935"/>
            <a:ext cx="2957736" cy="2816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5524</TotalTime>
  <Words>468</Words>
  <Application>Microsoft Office PowerPoint</Application>
  <PresentationFormat>全屏显示(4:3)</PresentationFormat>
  <Paragraphs>88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굴림</vt:lpstr>
      <vt:lpstr>宋体</vt:lpstr>
      <vt:lpstr>微软雅黑</vt:lpstr>
      <vt:lpstr>Arial</vt:lpstr>
      <vt:lpstr>Arial Black</vt:lpstr>
      <vt:lpstr>Calibri</vt:lpstr>
      <vt:lpstr>Garamond</vt:lpstr>
      <vt:lpstr>Tahoma</vt:lpstr>
      <vt:lpstr>Times New Roman</vt:lpstr>
      <vt:lpstr>自定义设计方案</vt:lpstr>
      <vt:lpstr>Office 主题</vt:lpstr>
      <vt:lpstr>1_自定义设计方案</vt:lpstr>
      <vt:lpstr>PowerPoint 演示文稿</vt:lpstr>
      <vt:lpstr>Week 1  Introduction &amp; Course Overview</vt:lpstr>
      <vt:lpstr>Agenda for Today   </vt:lpstr>
      <vt:lpstr>Get to know each other</vt:lpstr>
      <vt:lpstr>The last lecture</vt:lpstr>
      <vt:lpstr>PowerPoint 演示文稿</vt:lpstr>
      <vt:lpstr>Interdisciplinary nature </vt:lpstr>
      <vt:lpstr>Many textbooks 诸多教材</vt:lpstr>
      <vt:lpstr>Textbook （English &amp; Chinese Versions）</vt:lpstr>
      <vt:lpstr>Important Things to Know</vt:lpstr>
      <vt:lpstr>Understanding of PA</vt:lpstr>
      <vt:lpstr>Early Graduate Education in Public Administration</vt:lpstr>
      <vt:lpstr>USC- Price School of Public Policy</vt:lpstr>
      <vt:lpstr>PowerPoint 演示文稿</vt:lpstr>
      <vt:lpstr>Public Affairs Specialties</vt:lpstr>
      <vt:lpstr>The Process of Public Administration</vt:lpstr>
      <vt:lpstr>Political Management</vt:lpstr>
      <vt:lpstr>Program Management</vt:lpstr>
      <vt:lpstr>Five Management Functions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Microsoft 帐户</cp:lastModifiedBy>
  <cp:revision>228</cp:revision>
  <dcterms:created xsi:type="dcterms:W3CDTF">2015-10-30T01:04:12Z</dcterms:created>
  <dcterms:modified xsi:type="dcterms:W3CDTF">2020-09-09T00:14:03Z</dcterms:modified>
</cp:coreProperties>
</file>