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58"/>
  </p:notesMasterIdLst>
  <p:handoutMasterIdLst>
    <p:handoutMasterId r:id="rId59"/>
  </p:handoutMasterIdLst>
  <p:sldIdLst>
    <p:sldId id="257" r:id="rId3"/>
    <p:sldId id="642" r:id="rId4"/>
    <p:sldId id="643" r:id="rId5"/>
    <p:sldId id="584" r:id="rId6"/>
    <p:sldId id="585" r:id="rId7"/>
    <p:sldId id="586" r:id="rId8"/>
    <p:sldId id="587" r:id="rId9"/>
    <p:sldId id="644" r:id="rId10"/>
    <p:sldId id="588" r:id="rId11"/>
    <p:sldId id="589" r:id="rId12"/>
    <p:sldId id="590" r:id="rId13"/>
    <p:sldId id="591" r:id="rId14"/>
    <p:sldId id="593" r:id="rId15"/>
    <p:sldId id="594" r:id="rId16"/>
    <p:sldId id="596" r:id="rId17"/>
    <p:sldId id="597" r:id="rId18"/>
    <p:sldId id="598" r:id="rId19"/>
    <p:sldId id="592" r:id="rId20"/>
    <p:sldId id="599" r:id="rId21"/>
    <p:sldId id="600" r:id="rId22"/>
    <p:sldId id="601" r:id="rId23"/>
    <p:sldId id="602" r:id="rId24"/>
    <p:sldId id="603" r:id="rId25"/>
    <p:sldId id="604" r:id="rId26"/>
    <p:sldId id="605" r:id="rId27"/>
    <p:sldId id="606" r:id="rId28"/>
    <p:sldId id="607" r:id="rId29"/>
    <p:sldId id="608" r:id="rId30"/>
    <p:sldId id="609" r:id="rId31"/>
    <p:sldId id="610" r:id="rId32"/>
    <p:sldId id="611" r:id="rId33"/>
    <p:sldId id="612" r:id="rId34"/>
    <p:sldId id="618" r:id="rId35"/>
    <p:sldId id="620" r:id="rId36"/>
    <p:sldId id="621" r:id="rId37"/>
    <p:sldId id="622" r:id="rId38"/>
    <p:sldId id="623" r:id="rId39"/>
    <p:sldId id="624" r:id="rId40"/>
    <p:sldId id="625" r:id="rId41"/>
    <p:sldId id="626" r:id="rId42"/>
    <p:sldId id="627" r:id="rId43"/>
    <p:sldId id="628" r:id="rId44"/>
    <p:sldId id="629" r:id="rId45"/>
    <p:sldId id="630" r:id="rId46"/>
    <p:sldId id="631" r:id="rId47"/>
    <p:sldId id="632" r:id="rId48"/>
    <p:sldId id="633" r:id="rId49"/>
    <p:sldId id="634" r:id="rId50"/>
    <p:sldId id="635" r:id="rId51"/>
    <p:sldId id="636" r:id="rId52"/>
    <p:sldId id="637" r:id="rId53"/>
    <p:sldId id="638" r:id="rId54"/>
    <p:sldId id="639" r:id="rId55"/>
    <p:sldId id="640" r:id="rId56"/>
    <p:sldId id="641" r:id="rId57"/>
  </p:sldIdLst>
  <p:sldSz cx="9144000" cy="6858000" type="screen4x3"/>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ser" initials="D"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3481" autoAdjust="0"/>
  </p:normalViewPr>
  <p:slideViewPr>
    <p:cSldViewPr>
      <p:cViewPr varScale="1">
        <p:scale>
          <a:sx n="51" d="100"/>
          <a:sy n="51" d="100"/>
        </p:scale>
        <p:origin x="1720" y="48"/>
      </p:cViewPr>
      <p:guideLst>
        <p:guide orient="horz" pos="2160"/>
        <p:guide pos="2880"/>
      </p:guideLst>
    </p:cSldViewPr>
  </p:slideViewPr>
  <p:outlineViewPr>
    <p:cViewPr>
      <p:scale>
        <a:sx n="33" d="100"/>
        <a:sy n="33" d="100"/>
      </p:scale>
      <p:origin x="0" y="4926"/>
    </p:cViewPr>
  </p:outlineViewPr>
  <p:notesTextViewPr>
    <p:cViewPr>
      <p:scale>
        <a:sx n="100" d="100"/>
        <a:sy n="100" d="100"/>
      </p:scale>
      <p:origin x="0" y="0"/>
    </p:cViewPr>
  </p:notesTextViewPr>
  <p:notesViewPr>
    <p:cSldViewPr>
      <p:cViewPr varScale="1">
        <p:scale>
          <a:sx n="49" d="100"/>
          <a:sy n="49" d="100"/>
        </p:scale>
        <p:origin x="-245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8-23T10:40:43.157" idx="17">
    <p:pos x="2481" y="2172"/>
    <p:text>"FY 2012 DOE Agency Financial Report | Annual Performance Report | Budget &amp; Performance | About Us | US DOE". Energy.gov. 
http://energy.gov/cfo/reports/agency-financial-reports</p:text>
  </p:cm>
  <p:cm authorId="0" dt="2013-08-23T10:49:50.503" idx="18">
    <p:pos x="2491" y="1729"/>
    <p:text>"EPA's Budget and Spending | Planning, Budget, and Results | US EPA". Epa.gov. 
http://www2.epa.gov/planandbudget/budget</p:text>
  </p:cm>
  <p:cm authorId="0" dt="2013-08-23T11:01:13.954" idx="19">
    <p:pos x="4981" y="2207"/>
    <p:text>" 国家能源局简介| 国家能源局 ". nea.gov.cn.
http://www.nea.gov.cn/gjnyj/index.htm</p:text>
  </p:cm>
  <p:cm authorId="0" dt="2013-08-23T11:32:31.274" idx="20">
    <p:pos x="4989" y="1745"/>
    <p:text>"环境保护部机关'三定'实施方案 | 机构改革 | 机构职能 | 行政体制 | 中国环保部". zhb.gov.cn.
http://www.zhb.gov.cn/dept/jgzn/jggg/200810/t20081030_130675.htm</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fld id="{5DFD4E9F-1E6E-4E60-9EC6-C18B1CB8E902}" type="datetimeFigureOut">
              <a:rPr lang="zh-CN" altLang="en-US" smtClean="0"/>
              <a:pPr/>
              <a:t>2020/6/11</a:t>
            </a:fld>
            <a:endParaRPr lang="zh-CN" altLang="en-US"/>
          </a:p>
        </p:txBody>
      </p:sp>
      <p:sp>
        <p:nvSpPr>
          <p:cNvPr id="4" name="页脚占位符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fld id="{22B87326-9C1C-4738-ABCB-7E795697C636}" type="slidenum">
              <a:rPr lang="zh-CN" altLang="en-US" smtClean="0"/>
              <a:pPr/>
              <a:t>‹#›</a:t>
            </a:fld>
            <a:endParaRPr lang="zh-CN" altLang="en-US"/>
          </a:p>
        </p:txBody>
      </p:sp>
    </p:spTree>
    <p:extLst>
      <p:ext uri="{BB962C8B-B14F-4D97-AF65-F5344CB8AC3E}">
        <p14:creationId xmlns:p14="http://schemas.microsoft.com/office/powerpoint/2010/main" val="90946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zh-CN" altLang="en-US"/>
          </a:p>
        </p:txBody>
      </p:sp>
      <p:sp>
        <p:nvSpPr>
          <p:cNvPr id="3" name="日期占位符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6C502A9C-033D-4E13-B24D-36BFE49209E0}" type="datetimeFigureOut">
              <a:rPr lang="zh-CN" altLang="en-US" smtClean="0"/>
              <a:pPr/>
              <a:t>2020/6/11</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13" tIns="45706" rIns="91413" bIns="4570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FFB2B724-8F57-4446-A309-E4566470A244}" type="slidenum">
              <a:rPr lang="zh-CN" altLang="en-US" smtClean="0"/>
              <a:pPr/>
              <a:t>‹#›</a:t>
            </a:fld>
            <a:endParaRPr lang="zh-CN" altLang="en-US"/>
          </a:p>
        </p:txBody>
      </p:sp>
    </p:spTree>
    <p:extLst>
      <p:ext uri="{BB962C8B-B14F-4D97-AF65-F5344CB8AC3E}">
        <p14:creationId xmlns:p14="http://schemas.microsoft.com/office/powerpoint/2010/main" val="322596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14126"/>
            <a:r>
              <a:rPr lang="en-US" altLang="zh-CN" dirty="0">
                <a:ea typeface="黑体" panose="02010609060101010101" pitchFamily="49" charset="-122"/>
              </a:rPr>
              <a:t>Open access had led to a gradually diminishing stock throughout the 1970s. </a:t>
            </a:r>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14</a:t>
            </a:fld>
            <a:endParaRPr lang="zh-CN" altLang="en-US"/>
          </a:p>
        </p:txBody>
      </p:sp>
    </p:spTree>
    <p:extLst>
      <p:ext uri="{BB962C8B-B14F-4D97-AF65-F5344CB8AC3E}">
        <p14:creationId xmlns:p14="http://schemas.microsoft.com/office/powerpoint/2010/main" val="401360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fontAlgn="base">
              <a:lnSpc>
                <a:spcPct val="100000"/>
              </a:lnSpc>
              <a:spcBef>
                <a:spcPct val="0"/>
              </a:spcBef>
              <a:spcAft>
                <a:spcPct val="0"/>
              </a:spcAft>
              <a:buSzTx/>
              <a:buFontTx/>
              <a:buNone/>
            </a:pPr>
            <a:endParaRPr lang="en-US" altLang="zh-CN" sz="2400" dirty="0">
              <a:ea typeface="黑体" panose="02010609060101010101" pitchFamily="49" charset="-122"/>
            </a:endParaRPr>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15</a:t>
            </a:fld>
            <a:endParaRPr lang="zh-CN" altLang="en-US"/>
          </a:p>
        </p:txBody>
      </p:sp>
    </p:spTree>
    <p:extLst>
      <p:ext uri="{BB962C8B-B14F-4D97-AF65-F5344CB8AC3E}">
        <p14:creationId xmlns:p14="http://schemas.microsoft.com/office/powerpoint/2010/main" val="144034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14126"/>
            <a:r>
              <a:rPr lang="en-US" altLang="zh-CN" dirty="0">
                <a:ea typeface="黑体" panose="02010609060101010101" pitchFamily="49" charset="-122"/>
              </a:rPr>
              <a:t>In an effort to reduce the harvest, the season was first reduced from 125 days in 1975 to 25 days in 1980, and then to just 2 days in 1994. </a:t>
            </a:r>
          </a:p>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16</a:t>
            </a:fld>
            <a:endParaRPr lang="zh-CN" altLang="en-US"/>
          </a:p>
        </p:txBody>
      </p:sp>
    </p:spTree>
    <p:extLst>
      <p:ext uri="{BB962C8B-B14F-4D97-AF65-F5344CB8AC3E}">
        <p14:creationId xmlns:p14="http://schemas.microsoft.com/office/powerpoint/2010/main" val="69856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679450" y="811213"/>
            <a:ext cx="5414963" cy="4060825"/>
          </a:xfrm>
        </p:spPr>
      </p:sp>
      <p:sp>
        <p:nvSpPr>
          <p:cNvPr id="51203" name="Rectangle 3"/>
          <p:cNvSpPr>
            <a:spLocks noGrp="1" noRot="1" noChangeArrowheads="1"/>
          </p:cNvSpPr>
          <p:nvPr>
            <p:ph type="body" idx="1"/>
          </p:nvPr>
        </p:nvSpPr>
        <p:spPr>
          <a:xfrm>
            <a:off x="676620" y="5145997"/>
            <a:ext cx="5420832" cy="4875428"/>
          </a:xfrm>
          <a:noFill/>
        </p:spPr>
        <p:txBody>
          <a:bodyPr/>
          <a:lstStyle/>
          <a:p>
            <a:endParaRPr lang="en-US" altLang="zh-CN" smtClean="0"/>
          </a:p>
          <a:p>
            <a:r>
              <a:rPr lang="en-US" altLang="zh-CN" smtClean="0"/>
              <a:t>By </a:t>
            </a:r>
            <a:r>
              <a:rPr lang="en-US" altLang="zh-CN" dirty="0" smtClean="0"/>
              <a:t>1994, crews remained out for the entire 48 hours of the season, leading to high rates of injury—and even mortality. Due to the rushed fishing, the by-catch (of other species) was exceedingly high, as was so-called “ghost fishing” from abandoned nets. Fresh halibut became a rarity, because nearly all of the catch had to be frozen; much of it decayed on docks due to insufficient processing capacity. Furthermore, the regulatory approach failed even to limit the catch, with the targeted total allowable catch exceeded in two out of three years (</a:t>
            </a:r>
            <a:r>
              <a:rPr lang="en-US" altLang="zh-CN" dirty="0" err="1" smtClean="0"/>
              <a:t>Homans</a:t>
            </a:r>
            <a:r>
              <a:rPr lang="en-US" altLang="zh-CN" dirty="0" smtClean="0"/>
              <a:t> and </a:t>
            </a:r>
            <a:r>
              <a:rPr lang="en-US" altLang="zh-CN" dirty="0" err="1" smtClean="0"/>
              <a:t>Wilen</a:t>
            </a:r>
            <a:r>
              <a:rPr lang="en-US" altLang="zh-CN" dirty="0" smtClean="0"/>
              <a:t> 1997).</a:t>
            </a:r>
            <a:endParaRPr lang="zh-CN" altLang="en-US" dirty="0" smtClean="0">
              <a:solidFill>
                <a:srgbClr val="12357C"/>
              </a:solidFill>
            </a:endParaRPr>
          </a:p>
          <a:p>
            <a:endParaRPr lang="zh-CN" altLang="en-US" dirty="0" smtClean="0"/>
          </a:p>
        </p:txBody>
      </p:sp>
    </p:spTree>
    <p:extLst>
      <p:ext uri="{BB962C8B-B14F-4D97-AF65-F5344CB8AC3E}">
        <p14:creationId xmlns:p14="http://schemas.microsoft.com/office/powerpoint/2010/main" val="4101332057"/>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14126">
              <a:defRPr/>
            </a:pPr>
            <a:r>
              <a:rPr lang="en-US" altLang="zh-CN" dirty="0" smtClean="0">
                <a:ea typeface="黑体" panose="02010609060101010101" pitchFamily="49" charset="-122"/>
              </a:rPr>
              <a:t>Such situations with conventional open-access fisheries regulation are commonplace: overfishing occurs, the fishery stock is depleted, the government responds by regulating the catch, thereby driving up the cost of fishing, fishermen complain that they cannot make a profit, and harvests continue to fall. </a:t>
            </a:r>
            <a:endParaRPr lang="zh-CN" altLang="en-US" dirty="0" smtClean="0">
              <a:ea typeface="黑体" panose="02010609060101010101" pitchFamily="49" charset="-122"/>
            </a:endParaRPr>
          </a:p>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18</a:t>
            </a:fld>
            <a:endParaRPr lang="zh-CN" altLang="en-US"/>
          </a:p>
        </p:txBody>
      </p:sp>
    </p:spTree>
    <p:extLst>
      <p:ext uri="{BB962C8B-B14F-4D97-AF65-F5344CB8AC3E}">
        <p14:creationId xmlns:p14="http://schemas.microsoft.com/office/powerpoint/2010/main" val="186332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19</a:t>
            </a:fld>
            <a:endParaRPr lang="zh-CN" altLang="en-US"/>
          </a:p>
        </p:txBody>
      </p:sp>
    </p:spTree>
    <p:extLst>
      <p:ext uri="{BB962C8B-B14F-4D97-AF65-F5344CB8AC3E}">
        <p14:creationId xmlns:p14="http://schemas.microsoft.com/office/powerpoint/2010/main" val="336115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20</a:t>
            </a:fld>
            <a:endParaRPr lang="zh-CN" altLang="en-US"/>
          </a:p>
        </p:txBody>
      </p:sp>
    </p:spTree>
    <p:extLst>
      <p:ext uri="{BB962C8B-B14F-4D97-AF65-F5344CB8AC3E}">
        <p14:creationId xmlns:p14="http://schemas.microsoft.com/office/powerpoint/2010/main" val="33598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spcAft>
                <a:spcPts val="1200"/>
              </a:spcAft>
              <a:defRPr sz="3200">
                <a:latin typeface="+mj-ea"/>
                <a:ea typeface="+mj-ea"/>
                <a:cs typeface="Times New Roman" pitchFamily="18" charset="0"/>
              </a:defRPr>
            </a:lvl1pPr>
            <a:lvl2pPr>
              <a:spcAft>
                <a:spcPts val="1200"/>
              </a:spcAft>
              <a:defRPr>
                <a:latin typeface="+mj-ea"/>
                <a:ea typeface="+mj-ea"/>
                <a:cs typeface="Times New Roman" pitchFamily="18" charset="0"/>
              </a:defRPr>
            </a:lvl2pPr>
            <a:lvl3pPr>
              <a:spcAft>
                <a:spcPts val="1200"/>
              </a:spcAft>
              <a:defRPr>
                <a:latin typeface="+mj-ea"/>
                <a:ea typeface="+mj-ea"/>
                <a:cs typeface="Times New Roman" pitchFamily="18" charset="0"/>
              </a:defRPr>
            </a:lvl3pPr>
            <a:lvl4pPr>
              <a:spcAft>
                <a:spcPts val="1200"/>
              </a:spcAft>
              <a:defRPr>
                <a:latin typeface="+mj-ea"/>
                <a:ea typeface="+mj-ea"/>
                <a:cs typeface="Times New Roman" pitchFamily="18" charset="0"/>
              </a:defRPr>
            </a:lvl4pPr>
            <a:lvl5pPr>
              <a:spcAft>
                <a:spcPts val="1200"/>
              </a:spcAft>
              <a:defRPr>
                <a:latin typeface="+mj-ea"/>
                <a:ea typeface="+mj-ea"/>
                <a:cs typeface="Times New Roman"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5376B0F9-B97F-408B-8725-26DA8F23D80F}" type="datetimeFigureOut">
              <a:rPr lang="zh-CN" altLang="en-US" smtClean="0"/>
              <a:pPr/>
              <a:t>2020/6/11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itchFamily="34" charset="-122"/>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normAutofit/>
          </a:bodyPr>
          <a:lstStyle>
            <a:lvl1pPr marL="0" indent="0">
              <a:buNone/>
              <a:defRPr lang="zh-CN" altLang="en-US" sz="2400" b="1" kern="1200" dirty="0" smtClean="0">
                <a:solidFill>
                  <a:schemeClr val="tx1"/>
                </a:solidFill>
                <a:latin typeface="微软雅黑" pitchFamily="34" charset="-122"/>
                <a:ea typeface="微软雅黑" pitchFamily="34" charset="-122"/>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CN" altLang="en-US" dirty="0"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5376B0F9-B97F-408B-8725-26DA8F23D80F}" type="datetimeFigureOut">
              <a:rPr lang="zh-CN" altLang="en-US" smtClean="0"/>
              <a:pPr/>
              <a:t>2020/6/11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51520" y="764704"/>
            <a:ext cx="8229600" cy="1143000"/>
          </a:xfrm>
        </p:spPr>
        <p:txBody>
          <a:bodyPr/>
          <a:lstStyle>
            <a:lvl1pPr>
              <a:defRPr b="1">
                <a:latin typeface="+mj-ea"/>
                <a:ea typeface="+mj-ea"/>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5376B0F9-B97F-408B-8725-26DA8F23D80F}" type="datetimeFigureOut">
              <a:rPr lang="zh-CN" altLang="en-US" smtClean="0"/>
              <a:pPr/>
              <a:t>2020/6/11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76B0F9-B97F-408B-8725-26DA8F23D80F}" type="datetimeFigureOut">
              <a:rPr lang="zh-CN" altLang="en-US" smtClean="0"/>
              <a:pPr/>
              <a:t>2020/6/11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F87E60D-0FB3-49C0-9E07-81E686184EA3}" type="datetime1">
              <a:rPr lang="zh-CN" altLang="en-US"/>
              <a:pPr>
                <a:defRPr/>
              </a:pPr>
              <a:t>2020/6/11</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A23F97-7C84-40F7-984D-02204E7EA8AE}"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EF9C1B8-6FBD-4665-A272-709E662BCB50}" type="datetimeFigureOut">
              <a:rPr lang="zh-CN" altLang="en-US" smtClean="0"/>
              <a:pPr/>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extLst>
      <p:ext uri="{BB962C8B-B14F-4D97-AF65-F5344CB8AC3E}">
        <p14:creationId xmlns:p14="http://schemas.microsoft.com/office/powerpoint/2010/main" val="40438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717C887-D580-4756-B4F7-A6758B633FC0}" type="slidenum">
              <a:rPr lang="en-US" altLang="zh-TW"/>
              <a:pPr>
                <a:defRPr/>
              </a:pPr>
              <a:t>‹#›</a:t>
            </a:fld>
            <a:endParaRPr lang="en-US" altLang="zh-TW"/>
          </a:p>
        </p:txBody>
      </p:sp>
    </p:spTree>
    <p:extLst>
      <p:ext uri="{BB962C8B-B14F-4D97-AF65-F5344CB8AC3E}">
        <p14:creationId xmlns:p14="http://schemas.microsoft.com/office/powerpoint/2010/main" val="81341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B0F9-B97F-408B-8725-26DA8F23D80F}" type="datetimeFigureOut">
              <a:rPr lang="zh-CN" altLang="en-US" smtClean="0"/>
              <a:pPr/>
              <a:t>2020/6/11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8515-41D2-4887-BCD7-0B3346ACF827}" type="slidenum">
              <a:rPr lang="zh-CN" altLang="en-US" smtClean="0"/>
              <a:pPr/>
              <a:t>‹#›</a:t>
            </a:fld>
            <a:endParaRPr lang="zh-CN" altLang="en-US"/>
          </a:p>
        </p:txBody>
      </p:sp>
      <p:pic>
        <p:nvPicPr>
          <p:cNvPr id="7" name="图片 6" descr="财大百年.jpg"/>
          <p:cNvPicPr>
            <a:picLocks noChangeAspect="1"/>
          </p:cNvPicPr>
          <p:nvPr userDrawn="1"/>
        </p:nvPicPr>
        <p:blipFill>
          <a:blip r:embed="rId11" cstate="print"/>
          <a:stretch>
            <a:fillRect/>
          </a:stretch>
        </p:blipFill>
        <p:spPr>
          <a:xfrm>
            <a:off x="7877206" y="1"/>
            <a:ext cx="1087282" cy="98072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3" r:id="rId4"/>
    <p:sldLayoutId id="2147483654" r:id="rId5"/>
    <p:sldLayoutId id="2147483655" r:id="rId6"/>
    <p:sldLayoutId id="2147483660" r:id="rId7"/>
    <p:sldLayoutId id="2147483685" r:id="rId8"/>
    <p:sldLayoutId id="2147483686" r:id="rId9"/>
  </p:sldLayoutIdLst>
  <p:txStyles>
    <p:titleStyle>
      <a:lvl1pPr algn="l" defTabSz="914400" rtl="0" eaLnBrk="1" latinLnBrk="0" hangingPunct="1">
        <a:spcBef>
          <a:spcPct val="0"/>
        </a:spcBef>
        <a:buNone/>
        <a:defRPr sz="4400" b="1" kern="1200">
          <a:solidFill>
            <a:schemeClr val="tx1"/>
          </a:solidFill>
          <a:latin typeface="+mj-ea"/>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1"/>
          </a:solidFill>
          <a:latin typeface="+mj-ea"/>
          <a:ea typeface="+mj-ea"/>
          <a:cs typeface="+mn-cs"/>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1"/>
          </a:solidFill>
          <a:latin typeface="+mj-ea"/>
          <a:ea typeface="+mj-ea"/>
          <a:cs typeface="+mn-cs"/>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1"/>
          </a:solidFill>
          <a:latin typeface="+mj-ea"/>
          <a:ea typeface="+mj-ea"/>
          <a:cs typeface="+mn-cs"/>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58BD9-D3D3-4B89-B423-EB095049D871}" type="datetimeFigureOut">
              <a:rPr lang="zh-CN" altLang="en-US" smtClean="0"/>
              <a:pPr/>
              <a:t>2020/6/11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555FA-FE01-489B-9973-57CA9274645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___1.xls"/></Relationships>
</file>

<file path=ppt/slides/_rels/slide25.xml.rels><?xml version="1.0" encoding="UTF-8" standalone="yes"?>
<Relationships xmlns="http://schemas.openxmlformats.org/package/2006/relationships"><Relationship Id="rId8" Type="http://schemas.openxmlformats.org/officeDocument/2006/relationships/oleObject" Target="../embeddings/Microsoft_Excel_97-2003____3.xls"/><Relationship Id="rId3" Type="http://schemas.openxmlformats.org/officeDocument/2006/relationships/image" Target="../media/image12.png"/><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Microsoft_Excel_97-2003____2.xls"/><Relationship Id="rId4" Type="http://schemas.openxmlformats.org/officeDocument/2006/relationships/oleObject" Target="../embeddings/oleObject2.bin"/><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yfw.com.cn/xwdt/mtbd/201411/t20141114_1500035.s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5124" name="TextBox 3"/>
          <p:cNvSpPr txBox="1">
            <a:spLocks noChangeArrowheads="1"/>
          </p:cNvSpPr>
          <p:nvPr/>
        </p:nvSpPr>
        <p:spPr bwMode="auto">
          <a:xfrm>
            <a:off x="611560" y="1844824"/>
            <a:ext cx="6912768" cy="3170099"/>
          </a:xfrm>
          <a:prstGeom prst="rect">
            <a:avLst/>
          </a:prstGeom>
          <a:noFill/>
          <a:ln w="9525">
            <a:noFill/>
            <a:miter lim="800000"/>
            <a:headEnd/>
            <a:tailEnd/>
          </a:ln>
        </p:spPr>
        <p:txBody>
          <a:bodyPr wrap="square">
            <a:spAutoFit/>
          </a:bodyPr>
          <a:lstStyle/>
          <a:p>
            <a:pPr algn="ctr"/>
            <a:r>
              <a:rPr lang="en-US" altLang="zh-CN" sz="4400" b="1" dirty="0" smtClean="0">
                <a:solidFill>
                  <a:srgbClr val="740000"/>
                </a:solidFill>
                <a:latin typeface="微软雅黑" pitchFamily="34" charset="-122"/>
                <a:ea typeface="微软雅黑" pitchFamily="34" charset="-122"/>
              </a:rPr>
              <a:t>Introduction To Public Administration</a:t>
            </a:r>
          </a:p>
          <a:p>
            <a:pPr algn="ctr"/>
            <a:endParaRPr lang="en-US" altLang="zh-CN" sz="2800" b="1" dirty="0" smtClean="0">
              <a:solidFill>
                <a:srgbClr val="740000"/>
              </a:solidFill>
              <a:latin typeface="微软雅黑" pitchFamily="34" charset="-122"/>
              <a:ea typeface="微软雅黑" pitchFamily="34" charset="-122"/>
            </a:endParaRPr>
          </a:p>
          <a:p>
            <a:pPr algn="ctr"/>
            <a:endParaRPr lang="en-US" altLang="zh-CN" sz="2800" b="1" dirty="0" smtClean="0">
              <a:solidFill>
                <a:srgbClr val="740000"/>
              </a:solidFill>
              <a:latin typeface="微软雅黑" pitchFamily="34" charset="-122"/>
              <a:ea typeface="微软雅黑" pitchFamily="34" charset="-122"/>
            </a:endParaRPr>
          </a:p>
          <a:p>
            <a:pPr algn="ctr"/>
            <a:r>
              <a:rPr lang="en-US" altLang="zh-CN" sz="2800" b="1" dirty="0" smtClean="0">
                <a:solidFill>
                  <a:srgbClr val="740000"/>
                </a:solidFill>
                <a:latin typeface="微软雅黑" pitchFamily="34" charset="-122"/>
                <a:ea typeface="微软雅黑" pitchFamily="34" charset="-122"/>
              </a:rPr>
              <a:t>SUFE SPEA</a:t>
            </a:r>
          </a:p>
          <a:p>
            <a:pPr algn="ctr"/>
            <a:r>
              <a:rPr lang="en-US" altLang="zh-CN" sz="2800" b="1" dirty="0" smtClean="0">
                <a:solidFill>
                  <a:srgbClr val="740000"/>
                </a:solidFill>
                <a:latin typeface="微软雅黑" pitchFamily="34" charset="-122"/>
                <a:ea typeface="微软雅黑" pitchFamily="34" charset="-122"/>
              </a:rPr>
              <a:t>Instructor: WANG, </a:t>
            </a:r>
            <a:r>
              <a:rPr lang="en-US" altLang="zh-CN" sz="2800" b="1" dirty="0" err="1" smtClean="0">
                <a:solidFill>
                  <a:srgbClr val="740000"/>
                </a:solidFill>
                <a:latin typeface="微软雅黑" pitchFamily="34" charset="-122"/>
                <a:ea typeface="微软雅黑" pitchFamily="34" charset="-122"/>
              </a:rPr>
              <a:t>Feng</a:t>
            </a:r>
            <a:endParaRPr lang="en-US" altLang="zh-CN" sz="2800" b="1" dirty="0" smtClean="0">
              <a:solidFill>
                <a:srgbClr val="740000"/>
              </a:solidFill>
              <a:latin typeface="微软雅黑" pitchFamily="34" charset="-122"/>
              <a:ea typeface="微软雅黑" pitchFamily="34" charset="-122"/>
            </a:endParaRPr>
          </a:p>
        </p:txBody>
      </p:sp>
      <p:sp>
        <p:nvSpPr>
          <p:cNvPr id="5" name="日期占位符 4"/>
          <p:cNvSpPr>
            <a:spLocks noGrp="1"/>
          </p:cNvSpPr>
          <p:nvPr>
            <p:ph type="dt" sz="quarter" idx="10"/>
          </p:nvPr>
        </p:nvSpPr>
        <p:spPr/>
        <p:txBody>
          <a:bodyPr/>
          <a:lstStyle/>
          <a:p>
            <a:pPr>
              <a:defRPr/>
            </a:pPr>
            <a:fld id="{8260F866-0770-42AC-8872-8697DDAE443C}" type="datetime1">
              <a:rPr lang="zh-CN" altLang="en-US"/>
              <a:pPr>
                <a:defRPr/>
              </a:pPr>
              <a:t>2020/6/11</a:t>
            </a:fld>
            <a:endParaRPr lang="zh-CN" altLang="en-US"/>
          </a:p>
        </p:txBody>
      </p:sp>
      <p:sp>
        <p:nvSpPr>
          <p:cNvPr id="6" name="灯片编号占位符 5"/>
          <p:cNvSpPr>
            <a:spLocks noGrp="1"/>
          </p:cNvSpPr>
          <p:nvPr>
            <p:ph type="sldNum" sz="quarter" idx="12"/>
          </p:nvPr>
        </p:nvSpPr>
        <p:spPr/>
        <p:txBody>
          <a:bodyPr/>
          <a:lstStyle/>
          <a:p>
            <a:pPr>
              <a:defRPr/>
            </a:pPr>
            <a:fld id="{BA0C9516-6C8C-4A4A-8A72-32D40F2E5BD3}" type="slidenum">
              <a:rPr lang="zh-CN" altLang="en-US" smtClean="0"/>
              <a:pPr>
                <a:defRPr/>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772400" cy="1143000"/>
          </a:xfrm>
        </p:spPr>
        <p:txBody>
          <a:bodyPr>
            <a:normAutofit fontScale="90000"/>
          </a:bodyPr>
          <a:lstStyle/>
          <a:p>
            <a:pPr eaLnBrk="1" hangingPunct="1"/>
            <a:r>
              <a:rPr lang="en-US" altLang="zh-CN" sz="4000" smtClean="0"/>
              <a:t>Classification of Goods</a:t>
            </a:r>
            <a:br>
              <a:rPr lang="en-US" altLang="zh-CN" sz="4000" smtClean="0"/>
            </a:br>
            <a:r>
              <a:rPr lang="en-US" altLang="zh-CN" sz="1600" smtClean="0">
                <a:ea typeface="宋体" pitchFamily="2" charset="-122"/>
              </a:rPr>
              <a:t>(Adapted from Weimer and Vining, 1992)</a:t>
            </a:r>
            <a:r>
              <a:rPr lang="zh-CN" altLang="en-US" sz="1600" smtClean="0">
                <a:ea typeface="宋体" pitchFamily="2" charset="-122"/>
              </a:rPr>
              <a:t/>
            </a:r>
            <a:br>
              <a:rPr lang="zh-CN" altLang="en-US" sz="1600" smtClean="0">
                <a:ea typeface="宋体" pitchFamily="2" charset="-122"/>
              </a:rPr>
            </a:br>
            <a:endParaRPr lang="en-US" altLang="zh-CN" sz="1600" smtClean="0">
              <a:ea typeface="宋体" pitchFamily="2" charset="-122"/>
            </a:endParaRPr>
          </a:p>
        </p:txBody>
      </p:sp>
      <p:sp>
        <p:nvSpPr>
          <p:cNvPr id="8195" name="Rectangle 3"/>
          <p:cNvSpPr>
            <a:spLocks noGrp="1" noChangeArrowheads="1"/>
          </p:cNvSpPr>
          <p:nvPr>
            <p:ph type="body" sz="half" idx="1"/>
          </p:nvPr>
        </p:nvSpPr>
        <p:spPr>
          <a:xfrm>
            <a:off x="685800" y="1524000"/>
            <a:ext cx="8077200" cy="4572000"/>
          </a:xfrm>
        </p:spPr>
        <p:txBody>
          <a:bodyPr/>
          <a:lstStyle/>
          <a:p>
            <a:pPr eaLnBrk="1" hangingPunct="1">
              <a:buFontTx/>
              <a:buNone/>
            </a:pPr>
            <a:r>
              <a:rPr lang="en-US" altLang="zh-CN" sz="4800" dirty="0" smtClean="0">
                <a:ea typeface="宋体" pitchFamily="2" charset="-122"/>
              </a:rPr>
              <a:t>				</a:t>
            </a:r>
            <a:r>
              <a:rPr lang="en-US" altLang="zh-CN" sz="3600" dirty="0" err="1" smtClean="0">
                <a:ea typeface="宋体" pitchFamily="2" charset="-122"/>
              </a:rPr>
              <a:t>nonrival</a:t>
            </a:r>
            <a:r>
              <a:rPr lang="en-US" altLang="zh-CN" sz="2000" dirty="0" smtClean="0">
                <a:ea typeface="宋体" pitchFamily="2" charset="-122"/>
              </a:rPr>
              <a:t>(</a:t>
            </a:r>
            <a:r>
              <a:rPr lang="zh-CN" altLang="en-US" sz="2000" dirty="0" smtClean="0">
                <a:ea typeface="宋体" pitchFamily="2" charset="-122"/>
              </a:rPr>
              <a:t>非竞争）</a:t>
            </a:r>
            <a:r>
              <a:rPr lang="zh-CN" altLang="en-US" sz="3600" dirty="0" smtClean="0">
                <a:ea typeface="宋体" pitchFamily="2" charset="-122"/>
              </a:rPr>
              <a:t> </a:t>
            </a:r>
            <a:r>
              <a:rPr lang="en-US" altLang="zh-CN" sz="3600" dirty="0" smtClean="0">
                <a:ea typeface="宋体" pitchFamily="2" charset="-122"/>
              </a:rPr>
              <a:t>rival</a:t>
            </a:r>
          </a:p>
          <a:p>
            <a:pPr eaLnBrk="1" hangingPunct="1">
              <a:buFontTx/>
              <a:buNone/>
            </a:pPr>
            <a:r>
              <a:rPr lang="en-US" altLang="zh-CN" dirty="0" smtClean="0">
                <a:ea typeface="宋体" pitchFamily="2" charset="-122"/>
              </a:rPr>
              <a:t>non-</a:t>
            </a:r>
          </a:p>
          <a:p>
            <a:pPr eaLnBrk="1" hangingPunct="1">
              <a:buFontTx/>
              <a:buNone/>
            </a:pPr>
            <a:r>
              <a:rPr lang="en-US" altLang="zh-CN" dirty="0" smtClean="0">
                <a:ea typeface="宋体" pitchFamily="2" charset="-122"/>
              </a:rPr>
              <a:t>excludable</a:t>
            </a:r>
          </a:p>
          <a:p>
            <a:pPr eaLnBrk="1" hangingPunct="1">
              <a:buFontTx/>
              <a:buNone/>
            </a:pPr>
            <a:r>
              <a:rPr lang="zh-CN" altLang="en-US" sz="2000" dirty="0" smtClean="0">
                <a:ea typeface="宋体" pitchFamily="2" charset="-122"/>
              </a:rPr>
              <a:t>（非排他）</a:t>
            </a:r>
            <a:r>
              <a:rPr lang="en-US" altLang="zh-CN" dirty="0" smtClean="0">
                <a:ea typeface="宋体" pitchFamily="2" charset="-122"/>
              </a:rPr>
              <a:t>	 				</a:t>
            </a:r>
          </a:p>
          <a:p>
            <a:pPr eaLnBrk="1" hangingPunct="1">
              <a:buFontTx/>
              <a:buNone/>
            </a:pPr>
            <a:endParaRPr lang="en-US" altLang="zh-CN" dirty="0" smtClean="0">
              <a:ea typeface="宋体" pitchFamily="2" charset="-122"/>
            </a:endParaRPr>
          </a:p>
          <a:p>
            <a:pPr eaLnBrk="1" hangingPunct="1">
              <a:buFontTx/>
              <a:buNone/>
            </a:pPr>
            <a:r>
              <a:rPr lang="en-US" altLang="zh-CN" dirty="0" smtClean="0">
                <a:ea typeface="宋体" pitchFamily="2" charset="-122"/>
              </a:rPr>
              <a:t>excludable</a:t>
            </a:r>
          </a:p>
          <a:p>
            <a:pPr eaLnBrk="1" hangingPunct="1">
              <a:buFontTx/>
              <a:buNone/>
            </a:pPr>
            <a:endParaRPr lang="en-US" altLang="zh-CN" sz="2800" dirty="0" smtClean="0">
              <a:ea typeface="宋体" pitchFamily="2" charset="-122"/>
            </a:endParaRPr>
          </a:p>
          <a:p>
            <a:pPr eaLnBrk="1" hangingPunct="1">
              <a:buFontTx/>
              <a:buNone/>
            </a:pPr>
            <a:endParaRPr lang="en-US" altLang="zh-CN" sz="2800" dirty="0" smtClean="0">
              <a:ea typeface="宋体" pitchFamily="2" charset="-122"/>
            </a:endParaRPr>
          </a:p>
        </p:txBody>
      </p:sp>
      <p:graphicFrame>
        <p:nvGraphicFramePr>
          <p:cNvPr id="86101" name="Group 85"/>
          <p:cNvGraphicFramePr>
            <a:graphicFrameLocks noGrp="1"/>
          </p:cNvGraphicFramePr>
          <p:nvPr>
            <p:ph sz="half" idx="2"/>
            <p:extLst>
              <p:ext uri="{D42A27DB-BD31-4B8C-83A1-F6EECF244321}">
                <p14:modId xmlns:p14="http://schemas.microsoft.com/office/powerpoint/2010/main" val="3294406825"/>
              </p:ext>
            </p:extLst>
          </p:nvPr>
        </p:nvGraphicFramePr>
        <p:xfrm>
          <a:off x="2971800" y="2362200"/>
          <a:ext cx="5029200" cy="4059238"/>
        </p:xfrm>
        <a:graphic>
          <a:graphicData uri="http://schemas.openxmlformats.org/drawingml/2006/table">
            <a:tbl>
              <a:tblPr/>
              <a:tblGrid>
                <a:gridCol w="2514600"/>
                <a:gridCol w="2514600"/>
              </a:tblGrid>
              <a:tr h="2066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charset="-122"/>
                        </a:rPr>
                        <a:t>Pure public goods</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dirty="0" smtClean="0">
                          <a:ln>
                            <a:noFill/>
                          </a:ln>
                          <a:solidFill>
                            <a:schemeClr val="tx1"/>
                          </a:solidFill>
                          <a:effectLst/>
                          <a:latin typeface="Times New Roman" pitchFamily="18" charset="0"/>
                          <a:ea typeface="宋体" charset="-122"/>
                        </a:rPr>
                        <a:t>-</a:t>
                      </a: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National defense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-Clean air</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-Radio signal</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-lighthouse beams</a:t>
                      </a:r>
                      <a:endParaRPr kumimoji="1" lang="zh-CN" altLang="en-US" sz="18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smtClean="0">
                          <a:ln>
                            <a:noFill/>
                          </a:ln>
                          <a:solidFill>
                            <a:srgbClr val="FF0000"/>
                          </a:solidFill>
                          <a:effectLst/>
                          <a:latin typeface="Times New Roman" pitchFamily="18" charset="0"/>
                          <a:ea typeface="宋体" charset="-122"/>
                          <a:hlinkClick r:id="rId2" action="ppaction://hlinksldjump"/>
                        </a:rPr>
                        <a:t>Common pool resources</a:t>
                      </a:r>
                      <a:endParaRPr kumimoji="1" lang="en-US" altLang="zh-CN" sz="2400" b="0" i="0" u="none" strike="noStrike" cap="none" normalizeH="0" baseline="0" dirty="0" smtClean="0">
                        <a:ln>
                          <a:noFill/>
                        </a:ln>
                        <a:solidFill>
                          <a:srgbClr val="FF0000"/>
                        </a:solidFill>
                        <a:effectLst/>
                        <a:latin typeface="Times New Roman" pitchFamily="18" charset="0"/>
                        <a:ea typeface="宋体"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charset="-122"/>
                        </a:rPr>
                        <a:t>-</a:t>
                      </a: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Pasture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-Fishery</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-Ocean fish</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30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smtClean="0">
                          <a:ln>
                            <a:noFill/>
                          </a:ln>
                          <a:solidFill>
                            <a:srgbClr val="FF0000"/>
                          </a:solidFill>
                          <a:effectLst/>
                          <a:latin typeface="Times New Roman" pitchFamily="18" charset="0"/>
                          <a:ea typeface="宋体" charset="-122"/>
                        </a:rPr>
                        <a:t>Toll/club goods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charset="-122"/>
                        </a:rPr>
                        <a:t>-</a:t>
                      </a: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Toll bridge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-Cable TV</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-Sports event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charset="-122"/>
                        </a:rPr>
                        <a:t>Private goods</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charset="-122"/>
                        </a:rPr>
                        <a:t>-</a:t>
                      </a: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Books</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-A cup of coffee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Times New Roman" pitchFamily="18" charset="0"/>
                          <a:ea typeface="新細明體" pitchFamily="18" charset="-120"/>
                        </a:rPr>
                        <a:t>-Car</a:t>
                      </a:r>
                      <a:endParaRPr kumimoji="1" lang="zh-CN" altLang="en-US" sz="18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06150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ChangeArrowheads="1"/>
          </p:cNvSpPr>
          <p:nvPr/>
        </p:nvSpPr>
        <p:spPr bwMode="auto">
          <a:xfrm>
            <a:off x="685800" y="3949700"/>
            <a:ext cx="1289050" cy="1079500"/>
          </a:xfrm>
          <a:prstGeom prst="rect">
            <a:avLst/>
          </a:prstGeom>
          <a:solidFill>
            <a:srgbClr val="FFFFFF"/>
          </a:solidFill>
          <a:ln w="9525">
            <a:solidFill>
              <a:srgbClr val="000000"/>
            </a:solidFill>
            <a:miter lim="800000"/>
            <a:headEnd/>
            <a:tailEnd/>
          </a:ln>
        </p:spPr>
        <p:txBody>
          <a:bodyPr/>
          <a:lstStyle/>
          <a:p>
            <a:pPr algn="just"/>
            <a:r>
              <a:rPr lang="zh-CN" altLang="en-US" sz="2600">
                <a:latin typeface="微软雅黑" pitchFamily="34" charset="-122"/>
                <a:ea typeface="微软雅黑" pitchFamily="34" charset="-122"/>
                <a:cs typeface="Times New Roman" pitchFamily="18" charset="0"/>
              </a:rPr>
              <a:t>物品</a:t>
            </a:r>
          </a:p>
          <a:p>
            <a:pPr algn="just"/>
            <a:r>
              <a:rPr lang="en-US" altLang="zh-CN" sz="2600">
                <a:latin typeface="微软雅黑" pitchFamily="34" charset="-122"/>
                <a:ea typeface="微软雅黑" pitchFamily="34" charset="-122"/>
                <a:cs typeface="Times New Roman" pitchFamily="18" charset="0"/>
              </a:rPr>
              <a:t>(goods)</a:t>
            </a:r>
            <a:endParaRPr lang="zh-CN" altLang="en-US" sz="2600">
              <a:latin typeface="微软雅黑" pitchFamily="34" charset="-122"/>
              <a:ea typeface="微软雅黑" pitchFamily="34" charset="-122"/>
              <a:cs typeface="Times New Roman" pitchFamily="18" charset="0"/>
            </a:endParaRPr>
          </a:p>
        </p:txBody>
      </p:sp>
      <p:sp>
        <p:nvSpPr>
          <p:cNvPr id="148483" name="AutoShape 6"/>
          <p:cNvSpPr>
            <a:spLocks/>
          </p:cNvSpPr>
          <p:nvPr/>
        </p:nvSpPr>
        <p:spPr bwMode="auto">
          <a:xfrm>
            <a:off x="2125663" y="3086100"/>
            <a:ext cx="360362" cy="2881313"/>
          </a:xfrm>
          <a:prstGeom prst="leftBrace">
            <a:avLst>
              <a:gd name="adj1" fmla="val 66630"/>
              <a:gd name="adj2" fmla="val 50000"/>
            </a:avLst>
          </a:prstGeom>
          <a:noFill/>
          <a:ln w="9525">
            <a:solidFill>
              <a:srgbClr val="000000"/>
            </a:solidFill>
            <a:round/>
            <a:headEnd/>
            <a:tailEnd/>
          </a:ln>
        </p:spPr>
        <p:txBody>
          <a:bodyPr/>
          <a:lstStyle/>
          <a:p>
            <a:endParaRPr lang="zh-CN" altLang="en-US"/>
          </a:p>
        </p:txBody>
      </p:sp>
      <p:sp>
        <p:nvSpPr>
          <p:cNvPr id="148484" name="Rectangle 10"/>
          <p:cNvSpPr>
            <a:spLocks noChangeArrowheads="1"/>
          </p:cNvSpPr>
          <p:nvPr/>
        </p:nvSpPr>
        <p:spPr bwMode="auto">
          <a:xfrm>
            <a:off x="2557463" y="2365375"/>
            <a:ext cx="1657350" cy="1368425"/>
          </a:xfrm>
          <a:prstGeom prst="rect">
            <a:avLst/>
          </a:prstGeom>
          <a:solidFill>
            <a:srgbClr val="FFFFFF"/>
          </a:solidFill>
          <a:ln w="9525">
            <a:solidFill>
              <a:srgbClr val="000000"/>
            </a:solidFill>
            <a:miter lim="800000"/>
            <a:headEnd/>
            <a:tailEnd/>
          </a:ln>
        </p:spPr>
        <p:txBody>
          <a:bodyPr/>
          <a:lstStyle/>
          <a:p>
            <a:pPr algn="just"/>
            <a:r>
              <a:rPr lang="zh-CN" altLang="en-US" sz="2600">
                <a:latin typeface="微软雅黑" pitchFamily="34" charset="-122"/>
                <a:ea typeface="微软雅黑" pitchFamily="34" charset="-122"/>
                <a:cs typeface="Times New Roman" pitchFamily="18" charset="0"/>
              </a:rPr>
              <a:t>公共物品</a:t>
            </a:r>
          </a:p>
          <a:p>
            <a:pPr algn="just"/>
            <a:r>
              <a:rPr lang="en-US" altLang="zh-CN" sz="2600">
                <a:latin typeface="微软雅黑" pitchFamily="34" charset="-122"/>
                <a:ea typeface="微软雅黑" pitchFamily="34" charset="-122"/>
                <a:cs typeface="Times New Roman" pitchFamily="18" charset="0"/>
              </a:rPr>
              <a:t>(Public goods )</a:t>
            </a:r>
          </a:p>
        </p:txBody>
      </p:sp>
      <p:sp>
        <p:nvSpPr>
          <p:cNvPr id="148485" name="Rectangle 11"/>
          <p:cNvSpPr>
            <a:spLocks noChangeArrowheads="1"/>
          </p:cNvSpPr>
          <p:nvPr/>
        </p:nvSpPr>
        <p:spPr bwMode="auto">
          <a:xfrm>
            <a:off x="2628900" y="5029200"/>
            <a:ext cx="1727200" cy="1368425"/>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18900000" scaled="1"/>
          </a:gradFill>
          <a:ln w="9525">
            <a:solidFill>
              <a:srgbClr val="000000"/>
            </a:solidFill>
            <a:miter lim="800000"/>
            <a:headEnd/>
            <a:tailEnd/>
          </a:ln>
        </p:spPr>
        <p:txBody>
          <a:bodyPr/>
          <a:lstStyle/>
          <a:p>
            <a:pPr algn="just"/>
            <a:r>
              <a:rPr lang="zh-CN" altLang="en-US" sz="2600">
                <a:latin typeface="微软雅黑" pitchFamily="34" charset="-122"/>
                <a:ea typeface="微软雅黑" pitchFamily="34" charset="-122"/>
                <a:cs typeface="Times New Roman" pitchFamily="18" charset="0"/>
              </a:rPr>
              <a:t>私人物品</a:t>
            </a:r>
          </a:p>
          <a:p>
            <a:pPr algn="just"/>
            <a:r>
              <a:rPr lang="en-US" altLang="zh-CN" sz="2600">
                <a:latin typeface="微软雅黑" pitchFamily="34" charset="-122"/>
                <a:ea typeface="微软雅黑" pitchFamily="34" charset="-122"/>
                <a:cs typeface="Times New Roman" pitchFamily="18" charset="0"/>
              </a:rPr>
              <a:t>(Private</a:t>
            </a:r>
          </a:p>
          <a:p>
            <a:pPr algn="just"/>
            <a:r>
              <a:rPr lang="en-US" altLang="zh-CN" sz="2600">
                <a:latin typeface="微软雅黑" pitchFamily="34" charset="-122"/>
                <a:ea typeface="微软雅黑" pitchFamily="34" charset="-122"/>
                <a:cs typeface="Times New Roman" pitchFamily="18" charset="0"/>
              </a:rPr>
              <a:t>goods )</a:t>
            </a:r>
          </a:p>
        </p:txBody>
      </p:sp>
      <p:sp>
        <p:nvSpPr>
          <p:cNvPr id="148486" name="AutoShape 7"/>
          <p:cNvSpPr>
            <a:spLocks/>
          </p:cNvSpPr>
          <p:nvPr/>
        </p:nvSpPr>
        <p:spPr bwMode="auto">
          <a:xfrm>
            <a:off x="4286250" y="1357313"/>
            <a:ext cx="358775" cy="3241675"/>
          </a:xfrm>
          <a:prstGeom prst="leftBrace">
            <a:avLst>
              <a:gd name="adj1" fmla="val 75295"/>
              <a:gd name="adj2" fmla="val 50000"/>
            </a:avLst>
          </a:prstGeom>
          <a:noFill/>
          <a:ln w="9525">
            <a:solidFill>
              <a:srgbClr val="000000"/>
            </a:solidFill>
            <a:round/>
            <a:headEnd/>
            <a:tailEnd/>
          </a:ln>
        </p:spPr>
        <p:txBody>
          <a:bodyPr/>
          <a:lstStyle/>
          <a:p>
            <a:endParaRPr lang="zh-CN" altLang="en-US"/>
          </a:p>
        </p:txBody>
      </p:sp>
      <p:sp>
        <p:nvSpPr>
          <p:cNvPr id="148487" name="Rectangle 9"/>
          <p:cNvSpPr>
            <a:spLocks noChangeArrowheads="1"/>
          </p:cNvSpPr>
          <p:nvPr/>
        </p:nvSpPr>
        <p:spPr bwMode="auto">
          <a:xfrm>
            <a:off x="4933950" y="4021138"/>
            <a:ext cx="3022426" cy="1008062"/>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18900000" scaled="1"/>
          </a:gradFill>
          <a:ln w="9525">
            <a:solidFill>
              <a:srgbClr val="000000"/>
            </a:solidFill>
            <a:miter lim="800000"/>
            <a:headEnd/>
            <a:tailEnd/>
          </a:ln>
        </p:spPr>
        <p:txBody>
          <a:bodyPr/>
          <a:lstStyle/>
          <a:p>
            <a:pPr algn="just"/>
            <a:r>
              <a:rPr lang="zh-CN" altLang="en-US" sz="2400" dirty="0">
                <a:latin typeface="微软雅黑" pitchFamily="34" charset="-122"/>
                <a:ea typeface="微软雅黑" pitchFamily="34" charset="-122"/>
                <a:cs typeface="Times New Roman" pitchFamily="18" charset="0"/>
              </a:rPr>
              <a:t>俱乐部</a:t>
            </a:r>
            <a:r>
              <a:rPr lang="zh-CN" altLang="en-US" sz="2400" dirty="0" smtClean="0">
                <a:latin typeface="微软雅黑" pitchFamily="34" charset="-122"/>
                <a:ea typeface="微软雅黑" pitchFamily="34" charset="-122"/>
                <a:cs typeface="Times New Roman" pitchFamily="18" charset="0"/>
              </a:rPr>
              <a:t>物品</a:t>
            </a:r>
            <a:endParaRPr lang="en-US" altLang="zh-CN" sz="2400" dirty="0" smtClean="0">
              <a:latin typeface="微软雅黑" pitchFamily="34" charset="-122"/>
              <a:ea typeface="微软雅黑" pitchFamily="34" charset="-122"/>
              <a:cs typeface="Times New Roman" pitchFamily="18" charset="0"/>
            </a:endParaRPr>
          </a:p>
          <a:p>
            <a:pPr algn="just"/>
            <a:r>
              <a:rPr lang="en-US" altLang="zh-CN" sz="2400" dirty="0" smtClean="0">
                <a:latin typeface="微软雅黑" pitchFamily="34" charset="-122"/>
                <a:ea typeface="微软雅黑" pitchFamily="34" charset="-122"/>
                <a:cs typeface="Times New Roman" pitchFamily="18" charset="0"/>
              </a:rPr>
              <a:t>(</a:t>
            </a:r>
            <a:r>
              <a:rPr lang="en-US" altLang="zh-CN" sz="2400" dirty="0">
                <a:latin typeface="微软雅黑" pitchFamily="34" charset="-122"/>
                <a:ea typeface="微软雅黑" pitchFamily="34" charset="-122"/>
                <a:cs typeface="Times New Roman" pitchFamily="18" charset="0"/>
              </a:rPr>
              <a:t>Club goods)</a:t>
            </a:r>
          </a:p>
        </p:txBody>
      </p:sp>
      <p:sp>
        <p:nvSpPr>
          <p:cNvPr id="148488" name="Rectangle 9"/>
          <p:cNvSpPr>
            <a:spLocks noChangeArrowheads="1"/>
          </p:cNvSpPr>
          <p:nvPr/>
        </p:nvSpPr>
        <p:spPr bwMode="auto">
          <a:xfrm>
            <a:off x="4930774" y="2306639"/>
            <a:ext cx="3025601" cy="1194370"/>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18900000" scaled="1"/>
          </a:gradFill>
          <a:ln w="9525">
            <a:solidFill>
              <a:srgbClr val="000000"/>
            </a:solidFill>
            <a:miter lim="800000"/>
            <a:headEnd/>
            <a:tailEnd/>
          </a:ln>
        </p:spPr>
        <p:txBody>
          <a:bodyPr/>
          <a:lstStyle/>
          <a:p>
            <a:pPr algn="just"/>
            <a:r>
              <a:rPr lang="zh-CN" altLang="en-US" sz="2400" dirty="0">
                <a:latin typeface="微软雅黑" pitchFamily="34" charset="-122"/>
                <a:ea typeface="微软雅黑" pitchFamily="34" charset="-122"/>
                <a:cs typeface="Times New Roman" pitchFamily="18" charset="0"/>
              </a:rPr>
              <a:t>公共资源</a:t>
            </a:r>
          </a:p>
          <a:p>
            <a:pPr algn="just"/>
            <a:r>
              <a:rPr lang="en-US" altLang="zh-CN" sz="2400" dirty="0">
                <a:latin typeface="微软雅黑" pitchFamily="34" charset="-122"/>
                <a:ea typeface="微软雅黑" pitchFamily="34" charset="-122"/>
                <a:cs typeface="Times New Roman" pitchFamily="18" charset="0"/>
              </a:rPr>
              <a:t>(Common-pool goods)</a:t>
            </a:r>
          </a:p>
        </p:txBody>
      </p:sp>
      <p:sp>
        <p:nvSpPr>
          <p:cNvPr id="148489" name="Rectangle 9"/>
          <p:cNvSpPr>
            <a:spLocks noChangeArrowheads="1"/>
          </p:cNvSpPr>
          <p:nvPr/>
        </p:nvSpPr>
        <p:spPr bwMode="auto">
          <a:xfrm>
            <a:off x="4930775" y="1020763"/>
            <a:ext cx="3025601" cy="1071562"/>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18900000" scaled="1"/>
          </a:gradFill>
          <a:ln w="9525">
            <a:solidFill>
              <a:srgbClr val="000000"/>
            </a:solidFill>
            <a:miter lim="800000"/>
            <a:headEnd/>
            <a:tailEnd/>
          </a:ln>
        </p:spPr>
        <p:txBody>
          <a:bodyPr/>
          <a:lstStyle/>
          <a:p>
            <a:pPr algn="just"/>
            <a:r>
              <a:rPr lang="zh-CN" altLang="en-US" sz="2400" dirty="0">
                <a:latin typeface="微软雅黑" pitchFamily="34" charset="-122"/>
                <a:ea typeface="微软雅黑" pitchFamily="34" charset="-122"/>
                <a:cs typeface="Times New Roman" pitchFamily="18" charset="0"/>
              </a:rPr>
              <a:t>纯粹公共</a:t>
            </a:r>
            <a:r>
              <a:rPr lang="zh-CN" altLang="en-US" sz="2400" dirty="0" smtClean="0">
                <a:latin typeface="微软雅黑" pitchFamily="34" charset="-122"/>
                <a:ea typeface="微软雅黑" pitchFamily="34" charset="-122"/>
                <a:cs typeface="Times New Roman" pitchFamily="18" charset="0"/>
              </a:rPr>
              <a:t>物品</a:t>
            </a:r>
            <a:endParaRPr lang="en-US" altLang="zh-CN" sz="2400" dirty="0" smtClean="0">
              <a:latin typeface="微软雅黑" pitchFamily="34" charset="-122"/>
              <a:ea typeface="微软雅黑" pitchFamily="34" charset="-122"/>
              <a:cs typeface="Times New Roman" pitchFamily="18" charset="0"/>
            </a:endParaRPr>
          </a:p>
          <a:p>
            <a:pPr algn="just"/>
            <a:r>
              <a:rPr lang="en-US" altLang="zh-CN" sz="2400" dirty="0" smtClean="0">
                <a:latin typeface="微软雅黑" pitchFamily="34" charset="-122"/>
                <a:ea typeface="微软雅黑" pitchFamily="34" charset="-122"/>
                <a:cs typeface="Times New Roman" pitchFamily="18" charset="0"/>
              </a:rPr>
              <a:t>(Pure public goods</a:t>
            </a:r>
            <a:r>
              <a:rPr lang="en-US" altLang="zh-CN" sz="2400" dirty="0">
                <a:latin typeface="微软雅黑" pitchFamily="34" charset="-122"/>
                <a:ea typeface="微软雅黑" pitchFamily="34" charset="-122"/>
                <a:cs typeface="Times New Roman" pitchFamily="18" charset="0"/>
              </a:rPr>
              <a:t>)</a:t>
            </a:r>
          </a:p>
        </p:txBody>
      </p:sp>
      <p:sp>
        <p:nvSpPr>
          <p:cNvPr id="10" name="日期占位符 9"/>
          <p:cNvSpPr>
            <a:spLocks noGrp="1"/>
          </p:cNvSpPr>
          <p:nvPr>
            <p:ph type="dt" sz="quarter" idx="10"/>
          </p:nvPr>
        </p:nvSpPr>
        <p:spPr/>
        <p:txBody>
          <a:bodyPr/>
          <a:lstStyle/>
          <a:p>
            <a:pPr>
              <a:defRPr/>
            </a:pPr>
            <a:fld id="{FB31F186-C050-4507-AE67-C176A9F44029}" type="datetime1">
              <a:rPr lang="zh-CN" altLang="en-US"/>
              <a:pPr>
                <a:defRPr/>
              </a:pPr>
              <a:t>2020/6/11</a:t>
            </a:fld>
            <a:endParaRPr lang="zh-CN" altLang="en-US"/>
          </a:p>
        </p:txBody>
      </p:sp>
      <p:sp>
        <p:nvSpPr>
          <p:cNvPr id="11" name="灯片编号占位符 10"/>
          <p:cNvSpPr>
            <a:spLocks noGrp="1"/>
          </p:cNvSpPr>
          <p:nvPr>
            <p:ph type="sldNum" sz="quarter" idx="12"/>
          </p:nvPr>
        </p:nvSpPr>
        <p:spPr/>
        <p:txBody>
          <a:bodyPr/>
          <a:lstStyle/>
          <a:p>
            <a:pPr>
              <a:defRPr/>
            </a:pPr>
            <a:r>
              <a:rPr lang="de-DE" altLang="en-US" smtClean="0"/>
              <a:t>Page </a:t>
            </a:r>
            <a:r>
              <a:rPr lang="de-DE" altLang="en-US" smtClean="0">
                <a:sym typeface="MS UI Gothic" pitchFamily="34" charset="-128"/>
              </a:rPr>
              <a:t></a:t>
            </a:r>
            <a:r>
              <a:rPr lang="de-DE" altLang="en-US" smtClean="0"/>
              <a:t> </a:t>
            </a:r>
            <a:fld id="{12F629F2-4768-4130-BB1A-D50BDFFC0AC6}" type="slidenum">
              <a:rPr lang="zh-CN" altLang="en-US" smtClean="0"/>
              <a:pPr>
                <a:defRPr/>
              </a:pPr>
              <a:t>11</a:t>
            </a:fld>
            <a:endParaRPr lang="en-US"/>
          </a:p>
        </p:txBody>
      </p:sp>
    </p:spTree>
    <p:extLst>
      <p:ext uri="{BB962C8B-B14F-4D97-AF65-F5344CB8AC3E}">
        <p14:creationId xmlns:p14="http://schemas.microsoft.com/office/powerpoint/2010/main" val="360275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Common-Pool Resources</a:t>
            </a:r>
            <a:endParaRPr lang="zh-CN" altLang="en-US" dirty="0"/>
          </a:p>
        </p:txBody>
      </p:sp>
      <p:sp>
        <p:nvSpPr>
          <p:cNvPr id="3" name="内容占位符 2"/>
          <p:cNvSpPr>
            <a:spLocks noGrp="1"/>
          </p:cNvSpPr>
          <p:nvPr>
            <p:ph idx="1"/>
          </p:nvPr>
        </p:nvSpPr>
        <p:spPr>
          <a:xfrm>
            <a:off x="457200" y="1484784"/>
            <a:ext cx="8229600" cy="5112568"/>
          </a:xfrm>
        </p:spPr>
        <p:txBody>
          <a:bodyPr>
            <a:normAutofit/>
          </a:bodyPr>
          <a:lstStyle/>
          <a:p>
            <a:pPr fontAlgn="base">
              <a:spcBef>
                <a:spcPct val="0"/>
              </a:spcBef>
              <a:spcAft>
                <a:spcPct val="0"/>
              </a:spcAft>
              <a:buFontTx/>
              <a:buChar char="•"/>
            </a:pPr>
            <a:r>
              <a:rPr lang="en-US" altLang="zh-CN" sz="2200" dirty="0">
                <a:latin typeface="+mj-lt"/>
                <a:ea typeface="黑体" panose="02010609060101010101" pitchFamily="49" charset="-122"/>
              </a:rPr>
              <a:t> </a:t>
            </a:r>
            <a:r>
              <a:rPr lang="zh-CN" altLang="en-US" sz="2600" dirty="0">
                <a:latin typeface="+mj-lt"/>
                <a:ea typeface="黑体" panose="02010609060101010101" pitchFamily="49" charset="-122"/>
              </a:rPr>
              <a:t>T</a:t>
            </a:r>
            <a:r>
              <a:rPr lang="en-US" altLang="zh-CN" sz="2600" dirty="0">
                <a:latin typeface="+mj-lt"/>
                <a:ea typeface="黑体" panose="02010609060101010101" pitchFamily="49" charset="-122"/>
              </a:rPr>
              <a:t>he New England lobster </a:t>
            </a:r>
            <a:r>
              <a:rPr lang="en-US" altLang="zh-CN" sz="2600" dirty="0" smtClean="0">
                <a:latin typeface="+mj-lt"/>
                <a:ea typeface="黑体" panose="02010609060101010101" pitchFamily="49" charset="-122"/>
              </a:rPr>
              <a:t>fishery, </a:t>
            </a:r>
            <a:r>
              <a:rPr lang="en-US" altLang="zh-CN" sz="2600" dirty="0">
                <a:latin typeface="+mj-lt"/>
                <a:ea typeface="黑体" panose="02010609060101010101" pitchFamily="49" charset="-122"/>
              </a:rPr>
              <a:t>i</a:t>
            </a:r>
            <a:r>
              <a:rPr lang="en-US" altLang="zh-CN" sz="2600" dirty="0" smtClean="0">
                <a:latin typeface="+mj-lt"/>
                <a:ea typeface="黑体" panose="02010609060101010101" pitchFamily="49" charset="-122"/>
              </a:rPr>
              <a:t>n </a:t>
            </a:r>
            <a:r>
              <a:rPr lang="en-US" altLang="zh-CN" sz="2600" dirty="0">
                <a:latin typeface="+mj-lt"/>
                <a:ea typeface="黑体" panose="02010609060101010101" pitchFamily="49" charset="-122"/>
              </a:rPr>
              <a:t>1966</a:t>
            </a:r>
            <a:r>
              <a:rPr lang="en-US" altLang="zh-CN" sz="2600" dirty="0" smtClean="0">
                <a:latin typeface="+mj-lt"/>
                <a:ea typeface="黑体" panose="02010609060101010101" pitchFamily="49" charset="-122"/>
              </a:rPr>
              <a:t> </a:t>
            </a:r>
            <a:endParaRPr lang="en-US" altLang="zh-CN" sz="2600" dirty="0">
              <a:latin typeface="+mj-lt"/>
              <a:ea typeface="黑体" panose="02010609060101010101" pitchFamily="49" charset="-122"/>
            </a:endParaRPr>
          </a:p>
          <a:p>
            <a:pPr lvl="1" fontAlgn="base">
              <a:lnSpc>
                <a:spcPct val="100000"/>
              </a:lnSpc>
              <a:spcBef>
                <a:spcPct val="0"/>
              </a:spcBef>
              <a:spcAft>
                <a:spcPct val="0"/>
              </a:spcAft>
              <a:buClrTx/>
            </a:pPr>
            <a:r>
              <a:rPr lang="en-US" altLang="zh-CN" sz="2400" dirty="0">
                <a:latin typeface="+mj-lt"/>
                <a:ea typeface="黑体" panose="02010609060101010101" pitchFamily="49" charset="-122"/>
              </a:rPr>
              <a:t>T</a:t>
            </a:r>
            <a:r>
              <a:rPr lang="en-US" altLang="zh-CN" sz="2400" dirty="0" smtClean="0">
                <a:latin typeface="+mj-lt"/>
                <a:ea typeface="黑体" panose="02010609060101010101" pitchFamily="49" charset="-122"/>
              </a:rPr>
              <a:t>he </a:t>
            </a:r>
            <a:r>
              <a:rPr lang="en-US" altLang="zh-CN" sz="2400" dirty="0">
                <a:latin typeface="+mj-lt"/>
                <a:ea typeface="黑体" panose="02010609060101010101" pitchFamily="49" charset="-122"/>
              </a:rPr>
              <a:t>efficient number of traps set would have been about 450,000</a:t>
            </a:r>
            <a:r>
              <a:rPr lang="zh-CN" altLang="en-US" sz="2400" dirty="0">
                <a:latin typeface="+mj-lt"/>
                <a:ea typeface="黑体" panose="02010609060101010101" pitchFamily="49" charset="-122"/>
              </a:rPr>
              <a:t>;</a:t>
            </a:r>
            <a:r>
              <a:rPr lang="en-US" altLang="zh-CN" sz="2400" dirty="0">
                <a:latin typeface="+mj-lt"/>
                <a:ea typeface="黑体" panose="02010609060101010101" pitchFamily="49" charset="-122"/>
              </a:rPr>
              <a:t> </a:t>
            </a:r>
          </a:p>
          <a:p>
            <a:pPr lvl="1" fontAlgn="base">
              <a:lnSpc>
                <a:spcPct val="100000"/>
              </a:lnSpc>
              <a:spcBef>
                <a:spcPct val="0"/>
              </a:spcBef>
              <a:spcAft>
                <a:spcPct val="0"/>
              </a:spcAft>
              <a:buClrTx/>
            </a:pPr>
            <a:r>
              <a:rPr lang="en-US" altLang="zh-CN" sz="2400" dirty="0" smtClean="0">
                <a:latin typeface="+mj-lt"/>
                <a:ea typeface="黑体" panose="02010609060101010101" pitchFamily="49" charset="-122"/>
              </a:rPr>
              <a:t>The actual </a:t>
            </a:r>
            <a:r>
              <a:rPr lang="en-US" altLang="zh-CN" sz="2400" dirty="0">
                <a:latin typeface="+mj-lt"/>
                <a:ea typeface="黑体" panose="02010609060101010101" pitchFamily="49" charset="-122"/>
              </a:rPr>
              <a:t>number was nearly one million. </a:t>
            </a:r>
          </a:p>
          <a:p>
            <a:pPr fontAlgn="base">
              <a:spcBef>
                <a:spcPct val="0"/>
              </a:spcBef>
              <a:spcAft>
                <a:spcPct val="0"/>
              </a:spcAft>
              <a:buFontTx/>
              <a:buChar char="•"/>
            </a:pPr>
            <a:endParaRPr lang="en-US" altLang="zh-CN" sz="2600" dirty="0">
              <a:latin typeface="+mj-lt"/>
              <a:ea typeface="黑体" panose="02010609060101010101" pitchFamily="49" charset="-122"/>
            </a:endParaRPr>
          </a:p>
          <a:p>
            <a:pPr fontAlgn="base">
              <a:spcBef>
                <a:spcPct val="0"/>
              </a:spcBef>
              <a:spcAft>
                <a:spcPct val="0"/>
              </a:spcAft>
              <a:buFontTx/>
              <a:buChar char="•"/>
            </a:pPr>
            <a:r>
              <a:rPr lang="zh-CN" altLang="en-US" sz="2600" dirty="0">
                <a:latin typeface="+mj-lt"/>
                <a:ea typeface="黑体" panose="02010609060101010101" pitchFamily="49" charset="-122"/>
              </a:rPr>
              <a:t>   T</a:t>
            </a:r>
            <a:r>
              <a:rPr lang="en-US" altLang="zh-CN" sz="2600" dirty="0">
                <a:latin typeface="+mj-lt"/>
                <a:ea typeface="黑体" panose="02010609060101010101" pitchFamily="49" charset="-122"/>
              </a:rPr>
              <a:t>he North Atlantic stock of </a:t>
            </a:r>
            <a:r>
              <a:rPr lang="en-US" altLang="zh-CN" sz="2600" dirty="0" err="1">
                <a:latin typeface="+mj-lt"/>
                <a:ea typeface="黑体" panose="02010609060101010101" pitchFamily="49" charset="-122"/>
              </a:rPr>
              <a:t>minke</a:t>
            </a:r>
            <a:r>
              <a:rPr lang="en-US" altLang="zh-CN" sz="2600" dirty="0">
                <a:latin typeface="+mj-lt"/>
                <a:ea typeface="黑体" panose="02010609060101010101" pitchFamily="49" charset="-122"/>
              </a:rPr>
              <a:t> whale </a:t>
            </a:r>
          </a:p>
          <a:p>
            <a:pPr lvl="1" fontAlgn="base">
              <a:lnSpc>
                <a:spcPct val="100000"/>
              </a:lnSpc>
              <a:spcBef>
                <a:spcPct val="0"/>
              </a:spcBef>
              <a:spcAft>
                <a:spcPct val="0"/>
              </a:spcAft>
              <a:buClrTx/>
            </a:pPr>
            <a:r>
              <a:rPr lang="zh-CN" altLang="en-US" sz="2400" dirty="0">
                <a:latin typeface="+mj-lt"/>
                <a:ea typeface="黑体" panose="02010609060101010101" pitchFamily="49" charset="-122"/>
              </a:rPr>
              <a:t>T</a:t>
            </a:r>
            <a:r>
              <a:rPr lang="en-US" altLang="zh-CN" sz="2400" dirty="0">
                <a:latin typeface="+mj-lt"/>
                <a:ea typeface="黑体" panose="02010609060101010101" pitchFamily="49" charset="-122"/>
              </a:rPr>
              <a:t>he efficient stock size was about 67,000 adult males</a:t>
            </a:r>
            <a:r>
              <a:rPr lang="zh-CN" altLang="en-US" sz="2400" dirty="0">
                <a:latin typeface="+mj-lt"/>
                <a:ea typeface="黑体" panose="02010609060101010101" pitchFamily="49" charset="-122"/>
              </a:rPr>
              <a:t>;</a:t>
            </a:r>
          </a:p>
          <a:p>
            <a:pPr lvl="1" fontAlgn="base">
              <a:lnSpc>
                <a:spcPct val="100000"/>
              </a:lnSpc>
              <a:spcBef>
                <a:spcPct val="0"/>
              </a:spcBef>
              <a:spcAft>
                <a:spcPct val="0"/>
              </a:spcAft>
              <a:buClrTx/>
            </a:pPr>
            <a:r>
              <a:rPr lang="en-US" altLang="zh-CN" sz="2400" dirty="0">
                <a:latin typeface="+mj-lt"/>
                <a:ea typeface="黑体" panose="02010609060101010101" pitchFamily="49" charset="-122"/>
              </a:rPr>
              <a:t>The open-access stock had been depleted to 25,000 (Amundsen et al. 1995)</a:t>
            </a:r>
          </a:p>
          <a:p>
            <a:pPr fontAlgn="base">
              <a:spcBef>
                <a:spcPct val="0"/>
              </a:spcBef>
              <a:spcAft>
                <a:spcPct val="0"/>
              </a:spcAft>
              <a:buFontTx/>
              <a:buChar char="•"/>
            </a:pPr>
            <a:endParaRPr lang="en-US" altLang="zh-CN" sz="2600" dirty="0">
              <a:latin typeface="+mj-lt"/>
              <a:ea typeface="黑体" panose="02010609060101010101" pitchFamily="49" charset="-122"/>
            </a:endParaRPr>
          </a:p>
          <a:p>
            <a:pPr fontAlgn="base">
              <a:spcBef>
                <a:spcPct val="0"/>
              </a:spcBef>
              <a:spcAft>
                <a:spcPct val="0"/>
              </a:spcAft>
              <a:buFontTx/>
              <a:buChar char="•"/>
            </a:pPr>
            <a:r>
              <a:rPr lang="en-US" altLang="zh-CN" sz="2600" dirty="0">
                <a:latin typeface="+mj-lt"/>
                <a:ea typeface="黑体" panose="02010609060101010101" pitchFamily="49" charset="-122"/>
              </a:rPr>
              <a:t> </a:t>
            </a:r>
            <a:r>
              <a:rPr lang="zh-CN" altLang="en-US" sz="2600" dirty="0">
                <a:latin typeface="+mj-lt"/>
                <a:ea typeface="黑体" panose="02010609060101010101" pitchFamily="49" charset="-122"/>
              </a:rPr>
              <a:t> </a:t>
            </a:r>
            <a:r>
              <a:rPr lang="zh-CN" altLang="en-US" sz="2600" u="sng" dirty="0">
                <a:latin typeface="+mj-lt"/>
                <a:ea typeface="黑体" panose="02010609060101010101" pitchFamily="49" charset="-122"/>
              </a:rPr>
              <a:t>T</a:t>
            </a:r>
            <a:r>
              <a:rPr lang="en-US" altLang="zh-CN" sz="2600" u="sng" dirty="0">
                <a:latin typeface="+mj-lt"/>
                <a:ea typeface="黑体" panose="02010609060101010101" pitchFamily="49" charset="-122"/>
              </a:rPr>
              <a:t>he Pacific halibut</a:t>
            </a:r>
            <a:r>
              <a:rPr lang="en-US" altLang="zh-CN" sz="2600" dirty="0">
                <a:latin typeface="+mj-lt"/>
                <a:ea typeface="黑体" panose="02010609060101010101" pitchFamily="49" charset="-122"/>
              </a:rPr>
              <a:t> fishery in the Bering Sea </a:t>
            </a:r>
          </a:p>
          <a:p>
            <a:pPr lvl="1" fontAlgn="base">
              <a:spcBef>
                <a:spcPct val="0"/>
              </a:spcBef>
              <a:spcAft>
                <a:spcPct val="0"/>
              </a:spcAft>
            </a:pPr>
            <a:r>
              <a:rPr lang="zh-CN" altLang="en-US" sz="2400" dirty="0" smtClean="0">
                <a:latin typeface="+mj-lt"/>
                <a:ea typeface="黑体" panose="02010609060101010101" pitchFamily="49" charset="-122"/>
              </a:rPr>
              <a:t>T</a:t>
            </a:r>
            <a:r>
              <a:rPr lang="en-US" altLang="zh-CN" sz="2400" dirty="0" smtClean="0">
                <a:latin typeface="+mj-lt"/>
                <a:ea typeface="黑体" panose="02010609060101010101" pitchFamily="49" charset="-122"/>
              </a:rPr>
              <a:t>he </a:t>
            </a:r>
            <a:r>
              <a:rPr lang="en-US" altLang="zh-CN" sz="2400" dirty="0">
                <a:latin typeface="+mj-lt"/>
                <a:ea typeface="黑体" panose="02010609060101010101" pitchFamily="49" charset="-122"/>
              </a:rPr>
              <a:t>efficient number of ships was nine</a:t>
            </a:r>
            <a:r>
              <a:rPr lang="zh-CN" altLang="en-US" sz="2400" dirty="0">
                <a:latin typeface="+mj-lt"/>
                <a:ea typeface="黑体" panose="02010609060101010101" pitchFamily="49" charset="-122"/>
              </a:rPr>
              <a:t>;</a:t>
            </a:r>
          </a:p>
          <a:p>
            <a:pPr lvl="1" fontAlgn="base">
              <a:spcBef>
                <a:spcPct val="0"/>
              </a:spcBef>
              <a:spcAft>
                <a:spcPct val="0"/>
              </a:spcAft>
            </a:pPr>
            <a:r>
              <a:rPr lang="en-US" altLang="zh-CN" sz="2400" dirty="0">
                <a:latin typeface="+mj-lt"/>
                <a:ea typeface="黑体" panose="02010609060101010101" pitchFamily="49" charset="-122"/>
              </a:rPr>
              <a:t>The actual number was 140 (Huppert 1990)</a:t>
            </a:r>
            <a:endParaRPr lang="zh-CN" altLang="en-US" sz="2400" dirty="0">
              <a:latin typeface="+mj-lt"/>
              <a:ea typeface="黑体" panose="02010609060101010101" pitchFamily="49" charset="-122"/>
            </a:endParaRPr>
          </a:p>
        </p:txBody>
      </p:sp>
    </p:spTree>
    <p:extLst>
      <p:ext uri="{BB962C8B-B14F-4D97-AF65-F5344CB8AC3E}">
        <p14:creationId xmlns:p14="http://schemas.microsoft.com/office/powerpoint/2010/main" val="3513552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捕捞比目鱼的船只.jpeg"/>
          <p:cNvPicPr>
            <a:picLocks noGrp="1" noChangeAspect="1"/>
          </p:cNvPicPr>
          <p:nvPr>
            <p:ph idx="1"/>
          </p:nvPr>
        </p:nvPicPr>
        <p:blipFill>
          <a:blip r:embed="rId2" cstate="print"/>
          <a:stretch>
            <a:fillRect/>
          </a:stretch>
        </p:blipFill>
        <p:spPr>
          <a:xfrm>
            <a:off x="323528" y="260648"/>
            <a:ext cx="8568952" cy="6336704"/>
          </a:xfrm>
        </p:spPr>
      </p:pic>
    </p:spTree>
    <p:extLst>
      <p:ext uri="{BB962C8B-B14F-4D97-AF65-F5344CB8AC3E}">
        <p14:creationId xmlns:p14="http://schemas.microsoft.com/office/powerpoint/2010/main" val="2490326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p:cNvPicPr>
            <a:picLocks noChangeAspect="1"/>
          </p:cNvPicPr>
          <p:nvPr/>
        </p:nvPicPr>
        <p:blipFill>
          <a:blip r:embed="rId3">
            <a:extLst>
              <a:ext uri="{28A0092B-C50C-407E-A947-70E740481C1C}">
                <a14:useLocalDpi xmlns:a14="http://schemas.microsoft.com/office/drawing/2010/main" val="0"/>
              </a:ext>
            </a:extLst>
          </a:blip>
          <a:srcRect b="6013"/>
          <a:stretch>
            <a:fillRect/>
          </a:stretch>
        </p:blipFill>
        <p:spPr bwMode="auto">
          <a:xfrm>
            <a:off x="0" y="1541465"/>
            <a:ext cx="91440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p:cNvSpPr txBox="1">
            <a:spLocks noChangeArrowheads="1"/>
          </p:cNvSpPr>
          <p:nvPr/>
        </p:nvSpPr>
        <p:spPr bwMode="auto">
          <a:xfrm>
            <a:off x="0" y="4542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a:r>
              <a:rPr lang="en-US" altLang="zh-CN" sz="4000" dirty="0" smtClean="0">
                <a:ea typeface="宋体" panose="02010600030101010101" pitchFamily="2" charset="-122"/>
              </a:rPr>
              <a:t>Case</a:t>
            </a:r>
            <a:r>
              <a:rPr lang="zh-CN" altLang="en-US" sz="4000" dirty="0" smtClean="0">
                <a:ea typeface="宋体" panose="02010600030101010101" pitchFamily="2" charset="-122"/>
              </a:rPr>
              <a:t>：</a:t>
            </a:r>
            <a:r>
              <a:rPr lang="en-US" altLang="zh-CN" sz="4000" dirty="0">
                <a:ea typeface="宋体" panose="02010600030101010101" pitchFamily="2" charset="-122"/>
              </a:rPr>
              <a:t>T</a:t>
            </a:r>
            <a:r>
              <a:rPr lang="en-US" altLang="zh-CN" sz="4000" dirty="0" smtClean="0">
                <a:ea typeface="宋体" panose="02010600030101010101" pitchFamily="2" charset="-122"/>
              </a:rPr>
              <a:t>he </a:t>
            </a:r>
            <a:r>
              <a:rPr lang="en-US" altLang="zh-CN" sz="4000" dirty="0">
                <a:ea typeface="宋体" panose="02010600030101010101" pitchFamily="2" charset="-122"/>
              </a:rPr>
              <a:t>Pacific Halibut Fishery</a:t>
            </a:r>
            <a:endParaRPr lang="zh-CN" altLang="en-US" sz="4000" b="1" dirty="0">
              <a:latin typeface="微软雅黑" pitchFamily="34" charset="-122"/>
              <a:ea typeface="微软雅黑" pitchFamily="34" charset="-122"/>
            </a:endParaRPr>
          </a:p>
        </p:txBody>
      </p:sp>
      <p:cxnSp>
        <p:nvCxnSpPr>
          <p:cNvPr id="3" name="直接连接符 2"/>
          <p:cNvCxnSpPr/>
          <p:nvPr/>
        </p:nvCxnSpPr>
        <p:spPr>
          <a:xfrm>
            <a:off x="0" y="1524000"/>
            <a:ext cx="9144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49" name="TextBox 4"/>
          <p:cNvSpPr txBox="1">
            <a:spLocks noChangeArrowheads="1"/>
          </p:cNvSpPr>
          <p:nvPr/>
        </p:nvSpPr>
        <p:spPr bwMode="auto">
          <a:xfrm>
            <a:off x="0" y="6381749"/>
            <a:ext cx="2471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eaLnBrk="1" hangingPunct="1"/>
            <a:r>
              <a:rPr lang="en-US" altLang="zh-CN" sz="2000" dirty="0" smtClean="0"/>
              <a:t>Open access</a:t>
            </a:r>
            <a:endParaRPr lang="zh-CN" altLang="en-US" sz="2000" dirty="0"/>
          </a:p>
        </p:txBody>
      </p:sp>
      <p:cxnSp>
        <p:nvCxnSpPr>
          <p:cNvPr id="7" name="直接箭头连接符 6"/>
          <p:cNvCxnSpPr/>
          <p:nvPr/>
        </p:nvCxnSpPr>
        <p:spPr>
          <a:xfrm>
            <a:off x="2131221" y="6600855"/>
            <a:ext cx="1008062" cy="0"/>
          </a:xfrm>
          <a:prstGeom prst="straightConnector1">
            <a:avLst/>
          </a:prstGeom>
          <a:ln w="38100">
            <a:solidFill>
              <a:srgbClr val="0070C0"/>
            </a:solidFill>
            <a:tailEnd type="arrow"/>
          </a:ln>
        </p:spPr>
        <p:style>
          <a:lnRef idx="1">
            <a:schemeClr val="accent2"/>
          </a:lnRef>
          <a:fillRef idx="0">
            <a:schemeClr val="accent2"/>
          </a:fillRef>
          <a:effectRef idx="0">
            <a:schemeClr val="accent2"/>
          </a:effectRef>
          <a:fontRef idx="minor">
            <a:schemeClr val="tx1"/>
          </a:fontRef>
        </p:style>
      </p:cxnSp>
      <p:sp>
        <p:nvSpPr>
          <p:cNvPr id="6151" name="TextBox 7"/>
          <p:cNvSpPr txBox="1">
            <a:spLocks noChangeArrowheads="1"/>
          </p:cNvSpPr>
          <p:nvPr/>
        </p:nvSpPr>
        <p:spPr bwMode="auto">
          <a:xfrm>
            <a:off x="3221098" y="6400800"/>
            <a:ext cx="18405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eaLnBrk="1" hangingPunct="1"/>
            <a:r>
              <a:rPr lang="en-US" altLang="zh-CN" sz="2000" dirty="0" smtClean="0"/>
              <a:t>Fishing unduly</a:t>
            </a:r>
            <a:endParaRPr lang="zh-CN" altLang="en-US" sz="2000" dirty="0"/>
          </a:p>
        </p:txBody>
      </p:sp>
      <p:cxnSp>
        <p:nvCxnSpPr>
          <p:cNvPr id="9" name="直接箭头连接符 8"/>
          <p:cNvCxnSpPr/>
          <p:nvPr/>
        </p:nvCxnSpPr>
        <p:spPr>
          <a:xfrm>
            <a:off x="5104609" y="6605520"/>
            <a:ext cx="802481" cy="0"/>
          </a:xfrm>
          <a:prstGeom prst="straightConnector1">
            <a:avLst/>
          </a:prstGeom>
          <a:ln w="38100">
            <a:solidFill>
              <a:srgbClr val="0070C0"/>
            </a:solidFill>
            <a:tailEnd type="arrow"/>
          </a:ln>
        </p:spPr>
        <p:style>
          <a:lnRef idx="1">
            <a:schemeClr val="accent2"/>
          </a:lnRef>
          <a:fillRef idx="0">
            <a:schemeClr val="accent2"/>
          </a:fillRef>
          <a:effectRef idx="0">
            <a:schemeClr val="accent2"/>
          </a:effectRef>
          <a:fontRef idx="minor">
            <a:schemeClr val="tx1"/>
          </a:fontRef>
        </p:style>
      </p:cxnSp>
      <p:sp>
        <p:nvSpPr>
          <p:cNvPr id="6153" name="TextBox 9"/>
          <p:cNvSpPr txBox="1">
            <a:spLocks noChangeArrowheads="1"/>
          </p:cNvSpPr>
          <p:nvPr/>
        </p:nvSpPr>
        <p:spPr bwMode="auto">
          <a:xfrm>
            <a:off x="6062733" y="6400800"/>
            <a:ext cx="31197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a:r>
              <a:rPr lang="en-US" altLang="zh-CN" sz="2000" dirty="0" smtClean="0"/>
              <a:t>1970s: Close to extinction</a:t>
            </a:r>
            <a:endParaRPr lang="zh-CN" altLang="en-US" sz="2000"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7" y="2341563"/>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6277" y="3381375"/>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2377" y="3719513"/>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3352" y="4692651"/>
            <a:ext cx="9318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7465" y="4860925"/>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0627" y="2341563"/>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8365" y="2709863"/>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427" y="2119313"/>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86690" y="2690813"/>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5827" y="4973639"/>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226" y="5140325"/>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2" y="3840163"/>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1719263"/>
            <a:ext cx="9318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7090" y="3622675"/>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1040" y="4149725"/>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933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4" fill="hold" nodeType="clickEffect">
                                  <p:stCondLst>
                                    <p:cond delay="0"/>
                                  </p:stCondLst>
                                  <p:childTnLst>
                                    <p:animEffect transition="out" filter="wipe(down)">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xit" presetSubtype="4" fill="hold" nodeType="clickEffect">
                                  <p:stCondLst>
                                    <p:cond delay="0"/>
                                  </p:stCondLst>
                                  <p:childTnLst>
                                    <p:animEffect transition="out" filter="wipe(dow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par>
                                <p:cTn id="42" presetID="22" presetClass="exit" presetSubtype="4" fill="hold" nodeType="withEffect">
                                  <p:stCondLst>
                                    <p:cond delay="0"/>
                                  </p:stCondLst>
                                  <p:childTnLst>
                                    <p:animEffect transition="out" filter="wipe(down)">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22" presetClass="exit" presetSubtype="4" fill="hold" nodeType="withEffect">
                                  <p:stCondLst>
                                    <p:cond delay="0"/>
                                  </p:stCondLst>
                                  <p:childTnLst>
                                    <p:animEffect transition="out" filter="wipe(down)">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dirty="0">
                <a:latin typeface="微软雅黑" pitchFamily="34" charset="-122"/>
                <a:ea typeface="微软雅黑" pitchFamily="34" charset="-122"/>
              </a:rPr>
              <a:t>How to </a:t>
            </a:r>
            <a:r>
              <a:rPr lang="en-US" altLang="zh-CN" dirty="0" smtClean="0">
                <a:latin typeface="微软雅黑" pitchFamily="34" charset="-122"/>
                <a:ea typeface="微软雅黑" pitchFamily="34" charset="-122"/>
              </a:rPr>
              <a:t>Protect </a:t>
            </a:r>
            <a:r>
              <a:rPr lang="en-US" altLang="zh-CN" dirty="0">
                <a:latin typeface="微软雅黑" pitchFamily="34" charset="-122"/>
                <a:ea typeface="微软雅黑" pitchFamily="34" charset="-122"/>
              </a:rPr>
              <a:t>H</a:t>
            </a:r>
            <a:r>
              <a:rPr lang="en-US" altLang="zh-CN" dirty="0" smtClean="0">
                <a:latin typeface="微软雅黑" pitchFamily="34" charset="-122"/>
                <a:ea typeface="微软雅黑" pitchFamily="34" charset="-122"/>
              </a:rPr>
              <a:t>alibuts</a:t>
            </a:r>
            <a:r>
              <a:rPr lang="en-US" altLang="zh-CN" dirty="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2" name="内容占位符 1"/>
          <p:cNvSpPr>
            <a:spLocks noGrp="1"/>
          </p:cNvSpPr>
          <p:nvPr>
            <p:ph idx="1"/>
          </p:nvPr>
        </p:nvSpPr>
        <p:spPr/>
        <p:txBody>
          <a:bodyPr/>
          <a:lstStyle/>
          <a:p>
            <a:pPr fontAlgn="base">
              <a:spcBef>
                <a:spcPct val="0"/>
              </a:spcBef>
              <a:spcAft>
                <a:spcPct val="0"/>
              </a:spcAft>
              <a:buFontTx/>
              <a:buChar char="•"/>
            </a:pPr>
            <a:r>
              <a:rPr lang="en-US" altLang="zh-CN" dirty="0">
                <a:ea typeface="黑体" panose="02010609060101010101" pitchFamily="49" charset="-122"/>
              </a:rPr>
              <a:t> Limit annual catches</a:t>
            </a:r>
          </a:p>
          <a:p>
            <a:pPr fontAlgn="base">
              <a:lnSpc>
                <a:spcPct val="100000"/>
              </a:lnSpc>
              <a:spcBef>
                <a:spcPct val="0"/>
              </a:spcBef>
              <a:spcAft>
                <a:spcPct val="0"/>
              </a:spcAft>
              <a:buSzTx/>
              <a:buFontTx/>
              <a:buNone/>
            </a:pPr>
            <a:r>
              <a:rPr lang="en-US" altLang="zh-CN" dirty="0">
                <a:ea typeface="黑体" panose="02010609060101010101" pitchFamily="49" charset="-122"/>
              </a:rPr>
              <a:t> </a:t>
            </a:r>
          </a:p>
          <a:p>
            <a:pPr fontAlgn="base">
              <a:spcBef>
                <a:spcPct val="0"/>
              </a:spcBef>
              <a:spcAft>
                <a:spcPct val="0"/>
              </a:spcAft>
              <a:buFontTx/>
              <a:buChar char="•"/>
            </a:pPr>
            <a:r>
              <a:rPr lang="en-US" altLang="zh-CN" dirty="0">
                <a:ea typeface="黑体" panose="02010609060101010101" pitchFamily="49" charset="-122"/>
              </a:rPr>
              <a:t> Restrictions on allowed technologies</a:t>
            </a:r>
          </a:p>
          <a:p>
            <a:pPr fontAlgn="base">
              <a:lnSpc>
                <a:spcPct val="100000"/>
              </a:lnSpc>
              <a:spcBef>
                <a:spcPct val="0"/>
              </a:spcBef>
              <a:spcAft>
                <a:spcPct val="0"/>
              </a:spcAft>
              <a:buSzTx/>
              <a:buFontTx/>
              <a:buNone/>
            </a:pPr>
            <a:endParaRPr lang="en-US" altLang="zh-CN" dirty="0">
              <a:ea typeface="黑体" panose="02010609060101010101" pitchFamily="49" charset="-122"/>
            </a:endParaRPr>
          </a:p>
          <a:p>
            <a:pPr fontAlgn="base">
              <a:spcBef>
                <a:spcPct val="0"/>
              </a:spcBef>
              <a:spcAft>
                <a:spcPct val="0"/>
              </a:spcAft>
              <a:buFontTx/>
              <a:buChar char="•"/>
            </a:pPr>
            <a:r>
              <a:rPr lang="en-US" altLang="zh-CN" dirty="0">
                <a:ea typeface="黑体" panose="02010609060101010101" pitchFamily="49" charset="-122"/>
              </a:rPr>
              <a:t> Closure of particular areas</a:t>
            </a:r>
          </a:p>
          <a:p>
            <a:pPr fontAlgn="base">
              <a:lnSpc>
                <a:spcPct val="100000"/>
              </a:lnSpc>
              <a:spcBef>
                <a:spcPct val="0"/>
              </a:spcBef>
              <a:spcAft>
                <a:spcPct val="0"/>
              </a:spcAft>
              <a:buSzTx/>
              <a:buFontTx/>
              <a:buNone/>
            </a:pPr>
            <a:endParaRPr lang="en-US" altLang="zh-CN" dirty="0">
              <a:ea typeface="黑体" panose="02010609060101010101" pitchFamily="49" charset="-122"/>
            </a:endParaRPr>
          </a:p>
          <a:p>
            <a:pPr fontAlgn="base">
              <a:spcBef>
                <a:spcPct val="0"/>
              </a:spcBef>
              <a:spcAft>
                <a:spcPct val="0"/>
              </a:spcAft>
              <a:buFontTx/>
              <a:buChar char="•"/>
            </a:pPr>
            <a:r>
              <a:rPr lang="en-US" altLang="zh-CN" dirty="0">
                <a:ea typeface="黑体" panose="02010609060101010101" pitchFamily="49" charset="-122"/>
              </a:rPr>
              <a:t> Imposition of limited seasons</a:t>
            </a:r>
          </a:p>
          <a:p>
            <a:pPr fontAlgn="base">
              <a:spcBef>
                <a:spcPct val="0"/>
              </a:spcBef>
              <a:spcAft>
                <a:spcPct val="0"/>
              </a:spcAft>
              <a:buFontTx/>
              <a:buChar char="•"/>
            </a:pPr>
            <a:endParaRPr lang="en-US" altLang="zh-CN" dirty="0">
              <a:ea typeface="黑体" panose="02010609060101010101" pitchFamily="49" charset="-122"/>
            </a:endParaRPr>
          </a:p>
          <a:p>
            <a:pPr fontAlgn="base">
              <a:spcBef>
                <a:spcPct val="0"/>
              </a:spcBef>
              <a:spcAft>
                <a:spcPct val="0"/>
              </a:spcAft>
              <a:buFontTx/>
              <a:buChar char="•"/>
            </a:pPr>
            <a:r>
              <a:rPr lang="en-US" altLang="zh-CN" dirty="0">
                <a:ea typeface="黑体" panose="02010609060101010101" pitchFamily="49" charset="-122"/>
              </a:rPr>
              <a:t> Qualifying fisherman  </a:t>
            </a:r>
          </a:p>
          <a:p>
            <a:pPr marL="0" indent="0">
              <a:buNone/>
            </a:pPr>
            <a:endParaRPr lang="zh-CN" altLang="en-US" dirty="0"/>
          </a:p>
        </p:txBody>
      </p:sp>
    </p:spTree>
    <p:extLst>
      <p:ext uri="{BB962C8B-B14F-4D97-AF65-F5344CB8AC3E}">
        <p14:creationId xmlns:p14="http://schemas.microsoft.com/office/powerpoint/2010/main" val="170274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449005" y="620688"/>
            <a:ext cx="7093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a:r>
              <a:rPr lang="en-US" altLang="zh-CN" sz="4000" b="1" dirty="0">
                <a:latin typeface="微软雅黑" pitchFamily="34" charset="-122"/>
                <a:ea typeface="微软雅黑" pitchFamily="34" charset="-122"/>
              </a:rPr>
              <a:t>Decrease catching </a:t>
            </a:r>
            <a:r>
              <a:rPr lang="en-US" altLang="zh-CN" sz="4000" b="1" dirty="0" smtClean="0">
                <a:latin typeface="微软雅黑" pitchFamily="34" charset="-122"/>
                <a:ea typeface="微软雅黑" pitchFamily="34" charset="-122"/>
              </a:rPr>
              <a:t>days</a:t>
            </a:r>
            <a:endParaRPr lang="en-US" altLang="zh-CN" sz="4400" b="1" dirty="0">
              <a:latin typeface="微软雅黑" pitchFamily="34" charset="-122"/>
              <a:ea typeface="微软雅黑" pitchFamily="34" charset="-122"/>
            </a:endParaRPr>
          </a:p>
        </p:txBody>
      </p:sp>
      <p:cxnSp>
        <p:nvCxnSpPr>
          <p:cNvPr id="3" name="直接连接符 2"/>
          <p:cNvCxnSpPr/>
          <p:nvPr/>
        </p:nvCxnSpPr>
        <p:spPr>
          <a:xfrm>
            <a:off x="107504" y="1628800"/>
            <a:ext cx="9144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534112" y="3213100"/>
            <a:ext cx="576263"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199" name="TextBox 7"/>
          <p:cNvSpPr txBox="1">
            <a:spLocks noChangeArrowheads="1"/>
          </p:cNvSpPr>
          <p:nvPr/>
        </p:nvSpPr>
        <p:spPr bwMode="auto">
          <a:xfrm>
            <a:off x="1326261" y="3000375"/>
            <a:ext cx="21210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eaLnBrk="1" hangingPunct="1"/>
            <a:r>
              <a:rPr lang="en-US" altLang="zh-CN" dirty="0" smtClean="0"/>
              <a:t>1975:125days</a:t>
            </a:r>
            <a:endParaRPr lang="zh-CN" altLang="en-US" dirty="0"/>
          </a:p>
          <a:p>
            <a:pPr algn="ctr" eaLnBrk="1" hangingPunct="1"/>
            <a:endParaRPr lang="zh-CN" altLang="en-US" dirty="0"/>
          </a:p>
        </p:txBody>
      </p:sp>
      <p:sp>
        <p:nvSpPr>
          <p:cNvPr id="8200" name="TextBox 8"/>
          <p:cNvSpPr txBox="1">
            <a:spLocks noChangeArrowheads="1"/>
          </p:cNvSpPr>
          <p:nvPr/>
        </p:nvSpPr>
        <p:spPr bwMode="auto">
          <a:xfrm>
            <a:off x="4164337" y="3000377"/>
            <a:ext cx="2034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eaLnBrk="1" hangingPunct="1"/>
            <a:r>
              <a:rPr lang="en-US" altLang="zh-CN" dirty="0" smtClean="0"/>
              <a:t>1980:25 days</a:t>
            </a:r>
            <a:endParaRPr lang="zh-CN" altLang="en-US" dirty="0"/>
          </a:p>
        </p:txBody>
      </p:sp>
      <p:cxnSp>
        <p:nvCxnSpPr>
          <p:cNvPr id="10" name="直接箭头连接符 9"/>
          <p:cNvCxnSpPr/>
          <p:nvPr/>
        </p:nvCxnSpPr>
        <p:spPr>
          <a:xfrm>
            <a:off x="6222778" y="3198189"/>
            <a:ext cx="574675"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202" name="TextBox 10"/>
          <p:cNvSpPr txBox="1">
            <a:spLocks noChangeArrowheads="1"/>
          </p:cNvSpPr>
          <p:nvPr/>
        </p:nvSpPr>
        <p:spPr bwMode="auto">
          <a:xfrm>
            <a:off x="6768284" y="3000375"/>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eaLnBrk="1" hangingPunct="1"/>
            <a:r>
              <a:rPr lang="en-US" altLang="zh-CN" dirty="0" smtClean="0"/>
              <a:t>1994:2days</a:t>
            </a:r>
            <a:endParaRPr lang="zh-CN" altLang="en-US" dirty="0"/>
          </a:p>
        </p:txBody>
      </p:sp>
      <p:pic>
        <p:nvPicPr>
          <p:cNvPr id="8203" name="图片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3830637"/>
            <a:ext cx="31877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47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altLang="zh-CN" dirty="0">
                <a:ea typeface="黑体" panose="02010609060101010101" pitchFamily="49" charset="-122"/>
              </a:rPr>
              <a:t> The R</a:t>
            </a:r>
            <a:r>
              <a:rPr lang="en-US" altLang="zh-CN" dirty="0" smtClean="0">
                <a:ea typeface="黑体" panose="02010609060101010101" pitchFamily="49" charset="-122"/>
              </a:rPr>
              <a:t>esults of Regulation</a:t>
            </a:r>
            <a:endParaRPr lang="en-US" altLang="zh-CN" dirty="0" smtClean="0">
              <a:ea typeface="华文新魏" panose="02010800040101010101" pitchFamily="2" charset="-122"/>
            </a:endParaRPr>
          </a:p>
        </p:txBody>
      </p:sp>
      <p:sp>
        <p:nvSpPr>
          <p:cNvPr id="2" name="内容占位符 1"/>
          <p:cNvSpPr>
            <a:spLocks noGrp="1"/>
          </p:cNvSpPr>
          <p:nvPr>
            <p:ph idx="1"/>
          </p:nvPr>
        </p:nvSpPr>
        <p:spPr>
          <a:xfrm>
            <a:off x="323528" y="1412776"/>
            <a:ext cx="8496944" cy="4713387"/>
          </a:xfrm>
        </p:spPr>
        <p:txBody>
          <a:bodyPr>
            <a:noAutofit/>
          </a:bodyPr>
          <a:lstStyle/>
          <a:p>
            <a:pPr fontAlgn="base">
              <a:lnSpc>
                <a:spcPct val="150000"/>
              </a:lnSpc>
              <a:spcBef>
                <a:spcPct val="0"/>
              </a:spcBef>
              <a:spcAft>
                <a:spcPct val="0"/>
              </a:spcAft>
            </a:pPr>
            <a:r>
              <a:rPr lang="en-US" altLang="zh-CN" dirty="0" smtClean="0">
                <a:ea typeface="黑体" panose="02010609060101010101" pitchFamily="49" charset="-122"/>
              </a:rPr>
              <a:t>Overcapitalization of the fishery was rampant. </a:t>
            </a:r>
          </a:p>
          <a:p>
            <a:pPr fontAlgn="base">
              <a:lnSpc>
                <a:spcPct val="150000"/>
              </a:lnSpc>
              <a:spcBef>
                <a:spcPct val="0"/>
              </a:spcBef>
              <a:spcAft>
                <a:spcPct val="0"/>
              </a:spcAft>
            </a:pPr>
            <a:r>
              <a:rPr lang="en-US" altLang="zh-CN" dirty="0" smtClean="0">
                <a:ea typeface="黑体" panose="02010609060101010101" pitchFamily="49" charset="-122"/>
              </a:rPr>
              <a:t>“Ghost fishing” from abandoned nets. </a:t>
            </a:r>
          </a:p>
          <a:p>
            <a:pPr fontAlgn="base">
              <a:lnSpc>
                <a:spcPct val="150000"/>
              </a:lnSpc>
              <a:spcBef>
                <a:spcPct val="0"/>
              </a:spcBef>
              <a:spcAft>
                <a:spcPct val="0"/>
              </a:spcAft>
            </a:pPr>
            <a:r>
              <a:rPr lang="en-US" altLang="zh-CN" dirty="0" smtClean="0">
                <a:ea typeface="黑体" panose="02010609060101010101" pitchFamily="49" charset="-122"/>
              </a:rPr>
              <a:t>Fresh halibut became a rarity.</a:t>
            </a:r>
          </a:p>
          <a:p>
            <a:pPr fontAlgn="base">
              <a:lnSpc>
                <a:spcPct val="150000"/>
              </a:lnSpc>
              <a:spcBef>
                <a:spcPct val="0"/>
              </a:spcBef>
              <a:spcAft>
                <a:spcPct val="0"/>
              </a:spcAft>
            </a:pPr>
            <a:r>
              <a:rPr lang="en-US" altLang="zh-CN" dirty="0" smtClean="0">
                <a:ea typeface="黑体" panose="02010609060101010101" pitchFamily="49" charset="-122"/>
              </a:rPr>
              <a:t>The targeted total allowable catch exceeded in two out of three years (</a:t>
            </a:r>
            <a:r>
              <a:rPr lang="en-US" altLang="zh-CN" dirty="0" err="1" smtClean="0">
                <a:ea typeface="黑体" panose="02010609060101010101" pitchFamily="49" charset="-122"/>
              </a:rPr>
              <a:t>Homans</a:t>
            </a:r>
            <a:r>
              <a:rPr lang="en-US" altLang="zh-CN" dirty="0" smtClean="0">
                <a:ea typeface="黑体" panose="02010609060101010101" pitchFamily="49" charset="-122"/>
              </a:rPr>
              <a:t> and </a:t>
            </a:r>
            <a:r>
              <a:rPr lang="en-US" altLang="zh-CN" dirty="0" err="1" smtClean="0">
                <a:ea typeface="黑体" panose="02010609060101010101" pitchFamily="49" charset="-122"/>
              </a:rPr>
              <a:t>Wilen</a:t>
            </a:r>
            <a:r>
              <a:rPr lang="en-US" altLang="zh-CN" dirty="0" smtClean="0">
                <a:ea typeface="黑体" panose="02010609060101010101" pitchFamily="49" charset="-122"/>
              </a:rPr>
              <a:t> 1997). </a:t>
            </a:r>
            <a:endParaRPr lang="zh-CN" altLang="en-US" dirty="0">
              <a:ea typeface="黑体" panose="02010609060101010101" pitchFamily="49" charset="-122"/>
            </a:endParaRPr>
          </a:p>
        </p:txBody>
      </p:sp>
    </p:spTree>
    <p:extLst>
      <p:ext uri="{BB962C8B-B14F-4D97-AF65-F5344CB8AC3E}">
        <p14:creationId xmlns:p14="http://schemas.microsoft.com/office/powerpoint/2010/main" val="1873033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altLang="zh-CN" smtClean="0">
                <a:ea typeface="华文新魏" panose="02010800040101010101" pitchFamily="2" charset="-122"/>
              </a:rPr>
              <a:t>Annual Harvest of Atlantic Cod, 1950-2008</a:t>
            </a: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52600"/>
            <a:ext cx="6912768"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959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椭圆 5"/>
          <p:cNvSpPr>
            <a:spLocks noChangeArrowheads="1"/>
          </p:cNvSpPr>
          <p:nvPr/>
        </p:nvSpPr>
        <p:spPr bwMode="auto">
          <a:xfrm>
            <a:off x="1763317" y="1557340"/>
            <a:ext cx="5617369" cy="4967287"/>
          </a:xfrm>
          <a:prstGeom prst="ellipse">
            <a:avLst/>
          </a:prstGeom>
          <a:blipFill dpi="0" rotWithShape="1">
            <a:blip r:embed="rId3"/>
            <a:srcRect/>
            <a:stretch>
              <a:fillRect/>
            </a:stretch>
          </a:blipFill>
          <a:ln w="25400">
            <a:solidFill>
              <a:schemeClr val="bg1"/>
            </a:solidFill>
            <a:round/>
            <a:headEnd/>
            <a:tailEnd/>
          </a:ln>
        </p:spPr>
        <p:txBody>
          <a:bodyPr anchor="ctr"/>
          <a:lstStyle>
            <a:lvl1pPr>
              <a:lnSpc>
                <a:spcPct val="110000"/>
              </a:lnSpc>
              <a:spcBef>
                <a:spcPct val="20000"/>
              </a:spcBef>
              <a:buSzPct val="120000"/>
              <a:buBlip>
                <a:blip r:embed="rId4"/>
              </a:buBlip>
              <a:defRPr sz="2800">
                <a:solidFill>
                  <a:srgbClr val="133984"/>
                </a:solidFill>
                <a:latin typeface="Arial" panose="020B0604020202020204" pitchFamily="34" charset="0"/>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00000"/>
              </a:lnSpc>
              <a:spcBef>
                <a:spcPct val="0"/>
              </a:spcBef>
              <a:spcAft>
                <a:spcPct val="0"/>
              </a:spcAft>
              <a:buSzTx/>
              <a:buFontTx/>
              <a:buNone/>
            </a:pPr>
            <a:endParaRPr lang="zh-CN" altLang="en-US" sz="2400">
              <a:solidFill>
                <a:srgbClr val="FFFFFF"/>
              </a:solidFill>
              <a:ea typeface="黑体" panose="02010609060101010101" pitchFamily="49" charset="-122"/>
            </a:endParaRPr>
          </a:p>
        </p:txBody>
      </p:sp>
      <p:sp>
        <p:nvSpPr>
          <p:cNvPr id="14339" name="椭圆 47"/>
          <p:cNvSpPr>
            <a:spLocks noChangeArrowheads="1"/>
          </p:cNvSpPr>
          <p:nvPr/>
        </p:nvSpPr>
        <p:spPr bwMode="auto">
          <a:xfrm>
            <a:off x="1763317" y="1576390"/>
            <a:ext cx="5617369" cy="4968875"/>
          </a:xfrm>
          <a:prstGeom prst="ellipse">
            <a:avLst/>
          </a:prstGeom>
          <a:blipFill dpi="0" rotWithShape="1">
            <a:blip r:embed="rId5"/>
            <a:srcRect/>
            <a:stretch>
              <a:fillRect/>
            </a:stretch>
          </a:blipFill>
          <a:ln w="25400">
            <a:solidFill>
              <a:schemeClr val="bg1"/>
            </a:solidFill>
            <a:round/>
            <a:headEnd/>
            <a:tailEnd/>
          </a:ln>
        </p:spPr>
        <p:txBody>
          <a:bodyPr anchor="ctr"/>
          <a:lstStyle>
            <a:lvl1pPr>
              <a:lnSpc>
                <a:spcPct val="110000"/>
              </a:lnSpc>
              <a:spcBef>
                <a:spcPct val="20000"/>
              </a:spcBef>
              <a:buSzPct val="120000"/>
              <a:buBlip>
                <a:blip r:embed="rId4"/>
              </a:buBlip>
              <a:defRPr sz="2800">
                <a:solidFill>
                  <a:srgbClr val="133984"/>
                </a:solidFill>
                <a:latin typeface="Arial" panose="020B0604020202020204" pitchFamily="34" charset="0"/>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00000"/>
              </a:lnSpc>
              <a:spcBef>
                <a:spcPct val="0"/>
              </a:spcBef>
              <a:spcAft>
                <a:spcPct val="0"/>
              </a:spcAft>
              <a:buSzTx/>
              <a:buFontTx/>
              <a:buNone/>
            </a:pPr>
            <a:endParaRPr lang="zh-CN" altLang="en-US" sz="2400">
              <a:solidFill>
                <a:srgbClr val="FFFFFF"/>
              </a:solidFill>
              <a:ea typeface="黑体" panose="02010609060101010101" pitchFamily="49" charset="-122"/>
            </a:endParaRPr>
          </a:p>
        </p:txBody>
      </p:sp>
      <p:pic>
        <p:nvPicPr>
          <p:cNvPr id="14340"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5151" y="1736727"/>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1074" y="2978152"/>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4900" y="1712915"/>
            <a:ext cx="79176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7675" y="1741490"/>
            <a:ext cx="79176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1036" y="3235327"/>
            <a:ext cx="79176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4720" y="4346575"/>
            <a:ext cx="79295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2274" y="2019300"/>
            <a:ext cx="79176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2320" y="2130427"/>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7925" y="2205040"/>
            <a:ext cx="79176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2095" y="2141540"/>
            <a:ext cx="79295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8598" y="2473327"/>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7925" y="3067050"/>
            <a:ext cx="79176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0258" y="2763840"/>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6170" y="2997202"/>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5242" y="3533777"/>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42" y="3946527"/>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0080" y="4087815"/>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8333" y="2986090"/>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069" y="3409952"/>
            <a:ext cx="79176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6431" y="3573465"/>
            <a:ext cx="79176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0742" y="4668840"/>
            <a:ext cx="79176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6508" y="4430715"/>
            <a:ext cx="79295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1" y="4567240"/>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4836" y="3665540"/>
            <a:ext cx="79295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7775" y="3821115"/>
            <a:ext cx="79176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9692" y="5035552"/>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805" y="5062540"/>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11" y="4897440"/>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8574" y="4202115"/>
            <a:ext cx="79295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6636" y="4289427"/>
            <a:ext cx="79176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045" y="5349877"/>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0094" y="2330452"/>
            <a:ext cx="79176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5124" y="2676527"/>
            <a:ext cx="79295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7" descr="C:\Users\Administrator\Desktop\MC90031909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5999" y="3409952"/>
            <a:ext cx="79176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2" name="内容占位符 2"/>
          <p:cNvSpPr>
            <a:spLocks noGrp="1" noChangeArrowheads="1"/>
          </p:cNvSpPr>
          <p:nvPr>
            <p:ph idx="4294967295"/>
          </p:nvPr>
        </p:nvSpPr>
        <p:spPr>
          <a:xfrm>
            <a:off x="827584" y="620688"/>
            <a:ext cx="7992887" cy="677863"/>
          </a:xfrm>
        </p:spPr>
        <p:txBody>
          <a:bodyPr>
            <a:noAutofit/>
          </a:bodyPr>
          <a:lstStyle/>
          <a:p>
            <a:pPr algn="ctr">
              <a:buFontTx/>
              <a:buNone/>
            </a:pPr>
            <a:r>
              <a:rPr lang="en-US" altLang="zh-CN" sz="4000" b="1" dirty="0" smtClean="0">
                <a:ea typeface="楷体" panose="02010609060101010101" pitchFamily="49" charset="-122"/>
              </a:rPr>
              <a:t>Tragedy of the Commons</a:t>
            </a:r>
          </a:p>
        </p:txBody>
      </p:sp>
    </p:spTree>
    <p:extLst>
      <p:ext uri="{BB962C8B-B14F-4D97-AF65-F5344CB8AC3E}">
        <p14:creationId xmlns:p14="http://schemas.microsoft.com/office/powerpoint/2010/main" val="3898323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250"/>
                                  </p:stCondLst>
                                  <p:childTnLst>
                                    <p:set>
                                      <p:cBhvr>
                                        <p:cTn id="6" dur="1" fill="hold">
                                          <p:stCondLst>
                                            <p:cond delay="0"/>
                                          </p:stCondLst>
                                        </p:cTn>
                                        <p:tgtEl>
                                          <p:spTgt spid="14373"/>
                                        </p:tgtEl>
                                        <p:attrNameLst>
                                          <p:attrName>style.visibility</p:attrName>
                                        </p:attrNameLst>
                                      </p:cBhvr>
                                      <p:to>
                                        <p:strVal val="visible"/>
                                      </p:to>
                                    </p:set>
                                    <p:animEffect transition="in" filter="fade">
                                      <p:cBhvr>
                                        <p:cTn id="7" dur="1000"/>
                                        <p:tgtEl>
                                          <p:spTgt spid="14373"/>
                                        </p:tgtEl>
                                      </p:cBhvr>
                                    </p:animEffect>
                                    <p:anim calcmode="lin" valueType="num">
                                      <p:cBhvr>
                                        <p:cTn id="8" dur="1000" fill="hold"/>
                                        <p:tgtEl>
                                          <p:spTgt spid="14373"/>
                                        </p:tgtEl>
                                        <p:attrNameLst>
                                          <p:attrName>ppt_x</p:attrName>
                                        </p:attrNameLst>
                                      </p:cBhvr>
                                      <p:tavLst>
                                        <p:tav tm="0">
                                          <p:val>
                                            <p:strVal val="#ppt_x"/>
                                          </p:val>
                                        </p:tav>
                                        <p:tav tm="100000">
                                          <p:val>
                                            <p:strVal val="#ppt_x"/>
                                          </p:val>
                                        </p:tav>
                                      </p:tavLst>
                                    </p:anim>
                                    <p:anim calcmode="lin" valueType="num">
                                      <p:cBhvr>
                                        <p:cTn id="9" dur="1000" fill="hold"/>
                                        <p:tgtEl>
                                          <p:spTgt spid="1437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250"/>
                            </p:stCondLst>
                            <p:childTnLst>
                              <p:par>
                                <p:cTn id="11" presetID="6" presetClass="entr" presetSubtype="16" fill="hold" nodeType="afterEffect">
                                  <p:stCondLst>
                                    <p:cond delay="250"/>
                                  </p:stCondLst>
                                  <p:childTnLst>
                                    <p:set>
                                      <p:cBhvr>
                                        <p:cTn id="12" dur="1" fill="hold">
                                          <p:stCondLst>
                                            <p:cond delay="0"/>
                                          </p:stCondLst>
                                        </p:cTn>
                                        <p:tgtEl>
                                          <p:spTgt spid="14347"/>
                                        </p:tgtEl>
                                        <p:attrNameLst>
                                          <p:attrName>style.visibility</p:attrName>
                                        </p:attrNameLst>
                                      </p:cBhvr>
                                      <p:to>
                                        <p:strVal val="visible"/>
                                      </p:to>
                                    </p:set>
                                    <p:animEffect transition="in" filter="circle(in)">
                                      <p:cBhvr>
                                        <p:cTn id="13" dur="1000"/>
                                        <p:tgtEl>
                                          <p:spTgt spid="14347"/>
                                        </p:tgtEl>
                                      </p:cBhvr>
                                    </p:animEffect>
                                  </p:childTnLst>
                                </p:cTn>
                              </p:par>
                            </p:childTnLst>
                          </p:cTn>
                        </p:par>
                        <p:par>
                          <p:cTn id="14" fill="hold" nodeType="afterGroup">
                            <p:stCondLst>
                              <p:cond delay="2500"/>
                            </p:stCondLst>
                            <p:childTnLst>
                              <p:par>
                                <p:cTn id="15" presetID="22" presetClass="entr" presetSubtype="4" fill="hold" nodeType="afterEffect">
                                  <p:stCondLst>
                                    <p:cond delay="250"/>
                                  </p:stCondLst>
                                  <p:childTnLst>
                                    <p:set>
                                      <p:cBhvr>
                                        <p:cTn id="16" dur="1" fill="hold">
                                          <p:stCondLst>
                                            <p:cond delay="0"/>
                                          </p:stCondLst>
                                        </p:cTn>
                                        <p:tgtEl>
                                          <p:spTgt spid="14360"/>
                                        </p:tgtEl>
                                        <p:attrNameLst>
                                          <p:attrName>style.visibility</p:attrName>
                                        </p:attrNameLst>
                                      </p:cBhvr>
                                      <p:to>
                                        <p:strVal val="visible"/>
                                      </p:to>
                                    </p:set>
                                    <p:animEffect transition="in" filter="wipe(down)">
                                      <p:cBhvr>
                                        <p:cTn id="17" dur="500"/>
                                        <p:tgtEl>
                                          <p:spTgt spid="14360"/>
                                        </p:tgtEl>
                                      </p:cBhvr>
                                    </p:animEffect>
                                  </p:childTnLst>
                                </p:cTn>
                              </p:par>
                            </p:childTnLst>
                          </p:cTn>
                        </p:par>
                        <p:par>
                          <p:cTn id="18" fill="hold" nodeType="afterGroup">
                            <p:stCondLst>
                              <p:cond delay="3250"/>
                            </p:stCondLst>
                            <p:childTnLst>
                              <p:par>
                                <p:cTn id="19" presetID="16" presetClass="entr" presetSubtype="21" fill="hold" nodeType="afterEffect">
                                  <p:stCondLst>
                                    <p:cond delay="250"/>
                                  </p:stCondLst>
                                  <p:childTnLst>
                                    <p:set>
                                      <p:cBhvr>
                                        <p:cTn id="20" dur="1" fill="hold">
                                          <p:stCondLst>
                                            <p:cond delay="0"/>
                                          </p:stCondLst>
                                        </p:cTn>
                                        <p:tgtEl>
                                          <p:spTgt spid="14357"/>
                                        </p:tgtEl>
                                        <p:attrNameLst>
                                          <p:attrName>style.visibility</p:attrName>
                                        </p:attrNameLst>
                                      </p:cBhvr>
                                      <p:to>
                                        <p:strVal val="visible"/>
                                      </p:to>
                                    </p:set>
                                    <p:animEffect transition="in" filter="barn(inVertical)">
                                      <p:cBhvr>
                                        <p:cTn id="21" dur="500"/>
                                        <p:tgtEl>
                                          <p:spTgt spid="14357"/>
                                        </p:tgtEl>
                                      </p:cBhvr>
                                    </p:animEffect>
                                  </p:childTnLst>
                                </p:cTn>
                              </p:par>
                            </p:childTnLst>
                          </p:cTn>
                        </p:par>
                        <p:par>
                          <p:cTn id="22" fill="hold" nodeType="afterGroup">
                            <p:stCondLst>
                              <p:cond delay="4000"/>
                            </p:stCondLst>
                            <p:childTnLst>
                              <p:par>
                                <p:cTn id="23" presetID="31" presetClass="entr" presetSubtype="0" fill="hold" nodeType="afterEffect">
                                  <p:stCondLst>
                                    <p:cond delay="250"/>
                                  </p:stCondLst>
                                  <p:childTnLst>
                                    <p:set>
                                      <p:cBhvr>
                                        <p:cTn id="24" dur="1" fill="hold">
                                          <p:stCondLst>
                                            <p:cond delay="0"/>
                                          </p:stCondLst>
                                        </p:cTn>
                                        <p:tgtEl>
                                          <p:spTgt spid="14340"/>
                                        </p:tgtEl>
                                        <p:attrNameLst>
                                          <p:attrName>style.visibility</p:attrName>
                                        </p:attrNameLst>
                                      </p:cBhvr>
                                      <p:to>
                                        <p:strVal val="visible"/>
                                      </p:to>
                                    </p:set>
                                    <p:anim calcmode="lin" valueType="num">
                                      <p:cBhvr>
                                        <p:cTn id="25" dur="1000" fill="hold"/>
                                        <p:tgtEl>
                                          <p:spTgt spid="14340"/>
                                        </p:tgtEl>
                                        <p:attrNameLst>
                                          <p:attrName>ppt_w</p:attrName>
                                        </p:attrNameLst>
                                      </p:cBhvr>
                                      <p:tavLst>
                                        <p:tav tm="0">
                                          <p:val>
                                            <p:fltVal val="0"/>
                                          </p:val>
                                        </p:tav>
                                        <p:tav tm="100000">
                                          <p:val>
                                            <p:strVal val="#ppt_w"/>
                                          </p:val>
                                        </p:tav>
                                      </p:tavLst>
                                    </p:anim>
                                    <p:anim calcmode="lin" valueType="num">
                                      <p:cBhvr>
                                        <p:cTn id="26" dur="1000" fill="hold"/>
                                        <p:tgtEl>
                                          <p:spTgt spid="14340"/>
                                        </p:tgtEl>
                                        <p:attrNameLst>
                                          <p:attrName>ppt_h</p:attrName>
                                        </p:attrNameLst>
                                      </p:cBhvr>
                                      <p:tavLst>
                                        <p:tav tm="0">
                                          <p:val>
                                            <p:fltVal val="0"/>
                                          </p:val>
                                        </p:tav>
                                        <p:tav tm="100000">
                                          <p:val>
                                            <p:strVal val="#ppt_h"/>
                                          </p:val>
                                        </p:tav>
                                      </p:tavLst>
                                    </p:anim>
                                    <p:anim calcmode="lin" valueType="num">
                                      <p:cBhvr>
                                        <p:cTn id="27" dur="1000" fill="hold"/>
                                        <p:tgtEl>
                                          <p:spTgt spid="14340"/>
                                        </p:tgtEl>
                                        <p:attrNameLst>
                                          <p:attrName>style.rotation</p:attrName>
                                        </p:attrNameLst>
                                      </p:cBhvr>
                                      <p:tavLst>
                                        <p:tav tm="0">
                                          <p:val>
                                            <p:fltVal val="90"/>
                                          </p:val>
                                        </p:tav>
                                        <p:tav tm="100000">
                                          <p:val>
                                            <p:fltVal val="0"/>
                                          </p:val>
                                        </p:tav>
                                      </p:tavLst>
                                    </p:anim>
                                    <p:animEffect transition="in" filter="fade">
                                      <p:cBhvr>
                                        <p:cTn id="28" dur="1000"/>
                                        <p:tgtEl>
                                          <p:spTgt spid="14340"/>
                                        </p:tgtEl>
                                      </p:cBhvr>
                                    </p:animEffect>
                                  </p:childTnLst>
                                </p:cTn>
                              </p:par>
                              <p:par>
                                <p:cTn id="29" presetID="31" presetClass="entr" presetSubtype="0" fill="hold" nodeType="withEffect">
                                  <p:stCondLst>
                                    <p:cond delay="0"/>
                                  </p:stCondLst>
                                  <p:childTnLst>
                                    <p:set>
                                      <p:cBhvr>
                                        <p:cTn id="30" dur="1" fill="hold">
                                          <p:stCondLst>
                                            <p:cond delay="0"/>
                                          </p:stCondLst>
                                        </p:cTn>
                                        <p:tgtEl>
                                          <p:spTgt spid="14341"/>
                                        </p:tgtEl>
                                        <p:attrNameLst>
                                          <p:attrName>style.visibility</p:attrName>
                                        </p:attrNameLst>
                                      </p:cBhvr>
                                      <p:to>
                                        <p:strVal val="visible"/>
                                      </p:to>
                                    </p:set>
                                    <p:anim calcmode="lin" valueType="num">
                                      <p:cBhvr>
                                        <p:cTn id="31" dur="1000" fill="hold"/>
                                        <p:tgtEl>
                                          <p:spTgt spid="14341"/>
                                        </p:tgtEl>
                                        <p:attrNameLst>
                                          <p:attrName>ppt_w</p:attrName>
                                        </p:attrNameLst>
                                      </p:cBhvr>
                                      <p:tavLst>
                                        <p:tav tm="0">
                                          <p:val>
                                            <p:fltVal val="0"/>
                                          </p:val>
                                        </p:tav>
                                        <p:tav tm="100000">
                                          <p:val>
                                            <p:strVal val="#ppt_w"/>
                                          </p:val>
                                        </p:tav>
                                      </p:tavLst>
                                    </p:anim>
                                    <p:anim calcmode="lin" valueType="num">
                                      <p:cBhvr>
                                        <p:cTn id="32" dur="1000" fill="hold"/>
                                        <p:tgtEl>
                                          <p:spTgt spid="14341"/>
                                        </p:tgtEl>
                                        <p:attrNameLst>
                                          <p:attrName>ppt_h</p:attrName>
                                        </p:attrNameLst>
                                      </p:cBhvr>
                                      <p:tavLst>
                                        <p:tav tm="0">
                                          <p:val>
                                            <p:fltVal val="0"/>
                                          </p:val>
                                        </p:tav>
                                        <p:tav tm="100000">
                                          <p:val>
                                            <p:strVal val="#ppt_h"/>
                                          </p:val>
                                        </p:tav>
                                      </p:tavLst>
                                    </p:anim>
                                    <p:anim calcmode="lin" valueType="num">
                                      <p:cBhvr>
                                        <p:cTn id="33" dur="1000" fill="hold"/>
                                        <p:tgtEl>
                                          <p:spTgt spid="14341"/>
                                        </p:tgtEl>
                                        <p:attrNameLst>
                                          <p:attrName>style.rotation</p:attrName>
                                        </p:attrNameLst>
                                      </p:cBhvr>
                                      <p:tavLst>
                                        <p:tav tm="0">
                                          <p:val>
                                            <p:fltVal val="90"/>
                                          </p:val>
                                        </p:tav>
                                        <p:tav tm="100000">
                                          <p:val>
                                            <p:fltVal val="0"/>
                                          </p:val>
                                        </p:tav>
                                      </p:tavLst>
                                    </p:anim>
                                    <p:animEffect transition="in" filter="fade">
                                      <p:cBhvr>
                                        <p:cTn id="34" dur="1000"/>
                                        <p:tgtEl>
                                          <p:spTgt spid="14341"/>
                                        </p:tgtEl>
                                      </p:cBhvr>
                                    </p:animEffect>
                                  </p:childTnLst>
                                </p:cTn>
                              </p:par>
                              <p:par>
                                <p:cTn id="35" presetID="31" presetClass="entr" presetSubtype="0" fill="hold" nodeType="withEffect">
                                  <p:stCondLst>
                                    <p:cond delay="0"/>
                                  </p:stCondLst>
                                  <p:childTnLst>
                                    <p:set>
                                      <p:cBhvr>
                                        <p:cTn id="36" dur="1" fill="hold">
                                          <p:stCondLst>
                                            <p:cond delay="0"/>
                                          </p:stCondLst>
                                        </p:cTn>
                                        <p:tgtEl>
                                          <p:spTgt spid="14346"/>
                                        </p:tgtEl>
                                        <p:attrNameLst>
                                          <p:attrName>style.visibility</p:attrName>
                                        </p:attrNameLst>
                                      </p:cBhvr>
                                      <p:to>
                                        <p:strVal val="visible"/>
                                      </p:to>
                                    </p:set>
                                    <p:anim calcmode="lin" valueType="num">
                                      <p:cBhvr>
                                        <p:cTn id="37" dur="1000" fill="hold"/>
                                        <p:tgtEl>
                                          <p:spTgt spid="14346"/>
                                        </p:tgtEl>
                                        <p:attrNameLst>
                                          <p:attrName>ppt_w</p:attrName>
                                        </p:attrNameLst>
                                      </p:cBhvr>
                                      <p:tavLst>
                                        <p:tav tm="0">
                                          <p:val>
                                            <p:fltVal val="0"/>
                                          </p:val>
                                        </p:tav>
                                        <p:tav tm="100000">
                                          <p:val>
                                            <p:strVal val="#ppt_w"/>
                                          </p:val>
                                        </p:tav>
                                      </p:tavLst>
                                    </p:anim>
                                    <p:anim calcmode="lin" valueType="num">
                                      <p:cBhvr>
                                        <p:cTn id="38" dur="1000" fill="hold"/>
                                        <p:tgtEl>
                                          <p:spTgt spid="14346"/>
                                        </p:tgtEl>
                                        <p:attrNameLst>
                                          <p:attrName>ppt_h</p:attrName>
                                        </p:attrNameLst>
                                      </p:cBhvr>
                                      <p:tavLst>
                                        <p:tav tm="0">
                                          <p:val>
                                            <p:fltVal val="0"/>
                                          </p:val>
                                        </p:tav>
                                        <p:tav tm="100000">
                                          <p:val>
                                            <p:strVal val="#ppt_h"/>
                                          </p:val>
                                        </p:tav>
                                      </p:tavLst>
                                    </p:anim>
                                    <p:anim calcmode="lin" valueType="num">
                                      <p:cBhvr>
                                        <p:cTn id="39" dur="1000" fill="hold"/>
                                        <p:tgtEl>
                                          <p:spTgt spid="14346"/>
                                        </p:tgtEl>
                                        <p:attrNameLst>
                                          <p:attrName>style.rotation</p:attrName>
                                        </p:attrNameLst>
                                      </p:cBhvr>
                                      <p:tavLst>
                                        <p:tav tm="0">
                                          <p:val>
                                            <p:fltVal val="90"/>
                                          </p:val>
                                        </p:tav>
                                        <p:tav tm="100000">
                                          <p:val>
                                            <p:fltVal val="0"/>
                                          </p:val>
                                        </p:tav>
                                      </p:tavLst>
                                    </p:anim>
                                    <p:animEffect transition="in" filter="fade">
                                      <p:cBhvr>
                                        <p:cTn id="40" dur="1000"/>
                                        <p:tgtEl>
                                          <p:spTgt spid="14346"/>
                                        </p:tgtEl>
                                      </p:cBhvr>
                                    </p:animEffect>
                                  </p:childTnLst>
                                </p:cTn>
                              </p:par>
                              <p:par>
                                <p:cTn id="41" presetID="31" presetClass="entr" presetSubtype="0" fill="hold" nodeType="withEffect">
                                  <p:stCondLst>
                                    <p:cond delay="0"/>
                                  </p:stCondLst>
                                  <p:childTnLst>
                                    <p:set>
                                      <p:cBhvr>
                                        <p:cTn id="42" dur="1" fill="hold">
                                          <p:stCondLst>
                                            <p:cond delay="0"/>
                                          </p:stCondLst>
                                        </p:cTn>
                                        <p:tgtEl>
                                          <p:spTgt spid="14345"/>
                                        </p:tgtEl>
                                        <p:attrNameLst>
                                          <p:attrName>style.visibility</p:attrName>
                                        </p:attrNameLst>
                                      </p:cBhvr>
                                      <p:to>
                                        <p:strVal val="visible"/>
                                      </p:to>
                                    </p:set>
                                    <p:anim calcmode="lin" valueType="num">
                                      <p:cBhvr>
                                        <p:cTn id="43" dur="1000" fill="hold"/>
                                        <p:tgtEl>
                                          <p:spTgt spid="14345"/>
                                        </p:tgtEl>
                                        <p:attrNameLst>
                                          <p:attrName>ppt_w</p:attrName>
                                        </p:attrNameLst>
                                      </p:cBhvr>
                                      <p:tavLst>
                                        <p:tav tm="0">
                                          <p:val>
                                            <p:fltVal val="0"/>
                                          </p:val>
                                        </p:tav>
                                        <p:tav tm="100000">
                                          <p:val>
                                            <p:strVal val="#ppt_w"/>
                                          </p:val>
                                        </p:tav>
                                      </p:tavLst>
                                    </p:anim>
                                    <p:anim calcmode="lin" valueType="num">
                                      <p:cBhvr>
                                        <p:cTn id="44" dur="1000" fill="hold"/>
                                        <p:tgtEl>
                                          <p:spTgt spid="14345"/>
                                        </p:tgtEl>
                                        <p:attrNameLst>
                                          <p:attrName>ppt_h</p:attrName>
                                        </p:attrNameLst>
                                      </p:cBhvr>
                                      <p:tavLst>
                                        <p:tav tm="0">
                                          <p:val>
                                            <p:fltVal val="0"/>
                                          </p:val>
                                        </p:tav>
                                        <p:tav tm="100000">
                                          <p:val>
                                            <p:strVal val="#ppt_h"/>
                                          </p:val>
                                        </p:tav>
                                      </p:tavLst>
                                    </p:anim>
                                    <p:anim calcmode="lin" valueType="num">
                                      <p:cBhvr>
                                        <p:cTn id="45" dur="1000" fill="hold"/>
                                        <p:tgtEl>
                                          <p:spTgt spid="14345"/>
                                        </p:tgtEl>
                                        <p:attrNameLst>
                                          <p:attrName>style.rotation</p:attrName>
                                        </p:attrNameLst>
                                      </p:cBhvr>
                                      <p:tavLst>
                                        <p:tav tm="0">
                                          <p:val>
                                            <p:fltVal val="90"/>
                                          </p:val>
                                        </p:tav>
                                        <p:tav tm="100000">
                                          <p:val>
                                            <p:fltVal val="0"/>
                                          </p:val>
                                        </p:tav>
                                      </p:tavLst>
                                    </p:anim>
                                    <p:animEffect transition="in" filter="fade">
                                      <p:cBhvr>
                                        <p:cTn id="46" dur="1000"/>
                                        <p:tgtEl>
                                          <p:spTgt spid="14345"/>
                                        </p:tgtEl>
                                      </p:cBhvr>
                                    </p:animEffect>
                                  </p:childTnLst>
                                </p:cTn>
                              </p:par>
                              <p:par>
                                <p:cTn id="47" presetID="31" presetClass="entr" presetSubtype="0" fill="hold" nodeType="withEffect">
                                  <p:stCondLst>
                                    <p:cond delay="0"/>
                                  </p:stCondLst>
                                  <p:childTnLst>
                                    <p:set>
                                      <p:cBhvr>
                                        <p:cTn id="48" dur="1" fill="hold">
                                          <p:stCondLst>
                                            <p:cond delay="0"/>
                                          </p:stCondLst>
                                        </p:cTn>
                                        <p:tgtEl>
                                          <p:spTgt spid="14348"/>
                                        </p:tgtEl>
                                        <p:attrNameLst>
                                          <p:attrName>style.visibility</p:attrName>
                                        </p:attrNameLst>
                                      </p:cBhvr>
                                      <p:to>
                                        <p:strVal val="visible"/>
                                      </p:to>
                                    </p:set>
                                    <p:anim calcmode="lin" valueType="num">
                                      <p:cBhvr>
                                        <p:cTn id="49" dur="1000" fill="hold"/>
                                        <p:tgtEl>
                                          <p:spTgt spid="14348"/>
                                        </p:tgtEl>
                                        <p:attrNameLst>
                                          <p:attrName>ppt_w</p:attrName>
                                        </p:attrNameLst>
                                      </p:cBhvr>
                                      <p:tavLst>
                                        <p:tav tm="0">
                                          <p:val>
                                            <p:fltVal val="0"/>
                                          </p:val>
                                        </p:tav>
                                        <p:tav tm="100000">
                                          <p:val>
                                            <p:strVal val="#ppt_w"/>
                                          </p:val>
                                        </p:tav>
                                      </p:tavLst>
                                    </p:anim>
                                    <p:anim calcmode="lin" valueType="num">
                                      <p:cBhvr>
                                        <p:cTn id="50" dur="1000" fill="hold"/>
                                        <p:tgtEl>
                                          <p:spTgt spid="14348"/>
                                        </p:tgtEl>
                                        <p:attrNameLst>
                                          <p:attrName>ppt_h</p:attrName>
                                        </p:attrNameLst>
                                      </p:cBhvr>
                                      <p:tavLst>
                                        <p:tav tm="0">
                                          <p:val>
                                            <p:fltVal val="0"/>
                                          </p:val>
                                        </p:tav>
                                        <p:tav tm="100000">
                                          <p:val>
                                            <p:strVal val="#ppt_h"/>
                                          </p:val>
                                        </p:tav>
                                      </p:tavLst>
                                    </p:anim>
                                    <p:anim calcmode="lin" valueType="num">
                                      <p:cBhvr>
                                        <p:cTn id="51" dur="1000" fill="hold"/>
                                        <p:tgtEl>
                                          <p:spTgt spid="14348"/>
                                        </p:tgtEl>
                                        <p:attrNameLst>
                                          <p:attrName>style.rotation</p:attrName>
                                        </p:attrNameLst>
                                      </p:cBhvr>
                                      <p:tavLst>
                                        <p:tav tm="0">
                                          <p:val>
                                            <p:fltVal val="90"/>
                                          </p:val>
                                        </p:tav>
                                        <p:tav tm="100000">
                                          <p:val>
                                            <p:fltVal val="0"/>
                                          </p:val>
                                        </p:tav>
                                      </p:tavLst>
                                    </p:anim>
                                    <p:animEffect transition="in" filter="fade">
                                      <p:cBhvr>
                                        <p:cTn id="52" dur="1000"/>
                                        <p:tgtEl>
                                          <p:spTgt spid="14348"/>
                                        </p:tgtEl>
                                      </p:cBhvr>
                                    </p:animEffect>
                                  </p:childTnLst>
                                </p:cTn>
                              </p:par>
                              <p:par>
                                <p:cTn id="53" presetID="31" presetClass="entr" presetSubtype="0" fill="hold" nodeType="withEffect">
                                  <p:stCondLst>
                                    <p:cond delay="0"/>
                                  </p:stCondLst>
                                  <p:childTnLst>
                                    <p:set>
                                      <p:cBhvr>
                                        <p:cTn id="54" dur="1" fill="hold">
                                          <p:stCondLst>
                                            <p:cond delay="0"/>
                                          </p:stCondLst>
                                        </p:cTn>
                                        <p:tgtEl>
                                          <p:spTgt spid="14372"/>
                                        </p:tgtEl>
                                        <p:attrNameLst>
                                          <p:attrName>style.visibility</p:attrName>
                                        </p:attrNameLst>
                                      </p:cBhvr>
                                      <p:to>
                                        <p:strVal val="visible"/>
                                      </p:to>
                                    </p:set>
                                    <p:anim calcmode="lin" valueType="num">
                                      <p:cBhvr>
                                        <p:cTn id="55" dur="1000" fill="hold"/>
                                        <p:tgtEl>
                                          <p:spTgt spid="14372"/>
                                        </p:tgtEl>
                                        <p:attrNameLst>
                                          <p:attrName>ppt_w</p:attrName>
                                        </p:attrNameLst>
                                      </p:cBhvr>
                                      <p:tavLst>
                                        <p:tav tm="0">
                                          <p:val>
                                            <p:fltVal val="0"/>
                                          </p:val>
                                        </p:tav>
                                        <p:tav tm="100000">
                                          <p:val>
                                            <p:strVal val="#ppt_w"/>
                                          </p:val>
                                        </p:tav>
                                      </p:tavLst>
                                    </p:anim>
                                    <p:anim calcmode="lin" valueType="num">
                                      <p:cBhvr>
                                        <p:cTn id="56" dur="1000" fill="hold"/>
                                        <p:tgtEl>
                                          <p:spTgt spid="14372"/>
                                        </p:tgtEl>
                                        <p:attrNameLst>
                                          <p:attrName>ppt_h</p:attrName>
                                        </p:attrNameLst>
                                      </p:cBhvr>
                                      <p:tavLst>
                                        <p:tav tm="0">
                                          <p:val>
                                            <p:fltVal val="0"/>
                                          </p:val>
                                        </p:tav>
                                        <p:tav tm="100000">
                                          <p:val>
                                            <p:strVal val="#ppt_h"/>
                                          </p:val>
                                        </p:tav>
                                      </p:tavLst>
                                    </p:anim>
                                    <p:anim calcmode="lin" valueType="num">
                                      <p:cBhvr>
                                        <p:cTn id="57" dur="1000" fill="hold"/>
                                        <p:tgtEl>
                                          <p:spTgt spid="14372"/>
                                        </p:tgtEl>
                                        <p:attrNameLst>
                                          <p:attrName>style.rotation</p:attrName>
                                        </p:attrNameLst>
                                      </p:cBhvr>
                                      <p:tavLst>
                                        <p:tav tm="0">
                                          <p:val>
                                            <p:fltVal val="90"/>
                                          </p:val>
                                        </p:tav>
                                        <p:tav tm="100000">
                                          <p:val>
                                            <p:fltVal val="0"/>
                                          </p:val>
                                        </p:tav>
                                      </p:tavLst>
                                    </p:anim>
                                    <p:animEffect transition="in" filter="fade">
                                      <p:cBhvr>
                                        <p:cTn id="58" dur="1000"/>
                                        <p:tgtEl>
                                          <p:spTgt spid="14372"/>
                                        </p:tgtEl>
                                      </p:cBhvr>
                                    </p:animEffect>
                                  </p:childTnLst>
                                </p:cTn>
                              </p:par>
                              <p:par>
                                <p:cTn id="59" presetID="31" presetClass="entr" presetSubtype="0" fill="hold" nodeType="withEffect">
                                  <p:stCondLst>
                                    <p:cond delay="0"/>
                                  </p:stCondLst>
                                  <p:childTnLst>
                                    <p:set>
                                      <p:cBhvr>
                                        <p:cTn id="60" dur="1" fill="hold">
                                          <p:stCondLst>
                                            <p:cond delay="0"/>
                                          </p:stCondLst>
                                        </p:cTn>
                                        <p:tgtEl>
                                          <p:spTgt spid="14349"/>
                                        </p:tgtEl>
                                        <p:attrNameLst>
                                          <p:attrName>style.visibility</p:attrName>
                                        </p:attrNameLst>
                                      </p:cBhvr>
                                      <p:to>
                                        <p:strVal val="visible"/>
                                      </p:to>
                                    </p:set>
                                    <p:anim calcmode="lin" valueType="num">
                                      <p:cBhvr>
                                        <p:cTn id="61" dur="1000" fill="hold"/>
                                        <p:tgtEl>
                                          <p:spTgt spid="14349"/>
                                        </p:tgtEl>
                                        <p:attrNameLst>
                                          <p:attrName>ppt_w</p:attrName>
                                        </p:attrNameLst>
                                      </p:cBhvr>
                                      <p:tavLst>
                                        <p:tav tm="0">
                                          <p:val>
                                            <p:fltVal val="0"/>
                                          </p:val>
                                        </p:tav>
                                        <p:tav tm="100000">
                                          <p:val>
                                            <p:strVal val="#ppt_w"/>
                                          </p:val>
                                        </p:tav>
                                      </p:tavLst>
                                    </p:anim>
                                    <p:anim calcmode="lin" valueType="num">
                                      <p:cBhvr>
                                        <p:cTn id="62" dur="1000" fill="hold"/>
                                        <p:tgtEl>
                                          <p:spTgt spid="14349"/>
                                        </p:tgtEl>
                                        <p:attrNameLst>
                                          <p:attrName>ppt_h</p:attrName>
                                        </p:attrNameLst>
                                      </p:cBhvr>
                                      <p:tavLst>
                                        <p:tav tm="0">
                                          <p:val>
                                            <p:fltVal val="0"/>
                                          </p:val>
                                        </p:tav>
                                        <p:tav tm="100000">
                                          <p:val>
                                            <p:strVal val="#ppt_h"/>
                                          </p:val>
                                        </p:tav>
                                      </p:tavLst>
                                    </p:anim>
                                    <p:anim calcmode="lin" valueType="num">
                                      <p:cBhvr>
                                        <p:cTn id="63" dur="1000" fill="hold"/>
                                        <p:tgtEl>
                                          <p:spTgt spid="14349"/>
                                        </p:tgtEl>
                                        <p:attrNameLst>
                                          <p:attrName>style.rotation</p:attrName>
                                        </p:attrNameLst>
                                      </p:cBhvr>
                                      <p:tavLst>
                                        <p:tav tm="0">
                                          <p:val>
                                            <p:fltVal val="90"/>
                                          </p:val>
                                        </p:tav>
                                        <p:tav tm="100000">
                                          <p:val>
                                            <p:fltVal val="0"/>
                                          </p:val>
                                        </p:tav>
                                      </p:tavLst>
                                    </p:anim>
                                    <p:animEffect transition="in" filter="fade">
                                      <p:cBhvr>
                                        <p:cTn id="64" dur="1000"/>
                                        <p:tgtEl>
                                          <p:spTgt spid="14349"/>
                                        </p:tgtEl>
                                      </p:cBhvr>
                                    </p:animEffect>
                                  </p:childTnLst>
                                </p:cTn>
                              </p:par>
                              <p:par>
                                <p:cTn id="65" presetID="31" presetClass="entr" presetSubtype="0" fill="hold" nodeType="withEffect">
                                  <p:stCondLst>
                                    <p:cond delay="0"/>
                                  </p:stCondLst>
                                  <p:childTnLst>
                                    <p:set>
                                      <p:cBhvr>
                                        <p:cTn id="66" dur="1" fill="hold">
                                          <p:stCondLst>
                                            <p:cond delay="0"/>
                                          </p:stCondLst>
                                        </p:cTn>
                                        <p:tgtEl>
                                          <p:spTgt spid="14350"/>
                                        </p:tgtEl>
                                        <p:attrNameLst>
                                          <p:attrName>style.visibility</p:attrName>
                                        </p:attrNameLst>
                                      </p:cBhvr>
                                      <p:to>
                                        <p:strVal val="visible"/>
                                      </p:to>
                                    </p:set>
                                    <p:anim calcmode="lin" valueType="num">
                                      <p:cBhvr>
                                        <p:cTn id="67" dur="1000" fill="hold"/>
                                        <p:tgtEl>
                                          <p:spTgt spid="14350"/>
                                        </p:tgtEl>
                                        <p:attrNameLst>
                                          <p:attrName>ppt_w</p:attrName>
                                        </p:attrNameLst>
                                      </p:cBhvr>
                                      <p:tavLst>
                                        <p:tav tm="0">
                                          <p:val>
                                            <p:fltVal val="0"/>
                                          </p:val>
                                        </p:tav>
                                        <p:tav tm="100000">
                                          <p:val>
                                            <p:strVal val="#ppt_w"/>
                                          </p:val>
                                        </p:tav>
                                      </p:tavLst>
                                    </p:anim>
                                    <p:anim calcmode="lin" valueType="num">
                                      <p:cBhvr>
                                        <p:cTn id="68" dur="1000" fill="hold"/>
                                        <p:tgtEl>
                                          <p:spTgt spid="14350"/>
                                        </p:tgtEl>
                                        <p:attrNameLst>
                                          <p:attrName>ppt_h</p:attrName>
                                        </p:attrNameLst>
                                      </p:cBhvr>
                                      <p:tavLst>
                                        <p:tav tm="0">
                                          <p:val>
                                            <p:fltVal val="0"/>
                                          </p:val>
                                        </p:tav>
                                        <p:tav tm="100000">
                                          <p:val>
                                            <p:strVal val="#ppt_h"/>
                                          </p:val>
                                        </p:tav>
                                      </p:tavLst>
                                    </p:anim>
                                    <p:anim calcmode="lin" valueType="num">
                                      <p:cBhvr>
                                        <p:cTn id="69" dur="1000" fill="hold"/>
                                        <p:tgtEl>
                                          <p:spTgt spid="14350"/>
                                        </p:tgtEl>
                                        <p:attrNameLst>
                                          <p:attrName>style.rotation</p:attrName>
                                        </p:attrNameLst>
                                      </p:cBhvr>
                                      <p:tavLst>
                                        <p:tav tm="0">
                                          <p:val>
                                            <p:fltVal val="90"/>
                                          </p:val>
                                        </p:tav>
                                        <p:tav tm="100000">
                                          <p:val>
                                            <p:fltVal val="0"/>
                                          </p:val>
                                        </p:tav>
                                      </p:tavLst>
                                    </p:anim>
                                    <p:animEffect transition="in" filter="fade">
                                      <p:cBhvr>
                                        <p:cTn id="70" dur="1000"/>
                                        <p:tgtEl>
                                          <p:spTgt spid="14350"/>
                                        </p:tgtEl>
                                      </p:cBhvr>
                                    </p:animEffect>
                                  </p:childTnLst>
                                </p:cTn>
                              </p:par>
                              <p:par>
                                <p:cTn id="71" presetID="31" presetClass="entr" presetSubtype="0" fill="hold" nodeType="withEffect">
                                  <p:stCondLst>
                                    <p:cond delay="0"/>
                                  </p:stCondLst>
                                  <p:childTnLst>
                                    <p:set>
                                      <p:cBhvr>
                                        <p:cTn id="72" dur="1" fill="hold">
                                          <p:stCondLst>
                                            <p:cond delay="0"/>
                                          </p:stCondLst>
                                        </p:cTn>
                                        <p:tgtEl>
                                          <p:spTgt spid="14371"/>
                                        </p:tgtEl>
                                        <p:attrNameLst>
                                          <p:attrName>style.visibility</p:attrName>
                                        </p:attrNameLst>
                                      </p:cBhvr>
                                      <p:to>
                                        <p:strVal val="visible"/>
                                      </p:to>
                                    </p:set>
                                    <p:anim calcmode="lin" valueType="num">
                                      <p:cBhvr>
                                        <p:cTn id="73" dur="1000" fill="hold"/>
                                        <p:tgtEl>
                                          <p:spTgt spid="14371"/>
                                        </p:tgtEl>
                                        <p:attrNameLst>
                                          <p:attrName>ppt_w</p:attrName>
                                        </p:attrNameLst>
                                      </p:cBhvr>
                                      <p:tavLst>
                                        <p:tav tm="0">
                                          <p:val>
                                            <p:fltVal val="0"/>
                                          </p:val>
                                        </p:tav>
                                        <p:tav tm="100000">
                                          <p:val>
                                            <p:strVal val="#ppt_w"/>
                                          </p:val>
                                        </p:tav>
                                      </p:tavLst>
                                    </p:anim>
                                    <p:anim calcmode="lin" valueType="num">
                                      <p:cBhvr>
                                        <p:cTn id="74" dur="1000" fill="hold"/>
                                        <p:tgtEl>
                                          <p:spTgt spid="14371"/>
                                        </p:tgtEl>
                                        <p:attrNameLst>
                                          <p:attrName>ppt_h</p:attrName>
                                        </p:attrNameLst>
                                      </p:cBhvr>
                                      <p:tavLst>
                                        <p:tav tm="0">
                                          <p:val>
                                            <p:fltVal val="0"/>
                                          </p:val>
                                        </p:tav>
                                        <p:tav tm="100000">
                                          <p:val>
                                            <p:strVal val="#ppt_h"/>
                                          </p:val>
                                        </p:tav>
                                      </p:tavLst>
                                    </p:anim>
                                    <p:anim calcmode="lin" valueType="num">
                                      <p:cBhvr>
                                        <p:cTn id="75" dur="1000" fill="hold"/>
                                        <p:tgtEl>
                                          <p:spTgt spid="14371"/>
                                        </p:tgtEl>
                                        <p:attrNameLst>
                                          <p:attrName>style.rotation</p:attrName>
                                        </p:attrNameLst>
                                      </p:cBhvr>
                                      <p:tavLst>
                                        <p:tav tm="0">
                                          <p:val>
                                            <p:fltVal val="90"/>
                                          </p:val>
                                        </p:tav>
                                        <p:tav tm="100000">
                                          <p:val>
                                            <p:fltVal val="0"/>
                                          </p:val>
                                        </p:tav>
                                      </p:tavLst>
                                    </p:anim>
                                    <p:animEffect transition="in" filter="fade">
                                      <p:cBhvr>
                                        <p:cTn id="76" dur="1000"/>
                                        <p:tgtEl>
                                          <p:spTgt spid="14371"/>
                                        </p:tgtEl>
                                      </p:cBhvr>
                                    </p:animEffect>
                                  </p:childTnLst>
                                </p:cTn>
                              </p:par>
                              <p:par>
                                <p:cTn id="77" presetID="31" presetClass="entr" presetSubtype="0" fill="hold" nodeType="withEffect">
                                  <p:stCondLst>
                                    <p:cond delay="0"/>
                                  </p:stCondLst>
                                  <p:childTnLst>
                                    <p:set>
                                      <p:cBhvr>
                                        <p:cTn id="78" dur="1" fill="hold">
                                          <p:stCondLst>
                                            <p:cond delay="0"/>
                                          </p:stCondLst>
                                        </p:cTn>
                                        <p:tgtEl>
                                          <p:spTgt spid="14351"/>
                                        </p:tgtEl>
                                        <p:attrNameLst>
                                          <p:attrName>style.visibility</p:attrName>
                                        </p:attrNameLst>
                                      </p:cBhvr>
                                      <p:to>
                                        <p:strVal val="visible"/>
                                      </p:to>
                                    </p:set>
                                    <p:anim calcmode="lin" valueType="num">
                                      <p:cBhvr>
                                        <p:cTn id="79" dur="1000" fill="hold"/>
                                        <p:tgtEl>
                                          <p:spTgt spid="14351"/>
                                        </p:tgtEl>
                                        <p:attrNameLst>
                                          <p:attrName>ppt_w</p:attrName>
                                        </p:attrNameLst>
                                      </p:cBhvr>
                                      <p:tavLst>
                                        <p:tav tm="0">
                                          <p:val>
                                            <p:fltVal val="0"/>
                                          </p:val>
                                        </p:tav>
                                        <p:tav tm="100000">
                                          <p:val>
                                            <p:strVal val="#ppt_w"/>
                                          </p:val>
                                        </p:tav>
                                      </p:tavLst>
                                    </p:anim>
                                    <p:anim calcmode="lin" valueType="num">
                                      <p:cBhvr>
                                        <p:cTn id="80" dur="1000" fill="hold"/>
                                        <p:tgtEl>
                                          <p:spTgt spid="14351"/>
                                        </p:tgtEl>
                                        <p:attrNameLst>
                                          <p:attrName>ppt_h</p:attrName>
                                        </p:attrNameLst>
                                      </p:cBhvr>
                                      <p:tavLst>
                                        <p:tav tm="0">
                                          <p:val>
                                            <p:fltVal val="0"/>
                                          </p:val>
                                        </p:tav>
                                        <p:tav tm="100000">
                                          <p:val>
                                            <p:strVal val="#ppt_h"/>
                                          </p:val>
                                        </p:tav>
                                      </p:tavLst>
                                    </p:anim>
                                    <p:anim calcmode="lin" valueType="num">
                                      <p:cBhvr>
                                        <p:cTn id="81" dur="1000" fill="hold"/>
                                        <p:tgtEl>
                                          <p:spTgt spid="14351"/>
                                        </p:tgtEl>
                                        <p:attrNameLst>
                                          <p:attrName>style.rotation</p:attrName>
                                        </p:attrNameLst>
                                      </p:cBhvr>
                                      <p:tavLst>
                                        <p:tav tm="0">
                                          <p:val>
                                            <p:fltVal val="90"/>
                                          </p:val>
                                        </p:tav>
                                        <p:tav tm="100000">
                                          <p:val>
                                            <p:fltVal val="0"/>
                                          </p:val>
                                        </p:tav>
                                      </p:tavLst>
                                    </p:anim>
                                    <p:animEffect transition="in" filter="fade">
                                      <p:cBhvr>
                                        <p:cTn id="82" dur="1000"/>
                                        <p:tgtEl>
                                          <p:spTgt spid="14351"/>
                                        </p:tgtEl>
                                      </p:cBhvr>
                                    </p:animEffect>
                                  </p:childTnLst>
                                </p:cTn>
                              </p:par>
                              <p:par>
                                <p:cTn id="83" presetID="31" presetClass="entr" presetSubtype="0" fill="hold" nodeType="withEffect">
                                  <p:stCondLst>
                                    <p:cond delay="0"/>
                                  </p:stCondLst>
                                  <p:childTnLst>
                                    <p:set>
                                      <p:cBhvr>
                                        <p:cTn id="84" dur="1" fill="hold">
                                          <p:stCondLst>
                                            <p:cond delay="0"/>
                                          </p:stCondLst>
                                        </p:cTn>
                                        <p:tgtEl>
                                          <p:spTgt spid="14352"/>
                                        </p:tgtEl>
                                        <p:attrNameLst>
                                          <p:attrName>style.visibility</p:attrName>
                                        </p:attrNameLst>
                                      </p:cBhvr>
                                      <p:to>
                                        <p:strVal val="visible"/>
                                      </p:to>
                                    </p:set>
                                    <p:anim calcmode="lin" valueType="num">
                                      <p:cBhvr>
                                        <p:cTn id="85" dur="1000" fill="hold"/>
                                        <p:tgtEl>
                                          <p:spTgt spid="14352"/>
                                        </p:tgtEl>
                                        <p:attrNameLst>
                                          <p:attrName>ppt_w</p:attrName>
                                        </p:attrNameLst>
                                      </p:cBhvr>
                                      <p:tavLst>
                                        <p:tav tm="0">
                                          <p:val>
                                            <p:fltVal val="0"/>
                                          </p:val>
                                        </p:tav>
                                        <p:tav tm="100000">
                                          <p:val>
                                            <p:strVal val="#ppt_w"/>
                                          </p:val>
                                        </p:tav>
                                      </p:tavLst>
                                    </p:anim>
                                    <p:anim calcmode="lin" valueType="num">
                                      <p:cBhvr>
                                        <p:cTn id="86" dur="1000" fill="hold"/>
                                        <p:tgtEl>
                                          <p:spTgt spid="14352"/>
                                        </p:tgtEl>
                                        <p:attrNameLst>
                                          <p:attrName>ppt_h</p:attrName>
                                        </p:attrNameLst>
                                      </p:cBhvr>
                                      <p:tavLst>
                                        <p:tav tm="0">
                                          <p:val>
                                            <p:fltVal val="0"/>
                                          </p:val>
                                        </p:tav>
                                        <p:tav tm="100000">
                                          <p:val>
                                            <p:strVal val="#ppt_h"/>
                                          </p:val>
                                        </p:tav>
                                      </p:tavLst>
                                    </p:anim>
                                    <p:anim calcmode="lin" valueType="num">
                                      <p:cBhvr>
                                        <p:cTn id="87" dur="1000" fill="hold"/>
                                        <p:tgtEl>
                                          <p:spTgt spid="14352"/>
                                        </p:tgtEl>
                                        <p:attrNameLst>
                                          <p:attrName>style.rotation</p:attrName>
                                        </p:attrNameLst>
                                      </p:cBhvr>
                                      <p:tavLst>
                                        <p:tav tm="0">
                                          <p:val>
                                            <p:fltVal val="90"/>
                                          </p:val>
                                        </p:tav>
                                        <p:tav tm="100000">
                                          <p:val>
                                            <p:fltVal val="0"/>
                                          </p:val>
                                        </p:tav>
                                      </p:tavLst>
                                    </p:anim>
                                    <p:animEffect transition="in" filter="fade">
                                      <p:cBhvr>
                                        <p:cTn id="88" dur="1000"/>
                                        <p:tgtEl>
                                          <p:spTgt spid="14352"/>
                                        </p:tgtEl>
                                      </p:cBhvr>
                                    </p:animEffect>
                                  </p:childTnLst>
                                </p:cTn>
                              </p:par>
                              <p:par>
                                <p:cTn id="89" presetID="31" presetClass="entr" presetSubtype="0" fill="hold" nodeType="withEffect">
                                  <p:stCondLst>
                                    <p:cond delay="0"/>
                                  </p:stCondLst>
                                  <p:childTnLst>
                                    <p:set>
                                      <p:cBhvr>
                                        <p:cTn id="90" dur="1" fill="hold">
                                          <p:stCondLst>
                                            <p:cond delay="0"/>
                                          </p:stCondLst>
                                        </p:cTn>
                                        <p:tgtEl>
                                          <p:spTgt spid="14353"/>
                                        </p:tgtEl>
                                        <p:attrNameLst>
                                          <p:attrName>style.visibility</p:attrName>
                                        </p:attrNameLst>
                                      </p:cBhvr>
                                      <p:to>
                                        <p:strVal val="visible"/>
                                      </p:to>
                                    </p:set>
                                    <p:anim calcmode="lin" valueType="num">
                                      <p:cBhvr>
                                        <p:cTn id="91" dur="1000" fill="hold"/>
                                        <p:tgtEl>
                                          <p:spTgt spid="14353"/>
                                        </p:tgtEl>
                                        <p:attrNameLst>
                                          <p:attrName>ppt_w</p:attrName>
                                        </p:attrNameLst>
                                      </p:cBhvr>
                                      <p:tavLst>
                                        <p:tav tm="0">
                                          <p:val>
                                            <p:fltVal val="0"/>
                                          </p:val>
                                        </p:tav>
                                        <p:tav tm="100000">
                                          <p:val>
                                            <p:strVal val="#ppt_w"/>
                                          </p:val>
                                        </p:tav>
                                      </p:tavLst>
                                    </p:anim>
                                    <p:anim calcmode="lin" valueType="num">
                                      <p:cBhvr>
                                        <p:cTn id="92" dur="1000" fill="hold"/>
                                        <p:tgtEl>
                                          <p:spTgt spid="14353"/>
                                        </p:tgtEl>
                                        <p:attrNameLst>
                                          <p:attrName>ppt_h</p:attrName>
                                        </p:attrNameLst>
                                      </p:cBhvr>
                                      <p:tavLst>
                                        <p:tav tm="0">
                                          <p:val>
                                            <p:fltVal val="0"/>
                                          </p:val>
                                        </p:tav>
                                        <p:tav tm="100000">
                                          <p:val>
                                            <p:strVal val="#ppt_h"/>
                                          </p:val>
                                        </p:tav>
                                      </p:tavLst>
                                    </p:anim>
                                    <p:anim calcmode="lin" valueType="num">
                                      <p:cBhvr>
                                        <p:cTn id="93" dur="1000" fill="hold"/>
                                        <p:tgtEl>
                                          <p:spTgt spid="14353"/>
                                        </p:tgtEl>
                                        <p:attrNameLst>
                                          <p:attrName>style.rotation</p:attrName>
                                        </p:attrNameLst>
                                      </p:cBhvr>
                                      <p:tavLst>
                                        <p:tav tm="0">
                                          <p:val>
                                            <p:fltVal val="90"/>
                                          </p:val>
                                        </p:tav>
                                        <p:tav tm="100000">
                                          <p:val>
                                            <p:fltVal val="0"/>
                                          </p:val>
                                        </p:tav>
                                      </p:tavLst>
                                    </p:anim>
                                    <p:animEffect transition="in" filter="fade">
                                      <p:cBhvr>
                                        <p:cTn id="94" dur="1000"/>
                                        <p:tgtEl>
                                          <p:spTgt spid="14353"/>
                                        </p:tgtEl>
                                      </p:cBhvr>
                                    </p:animEffect>
                                  </p:childTnLst>
                                </p:cTn>
                              </p:par>
                              <p:par>
                                <p:cTn id="95" presetID="31" presetClass="entr" presetSubtype="0" fill="hold" nodeType="withEffect">
                                  <p:stCondLst>
                                    <p:cond delay="0"/>
                                  </p:stCondLst>
                                  <p:childTnLst>
                                    <p:set>
                                      <p:cBhvr>
                                        <p:cTn id="96" dur="1" fill="hold">
                                          <p:stCondLst>
                                            <p:cond delay="0"/>
                                          </p:stCondLst>
                                        </p:cTn>
                                        <p:tgtEl>
                                          <p:spTgt spid="14354"/>
                                        </p:tgtEl>
                                        <p:attrNameLst>
                                          <p:attrName>style.visibility</p:attrName>
                                        </p:attrNameLst>
                                      </p:cBhvr>
                                      <p:to>
                                        <p:strVal val="visible"/>
                                      </p:to>
                                    </p:set>
                                    <p:anim calcmode="lin" valueType="num">
                                      <p:cBhvr>
                                        <p:cTn id="97" dur="1000" fill="hold"/>
                                        <p:tgtEl>
                                          <p:spTgt spid="14354"/>
                                        </p:tgtEl>
                                        <p:attrNameLst>
                                          <p:attrName>ppt_w</p:attrName>
                                        </p:attrNameLst>
                                      </p:cBhvr>
                                      <p:tavLst>
                                        <p:tav tm="0">
                                          <p:val>
                                            <p:fltVal val="0"/>
                                          </p:val>
                                        </p:tav>
                                        <p:tav tm="100000">
                                          <p:val>
                                            <p:strVal val="#ppt_w"/>
                                          </p:val>
                                        </p:tav>
                                      </p:tavLst>
                                    </p:anim>
                                    <p:anim calcmode="lin" valueType="num">
                                      <p:cBhvr>
                                        <p:cTn id="98" dur="1000" fill="hold"/>
                                        <p:tgtEl>
                                          <p:spTgt spid="14354"/>
                                        </p:tgtEl>
                                        <p:attrNameLst>
                                          <p:attrName>ppt_h</p:attrName>
                                        </p:attrNameLst>
                                      </p:cBhvr>
                                      <p:tavLst>
                                        <p:tav tm="0">
                                          <p:val>
                                            <p:fltVal val="0"/>
                                          </p:val>
                                        </p:tav>
                                        <p:tav tm="100000">
                                          <p:val>
                                            <p:strVal val="#ppt_h"/>
                                          </p:val>
                                        </p:tav>
                                      </p:tavLst>
                                    </p:anim>
                                    <p:anim calcmode="lin" valueType="num">
                                      <p:cBhvr>
                                        <p:cTn id="99" dur="1000" fill="hold"/>
                                        <p:tgtEl>
                                          <p:spTgt spid="14354"/>
                                        </p:tgtEl>
                                        <p:attrNameLst>
                                          <p:attrName>style.rotation</p:attrName>
                                        </p:attrNameLst>
                                      </p:cBhvr>
                                      <p:tavLst>
                                        <p:tav tm="0">
                                          <p:val>
                                            <p:fltVal val="90"/>
                                          </p:val>
                                        </p:tav>
                                        <p:tav tm="100000">
                                          <p:val>
                                            <p:fltVal val="0"/>
                                          </p:val>
                                        </p:tav>
                                      </p:tavLst>
                                    </p:anim>
                                    <p:animEffect transition="in" filter="fade">
                                      <p:cBhvr>
                                        <p:cTn id="100" dur="1000"/>
                                        <p:tgtEl>
                                          <p:spTgt spid="14354"/>
                                        </p:tgtEl>
                                      </p:cBhvr>
                                    </p:animEffect>
                                  </p:childTnLst>
                                </p:cTn>
                              </p:par>
                              <p:par>
                                <p:cTn id="101" presetID="31" presetClass="entr" presetSubtype="0" fill="hold" nodeType="withEffect">
                                  <p:stCondLst>
                                    <p:cond delay="0"/>
                                  </p:stCondLst>
                                  <p:childTnLst>
                                    <p:set>
                                      <p:cBhvr>
                                        <p:cTn id="102" dur="1" fill="hold">
                                          <p:stCondLst>
                                            <p:cond delay="0"/>
                                          </p:stCondLst>
                                        </p:cTn>
                                        <p:tgtEl>
                                          <p:spTgt spid="14355"/>
                                        </p:tgtEl>
                                        <p:attrNameLst>
                                          <p:attrName>style.visibility</p:attrName>
                                        </p:attrNameLst>
                                      </p:cBhvr>
                                      <p:to>
                                        <p:strVal val="visible"/>
                                      </p:to>
                                    </p:set>
                                    <p:anim calcmode="lin" valueType="num">
                                      <p:cBhvr>
                                        <p:cTn id="103" dur="1000" fill="hold"/>
                                        <p:tgtEl>
                                          <p:spTgt spid="14355"/>
                                        </p:tgtEl>
                                        <p:attrNameLst>
                                          <p:attrName>ppt_w</p:attrName>
                                        </p:attrNameLst>
                                      </p:cBhvr>
                                      <p:tavLst>
                                        <p:tav tm="0">
                                          <p:val>
                                            <p:fltVal val="0"/>
                                          </p:val>
                                        </p:tav>
                                        <p:tav tm="100000">
                                          <p:val>
                                            <p:strVal val="#ppt_w"/>
                                          </p:val>
                                        </p:tav>
                                      </p:tavLst>
                                    </p:anim>
                                    <p:anim calcmode="lin" valueType="num">
                                      <p:cBhvr>
                                        <p:cTn id="104" dur="1000" fill="hold"/>
                                        <p:tgtEl>
                                          <p:spTgt spid="14355"/>
                                        </p:tgtEl>
                                        <p:attrNameLst>
                                          <p:attrName>ppt_h</p:attrName>
                                        </p:attrNameLst>
                                      </p:cBhvr>
                                      <p:tavLst>
                                        <p:tav tm="0">
                                          <p:val>
                                            <p:fltVal val="0"/>
                                          </p:val>
                                        </p:tav>
                                        <p:tav tm="100000">
                                          <p:val>
                                            <p:strVal val="#ppt_h"/>
                                          </p:val>
                                        </p:tav>
                                      </p:tavLst>
                                    </p:anim>
                                    <p:anim calcmode="lin" valueType="num">
                                      <p:cBhvr>
                                        <p:cTn id="105" dur="1000" fill="hold"/>
                                        <p:tgtEl>
                                          <p:spTgt spid="14355"/>
                                        </p:tgtEl>
                                        <p:attrNameLst>
                                          <p:attrName>style.rotation</p:attrName>
                                        </p:attrNameLst>
                                      </p:cBhvr>
                                      <p:tavLst>
                                        <p:tav tm="0">
                                          <p:val>
                                            <p:fltVal val="90"/>
                                          </p:val>
                                        </p:tav>
                                        <p:tav tm="100000">
                                          <p:val>
                                            <p:fltVal val="0"/>
                                          </p:val>
                                        </p:tav>
                                      </p:tavLst>
                                    </p:anim>
                                    <p:animEffect transition="in" filter="fade">
                                      <p:cBhvr>
                                        <p:cTn id="106" dur="1000"/>
                                        <p:tgtEl>
                                          <p:spTgt spid="14355"/>
                                        </p:tgtEl>
                                      </p:cBhvr>
                                    </p:animEffect>
                                  </p:childTnLst>
                                </p:cTn>
                              </p:par>
                              <p:par>
                                <p:cTn id="107" presetID="31" presetClass="entr" presetSubtype="0" fill="hold" nodeType="withEffect">
                                  <p:stCondLst>
                                    <p:cond delay="0"/>
                                  </p:stCondLst>
                                  <p:childTnLst>
                                    <p:set>
                                      <p:cBhvr>
                                        <p:cTn id="108" dur="1" fill="hold">
                                          <p:stCondLst>
                                            <p:cond delay="0"/>
                                          </p:stCondLst>
                                        </p:cTn>
                                        <p:tgtEl>
                                          <p:spTgt spid="14356"/>
                                        </p:tgtEl>
                                        <p:attrNameLst>
                                          <p:attrName>style.visibility</p:attrName>
                                        </p:attrNameLst>
                                      </p:cBhvr>
                                      <p:to>
                                        <p:strVal val="visible"/>
                                      </p:to>
                                    </p:set>
                                    <p:anim calcmode="lin" valueType="num">
                                      <p:cBhvr>
                                        <p:cTn id="109" dur="1000" fill="hold"/>
                                        <p:tgtEl>
                                          <p:spTgt spid="14356"/>
                                        </p:tgtEl>
                                        <p:attrNameLst>
                                          <p:attrName>ppt_w</p:attrName>
                                        </p:attrNameLst>
                                      </p:cBhvr>
                                      <p:tavLst>
                                        <p:tav tm="0">
                                          <p:val>
                                            <p:fltVal val="0"/>
                                          </p:val>
                                        </p:tav>
                                        <p:tav tm="100000">
                                          <p:val>
                                            <p:strVal val="#ppt_w"/>
                                          </p:val>
                                        </p:tav>
                                      </p:tavLst>
                                    </p:anim>
                                    <p:anim calcmode="lin" valueType="num">
                                      <p:cBhvr>
                                        <p:cTn id="110" dur="1000" fill="hold"/>
                                        <p:tgtEl>
                                          <p:spTgt spid="14356"/>
                                        </p:tgtEl>
                                        <p:attrNameLst>
                                          <p:attrName>ppt_h</p:attrName>
                                        </p:attrNameLst>
                                      </p:cBhvr>
                                      <p:tavLst>
                                        <p:tav tm="0">
                                          <p:val>
                                            <p:fltVal val="0"/>
                                          </p:val>
                                        </p:tav>
                                        <p:tav tm="100000">
                                          <p:val>
                                            <p:strVal val="#ppt_h"/>
                                          </p:val>
                                        </p:tav>
                                      </p:tavLst>
                                    </p:anim>
                                    <p:anim calcmode="lin" valueType="num">
                                      <p:cBhvr>
                                        <p:cTn id="111" dur="1000" fill="hold"/>
                                        <p:tgtEl>
                                          <p:spTgt spid="14356"/>
                                        </p:tgtEl>
                                        <p:attrNameLst>
                                          <p:attrName>style.rotation</p:attrName>
                                        </p:attrNameLst>
                                      </p:cBhvr>
                                      <p:tavLst>
                                        <p:tav tm="0">
                                          <p:val>
                                            <p:fltVal val="90"/>
                                          </p:val>
                                        </p:tav>
                                        <p:tav tm="100000">
                                          <p:val>
                                            <p:fltVal val="0"/>
                                          </p:val>
                                        </p:tav>
                                      </p:tavLst>
                                    </p:anim>
                                    <p:animEffect transition="in" filter="fade">
                                      <p:cBhvr>
                                        <p:cTn id="112" dur="1000"/>
                                        <p:tgtEl>
                                          <p:spTgt spid="14356"/>
                                        </p:tgtEl>
                                      </p:cBhvr>
                                    </p:animEffect>
                                  </p:childTnLst>
                                </p:cTn>
                              </p:par>
                              <p:par>
                                <p:cTn id="113" presetID="31" presetClass="entr" presetSubtype="0" fill="hold" nodeType="withEffect">
                                  <p:stCondLst>
                                    <p:cond delay="0"/>
                                  </p:stCondLst>
                                  <p:childTnLst>
                                    <p:set>
                                      <p:cBhvr>
                                        <p:cTn id="114" dur="1" fill="hold">
                                          <p:stCondLst>
                                            <p:cond delay="0"/>
                                          </p:stCondLst>
                                        </p:cTn>
                                        <p:tgtEl>
                                          <p:spTgt spid="14344"/>
                                        </p:tgtEl>
                                        <p:attrNameLst>
                                          <p:attrName>style.visibility</p:attrName>
                                        </p:attrNameLst>
                                      </p:cBhvr>
                                      <p:to>
                                        <p:strVal val="visible"/>
                                      </p:to>
                                    </p:set>
                                    <p:anim calcmode="lin" valueType="num">
                                      <p:cBhvr>
                                        <p:cTn id="115" dur="1000" fill="hold"/>
                                        <p:tgtEl>
                                          <p:spTgt spid="14344"/>
                                        </p:tgtEl>
                                        <p:attrNameLst>
                                          <p:attrName>ppt_w</p:attrName>
                                        </p:attrNameLst>
                                      </p:cBhvr>
                                      <p:tavLst>
                                        <p:tav tm="0">
                                          <p:val>
                                            <p:fltVal val="0"/>
                                          </p:val>
                                        </p:tav>
                                        <p:tav tm="100000">
                                          <p:val>
                                            <p:strVal val="#ppt_w"/>
                                          </p:val>
                                        </p:tav>
                                      </p:tavLst>
                                    </p:anim>
                                    <p:anim calcmode="lin" valueType="num">
                                      <p:cBhvr>
                                        <p:cTn id="116" dur="1000" fill="hold"/>
                                        <p:tgtEl>
                                          <p:spTgt spid="14344"/>
                                        </p:tgtEl>
                                        <p:attrNameLst>
                                          <p:attrName>ppt_h</p:attrName>
                                        </p:attrNameLst>
                                      </p:cBhvr>
                                      <p:tavLst>
                                        <p:tav tm="0">
                                          <p:val>
                                            <p:fltVal val="0"/>
                                          </p:val>
                                        </p:tav>
                                        <p:tav tm="100000">
                                          <p:val>
                                            <p:strVal val="#ppt_h"/>
                                          </p:val>
                                        </p:tav>
                                      </p:tavLst>
                                    </p:anim>
                                    <p:anim calcmode="lin" valueType="num">
                                      <p:cBhvr>
                                        <p:cTn id="117" dur="1000" fill="hold"/>
                                        <p:tgtEl>
                                          <p:spTgt spid="14344"/>
                                        </p:tgtEl>
                                        <p:attrNameLst>
                                          <p:attrName>style.rotation</p:attrName>
                                        </p:attrNameLst>
                                      </p:cBhvr>
                                      <p:tavLst>
                                        <p:tav tm="0">
                                          <p:val>
                                            <p:fltVal val="90"/>
                                          </p:val>
                                        </p:tav>
                                        <p:tav tm="100000">
                                          <p:val>
                                            <p:fltVal val="0"/>
                                          </p:val>
                                        </p:tav>
                                      </p:tavLst>
                                    </p:anim>
                                    <p:animEffect transition="in" filter="fade">
                                      <p:cBhvr>
                                        <p:cTn id="118" dur="1000"/>
                                        <p:tgtEl>
                                          <p:spTgt spid="14344"/>
                                        </p:tgtEl>
                                      </p:cBhvr>
                                    </p:animEffect>
                                  </p:childTnLst>
                                </p:cTn>
                              </p:par>
                              <p:par>
                                <p:cTn id="119" presetID="31" presetClass="entr" presetSubtype="0" fill="hold" nodeType="withEffect">
                                  <p:stCondLst>
                                    <p:cond delay="0"/>
                                  </p:stCondLst>
                                  <p:childTnLst>
                                    <p:set>
                                      <p:cBhvr>
                                        <p:cTn id="120" dur="1" fill="hold">
                                          <p:stCondLst>
                                            <p:cond delay="0"/>
                                          </p:stCondLst>
                                        </p:cTn>
                                        <p:tgtEl>
                                          <p:spTgt spid="14358"/>
                                        </p:tgtEl>
                                        <p:attrNameLst>
                                          <p:attrName>style.visibility</p:attrName>
                                        </p:attrNameLst>
                                      </p:cBhvr>
                                      <p:to>
                                        <p:strVal val="visible"/>
                                      </p:to>
                                    </p:set>
                                    <p:anim calcmode="lin" valueType="num">
                                      <p:cBhvr>
                                        <p:cTn id="121" dur="1000" fill="hold"/>
                                        <p:tgtEl>
                                          <p:spTgt spid="14358"/>
                                        </p:tgtEl>
                                        <p:attrNameLst>
                                          <p:attrName>ppt_w</p:attrName>
                                        </p:attrNameLst>
                                      </p:cBhvr>
                                      <p:tavLst>
                                        <p:tav tm="0">
                                          <p:val>
                                            <p:fltVal val="0"/>
                                          </p:val>
                                        </p:tav>
                                        <p:tav tm="100000">
                                          <p:val>
                                            <p:strVal val="#ppt_w"/>
                                          </p:val>
                                        </p:tav>
                                      </p:tavLst>
                                    </p:anim>
                                    <p:anim calcmode="lin" valueType="num">
                                      <p:cBhvr>
                                        <p:cTn id="122" dur="1000" fill="hold"/>
                                        <p:tgtEl>
                                          <p:spTgt spid="14358"/>
                                        </p:tgtEl>
                                        <p:attrNameLst>
                                          <p:attrName>ppt_h</p:attrName>
                                        </p:attrNameLst>
                                      </p:cBhvr>
                                      <p:tavLst>
                                        <p:tav tm="0">
                                          <p:val>
                                            <p:fltVal val="0"/>
                                          </p:val>
                                        </p:tav>
                                        <p:tav tm="100000">
                                          <p:val>
                                            <p:strVal val="#ppt_h"/>
                                          </p:val>
                                        </p:tav>
                                      </p:tavLst>
                                    </p:anim>
                                    <p:anim calcmode="lin" valueType="num">
                                      <p:cBhvr>
                                        <p:cTn id="123" dur="1000" fill="hold"/>
                                        <p:tgtEl>
                                          <p:spTgt spid="14358"/>
                                        </p:tgtEl>
                                        <p:attrNameLst>
                                          <p:attrName>style.rotation</p:attrName>
                                        </p:attrNameLst>
                                      </p:cBhvr>
                                      <p:tavLst>
                                        <p:tav tm="0">
                                          <p:val>
                                            <p:fltVal val="90"/>
                                          </p:val>
                                        </p:tav>
                                        <p:tav tm="100000">
                                          <p:val>
                                            <p:fltVal val="0"/>
                                          </p:val>
                                        </p:tav>
                                      </p:tavLst>
                                    </p:anim>
                                    <p:animEffect transition="in" filter="fade">
                                      <p:cBhvr>
                                        <p:cTn id="124" dur="1000"/>
                                        <p:tgtEl>
                                          <p:spTgt spid="14358"/>
                                        </p:tgtEl>
                                      </p:cBhvr>
                                    </p:animEffect>
                                  </p:childTnLst>
                                </p:cTn>
                              </p:par>
                              <p:par>
                                <p:cTn id="125" presetID="31" presetClass="entr" presetSubtype="0" fill="hold" nodeType="withEffect">
                                  <p:stCondLst>
                                    <p:cond delay="0"/>
                                  </p:stCondLst>
                                  <p:childTnLst>
                                    <p:set>
                                      <p:cBhvr>
                                        <p:cTn id="126" dur="1" fill="hold">
                                          <p:stCondLst>
                                            <p:cond delay="0"/>
                                          </p:stCondLst>
                                        </p:cTn>
                                        <p:tgtEl>
                                          <p:spTgt spid="14361"/>
                                        </p:tgtEl>
                                        <p:attrNameLst>
                                          <p:attrName>style.visibility</p:attrName>
                                        </p:attrNameLst>
                                      </p:cBhvr>
                                      <p:to>
                                        <p:strVal val="visible"/>
                                      </p:to>
                                    </p:set>
                                    <p:anim calcmode="lin" valueType="num">
                                      <p:cBhvr>
                                        <p:cTn id="127" dur="1000" fill="hold"/>
                                        <p:tgtEl>
                                          <p:spTgt spid="14361"/>
                                        </p:tgtEl>
                                        <p:attrNameLst>
                                          <p:attrName>ppt_w</p:attrName>
                                        </p:attrNameLst>
                                      </p:cBhvr>
                                      <p:tavLst>
                                        <p:tav tm="0">
                                          <p:val>
                                            <p:fltVal val="0"/>
                                          </p:val>
                                        </p:tav>
                                        <p:tav tm="100000">
                                          <p:val>
                                            <p:strVal val="#ppt_w"/>
                                          </p:val>
                                        </p:tav>
                                      </p:tavLst>
                                    </p:anim>
                                    <p:anim calcmode="lin" valueType="num">
                                      <p:cBhvr>
                                        <p:cTn id="128" dur="1000" fill="hold"/>
                                        <p:tgtEl>
                                          <p:spTgt spid="14361"/>
                                        </p:tgtEl>
                                        <p:attrNameLst>
                                          <p:attrName>ppt_h</p:attrName>
                                        </p:attrNameLst>
                                      </p:cBhvr>
                                      <p:tavLst>
                                        <p:tav tm="0">
                                          <p:val>
                                            <p:fltVal val="0"/>
                                          </p:val>
                                        </p:tav>
                                        <p:tav tm="100000">
                                          <p:val>
                                            <p:strVal val="#ppt_h"/>
                                          </p:val>
                                        </p:tav>
                                      </p:tavLst>
                                    </p:anim>
                                    <p:anim calcmode="lin" valueType="num">
                                      <p:cBhvr>
                                        <p:cTn id="129" dur="1000" fill="hold"/>
                                        <p:tgtEl>
                                          <p:spTgt spid="14361"/>
                                        </p:tgtEl>
                                        <p:attrNameLst>
                                          <p:attrName>style.rotation</p:attrName>
                                        </p:attrNameLst>
                                      </p:cBhvr>
                                      <p:tavLst>
                                        <p:tav tm="0">
                                          <p:val>
                                            <p:fltVal val="90"/>
                                          </p:val>
                                        </p:tav>
                                        <p:tav tm="100000">
                                          <p:val>
                                            <p:fltVal val="0"/>
                                          </p:val>
                                        </p:tav>
                                      </p:tavLst>
                                    </p:anim>
                                    <p:animEffect transition="in" filter="fade">
                                      <p:cBhvr>
                                        <p:cTn id="130" dur="1000"/>
                                        <p:tgtEl>
                                          <p:spTgt spid="14361"/>
                                        </p:tgtEl>
                                      </p:cBhvr>
                                    </p:animEffect>
                                  </p:childTnLst>
                                </p:cTn>
                              </p:par>
                              <p:par>
                                <p:cTn id="131" presetID="31" presetClass="entr" presetSubtype="0" fill="hold" nodeType="withEffect">
                                  <p:stCondLst>
                                    <p:cond delay="0"/>
                                  </p:stCondLst>
                                  <p:childTnLst>
                                    <p:set>
                                      <p:cBhvr>
                                        <p:cTn id="132" dur="1" fill="hold">
                                          <p:stCondLst>
                                            <p:cond delay="0"/>
                                          </p:stCondLst>
                                        </p:cTn>
                                        <p:tgtEl>
                                          <p:spTgt spid="14364"/>
                                        </p:tgtEl>
                                        <p:attrNameLst>
                                          <p:attrName>style.visibility</p:attrName>
                                        </p:attrNameLst>
                                      </p:cBhvr>
                                      <p:to>
                                        <p:strVal val="visible"/>
                                      </p:to>
                                    </p:set>
                                    <p:anim calcmode="lin" valueType="num">
                                      <p:cBhvr>
                                        <p:cTn id="133" dur="1000" fill="hold"/>
                                        <p:tgtEl>
                                          <p:spTgt spid="14364"/>
                                        </p:tgtEl>
                                        <p:attrNameLst>
                                          <p:attrName>ppt_w</p:attrName>
                                        </p:attrNameLst>
                                      </p:cBhvr>
                                      <p:tavLst>
                                        <p:tav tm="0">
                                          <p:val>
                                            <p:fltVal val="0"/>
                                          </p:val>
                                        </p:tav>
                                        <p:tav tm="100000">
                                          <p:val>
                                            <p:strVal val="#ppt_w"/>
                                          </p:val>
                                        </p:tav>
                                      </p:tavLst>
                                    </p:anim>
                                    <p:anim calcmode="lin" valueType="num">
                                      <p:cBhvr>
                                        <p:cTn id="134" dur="1000" fill="hold"/>
                                        <p:tgtEl>
                                          <p:spTgt spid="14364"/>
                                        </p:tgtEl>
                                        <p:attrNameLst>
                                          <p:attrName>ppt_h</p:attrName>
                                        </p:attrNameLst>
                                      </p:cBhvr>
                                      <p:tavLst>
                                        <p:tav tm="0">
                                          <p:val>
                                            <p:fltVal val="0"/>
                                          </p:val>
                                        </p:tav>
                                        <p:tav tm="100000">
                                          <p:val>
                                            <p:strVal val="#ppt_h"/>
                                          </p:val>
                                        </p:tav>
                                      </p:tavLst>
                                    </p:anim>
                                    <p:anim calcmode="lin" valueType="num">
                                      <p:cBhvr>
                                        <p:cTn id="135" dur="1000" fill="hold"/>
                                        <p:tgtEl>
                                          <p:spTgt spid="14364"/>
                                        </p:tgtEl>
                                        <p:attrNameLst>
                                          <p:attrName>style.rotation</p:attrName>
                                        </p:attrNameLst>
                                      </p:cBhvr>
                                      <p:tavLst>
                                        <p:tav tm="0">
                                          <p:val>
                                            <p:fltVal val="90"/>
                                          </p:val>
                                        </p:tav>
                                        <p:tav tm="100000">
                                          <p:val>
                                            <p:fltVal val="0"/>
                                          </p:val>
                                        </p:tav>
                                      </p:tavLst>
                                    </p:anim>
                                    <p:animEffect transition="in" filter="fade">
                                      <p:cBhvr>
                                        <p:cTn id="136" dur="1000"/>
                                        <p:tgtEl>
                                          <p:spTgt spid="14364"/>
                                        </p:tgtEl>
                                      </p:cBhvr>
                                    </p:animEffect>
                                  </p:childTnLst>
                                </p:cTn>
                              </p:par>
                            </p:childTnLst>
                          </p:cTn>
                        </p:par>
                        <p:par>
                          <p:cTn id="137" fill="hold" nodeType="afterGroup">
                            <p:stCondLst>
                              <p:cond delay="5250"/>
                            </p:stCondLst>
                            <p:childTnLst>
                              <p:par>
                                <p:cTn id="138" presetID="31" presetClass="entr" presetSubtype="0" fill="hold" nodeType="afterEffect">
                                  <p:stCondLst>
                                    <p:cond delay="0"/>
                                  </p:stCondLst>
                                  <p:childTnLst>
                                    <p:set>
                                      <p:cBhvr>
                                        <p:cTn id="139" dur="1" fill="hold">
                                          <p:stCondLst>
                                            <p:cond delay="0"/>
                                          </p:stCondLst>
                                        </p:cTn>
                                        <p:tgtEl>
                                          <p:spTgt spid="14365"/>
                                        </p:tgtEl>
                                        <p:attrNameLst>
                                          <p:attrName>style.visibility</p:attrName>
                                        </p:attrNameLst>
                                      </p:cBhvr>
                                      <p:to>
                                        <p:strVal val="visible"/>
                                      </p:to>
                                    </p:set>
                                    <p:anim calcmode="lin" valueType="num">
                                      <p:cBhvr>
                                        <p:cTn id="140" dur="1000" fill="hold"/>
                                        <p:tgtEl>
                                          <p:spTgt spid="14365"/>
                                        </p:tgtEl>
                                        <p:attrNameLst>
                                          <p:attrName>ppt_w</p:attrName>
                                        </p:attrNameLst>
                                      </p:cBhvr>
                                      <p:tavLst>
                                        <p:tav tm="0">
                                          <p:val>
                                            <p:fltVal val="0"/>
                                          </p:val>
                                        </p:tav>
                                        <p:tav tm="100000">
                                          <p:val>
                                            <p:strVal val="#ppt_w"/>
                                          </p:val>
                                        </p:tav>
                                      </p:tavLst>
                                    </p:anim>
                                    <p:anim calcmode="lin" valueType="num">
                                      <p:cBhvr>
                                        <p:cTn id="141" dur="1000" fill="hold"/>
                                        <p:tgtEl>
                                          <p:spTgt spid="14365"/>
                                        </p:tgtEl>
                                        <p:attrNameLst>
                                          <p:attrName>ppt_h</p:attrName>
                                        </p:attrNameLst>
                                      </p:cBhvr>
                                      <p:tavLst>
                                        <p:tav tm="0">
                                          <p:val>
                                            <p:fltVal val="0"/>
                                          </p:val>
                                        </p:tav>
                                        <p:tav tm="100000">
                                          <p:val>
                                            <p:strVal val="#ppt_h"/>
                                          </p:val>
                                        </p:tav>
                                      </p:tavLst>
                                    </p:anim>
                                    <p:anim calcmode="lin" valueType="num">
                                      <p:cBhvr>
                                        <p:cTn id="142" dur="1000" fill="hold"/>
                                        <p:tgtEl>
                                          <p:spTgt spid="14365"/>
                                        </p:tgtEl>
                                        <p:attrNameLst>
                                          <p:attrName>style.rotation</p:attrName>
                                        </p:attrNameLst>
                                      </p:cBhvr>
                                      <p:tavLst>
                                        <p:tav tm="0">
                                          <p:val>
                                            <p:fltVal val="90"/>
                                          </p:val>
                                        </p:tav>
                                        <p:tav tm="100000">
                                          <p:val>
                                            <p:fltVal val="0"/>
                                          </p:val>
                                        </p:tav>
                                      </p:tavLst>
                                    </p:anim>
                                    <p:animEffect transition="in" filter="fade">
                                      <p:cBhvr>
                                        <p:cTn id="143" dur="1000"/>
                                        <p:tgtEl>
                                          <p:spTgt spid="14365"/>
                                        </p:tgtEl>
                                      </p:cBhvr>
                                    </p:animEffect>
                                  </p:childTnLst>
                                </p:cTn>
                              </p:par>
                              <p:par>
                                <p:cTn id="144" presetID="31" presetClass="entr" presetSubtype="0" fill="hold" nodeType="withEffect">
                                  <p:stCondLst>
                                    <p:cond delay="0"/>
                                  </p:stCondLst>
                                  <p:childTnLst>
                                    <p:set>
                                      <p:cBhvr>
                                        <p:cTn id="145" dur="1" fill="hold">
                                          <p:stCondLst>
                                            <p:cond delay="0"/>
                                          </p:stCondLst>
                                        </p:cTn>
                                        <p:tgtEl>
                                          <p:spTgt spid="14366"/>
                                        </p:tgtEl>
                                        <p:attrNameLst>
                                          <p:attrName>style.visibility</p:attrName>
                                        </p:attrNameLst>
                                      </p:cBhvr>
                                      <p:to>
                                        <p:strVal val="visible"/>
                                      </p:to>
                                    </p:set>
                                    <p:anim calcmode="lin" valueType="num">
                                      <p:cBhvr>
                                        <p:cTn id="146" dur="1000" fill="hold"/>
                                        <p:tgtEl>
                                          <p:spTgt spid="14366"/>
                                        </p:tgtEl>
                                        <p:attrNameLst>
                                          <p:attrName>ppt_w</p:attrName>
                                        </p:attrNameLst>
                                      </p:cBhvr>
                                      <p:tavLst>
                                        <p:tav tm="0">
                                          <p:val>
                                            <p:fltVal val="0"/>
                                          </p:val>
                                        </p:tav>
                                        <p:tav tm="100000">
                                          <p:val>
                                            <p:strVal val="#ppt_w"/>
                                          </p:val>
                                        </p:tav>
                                      </p:tavLst>
                                    </p:anim>
                                    <p:anim calcmode="lin" valueType="num">
                                      <p:cBhvr>
                                        <p:cTn id="147" dur="1000" fill="hold"/>
                                        <p:tgtEl>
                                          <p:spTgt spid="14366"/>
                                        </p:tgtEl>
                                        <p:attrNameLst>
                                          <p:attrName>ppt_h</p:attrName>
                                        </p:attrNameLst>
                                      </p:cBhvr>
                                      <p:tavLst>
                                        <p:tav tm="0">
                                          <p:val>
                                            <p:fltVal val="0"/>
                                          </p:val>
                                        </p:tav>
                                        <p:tav tm="100000">
                                          <p:val>
                                            <p:strVal val="#ppt_h"/>
                                          </p:val>
                                        </p:tav>
                                      </p:tavLst>
                                    </p:anim>
                                    <p:anim calcmode="lin" valueType="num">
                                      <p:cBhvr>
                                        <p:cTn id="148" dur="1000" fill="hold"/>
                                        <p:tgtEl>
                                          <p:spTgt spid="14366"/>
                                        </p:tgtEl>
                                        <p:attrNameLst>
                                          <p:attrName>style.rotation</p:attrName>
                                        </p:attrNameLst>
                                      </p:cBhvr>
                                      <p:tavLst>
                                        <p:tav tm="0">
                                          <p:val>
                                            <p:fltVal val="90"/>
                                          </p:val>
                                        </p:tav>
                                        <p:tav tm="100000">
                                          <p:val>
                                            <p:fltVal val="0"/>
                                          </p:val>
                                        </p:tav>
                                      </p:tavLst>
                                    </p:anim>
                                    <p:animEffect transition="in" filter="fade">
                                      <p:cBhvr>
                                        <p:cTn id="149" dur="1000"/>
                                        <p:tgtEl>
                                          <p:spTgt spid="14366"/>
                                        </p:tgtEl>
                                      </p:cBhvr>
                                    </p:animEffect>
                                  </p:childTnLst>
                                </p:cTn>
                              </p:par>
                            </p:childTnLst>
                          </p:cTn>
                        </p:par>
                        <p:par>
                          <p:cTn id="150" fill="hold" nodeType="afterGroup">
                            <p:stCondLst>
                              <p:cond delay="6250"/>
                            </p:stCondLst>
                            <p:childTnLst>
                              <p:par>
                                <p:cTn id="151" presetID="31" presetClass="entr" presetSubtype="0" fill="hold" nodeType="afterEffect">
                                  <p:stCondLst>
                                    <p:cond delay="0"/>
                                  </p:stCondLst>
                                  <p:childTnLst>
                                    <p:set>
                                      <p:cBhvr>
                                        <p:cTn id="152" dur="1" fill="hold">
                                          <p:stCondLst>
                                            <p:cond delay="0"/>
                                          </p:stCondLst>
                                        </p:cTn>
                                        <p:tgtEl>
                                          <p:spTgt spid="14370"/>
                                        </p:tgtEl>
                                        <p:attrNameLst>
                                          <p:attrName>style.visibility</p:attrName>
                                        </p:attrNameLst>
                                      </p:cBhvr>
                                      <p:to>
                                        <p:strVal val="visible"/>
                                      </p:to>
                                    </p:set>
                                    <p:anim calcmode="lin" valueType="num">
                                      <p:cBhvr>
                                        <p:cTn id="153" dur="1000" fill="hold"/>
                                        <p:tgtEl>
                                          <p:spTgt spid="14370"/>
                                        </p:tgtEl>
                                        <p:attrNameLst>
                                          <p:attrName>ppt_w</p:attrName>
                                        </p:attrNameLst>
                                      </p:cBhvr>
                                      <p:tavLst>
                                        <p:tav tm="0">
                                          <p:val>
                                            <p:fltVal val="0"/>
                                          </p:val>
                                        </p:tav>
                                        <p:tav tm="100000">
                                          <p:val>
                                            <p:strVal val="#ppt_w"/>
                                          </p:val>
                                        </p:tav>
                                      </p:tavLst>
                                    </p:anim>
                                    <p:anim calcmode="lin" valueType="num">
                                      <p:cBhvr>
                                        <p:cTn id="154" dur="1000" fill="hold"/>
                                        <p:tgtEl>
                                          <p:spTgt spid="14370"/>
                                        </p:tgtEl>
                                        <p:attrNameLst>
                                          <p:attrName>ppt_h</p:attrName>
                                        </p:attrNameLst>
                                      </p:cBhvr>
                                      <p:tavLst>
                                        <p:tav tm="0">
                                          <p:val>
                                            <p:fltVal val="0"/>
                                          </p:val>
                                        </p:tav>
                                        <p:tav tm="100000">
                                          <p:val>
                                            <p:strVal val="#ppt_h"/>
                                          </p:val>
                                        </p:tav>
                                      </p:tavLst>
                                    </p:anim>
                                    <p:anim calcmode="lin" valueType="num">
                                      <p:cBhvr>
                                        <p:cTn id="155" dur="1000" fill="hold"/>
                                        <p:tgtEl>
                                          <p:spTgt spid="14370"/>
                                        </p:tgtEl>
                                        <p:attrNameLst>
                                          <p:attrName>style.rotation</p:attrName>
                                        </p:attrNameLst>
                                      </p:cBhvr>
                                      <p:tavLst>
                                        <p:tav tm="0">
                                          <p:val>
                                            <p:fltVal val="90"/>
                                          </p:val>
                                        </p:tav>
                                        <p:tav tm="100000">
                                          <p:val>
                                            <p:fltVal val="0"/>
                                          </p:val>
                                        </p:tav>
                                      </p:tavLst>
                                    </p:anim>
                                    <p:animEffect transition="in" filter="fade">
                                      <p:cBhvr>
                                        <p:cTn id="156" dur="1000"/>
                                        <p:tgtEl>
                                          <p:spTgt spid="14370"/>
                                        </p:tgtEl>
                                      </p:cBhvr>
                                    </p:animEffect>
                                  </p:childTnLst>
                                </p:cTn>
                              </p:par>
                              <p:par>
                                <p:cTn id="157" presetID="31" presetClass="entr" presetSubtype="0" fill="hold" nodeType="withEffect">
                                  <p:stCondLst>
                                    <p:cond delay="0"/>
                                  </p:stCondLst>
                                  <p:childTnLst>
                                    <p:set>
                                      <p:cBhvr>
                                        <p:cTn id="158" dur="1" fill="hold">
                                          <p:stCondLst>
                                            <p:cond delay="0"/>
                                          </p:stCondLst>
                                        </p:cTn>
                                        <p:tgtEl>
                                          <p:spTgt spid="14363"/>
                                        </p:tgtEl>
                                        <p:attrNameLst>
                                          <p:attrName>style.visibility</p:attrName>
                                        </p:attrNameLst>
                                      </p:cBhvr>
                                      <p:to>
                                        <p:strVal val="visible"/>
                                      </p:to>
                                    </p:set>
                                    <p:anim calcmode="lin" valueType="num">
                                      <p:cBhvr>
                                        <p:cTn id="159" dur="1000" fill="hold"/>
                                        <p:tgtEl>
                                          <p:spTgt spid="14363"/>
                                        </p:tgtEl>
                                        <p:attrNameLst>
                                          <p:attrName>ppt_w</p:attrName>
                                        </p:attrNameLst>
                                      </p:cBhvr>
                                      <p:tavLst>
                                        <p:tav tm="0">
                                          <p:val>
                                            <p:fltVal val="0"/>
                                          </p:val>
                                        </p:tav>
                                        <p:tav tm="100000">
                                          <p:val>
                                            <p:strVal val="#ppt_w"/>
                                          </p:val>
                                        </p:tav>
                                      </p:tavLst>
                                    </p:anim>
                                    <p:anim calcmode="lin" valueType="num">
                                      <p:cBhvr>
                                        <p:cTn id="160" dur="1000" fill="hold"/>
                                        <p:tgtEl>
                                          <p:spTgt spid="14363"/>
                                        </p:tgtEl>
                                        <p:attrNameLst>
                                          <p:attrName>ppt_h</p:attrName>
                                        </p:attrNameLst>
                                      </p:cBhvr>
                                      <p:tavLst>
                                        <p:tav tm="0">
                                          <p:val>
                                            <p:fltVal val="0"/>
                                          </p:val>
                                        </p:tav>
                                        <p:tav tm="100000">
                                          <p:val>
                                            <p:strVal val="#ppt_h"/>
                                          </p:val>
                                        </p:tav>
                                      </p:tavLst>
                                    </p:anim>
                                    <p:anim calcmode="lin" valueType="num">
                                      <p:cBhvr>
                                        <p:cTn id="161" dur="1000" fill="hold"/>
                                        <p:tgtEl>
                                          <p:spTgt spid="14363"/>
                                        </p:tgtEl>
                                        <p:attrNameLst>
                                          <p:attrName>style.rotation</p:attrName>
                                        </p:attrNameLst>
                                      </p:cBhvr>
                                      <p:tavLst>
                                        <p:tav tm="0">
                                          <p:val>
                                            <p:fltVal val="90"/>
                                          </p:val>
                                        </p:tav>
                                        <p:tav tm="100000">
                                          <p:val>
                                            <p:fltVal val="0"/>
                                          </p:val>
                                        </p:tav>
                                      </p:tavLst>
                                    </p:anim>
                                    <p:animEffect transition="in" filter="fade">
                                      <p:cBhvr>
                                        <p:cTn id="162" dur="1000"/>
                                        <p:tgtEl>
                                          <p:spTgt spid="14363"/>
                                        </p:tgtEl>
                                      </p:cBhvr>
                                    </p:animEffect>
                                  </p:childTnLst>
                                </p:cTn>
                              </p:par>
                              <p:par>
                                <p:cTn id="163" presetID="31" presetClass="entr" presetSubtype="0" fill="hold" nodeType="withEffect">
                                  <p:stCondLst>
                                    <p:cond delay="0"/>
                                  </p:stCondLst>
                                  <p:childTnLst>
                                    <p:set>
                                      <p:cBhvr>
                                        <p:cTn id="164" dur="1" fill="hold">
                                          <p:stCondLst>
                                            <p:cond delay="0"/>
                                          </p:stCondLst>
                                        </p:cTn>
                                        <p:tgtEl>
                                          <p:spTgt spid="14367"/>
                                        </p:tgtEl>
                                        <p:attrNameLst>
                                          <p:attrName>style.visibility</p:attrName>
                                        </p:attrNameLst>
                                      </p:cBhvr>
                                      <p:to>
                                        <p:strVal val="visible"/>
                                      </p:to>
                                    </p:set>
                                    <p:anim calcmode="lin" valueType="num">
                                      <p:cBhvr>
                                        <p:cTn id="165" dur="1000" fill="hold"/>
                                        <p:tgtEl>
                                          <p:spTgt spid="14367"/>
                                        </p:tgtEl>
                                        <p:attrNameLst>
                                          <p:attrName>ppt_w</p:attrName>
                                        </p:attrNameLst>
                                      </p:cBhvr>
                                      <p:tavLst>
                                        <p:tav tm="0">
                                          <p:val>
                                            <p:fltVal val="0"/>
                                          </p:val>
                                        </p:tav>
                                        <p:tav tm="100000">
                                          <p:val>
                                            <p:strVal val="#ppt_w"/>
                                          </p:val>
                                        </p:tav>
                                      </p:tavLst>
                                    </p:anim>
                                    <p:anim calcmode="lin" valueType="num">
                                      <p:cBhvr>
                                        <p:cTn id="166" dur="1000" fill="hold"/>
                                        <p:tgtEl>
                                          <p:spTgt spid="14367"/>
                                        </p:tgtEl>
                                        <p:attrNameLst>
                                          <p:attrName>ppt_h</p:attrName>
                                        </p:attrNameLst>
                                      </p:cBhvr>
                                      <p:tavLst>
                                        <p:tav tm="0">
                                          <p:val>
                                            <p:fltVal val="0"/>
                                          </p:val>
                                        </p:tav>
                                        <p:tav tm="100000">
                                          <p:val>
                                            <p:strVal val="#ppt_h"/>
                                          </p:val>
                                        </p:tav>
                                      </p:tavLst>
                                    </p:anim>
                                    <p:anim calcmode="lin" valueType="num">
                                      <p:cBhvr>
                                        <p:cTn id="167" dur="1000" fill="hold"/>
                                        <p:tgtEl>
                                          <p:spTgt spid="14367"/>
                                        </p:tgtEl>
                                        <p:attrNameLst>
                                          <p:attrName>style.rotation</p:attrName>
                                        </p:attrNameLst>
                                      </p:cBhvr>
                                      <p:tavLst>
                                        <p:tav tm="0">
                                          <p:val>
                                            <p:fltVal val="90"/>
                                          </p:val>
                                        </p:tav>
                                        <p:tav tm="100000">
                                          <p:val>
                                            <p:fltVal val="0"/>
                                          </p:val>
                                        </p:tav>
                                      </p:tavLst>
                                    </p:anim>
                                    <p:animEffect transition="in" filter="fade">
                                      <p:cBhvr>
                                        <p:cTn id="168" dur="1000"/>
                                        <p:tgtEl>
                                          <p:spTgt spid="14367"/>
                                        </p:tgtEl>
                                      </p:cBhvr>
                                    </p:animEffect>
                                  </p:childTnLst>
                                </p:cTn>
                              </p:par>
                              <p:par>
                                <p:cTn id="169" presetID="31" presetClass="entr" presetSubtype="0" fill="hold" nodeType="withEffect">
                                  <p:stCondLst>
                                    <p:cond delay="0"/>
                                  </p:stCondLst>
                                  <p:childTnLst>
                                    <p:set>
                                      <p:cBhvr>
                                        <p:cTn id="170" dur="1" fill="hold">
                                          <p:stCondLst>
                                            <p:cond delay="0"/>
                                          </p:stCondLst>
                                        </p:cTn>
                                        <p:tgtEl>
                                          <p:spTgt spid="14368"/>
                                        </p:tgtEl>
                                        <p:attrNameLst>
                                          <p:attrName>style.visibility</p:attrName>
                                        </p:attrNameLst>
                                      </p:cBhvr>
                                      <p:to>
                                        <p:strVal val="visible"/>
                                      </p:to>
                                    </p:set>
                                    <p:anim calcmode="lin" valueType="num">
                                      <p:cBhvr>
                                        <p:cTn id="171" dur="1000" fill="hold"/>
                                        <p:tgtEl>
                                          <p:spTgt spid="14368"/>
                                        </p:tgtEl>
                                        <p:attrNameLst>
                                          <p:attrName>ppt_w</p:attrName>
                                        </p:attrNameLst>
                                      </p:cBhvr>
                                      <p:tavLst>
                                        <p:tav tm="0">
                                          <p:val>
                                            <p:fltVal val="0"/>
                                          </p:val>
                                        </p:tav>
                                        <p:tav tm="100000">
                                          <p:val>
                                            <p:strVal val="#ppt_w"/>
                                          </p:val>
                                        </p:tav>
                                      </p:tavLst>
                                    </p:anim>
                                    <p:anim calcmode="lin" valueType="num">
                                      <p:cBhvr>
                                        <p:cTn id="172" dur="1000" fill="hold"/>
                                        <p:tgtEl>
                                          <p:spTgt spid="14368"/>
                                        </p:tgtEl>
                                        <p:attrNameLst>
                                          <p:attrName>ppt_h</p:attrName>
                                        </p:attrNameLst>
                                      </p:cBhvr>
                                      <p:tavLst>
                                        <p:tav tm="0">
                                          <p:val>
                                            <p:fltVal val="0"/>
                                          </p:val>
                                        </p:tav>
                                        <p:tav tm="100000">
                                          <p:val>
                                            <p:strVal val="#ppt_h"/>
                                          </p:val>
                                        </p:tav>
                                      </p:tavLst>
                                    </p:anim>
                                    <p:anim calcmode="lin" valueType="num">
                                      <p:cBhvr>
                                        <p:cTn id="173" dur="1000" fill="hold"/>
                                        <p:tgtEl>
                                          <p:spTgt spid="14368"/>
                                        </p:tgtEl>
                                        <p:attrNameLst>
                                          <p:attrName>style.rotation</p:attrName>
                                        </p:attrNameLst>
                                      </p:cBhvr>
                                      <p:tavLst>
                                        <p:tav tm="0">
                                          <p:val>
                                            <p:fltVal val="90"/>
                                          </p:val>
                                        </p:tav>
                                        <p:tav tm="100000">
                                          <p:val>
                                            <p:fltVal val="0"/>
                                          </p:val>
                                        </p:tav>
                                      </p:tavLst>
                                    </p:anim>
                                    <p:animEffect transition="in" filter="fade">
                                      <p:cBhvr>
                                        <p:cTn id="174" dur="1000"/>
                                        <p:tgtEl>
                                          <p:spTgt spid="14368"/>
                                        </p:tgtEl>
                                      </p:cBhvr>
                                    </p:animEffect>
                                  </p:childTnLst>
                                </p:cTn>
                              </p:par>
                              <p:par>
                                <p:cTn id="175" presetID="31" presetClass="entr" presetSubtype="0" fill="hold" nodeType="withEffect">
                                  <p:stCondLst>
                                    <p:cond delay="0"/>
                                  </p:stCondLst>
                                  <p:childTnLst>
                                    <p:set>
                                      <p:cBhvr>
                                        <p:cTn id="176" dur="1" fill="hold">
                                          <p:stCondLst>
                                            <p:cond delay="0"/>
                                          </p:stCondLst>
                                        </p:cTn>
                                        <p:tgtEl>
                                          <p:spTgt spid="14369"/>
                                        </p:tgtEl>
                                        <p:attrNameLst>
                                          <p:attrName>style.visibility</p:attrName>
                                        </p:attrNameLst>
                                      </p:cBhvr>
                                      <p:to>
                                        <p:strVal val="visible"/>
                                      </p:to>
                                    </p:set>
                                    <p:anim calcmode="lin" valueType="num">
                                      <p:cBhvr>
                                        <p:cTn id="177" dur="1000" fill="hold"/>
                                        <p:tgtEl>
                                          <p:spTgt spid="14369"/>
                                        </p:tgtEl>
                                        <p:attrNameLst>
                                          <p:attrName>ppt_w</p:attrName>
                                        </p:attrNameLst>
                                      </p:cBhvr>
                                      <p:tavLst>
                                        <p:tav tm="0">
                                          <p:val>
                                            <p:fltVal val="0"/>
                                          </p:val>
                                        </p:tav>
                                        <p:tav tm="100000">
                                          <p:val>
                                            <p:strVal val="#ppt_w"/>
                                          </p:val>
                                        </p:tav>
                                      </p:tavLst>
                                    </p:anim>
                                    <p:anim calcmode="lin" valueType="num">
                                      <p:cBhvr>
                                        <p:cTn id="178" dur="1000" fill="hold"/>
                                        <p:tgtEl>
                                          <p:spTgt spid="14369"/>
                                        </p:tgtEl>
                                        <p:attrNameLst>
                                          <p:attrName>ppt_h</p:attrName>
                                        </p:attrNameLst>
                                      </p:cBhvr>
                                      <p:tavLst>
                                        <p:tav tm="0">
                                          <p:val>
                                            <p:fltVal val="0"/>
                                          </p:val>
                                        </p:tav>
                                        <p:tav tm="100000">
                                          <p:val>
                                            <p:strVal val="#ppt_h"/>
                                          </p:val>
                                        </p:tav>
                                      </p:tavLst>
                                    </p:anim>
                                    <p:anim calcmode="lin" valueType="num">
                                      <p:cBhvr>
                                        <p:cTn id="179" dur="1000" fill="hold"/>
                                        <p:tgtEl>
                                          <p:spTgt spid="14369"/>
                                        </p:tgtEl>
                                        <p:attrNameLst>
                                          <p:attrName>style.rotation</p:attrName>
                                        </p:attrNameLst>
                                      </p:cBhvr>
                                      <p:tavLst>
                                        <p:tav tm="0">
                                          <p:val>
                                            <p:fltVal val="90"/>
                                          </p:val>
                                        </p:tav>
                                        <p:tav tm="100000">
                                          <p:val>
                                            <p:fltVal val="0"/>
                                          </p:val>
                                        </p:tav>
                                      </p:tavLst>
                                    </p:anim>
                                    <p:animEffect transition="in" filter="fade">
                                      <p:cBhvr>
                                        <p:cTn id="180" dur="1000"/>
                                        <p:tgtEl>
                                          <p:spTgt spid="14369"/>
                                        </p:tgtEl>
                                      </p:cBhvr>
                                    </p:animEffect>
                                  </p:childTnLst>
                                </p:cTn>
                              </p:par>
                              <p:par>
                                <p:cTn id="181" presetID="31" presetClass="entr" presetSubtype="0" fill="hold" nodeType="withEffect">
                                  <p:stCondLst>
                                    <p:cond delay="0"/>
                                  </p:stCondLst>
                                  <p:childTnLst>
                                    <p:set>
                                      <p:cBhvr>
                                        <p:cTn id="182" dur="1" fill="hold">
                                          <p:stCondLst>
                                            <p:cond delay="0"/>
                                          </p:stCondLst>
                                        </p:cTn>
                                        <p:tgtEl>
                                          <p:spTgt spid="14362"/>
                                        </p:tgtEl>
                                        <p:attrNameLst>
                                          <p:attrName>style.visibility</p:attrName>
                                        </p:attrNameLst>
                                      </p:cBhvr>
                                      <p:to>
                                        <p:strVal val="visible"/>
                                      </p:to>
                                    </p:set>
                                    <p:anim calcmode="lin" valueType="num">
                                      <p:cBhvr>
                                        <p:cTn id="183" dur="1000" fill="hold"/>
                                        <p:tgtEl>
                                          <p:spTgt spid="14362"/>
                                        </p:tgtEl>
                                        <p:attrNameLst>
                                          <p:attrName>ppt_w</p:attrName>
                                        </p:attrNameLst>
                                      </p:cBhvr>
                                      <p:tavLst>
                                        <p:tav tm="0">
                                          <p:val>
                                            <p:fltVal val="0"/>
                                          </p:val>
                                        </p:tav>
                                        <p:tav tm="100000">
                                          <p:val>
                                            <p:strVal val="#ppt_w"/>
                                          </p:val>
                                        </p:tav>
                                      </p:tavLst>
                                    </p:anim>
                                    <p:anim calcmode="lin" valueType="num">
                                      <p:cBhvr>
                                        <p:cTn id="184" dur="1000" fill="hold"/>
                                        <p:tgtEl>
                                          <p:spTgt spid="14362"/>
                                        </p:tgtEl>
                                        <p:attrNameLst>
                                          <p:attrName>ppt_h</p:attrName>
                                        </p:attrNameLst>
                                      </p:cBhvr>
                                      <p:tavLst>
                                        <p:tav tm="0">
                                          <p:val>
                                            <p:fltVal val="0"/>
                                          </p:val>
                                        </p:tav>
                                        <p:tav tm="100000">
                                          <p:val>
                                            <p:strVal val="#ppt_h"/>
                                          </p:val>
                                        </p:tav>
                                      </p:tavLst>
                                    </p:anim>
                                    <p:anim calcmode="lin" valueType="num">
                                      <p:cBhvr>
                                        <p:cTn id="185" dur="1000" fill="hold"/>
                                        <p:tgtEl>
                                          <p:spTgt spid="14362"/>
                                        </p:tgtEl>
                                        <p:attrNameLst>
                                          <p:attrName>style.rotation</p:attrName>
                                        </p:attrNameLst>
                                      </p:cBhvr>
                                      <p:tavLst>
                                        <p:tav tm="0">
                                          <p:val>
                                            <p:fltVal val="90"/>
                                          </p:val>
                                        </p:tav>
                                        <p:tav tm="100000">
                                          <p:val>
                                            <p:fltVal val="0"/>
                                          </p:val>
                                        </p:tav>
                                      </p:tavLst>
                                    </p:anim>
                                    <p:animEffect transition="in" filter="fade">
                                      <p:cBhvr>
                                        <p:cTn id="186" dur="1000"/>
                                        <p:tgtEl>
                                          <p:spTgt spid="14362"/>
                                        </p:tgtEl>
                                      </p:cBhvr>
                                    </p:animEffect>
                                  </p:childTnLst>
                                </p:cTn>
                              </p:par>
                            </p:childTnLst>
                          </p:cTn>
                        </p:par>
                        <p:par>
                          <p:cTn id="187" fill="hold" nodeType="afterGroup">
                            <p:stCondLst>
                              <p:cond delay="7250"/>
                            </p:stCondLst>
                            <p:childTnLst>
                              <p:par>
                                <p:cTn id="188" presetID="31" presetClass="entr" presetSubtype="0" fill="hold" nodeType="afterEffect">
                                  <p:stCondLst>
                                    <p:cond delay="0"/>
                                  </p:stCondLst>
                                  <p:childTnLst>
                                    <p:set>
                                      <p:cBhvr>
                                        <p:cTn id="189" dur="1" fill="hold">
                                          <p:stCondLst>
                                            <p:cond delay="0"/>
                                          </p:stCondLst>
                                        </p:cTn>
                                        <p:tgtEl>
                                          <p:spTgt spid="14343"/>
                                        </p:tgtEl>
                                        <p:attrNameLst>
                                          <p:attrName>style.visibility</p:attrName>
                                        </p:attrNameLst>
                                      </p:cBhvr>
                                      <p:to>
                                        <p:strVal val="visible"/>
                                      </p:to>
                                    </p:set>
                                    <p:anim calcmode="lin" valueType="num">
                                      <p:cBhvr>
                                        <p:cTn id="190" dur="1000" fill="hold"/>
                                        <p:tgtEl>
                                          <p:spTgt spid="14343"/>
                                        </p:tgtEl>
                                        <p:attrNameLst>
                                          <p:attrName>ppt_w</p:attrName>
                                        </p:attrNameLst>
                                      </p:cBhvr>
                                      <p:tavLst>
                                        <p:tav tm="0">
                                          <p:val>
                                            <p:fltVal val="0"/>
                                          </p:val>
                                        </p:tav>
                                        <p:tav tm="100000">
                                          <p:val>
                                            <p:strVal val="#ppt_w"/>
                                          </p:val>
                                        </p:tav>
                                      </p:tavLst>
                                    </p:anim>
                                    <p:anim calcmode="lin" valueType="num">
                                      <p:cBhvr>
                                        <p:cTn id="191" dur="1000" fill="hold"/>
                                        <p:tgtEl>
                                          <p:spTgt spid="14343"/>
                                        </p:tgtEl>
                                        <p:attrNameLst>
                                          <p:attrName>ppt_h</p:attrName>
                                        </p:attrNameLst>
                                      </p:cBhvr>
                                      <p:tavLst>
                                        <p:tav tm="0">
                                          <p:val>
                                            <p:fltVal val="0"/>
                                          </p:val>
                                        </p:tav>
                                        <p:tav tm="100000">
                                          <p:val>
                                            <p:strVal val="#ppt_h"/>
                                          </p:val>
                                        </p:tav>
                                      </p:tavLst>
                                    </p:anim>
                                    <p:anim calcmode="lin" valueType="num">
                                      <p:cBhvr>
                                        <p:cTn id="192" dur="1000" fill="hold"/>
                                        <p:tgtEl>
                                          <p:spTgt spid="14343"/>
                                        </p:tgtEl>
                                        <p:attrNameLst>
                                          <p:attrName>style.rotation</p:attrName>
                                        </p:attrNameLst>
                                      </p:cBhvr>
                                      <p:tavLst>
                                        <p:tav tm="0">
                                          <p:val>
                                            <p:fltVal val="90"/>
                                          </p:val>
                                        </p:tav>
                                        <p:tav tm="100000">
                                          <p:val>
                                            <p:fltVal val="0"/>
                                          </p:val>
                                        </p:tav>
                                      </p:tavLst>
                                    </p:anim>
                                    <p:animEffect transition="in" filter="fade">
                                      <p:cBhvr>
                                        <p:cTn id="193" dur="1000"/>
                                        <p:tgtEl>
                                          <p:spTgt spid="14343"/>
                                        </p:tgtEl>
                                      </p:cBhvr>
                                    </p:animEffect>
                                  </p:childTnLst>
                                </p:cTn>
                              </p:par>
                              <p:par>
                                <p:cTn id="194" presetID="31" presetClass="entr" presetSubtype="0" fill="hold" nodeType="withEffect">
                                  <p:stCondLst>
                                    <p:cond delay="0"/>
                                  </p:stCondLst>
                                  <p:childTnLst>
                                    <p:set>
                                      <p:cBhvr>
                                        <p:cTn id="195" dur="1" fill="hold">
                                          <p:stCondLst>
                                            <p:cond delay="0"/>
                                          </p:stCondLst>
                                        </p:cTn>
                                        <p:tgtEl>
                                          <p:spTgt spid="14342"/>
                                        </p:tgtEl>
                                        <p:attrNameLst>
                                          <p:attrName>style.visibility</p:attrName>
                                        </p:attrNameLst>
                                      </p:cBhvr>
                                      <p:to>
                                        <p:strVal val="visible"/>
                                      </p:to>
                                    </p:set>
                                    <p:anim calcmode="lin" valueType="num">
                                      <p:cBhvr>
                                        <p:cTn id="196" dur="1000" fill="hold"/>
                                        <p:tgtEl>
                                          <p:spTgt spid="14342"/>
                                        </p:tgtEl>
                                        <p:attrNameLst>
                                          <p:attrName>ppt_w</p:attrName>
                                        </p:attrNameLst>
                                      </p:cBhvr>
                                      <p:tavLst>
                                        <p:tav tm="0">
                                          <p:val>
                                            <p:fltVal val="0"/>
                                          </p:val>
                                        </p:tav>
                                        <p:tav tm="100000">
                                          <p:val>
                                            <p:strVal val="#ppt_w"/>
                                          </p:val>
                                        </p:tav>
                                      </p:tavLst>
                                    </p:anim>
                                    <p:anim calcmode="lin" valueType="num">
                                      <p:cBhvr>
                                        <p:cTn id="197" dur="1000" fill="hold"/>
                                        <p:tgtEl>
                                          <p:spTgt spid="14342"/>
                                        </p:tgtEl>
                                        <p:attrNameLst>
                                          <p:attrName>ppt_h</p:attrName>
                                        </p:attrNameLst>
                                      </p:cBhvr>
                                      <p:tavLst>
                                        <p:tav tm="0">
                                          <p:val>
                                            <p:fltVal val="0"/>
                                          </p:val>
                                        </p:tav>
                                        <p:tav tm="100000">
                                          <p:val>
                                            <p:strVal val="#ppt_h"/>
                                          </p:val>
                                        </p:tav>
                                      </p:tavLst>
                                    </p:anim>
                                    <p:anim calcmode="lin" valueType="num">
                                      <p:cBhvr>
                                        <p:cTn id="198" dur="1000" fill="hold"/>
                                        <p:tgtEl>
                                          <p:spTgt spid="14342"/>
                                        </p:tgtEl>
                                        <p:attrNameLst>
                                          <p:attrName>style.rotation</p:attrName>
                                        </p:attrNameLst>
                                      </p:cBhvr>
                                      <p:tavLst>
                                        <p:tav tm="0">
                                          <p:val>
                                            <p:fltVal val="90"/>
                                          </p:val>
                                        </p:tav>
                                        <p:tav tm="100000">
                                          <p:val>
                                            <p:fltVal val="0"/>
                                          </p:val>
                                        </p:tav>
                                      </p:tavLst>
                                    </p:anim>
                                    <p:animEffect transition="in" filter="fade">
                                      <p:cBhvr>
                                        <p:cTn id="199" dur="1000"/>
                                        <p:tgtEl>
                                          <p:spTgt spid="14342"/>
                                        </p:tgtEl>
                                      </p:cBhvr>
                                    </p:animEffect>
                                  </p:childTnLst>
                                </p:cTn>
                              </p:par>
                              <p:par>
                                <p:cTn id="200" presetID="31" presetClass="entr" presetSubtype="0" fill="hold" nodeType="withEffect">
                                  <p:stCondLst>
                                    <p:cond delay="0"/>
                                  </p:stCondLst>
                                  <p:childTnLst>
                                    <p:set>
                                      <p:cBhvr>
                                        <p:cTn id="201" dur="1" fill="hold">
                                          <p:stCondLst>
                                            <p:cond delay="0"/>
                                          </p:stCondLst>
                                        </p:cTn>
                                        <p:tgtEl>
                                          <p:spTgt spid="14359"/>
                                        </p:tgtEl>
                                        <p:attrNameLst>
                                          <p:attrName>style.visibility</p:attrName>
                                        </p:attrNameLst>
                                      </p:cBhvr>
                                      <p:to>
                                        <p:strVal val="visible"/>
                                      </p:to>
                                    </p:set>
                                    <p:anim calcmode="lin" valueType="num">
                                      <p:cBhvr>
                                        <p:cTn id="202" dur="1000" fill="hold"/>
                                        <p:tgtEl>
                                          <p:spTgt spid="14359"/>
                                        </p:tgtEl>
                                        <p:attrNameLst>
                                          <p:attrName>ppt_w</p:attrName>
                                        </p:attrNameLst>
                                      </p:cBhvr>
                                      <p:tavLst>
                                        <p:tav tm="0">
                                          <p:val>
                                            <p:fltVal val="0"/>
                                          </p:val>
                                        </p:tav>
                                        <p:tav tm="100000">
                                          <p:val>
                                            <p:strVal val="#ppt_w"/>
                                          </p:val>
                                        </p:tav>
                                      </p:tavLst>
                                    </p:anim>
                                    <p:anim calcmode="lin" valueType="num">
                                      <p:cBhvr>
                                        <p:cTn id="203" dur="1000" fill="hold"/>
                                        <p:tgtEl>
                                          <p:spTgt spid="14359"/>
                                        </p:tgtEl>
                                        <p:attrNameLst>
                                          <p:attrName>ppt_h</p:attrName>
                                        </p:attrNameLst>
                                      </p:cBhvr>
                                      <p:tavLst>
                                        <p:tav tm="0">
                                          <p:val>
                                            <p:fltVal val="0"/>
                                          </p:val>
                                        </p:tav>
                                        <p:tav tm="100000">
                                          <p:val>
                                            <p:strVal val="#ppt_h"/>
                                          </p:val>
                                        </p:tav>
                                      </p:tavLst>
                                    </p:anim>
                                    <p:anim calcmode="lin" valueType="num">
                                      <p:cBhvr>
                                        <p:cTn id="204" dur="1000" fill="hold"/>
                                        <p:tgtEl>
                                          <p:spTgt spid="14359"/>
                                        </p:tgtEl>
                                        <p:attrNameLst>
                                          <p:attrName>style.rotation</p:attrName>
                                        </p:attrNameLst>
                                      </p:cBhvr>
                                      <p:tavLst>
                                        <p:tav tm="0">
                                          <p:val>
                                            <p:fltVal val="90"/>
                                          </p:val>
                                        </p:tav>
                                        <p:tav tm="100000">
                                          <p:val>
                                            <p:fltVal val="0"/>
                                          </p:val>
                                        </p:tav>
                                      </p:tavLst>
                                    </p:anim>
                                    <p:animEffect transition="in" filter="fade">
                                      <p:cBhvr>
                                        <p:cTn id="205" dur="1000"/>
                                        <p:tgtEl>
                                          <p:spTgt spid="14359"/>
                                        </p:tgtEl>
                                      </p:cBhvr>
                                    </p:animEffect>
                                  </p:childTnLst>
                                </p:cTn>
                              </p:par>
                            </p:childTnLst>
                          </p:cTn>
                        </p:par>
                        <p:par>
                          <p:cTn id="206" fill="hold" nodeType="afterGroup">
                            <p:stCondLst>
                              <p:cond delay="8250"/>
                            </p:stCondLst>
                            <p:childTnLst>
                              <p:par>
                                <p:cTn id="207" presetID="21" presetClass="entr" presetSubtype="1" fill="hold" grpId="0" nodeType="afterEffect">
                                  <p:stCondLst>
                                    <p:cond delay="0"/>
                                  </p:stCondLst>
                                  <p:childTnLst>
                                    <p:set>
                                      <p:cBhvr>
                                        <p:cTn id="208" dur="1" fill="hold">
                                          <p:stCondLst>
                                            <p:cond delay="0"/>
                                          </p:stCondLst>
                                        </p:cTn>
                                        <p:tgtEl>
                                          <p:spTgt spid="14339"/>
                                        </p:tgtEl>
                                        <p:attrNameLst>
                                          <p:attrName>style.visibility</p:attrName>
                                        </p:attrNameLst>
                                      </p:cBhvr>
                                      <p:to>
                                        <p:strVal val="visible"/>
                                      </p:to>
                                    </p:set>
                                    <p:animEffect transition="in" filter="wheel(1)">
                                      <p:cBhvr>
                                        <p:cTn id="209"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268760"/>
            <a:ext cx="8218487" cy="3743325"/>
          </a:xfrm>
        </p:spPr>
        <p:txBody>
          <a:bodyPr>
            <a:normAutofit/>
          </a:bodyPr>
          <a:lstStyle/>
          <a:p>
            <a:pPr algn="ctr"/>
            <a:r>
              <a:rPr lang="en-US" altLang="zh-CN" dirty="0" smtClean="0"/>
              <a:t>Week 2</a:t>
            </a:r>
            <a:r>
              <a:rPr lang="en-US" altLang="zh-CN" dirty="0" smtClean="0"/>
              <a:t/>
            </a:r>
            <a:br>
              <a:rPr lang="en-US" altLang="zh-CN" dirty="0" smtClean="0"/>
            </a:br>
            <a:r>
              <a:rPr lang="en-US" altLang="zh-CN" dirty="0" smtClean="0"/>
              <a:t/>
            </a:r>
            <a:br>
              <a:rPr lang="en-US" altLang="zh-CN" dirty="0" smtClean="0"/>
            </a:br>
            <a:r>
              <a:rPr lang="en-US" altLang="zh-CN" dirty="0" smtClean="0"/>
              <a:t>Understanding of Public Administration (PA)</a:t>
            </a:r>
            <a:endParaRPr lang="en-US" altLang="zh-CN" sz="4000" dirty="0" smtClean="0"/>
          </a:p>
        </p:txBody>
      </p:sp>
    </p:spTree>
    <p:extLst>
      <p:ext uri="{BB962C8B-B14F-4D97-AF65-F5344CB8AC3E}">
        <p14:creationId xmlns:p14="http://schemas.microsoft.com/office/powerpoint/2010/main" val="29012775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altLang="zh-CN" dirty="0" smtClean="0">
                <a:ea typeface="宋体" panose="02010600030101010101" pitchFamily="2" charset="-122"/>
              </a:rPr>
              <a:t>Policy treatment: Cap-and-Trade</a:t>
            </a:r>
            <a:br>
              <a:rPr lang="en-US" altLang="zh-CN" dirty="0" smtClean="0">
                <a:ea typeface="宋体" panose="02010600030101010101" pitchFamily="2" charset="-122"/>
              </a:rPr>
            </a:b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份额交易</a:t>
            </a:r>
            <a:r>
              <a:rPr lang="en-US" altLang="zh-CN" dirty="0" smtClean="0">
                <a:latin typeface="微软雅黑" pitchFamily="34" charset="-122"/>
                <a:ea typeface="微软雅黑" pitchFamily="34" charset="-122"/>
              </a:rPr>
              <a:t>)</a:t>
            </a:r>
            <a:endParaRPr lang="en-US" altLang="zh-CN" dirty="0" smtClean="0">
              <a:ea typeface="华文新魏" panose="02010800040101010101" pitchFamily="2" charset="-122"/>
            </a:endParaRPr>
          </a:p>
        </p:txBody>
      </p:sp>
      <p:sp>
        <p:nvSpPr>
          <p:cNvPr id="2" name="内容占位符 1"/>
          <p:cNvSpPr>
            <a:spLocks noGrp="1"/>
          </p:cNvSpPr>
          <p:nvPr>
            <p:ph idx="1"/>
          </p:nvPr>
        </p:nvSpPr>
        <p:spPr>
          <a:xfrm>
            <a:off x="457200" y="1600200"/>
            <a:ext cx="8229600" cy="5069160"/>
          </a:xfrm>
        </p:spPr>
        <p:txBody>
          <a:bodyPr>
            <a:normAutofit fontScale="92500" lnSpcReduction="20000"/>
          </a:bodyPr>
          <a:lstStyle/>
          <a:p>
            <a:pPr fontAlgn="base">
              <a:lnSpc>
                <a:spcPct val="100000"/>
              </a:lnSpc>
              <a:spcBef>
                <a:spcPct val="0"/>
              </a:spcBef>
              <a:spcAft>
                <a:spcPct val="50000"/>
              </a:spcAft>
              <a:buSzTx/>
              <a:buFontTx/>
              <a:buNone/>
            </a:pPr>
            <a:r>
              <a:rPr lang="en-US" altLang="zh-CN" sz="2800" dirty="0">
                <a:ea typeface="黑体" panose="02010609060101010101" pitchFamily="49" charset="-122"/>
              </a:rPr>
              <a:t>An Individual Transferable Quota system was established in 1995. </a:t>
            </a:r>
          </a:p>
          <a:p>
            <a:pPr lvl="1" fontAlgn="base">
              <a:lnSpc>
                <a:spcPct val="110000"/>
              </a:lnSpc>
              <a:spcBef>
                <a:spcPct val="0"/>
              </a:spcBef>
              <a:spcAft>
                <a:spcPts val="600"/>
              </a:spcAft>
              <a:buClrTx/>
            </a:pPr>
            <a:r>
              <a:rPr lang="en-US" altLang="zh-CN" sz="2600" dirty="0" smtClean="0">
                <a:ea typeface="黑体" panose="02010609060101010101" pitchFamily="49" charset="-122"/>
              </a:rPr>
              <a:t>The </a:t>
            </a:r>
            <a:r>
              <a:rPr lang="en-US" altLang="zh-CN" sz="2600" dirty="0">
                <a:ea typeface="黑体" panose="02010609060101010101" pitchFamily="49" charset="-122"/>
              </a:rPr>
              <a:t>season length increased from two days to more than 200 </a:t>
            </a:r>
            <a:r>
              <a:rPr lang="en-US" altLang="zh-CN" sz="2600" dirty="0" smtClean="0">
                <a:ea typeface="黑体" panose="02010609060101010101" pitchFamily="49" charset="-122"/>
              </a:rPr>
              <a:t>days. </a:t>
            </a:r>
            <a:endParaRPr lang="en-US" altLang="zh-CN" sz="2600" dirty="0">
              <a:ea typeface="黑体" panose="02010609060101010101" pitchFamily="49" charset="-122"/>
            </a:endParaRPr>
          </a:p>
          <a:p>
            <a:pPr lvl="1" fontAlgn="base">
              <a:lnSpc>
                <a:spcPct val="110000"/>
              </a:lnSpc>
              <a:spcBef>
                <a:spcPct val="0"/>
              </a:spcBef>
              <a:spcAft>
                <a:spcPts val="600"/>
              </a:spcAft>
              <a:buClrTx/>
            </a:pPr>
            <a:r>
              <a:rPr lang="en-US" altLang="zh-CN" sz="2600" dirty="0">
                <a:ea typeface="黑体" panose="02010609060101010101" pitchFamily="49" charset="-122"/>
              </a:rPr>
              <a:t> Safety problems were diminished, by-catch was reduced by 80 percent, ghost fishing losses fell by 77 percent, and the quality of fish in the market increased. </a:t>
            </a:r>
          </a:p>
          <a:p>
            <a:pPr lvl="1" fontAlgn="base">
              <a:lnSpc>
                <a:spcPct val="110000"/>
              </a:lnSpc>
              <a:spcBef>
                <a:spcPct val="0"/>
              </a:spcBef>
              <a:spcAft>
                <a:spcPts val="600"/>
              </a:spcAft>
              <a:buClrTx/>
            </a:pPr>
            <a:r>
              <a:rPr lang="en-US" altLang="zh-CN" sz="2600" dirty="0" smtClean="0">
                <a:ea typeface="黑体" panose="02010609060101010101" pitchFamily="49" charset="-122"/>
              </a:rPr>
              <a:t>-1994-1999</a:t>
            </a:r>
            <a:r>
              <a:rPr lang="en-US" altLang="zh-CN" sz="2600" dirty="0">
                <a:ea typeface="黑体" panose="02010609060101010101" pitchFamily="49" charset="-122"/>
              </a:rPr>
              <a:t>, the number of fishing vessels decreased by 10 percent, while the value of the harvest increased by 34 percent. </a:t>
            </a:r>
          </a:p>
          <a:p>
            <a:pPr lvl="1" fontAlgn="base">
              <a:lnSpc>
                <a:spcPct val="110000"/>
              </a:lnSpc>
              <a:spcBef>
                <a:spcPct val="0"/>
              </a:spcBef>
              <a:spcAft>
                <a:spcPts val="600"/>
              </a:spcAft>
              <a:buClrTx/>
            </a:pPr>
            <a:r>
              <a:rPr lang="en-US" altLang="zh-CN" sz="2600" dirty="0">
                <a:ea typeface="黑体" panose="02010609060101010101" pitchFamily="49" charset="-122"/>
              </a:rPr>
              <a:t> Total allowable catch has not been exceeded since the inception of the program.</a:t>
            </a:r>
          </a:p>
          <a:p>
            <a:pPr marL="0" indent="0">
              <a:buNone/>
            </a:pPr>
            <a:endParaRPr lang="zh-CN" altLang="en-US" dirty="0"/>
          </a:p>
        </p:txBody>
      </p:sp>
      <p:sp>
        <p:nvSpPr>
          <p:cNvPr id="3" name="左箭头 2">
            <a:hlinkClick r:id="rId3" action="ppaction://hlinksldjump"/>
          </p:cNvPr>
          <p:cNvSpPr/>
          <p:nvPr/>
        </p:nvSpPr>
        <p:spPr>
          <a:xfrm>
            <a:off x="8532440" y="6381328"/>
            <a:ext cx="4892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1978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476672"/>
            <a:ext cx="8064896" cy="914400"/>
          </a:xfrm>
        </p:spPr>
        <p:txBody>
          <a:bodyPr>
            <a:normAutofit fontScale="90000"/>
          </a:bodyPr>
          <a:lstStyle/>
          <a:p>
            <a:pPr eaLnBrk="1" hangingPunct="1"/>
            <a:r>
              <a:rPr lang="en-US" altLang="zh-CN" sz="4000" dirty="0" smtClean="0"/>
              <a:t>What is PA?- Managerial Definitions</a:t>
            </a:r>
            <a:endParaRPr lang="zh-CN" altLang="en-US" sz="4000" dirty="0" smtClean="0"/>
          </a:p>
        </p:txBody>
      </p:sp>
      <p:sp>
        <p:nvSpPr>
          <p:cNvPr id="9219" name="Rectangle 3"/>
          <p:cNvSpPr>
            <a:spLocks noGrp="1" noChangeArrowheads="1"/>
          </p:cNvSpPr>
          <p:nvPr>
            <p:ph type="body" idx="1"/>
          </p:nvPr>
        </p:nvSpPr>
        <p:spPr>
          <a:xfrm>
            <a:off x="683568" y="1556792"/>
            <a:ext cx="7992888" cy="5040560"/>
          </a:xfrm>
        </p:spPr>
        <p:txBody>
          <a:bodyPr>
            <a:normAutofit fontScale="92500"/>
          </a:bodyPr>
          <a:lstStyle/>
          <a:p>
            <a:pPr eaLnBrk="1" hangingPunct="1">
              <a:spcBef>
                <a:spcPts val="0"/>
              </a:spcBef>
              <a:spcAft>
                <a:spcPts val="600"/>
              </a:spcAft>
            </a:pPr>
            <a:r>
              <a:rPr lang="en-US" altLang="zh-TW" dirty="0" smtClean="0"/>
              <a:t>PA is the </a:t>
            </a:r>
            <a:r>
              <a:rPr lang="en-US" altLang="zh-TW" u="sng" dirty="0" smtClean="0"/>
              <a:t>executive</a:t>
            </a:r>
            <a:r>
              <a:rPr lang="en-US" altLang="zh-TW" dirty="0" smtClean="0"/>
              <a:t> function in government</a:t>
            </a:r>
            <a:r>
              <a:rPr lang="en-US" altLang="zh-CN" dirty="0" smtClean="0"/>
              <a:t>.</a:t>
            </a:r>
            <a:endParaRPr lang="en-US" altLang="zh-TW" dirty="0" smtClean="0"/>
          </a:p>
          <a:p>
            <a:pPr eaLnBrk="1" hangingPunct="1">
              <a:spcBef>
                <a:spcPts val="0"/>
              </a:spcBef>
              <a:spcAft>
                <a:spcPts val="600"/>
              </a:spcAft>
            </a:pPr>
            <a:r>
              <a:rPr lang="en-US" altLang="zh-TW" dirty="0" smtClean="0"/>
              <a:t>PA is a management specialty</a:t>
            </a:r>
            <a:r>
              <a:rPr lang="en-US" altLang="zh-CN" dirty="0" smtClean="0"/>
              <a:t>.</a:t>
            </a:r>
            <a:endParaRPr lang="en-US" altLang="zh-TW" dirty="0" smtClean="0"/>
          </a:p>
          <a:p>
            <a:pPr lvl="1" eaLnBrk="1" hangingPunct="1">
              <a:spcBef>
                <a:spcPts val="0"/>
              </a:spcBef>
              <a:spcAft>
                <a:spcPts val="600"/>
              </a:spcAft>
            </a:pPr>
            <a:r>
              <a:rPr lang="en-US" altLang="zh-CN" dirty="0" smtClean="0"/>
              <a:t>Management refers both to </a:t>
            </a:r>
            <a:r>
              <a:rPr lang="en-US" altLang="zh-CN" u="sng" dirty="0" smtClean="0"/>
              <a:t>the people</a:t>
            </a:r>
            <a:r>
              <a:rPr lang="en-US" altLang="zh-CN" dirty="0" smtClean="0"/>
              <a:t> responsible for running an organization and to </a:t>
            </a:r>
            <a:r>
              <a:rPr lang="en-US" altLang="zh-CN" u="sng" dirty="0" smtClean="0"/>
              <a:t>the running process</a:t>
            </a:r>
            <a:r>
              <a:rPr lang="en-US" altLang="zh-CN" dirty="0" smtClean="0"/>
              <a:t> itself to achieve an organizational goal. </a:t>
            </a:r>
          </a:p>
          <a:p>
            <a:pPr lvl="1" eaLnBrk="1" hangingPunct="1">
              <a:spcBef>
                <a:spcPts val="0"/>
              </a:spcBef>
              <a:spcAft>
                <a:spcPts val="600"/>
              </a:spcAft>
            </a:pPr>
            <a:r>
              <a:rPr lang="en-US" altLang="zh-TW" dirty="0" smtClean="0"/>
              <a:t>Middle management</a:t>
            </a:r>
          </a:p>
          <a:p>
            <a:pPr eaLnBrk="1" hangingPunct="1">
              <a:spcBef>
                <a:spcPts val="0"/>
              </a:spcBef>
              <a:spcAft>
                <a:spcPts val="600"/>
              </a:spcAft>
            </a:pPr>
            <a:r>
              <a:rPr lang="en-US" altLang="zh-CN" dirty="0" smtClean="0"/>
              <a:t>PA is Mickey Mouse. </a:t>
            </a:r>
          </a:p>
          <a:p>
            <a:pPr marL="457200" lvl="1" indent="0">
              <a:spcBef>
                <a:spcPts val="0"/>
              </a:spcBef>
              <a:spcAft>
                <a:spcPts val="600"/>
              </a:spcAft>
              <a:buNone/>
            </a:pPr>
            <a:r>
              <a:rPr lang="en-US" altLang="zh-CN" dirty="0"/>
              <a:t>R</a:t>
            </a:r>
            <a:r>
              <a:rPr lang="en-US" altLang="zh-CN" dirty="0" smtClean="0"/>
              <a:t>ed tape: symbol </a:t>
            </a:r>
            <a:r>
              <a:rPr lang="en-US" altLang="zh-CN" dirty="0"/>
              <a:t>of </a:t>
            </a:r>
            <a:r>
              <a:rPr lang="en-US" altLang="zh-CN" dirty="0" smtClean="0"/>
              <a:t>excessive </a:t>
            </a:r>
          </a:p>
          <a:p>
            <a:pPr marL="457200" lvl="1" indent="0">
              <a:spcBef>
                <a:spcPts val="0"/>
              </a:spcBef>
              <a:spcAft>
                <a:spcPts val="600"/>
              </a:spcAft>
              <a:buNone/>
            </a:pPr>
            <a:r>
              <a:rPr lang="en-US" altLang="zh-CN" dirty="0" smtClean="0"/>
              <a:t>formality and attention to routine.</a:t>
            </a:r>
          </a:p>
          <a:p>
            <a:pPr lvl="1">
              <a:buNone/>
            </a:pPr>
            <a:endParaRPr lang="en-US" altLang="zh-CN" dirty="0" smtClean="0"/>
          </a:p>
        </p:txBody>
      </p:sp>
      <p:pic>
        <p:nvPicPr>
          <p:cNvPr id="4" name="图片 3" descr="red tape.jpg"/>
          <p:cNvPicPr>
            <a:picLocks noChangeAspect="1"/>
          </p:cNvPicPr>
          <p:nvPr/>
        </p:nvPicPr>
        <p:blipFill>
          <a:blip r:embed="rId2" cstate="print"/>
          <a:stretch>
            <a:fillRect/>
          </a:stretch>
        </p:blipFill>
        <p:spPr>
          <a:xfrm>
            <a:off x="6372200" y="4221088"/>
            <a:ext cx="2520280" cy="2636912"/>
          </a:xfrm>
          <a:prstGeom prst="rect">
            <a:avLst/>
          </a:prstGeom>
        </p:spPr>
      </p:pic>
    </p:spTree>
    <p:extLst>
      <p:ext uri="{BB962C8B-B14F-4D97-AF65-F5344CB8AC3E}">
        <p14:creationId xmlns:p14="http://schemas.microsoft.com/office/powerpoint/2010/main" val="8618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57200"/>
            <a:ext cx="7772400" cy="1143000"/>
          </a:xfrm>
        </p:spPr>
        <p:txBody>
          <a:bodyPr>
            <a:normAutofit/>
          </a:bodyPr>
          <a:lstStyle/>
          <a:p>
            <a:pPr eaLnBrk="1" hangingPunct="1"/>
            <a:r>
              <a:rPr lang="en-US" altLang="zh-CN" sz="4000" dirty="0" smtClean="0"/>
              <a:t>What is PA?- Legal Definitions</a:t>
            </a:r>
            <a:endParaRPr lang="zh-CN" altLang="en-US" sz="4000" dirty="0" smtClean="0"/>
          </a:p>
        </p:txBody>
      </p:sp>
      <p:sp>
        <p:nvSpPr>
          <p:cNvPr id="10243" name="Rectangle 3"/>
          <p:cNvSpPr>
            <a:spLocks noGrp="1" noChangeArrowheads="1"/>
          </p:cNvSpPr>
          <p:nvPr>
            <p:ph type="body" idx="1"/>
          </p:nvPr>
        </p:nvSpPr>
        <p:spPr>
          <a:xfrm>
            <a:off x="457200" y="1676400"/>
            <a:ext cx="8229600" cy="5029200"/>
          </a:xfrm>
        </p:spPr>
        <p:txBody>
          <a:bodyPr>
            <a:normAutofit lnSpcReduction="10000"/>
          </a:bodyPr>
          <a:lstStyle/>
          <a:p>
            <a:pPr eaLnBrk="1" hangingPunct="1">
              <a:lnSpc>
                <a:spcPct val="90000"/>
              </a:lnSpc>
            </a:pPr>
            <a:r>
              <a:rPr lang="en-US" altLang="zh-TW" dirty="0" smtClean="0"/>
              <a:t>PA is law in action</a:t>
            </a:r>
            <a:r>
              <a:rPr lang="en-US" altLang="zh-CN" dirty="0" smtClean="0"/>
              <a:t>. (e.g. O’Neill)</a:t>
            </a:r>
            <a:endParaRPr lang="en-US" altLang="zh-TW" dirty="0" smtClean="0"/>
          </a:p>
          <a:p>
            <a:pPr lvl="1" eaLnBrk="1" hangingPunct="1">
              <a:lnSpc>
                <a:spcPct val="90000"/>
              </a:lnSpc>
            </a:pPr>
            <a:r>
              <a:rPr lang="en-US" altLang="zh-TW" sz="2600" b="1" dirty="0" smtClean="0"/>
              <a:t>Administrative Law</a:t>
            </a:r>
            <a:r>
              <a:rPr lang="en-US" altLang="zh-CN" sz="2600" dirty="0" smtClean="0"/>
              <a:t>: </a:t>
            </a:r>
            <a:r>
              <a:rPr lang="en-US" altLang="zh-TW" sz="2600" dirty="0" smtClean="0"/>
              <a:t>the law of how, when and where the government actions can be taken</a:t>
            </a:r>
            <a:r>
              <a:rPr lang="en-US" altLang="zh-CN" sz="2600" dirty="0" smtClean="0"/>
              <a:t>. </a:t>
            </a:r>
            <a:endParaRPr lang="en-US" altLang="zh-TW" sz="2600" dirty="0" smtClean="0"/>
          </a:p>
          <a:p>
            <a:pPr eaLnBrk="1" hangingPunct="1">
              <a:lnSpc>
                <a:spcPct val="90000"/>
              </a:lnSpc>
            </a:pPr>
            <a:r>
              <a:rPr lang="en-US" altLang="zh-TW" dirty="0" smtClean="0"/>
              <a:t>PA is regulation</a:t>
            </a:r>
            <a:r>
              <a:rPr lang="en-US" altLang="zh-CN" dirty="0" smtClean="0"/>
              <a:t>.</a:t>
            </a:r>
            <a:endParaRPr lang="en-US" altLang="zh-TW" dirty="0" smtClean="0"/>
          </a:p>
          <a:p>
            <a:pPr lvl="1" eaLnBrk="1" hangingPunct="1">
              <a:lnSpc>
                <a:spcPct val="90000"/>
              </a:lnSpc>
            </a:pPr>
            <a:r>
              <a:rPr lang="en-US" altLang="zh-TW" sz="2600" b="1" dirty="0" smtClean="0">
                <a:solidFill>
                  <a:srgbClr val="FF0000"/>
                </a:solidFill>
              </a:rPr>
              <a:t>Regulation</a:t>
            </a:r>
            <a:r>
              <a:rPr lang="en-US" altLang="zh-TW" sz="2600" dirty="0" smtClean="0"/>
              <a:t>: The totality of government controls on the social and economic activities of its citizens and businesses; the rulemaking process of those administrative agencies charged with the official interpretation of laws.</a:t>
            </a:r>
            <a:endParaRPr lang="en-US" altLang="zh-CN" sz="2600" dirty="0" smtClean="0"/>
          </a:p>
          <a:p>
            <a:pPr lvl="1" eaLnBrk="1" hangingPunct="1">
              <a:lnSpc>
                <a:spcPct val="90000"/>
              </a:lnSpc>
            </a:pPr>
            <a:r>
              <a:rPr lang="en-US" altLang="zh-CN" sz="2600" dirty="0" smtClean="0"/>
              <a:t>Make some problems rare happened (e.g. earthquake)</a:t>
            </a:r>
          </a:p>
        </p:txBody>
      </p:sp>
    </p:spTree>
    <p:extLst>
      <p:ext uri="{BB962C8B-B14F-4D97-AF65-F5344CB8AC3E}">
        <p14:creationId xmlns:p14="http://schemas.microsoft.com/office/powerpoint/2010/main" val="3828717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altLang="zh-CN" sz="4000" dirty="0">
                <a:ea typeface="华文新魏" panose="02010800040101010101" pitchFamily="2" charset="-122"/>
              </a:rPr>
              <a:t>Environmental regulations</a:t>
            </a:r>
          </a:p>
        </p:txBody>
      </p:sp>
      <p:sp>
        <p:nvSpPr>
          <p:cNvPr id="43011" name="Rectangle 3"/>
          <p:cNvSpPr>
            <a:spLocks noGrp="1" noChangeArrowheads="1"/>
          </p:cNvSpPr>
          <p:nvPr>
            <p:ph idx="1"/>
          </p:nvPr>
        </p:nvSpPr>
        <p:spPr>
          <a:xfrm>
            <a:off x="899592" y="1600200"/>
            <a:ext cx="7787208" cy="4525963"/>
          </a:xfrm>
        </p:spPr>
        <p:txBody>
          <a:bodyPr/>
          <a:lstStyle/>
          <a:p>
            <a:pPr marL="0" indent="0">
              <a:buNone/>
            </a:pPr>
            <a:r>
              <a:rPr lang="en-US" altLang="zh-CN" dirty="0" smtClean="0">
                <a:ea typeface="黑体" panose="02010609060101010101" pitchFamily="49" charset="-122"/>
              </a:rPr>
              <a:t>In a 1995 US national survey on environmental issues, 94 percent of Americans said that they considered the Environmental Protection Agency to be necessary in today’s economy.</a:t>
            </a:r>
          </a:p>
          <a:p>
            <a:pPr marL="342900" indent="-342900"/>
            <a:endParaRPr lang="en-US" altLang="zh-CN" dirty="0" smtClean="0">
              <a:ea typeface="黑体" panose="02010609060101010101" pitchFamily="49" charset="-122"/>
            </a:endParaRPr>
          </a:p>
          <a:p>
            <a:pPr marL="1600200" lvl="3"/>
            <a:r>
              <a:rPr lang="en-US" altLang="zh-CN" dirty="0" smtClean="0"/>
              <a:t>Report Center at the University of Connecticut. </a:t>
            </a:r>
          </a:p>
        </p:txBody>
      </p:sp>
    </p:spTree>
    <p:extLst>
      <p:ext uri="{BB962C8B-B14F-4D97-AF65-F5344CB8AC3E}">
        <p14:creationId xmlns:p14="http://schemas.microsoft.com/office/powerpoint/2010/main" val="1415762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zh-CN" sz="2600">
                <a:ea typeface="华文新魏" panose="02010800040101010101" pitchFamily="2" charset="-122"/>
              </a:rPr>
              <a:t>Environmental Laws Enforced by U.S. EPA</a:t>
            </a:r>
          </a:p>
        </p:txBody>
      </p:sp>
      <p:graphicFrame>
        <p:nvGraphicFramePr>
          <p:cNvPr id="44035" name="Object 3"/>
          <p:cNvGraphicFramePr>
            <a:graphicFrameLocks noGrp="1" noChangeAspect="1"/>
          </p:cNvGraphicFramePr>
          <p:nvPr>
            <p:ph idx="1"/>
            <p:extLst>
              <p:ext uri="{D42A27DB-BD31-4B8C-83A1-F6EECF244321}">
                <p14:modId xmlns:p14="http://schemas.microsoft.com/office/powerpoint/2010/main" val="3375385717"/>
              </p:ext>
            </p:extLst>
          </p:nvPr>
        </p:nvGraphicFramePr>
        <p:xfrm>
          <a:off x="899592" y="1556792"/>
          <a:ext cx="7272808" cy="4608512"/>
        </p:xfrm>
        <a:graphic>
          <a:graphicData uri="http://schemas.openxmlformats.org/presentationml/2006/ole">
            <mc:AlternateContent xmlns:mc="http://schemas.openxmlformats.org/markup-compatibility/2006">
              <mc:Choice xmlns:v="urn:schemas-microsoft-com:vml" Requires="v">
                <p:oleObj spid="_x0000_s7180" r:id="rId4" imgW="3695879" imgH="2266950" progId="ET.Chart.6">
                  <p:embed/>
                </p:oleObj>
              </mc:Choice>
              <mc:Fallback>
                <p:oleObj r:id="rId4" imgW="3695879" imgH="2266950" progId="ET.Chart.6">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556792"/>
                        <a:ext cx="7272808" cy="460851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0146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3"/>
          <p:cNvSpPr>
            <a:spLocks noChangeArrowheads="1"/>
          </p:cNvSpPr>
          <p:nvPr/>
        </p:nvSpPr>
        <p:spPr bwMode="auto">
          <a:xfrm>
            <a:off x="1871662" y="1700213"/>
            <a:ext cx="545425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00000"/>
              </a:lnSpc>
              <a:spcBef>
                <a:spcPct val="0"/>
              </a:spcBef>
              <a:spcAft>
                <a:spcPts val="1200"/>
              </a:spcAft>
              <a:buSzTx/>
              <a:buNone/>
            </a:pPr>
            <a:endParaRPr lang="en-US" altLang="zh-CN" sz="2200">
              <a:solidFill>
                <a:srgbClr val="12357C"/>
              </a:solidFill>
              <a:latin typeface="楷体" panose="02010609060101010101" pitchFamily="49" charset="-122"/>
              <a:ea typeface="楷体" panose="02010609060101010101" pitchFamily="49" charset="-122"/>
            </a:endParaRPr>
          </a:p>
        </p:txBody>
      </p:sp>
      <p:graphicFrame>
        <p:nvGraphicFramePr>
          <p:cNvPr id="45059" name="图表 1"/>
          <p:cNvGraphicFramePr>
            <a:graphicFrameLocks/>
          </p:cNvGraphicFramePr>
          <p:nvPr>
            <p:extLst>
              <p:ext uri="{D42A27DB-BD31-4B8C-83A1-F6EECF244321}">
                <p14:modId xmlns:p14="http://schemas.microsoft.com/office/powerpoint/2010/main" val="4225367152"/>
              </p:ext>
            </p:extLst>
          </p:nvPr>
        </p:nvGraphicFramePr>
        <p:xfrm>
          <a:off x="539552" y="1700213"/>
          <a:ext cx="4864125" cy="4062412"/>
        </p:xfrm>
        <a:graphic>
          <a:graphicData uri="http://schemas.openxmlformats.org/presentationml/2006/ole">
            <mc:AlternateContent xmlns:mc="http://schemas.openxmlformats.org/markup-compatibility/2006">
              <mc:Choice xmlns:v="urn:schemas-microsoft-com:vml" Requires="v">
                <p:oleObj spid="_x0000_s8214" r:id="rId5" imgW="5785605" imgH="4060288" progId="ET.Chart.6">
                  <p:embed/>
                </p:oleObj>
              </mc:Choice>
              <mc:Fallback>
                <p:oleObj r:id="rId5" imgW="5785605" imgH="4060288" progId="ET.Chart.6">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700213"/>
                        <a:ext cx="4864125" cy="4062412"/>
                      </a:xfrm>
                      <a:prstGeom prst="rect">
                        <a:avLst/>
                      </a:prstGeom>
                      <a:noFill/>
                      <a:ln>
                        <a:noFill/>
                      </a:ln>
                      <a:extLst/>
                    </p:spPr>
                  </p:pic>
                </p:oleObj>
              </mc:Fallback>
            </mc:AlternateContent>
          </a:graphicData>
        </a:graphic>
      </p:graphicFrame>
      <p:sp>
        <p:nvSpPr>
          <p:cNvPr id="45060" name="Rectangle 2"/>
          <p:cNvSpPr txBox="1">
            <a:spLocks noChangeArrowheads="1"/>
          </p:cNvSpPr>
          <p:nvPr/>
        </p:nvSpPr>
        <p:spPr bwMode="auto">
          <a:xfrm>
            <a:off x="1132285" y="692152"/>
            <a:ext cx="6858001"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panose="020B0604020202020204" pitchFamily="34" charset="0"/>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00000"/>
              </a:lnSpc>
              <a:spcBef>
                <a:spcPct val="0"/>
              </a:spcBef>
              <a:spcAft>
                <a:spcPct val="0"/>
              </a:spcAft>
              <a:buSzTx/>
              <a:buFontTx/>
              <a:buNone/>
            </a:pPr>
            <a:endParaRPr lang="en-US" altLang="zh-CN" b="1" dirty="0">
              <a:solidFill>
                <a:srgbClr val="000000"/>
              </a:solidFill>
              <a:ea typeface="华文新魏" panose="02010800040101010101" pitchFamily="2" charset="-122"/>
            </a:endParaRPr>
          </a:p>
        </p:txBody>
      </p:sp>
      <p:sp>
        <p:nvSpPr>
          <p:cNvPr id="45061" name="Rectangle 2"/>
          <p:cNvSpPr txBox="1">
            <a:spLocks noChangeArrowheads="1"/>
          </p:cNvSpPr>
          <p:nvPr/>
        </p:nvSpPr>
        <p:spPr bwMode="auto">
          <a:xfrm>
            <a:off x="971600" y="5904552"/>
            <a:ext cx="701868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panose="020B0604020202020204" pitchFamily="34" charset="0"/>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fontAlgn="base">
              <a:lnSpc>
                <a:spcPct val="100000"/>
              </a:lnSpc>
              <a:spcBef>
                <a:spcPct val="0"/>
              </a:spcBef>
              <a:spcAft>
                <a:spcPct val="0"/>
              </a:spcAft>
              <a:buSzTx/>
              <a:buFontTx/>
              <a:buNone/>
            </a:pPr>
            <a:r>
              <a:rPr lang="en-US" altLang="zh-CN" sz="1800" dirty="0">
                <a:solidFill>
                  <a:srgbClr val="000000"/>
                </a:solidFill>
                <a:latin typeface="+mj-ea"/>
                <a:ea typeface="+mj-ea"/>
              </a:rPr>
              <a:t>Source</a:t>
            </a:r>
            <a:r>
              <a:rPr lang="zh-CN" altLang="en-US" sz="1800" dirty="0">
                <a:solidFill>
                  <a:srgbClr val="000000"/>
                </a:solidFill>
                <a:latin typeface="+mj-ea"/>
                <a:ea typeface="+mj-ea"/>
              </a:rPr>
              <a:t>：</a:t>
            </a:r>
            <a:r>
              <a:rPr lang="en-US" altLang="zh-CN" sz="1800" dirty="0">
                <a:solidFill>
                  <a:srgbClr val="000000"/>
                </a:solidFill>
                <a:latin typeface="+mj-ea"/>
                <a:ea typeface="+mj-ea"/>
              </a:rPr>
              <a:t>Website of Ministry of Environmental Protection</a:t>
            </a:r>
          </a:p>
        </p:txBody>
      </p:sp>
      <p:graphicFrame>
        <p:nvGraphicFramePr>
          <p:cNvPr id="45062" name="图表 6"/>
          <p:cNvGraphicFramePr>
            <a:graphicFrameLocks/>
          </p:cNvGraphicFramePr>
          <p:nvPr>
            <p:extLst>
              <p:ext uri="{D42A27DB-BD31-4B8C-83A1-F6EECF244321}">
                <p14:modId xmlns:p14="http://schemas.microsoft.com/office/powerpoint/2010/main" val="2571360232"/>
              </p:ext>
            </p:extLst>
          </p:nvPr>
        </p:nvGraphicFramePr>
        <p:xfrm>
          <a:off x="5436096" y="1649413"/>
          <a:ext cx="2251771" cy="4062412"/>
        </p:xfrm>
        <a:graphic>
          <a:graphicData uri="http://schemas.openxmlformats.org/presentationml/2006/ole">
            <mc:AlternateContent xmlns:mc="http://schemas.openxmlformats.org/markup-compatibility/2006">
              <mc:Choice xmlns:v="urn:schemas-microsoft-com:vml" Requires="v">
                <p:oleObj spid="_x0000_s8215" r:id="rId8" imgW="2621507" imgH="4060288" progId="ET.Chart.6">
                  <p:embed/>
                </p:oleObj>
              </mc:Choice>
              <mc:Fallback>
                <p:oleObj r:id="rId8" imgW="2621507" imgH="4060288" progId="ET.Chart.6">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6096" y="1649413"/>
                        <a:ext cx="2251771" cy="4062412"/>
                      </a:xfrm>
                      <a:prstGeom prst="rect">
                        <a:avLst/>
                      </a:prstGeom>
                      <a:noFill/>
                      <a:ln>
                        <a:noFill/>
                      </a:ln>
                      <a:extLst/>
                    </p:spPr>
                  </p:pic>
                </p:oleObj>
              </mc:Fallback>
            </mc:AlternateContent>
          </a:graphicData>
        </a:graphic>
      </p:graphicFrame>
      <p:sp>
        <p:nvSpPr>
          <p:cNvPr id="2" name="标题 1"/>
          <p:cNvSpPr>
            <a:spLocks noGrp="1"/>
          </p:cNvSpPr>
          <p:nvPr>
            <p:ph type="title"/>
          </p:nvPr>
        </p:nvSpPr>
        <p:spPr>
          <a:xfrm>
            <a:off x="483989" y="465139"/>
            <a:ext cx="8229600" cy="1143000"/>
          </a:xfrm>
        </p:spPr>
        <p:txBody>
          <a:bodyPr>
            <a:normAutofit fontScale="90000"/>
          </a:bodyPr>
          <a:lstStyle/>
          <a:p>
            <a:r>
              <a:rPr lang="en-US" altLang="zh-CN" dirty="0">
                <a:solidFill>
                  <a:srgbClr val="000000"/>
                </a:solidFill>
                <a:ea typeface="楷体" panose="02010609060101010101" pitchFamily="49" charset="-122"/>
              </a:rPr>
              <a:t>Environmental Laws and Regulations in </a:t>
            </a:r>
            <a:r>
              <a:rPr lang="en-US" altLang="zh-CN" dirty="0" smtClean="0">
                <a:solidFill>
                  <a:srgbClr val="000000"/>
                </a:solidFill>
                <a:ea typeface="楷体" panose="02010609060101010101" pitchFamily="49" charset="-122"/>
              </a:rPr>
              <a:t>China</a:t>
            </a:r>
            <a:endParaRPr lang="zh-CN" altLang="en-US" dirty="0"/>
          </a:p>
        </p:txBody>
      </p:sp>
    </p:spTree>
    <p:extLst>
      <p:ext uri="{BB962C8B-B14F-4D97-AF65-F5344CB8AC3E}">
        <p14:creationId xmlns:p14="http://schemas.microsoft.com/office/powerpoint/2010/main" val="775163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smtClean="0"/>
              <a:t>Concept of PA</a:t>
            </a:r>
          </a:p>
        </p:txBody>
      </p:sp>
      <p:sp>
        <p:nvSpPr>
          <p:cNvPr id="11267" name="Rectangle 3"/>
          <p:cNvSpPr>
            <a:spLocks noGrp="1" noChangeArrowheads="1"/>
          </p:cNvSpPr>
          <p:nvPr>
            <p:ph type="body" idx="1"/>
          </p:nvPr>
        </p:nvSpPr>
        <p:spPr>
          <a:xfrm>
            <a:off x="457200" y="1600200"/>
            <a:ext cx="8229600" cy="4925144"/>
          </a:xfrm>
        </p:spPr>
        <p:txBody>
          <a:bodyPr>
            <a:normAutofit fontScale="92500" lnSpcReduction="10000"/>
          </a:bodyPr>
          <a:lstStyle/>
          <a:p>
            <a:pPr eaLnBrk="1" hangingPunct="1">
              <a:buFontTx/>
              <a:buNone/>
            </a:pPr>
            <a:r>
              <a:rPr lang="en-US" altLang="zh-CN" sz="2800" dirty="0" smtClean="0"/>
              <a:t>	</a:t>
            </a:r>
            <a:r>
              <a:rPr lang="en-US" altLang="zh-TW" sz="2800" b="1" dirty="0" smtClean="0"/>
              <a:t>What is Public Administration?</a:t>
            </a:r>
            <a:endParaRPr lang="en-US" altLang="zh-CN" sz="2800" b="1" dirty="0" smtClean="0"/>
          </a:p>
          <a:p>
            <a:pPr eaLnBrk="1" hangingPunct="1">
              <a:buFontTx/>
              <a:buNone/>
            </a:pPr>
            <a:r>
              <a:rPr lang="en-US" altLang="zh-CN" sz="2800" dirty="0" smtClean="0"/>
              <a:t>	</a:t>
            </a:r>
            <a:r>
              <a:rPr lang="en-US" altLang="zh-TW" sz="2800" dirty="0" smtClean="0"/>
              <a:t>PA is the use of political, managerial, and legal theories and processes to fulfill </a:t>
            </a:r>
            <a:r>
              <a:rPr lang="en-US" altLang="zh-CN" sz="2800" dirty="0" smtClean="0"/>
              <a:t>legislative, executive and judicial </a:t>
            </a:r>
            <a:r>
              <a:rPr lang="en-US" altLang="zh-TW" sz="2800" dirty="0" smtClean="0"/>
              <a:t>governmental mandates for </a:t>
            </a:r>
            <a:r>
              <a:rPr lang="en-US" altLang="zh-CN" sz="2800" dirty="0" smtClean="0"/>
              <a:t>the </a:t>
            </a:r>
            <a:r>
              <a:rPr lang="en-US" altLang="zh-TW" sz="2800" b="1" u="sng" dirty="0" smtClean="0"/>
              <a:t>provision of </a:t>
            </a:r>
            <a:r>
              <a:rPr lang="en-US" altLang="zh-TW" sz="2800" b="1" u="sng" dirty="0" smtClean="0">
                <a:solidFill>
                  <a:srgbClr val="FF0000"/>
                </a:solidFill>
              </a:rPr>
              <a:t>regulatory</a:t>
            </a:r>
            <a:r>
              <a:rPr lang="en-US" altLang="zh-TW" sz="2800" b="1" u="sng" dirty="0" smtClean="0"/>
              <a:t> and </a:t>
            </a:r>
            <a:r>
              <a:rPr lang="en-US" altLang="zh-TW" sz="2800" b="1" u="sng" dirty="0" smtClean="0">
                <a:solidFill>
                  <a:srgbClr val="FF0000"/>
                </a:solidFill>
              </a:rPr>
              <a:t>service</a:t>
            </a:r>
            <a:r>
              <a:rPr lang="en-US" altLang="zh-TW" sz="2800" b="1" u="sng" dirty="0" smtClean="0"/>
              <a:t> functions </a:t>
            </a:r>
            <a:r>
              <a:rPr lang="en-US" altLang="zh-TW" sz="2800" dirty="0" smtClean="0"/>
              <a:t>for the society. It is whatever governments do. </a:t>
            </a:r>
            <a:r>
              <a:rPr lang="en-US" altLang="zh-CN" sz="2800" dirty="0" smtClean="0"/>
              <a:t>(Rosenbloom,1998:6)</a:t>
            </a:r>
          </a:p>
          <a:p>
            <a:pPr>
              <a:buNone/>
            </a:pPr>
            <a:r>
              <a:rPr lang="zh-CN" altLang="en-US" sz="2800" dirty="0" smtClean="0"/>
              <a:t>    公共管理就是运用政治、管理和法律相关理论和实践来实现政府立法、行政和司法的指令，以帮助政府履行为社会</a:t>
            </a:r>
            <a:r>
              <a:rPr lang="zh-CN" altLang="en-US" sz="2800" dirty="0" smtClean="0">
                <a:solidFill>
                  <a:srgbClr val="FF0000"/>
                </a:solidFill>
              </a:rPr>
              <a:t>提供规制</a:t>
            </a:r>
            <a:r>
              <a:rPr lang="zh-CN" altLang="en-US" sz="2800" dirty="0" smtClean="0"/>
              <a:t>和</a:t>
            </a:r>
            <a:r>
              <a:rPr lang="zh-CN" altLang="en-US" sz="2800" dirty="0" smtClean="0">
                <a:solidFill>
                  <a:srgbClr val="FF0000"/>
                </a:solidFill>
              </a:rPr>
              <a:t>服务</a:t>
            </a:r>
            <a:r>
              <a:rPr lang="zh-CN" altLang="en-US" sz="2800" dirty="0" smtClean="0"/>
              <a:t>的职能。公共管理就是政府所做的一切。</a:t>
            </a:r>
            <a:r>
              <a:rPr lang="en-US" altLang="zh-CN" sz="2800" dirty="0" smtClean="0"/>
              <a:t>(Rosenbloom,1998:6)</a:t>
            </a:r>
            <a:endParaRPr lang="zh-CN" altLang="en-US" sz="2800" dirty="0" smtClean="0"/>
          </a:p>
          <a:p>
            <a:pPr eaLnBrk="1" hangingPunct="1">
              <a:buFontTx/>
              <a:buNone/>
            </a:pPr>
            <a:endParaRPr lang="en-US" altLang="zh-TW" sz="2800" dirty="0" smtClean="0"/>
          </a:p>
          <a:p>
            <a:pPr eaLnBrk="1" hangingPunct="1"/>
            <a:endParaRPr lang="zh-CN" altLang="en-US" sz="2800" dirty="0" smtClean="0"/>
          </a:p>
        </p:txBody>
      </p:sp>
    </p:spTree>
    <p:extLst>
      <p:ext uri="{BB962C8B-B14F-4D97-AF65-F5344CB8AC3E}">
        <p14:creationId xmlns:p14="http://schemas.microsoft.com/office/powerpoint/2010/main" val="323897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Public s</a:t>
            </a:r>
            <a:r>
              <a:rPr lang="en-US" altLang="zh-CN" dirty="0" smtClean="0"/>
              <a:t>ervices in our daily life</a:t>
            </a:r>
            <a:endParaRPr lang="zh-CN" altLang="en-US" dirty="0"/>
          </a:p>
        </p:txBody>
      </p:sp>
      <p:pic>
        <p:nvPicPr>
          <p:cNvPr id="6" name="内容占位符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323348" y="1774421"/>
            <a:ext cx="5065633" cy="4248472"/>
          </a:xfr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3724" y="1808820"/>
            <a:ext cx="5040560" cy="4104456"/>
          </a:xfrm>
          <a:prstGeom prst="rect">
            <a:avLst/>
          </a:prstGeom>
        </p:spPr>
      </p:pic>
    </p:spTree>
    <p:extLst>
      <p:ext uri="{BB962C8B-B14F-4D97-AF65-F5344CB8AC3E}">
        <p14:creationId xmlns:p14="http://schemas.microsoft.com/office/powerpoint/2010/main" val="328470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16534" y="1448780"/>
            <a:ext cx="5400602" cy="4176465"/>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644005" y="2132857"/>
            <a:ext cx="4680523" cy="3672409"/>
          </a:xfrm>
        </p:spPr>
      </p:pic>
    </p:spTree>
    <p:extLst>
      <p:ext uri="{BB962C8B-B14F-4D97-AF65-F5344CB8AC3E}">
        <p14:creationId xmlns:p14="http://schemas.microsoft.com/office/powerpoint/2010/main" val="3281413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07504" y="3140968"/>
            <a:ext cx="4968552" cy="3528392"/>
          </a:xfr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91980" y="1088740"/>
            <a:ext cx="5256584" cy="3456384"/>
          </a:xfrm>
          <a:prstGeom prst="rect">
            <a:avLst/>
          </a:prstGeom>
        </p:spPr>
      </p:pic>
    </p:spTree>
    <p:extLst>
      <p:ext uri="{BB962C8B-B14F-4D97-AF65-F5344CB8AC3E}">
        <p14:creationId xmlns:p14="http://schemas.microsoft.com/office/powerpoint/2010/main" val="30907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ko-KR" dirty="0" smtClean="0">
                <a:ea typeface="굴림" pitchFamily="34" charset="-127"/>
              </a:rPr>
              <a:t>Agenda for Today			</a:t>
            </a:r>
            <a:endParaRPr lang="en-US" altLang="zh-CN" dirty="0" smtClean="0"/>
          </a:p>
        </p:txBody>
      </p:sp>
      <p:sp>
        <p:nvSpPr>
          <p:cNvPr id="3075" name="Rectangle 3"/>
          <p:cNvSpPr>
            <a:spLocks noGrp="1" noChangeArrowheads="1"/>
          </p:cNvSpPr>
          <p:nvPr>
            <p:ph type="body" idx="1"/>
          </p:nvPr>
        </p:nvSpPr>
        <p:spPr>
          <a:xfrm>
            <a:off x="611560" y="1844824"/>
            <a:ext cx="8013576" cy="3993307"/>
          </a:xfrm>
        </p:spPr>
        <p:txBody>
          <a:bodyPr>
            <a:normAutofit/>
          </a:bodyPr>
          <a:lstStyle/>
          <a:p>
            <a:r>
              <a:rPr lang="en-US" altLang="zh-CN" dirty="0" smtClean="0"/>
              <a:t>Three perspectives on Public Administration </a:t>
            </a:r>
          </a:p>
          <a:p>
            <a:pPr marL="0" indent="0">
              <a:buNone/>
            </a:pPr>
            <a:endParaRPr lang="en-US" altLang="zh-CN" dirty="0" smtClean="0"/>
          </a:p>
          <a:p>
            <a:r>
              <a:rPr lang="en-US" altLang="zh-CN" dirty="0" smtClean="0"/>
              <a:t>Intellectual root</a:t>
            </a:r>
          </a:p>
        </p:txBody>
      </p:sp>
    </p:spTree>
    <p:extLst>
      <p:ext uri="{BB962C8B-B14F-4D97-AF65-F5344CB8AC3E}">
        <p14:creationId xmlns:p14="http://schemas.microsoft.com/office/powerpoint/2010/main" val="3117696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177600"/>
            <a:ext cx="4972050" cy="3672408"/>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08758" y="1254678"/>
            <a:ext cx="6006037" cy="4064446"/>
          </a:xfrm>
          <a:prstGeom prst="rect">
            <a:avLst/>
          </a:prstGeom>
        </p:spPr>
      </p:pic>
    </p:spTree>
    <p:extLst>
      <p:ext uri="{BB962C8B-B14F-4D97-AF65-F5344CB8AC3E}">
        <p14:creationId xmlns:p14="http://schemas.microsoft.com/office/powerpoint/2010/main" val="271690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smtClean="0"/>
              <a:t>What a mess…</a:t>
            </a:r>
            <a:endParaRPr lang="zh-CN" altLang="en-US" dirty="0"/>
          </a:p>
        </p:txBody>
      </p:sp>
      <p:pic>
        <p:nvPicPr>
          <p:cNvPr id="12" name="内容占位符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40768"/>
            <a:ext cx="8352928" cy="5256584"/>
          </a:xfrm>
        </p:spPr>
      </p:pic>
      <p:sp>
        <p:nvSpPr>
          <p:cNvPr id="2" name="爆炸形 1 1"/>
          <p:cNvSpPr/>
          <p:nvPr/>
        </p:nvSpPr>
        <p:spPr>
          <a:xfrm>
            <a:off x="8100392" y="5193196"/>
            <a:ext cx="648072"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1807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Three months later…</a:t>
            </a: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4322279" y="2238561"/>
            <a:ext cx="5256584" cy="3460998"/>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72517" y="1736817"/>
            <a:ext cx="5256585" cy="4464496"/>
          </a:xfrm>
        </p:spPr>
      </p:pic>
    </p:spTree>
    <p:extLst>
      <p:ext uri="{BB962C8B-B14F-4D97-AF65-F5344CB8AC3E}">
        <p14:creationId xmlns:p14="http://schemas.microsoft.com/office/powerpoint/2010/main" val="3027267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11560" y="2780928"/>
            <a:ext cx="8229600" cy="1143000"/>
          </a:xfrm>
        </p:spPr>
        <p:txBody>
          <a:bodyPr>
            <a:normAutofit fontScale="90000"/>
          </a:bodyPr>
          <a:lstStyle/>
          <a:p>
            <a:pPr algn="ctr"/>
            <a:r>
              <a:rPr lang="en-US" altLang="zh-CN" dirty="0" smtClean="0"/>
              <a:t>PPT </a:t>
            </a:r>
            <a:r>
              <a:rPr lang="zh-CN" altLang="en-US" dirty="0" smtClean="0"/>
              <a:t>主要内容</a:t>
            </a:r>
            <a:r>
              <a:rPr lang="en-US" altLang="zh-CN" dirty="0" smtClean="0"/>
              <a:t/>
            </a:r>
            <a:br>
              <a:rPr lang="en-US" altLang="zh-CN" dirty="0" smtClean="0"/>
            </a:br>
            <a:r>
              <a:rPr lang="zh-CN" altLang="en-US" dirty="0" smtClean="0"/>
              <a:t>中文翻译</a:t>
            </a:r>
            <a:endParaRPr lang="zh-CN" altLang="en-US" dirty="0"/>
          </a:p>
        </p:txBody>
      </p:sp>
    </p:spTree>
    <p:extLst>
      <p:ext uri="{BB962C8B-B14F-4D97-AF65-F5344CB8AC3E}">
        <p14:creationId xmlns:p14="http://schemas.microsoft.com/office/powerpoint/2010/main" val="2247218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ormAutofit/>
          </a:bodyPr>
          <a:lstStyle/>
          <a:p>
            <a:pPr eaLnBrk="1" hangingPunct="1"/>
            <a:r>
              <a:rPr lang="zh-CN" altLang="en-US" sz="4000" b="1" dirty="0" smtClean="0">
                <a:latin typeface="微软雅黑" pitchFamily="34" charset="-122"/>
                <a:ea typeface="微软雅黑" pitchFamily="34" charset="-122"/>
              </a:rPr>
              <a:t>从三个角度理解公共管理</a:t>
            </a:r>
            <a:endParaRPr lang="zh-CN" altLang="en-US" sz="4000" b="1" dirty="0">
              <a:latin typeface="微软雅黑" pitchFamily="34" charset="-122"/>
              <a:ea typeface="微软雅黑" pitchFamily="34" charset="-122"/>
            </a:endParaRPr>
          </a:p>
        </p:txBody>
      </p:sp>
      <p:sp>
        <p:nvSpPr>
          <p:cNvPr id="5123" name="Rectangle 3"/>
          <p:cNvSpPr>
            <a:spLocks noGrp="1" noChangeArrowheads="1"/>
          </p:cNvSpPr>
          <p:nvPr>
            <p:ph type="body" idx="4294967295"/>
          </p:nvPr>
        </p:nvSpPr>
        <p:spPr>
          <a:xfrm>
            <a:off x="323528" y="1484784"/>
            <a:ext cx="8640960" cy="4525963"/>
          </a:xfrm>
        </p:spPr>
        <p:txBody>
          <a:bodyPr>
            <a:noAutofit/>
          </a:bodyPr>
          <a:lstStyle/>
          <a:p>
            <a:pPr>
              <a:spcBef>
                <a:spcPts val="600"/>
              </a:spcBef>
              <a:spcAft>
                <a:spcPts val="600"/>
              </a:spcAft>
            </a:pPr>
            <a:r>
              <a:rPr lang="zh-CN" altLang="en-US" b="1" dirty="0" smtClean="0">
                <a:latin typeface="微软雅黑" pitchFamily="34" charset="-122"/>
                <a:ea typeface="微软雅黑" pitchFamily="34" charset="-122"/>
              </a:rPr>
              <a:t>政治</a:t>
            </a:r>
            <a:r>
              <a:rPr lang="zh-CN" altLang="en-US" dirty="0" smtClean="0">
                <a:latin typeface="微软雅黑" pitchFamily="34" charset="-122"/>
                <a:ea typeface="微软雅黑" pitchFamily="34" charset="-122"/>
              </a:rPr>
              <a:t>的角度（立法）</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与</a:t>
            </a:r>
            <a:r>
              <a:rPr lang="zh-CN" altLang="en-US" dirty="0">
                <a:latin typeface="微软雅黑" pitchFamily="34" charset="-122"/>
                <a:ea typeface="微软雅黑" pitchFamily="34" charset="-122"/>
              </a:rPr>
              <a:t>立法决策有关</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spcBef>
                <a:spcPts val="600"/>
              </a:spcBef>
              <a:spcAft>
                <a:spcPts val="600"/>
              </a:spcAft>
              <a:buNone/>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核心价值：公共性</a:t>
            </a:r>
            <a:endParaRPr lang="en-US" sz="3000" dirty="0">
              <a:latin typeface="微软雅黑" pitchFamily="34" charset="-122"/>
              <a:ea typeface="微软雅黑" pitchFamily="34" charset="-122"/>
            </a:endParaRPr>
          </a:p>
          <a:p>
            <a:pPr>
              <a:spcBef>
                <a:spcPts val="600"/>
              </a:spcBef>
              <a:spcAft>
                <a:spcPts val="600"/>
              </a:spcAft>
            </a:pPr>
            <a:r>
              <a:rPr lang="zh-CN" altLang="en-US" b="1" dirty="0" smtClean="0">
                <a:latin typeface="微软雅黑" pitchFamily="34" charset="-122"/>
                <a:ea typeface="微软雅黑" pitchFamily="34" charset="-122"/>
              </a:rPr>
              <a:t>管理</a:t>
            </a:r>
            <a:r>
              <a:rPr lang="zh-CN" altLang="en-US" dirty="0" smtClean="0">
                <a:latin typeface="微软雅黑" pitchFamily="34" charset="-122"/>
                <a:ea typeface="微软雅黑" pitchFamily="34" charset="-122"/>
              </a:rPr>
              <a:t>的角度 （行政）</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与行政部门的</a:t>
            </a:r>
            <a:r>
              <a:rPr lang="zh-CN" altLang="en-US" dirty="0">
                <a:latin typeface="微软雅黑" pitchFamily="34" charset="-122"/>
                <a:ea typeface="微软雅黑" pitchFamily="34" charset="-122"/>
              </a:rPr>
              <a:t>执行</a:t>
            </a:r>
            <a:r>
              <a:rPr lang="zh-CN" altLang="en-US" dirty="0" smtClean="0">
                <a:latin typeface="微软雅黑" pitchFamily="34" charset="-122"/>
                <a:ea typeface="微软雅黑" pitchFamily="34" charset="-122"/>
              </a:rPr>
              <a:t>有关</a:t>
            </a:r>
            <a:endParaRPr lang="en-US" altLang="zh-CN" dirty="0" smtClean="0">
              <a:latin typeface="微软雅黑" pitchFamily="34" charset="-122"/>
              <a:ea typeface="微软雅黑" pitchFamily="34" charset="-122"/>
            </a:endParaRPr>
          </a:p>
          <a:p>
            <a:pPr>
              <a:spcBef>
                <a:spcPts val="600"/>
              </a:spcBef>
              <a:spcAft>
                <a:spcPts val="600"/>
              </a:spcAft>
              <a:buNone/>
            </a:pPr>
            <a:r>
              <a:rPr lang="en-US" altLang="zh-CN" dirty="0" smtClean="0">
                <a:latin typeface="微软雅黑" pitchFamily="34" charset="-122"/>
                <a:ea typeface="微软雅黑" pitchFamily="34" charset="-122"/>
              </a:rPr>
              <a:t>	-</a:t>
            </a:r>
            <a:r>
              <a:rPr lang="zh-CN" altLang="en-US" sz="3000" dirty="0" smtClean="0"/>
              <a:t>核心价值：效率</a:t>
            </a:r>
            <a:endParaRPr lang="en-US" altLang="en-US" sz="3000" dirty="0"/>
          </a:p>
          <a:p>
            <a:pPr>
              <a:spcBef>
                <a:spcPts val="600"/>
              </a:spcBef>
              <a:spcAft>
                <a:spcPts val="600"/>
              </a:spcAft>
            </a:pPr>
            <a:r>
              <a:rPr lang="zh-CN" altLang="en-US" b="1" dirty="0" smtClean="0">
                <a:latin typeface="微软雅黑" pitchFamily="34" charset="-122"/>
                <a:ea typeface="微软雅黑" pitchFamily="34" charset="-122"/>
              </a:rPr>
              <a:t>法</a:t>
            </a:r>
            <a:r>
              <a:rPr lang="zh-CN" altLang="en-US" b="1" dirty="0" smtClean="0"/>
              <a:t>律</a:t>
            </a:r>
            <a:r>
              <a:rPr lang="zh-CN" altLang="en-US" dirty="0" smtClean="0">
                <a:latin typeface="微软雅黑" pitchFamily="34" charset="-122"/>
                <a:ea typeface="微软雅黑" pitchFamily="34" charset="-122"/>
              </a:rPr>
              <a:t>的角度 （司法）</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专注</a:t>
            </a:r>
            <a:r>
              <a:rPr lang="zh-CN" altLang="en-US" dirty="0">
                <a:latin typeface="微软雅黑" pitchFamily="34" charset="-122"/>
                <a:ea typeface="微软雅黑" pitchFamily="34" charset="-122"/>
              </a:rPr>
              <a:t>政府</a:t>
            </a:r>
            <a:r>
              <a:rPr lang="zh-CN" altLang="en-US" dirty="0" smtClean="0">
                <a:latin typeface="微软雅黑" pitchFamily="34" charset="-122"/>
                <a:ea typeface="微软雅黑" pitchFamily="34" charset="-122"/>
              </a:rPr>
              <a:t>的仲裁功能</a:t>
            </a:r>
            <a:r>
              <a:rPr lang="zh-CN" altLang="en-US" dirty="0">
                <a:latin typeface="微软雅黑" pitchFamily="34" charset="-122"/>
                <a:ea typeface="微软雅黑" pitchFamily="34" charset="-122"/>
              </a:rPr>
              <a:t>，并且承诺维护宪法的权威和法律的执行</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spcBef>
                <a:spcPts val="600"/>
              </a:spcBef>
              <a:spcAft>
                <a:spcPts val="600"/>
              </a:spcAft>
              <a:buNone/>
            </a:pPr>
            <a:r>
              <a:rPr lang="en-US" altLang="zh-CN" dirty="0" smtClean="0">
                <a:latin typeface="微软雅黑" pitchFamily="34" charset="-122"/>
                <a:ea typeface="微软雅黑" pitchFamily="34" charset="-122"/>
              </a:rPr>
              <a:t>	</a:t>
            </a:r>
            <a:r>
              <a:rPr lang="en-US" altLang="zh-CN" sz="3000" dirty="0" smtClean="0"/>
              <a:t>-</a:t>
            </a:r>
            <a:r>
              <a:rPr lang="zh-CN" altLang="en-US" sz="3000" dirty="0" smtClean="0"/>
              <a:t>核心价值：主权</a:t>
            </a:r>
            <a:r>
              <a:rPr lang="zh-CN" altLang="en-US" sz="3000" dirty="0"/>
              <a:t>、宪法</a:t>
            </a:r>
            <a:r>
              <a:rPr lang="zh-CN" altLang="en-US" sz="3000" dirty="0" smtClean="0"/>
              <a:t>、规则、平等</a:t>
            </a:r>
            <a:endParaRPr lang="zh-CN" altLang="en-US" sz="3000" dirty="0"/>
          </a:p>
        </p:txBody>
      </p:sp>
    </p:spTree>
    <p:extLst>
      <p:ext uri="{BB962C8B-B14F-4D97-AF65-F5344CB8AC3E}">
        <p14:creationId xmlns:p14="http://schemas.microsoft.com/office/powerpoint/2010/main" val="948693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94122"/>
          </a:xfrm>
        </p:spPr>
        <p:txBody>
          <a:bodyPr>
            <a:normAutofit/>
          </a:bodyPr>
          <a:lstStyle/>
          <a:p>
            <a:r>
              <a:rPr lang="en-US" altLang="zh-CN" b="1" dirty="0" smtClean="0">
                <a:latin typeface="微软雅黑" pitchFamily="34" charset="-122"/>
                <a:ea typeface="微软雅黑" pitchFamily="34" charset="-122"/>
              </a:rPr>
              <a:t>I</a:t>
            </a:r>
            <a:r>
              <a:rPr lang="en-US" altLang="zh-CN"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政治的角度</a:t>
            </a:r>
            <a:endParaRPr lang="zh-CN" altLang="en-US" b="1" dirty="0">
              <a:latin typeface="微软雅黑" pitchFamily="34" charset="-122"/>
              <a:ea typeface="微软雅黑" pitchFamily="34" charset="-122"/>
            </a:endParaRPr>
          </a:p>
        </p:txBody>
      </p:sp>
      <p:sp>
        <p:nvSpPr>
          <p:cNvPr id="6147" name="Rectangle 3"/>
          <p:cNvSpPr>
            <a:spLocks noGrp="1" noChangeArrowheads="1"/>
          </p:cNvSpPr>
          <p:nvPr>
            <p:ph idx="1"/>
          </p:nvPr>
        </p:nvSpPr>
        <p:spPr>
          <a:xfrm>
            <a:off x="457200" y="1412776"/>
            <a:ext cx="8229600" cy="5184576"/>
          </a:xfrm>
        </p:spPr>
        <p:txBody>
          <a:bodyPr>
            <a:normAutofit/>
          </a:bodyPr>
          <a:lstStyle/>
          <a:p>
            <a:pPr>
              <a:spcBef>
                <a:spcPts val="1200"/>
              </a:spcBef>
              <a:spcAft>
                <a:spcPts val="600"/>
              </a:spcAft>
            </a:pPr>
            <a:r>
              <a:rPr lang="zh-CN" altLang="en-US" dirty="0" smtClean="0">
                <a:latin typeface="微软雅黑" pitchFamily="34" charset="-122"/>
                <a:ea typeface="微软雅黑" pitchFamily="34" charset="-122"/>
              </a:rPr>
              <a:t>公共</a:t>
            </a:r>
            <a:r>
              <a:rPr lang="zh-CN" altLang="en-US" dirty="0">
                <a:latin typeface="微软雅黑" pitchFamily="34" charset="-122"/>
                <a:ea typeface="微软雅黑" pitchFamily="34" charset="-122"/>
              </a:rPr>
              <a:t>管理是公共政策制定周期的</a:t>
            </a:r>
            <a:r>
              <a:rPr lang="zh-CN" altLang="en-US" dirty="0" smtClean="0">
                <a:latin typeface="微软雅黑" pitchFamily="34" charset="-122"/>
                <a:ea typeface="微软雅黑" pitchFamily="34" charset="-122"/>
              </a:rPr>
              <a:t>一个阶段。</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公共管理是维护和贯彻公共利益。</a:t>
            </a:r>
            <a:endParaRPr lang="en-US"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促进社会公平</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弥补市场失灵：公共物品（例如邮件服务）</a:t>
            </a:r>
            <a:endParaRPr lang="en-US" altLang="zh-CN" dirty="0" smtClean="0">
              <a:latin typeface="微软雅黑" pitchFamily="34" charset="-122"/>
              <a:ea typeface="微软雅黑" pitchFamily="34" charset="-122"/>
            </a:endParaRPr>
          </a:p>
          <a:p>
            <a:pPr lvl="1">
              <a:buNone/>
            </a:pPr>
            <a:r>
              <a:rPr lang="zh-CN" altLang="en-US" dirty="0" smtClean="0">
                <a:latin typeface="微软雅黑" pitchFamily="34" charset="-122"/>
                <a:ea typeface="微软雅黑" pitchFamily="34" charset="-122"/>
              </a:rPr>
              <a:t>讨论问题：如何判断政府是否执行的是公共利益？</a:t>
            </a:r>
            <a:endParaRPr lang="en-US" altLang="zh-TW" dirty="0" smtClean="0">
              <a:latin typeface="微软雅黑" pitchFamily="34" charset="-122"/>
              <a:ea typeface="微软雅黑" pitchFamily="34" charset="-122"/>
            </a:endParaRPr>
          </a:p>
          <a:p>
            <a:pPr>
              <a:spcBef>
                <a:spcPts val="1200"/>
              </a:spcBef>
            </a:pPr>
            <a:r>
              <a:rPr lang="zh-CN" altLang="en-US" dirty="0" smtClean="0">
                <a:latin typeface="微软雅黑" pitchFamily="34" charset="-122"/>
                <a:ea typeface="微软雅黑" pitchFamily="34" charset="-122"/>
              </a:rPr>
              <a:t>公共管理是做那些单独个体无法很好完成的事情。</a:t>
            </a:r>
            <a:endParaRPr lang="en-US" dirty="0" smtClean="0">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2456007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228600"/>
            <a:ext cx="7772400" cy="1143000"/>
          </a:xfrm>
        </p:spPr>
        <p:txBody>
          <a:bodyPr/>
          <a:lstStyle/>
          <a:p>
            <a:pPr eaLnBrk="1" hangingPunct="1"/>
            <a:r>
              <a:rPr lang="zh-CN" altLang="en-US" sz="4000" b="1" dirty="0" smtClean="0">
                <a:latin typeface="微软雅黑" pitchFamily="34" charset="-122"/>
                <a:ea typeface="微软雅黑" pitchFamily="34" charset="-122"/>
              </a:rPr>
              <a:t>公共政策制定周期</a:t>
            </a:r>
            <a:endParaRPr lang="zh-CN" altLang="en-US" sz="4000" b="1" dirty="0">
              <a:latin typeface="微软雅黑" pitchFamily="34" charset="-122"/>
              <a:ea typeface="微软雅黑" pitchFamily="34" charset="-122"/>
            </a:endParaRPr>
          </a:p>
        </p:txBody>
      </p:sp>
      <p:sp>
        <p:nvSpPr>
          <p:cNvPr id="7171" name="Rectangle 3"/>
          <p:cNvSpPr>
            <a:spLocks noChangeArrowheads="1"/>
          </p:cNvSpPr>
          <p:nvPr/>
        </p:nvSpPr>
        <p:spPr bwMode="auto">
          <a:xfrm>
            <a:off x="609600" y="1600200"/>
            <a:ext cx="1828800" cy="990600"/>
          </a:xfrm>
          <a:prstGeom prst="rect">
            <a:avLst/>
          </a:prstGeom>
          <a:solidFill>
            <a:srgbClr val="FF9933"/>
          </a:solidFill>
          <a:ln w="9525" cmpd="sng">
            <a:solidFill>
              <a:schemeClr val="tx1"/>
            </a:solidFill>
            <a:miter lim="800000"/>
            <a:headEnd/>
            <a:tailEnd/>
          </a:ln>
        </p:spPr>
        <p:txBody>
          <a:bodyPr wrap="none" anchor="ctr"/>
          <a:lstStyle/>
          <a:p>
            <a:pPr algn="ctr" eaLnBrk="0" hangingPunct="0"/>
            <a:r>
              <a:rPr lang="en-US" sz="1800" b="1" dirty="0">
                <a:latin typeface="Garamond" pitchFamily="18" charset="0"/>
                <a:ea typeface="宋体" pitchFamily="2" charset="-122"/>
                <a:sym typeface="Arial" pitchFamily="34" charset="0"/>
              </a:rPr>
              <a:t>1. </a:t>
            </a:r>
            <a:r>
              <a:rPr lang="zh-CN" altLang="en-US" sz="1800" b="1" dirty="0">
                <a:latin typeface="Garamond" pitchFamily="18" charset="0"/>
                <a:ea typeface="宋体" pitchFamily="2" charset="-122"/>
                <a:sym typeface="Arial" pitchFamily="34" charset="0"/>
              </a:rPr>
              <a:t>识别问题</a:t>
            </a:r>
          </a:p>
        </p:txBody>
      </p:sp>
      <p:sp>
        <p:nvSpPr>
          <p:cNvPr id="7172" name="Rectangle 4"/>
          <p:cNvSpPr>
            <a:spLocks noChangeArrowheads="1"/>
          </p:cNvSpPr>
          <p:nvPr/>
        </p:nvSpPr>
        <p:spPr bwMode="auto">
          <a:xfrm>
            <a:off x="3657600" y="1600200"/>
            <a:ext cx="1828800" cy="990600"/>
          </a:xfrm>
          <a:prstGeom prst="rect">
            <a:avLst/>
          </a:prstGeom>
          <a:solidFill>
            <a:srgbClr val="FF9933"/>
          </a:solidFill>
          <a:ln w="9525" cmpd="sng">
            <a:solidFill>
              <a:schemeClr val="tx1"/>
            </a:solidFill>
            <a:miter lim="800000"/>
            <a:headEnd/>
            <a:tailEnd/>
          </a:ln>
        </p:spPr>
        <p:txBody>
          <a:bodyPr wrap="none" anchor="ctr"/>
          <a:lstStyle/>
          <a:p>
            <a:pPr algn="ctr" eaLnBrk="0" hangingPunct="0"/>
            <a:r>
              <a:rPr lang="en-US" sz="1800" b="1">
                <a:latin typeface="Garamond" pitchFamily="18" charset="0"/>
                <a:ea typeface="宋体" pitchFamily="2" charset="-122"/>
              </a:rPr>
              <a:t>2. </a:t>
            </a:r>
            <a:r>
              <a:rPr lang="zh-CN" altLang="en-US" sz="1800" b="1">
                <a:latin typeface="Garamond" pitchFamily="18" charset="0"/>
                <a:ea typeface="宋体" pitchFamily="2" charset="-122"/>
              </a:rPr>
              <a:t>提上议事日程</a:t>
            </a:r>
          </a:p>
        </p:txBody>
      </p:sp>
      <p:sp>
        <p:nvSpPr>
          <p:cNvPr id="7173" name="Rectangle 5"/>
          <p:cNvSpPr>
            <a:spLocks noChangeArrowheads="1"/>
          </p:cNvSpPr>
          <p:nvPr/>
        </p:nvSpPr>
        <p:spPr bwMode="auto">
          <a:xfrm>
            <a:off x="683568" y="5589240"/>
            <a:ext cx="1828800" cy="990600"/>
          </a:xfrm>
          <a:prstGeom prst="rect">
            <a:avLst/>
          </a:prstGeom>
          <a:solidFill>
            <a:srgbClr val="FF9933"/>
          </a:solidFill>
          <a:ln w="9525" cmpd="sng">
            <a:solidFill>
              <a:schemeClr val="tx1"/>
            </a:solidFill>
            <a:miter lim="800000"/>
            <a:headEnd/>
            <a:tailEnd/>
          </a:ln>
        </p:spPr>
        <p:txBody>
          <a:bodyPr wrap="none" anchor="ctr"/>
          <a:lstStyle/>
          <a:p>
            <a:pPr algn="ctr" eaLnBrk="0" hangingPunct="0"/>
            <a:r>
              <a:rPr lang="en-US" sz="1800" b="1">
                <a:latin typeface="Garamond" pitchFamily="18" charset="0"/>
                <a:ea typeface="宋体" pitchFamily="2" charset="-122"/>
              </a:rPr>
              <a:t>7. </a:t>
            </a:r>
            <a:r>
              <a:rPr lang="zh-CN" altLang="en-US" sz="1800" b="1">
                <a:latin typeface="Garamond" pitchFamily="18" charset="0"/>
                <a:ea typeface="宋体" pitchFamily="2" charset="-122"/>
              </a:rPr>
              <a:t>评估</a:t>
            </a:r>
          </a:p>
        </p:txBody>
      </p:sp>
      <p:sp>
        <p:nvSpPr>
          <p:cNvPr id="7174" name="Rectangle 6"/>
          <p:cNvSpPr>
            <a:spLocks noChangeArrowheads="1"/>
          </p:cNvSpPr>
          <p:nvPr/>
        </p:nvSpPr>
        <p:spPr bwMode="auto">
          <a:xfrm>
            <a:off x="611560" y="3581400"/>
            <a:ext cx="1903040" cy="990600"/>
          </a:xfrm>
          <a:prstGeom prst="rect">
            <a:avLst/>
          </a:prstGeom>
          <a:solidFill>
            <a:srgbClr val="99CC00"/>
          </a:solidFill>
          <a:ln w="9525" cmpd="sng">
            <a:solidFill>
              <a:schemeClr val="tx1"/>
            </a:solidFill>
            <a:miter lim="800000"/>
            <a:headEnd/>
            <a:tailEnd/>
          </a:ln>
        </p:spPr>
        <p:txBody>
          <a:bodyPr wrap="none" anchor="ctr"/>
          <a:lstStyle/>
          <a:p>
            <a:pPr algn="ctr" eaLnBrk="0" hangingPunct="0"/>
            <a:r>
              <a:rPr lang="en-US" sz="1800" b="1" dirty="0">
                <a:latin typeface="Garamond" pitchFamily="18" charset="0"/>
                <a:ea typeface="宋体" pitchFamily="2" charset="-122"/>
              </a:rPr>
              <a:t>6</a:t>
            </a:r>
            <a:r>
              <a:rPr lang="en-US" sz="1800" b="1" dirty="0" smtClean="0">
                <a:latin typeface="Garamond" pitchFamily="18" charset="0"/>
                <a:ea typeface="宋体" pitchFamily="2" charset="-122"/>
              </a:rPr>
              <a:t>. </a:t>
            </a:r>
            <a:r>
              <a:rPr lang="zh-CN" altLang="en-US" sz="2800" b="1" dirty="0" smtClean="0">
                <a:latin typeface="Garamond" pitchFamily="18" charset="0"/>
                <a:ea typeface="宋体" pitchFamily="2" charset="-122"/>
              </a:rPr>
              <a:t>执行</a:t>
            </a:r>
            <a:endParaRPr lang="zh-CN" altLang="en-US" sz="2800" b="1" dirty="0">
              <a:latin typeface="Garamond" pitchFamily="18" charset="0"/>
              <a:ea typeface="宋体" pitchFamily="2" charset="-122"/>
            </a:endParaRPr>
          </a:p>
        </p:txBody>
      </p:sp>
      <p:sp>
        <p:nvSpPr>
          <p:cNvPr id="7175" name="Rectangle 7"/>
          <p:cNvSpPr>
            <a:spLocks noChangeArrowheads="1"/>
          </p:cNvSpPr>
          <p:nvPr/>
        </p:nvSpPr>
        <p:spPr bwMode="auto">
          <a:xfrm>
            <a:off x="3657600" y="3581400"/>
            <a:ext cx="1828800" cy="990600"/>
          </a:xfrm>
          <a:prstGeom prst="rect">
            <a:avLst/>
          </a:prstGeom>
          <a:solidFill>
            <a:srgbClr val="FF9933"/>
          </a:solidFill>
          <a:ln w="9525" cmpd="sng">
            <a:solidFill>
              <a:schemeClr val="tx1"/>
            </a:solidFill>
            <a:miter lim="800000"/>
            <a:headEnd/>
            <a:tailEnd/>
          </a:ln>
        </p:spPr>
        <p:txBody>
          <a:bodyPr wrap="none" anchor="ctr"/>
          <a:lstStyle/>
          <a:p>
            <a:pPr algn="ctr" eaLnBrk="0" hangingPunct="0"/>
            <a:r>
              <a:rPr lang="en-US" sz="1800" b="1">
                <a:latin typeface="Garamond" pitchFamily="18" charset="0"/>
                <a:ea typeface="宋体" pitchFamily="2" charset="-122"/>
              </a:rPr>
              <a:t>5. </a:t>
            </a:r>
            <a:r>
              <a:rPr lang="zh-CN" altLang="en-US" sz="1800" b="1">
                <a:latin typeface="Garamond" pitchFamily="18" charset="0"/>
                <a:ea typeface="宋体" pitchFamily="2" charset="-122"/>
              </a:rPr>
              <a:t>预算</a:t>
            </a:r>
            <a:r>
              <a:rPr lang="en-US" sz="1800" b="1">
                <a:latin typeface="Garamond" pitchFamily="18" charset="0"/>
                <a:ea typeface="宋体" pitchFamily="2" charset="-122"/>
              </a:rPr>
              <a:t>/</a:t>
            </a:r>
          </a:p>
          <a:p>
            <a:pPr algn="ctr" eaLnBrk="0" hangingPunct="0"/>
            <a:r>
              <a:rPr lang="zh-CN" altLang="en-US" sz="1800" b="1">
                <a:latin typeface="Garamond" pitchFamily="18" charset="0"/>
                <a:ea typeface="宋体" pitchFamily="2" charset="-122"/>
              </a:rPr>
              <a:t>拨款</a:t>
            </a:r>
            <a:endParaRPr lang="en-US" sz="1800" b="1">
              <a:latin typeface="Garamond" pitchFamily="18" charset="0"/>
              <a:ea typeface="宋体" pitchFamily="2" charset="-122"/>
            </a:endParaRPr>
          </a:p>
        </p:txBody>
      </p:sp>
      <p:sp>
        <p:nvSpPr>
          <p:cNvPr id="7176" name="Rectangle 8"/>
          <p:cNvSpPr>
            <a:spLocks noChangeArrowheads="1"/>
          </p:cNvSpPr>
          <p:nvPr/>
        </p:nvSpPr>
        <p:spPr bwMode="auto">
          <a:xfrm>
            <a:off x="6705600" y="3581400"/>
            <a:ext cx="1828800" cy="990600"/>
          </a:xfrm>
          <a:prstGeom prst="rect">
            <a:avLst/>
          </a:prstGeom>
          <a:solidFill>
            <a:srgbClr val="FF9933"/>
          </a:solidFill>
          <a:ln w="9525" cmpd="sng">
            <a:solidFill>
              <a:schemeClr val="tx1"/>
            </a:solidFill>
            <a:miter lim="800000"/>
            <a:headEnd/>
            <a:tailEnd/>
          </a:ln>
        </p:spPr>
        <p:txBody>
          <a:bodyPr wrap="none" anchor="ctr"/>
          <a:lstStyle/>
          <a:p>
            <a:pPr algn="ctr" eaLnBrk="0" hangingPunct="0"/>
            <a:r>
              <a:rPr lang="en-US" sz="1800" b="1">
                <a:latin typeface="Garamond" pitchFamily="18" charset="0"/>
                <a:ea typeface="宋体" pitchFamily="2" charset="-122"/>
              </a:rPr>
              <a:t>4. </a:t>
            </a:r>
            <a:r>
              <a:rPr lang="zh-CN" altLang="en-US" sz="1800" b="1">
                <a:latin typeface="Garamond" pitchFamily="18" charset="0"/>
                <a:ea typeface="宋体" pitchFamily="2" charset="-122"/>
              </a:rPr>
              <a:t>政策采纳</a:t>
            </a:r>
            <a:r>
              <a:rPr lang="en-US" sz="1800" b="1">
                <a:latin typeface="Garamond" pitchFamily="18" charset="0"/>
                <a:ea typeface="宋体" pitchFamily="2" charset="-122"/>
              </a:rPr>
              <a:t>/</a:t>
            </a:r>
          </a:p>
          <a:p>
            <a:pPr algn="ctr" eaLnBrk="0" hangingPunct="0"/>
            <a:r>
              <a:rPr lang="zh-CN" altLang="en-US" sz="1800" b="1">
                <a:latin typeface="Garamond" pitchFamily="18" charset="0"/>
                <a:ea typeface="宋体" pitchFamily="2" charset="-122"/>
              </a:rPr>
              <a:t>合法化</a:t>
            </a:r>
          </a:p>
        </p:txBody>
      </p:sp>
      <p:sp>
        <p:nvSpPr>
          <p:cNvPr id="7177" name="Rectangle 9"/>
          <p:cNvSpPr>
            <a:spLocks noChangeArrowheads="1"/>
          </p:cNvSpPr>
          <p:nvPr/>
        </p:nvSpPr>
        <p:spPr bwMode="auto">
          <a:xfrm>
            <a:off x="6629400" y="1600200"/>
            <a:ext cx="1828800" cy="990600"/>
          </a:xfrm>
          <a:prstGeom prst="rect">
            <a:avLst/>
          </a:prstGeom>
          <a:solidFill>
            <a:srgbClr val="99CC00"/>
          </a:solidFill>
          <a:ln w="9525" cmpd="sng">
            <a:solidFill>
              <a:schemeClr val="tx1"/>
            </a:solidFill>
            <a:miter lim="800000"/>
            <a:headEnd/>
            <a:tailEnd/>
          </a:ln>
        </p:spPr>
        <p:txBody>
          <a:bodyPr wrap="none" anchor="ctr"/>
          <a:lstStyle/>
          <a:p>
            <a:pPr algn="ctr" eaLnBrk="0" hangingPunct="0"/>
            <a:r>
              <a:rPr lang="en-US" sz="1800" b="1" dirty="0">
                <a:latin typeface="Garamond" pitchFamily="18" charset="0"/>
                <a:ea typeface="宋体" pitchFamily="2" charset="-122"/>
              </a:rPr>
              <a:t>3. </a:t>
            </a:r>
            <a:r>
              <a:rPr lang="zh-CN" altLang="en-US" sz="2800" b="1" dirty="0">
                <a:latin typeface="Garamond" pitchFamily="18" charset="0"/>
                <a:ea typeface="宋体" pitchFamily="2" charset="-122"/>
              </a:rPr>
              <a:t>政策制定</a:t>
            </a:r>
          </a:p>
        </p:txBody>
      </p:sp>
      <p:sp>
        <p:nvSpPr>
          <p:cNvPr id="7178" name="Line 10"/>
          <p:cNvSpPr>
            <a:spLocks noChangeShapeType="1"/>
          </p:cNvSpPr>
          <p:nvPr/>
        </p:nvSpPr>
        <p:spPr bwMode="auto">
          <a:xfrm>
            <a:off x="2590800" y="2057400"/>
            <a:ext cx="914400" cy="0"/>
          </a:xfrm>
          <a:prstGeom prst="line">
            <a:avLst/>
          </a:prstGeom>
          <a:noFill/>
          <a:ln w="38100" cmpd="sng">
            <a:solidFill>
              <a:schemeClr val="tx1"/>
            </a:solidFill>
            <a:round/>
            <a:headEnd type="triangle" w="med" len="med"/>
            <a:tailEnd type="triangle" w="med" len="med"/>
          </a:ln>
        </p:spPr>
        <p:txBody>
          <a:bodyPr/>
          <a:lstStyle/>
          <a:p>
            <a:endParaRPr lang="zh-CN" altLang="en-US"/>
          </a:p>
        </p:txBody>
      </p:sp>
      <p:sp>
        <p:nvSpPr>
          <p:cNvPr id="7179" name="Line 11"/>
          <p:cNvSpPr>
            <a:spLocks noChangeShapeType="1"/>
          </p:cNvSpPr>
          <p:nvPr/>
        </p:nvSpPr>
        <p:spPr bwMode="auto">
          <a:xfrm>
            <a:off x="5638800" y="2057400"/>
            <a:ext cx="762000" cy="0"/>
          </a:xfrm>
          <a:prstGeom prst="line">
            <a:avLst/>
          </a:prstGeom>
          <a:noFill/>
          <a:ln w="38100" cmpd="sng">
            <a:solidFill>
              <a:schemeClr val="tx1"/>
            </a:solidFill>
            <a:round/>
            <a:headEnd type="triangle" w="med" len="med"/>
            <a:tailEnd type="triangle" w="med" len="med"/>
          </a:ln>
        </p:spPr>
        <p:txBody>
          <a:bodyPr/>
          <a:lstStyle/>
          <a:p>
            <a:endParaRPr lang="zh-CN" altLang="en-US"/>
          </a:p>
        </p:txBody>
      </p:sp>
      <p:sp>
        <p:nvSpPr>
          <p:cNvPr id="7180" name="Line 12"/>
          <p:cNvSpPr>
            <a:spLocks noChangeShapeType="1"/>
          </p:cNvSpPr>
          <p:nvPr/>
        </p:nvSpPr>
        <p:spPr bwMode="auto">
          <a:xfrm>
            <a:off x="7620000" y="2743200"/>
            <a:ext cx="0" cy="685800"/>
          </a:xfrm>
          <a:prstGeom prst="line">
            <a:avLst/>
          </a:prstGeom>
          <a:noFill/>
          <a:ln w="38100" cmpd="sng">
            <a:solidFill>
              <a:schemeClr val="tx1"/>
            </a:solidFill>
            <a:round/>
            <a:headEnd type="triangle" w="med" len="med"/>
            <a:tailEnd type="triangle" w="med" len="med"/>
          </a:ln>
        </p:spPr>
        <p:txBody>
          <a:bodyPr/>
          <a:lstStyle/>
          <a:p>
            <a:endParaRPr lang="zh-CN" altLang="en-US"/>
          </a:p>
        </p:txBody>
      </p:sp>
      <p:sp>
        <p:nvSpPr>
          <p:cNvPr id="7181" name="Line 13"/>
          <p:cNvSpPr>
            <a:spLocks noChangeShapeType="1"/>
          </p:cNvSpPr>
          <p:nvPr/>
        </p:nvSpPr>
        <p:spPr bwMode="auto">
          <a:xfrm flipH="1">
            <a:off x="5791200" y="4038600"/>
            <a:ext cx="685800" cy="0"/>
          </a:xfrm>
          <a:prstGeom prst="line">
            <a:avLst/>
          </a:prstGeom>
          <a:noFill/>
          <a:ln w="38100" cmpd="sng">
            <a:solidFill>
              <a:schemeClr val="tx1"/>
            </a:solidFill>
            <a:round/>
            <a:headEnd type="triangle" w="med" len="med"/>
            <a:tailEnd type="triangle" w="med" len="med"/>
          </a:ln>
        </p:spPr>
        <p:txBody>
          <a:bodyPr/>
          <a:lstStyle/>
          <a:p>
            <a:endParaRPr lang="zh-CN" altLang="en-US"/>
          </a:p>
        </p:txBody>
      </p:sp>
      <p:sp>
        <p:nvSpPr>
          <p:cNvPr id="7182" name="Line 14"/>
          <p:cNvSpPr>
            <a:spLocks noChangeShapeType="1"/>
          </p:cNvSpPr>
          <p:nvPr/>
        </p:nvSpPr>
        <p:spPr bwMode="auto">
          <a:xfrm flipH="1">
            <a:off x="2514600" y="4038600"/>
            <a:ext cx="914400" cy="0"/>
          </a:xfrm>
          <a:prstGeom prst="line">
            <a:avLst/>
          </a:prstGeom>
          <a:noFill/>
          <a:ln w="38100" cmpd="sng">
            <a:solidFill>
              <a:schemeClr val="tx1"/>
            </a:solidFill>
            <a:round/>
            <a:headEnd type="triangle" w="med" len="med"/>
            <a:tailEnd type="triangle" w="med" len="med"/>
          </a:ln>
        </p:spPr>
        <p:txBody>
          <a:bodyPr/>
          <a:lstStyle/>
          <a:p>
            <a:endParaRPr lang="zh-CN" altLang="en-US"/>
          </a:p>
        </p:txBody>
      </p:sp>
      <p:sp>
        <p:nvSpPr>
          <p:cNvPr id="7183" name="Line 15"/>
          <p:cNvSpPr>
            <a:spLocks noChangeShapeType="1"/>
          </p:cNvSpPr>
          <p:nvPr/>
        </p:nvSpPr>
        <p:spPr bwMode="auto">
          <a:xfrm>
            <a:off x="1447800" y="4724400"/>
            <a:ext cx="0" cy="762000"/>
          </a:xfrm>
          <a:prstGeom prst="line">
            <a:avLst/>
          </a:prstGeom>
          <a:noFill/>
          <a:ln w="38100" cmpd="sng">
            <a:solidFill>
              <a:schemeClr val="tx1"/>
            </a:solidFill>
            <a:round/>
            <a:headEnd type="triangle" w="med" len="med"/>
            <a:tailEnd type="triangle" w="med" len="med"/>
          </a:ln>
        </p:spPr>
        <p:txBody>
          <a:bodyPr/>
          <a:lstStyle/>
          <a:p>
            <a:endParaRPr lang="zh-CN" altLang="en-US"/>
          </a:p>
        </p:txBody>
      </p:sp>
    </p:spTree>
    <p:extLst>
      <p:ext uri="{BB962C8B-B14F-4D97-AF65-F5344CB8AC3E}">
        <p14:creationId xmlns:p14="http://schemas.microsoft.com/office/powerpoint/2010/main" val="3731917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7"/>
          <p:cNvSpPr>
            <a:spLocks noGrp="1"/>
          </p:cNvSpPr>
          <p:nvPr>
            <p:ph type="title"/>
          </p:nvPr>
        </p:nvSpPr>
        <p:spPr>
          <a:xfrm>
            <a:off x="395288" y="476250"/>
            <a:ext cx="8229600" cy="785813"/>
          </a:xfrm>
        </p:spPr>
        <p:txBody>
          <a:bodyPr>
            <a:normAutofit/>
          </a:bodyPr>
          <a:lstStyle/>
          <a:p>
            <a:pPr algn="l"/>
            <a:r>
              <a:rPr lang="zh-CN" altLang="en-US" sz="4000" b="1" dirty="0" smtClean="0">
                <a:latin typeface="微软雅黑" pitchFamily="34" charset="-122"/>
                <a:ea typeface="微软雅黑" pitchFamily="34" charset="-122"/>
              </a:rPr>
              <a:t>公共利益</a:t>
            </a:r>
          </a:p>
        </p:txBody>
      </p:sp>
      <p:sp>
        <p:nvSpPr>
          <p:cNvPr id="70659" name="内容占位符 8"/>
          <p:cNvSpPr>
            <a:spLocks noGrp="1"/>
          </p:cNvSpPr>
          <p:nvPr>
            <p:ph idx="1"/>
          </p:nvPr>
        </p:nvSpPr>
        <p:spPr>
          <a:xfrm>
            <a:off x="468313" y="1412875"/>
            <a:ext cx="8229600" cy="4680421"/>
          </a:xfrm>
        </p:spPr>
        <p:txBody>
          <a:bodyPr>
            <a:normAutofit lnSpcReduction="10000"/>
          </a:bodyPr>
          <a:lstStyle/>
          <a:p>
            <a:pPr marL="342900" lvl="1" indent="-342900">
              <a:spcBef>
                <a:spcPct val="0"/>
              </a:spcBef>
              <a:buFont typeface="Arial" pitchFamily="34" charset="0"/>
              <a:buChar char="•"/>
            </a:pPr>
            <a:r>
              <a:rPr lang="zh-CN" altLang="en-US" sz="3200" dirty="0" smtClean="0">
                <a:latin typeface="微软雅黑" pitchFamily="34" charset="-122"/>
                <a:ea typeface="微软雅黑" pitchFamily="34" charset="-122"/>
              </a:rPr>
              <a:t>利益：</a:t>
            </a:r>
            <a:endParaRPr lang="en-US" altLang="zh-CN" sz="3200" dirty="0" smtClean="0">
              <a:latin typeface="微软雅黑" pitchFamily="34" charset="-122"/>
              <a:ea typeface="微软雅黑" pitchFamily="34" charset="-122"/>
            </a:endParaRPr>
          </a:p>
          <a:p>
            <a:pPr marL="742950" lvl="2" indent="-342900">
              <a:spcBef>
                <a:spcPct val="0"/>
              </a:spcBef>
            </a:pPr>
            <a:r>
              <a:rPr lang="zh-CN" altLang="en-US" sz="2800" dirty="0" smtClean="0">
                <a:latin typeface="微软雅黑" pitchFamily="34" charset="-122"/>
                <a:ea typeface="微软雅黑" pitchFamily="34" charset="-122"/>
              </a:rPr>
              <a:t>是人类为了生存和发展所必须具有的资源与条件。当人的需求没有受到限制时，资源与条件并不表现为利益</a:t>
            </a:r>
            <a:r>
              <a:rPr lang="zh-CN" altLang="en-US" dirty="0" smtClean="0">
                <a:latin typeface="微软雅黑" pitchFamily="34" charset="-122"/>
                <a:ea typeface="微软雅黑" pitchFamily="34" charset="-122"/>
              </a:rPr>
              <a:t>。</a:t>
            </a:r>
          </a:p>
          <a:p>
            <a:pPr eaLnBrk="1" hangingPunct="1">
              <a:spcBef>
                <a:spcPct val="0"/>
              </a:spcBef>
            </a:pPr>
            <a:r>
              <a:rPr lang="zh-CN" altLang="en-US" dirty="0" smtClean="0">
                <a:latin typeface="微软雅黑" pitchFamily="34" charset="-122"/>
                <a:ea typeface="微软雅黑" pitchFamily="34" charset="-122"/>
              </a:rPr>
              <a:t>公共利益</a:t>
            </a:r>
            <a:endParaRPr lang="en-US" altLang="zh-CN" dirty="0" smtClean="0">
              <a:latin typeface="微软雅黑" pitchFamily="34" charset="-122"/>
              <a:ea typeface="微软雅黑" pitchFamily="34" charset="-122"/>
            </a:endParaRPr>
          </a:p>
          <a:p>
            <a:pPr lvl="1">
              <a:spcBef>
                <a:spcPct val="0"/>
              </a:spcBef>
            </a:pPr>
            <a:r>
              <a:rPr lang="zh-CN" altLang="en-US" dirty="0" smtClean="0">
                <a:latin typeface="微软雅黑" pitchFamily="34" charset="-122"/>
                <a:ea typeface="微软雅黑" pitchFamily="34" charset="-122"/>
              </a:rPr>
              <a:t>是指公众的、与公众有关或为公众、公用需要的利益。</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不同于共同利益，与私人利益可能存在排斥</a:t>
            </a:r>
          </a:p>
        </p:txBody>
      </p:sp>
      <p:sp>
        <p:nvSpPr>
          <p:cNvPr id="3" name="日期占位符 2"/>
          <p:cNvSpPr>
            <a:spLocks noGrp="1"/>
          </p:cNvSpPr>
          <p:nvPr>
            <p:ph type="dt" sz="quarter" idx="10"/>
          </p:nvPr>
        </p:nvSpPr>
        <p:spPr/>
        <p:txBody>
          <a:bodyPr/>
          <a:lstStyle/>
          <a:p>
            <a:pPr>
              <a:defRPr/>
            </a:pPr>
            <a:fld id="{E4D53E33-0681-4079-A26E-6508EE2FCC67}" type="datetime1">
              <a:rPr lang="zh-CN" altLang="en-US" smtClean="0"/>
              <a:pPr>
                <a:defRPr/>
              </a:pPr>
              <a:t>2020/6/11</a:t>
            </a:fld>
            <a:endParaRPr lang="zh-CN" altLang="en-US"/>
          </a:p>
        </p:txBody>
      </p:sp>
      <p:sp>
        <p:nvSpPr>
          <p:cNvPr id="4" name="灯片编号占位符 3"/>
          <p:cNvSpPr>
            <a:spLocks noGrp="1"/>
          </p:cNvSpPr>
          <p:nvPr>
            <p:ph type="sldNum" sz="quarter" idx="12"/>
          </p:nvPr>
        </p:nvSpPr>
        <p:spPr/>
        <p:txBody>
          <a:bodyPr/>
          <a:lstStyle/>
          <a:p>
            <a:pPr>
              <a:defRPr/>
            </a:pPr>
            <a:fld id="{9047725A-B3F3-4D4A-AB03-3B55BD4BF606}" type="slidenum">
              <a:rPr lang="zh-CN" altLang="en-US" smtClean="0"/>
              <a:pPr>
                <a:defRPr/>
              </a:pPr>
              <a:t>37</a:t>
            </a:fld>
            <a:endParaRPr lang="zh-CN" altLang="en-US"/>
          </a:p>
        </p:txBody>
      </p:sp>
    </p:spTree>
    <p:extLst>
      <p:ext uri="{BB962C8B-B14F-4D97-AF65-F5344CB8AC3E}">
        <p14:creationId xmlns:p14="http://schemas.microsoft.com/office/powerpoint/2010/main" val="3638898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1000" y="228600"/>
            <a:ext cx="8458200" cy="1143000"/>
          </a:xfrm>
        </p:spPr>
        <p:txBody>
          <a:bodyPr>
            <a:normAutofit/>
          </a:bodyPr>
          <a:lstStyle/>
          <a:p>
            <a:pPr eaLnBrk="1" hangingPunct="1"/>
            <a:r>
              <a:rPr lang="zh-CN" altLang="en-US" sz="4000" b="1" dirty="0">
                <a:latin typeface="微软雅黑" pitchFamily="34" charset="-122"/>
                <a:ea typeface="微软雅黑" pitchFamily="34" charset="-122"/>
              </a:rPr>
              <a:t>可能导致市场失灵的两个原因</a:t>
            </a:r>
          </a:p>
        </p:txBody>
      </p:sp>
      <p:sp>
        <p:nvSpPr>
          <p:cNvPr id="8195" name="Rectangle 3"/>
          <p:cNvSpPr>
            <a:spLocks noGrp="1" noChangeArrowheads="1"/>
          </p:cNvSpPr>
          <p:nvPr>
            <p:ph type="body" sz="half" idx="4294967295"/>
          </p:nvPr>
        </p:nvSpPr>
        <p:spPr>
          <a:xfrm>
            <a:off x="251520" y="1340768"/>
            <a:ext cx="5040560" cy="4298032"/>
          </a:xfrm>
        </p:spPr>
        <p:txBody>
          <a:bodyPr>
            <a:noAutofit/>
          </a:bodyPr>
          <a:lstStyle/>
          <a:p>
            <a:pPr eaLnBrk="1" hangingPunct="1">
              <a:lnSpc>
                <a:spcPct val="80000"/>
              </a:lnSpc>
            </a:pPr>
            <a:r>
              <a:rPr lang="zh-CN" altLang="en-US" dirty="0">
                <a:latin typeface="微软雅黑" pitchFamily="34" charset="-122"/>
                <a:ea typeface="微软雅黑" pitchFamily="34" charset="-122"/>
              </a:rPr>
              <a:t>外部</a:t>
            </a:r>
            <a:r>
              <a:rPr lang="zh-CN" altLang="en-US" dirty="0" smtClean="0">
                <a:latin typeface="微软雅黑" pitchFamily="34" charset="-122"/>
                <a:ea typeface="微软雅黑" pitchFamily="34" charset="-122"/>
              </a:rPr>
              <a:t>性 （</a:t>
            </a:r>
            <a:r>
              <a:rPr lang="en-US" altLang="zh-CN" dirty="0" smtClean="0">
                <a:latin typeface="微软雅黑" pitchFamily="34" charset="-122"/>
                <a:ea typeface="微软雅黑" pitchFamily="34" charset="-122"/>
              </a:rPr>
              <a:t>externality</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a:p>
            <a:pPr lvl="1" eaLnBrk="1" hangingPunct="1">
              <a:lnSpc>
                <a:spcPct val="80000"/>
              </a:lnSpc>
              <a:buFontTx/>
              <a:buNone/>
            </a:pPr>
            <a:r>
              <a:rPr lang="en-US" sz="32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个人行为造成的成本并没有得到其它人的同意</a:t>
            </a:r>
            <a:r>
              <a:rPr lang="zh-CN" altLang="en-US" sz="2400" dirty="0" smtClean="0">
                <a:latin typeface="微软雅黑" pitchFamily="34" charset="-122"/>
                <a:ea typeface="微软雅黑" pitchFamily="34" charset="-122"/>
              </a:rPr>
              <a:t>。</a:t>
            </a:r>
            <a:endParaRPr lang="en-US" sz="2400" dirty="0">
              <a:latin typeface="微软雅黑" pitchFamily="34" charset="-122"/>
              <a:ea typeface="微软雅黑" pitchFamily="34" charset="-122"/>
            </a:endParaRPr>
          </a:p>
          <a:p>
            <a:pPr lvl="1" eaLnBrk="1" hangingPunct="1">
              <a:lnSpc>
                <a:spcPct val="80000"/>
              </a:lnSpc>
              <a:buNone/>
            </a:pPr>
            <a:endParaRPr lang="en-US" sz="3200" dirty="0">
              <a:latin typeface="微软雅黑" pitchFamily="34" charset="-122"/>
              <a:ea typeface="微软雅黑" pitchFamily="34" charset="-122"/>
            </a:endParaRPr>
          </a:p>
          <a:p>
            <a:pPr eaLnBrk="1" hangingPunct="1">
              <a:lnSpc>
                <a:spcPct val="80000"/>
              </a:lnSpc>
            </a:pPr>
            <a:r>
              <a:rPr lang="zh-CN" altLang="en-US" dirty="0">
                <a:latin typeface="微软雅黑" pitchFamily="34" charset="-122"/>
                <a:ea typeface="微软雅黑" pitchFamily="34" charset="-122"/>
              </a:rPr>
              <a:t>公共</a:t>
            </a:r>
            <a:r>
              <a:rPr lang="zh-CN" altLang="en-US" dirty="0" smtClean="0">
                <a:latin typeface="微软雅黑" pitchFamily="34" charset="-122"/>
                <a:ea typeface="微软雅黑" pitchFamily="34" charset="-122"/>
              </a:rPr>
              <a:t>物品 </a:t>
            </a:r>
            <a:endParaRPr lang="en-US" altLang="zh-CN" dirty="0" smtClean="0">
              <a:latin typeface="微软雅黑" pitchFamily="34" charset="-122"/>
              <a:ea typeface="微软雅黑" pitchFamily="34" charset="-122"/>
            </a:endParaRPr>
          </a:p>
          <a:p>
            <a:pPr eaLnBrk="1" hangingPunct="1">
              <a:lnSpc>
                <a:spcPct val="80000"/>
              </a:lnSpc>
              <a:buNone/>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public goods</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a:p>
            <a:pPr lvl="1" eaLnBrk="1" hangingPunct="1">
              <a:lnSpc>
                <a:spcPct val="80000"/>
              </a:lnSpc>
              <a:buFontTx/>
              <a:buNone/>
            </a:pPr>
            <a:r>
              <a:rPr lang="en-US" sz="32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增加一个人对这种物品消费的成本很低</a:t>
            </a:r>
            <a:r>
              <a:rPr lang="zh-CN" altLang="en-US" sz="2400" dirty="0" smtClean="0">
                <a:latin typeface="微软雅黑" pitchFamily="34" charset="-122"/>
                <a:ea typeface="微软雅黑" pitchFamily="34" charset="-122"/>
              </a:rPr>
              <a:t>或几乎没有</a:t>
            </a:r>
            <a:r>
              <a:rPr lang="zh-CN" altLang="en-US" sz="2400" dirty="0">
                <a:latin typeface="微软雅黑" pitchFamily="34" charset="-122"/>
                <a:ea typeface="微软雅黑" pitchFamily="34" charset="-122"/>
              </a:rPr>
              <a:t>（非竞争性）；阻止一个人对这种物品</a:t>
            </a:r>
            <a:r>
              <a:rPr lang="zh-CN" altLang="en-US" sz="2400" dirty="0">
                <a:latin typeface="微软雅黑" pitchFamily="34" charset="-122"/>
                <a:ea typeface="微软雅黑" pitchFamily="34" charset="-122"/>
                <a:sym typeface="Arial" pitchFamily="34" charset="0"/>
              </a:rPr>
              <a:t>消费的成本很高（非排他性）</a:t>
            </a:r>
            <a:r>
              <a:rPr lang="en-US" sz="2400" dirty="0">
                <a:latin typeface="微软雅黑" pitchFamily="34" charset="-122"/>
                <a:ea typeface="微软雅黑" pitchFamily="34" charset="-122"/>
                <a:sym typeface="Arial" pitchFamily="34" charset="0"/>
              </a:rPr>
              <a:t>. </a:t>
            </a:r>
            <a:r>
              <a:rPr lang="zh-CN" altLang="en-US" sz="2400" dirty="0">
                <a:latin typeface="微软雅黑" pitchFamily="34" charset="-122"/>
                <a:ea typeface="微软雅黑" pitchFamily="34" charset="-122"/>
                <a:sym typeface="Arial" pitchFamily="34" charset="0"/>
              </a:rPr>
              <a:t>公共</a:t>
            </a:r>
            <a:r>
              <a:rPr lang="zh-CN" altLang="en-US" sz="2400" dirty="0" smtClean="0">
                <a:latin typeface="微软雅黑" pitchFamily="34" charset="-122"/>
                <a:ea typeface="微软雅黑" pitchFamily="34" charset="-122"/>
                <a:sym typeface="Arial" pitchFamily="34" charset="0"/>
              </a:rPr>
              <a:t>物品的</a:t>
            </a:r>
            <a:r>
              <a:rPr lang="zh-CN" altLang="en-US" sz="2400" dirty="0">
                <a:latin typeface="微软雅黑" pitchFamily="34" charset="-122"/>
                <a:ea typeface="微软雅黑" pitchFamily="34" charset="-122"/>
                <a:sym typeface="Arial" pitchFamily="34" charset="0"/>
              </a:rPr>
              <a:t>市场倾向是</a:t>
            </a:r>
            <a:r>
              <a:rPr lang="zh-CN" altLang="en-US" sz="2400" dirty="0" smtClean="0">
                <a:latin typeface="微软雅黑" pitchFamily="34" charset="-122"/>
                <a:ea typeface="微软雅黑" pitchFamily="34" charset="-122"/>
                <a:sym typeface="Arial" pitchFamily="34" charset="0"/>
              </a:rPr>
              <a:t>低生产。（例如邮件服务）</a:t>
            </a:r>
            <a:endParaRPr lang="en-US" sz="2400" dirty="0">
              <a:latin typeface="微软雅黑" pitchFamily="34" charset="-122"/>
              <a:ea typeface="微软雅黑" pitchFamily="34" charset="-122"/>
              <a:sym typeface="Arial" pitchFamily="34" charset="0"/>
            </a:endParaRPr>
          </a:p>
        </p:txBody>
      </p:sp>
      <p:pic>
        <p:nvPicPr>
          <p:cNvPr id="8196" name="Picture 4" descr="externality of car use"/>
          <p:cNvPicPr>
            <a:picLocks noChangeAspect="1" noChangeArrowheads="1"/>
          </p:cNvPicPr>
          <p:nvPr/>
        </p:nvPicPr>
        <p:blipFill>
          <a:blip r:embed="rId2" cstate="print"/>
          <a:srcRect/>
          <a:stretch>
            <a:fillRect/>
          </a:stretch>
        </p:blipFill>
        <p:spPr bwMode="auto">
          <a:xfrm>
            <a:off x="5638800" y="1600200"/>
            <a:ext cx="3048000" cy="2055813"/>
          </a:xfrm>
          <a:prstGeom prst="rect">
            <a:avLst/>
          </a:prstGeom>
          <a:noFill/>
          <a:ln w="9525">
            <a:noFill/>
            <a:miter lim="800000"/>
            <a:headEnd/>
            <a:tailEnd/>
          </a:ln>
        </p:spPr>
      </p:pic>
      <p:pic>
        <p:nvPicPr>
          <p:cNvPr id="8197" name="Picture 5" descr="public goods"/>
          <p:cNvPicPr>
            <a:picLocks noChangeAspect="1" noChangeArrowheads="1"/>
          </p:cNvPicPr>
          <p:nvPr/>
        </p:nvPicPr>
        <p:blipFill>
          <a:blip r:embed="rId3" cstate="print"/>
          <a:srcRect/>
          <a:stretch>
            <a:fillRect/>
          </a:stretch>
        </p:blipFill>
        <p:spPr bwMode="auto">
          <a:xfrm>
            <a:off x="5364088" y="3861048"/>
            <a:ext cx="3517776" cy="2463800"/>
          </a:xfrm>
          <a:prstGeom prst="rect">
            <a:avLst/>
          </a:prstGeom>
          <a:noFill/>
          <a:ln w="9525">
            <a:noFill/>
            <a:miter lim="800000"/>
            <a:headEnd/>
            <a:tailEnd/>
          </a:ln>
        </p:spPr>
      </p:pic>
    </p:spTree>
    <p:extLst>
      <p:ext uri="{BB962C8B-B14F-4D97-AF65-F5344CB8AC3E}">
        <p14:creationId xmlns:p14="http://schemas.microsoft.com/office/powerpoint/2010/main" val="1710660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5800" y="533400"/>
            <a:ext cx="7772400" cy="1143000"/>
          </a:xfrm>
        </p:spPr>
        <p:txBody>
          <a:bodyPr>
            <a:normAutofit fontScale="90000"/>
          </a:bodyPr>
          <a:lstStyle/>
          <a:p>
            <a:pPr eaLnBrk="1" hangingPunct="1"/>
            <a:r>
              <a:rPr lang="zh-CN" altLang="en-US" sz="4000" b="1" dirty="0">
                <a:latin typeface="微软雅黑" pitchFamily="34" charset="-122"/>
                <a:ea typeface="微软雅黑" pitchFamily="34" charset="-122"/>
              </a:rPr>
              <a:t>物品的分类</a:t>
            </a:r>
            <a:r>
              <a:rPr lang="en-US" sz="4000" b="1" dirty="0">
                <a:latin typeface="微软雅黑" pitchFamily="34" charset="-122"/>
                <a:ea typeface="微软雅黑" pitchFamily="34" charset="-122"/>
              </a:rPr>
              <a:t/>
            </a:r>
            <a:br>
              <a:rPr lang="en-US" sz="4000" b="1" dirty="0">
                <a:latin typeface="微软雅黑" pitchFamily="34" charset="-122"/>
                <a:ea typeface="微软雅黑" pitchFamily="34" charset="-122"/>
              </a:rPr>
            </a:br>
            <a:r>
              <a:rPr lang="en-US" sz="2800" dirty="0">
                <a:ea typeface="宋体" pitchFamily="2" charset="-122"/>
              </a:rPr>
              <a:t>(Adapted from Weimer and </a:t>
            </a:r>
            <a:r>
              <a:rPr lang="en-US" sz="2800" dirty="0" err="1">
                <a:ea typeface="宋体" pitchFamily="2" charset="-122"/>
              </a:rPr>
              <a:t>Vining</a:t>
            </a:r>
            <a:r>
              <a:rPr lang="en-US" sz="2800" dirty="0">
                <a:ea typeface="宋体" pitchFamily="2" charset="-122"/>
              </a:rPr>
              <a:t>, 1992)</a:t>
            </a:r>
            <a:r>
              <a:rPr lang="zh-CN" altLang="en-US" sz="2800" dirty="0">
                <a:ea typeface="宋体" pitchFamily="2" charset="-122"/>
              </a:rPr>
              <a:t/>
            </a:r>
            <a:br>
              <a:rPr lang="zh-CN" altLang="en-US" sz="2800" dirty="0">
                <a:ea typeface="宋体" pitchFamily="2" charset="-122"/>
              </a:rPr>
            </a:br>
            <a:endParaRPr lang="en-US" sz="2800" dirty="0">
              <a:ea typeface="宋体" pitchFamily="2" charset="-122"/>
            </a:endParaRPr>
          </a:p>
        </p:txBody>
      </p:sp>
      <p:sp>
        <p:nvSpPr>
          <p:cNvPr id="9219" name="Rectangle 3"/>
          <p:cNvSpPr>
            <a:spLocks noGrp="1" noChangeArrowheads="1"/>
          </p:cNvSpPr>
          <p:nvPr>
            <p:ph type="body" sz="half" idx="4294967295"/>
          </p:nvPr>
        </p:nvSpPr>
        <p:spPr>
          <a:xfrm>
            <a:off x="685800" y="1524000"/>
            <a:ext cx="8077200" cy="4572000"/>
          </a:xfrm>
        </p:spPr>
        <p:txBody>
          <a:bodyPr/>
          <a:lstStyle/>
          <a:p>
            <a:pPr eaLnBrk="1" hangingPunct="1">
              <a:buFontTx/>
              <a:buNone/>
            </a:pPr>
            <a:r>
              <a:rPr lang="en-US" sz="4800" dirty="0">
                <a:ea typeface="宋体" pitchFamily="2" charset="-122"/>
              </a:rPr>
              <a:t>				</a:t>
            </a:r>
            <a:r>
              <a:rPr lang="zh-CN" altLang="en-US" dirty="0">
                <a:latin typeface="微软雅黑" pitchFamily="34" charset="-122"/>
                <a:ea typeface="微软雅黑" pitchFamily="34" charset="-122"/>
              </a:rPr>
              <a:t>非竞争性    竞争性</a:t>
            </a:r>
            <a:endParaRPr lang="en-US" dirty="0">
              <a:latin typeface="微软雅黑" pitchFamily="34" charset="-122"/>
              <a:ea typeface="微软雅黑" pitchFamily="34" charset="-122"/>
            </a:endParaRPr>
          </a:p>
          <a:p>
            <a:pPr eaLnBrk="1" hangingPunct="1">
              <a:buFontTx/>
              <a:buNone/>
            </a:pPr>
            <a:endParaRPr lang="zh-CN" altLang="en-US" dirty="0">
              <a:latin typeface="微软雅黑" pitchFamily="34" charset="-122"/>
              <a:ea typeface="微软雅黑" pitchFamily="34" charset="-122"/>
            </a:endParaRPr>
          </a:p>
          <a:p>
            <a:pPr eaLnBrk="1" hangingPunct="1">
              <a:buFontTx/>
              <a:buNone/>
            </a:pPr>
            <a:r>
              <a:rPr lang="zh-CN" altLang="en-US" dirty="0">
                <a:latin typeface="微软雅黑" pitchFamily="34" charset="-122"/>
                <a:ea typeface="微软雅黑" pitchFamily="34" charset="-122"/>
              </a:rPr>
              <a:t>非排他性</a:t>
            </a:r>
          </a:p>
          <a:p>
            <a:pPr eaLnBrk="1" hangingPunct="1">
              <a:buFontTx/>
              <a:buNone/>
            </a:pPr>
            <a:r>
              <a:rPr lang="en-US" dirty="0">
                <a:latin typeface="微软雅黑" pitchFamily="34" charset="-122"/>
                <a:ea typeface="微软雅黑" pitchFamily="34" charset="-122"/>
              </a:rPr>
              <a:t> 				</a:t>
            </a:r>
          </a:p>
          <a:p>
            <a:pPr eaLnBrk="1" hangingPunct="1">
              <a:buFontTx/>
              <a:buNone/>
            </a:pPr>
            <a:endParaRPr lang="en-US" dirty="0">
              <a:latin typeface="微软雅黑" pitchFamily="34" charset="-122"/>
              <a:ea typeface="微软雅黑" pitchFamily="34" charset="-122"/>
            </a:endParaRPr>
          </a:p>
          <a:p>
            <a:pPr eaLnBrk="1" hangingPunct="1">
              <a:buFontTx/>
              <a:buNone/>
            </a:pPr>
            <a:r>
              <a:rPr lang="zh-CN" altLang="en-US" dirty="0" smtClean="0">
                <a:latin typeface="微软雅黑" pitchFamily="34" charset="-122"/>
                <a:ea typeface="微软雅黑" pitchFamily="34" charset="-122"/>
              </a:rPr>
              <a:t>排他性</a:t>
            </a:r>
            <a:endParaRPr lang="en-US" dirty="0">
              <a:latin typeface="微软雅黑" pitchFamily="34" charset="-122"/>
              <a:ea typeface="微软雅黑" pitchFamily="34" charset="-122"/>
            </a:endParaRPr>
          </a:p>
          <a:p>
            <a:pPr eaLnBrk="1" hangingPunct="1">
              <a:buFontTx/>
              <a:buNone/>
            </a:pPr>
            <a:endParaRPr lang="en-US" sz="2800" dirty="0">
              <a:ea typeface="宋体" pitchFamily="2" charset="-122"/>
            </a:endParaRPr>
          </a:p>
          <a:p>
            <a:pPr eaLnBrk="1" hangingPunct="1">
              <a:buFontTx/>
              <a:buNone/>
            </a:pPr>
            <a:endParaRPr lang="en-US" sz="2800" dirty="0">
              <a:ea typeface="宋体" pitchFamily="2" charset="-122"/>
            </a:endParaRPr>
          </a:p>
        </p:txBody>
      </p:sp>
      <p:graphicFrame>
        <p:nvGraphicFramePr>
          <p:cNvPr id="9220" name="Group 4"/>
          <p:cNvGraphicFramePr>
            <a:graphicFrameLocks noGrp="1"/>
          </p:cNvGraphicFramePr>
          <p:nvPr>
            <p:ph sz="half" idx="4294967295"/>
          </p:nvPr>
        </p:nvGraphicFramePr>
        <p:xfrm>
          <a:off x="2627784" y="2362200"/>
          <a:ext cx="5373216" cy="4351449"/>
        </p:xfrm>
        <a:graphic>
          <a:graphicData uri="http://schemas.openxmlformats.org/drawingml/2006/table">
            <a:tbl>
              <a:tblPr/>
              <a:tblGrid>
                <a:gridCol w="2686608"/>
                <a:gridCol w="2686608"/>
              </a:tblGrid>
              <a:tr h="2066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纯公共物品</a:t>
                      </a:r>
                      <a:endParaRPr kumimoji="0" lang="en-US" sz="2400" b="1"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rPr>
                        <a:t>国防</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rPr>
                        <a:t>无线电信号</a:t>
                      </a:r>
                      <a:endParaRPr kumimoji="0" lang="en-US" sz="20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rPr>
                        <a:t>灯塔</a:t>
                      </a:r>
                      <a:endPar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rPr>
                        <a:t>路灯</a:t>
                      </a:r>
                      <a:endPar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公共池塘资源</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牧场</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鱼塘</a:t>
                      </a:r>
                      <a:endPar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海洋渔场</a:t>
                      </a:r>
                      <a:endParaRPr kumimoji="0" lang="en-US" altLang="zh-CN" sz="20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煤矿</a:t>
                      </a:r>
                      <a:endPar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俱乐部物品</a:t>
                      </a:r>
                      <a:endPar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收费公路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有线电视</a:t>
                      </a:r>
                      <a:endPar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体育赛事</a:t>
                      </a:r>
                      <a:endPar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私人物品</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书本</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咖啡</a:t>
                      </a:r>
                      <a:endPar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20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汽车</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1" name="左箭头 1">
            <a:hlinkClick r:id="" action="ppaction://noaction"/>
          </p:cNvPr>
          <p:cNvSpPr>
            <a:spLocks noChangeArrowheads="1"/>
          </p:cNvSpPr>
          <p:nvPr/>
        </p:nvSpPr>
        <p:spPr bwMode="auto">
          <a:xfrm>
            <a:off x="8382000" y="6324600"/>
            <a:ext cx="533400" cy="484188"/>
          </a:xfrm>
          <a:prstGeom prst="leftArrow">
            <a:avLst>
              <a:gd name="adj1" fmla="val 50000"/>
              <a:gd name="adj2" fmla="val 50048"/>
            </a:avLst>
          </a:prstGeom>
          <a:solidFill>
            <a:schemeClr val="accent1"/>
          </a:solidFill>
          <a:ln w="9525" cmpd="sng">
            <a:solidFill>
              <a:schemeClr val="tx1"/>
            </a:solidFill>
            <a:miter lim="800000"/>
            <a:headEnd/>
            <a:tailEnd/>
          </a:ln>
        </p:spPr>
        <p:txBody>
          <a:bodyPr/>
          <a:lstStyle/>
          <a:p>
            <a:endParaRPr lang="zh-CN" altLang="en-US"/>
          </a:p>
        </p:txBody>
      </p:sp>
    </p:spTree>
    <p:extLst>
      <p:ext uri="{BB962C8B-B14F-4D97-AF65-F5344CB8AC3E}">
        <p14:creationId xmlns:p14="http://schemas.microsoft.com/office/powerpoint/2010/main" val="242645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83568" y="2564904"/>
            <a:ext cx="7772400" cy="1362075"/>
          </a:xfrm>
        </p:spPr>
        <p:txBody>
          <a:bodyPr/>
          <a:lstStyle/>
          <a:p>
            <a:pPr algn="ctr"/>
            <a:r>
              <a:rPr lang="en-US" altLang="zh-CN" cap="none" dirty="0" smtClean="0"/>
              <a:t>The concept of PA</a:t>
            </a:r>
            <a:endParaRPr lang="zh-CN" altLang="en-US" cap="none" dirty="0"/>
          </a:p>
        </p:txBody>
      </p:sp>
    </p:spTree>
    <p:extLst>
      <p:ext uri="{BB962C8B-B14F-4D97-AF65-F5344CB8AC3E}">
        <p14:creationId xmlns:p14="http://schemas.microsoft.com/office/powerpoint/2010/main" val="2882490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11188" y="404813"/>
            <a:ext cx="7856537" cy="863600"/>
          </a:xfrm>
        </p:spPr>
        <p:txBody>
          <a:bodyPr/>
          <a:lstStyle/>
          <a:p>
            <a:pPr eaLnBrk="1" hangingPunct="1"/>
            <a:r>
              <a:rPr lang="zh-CN" altLang="en-US" sz="4000" b="1" dirty="0" smtClean="0">
                <a:latin typeface="微软雅黑" pitchFamily="34" charset="-122"/>
                <a:ea typeface="微软雅黑" pitchFamily="34" charset="-122"/>
              </a:rPr>
              <a:t>对公共利益的实践误区一</a:t>
            </a:r>
          </a:p>
        </p:txBody>
      </p:sp>
      <p:sp>
        <p:nvSpPr>
          <p:cNvPr id="78851" name="Rectangle 3"/>
          <p:cNvSpPr>
            <a:spLocks noGrp="1" noChangeArrowheads="1"/>
          </p:cNvSpPr>
          <p:nvPr>
            <p:ph idx="1"/>
          </p:nvPr>
        </p:nvSpPr>
        <p:spPr>
          <a:xfrm>
            <a:off x="684213" y="1628775"/>
            <a:ext cx="7848600" cy="4354513"/>
          </a:xfrm>
        </p:spPr>
        <p:txBody>
          <a:bodyPr/>
          <a:lstStyle/>
          <a:p>
            <a:pPr eaLnBrk="1" hangingPunct="1"/>
            <a:r>
              <a:rPr lang="zh-CN" altLang="en-US" sz="3000" smtClean="0">
                <a:latin typeface="微软雅黑" pitchFamily="34" charset="-122"/>
                <a:ea typeface="微软雅黑" pitchFamily="34" charset="-122"/>
              </a:rPr>
              <a:t>公共利益个人化：小官大贪现象层出不穷</a:t>
            </a:r>
          </a:p>
        </p:txBody>
      </p:sp>
      <p:pic>
        <p:nvPicPr>
          <p:cNvPr id="78852" name="Picture 6" descr="“芝麻官”频曝腐败大案 “小官巨贪”如何铲除？">
            <a:hlinkClick r:id="rId2"/>
          </p:cNvPr>
          <p:cNvPicPr>
            <a:picLocks noChangeAspect="1" noChangeArrowheads="1"/>
          </p:cNvPicPr>
          <p:nvPr/>
        </p:nvPicPr>
        <p:blipFill>
          <a:blip r:embed="rId3" cstate="print"/>
          <a:srcRect/>
          <a:stretch>
            <a:fillRect/>
          </a:stretch>
        </p:blipFill>
        <p:spPr bwMode="auto">
          <a:xfrm>
            <a:off x="1357313" y="2571750"/>
            <a:ext cx="6429375" cy="4286250"/>
          </a:xfrm>
          <a:prstGeom prst="rect">
            <a:avLst/>
          </a:prstGeom>
          <a:noFill/>
          <a:ln w="9525">
            <a:noFill/>
            <a:miter lim="800000"/>
            <a:headEnd/>
            <a:tailEnd/>
          </a:ln>
        </p:spPr>
      </p:pic>
      <p:sp>
        <p:nvSpPr>
          <p:cNvPr id="5" name="日期占位符 4"/>
          <p:cNvSpPr>
            <a:spLocks noGrp="1"/>
          </p:cNvSpPr>
          <p:nvPr>
            <p:ph type="dt" sz="quarter" idx="10"/>
          </p:nvPr>
        </p:nvSpPr>
        <p:spPr/>
        <p:txBody>
          <a:bodyPr/>
          <a:lstStyle/>
          <a:p>
            <a:pPr>
              <a:defRPr/>
            </a:pPr>
            <a:fld id="{FF0308FD-C238-49E0-8D92-FC41E85C7441}" type="datetime1">
              <a:rPr lang="zh-CN" altLang="en-US"/>
              <a:pPr>
                <a:defRPr/>
              </a:pPr>
              <a:t>2020/6/11</a:t>
            </a:fld>
            <a:endParaRPr lang="zh-CN" altLang="en-US"/>
          </a:p>
        </p:txBody>
      </p:sp>
      <p:sp>
        <p:nvSpPr>
          <p:cNvPr id="6" name="灯片编号占位符 5"/>
          <p:cNvSpPr>
            <a:spLocks noGrp="1"/>
          </p:cNvSpPr>
          <p:nvPr>
            <p:ph type="sldNum" sz="quarter" idx="12"/>
          </p:nvPr>
        </p:nvSpPr>
        <p:spPr/>
        <p:txBody>
          <a:bodyPr/>
          <a:lstStyle/>
          <a:p>
            <a:pPr>
              <a:defRPr/>
            </a:pPr>
            <a:r>
              <a:rPr lang="de-DE" altLang="en-US" smtClean="0"/>
              <a:t>Page </a:t>
            </a:r>
            <a:r>
              <a:rPr lang="de-DE" altLang="en-US" smtClean="0">
                <a:sym typeface="MS UI Gothic" pitchFamily="34" charset="-128"/>
              </a:rPr>
              <a:t></a:t>
            </a:r>
            <a:r>
              <a:rPr lang="de-DE" altLang="en-US" smtClean="0"/>
              <a:t> </a:t>
            </a:r>
            <a:fld id="{29B52219-4EE9-41E1-B2C6-5D7707650FB0}" type="slidenum">
              <a:rPr lang="zh-CN" altLang="en-US" smtClean="0"/>
              <a:pPr>
                <a:defRPr/>
              </a:pPr>
              <a:t>40</a:t>
            </a:fld>
            <a:endParaRPr lang="en-US"/>
          </a:p>
        </p:txBody>
      </p:sp>
    </p:spTree>
    <p:extLst>
      <p:ext uri="{BB962C8B-B14F-4D97-AF65-F5344CB8AC3E}">
        <p14:creationId xmlns:p14="http://schemas.microsoft.com/office/powerpoint/2010/main" val="303907886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latin typeface="微软雅黑" pitchFamily="34" charset="-122"/>
                <a:ea typeface="微软雅黑" pitchFamily="34" charset="-122"/>
              </a:rPr>
              <a:t>对公共利益的实践误区二</a:t>
            </a:r>
            <a:endParaRPr lang="zh-CN" altLang="en-US" sz="4000" b="1" dirty="0">
              <a:latin typeface="微软雅黑" pitchFamily="34" charset="-122"/>
              <a:ea typeface="微软雅黑" pitchFamily="34" charset="-122"/>
            </a:endParaRPr>
          </a:p>
        </p:txBody>
      </p:sp>
      <p:sp>
        <p:nvSpPr>
          <p:cNvPr id="3" name="内容占位符 2"/>
          <p:cNvSpPr>
            <a:spLocks noGrp="1"/>
          </p:cNvSpPr>
          <p:nvPr>
            <p:ph idx="1"/>
          </p:nvPr>
        </p:nvSpPr>
        <p:spPr>
          <a:xfrm>
            <a:off x="457200" y="1772816"/>
            <a:ext cx="8229600" cy="4353347"/>
          </a:xfrm>
        </p:spPr>
        <p:txBody>
          <a:bodyPr>
            <a:normAutofit/>
          </a:bodyPr>
          <a:lstStyle/>
          <a:p>
            <a:pPr>
              <a:spcBef>
                <a:spcPts val="1200"/>
              </a:spcBef>
              <a:spcAft>
                <a:spcPts val="600"/>
              </a:spcAft>
            </a:pPr>
            <a:r>
              <a:rPr lang="zh-CN" altLang="en-US" dirty="0" smtClean="0">
                <a:latin typeface="微软雅黑" pitchFamily="34" charset="-122"/>
                <a:ea typeface="微软雅黑" pitchFamily="34" charset="-122"/>
                <a:sym typeface="Wingdings" pitchFamily="2" charset="2"/>
              </a:rPr>
              <a:t>对公共利益的解读的误差</a:t>
            </a:r>
            <a:endParaRPr lang="en-US" altLang="zh-CN" dirty="0" smtClean="0">
              <a:latin typeface="微软雅黑" pitchFamily="34" charset="-122"/>
              <a:ea typeface="微软雅黑" pitchFamily="34" charset="-122"/>
              <a:sym typeface="Wingdings" pitchFamily="2" charset="2"/>
            </a:endParaRPr>
          </a:p>
          <a:p>
            <a:pPr lvl="1">
              <a:spcBef>
                <a:spcPts val="1200"/>
              </a:spcBef>
              <a:spcAft>
                <a:spcPts val="600"/>
              </a:spcAft>
            </a:pPr>
            <a:r>
              <a:rPr lang="zh-CN" altLang="en-US" sz="3200" dirty="0" smtClean="0">
                <a:latin typeface="微软雅黑" pitchFamily="34" charset="-122"/>
                <a:ea typeface="微软雅黑" pitchFamily="34" charset="-122"/>
              </a:rPr>
              <a:t>公职人员个人背景</a:t>
            </a:r>
            <a:endParaRPr lang="en-US" altLang="zh-CN" sz="3200" dirty="0" smtClean="0">
              <a:latin typeface="微软雅黑" pitchFamily="34" charset="-122"/>
              <a:ea typeface="微软雅黑" pitchFamily="34" charset="-122"/>
            </a:endParaRPr>
          </a:p>
          <a:p>
            <a:pPr lvl="1">
              <a:spcBef>
                <a:spcPts val="1200"/>
              </a:spcBef>
              <a:spcAft>
                <a:spcPts val="600"/>
              </a:spcAft>
            </a:pPr>
            <a:r>
              <a:rPr lang="zh-CN" altLang="en-US" sz="3200" dirty="0" smtClean="0">
                <a:latin typeface="微软雅黑" pitchFamily="34" charset="-122"/>
                <a:ea typeface="微软雅黑" pitchFamily="34" charset="-122"/>
              </a:rPr>
              <a:t>技术官僚的专业狭隘性</a:t>
            </a:r>
            <a:endParaRPr lang="en-US" altLang="zh-CN" sz="3200" dirty="0" smtClean="0">
              <a:latin typeface="微软雅黑" pitchFamily="34" charset="-122"/>
              <a:ea typeface="微软雅黑" pitchFamily="34" charset="-122"/>
            </a:endParaRPr>
          </a:p>
          <a:p>
            <a:pPr lvl="1">
              <a:spcBef>
                <a:spcPts val="1200"/>
              </a:spcBef>
              <a:spcAft>
                <a:spcPts val="600"/>
              </a:spcAft>
            </a:pPr>
            <a:r>
              <a:rPr lang="zh-CN" altLang="en-US" sz="3200" dirty="0" smtClean="0">
                <a:latin typeface="微软雅黑" pitchFamily="34" charset="-122"/>
                <a:ea typeface="微软雅黑" pitchFamily="34" charset="-122"/>
              </a:rPr>
              <a:t>与服务群体的密切关系</a:t>
            </a:r>
            <a:endParaRPr lang="en-US" altLang="zh-CN" sz="32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2710873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11188" y="404813"/>
            <a:ext cx="7856537" cy="863600"/>
          </a:xfrm>
        </p:spPr>
        <p:txBody>
          <a:bodyPr/>
          <a:lstStyle/>
          <a:p>
            <a:pPr eaLnBrk="1" hangingPunct="1"/>
            <a:r>
              <a:rPr lang="zh-CN" altLang="en-US" sz="4000" b="1" dirty="0" smtClean="0">
                <a:latin typeface="微软雅黑" pitchFamily="34" charset="-122"/>
                <a:ea typeface="微软雅黑" pitchFamily="34" charset="-122"/>
              </a:rPr>
              <a:t>对公共利益实现的误区三</a:t>
            </a:r>
          </a:p>
        </p:txBody>
      </p:sp>
      <p:sp>
        <p:nvSpPr>
          <p:cNvPr id="76803" name="Rectangle 3"/>
          <p:cNvSpPr>
            <a:spLocks noGrp="1" noChangeArrowheads="1"/>
          </p:cNvSpPr>
          <p:nvPr>
            <p:ph idx="1"/>
          </p:nvPr>
        </p:nvSpPr>
        <p:spPr>
          <a:xfrm>
            <a:off x="684213" y="1628775"/>
            <a:ext cx="7848600" cy="4729163"/>
          </a:xfrm>
        </p:spPr>
        <p:txBody>
          <a:bodyPr/>
          <a:lstStyle/>
          <a:p>
            <a:pPr eaLnBrk="1" hangingPunct="1">
              <a:spcBef>
                <a:spcPct val="0"/>
              </a:spcBef>
            </a:pPr>
            <a:r>
              <a:rPr lang="zh-CN" altLang="en-US" sz="3000" dirty="0" smtClean="0">
                <a:latin typeface="微软雅黑" pitchFamily="34" charset="-122"/>
                <a:ea typeface="微软雅黑" pitchFamily="34" charset="-122"/>
              </a:rPr>
              <a:t>公共利益部门化：从碘盐治病到碘盐致病 </a:t>
            </a:r>
          </a:p>
        </p:txBody>
      </p:sp>
      <p:pic>
        <p:nvPicPr>
          <p:cNvPr id="76804" name="Picture 4" descr="加碘盐"/>
          <p:cNvPicPr>
            <a:picLocks noChangeAspect="1" noChangeArrowheads="1"/>
          </p:cNvPicPr>
          <p:nvPr/>
        </p:nvPicPr>
        <p:blipFill>
          <a:blip r:embed="rId2" cstate="print"/>
          <a:srcRect/>
          <a:stretch>
            <a:fillRect/>
          </a:stretch>
        </p:blipFill>
        <p:spPr bwMode="auto">
          <a:xfrm>
            <a:off x="250825" y="2276475"/>
            <a:ext cx="5724525" cy="3865563"/>
          </a:xfrm>
          <a:prstGeom prst="rect">
            <a:avLst/>
          </a:prstGeom>
          <a:noFill/>
          <a:ln w="9525">
            <a:noFill/>
            <a:miter lim="800000"/>
            <a:headEnd/>
            <a:tailEnd/>
          </a:ln>
        </p:spPr>
      </p:pic>
      <p:pic>
        <p:nvPicPr>
          <p:cNvPr id="76805" name="Picture 5" descr="3_131032_1_lit"/>
          <p:cNvPicPr>
            <a:picLocks noChangeAspect="1" noChangeArrowheads="1"/>
          </p:cNvPicPr>
          <p:nvPr/>
        </p:nvPicPr>
        <p:blipFill>
          <a:blip r:embed="rId3" cstate="print"/>
          <a:srcRect/>
          <a:stretch>
            <a:fillRect/>
          </a:stretch>
        </p:blipFill>
        <p:spPr bwMode="auto">
          <a:xfrm>
            <a:off x="6602413" y="3068638"/>
            <a:ext cx="2541587" cy="2663825"/>
          </a:xfrm>
          <a:prstGeom prst="rect">
            <a:avLst/>
          </a:prstGeom>
          <a:noFill/>
          <a:ln w="9525">
            <a:noFill/>
            <a:miter lim="800000"/>
            <a:headEnd/>
            <a:tailEnd/>
          </a:ln>
        </p:spPr>
      </p:pic>
      <p:sp>
        <p:nvSpPr>
          <p:cNvPr id="6" name="日期占位符 5"/>
          <p:cNvSpPr>
            <a:spLocks noGrp="1"/>
          </p:cNvSpPr>
          <p:nvPr>
            <p:ph type="dt" sz="quarter" idx="10"/>
          </p:nvPr>
        </p:nvSpPr>
        <p:spPr/>
        <p:txBody>
          <a:bodyPr/>
          <a:lstStyle/>
          <a:p>
            <a:pPr>
              <a:defRPr/>
            </a:pPr>
            <a:fld id="{C1F51FCD-A3E6-4732-8812-79D5124929A8}" type="datetime1">
              <a:rPr lang="zh-CN" altLang="en-US"/>
              <a:pPr>
                <a:defRPr/>
              </a:pPr>
              <a:t>2020/6/11</a:t>
            </a:fld>
            <a:endParaRPr lang="zh-CN" altLang="en-US"/>
          </a:p>
        </p:txBody>
      </p:sp>
      <p:sp>
        <p:nvSpPr>
          <p:cNvPr id="7" name="灯片编号占位符 6"/>
          <p:cNvSpPr>
            <a:spLocks noGrp="1"/>
          </p:cNvSpPr>
          <p:nvPr>
            <p:ph type="sldNum" sz="quarter" idx="12"/>
          </p:nvPr>
        </p:nvSpPr>
        <p:spPr/>
        <p:txBody>
          <a:bodyPr/>
          <a:lstStyle/>
          <a:p>
            <a:pPr>
              <a:defRPr/>
            </a:pPr>
            <a:r>
              <a:rPr lang="de-DE" altLang="en-US" smtClean="0"/>
              <a:t>Page </a:t>
            </a:r>
            <a:r>
              <a:rPr lang="de-DE" altLang="en-US" smtClean="0">
                <a:sym typeface="MS UI Gothic" pitchFamily="34" charset="-128"/>
              </a:rPr>
              <a:t></a:t>
            </a:r>
            <a:r>
              <a:rPr lang="de-DE" altLang="en-US" smtClean="0"/>
              <a:t> </a:t>
            </a:r>
            <a:fld id="{E8273AB4-3DD9-46E2-B251-575A3D5BB89C}" type="slidenum">
              <a:rPr lang="zh-CN" altLang="en-US" smtClean="0"/>
              <a:pPr>
                <a:defRPr/>
              </a:pPr>
              <a:t>42</a:t>
            </a:fld>
            <a:endParaRPr lang="en-US"/>
          </a:p>
        </p:txBody>
      </p:sp>
    </p:spTree>
    <p:extLst>
      <p:ext uri="{BB962C8B-B14F-4D97-AF65-F5344CB8AC3E}">
        <p14:creationId xmlns:p14="http://schemas.microsoft.com/office/powerpoint/2010/main" val="427047282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1188" y="404813"/>
            <a:ext cx="7856537" cy="863600"/>
          </a:xfrm>
        </p:spPr>
        <p:txBody>
          <a:bodyPr/>
          <a:lstStyle/>
          <a:p>
            <a:pPr eaLnBrk="1" hangingPunct="1"/>
            <a:r>
              <a:rPr lang="zh-CN" altLang="en-US" sz="4000" b="1" dirty="0" smtClean="0">
                <a:latin typeface="微软雅黑" pitchFamily="34" charset="-122"/>
                <a:ea typeface="微软雅黑" pitchFamily="34" charset="-122"/>
              </a:rPr>
              <a:t>对公共利益实现的误区四</a:t>
            </a:r>
          </a:p>
        </p:txBody>
      </p:sp>
      <p:sp>
        <p:nvSpPr>
          <p:cNvPr id="77827" name="Rectangle 3"/>
          <p:cNvSpPr>
            <a:spLocks noGrp="1" noChangeArrowheads="1"/>
          </p:cNvSpPr>
          <p:nvPr>
            <p:ph idx="1"/>
          </p:nvPr>
        </p:nvSpPr>
        <p:spPr>
          <a:xfrm>
            <a:off x="684213" y="1628775"/>
            <a:ext cx="7848600" cy="4354513"/>
          </a:xfrm>
        </p:spPr>
        <p:txBody>
          <a:bodyPr/>
          <a:lstStyle/>
          <a:p>
            <a:pPr eaLnBrk="1" hangingPunct="1">
              <a:spcBef>
                <a:spcPct val="0"/>
              </a:spcBef>
            </a:pPr>
            <a:r>
              <a:rPr lang="zh-CN" altLang="en-US" sz="3000" dirty="0" smtClean="0">
                <a:latin typeface="微软雅黑" pitchFamily="34" charset="-122"/>
                <a:ea typeface="微软雅黑" pitchFamily="34" charset="-122"/>
              </a:rPr>
              <a:t>公共利益地方化：</a:t>
            </a:r>
            <a:endParaRPr lang="en-US" altLang="zh-CN" sz="3000" dirty="0" smtClean="0">
              <a:latin typeface="微软雅黑" pitchFamily="34" charset="-122"/>
              <a:ea typeface="微软雅黑" pitchFamily="34" charset="-122"/>
            </a:endParaRPr>
          </a:p>
          <a:p>
            <a:pPr lvl="1">
              <a:spcBef>
                <a:spcPct val="0"/>
              </a:spcBef>
            </a:pPr>
            <a:r>
              <a:rPr lang="zh-CN" altLang="en-US" sz="2600" dirty="0" smtClean="0">
                <a:latin typeface="微软雅黑" pitchFamily="34" charset="-122"/>
                <a:ea typeface="微软雅黑" pitchFamily="34" charset="-122"/>
              </a:rPr>
              <a:t>出租车的地方保护</a:t>
            </a:r>
            <a:endParaRPr lang="en-US" altLang="zh-CN" sz="2600" dirty="0" smtClean="0">
              <a:latin typeface="微软雅黑" pitchFamily="34" charset="-122"/>
              <a:ea typeface="微软雅黑" pitchFamily="34" charset="-122"/>
            </a:endParaRPr>
          </a:p>
          <a:p>
            <a:pPr lvl="1">
              <a:spcBef>
                <a:spcPct val="0"/>
              </a:spcBef>
            </a:pPr>
            <a:r>
              <a:rPr lang="zh-CN" altLang="en-US" sz="2600" dirty="0" smtClean="0"/>
              <a:t>网约车管成出租车</a:t>
            </a:r>
            <a:endParaRPr lang="zh-CN" altLang="en-US" sz="2600" dirty="0" smtClean="0">
              <a:latin typeface="微软雅黑" pitchFamily="34" charset="-122"/>
              <a:ea typeface="微软雅黑" pitchFamily="34" charset="-122"/>
            </a:endParaRPr>
          </a:p>
        </p:txBody>
      </p:sp>
      <p:pic>
        <p:nvPicPr>
          <p:cNvPr id="77829" name="Picture 10" descr="http://www.changansuzuki.com/admin/images/2%2831%29.jpg"/>
          <p:cNvPicPr>
            <a:picLocks noChangeAspect="1" noChangeArrowheads="1"/>
          </p:cNvPicPr>
          <p:nvPr/>
        </p:nvPicPr>
        <p:blipFill>
          <a:blip r:embed="rId2" cstate="print"/>
          <a:srcRect/>
          <a:stretch>
            <a:fillRect/>
          </a:stretch>
        </p:blipFill>
        <p:spPr bwMode="auto">
          <a:xfrm>
            <a:off x="251520" y="3645024"/>
            <a:ext cx="4854575" cy="2738437"/>
          </a:xfrm>
          <a:prstGeom prst="rect">
            <a:avLst/>
          </a:prstGeom>
          <a:noFill/>
          <a:ln w="9525">
            <a:noFill/>
            <a:miter lim="800000"/>
            <a:headEnd/>
            <a:tailEnd/>
          </a:ln>
        </p:spPr>
      </p:pic>
      <p:sp>
        <p:nvSpPr>
          <p:cNvPr id="6" name="日期占位符 5"/>
          <p:cNvSpPr>
            <a:spLocks noGrp="1"/>
          </p:cNvSpPr>
          <p:nvPr>
            <p:ph type="dt" sz="quarter" idx="10"/>
          </p:nvPr>
        </p:nvSpPr>
        <p:spPr/>
        <p:txBody>
          <a:bodyPr/>
          <a:lstStyle/>
          <a:p>
            <a:pPr>
              <a:defRPr/>
            </a:pPr>
            <a:fld id="{C044803B-8E49-417B-A93C-99E2FF126E88}" type="datetime1">
              <a:rPr lang="zh-CN" altLang="en-US"/>
              <a:pPr>
                <a:defRPr/>
              </a:pPr>
              <a:t>2020/6/11</a:t>
            </a:fld>
            <a:endParaRPr lang="zh-CN" altLang="en-US"/>
          </a:p>
        </p:txBody>
      </p:sp>
      <p:sp>
        <p:nvSpPr>
          <p:cNvPr id="7" name="灯片编号占位符 6"/>
          <p:cNvSpPr>
            <a:spLocks noGrp="1"/>
          </p:cNvSpPr>
          <p:nvPr>
            <p:ph type="sldNum" sz="quarter" idx="12"/>
          </p:nvPr>
        </p:nvSpPr>
        <p:spPr/>
        <p:txBody>
          <a:bodyPr/>
          <a:lstStyle/>
          <a:p>
            <a:pPr>
              <a:defRPr/>
            </a:pPr>
            <a:r>
              <a:rPr lang="de-DE" altLang="en-US" smtClean="0"/>
              <a:t>Page </a:t>
            </a:r>
            <a:r>
              <a:rPr lang="de-DE" altLang="en-US" smtClean="0">
                <a:sym typeface="MS UI Gothic" pitchFamily="34" charset="-128"/>
              </a:rPr>
              <a:t></a:t>
            </a:r>
            <a:r>
              <a:rPr lang="de-DE" altLang="en-US" smtClean="0"/>
              <a:t> </a:t>
            </a:r>
            <a:fld id="{23FADE32-2F97-40BD-A4E2-F8910BB376B3}" type="slidenum">
              <a:rPr lang="zh-CN" altLang="en-US" smtClean="0"/>
              <a:pPr>
                <a:defRPr/>
              </a:pPr>
              <a:t>43</a:t>
            </a:fld>
            <a:endParaRPr lang="en-US"/>
          </a:p>
        </p:txBody>
      </p:sp>
      <p:sp>
        <p:nvSpPr>
          <p:cNvPr id="8" name="左箭头 1">
            <a:hlinkClick r:id="" action="ppaction://noaction"/>
          </p:cNvPr>
          <p:cNvSpPr>
            <a:spLocks noChangeArrowheads="1"/>
          </p:cNvSpPr>
          <p:nvPr/>
        </p:nvSpPr>
        <p:spPr bwMode="auto">
          <a:xfrm>
            <a:off x="8028384" y="5661248"/>
            <a:ext cx="734616" cy="484188"/>
          </a:xfrm>
          <a:prstGeom prst="leftArrow">
            <a:avLst>
              <a:gd name="adj1" fmla="val 50000"/>
              <a:gd name="adj2" fmla="val 50046"/>
            </a:avLst>
          </a:prstGeom>
          <a:solidFill>
            <a:schemeClr val="accent1"/>
          </a:solidFill>
          <a:ln w="9525" cmpd="sng">
            <a:solidFill>
              <a:schemeClr val="tx1"/>
            </a:solidFill>
            <a:miter lim="800000"/>
            <a:headEnd/>
            <a:tailEnd/>
          </a:ln>
        </p:spPr>
        <p:txBody>
          <a:bodyPr/>
          <a:lstStyle/>
          <a:p>
            <a:endParaRPr lang="zh-CN" altLang="en-US"/>
          </a:p>
        </p:txBody>
      </p:sp>
      <p:pic>
        <p:nvPicPr>
          <p:cNvPr id="61442" name="Picture 2" descr="http://g.hiphotos.baidu.com/baike/c0%3Dbaike80%2C5%2C5%2C80%2C26/sign=769265d754e736d14c1e845afa3924a7/d833c895d143ad4b1f8f6dcb82025aafa40f0613.jpg"/>
          <p:cNvPicPr>
            <a:picLocks noChangeAspect="1" noChangeArrowheads="1"/>
          </p:cNvPicPr>
          <p:nvPr/>
        </p:nvPicPr>
        <p:blipFill>
          <a:blip r:embed="rId3" cstate="print"/>
          <a:srcRect/>
          <a:stretch>
            <a:fillRect/>
          </a:stretch>
        </p:blipFill>
        <p:spPr bwMode="auto">
          <a:xfrm>
            <a:off x="5220072" y="2564904"/>
            <a:ext cx="3923928" cy="3524251"/>
          </a:xfrm>
          <a:prstGeom prst="rect">
            <a:avLst/>
          </a:prstGeom>
          <a:noFill/>
        </p:spPr>
      </p:pic>
      <p:sp>
        <p:nvSpPr>
          <p:cNvPr id="10" name="左箭头 1">
            <a:hlinkClick r:id="" action="ppaction://noaction"/>
          </p:cNvPr>
          <p:cNvSpPr>
            <a:spLocks noChangeArrowheads="1"/>
          </p:cNvSpPr>
          <p:nvPr/>
        </p:nvSpPr>
        <p:spPr bwMode="auto">
          <a:xfrm>
            <a:off x="8382000" y="6324600"/>
            <a:ext cx="533400" cy="484188"/>
          </a:xfrm>
          <a:prstGeom prst="leftArrow">
            <a:avLst>
              <a:gd name="adj1" fmla="val 50000"/>
              <a:gd name="adj2" fmla="val 50048"/>
            </a:avLst>
          </a:prstGeom>
          <a:solidFill>
            <a:schemeClr val="accent1"/>
          </a:solidFill>
          <a:ln w="9525" cmpd="sng">
            <a:solidFill>
              <a:schemeClr val="tx1"/>
            </a:solidFill>
            <a:miter lim="800000"/>
            <a:headEnd/>
            <a:tailEnd/>
          </a:ln>
        </p:spPr>
        <p:txBody>
          <a:bodyPr/>
          <a:lstStyle/>
          <a:p>
            <a:endParaRPr lang="zh-CN" altLang="en-US"/>
          </a:p>
        </p:txBody>
      </p:sp>
    </p:spTree>
    <p:extLst>
      <p:ext uri="{BB962C8B-B14F-4D97-AF65-F5344CB8AC3E}">
        <p14:creationId xmlns:p14="http://schemas.microsoft.com/office/powerpoint/2010/main" val="200932680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683568" y="404664"/>
            <a:ext cx="7772400" cy="914400"/>
          </a:xfrm>
        </p:spPr>
        <p:txBody>
          <a:bodyPr>
            <a:normAutofit/>
          </a:bodyPr>
          <a:lstStyle/>
          <a:p>
            <a:pPr eaLnBrk="1" hangingPunct="1"/>
            <a:r>
              <a:rPr lang="en-US" altLang="zh-CN" sz="4000" dirty="0" smtClean="0">
                <a:latin typeface="微软雅黑" pitchFamily="34" charset="-122"/>
                <a:ea typeface="微软雅黑" pitchFamily="34" charset="-122"/>
              </a:rPr>
              <a:t>II. </a:t>
            </a:r>
            <a:r>
              <a:rPr lang="zh-CN" altLang="en-US" sz="4000" b="1" dirty="0" smtClean="0">
                <a:latin typeface="微软雅黑" pitchFamily="34" charset="-122"/>
                <a:ea typeface="微软雅黑" pitchFamily="34" charset="-122"/>
              </a:rPr>
              <a:t>管理的</a:t>
            </a:r>
            <a:r>
              <a:rPr lang="zh-CN" altLang="en-US" sz="4000" b="1" dirty="0">
                <a:latin typeface="微软雅黑" pitchFamily="34" charset="-122"/>
                <a:ea typeface="微软雅黑" pitchFamily="34" charset="-122"/>
              </a:rPr>
              <a:t>角度</a:t>
            </a:r>
          </a:p>
        </p:txBody>
      </p:sp>
      <p:sp>
        <p:nvSpPr>
          <p:cNvPr id="10243" name="Rectangle 3"/>
          <p:cNvSpPr>
            <a:spLocks noGrp="1" noChangeArrowheads="1"/>
          </p:cNvSpPr>
          <p:nvPr>
            <p:ph type="body" idx="4294967295"/>
          </p:nvPr>
        </p:nvSpPr>
        <p:spPr>
          <a:xfrm>
            <a:off x="683568" y="1484784"/>
            <a:ext cx="7772400" cy="4928592"/>
          </a:xfrm>
        </p:spPr>
        <p:txBody>
          <a:bodyPr>
            <a:normAutofit/>
          </a:bodyPr>
          <a:lstStyle/>
          <a:p>
            <a:pPr>
              <a:spcBef>
                <a:spcPts val="600"/>
              </a:spcBef>
              <a:spcAft>
                <a:spcPts val="600"/>
              </a:spcAft>
            </a:pPr>
            <a:r>
              <a:rPr lang="zh-CN" altLang="en-US" dirty="0" smtClean="0">
                <a:latin typeface="微软雅黑" pitchFamily="34" charset="-122"/>
                <a:ea typeface="微软雅黑" pitchFamily="34" charset="-122"/>
              </a:rPr>
              <a:t>就是政府执行</a:t>
            </a:r>
            <a:r>
              <a:rPr lang="zh-CN" altLang="en-US" dirty="0">
                <a:latin typeface="微软雅黑" pitchFamily="34" charset="-122"/>
                <a:ea typeface="微软雅黑" pitchFamily="34" charset="-122"/>
              </a:rPr>
              <a:t>功能的</a:t>
            </a:r>
            <a:r>
              <a:rPr lang="zh-CN" altLang="en-US" dirty="0" smtClean="0">
                <a:latin typeface="微软雅黑" pitchFamily="34" charset="-122"/>
                <a:ea typeface="微软雅黑" pitchFamily="34" charset="-122"/>
              </a:rPr>
              <a:t>实施。</a:t>
            </a:r>
            <a:endParaRPr lang="en-US" altLang="zh-CN" dirty="0" smtClean="0">
              <a:latin typeface="微软雅黑" pitchFamily="34" charset="-122"/>
              <a:ea typeface="微软雅黑" pitchFamily="34" charset="-122"/>
            </a:endParaRPr>
          </a:p>
          <a:p>
            <a:pPr lvl="1">
              <a:spcBef>
                <a:spcPts val="600"/>
              </a:spcBef>
              <a:spcAft>
                <a:spcPts val="600"/>
              </a:spcAft>
            </a:pPr>
            <a:r>
              <a:rPr lang="zh-CN" altLang="en-US" dirty="0" smtClean="0">
                <a:latin typeface="微软雅黑" pitchFamily="34" charset="-122"/>
                <a:ea typeface="微软雅黑" pitchFamily="34" charset="-122"/>
              </a:rPr>
              <a:t>大多是对现有项目的管理。</a:t>
            </a:r>
            <a:endParaRPr lang="en-US" dirty="0">
              <a:latin typeface="微软雅黑" pitchFamily="34" charset="-122"/>
              <a:ea typeface="微软雅黑" pitchFamily="34" charset="-122"/>
            </a:endParaRPr>
          </a:p>
          <a:p>
            <a:pPr eaLnBrk="1" hangingPunct="1">
              <a:spcBef>
                <a:spcPts val="1200"/>
              </a:spcBef>
              <a:spcAft>
                <a:spcPts val="600"/>
              </a:spcAft>
            </a:pPr>
            <a:r>
              <a:rPr lang="zh-CN" altLang="en-US" dirty="0">
                <a:latin typeface="微软雅黑" pitchFamily="34" charset="-122"/>
                <a:ea typeface="微软雅黑" pitchFamily="34" charset="-122"/>
              </a:rPr>
              <a:t>公共行政是一种</a:t>
            </a:r>
            <a:r>
              <a:rPr lang="zh-CN" altLang="en-US" dirty="0" smtClean="0">
                <a:latin typeface="微软雅黑" pitchFamily="34" charset="-122"/>
                <a:ea typeface="微软雅黑" pitchFamily="34" charset="-122"/>
              </a:rPr>
              <a:t>专业管理。</a:t>
            </a:r>
            <a:endParaRPr lang="en-US" dirty="0">
              <a:latin typeface="微软雅黑" pitchFamily="34" charset="-122"/>
              <a:ea typeface="微软雅黑" pitchFamily="34" charset="-122"/>
            </a:endParaRPr>
          </a:p>
          <a:p>
            <a:pPr lvl="1" eaLnBrk="1" hangingPunct="1">
              <a:spcBef>
                <a:spcPts val="600"/>
              </a:spcBef>
              <a:spcAft>
                <a:spcPts val="600"/>
              </a:spcAft>
            </a:pPr>
            <a:r>
              <a:rPr lang="zh-CN" altLang="en-US" dirty="0" smtClean="0">
                <a:latin typeface="微软雅黑" pitchFamily="34" charset="-122"/>
                <a:ea typeface="微软雅黑" pitchFamily="34" charset="-122"/>
              </a:rPr>
              <a:t>管理</a:t>
            </a:r>
            <a:r>
              <a:rPr lang="zh-CN" altLang="en-US" dirty="0">
                <a:latin typeface="微软雅黑" pitchFamily="34" charset="-122"/>
                <a:ea typeface="微软雅黑" pitchFamily="34" charset="-122"/>
              </a:rPr>
              <a:t>既指负责组织运行的人，又指组织完成目标的运行过程。</a:t>
            </a:r>
          </a:p>
          <a:p>
            <a:pPr lvl="1" eaLnBrk="1" hangingPunct="1">
              <a:spcBef>
                <a:spcPts val="600"/>
              </a:spcBef>
              <a:spcAft>
                <a:spcPts val="600"/>
              </a:spcAft>
            </a:pPr>
            <a:r>
              <a:rPr lang="zh-CN" altLang="en-US" dirty="0">
                <a:latin typeface="微软雅黑" pitchFamily="34" charset="-122"/>
                <a:ea typeface="微软雅黑" pitchFamily="34" charset="-122"/>
              </a:rPr>
              <a:t>中层的管理</a:t>
            </a:r>
          </a:p>
          <a:p>
            <a:pPr eaLnBrk="1" hangingPunct="1">
              <a:spcBef>
                <a:spcPts val="1200"/>
              </a:spcBef>
              <a:spcAft>
                <a:spcPts val="600"/>
              </a:spcAft>
            </a:pPr>
            <a:r>
              <a:rPr lang="zh-CN" altLang="en-US" dirty="0">
                <a:latin typeface="微软雅黑" pitchFamily="34" charset="-122"/>
                <a:ea typeface="微软雅黑" pitchFamily="34" charset="-122"/>
              </a:rPr>
              <a:t>公共行政就是</a:t>
            </a:r>
            <a:r>
              <a:rPr lang="zh-CN" altLang="en-US" dirty="0" smtClean="0">
                <a:latin typeface="微软雅黑" pitchFamily="34" charset="-122"/>
                <a:ea typeface="微软雅黑" pitchFamily="34" charset="-122"/>
              </a:rPr>
              <a:t>米老鼠。</a:t>
            </a:r>
            <a:endParaRPr lang="en-US" altLang="zh-CN" dirty="0" smtClean="0">
              <a:latin typeface="微软雅黑" pitchFamily="34" charset="-122"/>
              <a:ea typeface="微软雅黑" pitchFamily="34" charset="-122"/>
            </a:endParaRPr>
          </a:p>
          <a:p>
            <a:pPr lvl="1">
              <a:spcBef>
                <a:spcPts val="600"/>
              </a:spcBef>
              <a:spcAft>
                <a:spcPts val="600"/>
              </a:spcAft>
            </a:pPr>
            <a:r>
              <a:rPr lang="zh-CN" altLang="en-US" dirty="0" smtClean="0">
                <a:latin typeface="微软雅黑" pitchFamily="34" charset="-122"/>
                <a:ea typeface="微软雅黑" pitchFamily="34" charset="-122"/>
              </a:rPr>
              <a:t>繁文冗节（</a:t>
            </a:r>
            <a:r>
              <a:rPr lang="en-US" altLang="zh-CN" dirty="0" smtClean="0">
                <a:latin typeface="微软雅黑" pitchFamily="34" charset="-122"/>
                <a:ea typeface="微软雅黑" pitchFamily="34" charset="-122"/>
              </a:rPr>
              <a:t>Red tape</a:t>
            </a:r>
            <a:r>
              <a:rPr lang="zh-CN" altLang="en-US" dirty="0" smtClean="0">
                <a:latin typeface="微软雅黑" pitchFamily="34" charset="-122"/>
                <a:ea typeface="微软雅黑" pitchFamily="34" charset="-122"/>
              </a:rPr>
              <a:t>），例如学位认证</a:t>
            </a:r>
            <a:endParaRPr lang="en-US" dirty="0">
              <a:latin typeface="微软雅黑" pitchFamily="34" charset="-122"/>
              <a:ea typeface="微软雅黑" pitchFamily="34" charset="-122"/>
            </a:endParaRPr>
          </a:p>
        </p:txBody>
      </p:sp>
    </p:spTree>
    <p:extLst>
      <p:ext uri="{BB962C8B-B14F-4D97-AF65-F5344CB8AC3E}">
        <p14:creationId xmlns:p14="http://schemas.microsoft.com/office/powerpoint/2010/main" val="56129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457200"/>
            <a:ext cx="7772400" cy="883568"/>
          </a:xfrm>
        </p:spPr>
        <p:txBody>
          <a:bodyPr>
            <a:normAutofit/>
          </a:bodyPr>
          <a:lstStyle/>
          <a:p>
            <a:pPr eaLnBrk="1" hangingPunct="1"/>
            <a:r>
              <a:rPr lang="en-US" altLang="zh-CN" sz="4000" dirty="0" smtClean="0">
                <a:latin typeface="微软雅黑" pitchFamily="34" charset="-122"/>
                <a:ea typeface="微软雅黑" pitchFamily="34" charset="-122"/>
              </a:rPr>
              <a:t>III. </a:t>
            </a:r>
            <a:r>
              <a:rPr lang="zh-CN" altLang="en-US" sz="4000" b="1" dirty="0" smtClean="0">
                <a:latin typeface="微软雅黑" pitchFamily="34" charset="-122"/>
                <a:ea typeface="微软雅黑" pitchFamily="34" charset="-122"/>
              </a:rPr>
              <a:t>法律的</a:t>
            </a:r>
            <a:r>
              <a:rPr lang="zh-CN" altLang="en-US" sz="4000" b="1" dirty="0">
                <a:latin typeface="微软雅黑" pitchFamily="34" charset="-122"/>
                <a:ea typeface="微软雅黑" pitchFamily="34" charset="-122"/>
              </a:rPr>
              <a:t>角度</a:t>
            </a:r>
          </a:p>
        </p:txBody>
      </p:sp>
      <p:sp>
        <p:nvSpPr>
          <p:cNvPr id="11267" name="Rectangle 3"/>
          <p:cNvSpPr>
            <a:spLocks noGrp="1" noChangeArrowheads="1"/>
          </p:cNvSpPr>
          <p:nvPr>
            <p:ph type="body" idx="4294967295"/>
          </p:nvPr>
        </p:nvSpPr>
        <p:spPr>
          <a:xfrm>
            <a:off x="457200" y="1484784"/>
            <a:ext cx="8229600" cy="5220816"/>
          </a:xfrm>
        </p:spPr>
        <p:txBody>
          <a:bodyPr>
            <a:normAutofit/>
          </a:bodyPr>
          <a:lstStyle/>
          <a:p>
            <a:pPr eaLnBrk="1" hangingPunct="1"/>
            <a:r>
              <a:rPr lang="zh-CN" altLang="en-US" dirty="0" smtClean="0">
                <a:latin typeface="微软雅黑" pitchFamily="34" charset="-122"/>
                <a:ea typeface="微软雅黑" pitchFamily="34" charset="-122"/>
              </a:rPr>
              <a:t>就是</a:t>
            </a:r>
            <a:r>
              <a:rPr lang="zh-CN" altLang="en-US" dirty="0">
                <a:latin typeface="微软雅黑" pitchFamily="34" charset="-122"/>
                <a:ea typeface="微软雅黑" pitchFamily="34" charset="-122"/>
              </a:rPr>
              <a:t>法律的</a:t>
            </a:r>
            <a:r>
              <a:rPr lang="zh-CN" altLang="en-US" dirty="0" smtClean="0">
                <a:latin typeface="微软雅黑" pitchFamily="34" charset="-122"/>
                <a:ea typeface="微软雅黑" pitchFamily="34" charset="-122"/>
              </a:rPr>
              <a:t>执行。</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例如</a:t>
            </a:r>
            <a:r>
              <a:rPr lang="en-US" dirty="0" smtClean="0">
                <a:latin typeface="微软雅黑" pitchFamily="34" charset="-122"/>
                <a:ea typeface="微软雅黑" pitchFamily="34" charset="-122"/>
              </a:rPr>
              <a:t>O’Neill</a:t>
            </a:r>
            <a:r>
              <a:rPr lang="en-US" dirty="0">
                <a:latin typeface="微软雅黑" pitchFamily="34" charset="-122"/>
                <a:ea typeface="微软雅黑" pitchFamily="34" charset="-122"/>
              </a:rPr>
              <a:t>)</a:t>
            </a:r>
          </a:p>
          <a:p>
            <a:pPr lvl="1" eaLnBrk="1" hangingPunct="1"/>
            <a:r>
              <a:rPr lang="zh-CN" altLang="en-US" sz="3000" b="1" dirty="0" smtClean="0">
                <a:latin typeface="微软雅黑" pitchFamily="34" charset="-122"/>
                <a:ea typeface="微软雅黑" pitchFamily="34" charset="-122"/>
              </a:rPr>
              <a:t>行政法</a:t>
            </a:r>
            <a:r>
              <a:rPr lang="zh-CN" altLang="en-US" sz="3000" dirty="0" smtClean="0">
                <a:latin typeface="微软雅黑" pitchFamily="34" charset="-122"/>
                <a:ea typeface="微软雅黑" pitchFamily="34" charset="-122"/>
              </a:rPr>
              <a:t>：是对政府用什么</a:t>
            </a:r>
            <a:r>
              <a:rPr lang="zh-CN" altLang="en-US" sz="3000" dirty="0">
                <a:latin typeface="微软雅黑" pitchFamily="34" charset="-122"/>
                <a:ea typeface="微软雅黑" pitchFamily="34" charset="-122"/>
              </a:rPr>
              <a:t>方式</a:t>
            </a:r>
            <a:r>
              <a:rPr lang="zh-CN" altLang="en-US" sz="3000" dirty="0" smtClean="0">
                <a:latin typeface="微软雅黑" pitchFamily="34" charset="-122"/>
                <a:ea typeface="微软雅黑" pitchFamily="34" charset="-122"/>
              </a:rPr>
              <a:t>、在什么</a:t>
            </a:r>
            <a:r>
              <a:rPr lang="zh-CN" altLang="en-US" sz="3000" dirty="0">
                <a:latin typeface="微软雅黑" pitchFamily="34" charset="-122"/>
                <a:ea typeface="微软雅黑" pitchFamily="34" charset="-122"/>
              </a:rPr>
              <a:t>时间</a:t>
            </a:r>
            <a:r>
              <a:rPr lang="zh-CN" altLang="en-US" sz="3000" dirty="0" smtClean="0">
                <a:latin typeface="微软雅黑" pitchFamily="34" charset="-122"/>
                <a:ea typeface="微软雅黑" pitchFamily="34" charset="-122"/>
              </a:rPr>
              <a:t>和什么地点可以采取行动进行规定的法律。</a:t>
            </a:r>
            <a:endParaRPr lang="en-US" sz="3000" dirty="0">
              <a:latin typeface="微软雅黑" pitchFamily="34" charset="-122"/>
              <a:ea typeface="微软雅黑" pitchFamily="34" charset="-122"/>
            </a:endParaRPr>
          </a:p>
          <a:p>
            <a:pPr eaLnBrk="1" hangingPunct="1"/>
            <a:r>
              <a:rPr lang="zh-CN" altLang="en-US" dirty="0" smtClean="0">
                <a:latin typeface="微软雅黑" pitchFamily="34" charset="-122"/>
                <a:ea typeface="微软雅黑" pitchFamily="34" charset="-122"/>
              </a:rPr>
              <a:t>就是规制（管制）。</a:t>
            </a:r>
            <a:endParaRPr lang="en-US" dirty="0">
              <a:latin typeface="微软雅黑" pitchFamily="34" charset="-122"/>
              <a:ea typeface="微软雅黑" pitchFamily="34" charset="-122"/>
            </a:endParaRPr>
          </a:p>
          <a:p>
            <a:pPr lvl="1" eaLnBrk="1" hangingPunct="1"/>
            <a:r>
              <a:rPr lang="zh-CN" altLang="en-US" sz="3000" dirty="0">
                <a:latin typeface="微软雅黑" pitchFamily="34" charset="-122"/>
                <a:ea typeface="微软雅黑" pitchFamily="34" charset="-122"/>
              </a:rPr>
              <a:t>最</a:t>
            </a:r>
            <a:r>
              <a:rPr lang="zh-CN" altLang="en-US" sz="3000" dirty="0" smtClean="0">
                <a:latin typeface="微软雅黑" pitchFamily="34" charset="-122"/>
                <a:ea typeface="微软雅黑" pitchFamily="34" charset="-122"/>
              </a:rPr>
              <a:t>古老的政府功能：告诉公民和社会</a:t>
            </a:r>
            <a:endParaRPr lang="en-US" altLang="zh-CN" sz="3000" dirty="0" smtClean="0">
              <a:latin typeface="微软雅黑" pitchFamily="34" charset="-122"/>
              <a:ea typeface="微软雅黑" pitchFamily="34" charset="-122"/>
            </a:endParaRPr>
          </a:p>
          <a:p>
            <a:pPr marL="457200" lvl="1" indent="0" eaLnBrk="1" hangingPunct="1">
              <a:buNone/>
            </a:pPr>
            <a:r>
              <a:rPr lang="en-US" altLang="zh-CN" sz="3000" dirty="0">
                <a:latin typeface="微软雅黑" pitchFamily="34" charset="-122"/>
                <a:ea typeface="微软雅黑" pitchFamily="34" charset="-122"/>
              </a:rPr>
              <a:t> </a:t>
            </a:r>
            <a:r>
              <a:rPr lang="en-US" altLang="zh-CN" sz="3000" dirty="0" smtClean="0">
                <a:latin typeface="微软雅黑" pitchFamily="34" charset="-122"/>
                <a:ea typeface="微软雅黑" pitchFamily="34" charset="-122"/>
              </a:rPr>
              <a:t>  </a:t>
            </a:r>
            <a:r>
              <a:rPr lang="zh-CN" altLang="en-US" sz="3000" dirty="0" smtClean="0">
                <a:latin typeface="微软雅黑" pitchFamily="34" charset="-122"/>
                <a:ea typeface="微软雅黑" pitchFamily="34" charset="-122"/>
              </a:rPr>
              <a:t>（不）可以做什么 （例如汉莫拉比法典）</a:t>
            </a:r>
            <a:endParaRPr lang="en-US" altLang="zh-CN" sz="3000" dirty="0" smtClean="0">
              <a:latin typeface="微软雅黑" pitchFamily="34" charset="-122"/>
              <a:ea typeface="微软雅黑" pitchFamily="34" charset="-122"/>
            </a:endParaRPr>
          </a:p>
          <a:p>
            <a:pPr lvl="1"/>
            <a:r>
              <a:rPr lang="zh-CN" altLang="en-US" sz="3000" dirty="0" smtClean="0">
                <a:latin typeface="微软雅黑" pitchFamily="34" charset="-122"/>
                <a:ea typeface="微软雅黑" pitchFamily="34" charset="-122"/>
              </a:rPr>
              <a:t>规制：政府控制公民社会</a:t>
            </a:r>
            <a:r>
              <a:rPr lang="zh-CN" altLang="en-US" sz="3000" dirty="0">
                <a:latin typeface="微软雅黑" pitchFamily="34" charset="-122"/>
                <a:ea typeface="微软雅黑" pitchFamily="34" charset="-122"/>
              </a:rPr>
              <a:t>和经济</a:t>
            </a:r>
            <a:r>
              <a:rPr lang="zh-CN" altLang="en-US" sz="3000" dirty="0" smtClean="0">
                <a:latin typeface="微软雅黑" pitchFamily="34" charset="-122"/>
                <a:ea typeface="微软雅黑" pitchFamily="34" charset="-122"/>
              </a:rPr>
              <a:t>活动的总和；是负责法律解释的行政机关制定规则的过程。</a:t>
            </a:r>
            <a:endParaRPr lang="en-US" sz="3000" dirty="0">
              <a:latin typeface="微软雅黑" pitchFamily="34" charset="-122"/>
              <a:ea typeface="微软雅黑" pitchFamily="34" charset="-122"/>
            </a:endParaRPr>
          </a:p>
          <a:p>
            <a:pPr lvl="1" eaLnBrk="1" hangingPunct="1"/>
            <a:r>
              <a:rPr lang="en-US" sz="3000" dirty="0" err="1" smtClean="0">
                <a:latin typeface="微软雅黑" pitchFamily="34" charset="-122"/>
                <a:ea typeface="微软雅黑" pitchFamily="34" charset="-122"/>
              </a:rPr>
              <a:t>使一些问题</a:t>
            </a:r>
            <a:r>
              <a:rPr lang="zh-CN" altLang="en-US" sz="3000" dirty="0">
                <a:latin typeface="微软雅黑" pitchFamily="34" charset="-122"/>
                <a:ea typeface="微软雅黑" pitchFamily="34" charset="-122"/>
              </a:rPr>
              <a:t>更少</a:t>
            </a:r>
            <a:r>
              <a:rPr lang="en-US" sz="3000" dirty="0" err="1" smtClean="0">
                <a:latin typeface="微软雅黑" pitchFamily="34" charset="-122"/>
                <a:ea typeface="微软雅黑" pitchFamily="34" charset="-122"/>
              </a:rPr>
              <a:t>发生</a:t>
            </a:r>
            <a:r>
              <a:rPr lang="en-US" sz="3000" dirty="0" smtClean="0">
                <a:latin typeface="微软雅黑" pitchFamily="34" charset="-122"/>
                <a:ea typeface="微软雅黑" pitchFamily="34" charset="-122"/>
              </a:rPr>
              <a:t>(</a:t>
            </a:r>
            <a:r>
              <a:rPr lang="zh-CN" altLang="en-US" sz="3000" dirty="0">
                <a:latin typeface="微软雅黑" pitchFamily="34" charset="-122"/>
                <a:ea typeface="微软雅黑" pitchFamily="34" charset="-122"/>
              </a:rPr>
              <a:t>例如</a:t>
            </a:r>
            <a:r>
              <a:rPr lang="zh-CN" altLang="en-US" sz="3000" dirty="0" smtClean="0">
                <a:latin typeface="微软雅黑" pitchFamily="34" charset="-122"/>
                <a:ea typeface="微软雅黑" pitchFamily="34" charset="-122"/>
              </a:rPr>
              <a:t>地震</a:t>
            </a:r>
            <a:r>
              <a:rPr lang="en-US" sz="3000" dirty="0">
                <a:latin typeface="微软雅黑" pitchFamily="34" charset="-122"/>
                <a:ea typeface="微软雅黑" pitchFamily="34" charset="-122"/>
              </a:rPr>
              <a:t>)</a:t>
            </a:r>
          </a:p>
        </p:txBody>
      </p:sp>
    </p:spTree>
    <p:extLst>
      <p:ext uri="{BB962C8B-B14F-4D97-AF65-F5344CB8AC3E}">
        <p14:creationId xmlns:p14="http://schemas.microsoft.com/office/powerpoint/2010/main" val="1435722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CN" altLang="en-US" dirty="0" smtClean="0"/>
              <a:t>公共管理的概念</a:t>
            </a:r>
            <a:endParaRPr lang="en-US" altLang="zh-CN" dirty="0" smtClean="0"/>
          </a:p>
        </p:txBody>
      </p:sp>
      <p:sp>
        <p:nvSpPr>
          <p:cNvPr id="11267" name="Rectangle 3"/>
          <p:cNvSpPr>
            <a:spLocks noGrp="1" noChangeArrowheads="1"/>
          </p:cNvSpPr>
          <p:nvPr>
            <p:ph type="body" idx="1"/>
          </p:nvPr>
        </p:nvSpPr>
        <p:spPr>
          <a:xfrm>
            <a:off x="457200" y="1600200"/>
            <a:ext cx="8229600" cy="4925144"/>
          </a:xfrm>
        </p:spPr>
        <p:txBody>
          <a:bodyPr>
            <a:normAutofit fontScale="92500" lnSpcReduction="10000"/>
          </a:bodyPr>
          <a:lstStyle/>
          <a:p>
            <a:pPr eaLnBrk="1" hangingPunct="1">
              <a:buFontTx/>
              <a:buNone/>
            </a:pPr>
            <a:r>
              <a:rPr lang="en-US" altLang="zh-CN" sz="2800" dirty="0" smtClean="0"/>
              <a:t>	</a:t>
            </a:r>
            <a:r>
              <a:rPr lang="en-US" altLang="zh-TW" sz="2800" b="1" dirty="0" smtClean="0"/>
              <a:t>What is Public Administration?</a:t>
            </a:r>
            <a:endParaRPr lang="en-US" altLang="zh-CN" sz="2800" b="1" dirty="0" smtClean="0"/>
          </a:p>
          <a:p>
            <a:pPr eaLnBrk="1" hangingPunct="1">
              <a:buFontTx/>
              <a:buNone/>
            </a:pPr>
            <a:r>
              <a:rPr lang="en-US" altLang="zh-CN" sz="2800" dirty="0" smtClean="0"/>
              <a:t>	</a:t>
            </a:r>
            <a:r>
              <a:rPr lang="en-US" altLang="zh-TW" sz="2800" dirty="0" smtClean="0"/>
              <a:t>PA is the use of political, managerial, and legal theories and processes to fulfill </a:t>
            </a:r>
            <a:r>
              <a:rPr lang="en-US" altLang="zh-CN" sz="2800" dirty="0" smtClean="0"/>
              <a:t>legislative, executive and judicial </a:t>
            </a:r>
            <a:r>
              <a:rPr lang="en-US" altLang="zh-TW" sz="2800" dirty="0" smtClean="0"/>
              <a:t>governmental mandates for </a:t>
            </a:r>
            <a:r>
              <a:rPr lang="en-US" altLang="zh-CN" sz="2800" dirty="0" smtClean="0"/>
              <a:t>the </a:t>
            </a:r>
            <a:r>
              <a:rPr lang="en-US" altLang="zh-TW" sz="2800" b="1" u="sng" dirty="0" smtClean="0"/>
              <a:t>provision of regulatory and service functions </a:t>
            </a:r>
            <a:r>
              <a:rPr lang="en-US" altLang="zh-TW" sz="2800" dirty="0" smtClean="0"/>
              <a:t>for the society. It is whatever governments do. </a:t>
            </a:r>
            <a:r>
              <a:rPr lang="en-US" altLang="zh-CN" sz="2800" dirty="0" smtClean="0"/>
              <a:t>(Rosenbloom,1998:6)</a:t>
            </a:r>
          </a:p>
          <a:p>
            <a:pPr>
              <a:buNone/>
            </a:pPr>
            <a:r>
              <a:rPr lang="zh-CN" altLang="en-US" sz="2800" dirty="0" smtClean="0"/>
              <a:t>    公共管理就是运用政治、管理和法律相关理论和实践来实现政府立法、行政和司法的指令，以帮助政府履行为社会</a:t>
            </a:r>
            <a:r>
              <a:rPr lang="zh-CN" altLang="en-US" sz="2800" dirty="0" smtClean="0">
                <a:solidFill>
                  <a:srgbClr val="FF0000"/>
                </a:solidFill>
              </a:rPr>
              <a:t>提供规制</a:t>
            </a:r>
            <a:r>
              <a:rPr lang="zh-CN" altLang="en-US" sz="2800" dirty="0" smtClean="0"/>
              <a:t>和</a:t>
            </a:r>
            <a:r>
              <a:rPr lang="zh-CN" altLang="en-US" sz="2800" dirty="0" smtClean="0">
                <a:solidFill>
                  <a:srgbClr val="FF0000"/>
                </a:solidFill>
              </a:rPr>
              <a:t>服务</a:t>
            </a:r>
            <a:r>
              <a:rPr lang="zh-CN" altLang="en-US" sz="2800" dirty="0" smtClean="0"/>
              <a:t>的职能。公共管理就是政府所做的一切。</a:t>
            </a:r>
            <a:r>
              <a:rPr lang="en-US" altLang="zh-CN" sz="2800" dirty="0" smtClean="0"/>
              <a:t>(Rosenbloom,1998:6)</a:t>
            </a:r>
            <a:endParaRPr lang="zh-CN" altLang="en-US" sz="2800" dirty="0" smtClean="0"/>
          </a:p>
          <a:p>
            <a:pPr eaLnBrk="1" hangingPunct="1">
              <a:buFontTx/>
              <a:buNone/>
            </a:pPr>
            <a:endParaRPr lang="en-US" altLang="zh-TW" sz="2800" dirty="0" smtClean="0"/>
          </a:p>
          <a:p>
            <a:pPr eaLnBrk="1" hangingPunct="1"/>
            <a:endParaRPr lang="zh-CN" altLang="en-US" sz="2800" dirty="0" smtClean="0"/>
          </a:p>
        </p:txBody>
      </p:sp>
    </p:spTree>
    <p:extLst>
      <p:ext uri="{BB962C8B-B14F-4D97-AF65-F5344CB8AC3E}">
        <p14:creationId xmlns:p14="http://schemas.microsoft.com/office/powerpoint/2010/main" val="415955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684213" y="2492375"/>
            <a:ext cx="7848600" cy="3563938"/>
          </a:xfrm>
        </p:spPr>
        <p:txBody>
          <a:bodyPr/>
          <a:lstStyle/>
          <a:p>
            <a:pPr algn="ctr" eaLnBrk="1" hangingPunct="1">
              <a:spcBef>
                <a:spcPct val="0"/>
              </a:spcBef>
              <a:buFont typeface="Wingdings" pitchFamily="2" charset="2"/>
              <a:buNone/>
              <a:defRPr/>
            </a:pPr>
            <a:r>
              <a:rPr lang="zh-CN" altLang="en-US" sz="4000" b="1" dirty="0" smtClean="0">
                <a:cs typeface="+mj-cs"/>
              </a:rPr>
              <a:t>二</a:t>
            </a:r>
            <a:r>
              <a:rPr lang="zh-CN" altLang="en-US" sz="4000" b="1" dirty="0" smtClean="0">
                <a:latin typeface="微软雅黑" pitchFamily="34" charset="-122"/>
                <a:ea typeface="微软雅黑" pitchFamily="34" charset="-122"/>
                <a:cs typeface="+mj-cs"/>
              </a:rPr>
              <a:t>、公共管理的学科起源</a:t>
            </a:r>
          </a:p>
        </p:txBody>
      </p:sp>
      <p:sp>
        <p:nvSpPr>
          <p:cNvPr id="3" name="日期占位符 2"/>
          <p:cNvSpPr>
            <a:spLocks noGrp="1"/>
          </p:cNvSpPr>
          <p:nvPr>
            <p:ph type="dt" sz="quarter" idx="10"/>
          </p:nvPr>
        </p:nvSpPr>
        <p:spPr/>
        <p:txBody>
          <a:bodyPr/>
          <a:lstStyle/>
          <a:p>
            <a:pPr>
              <a:defRPr/>
            </a:pPr>
            <a:fld id="{FBB523BC-B4C8-41BD-8B1E-ABBFC0472074}" type="datetime1">
              <a:rPr lang="zh-CN" altLang="en-US"/>
              <a:pPr>
                <a:defRPr/>
              </a:pPr>
              <a:t>2020/6/11</a:t>
            </a:fld>
            <a:endParaRPr lang="zh-CN" altLang="en-US"/>
          </a:p>
        </p:txBody>
      </p:sp>
      <p:sp>
        <p:nvSpPr>
          <p:cNvPr id="4" name="灯片编号占位符 3"/>
          <p:cNvSpPr>
            <a:spLocks noGrp="1"/>
          </p:cNvSpPr>
          <p:nvPr>
            <p:ph type="sldNum" sz="quarter" idx="12"/>
          </p:nvPr>
        </p:nvSpPr>
        <p:spPr/>
        <p:txBody>
          <a:bodyPr/>
          <a:lstStyle/>
          <a:p>
            <a:pPr>
              <a:defRPr/>
            </a:pPr>
            <a:r>
              <a:rPr lang="de-DE" altLang="en-US" smtClean="0"/>
              <a:t>Page </a:t>
            </a:r>
            <a:r>
              <a:rPr lang="de-DE" altLang="en-US" smtClean="0">
                <a:sym typeface="MS UI Gothic" pitchFamily="34" charset="-128"/>
              </a:rPr>
              <a:t></a:t>
            </a:r>
            <a:r>
              <a:rPr lang="de-DE" altLang="en-US" smtClean="0"/>
              <a:t> </a:t>
            </a:r>
            <a:fld id="{FE3F4EDE-7132-4994-8ADB-41EF959B87D3}" type="slidenum">
              <a:rPr lang="zh-CN" altLang="en-US" smtClean="0"/>
              <a:pPr>
                <a:defRPr/>
              </a:pPr>
              <a:t>47</a:t>
            </a:fld>
            <a:endParaRPr lang="en-US"/>
          </a:p>
        </p:txBody>
      </p:sp>
    </p:spTree>
    <p:extLst>
      <p:ext uri="{BB962C8B-B14F-4D97-AF65-F5344CB8AC3E}">
        <p14:creationId xmlns:p14="http://schemas.microsoft.com/office/powerpoint/2010/main" val="290549297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1188" y="333375"/>
            <a:ext cx="7856537" cy="863600"/>
          </a:xfrm>
        </p:spPr>
        <p:txBody>
          <a:bodyPr/>
          <a:lstStyle/>
          <a:p>
            <a:pPr eaLnBrk="1" hangingPunct="1"/>
            <a:r>
              <a:rPr lang="zh-CN" altLang="en-US" sz="4000" b="1" smtClean="0">
                <a:latin typeface="微软雅黑" pitchFamily="34" charset="-122"/>
                <a:ea typeface="微软雅黑" pitchFamily="34" charset="-122"/>
              </a:rPr>
              <a:t>几个基本名词</a:t>
            </a:r>
          </a:p>
        </p:txBody>
      </p:sp>
      <p:sp>
        <p:nvSpPr>
          <p:cNvPr id="61443" name="Rectangle 3"/>
          <p:cNvSpPr>
            <a:spLocks noGrp="1" noChangeArrowheads="1"/>
          </p:cNvSpPr>
          <p:nvPr>
            <p:ph idx="1"/>
          </p:nvPr>
        </p:nvSpPr>
        <p:spPr>
          <a:xfrm>
            <a:off x="684213" y="1412875"/>
            <a:ext cx="7848600" cy="4730750"/>
          </a:xfrm>
        </p:spPr>
        <p:txBody>
          <a:bodyPr>
            <a:normAutofit lnSpcReduction="10000"/>
          </a:bodyPr>
          <a:lstStyle/>
          <a:p>
            <a:pPr marL="342900" lvl="1" indent="-342900" eaLnBrk="1" hangingPunct="1">
              <a:buSzPct val="65000"/>
            </a:pPr>
            <a:r>
              <a:rPr lang="en-US" altLang="zh-CN" sz="3000" dirty="0" smtClean="0">
                <a:latin typeface="微软雅黑" pitchFamily="34" charset="-122"/>
                <a:ea typeface="微软雅黑" pitchFamily="34" charset="-122"/>
              </a:rPr>
              <a:t>Administration</a:t>
            </a:r>
            <a:r>
              <a:rPr lang="zh-CN" altLang="en-US" sz="3000" dirty="0" smtClean="0">
                <a:latin typeface="微软雅黑" pitchFamily="34" charset="-122"/>
                <a:ea typeface="微软雅黑" pitchFamily="34" charset="-122"/>
              </a:rPr>
              <a:t>：行政学</a:t>
            </a:r>
          </a:p>
          <a:p>
            <a:pPr marL="342900" lvl="1" indent="-342900" eaLnBrk="1" hangingPunct="1">
              <a:buSzPct val="65000"/>
            </a:pPr>
            <a:r>
              <a:rPr lang="en-US" altLang="zh-CN" sz="3000" dirty="0" smtClean="0">
                <a:latin typeface="微软雅黑" pitchFamily="34" charset="-122"/>
                <a:ea typeface="微软雅黑" pitchFamily="34" charset="-122"/>
              </a:rPr>
              <a:t>Public Administration</a:t>
            </a:r>
            <a:r>
              <a:rPr lang="zh-CN" altLang="en-US" sz="3000" dirty="0" smtClean="0">
                <a:latin typeface="微软雅黑" pitchFamily="34" charset="-122"/>
                <a:ea typeface="微软雅黑" pitchFamily="34" charset="-122"/>
              </a:rPr>
              <a:t>：</a:t>
            </a:r>
            <a:r>
              <a:rPr lang="en-US" altLang="zh-CN" sz="3000" dirty="0" smtClean="0">
                <a:latin typeface="微软雅黑" pitchFamily="34" charset="-122"/>
                <a:ea typeface="微软雅黑" pitchFamily="34" charset="-122"/>
              </a:rPr>
              <a:t>PA</a:t>
            </a:r>
            <a:r>
              <a:rPr lang="zh-CN" altLang="en-US" sz="3000" dirty="0" smtClean="0">
                <a:latin typeface="微软雅黑" pitchFamily="34" charset="-122"/>
                <a:ea typeface="微软雅黑" pitchFamily="34" charset="-122"/>
              </a:rPr>
              <a:t>，公共行政学</a:t>
            </a:r>
          </a:p>
          <a:p>
            <a:pPr marL="342900" lvl="1" indent="-342900" eaLnBrk="1" hangingPunct="1">
              <a:buSzPct val="65000"/>
            </a:pPr>
            <a:r>
              <a:rPr lang="en-US" altLang="zh-CN" sz="3000" dirty="0" smtClean="0">
                <a:latin typeface="微软雅黑" pitchFamily="34" charset="-122"/>
                <a:ea typeface="微软雅黑" pitchFamily="34" charset="-122"/>
              </a:rPr>
              <a:t>New Public Administration</a:t>
            </a:r>
            <a:r>
              <a:rPr lang="zh-CN" altLang="en-US" sz="3000" dirty="0" smtClean="0">
                <a:latin typeface="微软雅黑" pitchFamily="34" charset="-122"/>
                <a:ea typeface="微软雅黑" pitchFamily="34" charset="-122"/>
              </a:rPr>
              <a:t>：</a:t>
            </a:r>
            <a:r>
              <a:rPr lang="en-US" altLang="zh-CN" sz="3000" dirty="0" smtClean="0">
                <a:latin typeface="微软雅黑" pitchFamily="34" charset="-122"/>
                <a:ea typeface="微软雅黑" pitchFamily="34" charset="-122"/>
              </a:rPr>
              <a:t>NPA</a:t>
            </a:r>
            <a:r>
              <a:rPr lang="zh-CN" altLang="en-US" sz="3000" dirty="0" smtClean="0">
                <a:latin typeface="微软雅黑" pitchFamily="34" charset="-122"/>
                <a:ea typeface="微软雅黑" pitchFamily="34" charset="-122"/>
              </a:rPr>
              <a:t>，新公共行政学</a:t>
            </a:r>
          </a:p>
          <a:p>
            <a:pPr marL="342900" lvl="1" indent="-342900" eaLnBrk="1" hangingPunct="1">
              <a:buSzPct val="65000"/>
            </a:pPr>
            <a:r>
              <a:rPr lang="en-US" altLang="zh-CN" sz="3000" dirty="0" smtClean="0">
                <a:latin typeface="微软雅黑" pitchFamily="34" charset="-122"/>
                <a:ea typeface="微软雅黑" pitchFamily="34" charset="-122"/>
              </a:rPr>
              <a:t>Management</a:t>
            </a:r>
            <a:r>
              <a:rPr lang="zh-CN" altLang="en-US" sz="3000" dirty="0" smtClean="0">
                <a:latin typeface="微软雅黑" pitchFamily="34" charset="-122"/>
                <a:ea typeface="微软雅黑" pitchFamily="34" charset="-122"/>
              </a:rPr>
              <a:t>：管理学</a:t>
            </a:r>
          </a:p>
          <a:p>
            <a:pPr marL="342900" lvl="1" indent="-342900" eaLnBrk="1" hangingPunct="1">
              <a:buSzPct val="65000"/>
            </a:pPr>
            <a:r>
              <a:rPr lang="en-US" altLang="zh-CN" sz="3000" dirty="0" smtClean="0">
                <a:latin typeface="微软雅黑" pitchFamily="34" charset="-122"/>
                <a:ea typeface="微软雅黑" pitchFamily="34" charset="-122"/>
              </a:rPr>
              <a:t>New Public Management</a:t>
            </a:r>
            <a:r>
              <a:rPr lang="zh-CN" altLang="en-US" sz="3000" dirty="0" smtClean="0">
                <a:latin typeface="微软雅黑" pitchFamily="34" charset="-122"/>
                <a:ea typeface="微软雅黑" pitchFamily="34" charset="-122"/>
              </a:rPr>
              <a:t>：</a:t>
            </a:r>
            <a:r>
              <a:rPr lang="en-US" altLang="zh-CN" sz="3000" dirty="0" smtClean="0">
                <a:latin typeface="微软雅黑" pitchFamily="34" charset="-122"/>
                <a:ea typeface="微软雅黑" pitchFamily="34" charset="-122"/>
              </a:rPr>
              <a:t>NPM</a:t>
            </a:r>
            <a:r>
              <a:rPr lang="zh-CN" altLang="en-US" sz="3000" dirty="0" smtClean="0">
                <a:latin typeface="微软雅黑" pitchFamily="34" charset="-122"/>
                <a:ea typeface="微软雅黑" pitchFamily="34" charset="-122"/>
              </a:rPr>
              <a:t>，新公共管理</a:t>
            </a:r>
          </a:p>
          <a:p>
            <a:pPr marL="342900" lvl="1" indent="-342900" eaLnBrk="1" hangingPunct="1">
              <a:buSzPct val="65000"/>
            </a:pPr>
            <a:r>
              <a:rPr lang="en-US" altLang="zh-CN" sz="3000" dirty="0" smtClean="0">
                <a:latin typeface="微软雅黑" pitchFamily="34" charset="-122"/>
                <a:ea typeface="微软雅黑" pitchFamily="34" charset="-122"/>
              </a:rPr>
              <a:t>New Public Service</a:t>
            </a:r>
            <a:r>
              <a:rPr lang="zh-CN" altLang="en-US" sz="3000" dirty="0" smtClean="0">
                <a:latin typeface="微软雅黑" pitchFamily="34" charset="-122"/>
                <a:ea typeface="微软雅黑" pitchFamily="34" charset="-122"/>
              </a:rPr>
              <a:t>：</a:t>
            </a:r>
            <a:r>
              <a:rPr lang="en-US" altLang="zh-CN" sz="3000" dirty="0" smtClean="0">
                <a:latin typeface="微软雅黑" pitchFamily="34" charset="-122"/>
                <a:ea typeface="微软雅黑" pitchFamily="34" charset="-122"/>
              </a:rPr>
              <a:t>NPS</a:t>
            </a:r>
            <a:r>
              <a:rPr lang="zh-CN" altLang="en-US" sz="3000" dirty="0" smtClean="0">
                <a:latin typeface="微软雅黑" pitchFamily="34" charset="-122"/>
                <a:ea typeface="微软雅黑" pitchFamily="34" charset="-122"/>
              </a:rPr>
              <a:t>，新公共服务</a:t>
            </a:r>
            <a:endParaRPr lang="en-US" altLang="zh-CN" sz="3000" dirty="0" smtClean="0">
              <a:latin typeface="微软雅黑" pitchFamily="34" charset="-122"/>
              <a:ea typeface="微软雅黑" pitchFamily="34" charset="-122"/>
            </a:endParaRPr>
          </a:p>
        </p:txBody>
      </p:sp>
      <p:sp>
        <p:nvSpPr>
          <p:cNvPr id="4" name="日期占位符 3"/>
          <p:cNvSpPr>
            <a:spLocks noGrp="1"/>
          </p:cNvSpPr>
          <p:nvPr>
            <p:ph type="dt" sz="quarter" idx="10"/>
          </p:nvPr>
        </p:nvSpPr>
        <p:spPr/>
        <p:txBody>
          <a:bodyPr/>
          <a:lstStyle/>
          <a:p>
            <a:pPr>
              <a:defRPr/>
            </a:pPr>
            <a:fld id="{198115E6-A8E3-4F0F-A62E-04A02B450581}" type="datetime1">
              <a:rPr lang="zh-CN" altLang="en-US"/>
              <a:pPr>
                <a:defRPr/>
              </a:pPr>
              <a:t>2020/6/11</a:t>
            </a:fld>
            <a:endParaRPr lang="zh-CN" altLang="en-US"/>
          </a:p>
        </p:txBody>
      </p:sp>
      <p:sp>
        <p:nvSpPr>
          <p:cNvPr id="5" name="灯片编号占位符 4"/>
          <p:cNvSpPr>
            <a:spLocks noGrp="1"/>
          </p:cNvSpPr>
          <p:nvPr>
            <p:ph type="sldNum" sz="quarter" idx="12"/>
          </p:nvPr>
        </p:nvSpPr>
        <p:spPr/>
        <p:txBody>
          <a:bodyPr/>
          <a:lstStyle/>
          <a:p>
            <a:pPr>
              <a:defRPr/>
            </a:pPr>
            <a:r>
              <a:rPr lang="de-DE" altLang="en-US" smtClean="0"/>
              <a:t>Page </a:t>
            </a:r>
            <a:r>
              <a:rPr lang="de-DE" altLang="en-US" smtClean="0">
                <a:sym typeface="MS UI Gothic" pitchFamily="34" charset="-128"/>
              </a:rPr>
              <a:t></a:t>
            </a:r>
            <a:r>
              <a:rPr lang="de-DE" altLang="en-US" smtClean="0"/>
              <a:t> </a:t>
            </a:r>
            <a:fld id="{45C90850-3ED3-4C96-88A9-45CBC3831418}" type="slidenum">
              <a:rPr lang="zh-CN" altLang="en-US" smtClean="0"/>
              <a:pPr>
                <a:defRPr/>
              </a:pPr>
              <a:t>48</a:t>
            </a:fld>
            <a:endParaRPr lang="en-US"/>
          </a:p>
        </p:txBody>
      </p:sp>
    </p:spTree>
    <p:extLst>
      <p:ext uri="{BB962C8B-B14F-4D97-AF65-F5344CB8AC3E}">
        <p14:creationId xmlns:p14="http://schemas.microsoft.com/office/powerpoint/2010/main" val="203681265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11188" y="404813"/>
            <a:ext cx="7856537" cy="863600"/>
          </a:xfrm>
        </p:spPr>
        <p:txBody>
          <a:bodyPr/>
          <a:lstStyle/>
          <a:p>
            <a:pPr eaLnBrk="1" hangingPunct="1"/>
            <a:r>
              <a:rPr lang="zh-CN" altLang="en-US" sz="4000" b="1" dirty="0" smtClean="0">
                <a:latin typeface="微软雅黑" pitchFamily="34" charset="-122"/>
                <a:ea typeface="微软雅黑" pitchFamily="34" charset="-122"/>
              </a:rPr>
              <a:t>现代公共管理的理论沿革</a:t>
            </a:r>
          </a:p>
        </p:txBody>
      </p:sp>
      <p:sp>
        <p:nvSpPr>
          <p:cNvPr id="62467" name="Rectangle 3"/>
          <p:cNvSpPr>
            <a:spLocks noGrp="1" noChangeArrowheads="1"/>
          </p:cNvSpPr>
          <p:nvPr>
            <p:ph idx="1"/>
          </p:nvPr>
        </p:nvSpPr>
        <p:spPr>
          <a:xfrm>
            <a:off x="714375" y="1500188"/>
            <a:ext cx="7848600" cy="4953148"/>
          </a:xfrm>
        </p:spPr>
        <p:txBody>
          <a:bodyPr>
            <a:normAutofit/>
          </a:bodyPr>
          <a:lstStyle/>
          <a:p>
            <a:pPr eaLnBrk="1" hangingPunct="1">
              <a:spcBef>
                <a:spcPts val="600"/>
              </a:spcBef>
              <a:spcAft>
                <a:spcPts val="600"/>
              </a:spcAft>
              <a:buSzPct val="65000"/>
            </a:pPr>
            <a:r>
              <a:rPr lang="en-US" altLang="zh-CN" sz="3000" dirty="0" smtClean="0">
                <a:latin typeface="微软雅黑" pitchFamily="34" charset="-122"/>
                <a:ea typeface="微软雅黑" pitchFamily="34" charset="-122"/>
              </a:rPr>
              <a:t>1887</a:t>
            </a:r>
            <a:r>
              <a:rPr lang="zh-CN" altLang="en-US" sz="3000" dirty="0" smtClean="0">
                <a:latin typeface="微软雅黑" pitchFamily="34" charset="-122"/>
                <a:ea typeface="微软雅黑" pitchFamily="34" charset="-122"/>
              </a:rPr>
              <a:t>年，伍德罗</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威尔逊发表</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行政学研究</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，标志着公共行政学诞生；</a:t>
            </a:r>
          </a:p>
          <a:p>
            <a:pPr eaLnBrk="1" hangingPunct="1">
              <a:spcBef>
                <a:spcPts val="600"/>
              </a:spcBef>
              <a:spcAft>
                <a:spcPts val="600"/>
              </a:spcAft>
              <a:buSzPct val="65000"/>
            </a:pPr>
            <a:r>
              <a:rPr lang="en-US" altLang="zh-CN" sz="3000" dirty="0" smtClean="0">
                <a:latin typeface="微软雅黑" pitchFamily="34" charset="-122"/>
                <a:ea typeface="微软雅黑" pitchFamily="34" charset="-122"/>
              </a:rPr>
              <a:t>20</a:t>
            </a:r>
            <a:r>
              <a:rPr lang="zh-CN" altLang="en-US" sz="3000" dirty="0" smtClean="0">
                <a:latin typeface="微软雅黑" pitchFamily="34" charset="-122"/>
                <a:ea typeface="微软雅黑" pitchFamily="34" charset="-122"/>
              </a:rPr>
              <a:t>世纪上半叶，行政学在中国有所发展。</a:t>
            </a:r>
          </a:p>
          <a:p>
            <a:pPr eaLnBrk="1" hangingPunct="1">
              <a:spcBef>
                <a:spcPts val="600"/>
              </a:spcBef>
              <a:spcAft>
                <a:spcPts val="600"/>
              </a:spcAft>
              <a:buSzPct val="65000"/>
            </a:pPr>
            <a:r>
              <a:rPr lang="en-US" altLang="zh-CN" sz="3000" dirty="0" smtClean="0">
                <a:latin typeface="微软雅黑" pitchFamily="34" charset="-122"/>
                <a:ea typeface="微软雅黑" pitchFamily="34" charset="-122"/>
              </a:rPr>
              <a:t>20</a:t>
            </a:r>
            <a:r>
              <a:rPr lang="zh-CN" altLang="en-US" sz="3000" dirty="0" smtClean="0">
                <a:latin typeface="微软雅黑" pitchFamily="34" charset="-122"/>
                <a:ea typeface="微软雅黑" pitchFamily="34" charset="-122"/>
              </a:rPr>
              <a:t>世纪</a:t>
            </a:r>
            <a:r>
              <a:rPr lang="en-US" altLang="zh-CN" sz="3000" dirty="0" smtClean="0">
                <a:latin typeface="微软雅黑" pitchFamily="34" charset="-122"/>
                <a:ea typeface="微软雅黑" pitchFamily="34" charset="-122"/>
              </a:rPr>
              <a:t>80</a:t>
            </a:r>
            <a:r>
              <a:rPr lang="zh-CN" altLang="en-US" sz="3000" dirty="0" smtClean="0">
                <a:latin typeface="微软雅黑" pitchFamily="34" charset="-122"/>
                <a:ea typeface="微软雅黑" pitchFamily="34" charset="-122"/>
              </a:rPr>
              <a:t>年代，行政管理学在新中国开始起步。</a:t>
            </a:r>
          </a:p>
          <a:p>
            <a:pPr eaLnBrk="1" hangingPunct="1">
              <a:spcBef>
                <a:spcPts val="600"/>
              </a:spcBef>
              <a:spcAft>
                <a:spcPts val="600"/>
              </a:spcAft>
              <a:buSzPct val="65000"/>
            </a:pPr>
            <a:r>
              <a:rPr lang="zh-CN" altLang="en-US" sz="3000" dirty="0" smtClean="0">
                <a:latin typeface="微软雅黑" pitchFamily="34" charset="-122"/>
                <a:ea typeface="微软雅黑" pitchFamily="34" charset="-122"/>
              </a:rPr>
              <a:t>名称上，行政管理更具中国特色，公共行政更具西方色彩，两者其他无区别，英文均为</a:t>
            </a:r>
            <a:r>
              <a:rPr lang="en-US" altLang="zh-CN" sz="3000" dirty="0" smtClean="0">
                <a:latin typeface="微软雅黑" pitchFamily="34" charset="-122"/>
                <a:ea typeface="微软雅黑" pitchFamily="34" charset="-122"/>
              </a:rPr>
              <a:t>Public Administration </a:t>
            </a:r>
            <a:r>
              <a:rPr lang="zh-CN" altLang="en-US" sz="3000" dirty="0" smtClean="0">
                <a:latin typeface="微软雅黑" pitchFamily="34" charset="-122"/>
                <a:ea typeface="微软雅黑" pitchFamily="34" charset="-122"/>
              </a:rPr>
              <a:t>（</a:t>
            </a:r>
            <a:r>
              <a:rPr lang="en-US" altLang="zh-CN" sz="3000" dirty="0" smtClean="0">
                <a:latin typeface="微软雅黑" pitchFamily="34" charset="-122"/>
                <a:ea typeface="微软雅黑" pitchFamily="34" charset="-122"/>
              </a:rPr>
              <a:t>PA</a:t>
            </a:r>
            <a:r>
              <a:rPr lang="zh-CN" altLang="en-US" sz="3000" dirty="0" smtClean="0">
                <a:latin typeface="微软雅黑" pitchFamily="34" charset="-122"/>
                <a:ea typeface="微软雅黑" pitchFamily="34" charset="-122"/>
              </a:rPr>
              <a:t>）。</a:t>
            </a:r>
          </a:p>
        </p:txBody>
      </p:sp>
      <p:sp>
        <p:nvSpPr>
          <p:cNvPr id="4" name="日期占位符 3"/>
          <p:cNvSpPr>
            <a:spLocks noGrp="1"/>
          </p:cNvSpPr>
          <p:nvPr>
            <p:ph type="dt" sz="quarter" idx="10"/>
          </p:nvPr>
        </p:nvSpPr>
        <p:spPr/>
        <p:txBody>
          <a:bodyPr/>
          <a:lstStyle/>
          <a:p>
            <a:pPr>
              <a:defRPr/>
            </a:pPr>
            <a:fld id="{C6BC6061-908D-436B-BD6B-BE696DAB5E53}" type="datetime1">
              <a:rPr lang="zh-CN" altLang="en-US"/>
              <a:pPr>
                <a:defRPr/>
              </a:pPr>
              <a:t>2020/6/11</a:t>
            </a:fld>
            <a:endParaRPr lang="zh-CN" altLang="en-US"/>
          </a:p>
        </p:txBody>
      </p:sp>
      <p:sp>
        <p:nvSpPr>
          <p:cNvPr id="5" name="灯片编号占位符 4"/>
          <p:cNvSpPr>
            <a:spLocks noGrp="1"/>
          </p:cNvSpPr>
          <p:nvPr>
            <p:ph type="sldNum" sz="quarter" idx="12"/>
          </p:nvPr>
        </p:nvSpPr>
        <p:spPr/>
        <p:txBody>
          <a:bodyPr/>
          <a:lstStyle/>
          <a:p>
            <a:pPr>
              <a:defRPr/>
            </a:pPr>
            <a:r>
              <a:rPr lang="de-DE" altLang="en-US" smtClean="0"/>
              <a:t>Page </a:t>
            </a:r>
            <a:r>
              <a:rPr lang="de-DE" altLang="en-US" smtClean="0">
                <a:sym typeface="MS UI Gothic" pitchFamily="34" charset="-128"/>
              </a:rPr>
              <a:t></a:t>
            </a:r>
            <a:r>
              <a:rPr lang="de-DE" altLang="en-US" smtClean="0"/>
              <a:t> </a:t>
            </a:r>
            <a:fld id="{F378522B-98F4-4925-AB21-8953842FEBBC}" type="slidenum">
              <a:rPr lang="zh-CN" altLang="en-US" smtClean="0"/>
              <a:pPr>
                <a:defRPr/>
              </a:pPr>
              <a:t>49</a:t>
            </a:fld>
            <a:endParaRPr lang="en-US"/>
          </a:p>
        </p:txBody>
      </p:sp>
    </p:spTree>
    <p:extLst>
      <p:ext uri="{BB962C8B-B14F-4D97-AF65-F5344CB8AC3E}">
        <p14:creationId xmlns:p14="http://schemas.microsoft.com/office/powerpoint/2010/main" val="22414551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zh-CN" sz="4000" dirty="0" smtClean="0"/>
              <a:t>Three Perspectives on  PA</a:t>
            </a:r>
          </a:p>
        </p:txBody>
      </p:sp>
      <p:sp>
        <p:nvSpPr>
          <p:cNvPr id="4099" name="Rectangle 3"/>
          <p:cNvSpPr>
            <a:spLocks noGrp="1" noChangeArrowheads="1"/>
          </p:cNvSpPr>
          <p:nvPr>
            <p:ph type="body" idx="1"/>
          </p:nvPr>
        </p:nvSpPr>
        <p:spPr>
          <a:xfrm>
            <a:off x="323528" y="1412776"/>
            <a:ext cx="8640960" cy="5328592"/>
          </a:xfrm>
        </p:spPr>
        <p:txBody>
          <a:bodyPr>
            <a:normAutofit fontScale="92500" lnSpcReduction="20000"/>
          </a:bodyPr>
          <a:lstStyle/>
          <a:p>
            <a:pPr eaLnBrk="1" hangingPunct="1">
              <a:lnSpc>
                <a:spcPct val="110000"/>
              </a:lnSpc>
            </a:pPr>
            <a:r>
              <a:rPr lang="en-US" altLang="zh-TW" sz="2600" dirty="0" smtClean="0"/>
              <a:t>The </a:t>
            </a:r>
            <a:r>
              <a:rPr lang="en-US" altLang="zh-TW" sz="2600" b="1" dirty="0" smtClean="0"/>
              <a:t>political</a:t>
            </a:r>
            <a:r>
              <a:rPr lang="en-US" altLang="zh-TW" sz="2600" dirty="0" smtClean="0"/>
              <a:t> approach is associated with </a:t>
            </a:r>
            <a:r>
              <a:rPr lang="en-US" altLang="zh-TW" sz="2600" u="sng" dirty="0" smtClean="0"/>
              <a:t>legislative </a:t>
            </a:r>
            <a:r>
              <a:rPr lang="zh-CN" altLang="en-US" sz="2600" dirty="0" smtClean="0"/>
              <a:t>立法 </a:t>
            </a:r>
            <a:r>
              <a:rPr lang="en-US" altLang="zh-TW" sz="2600" dirty="0" smtClean="0"/>
              <a:t>policy-making concerns</a:t>
            </a:r>
            <a:r>
              <a:rPr lang="en-US" altLang="zh-CN" sz="2600" dirty="0" smtClean="0"/>
              <a:t>. </a:t>
            </a:r>
          </a:p>
          <a:p>
            <a:pPr lvl="1">
              <a:lnSpc>
                <a:spcPct val="110000"/>
              </a:lnSpc>
            </a:pPr>
            <a:r>
              <a:rPr lang="en-US" altLang="zh-CN" sz="2200" dirty="0" smtClean="0"/>
              <a:t>Core value: representativeness, responsiveness, accountability through elected officials to citizens.</a:t>
            </a:r>
          </a:p>
          <a:p>
            <a:pPr eaLnBrk="1" hangingPunct="1">
              <a:lnSpc>
                <a:spcPct val="110000"/>
              </a:lnSpc>
            </a:pPr>
            <a:r>
              <a:rPr lang="en-US" altLang="zh-TW" sz="2600" dirty="0" smtClean="0"/>
              <a:t>The </a:t>
            </a:r>
            <a:r>
              <a:rPr lang="en-US" altLang="zh-TW" sz="2600" b="1" dirty="0" smtClean="0"/>
              <a:t>managerial</a:t>
            </a:r>
            <a:r>
              <a:rPr lang="en-US" altLang="zh-TW" sz="2600" dirty="0" smtClean="0"/>
              <a:t> approach is associated with the </a:t>
            </a:r>
            <a:r>
              <a:rPr lang="en-US" altLang="zh-TW" sz="2600" u="sng" dirty="0" smtClean="0"/>
              <a:t>executive</a:t>
            </a:r>
            <a:r>
              <a:rPr lang="en-US" altLang="zh-TW" sz="2600" dirty="0" smtClean="0"/>
              <a:t> </a:t>
            </a:r>
            <a:r>
              <a:rPr lang="zh-CN" altLang="en-US" sz="2600" dirty="0" smtClean="0"/>
              <a:t>行政 </a:t>
            </a:r>
            <a:r>
              <a:rPr lang="en-US" altLang="zh-TW" sz="2600" dirty="0" smtClean="0"/>
              <a:t>branch’s interest in implementation of the law–similar to practices in the private sector</a:t>
            </a:r>
            <a:r>
              <a:rPr lang="en-US" altLang="zh-CN" sz="2600" dirty="0" smtClean="0"/>
              <a:t>. </a:t>
            </a:r>
          </a:p>
          <a:p>
            <a:pPr lvl="1">
              <a:lnSpc>
                <a:spcPct val="110000"/>
              </a:lnSpc>
            </a:pPr>
            <a:r>
              <a:rPr lang="en-US" altLang="zh-CN" sz="2200" dirty="0" smtClean="0"/>
              <a:t>Core value: efficiency</a:t>
            </a:r>
          </a:p>
          <a:p>
            <a:pPr>
              <a:lnSpc>
                <a:spcPct val="110000"/>
              </a:lnSpc>
            </a:pPr>
            <a:r>
              <a:rPr lang="en-US" altLang="zh-TW" sz="2600" dirty="0" smtClean="0"/>
              <a:t>The</a:t>
            </a:r>
            <a:r>
              <a:rPr lang="en-US" altLang="zh-TW" sz="2600" b="1" dirty="0" smtClean="0"/>
              <a:t> legal </a:t>
            </a:r>
            <a:r>
              <a:rPr lang="en-US" altLang="zh-TW" sz="2600" dirty="0" smtClean="0"/>
              <a:t>approach focuses on gov</a:t>
            </a:r>
            <a:r>
              <a:rPr lang="en-US" altLang="zh-CN" sz="2600" dirty="0" smtClean="0"/>
              <a:t>ernment’s </a:t>
            </a:r>
            <a:r>
              <a:rPr lang="en-US" altLang="zh-TW" sz="2600" dirty="0" smtClean="0"/>
              <a:t>adjudicate function and commitment to maintaining constitutional rights and the rule of law. (</a:t>
            </a:r>
            <a:r>
              <a:rPr lang="en-US" altLang="zh-TW" sz="2600" u="sng" dirty="0" smtClean="0"/>
              <a:t>judicia</a:t>
            </a:r>
            <a:r>
              <a:rPr lang="en-US" altLang="zh-TW" sz="2600" dirty="0" smtClean="0"/>
              <a:t>l </a:t>
            </a:r>
            <a:r>
              <a:rPr lang="zh-CN" altLang="en-US" sz="2600" dirty="0" smtClean="0"/>
              <a:t>司法</a:t>
            </a:r>
            <a:r>
              <a:rPr lang="en-US" altLang="zh-TW" sz="2600" dirty="0" smtClean="0"/>
              <a:t>)</a:t>
            </a:r>
            <a:endParaRPr lang="en-US" altLang="zh-CN" sz="2600" dirty="0" smtClean="0"/>
          </a:p>
          <a:p>
            <a:pPr lvl="1">
              <a:lnSpc>
                <a:spcPct val="110000"/>
              </a:lnSpc>
            </a:pPr>
            <a:r>
              <a:rPr lang="en-US" altLang="zh-CN" sz="2200" dirty="0" smtClean="0"/>
              <a:t>Core value: </a:t>
            </a:r>
            <a:r>
              <a:rPr lang="en-US" altLang="zh-TW" sz="2200" dirty="0" smtClean="0"/>
              <a:t>regulation and sovereignty, constitutions</a:t>
            </a:r>
            <a:r>
              <a:rPr lang="en-US" altLang="zh-CN" sz="2200" dirty="0" smtClean="0"/>
              <a:t>, equity</a:t>
            </a:r>
            <a:endParaRPr lang="zh-CN" altLang="en-US" sz="2200" dirty="0" smtClean="0"/>
          </a:p>
        </p:txBody>
      </p:sp>
    </p:spTree>
    <p:extLst>
      <p:ext uri="{BB962C8B-B14F-4D97-AF65-F5344CB8AC3E}">
        <p14:creationId xmlns:p14="http://schemas.microsoft.com/office/powerpoint/2010/main" val="387221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11188" y="404813"/>
            <a:ext cx="7856537" cy="863600"/>
          </a:xfrm>
        </p:spPr>
        <p:txBody>
          <a:bodyPr/>
          <a:lstStyle/>
          <a:p>
            <a:pPr algn="l" eaLnBrk="1" hangingPunct="1"/>
            <a:r>
              <a:rPr lang="zh-CN" altLang="en-US" sz="4000" b="1" dirty="0" smtClean="0">
                <a:latin typeface="微软雅黑" pitchFamily="34" charset="-122"/>
                <a:ea typeface="微软雅黑" pitchFamily="34" charset="-122"/>
              </a:rPr>
              <a:t>公共管理学科的开始</a:t>
            </a:r>
          </a:p>
        </p:txBody>
      </p:sp>
      <p:sp>
        <p:nvSpPr>
          <p:cNvPr id="4" name="日期占位符 3"/>
          <p:cNvSpPr>
            <a:spLocks noGrp="1"/>
          </p:cNvSpPr>
          <p:nvPr>
            <p:ph type="dt" sz="quarter" idx="10"/>
          </p:nvPr>
        </p:nvSpPr>
        <p:spPr/>
        <p:txBody>
          <a:bodyPr/>
          <a:lstStyle/>
          <a:p>
            <a:pPr>
              <a:defRPr/>
            </a:pPr>
            <a:fld id="{B1FAB409-2B4C-4FB2-BE76-7C0FD9D9C0F8}" type="datetime1">
              <a:rPr lang="zh-CN" altLang="en-US"/>
              <a:pPr>
                <a:defRPr/>
              </a:pPr>
              <a:t>2020/6/11</a:t>
            </a:fld>
            <a:endParaRPr lang="zh-CN" altLang="en-US"/>
          </a:p>
        </p:txBody>
      </p:sp>
      <p:sp>
        <p:nvSpPr>
          <p:cNvPr id="5" name="灯片编号占位符 4"/>
          <p:cNvSpPr>
            <a:spLocks noGrp="1"/>
          </p:cNvSpPr>
          <p:nvPr>
            <p:ph type="sldNum" sz="quarter" idx="12"/>
          </p:nvPr>
        </p:nvSpPr>
        <p:spPr/>
        <p:txBody>
          <a:bodyPr/>
          <a:lstStyle/>
          <a:p>
            <a:pPr>
              <a:defRPr/>
            </a:pPr>
            <a:r>
              <a:rPr lang="de-DE" altLang="en-US" smtClean="0"/>
              <a:t>Page </a:t>
            </a:r>
            <a:r>
              <a:rPr lang="de-DE" altLang="en-US" smtClean="0">
                <a:sym typeface="MS UI Gothic" pitchFamily="34" charset="-128"/>
              </a:rPr>
              <a:t></a:t>
            </a:r>
            <a:r>
              <a:rPr lang="de-DE" altLang="en-US" smtClean="0"/>
              <a:t> </a:t>
            </a:r>
            <a:fld id="{66958E35-334C-47CA-833B-C0C0229E88C8}" type="slidenum">
              <a:rPr lang="zh-CN" altLang="en-US" smtClean="0"/>
              <a:pPr>
                <a:defRPr/>
              </a:pPr>
              <a:t>50</a:t>
            </a:fld>
            <a:endParaRPr lang="en-US"/>
          </a:p>
        </p:txBody>
      </p:sp>
      <p:sp>
        <p:nvSpPr>
          <p:cNvPr id="63493" name="Rectangle 3"/>
          <p:cNvSpPr txBox="1">
            <a:spLocks noChangeArrowheads="1"/>
          </p:cNvSpPr>
          <p:nvPr/>
        </p:nvSpPr>
        <p:spPr bwMode="auto">
          <a:xfrm>
            <a:off x="179512" y="1628800"/>
            <a:ext cx="6696743" cy="5446713"/>
          </a:xfrm>
          <a:prstGeom prst="rect">
            <a:avLst/>
          </a:prstGeom>
          <a:noFill/>
          <a:ln w="9525">
            <a:noFill/>
            <a:miter lim="800000"/>
            <a:headEnd/>
            <a:tailEnd/>
          </a:ln>
        </p:spPr>
        <p:txBody>
          <a:bodyPr/>
          <a:lstStyle/>
          <a:p>
            <a:pPr marL="342900" indent="-342900">
              <a:spcBef>
                <a:spcPts val="600"/>
              </a:spcBef>
              <a:spcAft>
                <a:spcPts val="600"/>
              </a:spcAft>
              <a:buFont typeface="Arial" pitchFamily="34" charset="0"/>
              <a:buChar char="•"/>
            </a:pPr>
            <a:r>
              <a:rPr lang="zh-CN" altLang="en-US" sz="2800" dirty="0">
                <a:latin typeface="微软雅黑" pitchFamily="34" charset="-122"/>
                <a:ea typeface="微软雅黑" pitchFamily="34" charset="-122"/>
              </a:rPr>
              <a:t>作为实践，公共管理从有人类历史记载就已开始。</a:t>
            </a:r>
            <a:endParaRPr lang="en-US" altLang="zh-CN" sz="2800" dirty="0">
              <a:latin typeface="微软雅黑" pitchFamily="34" charset="-122"/>
              <a:ea typeface="微软雅黑" pitchFamily="34" charset="-122"/>
            </a:endParaRPr>
          </a:p>
          <a:p>
            <a:pPr marL="342900" indent="-342900" eaLnBrk="0" hangingPunct="0">
              <a:spcBef>
                <a:spcPts val="600"/>
              </a:spcBef>
              <a:spcAft>
                <a:spcPts val="600"/>
              </a:spcAft>
              <a:buFont typeface="Arial" pitchFamily="34" charset="0"/>
              <a:buChar char="•"/>
            </a:pPr>
            <a:r>
              <a:rPr lang="zh-CN" altLang="en-US" sz="2800" dirty="0">
                <a:latin typeface="微软雅黑" pitchFamily="34" charset="-122"/>
                <a:ea typeface="微软雅黑" pitchFamily="34" charset="-122"/>
              </a:rPr>
              <a:t>作为一门学科，通常</a:t>
            </a:r>
            <a:r>
              <a:rPr lang="zh-CN" altLang="en-US" sz="2800" dirty="0" smtClean="0">
                <a:latin typeface="微软雅黑" pitchFamily="34" charset="-122"/>
                <a:ea typeface="微软雅黑" pitchFamily="34" charset="-122"/>
              </a:rPr>
              <a:t>认为从伍</a:t>
            </a:r>
            <a:r>
              <a:rPr lang="zh-CN" altLang="en-US" sz="2800" dirty="0">
                <a:latin typeface="微软雅黑" pitchFamily="34" charset="-122"/>
                <a:ea typeface="微软雅黑" pitchFamily="34" charset="-122"/>
              </a:rPr>
              <a:t>德罗</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威尔逊</a:t>
            </a:r>
            <a:r>
              <a:rPr lang="zh-CN" altLang="en-US" sz="2800" dirty="0">
                <a:latin typeface="微软雅黑" pitchFamily="34" charset="-122"/>
                <a:ea typeface="微软雅黑" pitchFamily="34" charset="-122"/>
                <a:cs typeface="Times New Roman" pitchFamily="18" charset="0"/>
              </a:rPr>
              <a:t>（</a:t>
            </a:r>
            <a:r>
              <a:rPr lang="en-US" altLang="zh-CN" sz="2800" dirty="0">
                <a:latin typeface="微软雅黑" pitchFamily="34" charset="-122"/>
                <a:ea typeface="微软雅黑" pitchFamily="34" charset="-122"/>
                <a:cs typeface="Times New Roman" pitchFamily="18" charset="0"/>
              </a:rPr>
              <a:t>Woodrow Wilson</a:t>
            </a:r>
            <a:r>
              <a:rPr lang="zh-CN" altLang="en-US" sz="2800" dirty="0">
                <a:latin typeface="微软雅黑" pitchFamily="34" charset="-122"/>
                <a:ea typeface="微软雅黑" pitchFamily="34" charset="-122"/>
                <a:cs typeface="Times New Roman" pitchFamily="18" charset="0"/>
              </a:rPr>
              <a:t>）</a:t>
            </a:r>
            <a:r>
              <a:rPr lang="en-US" altLang="zh-CN" sz="2800" dirty="0">
                <a:latin typeface="微软雅黑" pitchFamily="34" charset="-122"/>
                <a:ea typeface="微软雅黑" pitchFamily="34" charset="-122"/>
                <a:cs typeface="Times New Roman" pitchFamily="18" charset="0"/>
              </a:rPr>
              <a:t>1887</a:t>
            </a:r>
            <a:r>
              <a:rPr lang="zh-CN" altLang="en-US" sz="2800" dirty="0">
                <a:latin typeface="微软雅黑" pitchFamily="34" charset="-122"/>
                <a:ea typeface="微软雅黑" pitchFamily="34" charset="-122"/>
                <a:cs typeface="Times New Roman" pitchFamily="18" charset="0"/>
              </a:rPr>
              <a:t>年所著</a:t>
            </a:r>
            <a:r>
              <a:rPr lang="zh-CN" altLang="en-US" sz="2800" dirty="0" smtClean="0">
                <a:latin typeface="微软雅黑" pitchFamily="34" charset="-122"/>
                <a:ea typeface="微软雅黑" pitchFamily="34" charset="-122"/>
                <a:cs typeface="Times New Roman" pitchFamily="18" charset="0"/>
              </a:rPr>
              <a:t>论文</a:t>
            </a:r>
            <a:r>
              <a:rPr lang="en-US" altLang="zh-CN" sz="2800" dirty="0" smtClean="0">
                <a:latin typeface="微软雅黑" pitchFamily="34" charset="-122"/>
                <a:ea typeface="微软雅黑" pitchFamily="34" charset="-122"/>
                <a:cs typeface="Times New Roman" pitchFamily="18" charset="0"/>
              </a:rPr>
              <a:t>《</a:t>
            </a:r>
            <a:r>
              <a:rPr lang="zh-CN" altLang="en-US" sz="2800" dirty="0" smtClean="0">
                <a:latin typeface="微软雅黑" pitchFamily="34" charset="-122"/>
                <a:ea typeface="微软雅黑" pitchFamily="34" charset="-122"/>
                <a:cs typeface="Times New Roman" pitchFamily="18" charset="0"/>
              </a:rPr>
              <a:t>行政学研究</a:t>
            </a:r>
            <a:r>
              <a:rPr lang="en-US" altLang="zh-CN" sz="2800" dirty="0" smtClean="0">
                <a:latin typeface="微软雅黑" pitchFamily="34" charset="-122"/>
                <a:ea typeface="微软雅黑" pitchFamily="34" charset="-122"/>
                <a:cs typeface="Times New Roman" pitchFamily="18" charset="0"/>
              </a:rPr>
              <a:t>》 </a:t>
            </a:r>
            <a:r>
              <a:rPr lang="zh-CN" altLang="en-US" sz="2800" dirty="0" smtClean="0">
                <a:latin typeface="微软雅黑" pitchFamily="34" charset="-122"/>
                <a:ea typeface="微软雅黑" pitchFamily="34" charset="-122"/>
                <a:cs typeface="Times New Roman" pitchFamily="18" charset="0"/>
              </a:rPr>
              <a:t>（</a:t>
            </a:r>
            <a:r>
              <a:rPr lang="en-US" altLang="zh-CN" sz="2800" dirty="0" smtClean="0">
                <a:latin typeface="微软雅黑" pitchFamily="34" charset="-122"/>
                <a:ea typeface="微软雅黑" pitchFamily="34" charset="-122"/>
                <a:cs typeface="Times New Roman" pitchFamily="18" charset="0"/>
              </a:rPr>
              <a:t>The Study of Administration</a:t>
            </a:r>
            <a:r>
              <a:rPr lang="zh-CN" altLang="en-US" sz="2800" dirty="0" smtClean="0">
                <a:latin typeface="微软雅黑" pitchFamily="34" charset="-122"/>
                <a:ea typeface="微软雅黑" pitchFamily="34" charset="-122"/>
                <a:cs typeface="Times New Roman" pitchFamily="18" charset="0"/>
              </a:rPr>
              <a:t>）开始。</a:t>
            </a:r>
            <a:endParaRPr lang="en-US" altLang="zh-CN" sz="2800" dirty="0">
              <a:latin typeface="微软雅黑" pitchFamily="34" charset="-122"/>
              <a:ea typeface="微软雅黑" pitchFamily="34" charset="-122"/>
              <a:cs typeface="Times New Roman" pitchFamily="18" charset="0"/>
            </a:endParaRPr>
          </a:p>
          <a:p>
            <a:pPr marL="342900" indent="-342900" eaLnBrk="0" hangingPunct="0">
              <a:spcBef>
                <a:spcPts val="600"/>
              </a:spcBef>
              <a:spcAft>
                <a:spcPts val="600"/>
              </a:spcAft>
              <a:buFont typeface="Arial" pitchFamily="34" charset="0"/>
              <a:buNone/>
            </a:pPr>
            <a:r>
              <a:rPr lang="zh-CN" altLang="en-US" sz="2800" dirty="0">
                <a:latin typeface="微软雅黑" pitchFamily="34" charset="-122"/>
                <a:ea typeface="微软雅黑" pitchFamily="34" charset="-122"/>
              </a:rPr>
              <a:t>“</a:t>
            </a:r>
            <a:r>
              <a:rPr lang="zh-CN" altLang="en-US" sz="2800" dirty="0">
                <a:solidFill>
                  <a:srgbClr val="FF0000"/>
                </a:solidFill>
                <a:latin typeface="微软雅黑" pitchFamily="34" charset="-122"/>
                <a:ea typeface="微软雅黑" pitchFamily="34" charset="-122"/>
              </a:rPr>
              <a:t>公共管理学科的目标即发现</a:t>
            </a:r>
            <a:r>
              <a:rPr lang="en-US" altLang="zh-CN" sz="2800" dirty="0">
                <a:solidFill>
                  <a:srgbClr val="FF0000"/>
                </a:solidFill>
                <a:latin typeface="微软雅黑" pitchFamily="34" charset="-122"/>
                <a:ea typeface="微软雅黑" pitchFamily="34" charset="-122"/>
              </a:rPr>
              <a:t> </a:t>
            </a:r>
            <a:r>
              <a:rPr lang="zh-CN" altLang="en-US" sz="2800" dirty="0">
                <a:solidFill>
                  <a:srgbClr val="FF0000"/>
                </a:solidFill>
                <a:latin typeface="微软雅黑" pitchFamily="34" charset="-122"/>
                <a:ea typeface="微软雅黑" pitchFamily="34" charset="-122"/>
              </a:rPr>
              <a:t>1）政府能恰当而成功地做</a:t>
            </a:r>
            <a:r>
              <a:rPr lang="zh-CN" altLang="en-US" sz="2800" dirty="0" smtClean="0">
                <a:solidFill>
                  <a:srgbClr val="FF0000"/>
                </a:solidFill>
                <a:latin typeface="微软雅黑" pitchFamily="34" charset="-122"/>
                <a:ea typeface="微软雅黑" pitchFamily="34" charset="-122"/>
              </a:rPr>
              <a:t>什么 </a:t>
            </a:r>
            <a:r>
              <a:rPr lang="en-US" altLang="zh-CN" sz="2800" dirty="0" smtClean="0">
                <a:solidFill>
                  <a:srgbClr val="FF0000"/>
                </a:solidFill>
                <a:latin typeface="微软雅黑" pitchFamily="34" charset="-122"/>
                <a:ea typeface="微软雅黑" pitchFamily="34" charset="-122"/>
              </a:rPr>
              <a:t>(what)</a:t>
            </a:r>
            <a:r>
              <a:rPr lang="zh-CN" altLang="en-US" sz="2800" dirty="0" smtClean="0">
                <a:solidFill>
                  <a:srgbClr val="FF0000"/>
                </a:solidFill>
                <a:latin typeface="微软雅黑" pitchFamily="34" charset="-122"/>
                <a:ea typeface="微软雅黑" pitchFamily="34" charset="-122"/>
              </a:rPr>
              <a:t>；</a:t>
            </a:r>
            <a:r>
              <a:rPr lang="en-US" altLang="zh-CN" sz="2800" dirty="0">
                <a:solidFill>
                  <a:srgbClr val="FF0000"/>
                </a:solidFill>
                <a:latin typeface="微软雅黑" pitchFamily="34" charset="-122"/>
                <a:ea typeface="微软雅黑" pitchFamily="34" charset="-122"/>
              </a:rPr>
              <a:t>2</a:t>
            </a:r>
            <a:r>
              <a:rPr lang="zh-CN" altLang="en-US" sz="2800" dirty="0">
                <a:solidFill>
                  <a:srgbClr val="FF0000"/>
                </a:solidFill>
                <a:latin typeface="微软雅黑" pitchFamily="34" charset="-122"/>
                <a:ea typeface="微软雅黑" pitchFamily="34" charset="-122"/>
              </a:rPr>
              <a:t>）以及</a:t>
            </a:r>
            <a:r>
              <a:rPr lang="zh-CN" altLang="en-US" sz="2800" dirty="0" smtClean="0">
                <a:solidFill>
                  <a:srgbClr val="FF0000"/>
                </a:solidFill>
                <a:latin typeface="微软雅黑" pitchFamily="34" charset="-122"/>
                <a:ea typeface="微软雅黑" pitchFamily="34" charset="-122"/>
              </a:rPr>
              <a:t>如何</a:t>
            </a:r>
            <a:r>
              <a:rPr lang="en-US" altLang="zh-CN" sz="2800" dirty="0" smtClean="0">
                <a:solidFill>
                  <a:srgbClr val="FF0000"/>
                </a:solidFill>
                <a:latin typeface="微软雅黑" pitchFamily="34" charset="-122"/>
                <a:ea typeface="微软雅黑" pitchFamily="34" charset="-122"/>
              </a:rPr>
              <a:t>(how)</a:t>
            </a:r>
            <a:r>
              <a:rPr lang="zh-CN" altLang="en-US" sz="2800" dirty="0" smtClean="0">
                <a:solidFill>
                  <a:srgbClr val="FF0000"/>
                </a:solidFill>
                <a:latin typeface="微软雅黑" pitchFamily="34" charset="-122"/>
                <a:ea typeface="微软雅黑" pitchFamily="34" charset="-122"/>
              </a:rPr>
              <a:t>以</a:t>
            </a:r>
            <a:r>
              <a:rPr lang="zh-CN" altLang="en-US" sz="2800" dirty="0">
                <a:solidFill>
                  <a:srgbClr val="FF0000"/>
                </a:solidFill>
                <a:latin typeface="微软雅黑" pitchFamily="34" charset="-122"/>
                <a:ea typeface="微软雅黑" pitchFamily="34" charset="-122"/>
              </a:rPr>
              <a:t>最高的效率和最低的成本（金钱或能量）去做那些政府该做的事情。”</a:t>
            </a:r>
            <a:endParaRPr lang="en-US" altLang="zh-CN" sz="2800" dirty="0">
              <a:solidFill>
                <a:srgbClr val="FF0000"/>
              </a:solidFill>
              <a:latin typeface="微软雅黑" pitchFamily="34" charset="-122"/>
              <a:ea typeface="微软雅黑" pitchFamily="34" charset="-122"/>
            </a:endParaRPr>
          </a:p>
          <a:p>
            <a:pPr marL="342900" indent="-342900" eaLnBrk="0" hangingPunct="0">
              <a:lnSpc>
                <a:spcPct val="120000"/>
              </a:lnSpc>
              <a:spcBef>
                <a:spcPct val="20000"/>
              </a:spcBef>
              <a:buFont typeface="Arial" pitchFamily="34" charset="0"/>
              <a:buNone/>
            </a:pPr>
            <a:endParaRPr lang="en-US" altLang="zh-CN" sz="2800" dirty="0">
              <a:latin typeface="微软雅黑" pitchFamily="34" charset="-122"/>
              <a:ea typeface="微软雅黑" pitchFamily="34" charset="-122"/>
            </a:endParaRPr>
          </a:p>
        </p:txBody>
      </p:sp>
      <p:pic>
        <p:nvPicPr>
          <p:cNvPr id="63494" name="Picture 6" descr="wilson"/>
          <p:cNvPicPr>
            <a:picLocks noChangeAspect="1" noChangeArrowheads="1"/>
          </p:cNvPicPr>
          <p:nvPr/>
        </p:nvPicPr>
        <p:blipFill>
          <a:blip r:embed="rId2" cstate="print"/>
          <a:srcRect l="3999" r="6000" b="29614"/>
          <a:stretch>
            <a:fillRect/>
          </a:stretch>
        </p:blipFill>
        <p:spPr bwMode="auto">
          <a:xfrm>
            <a:off x="6804248" y="188640"/>
            <a:ext cx="2339752" cy="2722563"/>
          </a:xfrm>
          <a:prstGeom prst="rect">
            <a:avLst/>
          </a:prstGeom>
          <a:noFill/>
          <a:ln w="9525">
            <a:noFill/>
            <a:miter lim="800000"/>
            <a:headEnd/>
            <a:tailEnd/>
          </a:ln>
        </p:spPr>
      </p:pic>
    </p:spTree>
    <p:extLst>
      <p:ext uri="{BB962C8B-B14F-4D97-AF65-F5344CB8AC3E}">
        <p14:creationId xmlns:p14="http://schemas.microsoft.com/office/powerpoint/2010/main" val="2469282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5800" y="152400"/>
            <a:ext cx="7772400" cy="1143000"/>
          </a:xfrm>
        </p:spPr>
        <p:txBody>
          <a:bodyPr>
            <a:normAutofit/>
          </a:bodyPr>
          <a:lstStyle/>
          <a:p>
            <a:r>
              <a:rPr lang="zh-CN" altLang="en-US" b="1" dirty="0" smtClean="0">
                <a:latin typeface="微软雅黑" pitchFamily="34" charset="-122"/>
                <a:ea typeface="微软雅黑" pitchFamily="34" charset="-122"/>
              </a:rPr>
              <a:t>威尔逊的观点</a:t>
            </a:r>
            <a:endParaRPr lang="zh-CN" altLang="en-US" b="1" dirty="0">
              <a:latin typeface="微软雅黑" pitchFamily="34" charset="-122"/>
              <a:ea typeface="微软雅黑" pitchFamily="34" charset="-122"/>
            </a:endParaRPr>
          </a:p>
        </p:txBody>
      </p:sp>
      <p:sp>
        <p:nvSpPr>
          <p:cNvPr id="14339" name="Rectangle 3"/>
          <p:cNvSpPr>
            <a:spLocks noGrp="1" noChangeArrowheads="1"/>
          </p:cNvSpPr>
          <p:nvPr>
            <p:ph type="body" idx="4294967295"/>
          </p:nvPr>
        </p:nvSpPr>
        <p:spPr>
          <a:xfrm>
            <a:off x="611560" y="1412776"/>
            <a:ext cx="7772400" cy="4968552"/>
          </a:xfrm>
        </p:spPr>
        <p:txBody>
          <a:bodyPr>
            <a:normAutofit/>
          </a:bodyPr>
          <a:lstStyle/>
          <a:p>
            <a:pPr>
              <a:spcBef>
                <a:spcPts val="600"/>
              </a:spcBef>
              <a:spcAft>
                <a:spcPts val="600"/>
              </a:spcAft>
            </a:pPr>
            <a:r>
              <a:rPr lang="zh-CN" altLang="en-US" dirty="0" smtClean="0">
                <a:latin typeface="微软雅黑" pitchFamily="34" charset="-122"/>
                <a:ea typeface="微软雅黑" pitchFamily="34" charset="-122"/>
              </a:rPr>
              <a:t>威尔逊：美国第</a:t>
            </a:r>
            <a:r>
              <a:rPr lang="en-US" altLang="zh-CN" dirty="0" smtClean="0">
                <a:latin typeface="微软雅黑" pitchFamily="34" charset="-122"/>
                <a:ea typeface="微软雅黑" pitchFamily="34" charset="-122"/>
              </a:rPr>
              <a:t>28</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29</a:t>
            </a:r>
            <a:r>
              <a:rPr lang="zh-CN" altLang="en-US" dirty="0" smtClean="0">
                <a:latin typeface="微软雅黑" pitchFamily="34" charset="-122"/>
                <a:ea typeface="微软雅黑" pitchFamily="34" charset="-122"/>
              </a:rPr>
              <a:t>任总统</a:t>
            </a:r>
            <a:endParaRPr lang="en-US" altLang="zh-CN" dirty="0" smtClean="0">
              <a:latin typeface="微软雅黑" pitchFamily="34" charset="-122"/>
              <a:ea typeface="微软雅黑" pitchFamily="34" charset="-122"/>
            </a:endParaRPr>
          </a:p>
          <a:p>
            <a:pPr>
              <a:spcBef>
                <a:spcPts val="600"/>
              </a:spcBef>
              <a:spcAft>
                <a:spcPts val="600"/>
              </a:spcAft>
            </a:pPr>
            <a:r>
              <a:rPr lang="zh-CN" altLang="en-US" dirty="0" smtClean="0">
                <a:latin typeface="微软雅黑" pitchFamily="34" charset="-122"/>
                <a:ea typeface="微软雅黑" pitchFamily="34" charset="-122"/>
              </a:rPr>
              <a:t>主要观点：</a:t>
            </a:r>
            <a:endParaRPr lang="en-US" altLang="zh-CN" dirty="0" smtClean="0">
              <a:latin typeface="微软雅黑" pitchFamily="34" charset="-122"/>
              <a:ea typeface="微软雅黑" pitchFamily="34" charset="-122"/>
            </a:endParaRPr>
          </a:p>
          <a:p>
            <a:pPr lvl="1">
              <a:spcBef>
                <a:spcPts val="600"/>
              </a:spcBef>
              <a:spcAft>
                <a:spcPts val="600"/>
              </a:spcAft>
            </a:pPr>
            <a:r>
              <a:rPr lang="zh-CN" altLang="en-US" dirty="0" smtClean="0">
                <a:latin typeface="微软雅黑" pitchFamily="34" charset="-122"/>
                <a:ea typeface="微软雅黑" pitchFamily="34" charset="-122"/>
              </a:rPr>
              <a:t>政治</a:t>
            </a:r>
            <a:r>
              <a:rPr lang="zh-CN" altLang="en-US" dirty="0">
                <a:latin typeface="微软雅黑" pitchFamily="34" charset="-122"/>
                <a:ea typeface="微软雅黑" pitchFamily="34" charset="-122"/>
              </a:rPr>
              <a:t>和行政分离</a:t>
            </a:r>
            <a:r>
              <a:rPr lang="en-US" altLang="en-US" dirty="0">
                <a:latin typeface="微软雅黑" pitchFamily="34" charset="-122"/>
                <a:ea typeface="微软雅黑" pitchFamily="34" charset="-122"/>
              </a:rPr>
              <a:t> (P-A </a:t>
            </a:r>
            <a:r>
              <a:rPr lang="zh-CN" altLang="en-US" dirty="0">
                <a:latin typeface="微软雅黑" pitchFamily="34" charset="-122"/>
                <a:ea typeface="微软雅黑" pitchFamily="34" charset="-122"/>
              </a:rPr>
              <a:t>二分法</a:t>
            </a:r>
            <a:r>
              <a:rPr lang="en-US" altLang="en-US" dirty="0">
                <a:latin typeface="微软雅黑" pitchFamily="34" charset="-122"/>
                <a:ea typeface="微软雅黑" pitchFamily="34" charset="-122"/>
              </a:rPr>
              <a:t>) </a:t>
            </a:r>
          </a:p>
          <a:p>
            <a:pPr lvl="1">
              <a:spcBef>
                <a:spcPts val="600"/>
              </a:spcBef>
              <a:spcAft>
                <a:spcPts val="600"/>
              </a:spcAft>
            </a:pPr>
            <a:r>
              <a:rPr lang="zh-CN" altLang="en-US" dirty="0" smtClean="0">
                <a:latin typeface="微软雅黑" pitchFamily="34" charset="-122"/>
                <a:ea typeface="微软雅黑" pitchFamily="34" charset="-122"/>
              </a:rPr>
              <a:t>公共组织和</a:t>
            </a:r>
            <a:r>
              <a:rPr lang="zh-CN" altLang="en-US" dirty="0">
                <a:latin typeface="微软雅黑" pitchFamily="34" charset="-122"/>
                <a:ea typeface="微软雅黑" pitchFamily="34" charset="-122"/>
              </a:rPr>
              <a:t>私人组织的比较分析</a:t>
            </a:r>
          </a:p>
          <a:p>
            <a:pPr lvl="1">
              <a:spcBef>
                <a:spcPts val="600"/>
              </a:spcBef>
              <a:spcAft>
                <a:spcPts val="600"/>
              </a:spcAft>
            </a:pPr>
            <a:r>
              <a:rPr lang="zh-CN" altLang="en-US" dirty="0" smtClean="0">
                <a:latin typeface="微软雅黑" pitchFamily="34" charset="-122"/>
                <a:ea typeface="微软雅黑" pitchFamily="34" charset="-122"/>
              </a:rPr>
              <a:t>采取</a:t>
            </a:r>
            <a:r>
              <a:rPr lang="zh-CN" altLang="en-US" dirty="0">
                <a:latin typeface="微软雅黑" pitchFamily="34" charset="-122"/>
                <a:ea typeface="微软雅黑" pitchFamily="34" charset="-122"/>
              </a:rPr>
              <a:t>类似于商业部门的方式来</a:t>
            </a:r>
            <a:r>
              <a:rPr lang="zh-CN" altLang="en-US" dirty="0" smtClean="0">
                <a:latin typeface="微软雅黑" pitchFamily="34" charset="-122"/>
                <a:ea typeface="微软雅黑" pitchFamily="34" charset="-122"/>
              </a:rPr>
              <a:t>提高公共组织日常运行</a:t>
            </a:r>
            <a:r>
              <a:rPr lang="zh-CN" altLang="en-US" u="sng" dirty="0" smtClean="0">
                <a:latin typeface="微软雅黑" pitchFamily="34" charset="-122"/>
                <a:ea typeface="微软雅黑" pitchFamily="34" charset="-122"/>
              </a:rPr>
              <a:t>效率</a:t>
            </a:r>
            <a:r>
              <a:rPr lang="zh-CN" altLang="en-US" dirty="0" smtClean="0">
                <a:latin typeface="微软雅黑" pitchFamily="34" charset="-122"/>
                <a:ea typeface="微软雅黑" pitchFamily="34" charset="-122"/>
              </a:rPr>
              <a:t>。</a:t>
            </a:r>
            <a:endParaRPr lang="en-US" altLang="en-US" dirty="0">
              <a:latin typeface="微软雅黑" pitchFamily="34" charset="-122"/>
              <a:ea typeface="微软雅黑" pitchFamily="34" charset="-122"/>
            </a:endParaRPr>
          </a:p>
          <a:p>
            <a:pPr lvl="1">
              <a:spcBef>
                <a:spcPts val="600"/>
              </a:spcBef>
              <a:spcAft>
                <a:spcPts val="600"/>
              </a:spcAft>
            </a:pPr>
            <a:r>
              <a:rPr lang="zh-CN" altLang="en-US" dirty="0">
                <a:latin typeface="微软雅黑" pitchFamily="34" charset="-122"/>
                <a:ea typeface="微软雅黑" pitchFamily="34" charset="-122"/>
              </a:rPr>
              <a:t>加强公务员的管理和培训、实施绩效考核的方式来提高公共服务的</a:t>
            </a:r>
            <a:r>
              <a:rPr lang="zh-CN" altLang="en-US" u="sng" dirty="0">
                <a:latin typeface="微软雅黑" pitchFamily="34" charset="-122"/>
                <a:ea typeface="微软雅黑" pitchFamily="34" charset="-122"/>
              </a:rPr>
              <a:t>有效性</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9607024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71550" y="332656"/>
            <a:ext cx="6858000" cy="688975"/>
          </a:xfrm>
        </p:spPr>
        <p:txBody>
          <a:bodyPr>
            <a:normAutofit fontScale="90000"/>
          </a:bodyPr>
          <a:lstStyle/>
          <a:p>
            <a:r>
              <a:rPr lang="zh-CN" altLang="zh-CN" dirty="0" smtClean="0">
                <a:ea typeface="宋体" panose="02010600030101010101" pitchFamily="2" charset="-122"/>
              </a:rPr>
              <a:t>What Concerns You More</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71601"/>
            <a:ext cx="6912768" cy="5153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3669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altLang="zh-CN" smtClean="0">
                <a:ea typeface="华文新魏" panose="02010800040101010101" pitchFamily="2" charset="-122"/>
              </a:rPr>
              <a:t>Theory-based Environmental Policy</a:t>
            </a:r>
          </a:p>
        </p:txBody>
      </p:sp>
      <p:sp>
        <p:nvSpPr>
          <p:cNvPr id="2" name="内容占位符 1"/>
          <p:cNvSpPr>
            <a:spLocks noGrp="1"/>
          </p:cNvSpPr>
          <p:nvPr>
            <p:ph idx="1"/>
          </p:nvPr>
        </p:nvSpPr>
        <p:spPr/>
        <p:txBody>
          <a:bodyPr>
            <a:normAutofit fontScale="85000" lnSpcReduction="20000"/>
          </a:bodyPr>
          <a:lstStyle/>
          <a:p>
            <a:pPr fontAlgn="base">
              <a:lnSpc>
                <a:spcPct val="100000"/>
              </a:lnSpc>
              <a:spcBef>
                <a:spcPct val="0"/>
              </a:spcBef>
              <a:spcAft>
                <a:spcPct val="0"/>
              </a:spcAft>
              <a:buSzTx/>
              <a:buFontTx/>
              <a:buNone/>
            </a:pPr>
            <a:r>
              <a:rPr lang="en-US" altLang="zh-CN" dirty="0">
                <a:ea typeface="黑体" panose="02010609060101010101" pitchFamily="49" charset="-122"/>
              </a:rPr>
              <a:t>For much of the past 90 years, economists have thought of environmental pollution as a classic—indeed, textbook—example of a negative externality (Arthur C. </a:t>
            </a:r>
            <a:r>
              <a:rPr lang="en-US" altLang="zh-CN" dirty="0" err="1">
                <a:ea typeface="黑体" panose="02010609060101010101" pitchFamily="49" charset="-122"/>
              </a:rPr>
              <a:t>Pigou</a:t>
            </a:r>
            <a:r>
              <a:rPr lang="en-US" altLang="zh-CN" dirty="0">
                <a:ea typeface="黑体" panose="02010609060101010101" pitchFamily="49" charset="-122"/>
              </a:rPr>
              <a:t> 1920). </a:t>
            </a:r>
          </a:p>
          <a:p>
            <a:pPr fontAlgn="base">
              <a:lnSpc>
                <a:spcPct val="100000"/>
              </a:lnSpc>
              <a:spcBef>
                <a:spcPct val="0"/>
              </a:spcBef>
              <a:spcAft>
                <a:spcPct val="0"/>
              </a:spcAft>
              <a:buSzTx/>
              <a:buFontTx/>
              <a:buNone/>
            </a:pPr>
            <a:endParaRPr lang="en-US" altLang="zh-CN" dirty="0">
              <a:ea typeface="黑体" panose="02010609060101010101" pitchFamily="49" charset="-122"/>
            </a:endParaRPr>
          </a:p>
          <a:p>
            <a:pPr fontAlgn="base">
              <a:lnSpc>
                <a:spcPct val="100000"/>
              </a:lnSpc>
              <a:spcBef>
                <a:spcPct val="0"/>
              </a:spcBef>
              <a:spcAft>
                <a:spcPct val="0"/>
              </a:spcAft>
              <a:buSzTx/>
              <a:buFontTx/>
              <a:buNone/>
            </a:pPr>
            <a:r>
              <a:rPr lang="en-US" altLang="zh-CN" dirty="0" smtClean="0">
                <a:ea typeface="黑体" panose="02010609060101010101" pitchFamily="49" charset="-122"/>
                <a:sym typeface="Wingdings" panose="05000000000000000000" pitchFamily="2" charset="2"/>
              </a:rPr>
              <a:t>	 </a:t>
            </a:r>
            <a:r>
              <a:rPr lang="en-US" altLang="zh-CN" dirty="0">
                <a:ea typeface="黑体" panose="02010609060101010101" pitchFamily="49" charset="-122"/>
                <a:sym typeface="Wingdings" panose="05000000000000000000" pitchFamily="2" charset="2"/>
              </a:rPr>
              <a:t>Points to emission tax</a:t>
            </a:r>
            <a:endParaRPr lang="en-US" altLang="zh-CN" dirty="0">
              <a:ea typeface="黑体" panose="02010609060101010101" pitchFamily="49" charset="-122"/>
            </a:endParaRPr>
          </a:p>
          <a:p>
            <a:pPr fontAlgn="base">
              <a:lnSpc>
                <a:spcPct val="100000"/>
              </a:lnSpc>
              <a:spcBef>
                <a:spcPct val="0"/>
              </a:spcBef>
              <a:spcAft>
                <a:spcPct val="0"/>
              </a:spcAft>
              <a:buSzTx/>
              <a:buFontTx/>
              <a:buNone/>
            </a:pPr>
            <a:endParaRPr lang="en-US" altLang="zh-CN" dirty="0">
              <a:ea typeface="黑体" panose="02010609060101010101" pitchFamily="49" charset="-122"/>
            </a:endParaRPr>
          </a:p>
          <a:p>
            <a:pPr fontAlgn="base">
              <a:lnSpc>
                <a:spcPct val="100000"/>
              </a:lnSpc>
              <a:spcBef>
                <a:spcPct val="0"/>
              </a:spcBef>
              <a:spcAft>
                <a:spcPct val="0"/>
              </a:spcAft>
              <a:buSzTx/>
              <a:buFontTx/>
              <a:buNone/>
            </a:pPr>
            <a:r>
              <a:rPr lang="en-US" altLang="zh-CN" dirty="0">
                <a:ea typeface="黑体" panose="02010609060101010101" pitchFamily="49" charset="-122"/>
              </a:rPr>
              <a:t>A separate but related strand of literature has identified environmental pollution essentially as a public-good problem, that is, a problem of incomplete property rights (Ronald Coase1960).</a:t>
            </a:r>
          </a:p>
          <a:p>
            <a:pPr fontAlgn="base">
              <a:lnSpc>
                <a:spcPct val="100000"/>
              </a:lnSpc>
              <a:spcBef>
                <a:spcPct val="0"/>
              </a:spcBef>
              <a:spcAft>
                <a:spcPct val="0"/>
              </a:spcAft>
              <a:buSzTx/>
              <a:buFontTx/>
              <a:buNone/>
            </a:pPr>
            <a:endParaRPr lang="en-US" altLang="zh-CN" dirty="0">
              <a:ea typeface="黑体" panose="02010609060101010101" pitchFamily="49" charset="-122"/>
            </a:endParaRPr>
          </a:p>
          <a:p>
            <a:pPr fontAlgn="base">
              <a:lnSpc>
                <a:spcPct val="100000"/>
              </a:lnSpc>
              <a:spcBef>
                <a:spcPct val="0"/>
              </a:spcBef>
              <a:spcAft>
                <a:spcPct val="0"/>
              </a:spcAft>
              <a:buSzTx/>
              <a:buFontTx/>
              <a:buNone/>
            </a:pPr>
            <a:r>
              <a:rPr lang="en-US" altLang="zh-CN" dirty="0" smtClean="0">
                <a:ea typeface="黑体" panose="02010609060101010101" pitchFamily="49" charset="-122"/>
                <a:sym typeface="Wingdings" panose="05000000000000000000" pitchFamily="2" charset="2"/>
              </a:rPr>
              <a:t>	 </a:t>
            </a:r>
            <a:r>
              <a:rPr lang="en-US" altLang="zh-CN" dirty="0">
                <a:ea typeface="黑体" panose="02010609060101010101" pitchFamily="49" charset="-122"/>
                <a:sym typeface="Wingdings" panose="05000000000000000000" pitchFamily="2" charset="2"/>
              </a:rPr>
              <a:t>Points to Tradable Permits System</a:t>
            </a:r>
            <a:endParaRPr lang="zh-CN" altLang="en-US" dirty="0">
              <a:ea typeface="黑体" panose="02010609060101010101" pitchFamily="49" charset="-122"/>
            </a:endParaRPr>
          </a:p>
          <a:p>
            <a:endParaRPr lang="zh-CN" altLang="en-US" dirty="0"/>
          </a:p>
        </p:txBody>
      </p:sp>
    </p:spTree>
    <p:extLst>
      <p:ext uri="{BB962C8B-B14F-4D97-AF65-F5344CB8AC3E}">
        <p14:creationId xmlns:p14="http://schemas.microsoft.com/office/powerpoint/2010/main" val="3021984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67170" y="476672"/>
            <a:ext cx="64790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eaLnBrk="1" hangingPunct="1"/>
            <a:r>
              <a:rPr lang="en-US" altLang="zh-CN" sz="4000" b="1" dirty="0" smtClean="0">
                <a:latin typeface="微软雅黑" pitchFamily="34" charset="-122"/>
                <a:ea typeface="微软雅黑" pitchFamily="34" charset="-122"/>
              </a:rPr>
              <a:t>Cap and Trade (</a:t>
            </a:r>
            <a:r>
              <a:rPr lang="zh-CN" altLang="en-US" sz="4000" b="1" dirty="0" smtClean="0">
                <a:latin typeface="微软雅黑" pitchFamily="34" charset="-122"/>
                <a:ea typeface="微软雅黑" pitchFamily="34" charset="-122"/>
              </a:rPr>
              <a:t>份额交易</a:t>
            </a:r>
            <a:r>
              <a:rPr lang="en-US" altLang="zh-CN" sz="4000" b="1" dirty="0" smtClean="0">
                <a:latin typeface="微软雅黑" pitchFamily="34" charset="-122"/>
                <a:ea typeface="微软雅黑" pitchFamily="34" charset="-122"/>
              </a:rPr>
              <a:t>)</a:t>
            </a:r>
            <a:endParaRPr lang="zh-CN" altLang="en-US" sz="4000" b="1" dirty="0">
              <a:latin typeface="微软雅黑" pitchFamily="34" charset="-122"/>
              <a:ea typeface="微软雅黑" pitchFamily="34" charset="-122"/>
            </a:endParaRPr>
          </a:p>
        </p:txBody>
      </p:sp>
      <p:cxnSp>
        <p:nvCxnSpPr>
          <p:cNvPr id="3" name="直接连接符 2"/>
          <p:cNvCxnSpPr/>
          <p:nvPr/>
        </p:nvCxnSpPr>
        <p:spPr>
          <a:xfrm>
            <a:off x="0" y="1371600"/>
            <a:ext cx="9144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44" name="TextBox 3"/>
          <p:cNvSpPr txBox="1">
            <a:spLocks noChangeArrowheads="1"/>
          </p:cNvSpPr>
          <p:nvPr/>
        </p:nvSpPr>
        <p:spPr bwMode="auto">
          <a:xfrm>
            <a:off x="467543" y="1484786"/>
            <a:ext cx="51283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algn="ctr" eaLnBrk="1" hangingPunct="1"/>
            <a:r>
              <a:rPr lang="zh-CN" altLang="en-US" sz="3200" b="1" dirty="0" smtClean="0"/>
              <a:t>从经济学的视角解决问题：</a:t>
            </a:r>
            <a:endParaRPr lang="zh-CN" altLang="en-US" sz="3200" b="1" dirty="0"/>
          </a:p>
        </p:txBody>
      </p:sp>
      <p:pic>
        <p:nvPicPr>
          <p:cNvPr id="10246" name="图片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811" y="4383089"/>
            <a:ext cx="2598189"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6"/>
          <p:cNvSpPr txBox="1">
            <a:spLocks noChangeArrowheads="1"/>
          </p:cNvSpPr>
          <p:nvPr/>
        </p:nvSpPr>
        <p:spPr bwMode="auto">
          <a:xfrm>
            <a:off x="323528" y="2073202"/>
            <a:ext cx="806457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黑体" pitchFamily="49" charset="-122"/>
              </a:defRPr>
            </a:lvl1pPr>
            <a:lvl2pPr marL="742950" indent="-285750">
              <a:defRPr sz="2400">
                <a:solidFill>
                  <a:schemeClr val="tx1"/>
                </a:solidFill>
                <a:latin typeface="Arial" pitchFamily="34" charset="0"/>
                <a:ea typeface="黑体" pitchFamily="49" charset="-122"/>
              </a:defRPr>
            </a:lvl2pPr>
            <a:lvl3pPr marL="1143000" indent="-228600">
              <a:defRPr sz="2400">
                <a:solidFill>
                  <a:schemeClr val="tx1"/>
                </a:solidFill>
                <a:latin typeface="Arial" pitchFamily="34" charset="0"/>
                <a:ea typeface="黑体" pitchFamily="49" charset="-122"/>
              </a:defRPr>
            </a:lvl3pPr>
            <a:lvl4pPr marL="1600200" indent="-228600">
              <a:defRPr sz="2400">
                <a:solidFill>
                  <a:schemeClr val="tx1"/>
                </a:solidFill>
                <a:latin typeface="Arial" pitchFamily="34" charset="0"/>
                <a:ea typeface="黑体" pitchFamily="49" charset="-122"/>
              </a:defRPr>
            </a:lvl4pPr>
            <a:lvl5pPr marL="2057400" indent="-228600">
              <a:defRPr sz="2400">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黑体" pitchFamily="49" charset="-122"/>
              </a:defRPr>
            </a:lvl9pPr>
          </a:lstStyle>
          <a:p>
            <a:pPr marL="342900" indent="-342900" eaLnBrk="1" hangingPunct="1">
              <a:buFont typeface="Arial" pitchFamily="34" charset="0"/>
              <a:buChar char="•"/>
            </a:pPr>
            <a:r>
              <a:rPr lang="zh-CN" altLang="en-US" sz="2800" dirty="0"/>
              <a:t>科斯</a:t>
            </a:r>
            <a:r>
              <a:rPr lang="zh-CN" altLang="en-US" sz="2800" dirty="0" smtClean="0"/>
              <a:t>定理：</a:t>
            </a:r>
            <a:r>
              <a:rPr lang="zh-CN" altLang="en-US" sz="2800" dirty="0"/>
              <a:t>只要财产权是明确的，并且交易成本为零或者很小，那么，无论在开始时将财产权赋予谁，市场均衡的最终结果都是有效率的，实现资源配置的帕雷托</a:t>
            </a:r>
            <a:r>
              <a:rPr lang="zh-CN" altLang="en-US" sz="2800" dirty="0" smtClean="0"/>
              <a:t>最优。</a:t>
            </a:r>
            <a:endParaRPr lang="en-US" altLang="zh-CN" sz="2800" dirty="0" smtClean="0"/>
          </a:p>
          <a:p>
            <a:pPr eaLnBrk="1" hangingPunct="1"/>
            <a:endParaRPr lang="en-US" altLang="zh-CN" sz="2800" dirty="0" smtClean="0"/>
          </a:p>
          <a:p>
            <a:pPr marL="342900" indent="-342900">
              <a:buFont typeface="Arial" pitchFamily="34" charset="0"/>
              <a:buChar char="•"/>
            </a:pPr>
            <a:r>
              <a:rPr lang="zh-CN" altLang="en-US" sz="2800" dirty="0" smtClean="0"/>
              <a:t>定额</a:t>
            </a:r>
            <a:r>
              <a:rPr lang="zh-CN" altLang="en-US" sz="2800" dirty="0"/>
              <a:t>分配捕鱼数量，并且额度可以</a:t>
            </a:r>
            <a:r>
              <a:rPr lang="zh-CN" altLang="en-US" sz="2800" dirty="0" smtClean="0"/>
              <a:t>转让。</a:t>
            </a:r>
            <a:endParaRPr lang="zh-CN" altLang="en-US" sz="2800" dirty="0"/>
          </a:p>
          <a:p>
            <a:pPr eaLnBrk="1" hangingPunct="1"/>
            <a:endParaRPr lang="en-US" altLang="zh-CN" sz="2000" dirty="0" smtClean="0"/>
          </a:p>
          <a:p>
            <a:pPr eaLnBrk="1" hangingPunct="1"/>
            <a:endParaRPr lang="zh-CN" altLang="en-US" sz="2000" dirty="0"/>
          </a:p>
        </p:txBody>
      </p:sp>
    </p:spTree>
    <p:extLst>
      <p:ext uri="{BB962C8B-B14F-4D97-AF65-F5344CB8AC3E}">
        <p14:creationId xmlns:p14="http://schemas.microsoft.com/office/powerpoint/2010/main" val="2892001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4" name="标题 2"/>
          <p:cNvSpPr>
            <a:spLocks noGrp="1" noChangeArrowheads="1"/>
          </p:cNvSpPr>
          <p:nvPr>
            <p:ph type="title"/>
          </p:nvPr>
        </p:nvSpPr>
        <p:spPr>
          <a:xfrm>
            <a:off x="457200" y="274638"/>
            <a:ext cx="8229600" cy="1786210"/>
          </a:xfrm>
        </p:spPr>
        <p:txBody>
          <a:bodyPr>
            <a:normAutofit fontScale="90000"/>
          </a:bodyPr>
          <a:lstStyle/>
          <a:p>
            <a:r>
              <a:rPr lang="en-US" altLang="zh-CN" dirty="0" smtClean="0">
                <a:ea typeface="楷体" panose="02010609060101010101" pitchFamily="49" charset="-122"/>
              </a:rPr>
              <a:t>Size of Environmental and Energy Agencies in the U.S. and China</a:t>
            </a:r>
            <a:endParaRPr lang="zh-CN" altLang="en-US" dirty="0" smtClean="0">
              <a:ea typeface="楷体" panose="02010609060101010101" pitchFamily="49" charset="-122"/>
            </a:endParaRPr>
          </a:p>
        </p:txBody>
      </p:sp>
      <p:graphicFrame>
        <p:nvGraphicFramePr>
          <p:cNvPr id="23554" name="Group 2">
            <a:extLst>
              <a:ext uri="{FF2B5EF4-FFF2-40B4-BE49-F238E27FC236}"/>
            </a:extLst>
          </p:cNvPr>
          <p:cNvGraphicFramePr>
            <a:graphicFrameLocks noGrp="1"/>
          </p:cNvGraphicFramePr>
          <p:nvPr>
            <p:ph idx="1"/>
            <p:extLst>
              <p:ext uri="{D42A27DB-BD31-4B8C-83A1-F6EECF244321}">
                <p14:modId xmlns:p14="http://schemas.microsoft.com/office/powerpoint/2010/main" val="3523418191"/>
              </p:ext>
            </p:extLst>
          </p:nvPr>
        </p:nvGraphicFramePr>
        <p:xfrm>
          <a:off x="457200" y="2245360"/>
          <a:ext cx="8229600" cy="3991953"/>
        </p:xfrm>
        <a:graphic>
          <a:graphicData uri="http://schemas.openxmlformats.org/drawingml/2006/table">
            <a:tbl>
              <a:tblPr/>
              <a:tblGrid>
                <a:gridCol w="2185785">
                  <a:extLst>
                    <a:ext uri="{9D8B030D-6E8A-4147-A177-3AD203B41FA5}"/>
                  </a:extLst>
                </a:gridCol>
                <a:gridCol w="1842885">
                  <a:extLst>
                    <a:ext uri="{9D8B030D-6E8A-4147-A177-3AD203B41FA5}"/>
                  </a:extLst>
                </a:gridCol>
                <a:gridCol w="2431177">
                  <a:extLst>
                    <a:ext uri="{9D8B030D-6E8A-4147-A177-3AD203B41FA5}"/>
                  </a:extLst>
                </a:gridCol>
                <a:gridCol w="1769753">
                  <a:extLst>
                    <a:ext uri="{9D8B030D-6E8A-4147-A177-3AD203B41FA5}"/>
                  </a:extLst>
                </a:gridCol>
              </a:tblGrid>
              <a:tr h="1160436">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1" i="0" u="none" strike="noStrike" cap="none" normalizeH="0" baseline="0" dirty="0">
                          <a:ln>
                            <a:noFill/>
                          </a:ln>
                          <a:solidFill>
                            <a:srgbClr val="000000"/>
                          </a:solidFill>
                          <a:effectLst/>
                          <a:latin typeface="Arial" pitchFamily="34" charset="0"/>
                          <a:ea typeface="黑体" pitchFamily="49" charset="-122"/>
                        </a:rPr>
                        <a:t>U.S.</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1" i="0" u="none" strike="noStrike" cap="none" normalizeH="0" baseline="0">
                          <a:ln>
                            <a:noFill/>
                          </a:ln>
                          <a:solidFill>
                            <a:srgbClr val="000000"/>
                          </a:solidFill>
                          <a:effectLst/>
                          <a:latin typeface="Arial" pitchFamily="34" charset="0"/>
                          <a:ea typeface="黑体" pitchFamily="49" charset="-122"/>
                        </a:rPr>
                        <a:t>Number of Employees</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1" i="0" u="none" strike="noStrike" cap="none" normalizeH="0" baseline="0">
                          <a:ln>
                            <a:noFill/>
                          </a:ln>
                          <a:solidFill>
                            <a:srgbClr val="000000"/>
                          </a:solidFill>
                          <a:effectLst/>
                          <a:latin typeface="Arial" pitchFamily="34" charset="0"/>
                          <a:ea typeface="黑体" pitchFamily="49" charset="-122"/>
                        </a:rPr>
                        <a:t>China</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1" i="0" u="none" strike="noStrike" cap="none" normalizeH="0" baseline="0">
                          <a:ln>
                            <a:noFill/>
                          </a:ln>
                          <a:solidFill>
                            <a:srgbClr val="000000"/>
                          </a:solidFill>
                          <a:effectLst/>
                          <a:latin typeface="Arial" pitchFamily="34" charset="0"/>
                          <a:ea typeface="黑体" pitchFamily="49" charset="-122"/>
                        </a:rPr>
                        <a:t>Number of Employees</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extLst>
              </a:tr>
              <a:tr h="1671081">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0" i="0" u="none" strike="noStrike" cap="none" normalizeH="0" baseline="0">
                          <a:ln>
                            <a:noFill/>
                          </a:ln>
                          <a:solidFill>
                            <a:srgbClr val="000000"/>
                          </a:solidFill>
                          <a:effectLst/>
                          <a:latin typeface="Arial" pitchFamily="34" charset="0"/>
                          <a:ea typeface="黑体" pitchFamily="49" charset="-122"/>
                        </a:rPr>
                        <a:t>Environmental Protection Agency</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0" i="0" u="none" strike="noStrike" cap="none" normalizeH="0" baseline="0">
                          <a:ln>
                            <a:noFill/>
                          </a:ln>
                          <a:solidFill>
                            <a:srgbClr val="000000"/>
                          </a:solidFill>
                          <a:effectLst/>
                          <a:latin typeface="Arial" pitchFamily="34" charset="0"/>
                          <a:ea typeface="黑体" pitchFamily="49" charset="-122"/>
                        </a:rPr>
                        <a:t>17,106</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0" i="0" u="none" strike="noStrike" cap="none" normalizeH="0" baseline="0">
                          <a:ln>
                            <a:noFill/>
                          </a:ln>
                          <a:solidFill>
                            <a:srgbClr val="000000"/>
                          </a:solidFill>
                          <a:effectLst/>
                          <a:latin typeface="Arial" pitchFamily="34" charset="0"/>
                          <a:ea typeface="黑体" pitchFamily="49" charset="-122"/>
                        </a:rPr>
                        <a:t>Ministry of Environmental Protection</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0" i="0" u="none" strike="noStrike" cap="none" normalizeH="0" baseline="0">
                          <a:ln>
                            <a:noFill/>
                          </a:ln>
                          <a:solidFill>
                            <a:srgbClr val="000000"/>
                          </a:solidFill>
                          <a:effectLst/>
                          <a:latin typeface="Arial" pitchFamily="34" charset="0"/>
                          <a:ea typeface="黑体" pitchFamily="49" charset="-122"/>
                        </a:rPr>
                        <a:t>311</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extLst>
                  <a:ext uri="{0D108BD9-81ED-4DB2-BD59-A6C34878D82A}"/>
                </a:extLst>
              </a:tr>
              <a:tr h="1160436">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0" i="0" u="none" strike="noStrike" cap="none" normalizeH="0" baseline="0" dirty="0">
                          <a:ln>
                            <a:noFill/>
                          </a:ln>
                          <a:solidFill>
                            <a:srgbClr val="000000"/>
                          </a:solidFill>
                          <a:effectLst/>
                          <a:latin typeface="Arial" pitchFamily="34" charset="0"/>
                          <a:ea typeface="黑体" pitchFamily="49" charset="-122"/>
                        </a:rPr>
                        <a:t>Department of Energy</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0" i="0" u="none" strike="noStrike" cap="none" normalizeH="0" baseline="0">
                          <a:ln>
                            <a:noFill/>
                          </a:ln>
                          <a:solidFill>
                            <a:srgbClr val="000000"/>
                          </a:solidFill>
                          <a:effectLst/>
                          <a:latin typeface="Arial" pitchFamily="34" charset="0"/>
                          <a:ea typeface="黑体" pitchFamily="49" charset="-122"/>
                        </a:rPr>
                        <a:t>15,671</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0" i="0" u="none" strike="noStrike" cap="none" normalizeH="0" baseline="0">
                          <a:ln>
                            <a:noFill/>
                          </a:ln>
                          <a:solidFill>
                            <a:srgbClr val="000000"/>
                          </a:solidFill>
                          <a:effectLst/>
                          <a:latin typeface="Arial" pitchFamily="34" charset="0"/>
                          <a:ea typeface="黑体" pitchFamily="49" charset="-122"/>
                        </a:rPr>
                        <a:t>National Energy Administration</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lgn="l" eaLnBrk="0" hangingPunct="0">
                        <a:lnSpc>
                          <a:spcPct val="110000"/>
                        </a:lnSpc>
                        <a:spcBef>
                          <a:spcPct val="20000"/>
                        </a:spcBef>
                        <a:buSzPct val="120000"/>
                        <a:defRPr sz="2400">
                          <a:solidFill>
                            <a:srgbClr val="133984"/>
                          </a:solidFill>
                          <a:latin typeface="Arial" pitchFamily="34" charset="0"/>
                        </a:defRPr>
                      </a:lvl1pPr>
                      <a:lvl2pPr marL="742950" indent="-114300" algn="l" eaLnBrk="0" hangingPunct="0">
                        <a:lnSpc>
                          <a:spcPct val="110000"/>
                        </a:lnSpc>
                        <a:spcBef>
                          <a:spcPct val="20000"/>
                        </a:spcBef>
                        <a:buClr>
                          <a:srgbClr val="000066"/>
                        </a:buClr>
                        <a:defRPr sz="2000">
                          <a:solidFill>
                            <a:srgbClr val="133984"/>
                          </a:solidFill>
                          <a:latin typeface="Arial" pitchFamily="34" charset="0"/>
                        </a:defRPr>
                      </a:lvl2pPr>
                      <a:lvl3pPr marL="1143000" indent="-49213" algn="l" eaLnBrk="0" hangingPunct="0">
                        <a:spcBef>
                          <a:spcPct val="20000"/>
                        </a:spcBef>
                        <a:defRPr sz="2000">
                          <a:solidFill>
                            <a:schemeClr val="tx1"/>
                          </a:solidFill>
                          <a:latin typeface="Arial" pitchFamily="34" charset="0"/>
                          <a:ea typeface="宋体" pitchFamily="2" charset="-122"/>
                        </a:defRPr>
                      </a:lvl3pPr>
                      <a:lvl4pPr marL="1600200" indent="-98425" algn="l" eaLnBrk="0" hangingPunct="0">
                        <a:spcBef>
                          <a:spcPct val="20000"/>
                        </a:spcBef>
                        <a:defRPr>
                          <a:solidFill>
                            <a:schemeClr val="tx1"/>
                          </a:solidFill>
                          <a:latin typeface="Arial" pitchFamily="34" charset="0"/>
                          <a:ea typeface="宋体" pitchFamily="2" charset="-122"/>
                        </a:defRPr>
                      </a:lvl4pPr>
                      <a:lvl5pPr marL="2057400" indent="-147638" algn="l" eaLnBrk="0" hangingPunct="0">
                        <a:spcBef>
                          <a:spcPct val="20000"/>
                        </a:spcBef>
                        <a:defRPr>
                          <a:solidFill>
                            <a:schemeClr val="tx1"/>
                          </a:solidFill>
                          <a:latin typeface="Arial" pitchFamily="34" charset="0"/>
                          <a:ea typeface="宋体" pitchFamily="2" charset="-122"/>
                        </a:defRPr>
                      </a:lvl5pPr>
                      <a:lvl6pPr marL="2514600" indent="-147638" eaLnBrk="0" fontAlgn="base" hangingPunct="0">
                        <a:spcBef>
                          <a:spcPct val="20000"/>
                        </a:spcBef>
                        <a:spcAft>
                          <a:spcPct val="0"/>
                        </a:spcAft>
                        <a:defRPr>
                          <a:solidFill>
                            <a:schemeClr val="tx1"/>
                          </a:solidFill>
                          <a:latin typeface="Arial" pitchFamily="34" charset="0"/>
                          <a:ea typeface="宋体" pitchFamily="2" charset="-122"/>
                        </a:defRPr>
                      </a:lvl6pPr>
                      <a:lvl7pPr marL="2971800" indent="-147638" eaLnBrk="0" fontAlgn="base" hangingPunct="0">
                        <a:spcBef>
                          <a:spcPct val="20000"/>
                        </a:spcBef>
                        <a:spcAft>
                          <a:spcPct val="0"/>
                        </a:spcAft>
                        <a:defRPr>
                          <a:solidFill>
                            <a:schemeClr val="tx1"/>
                          </a:solidFill>
                          <a:latin typeface="Arial" pitchFamily="34" charset="0"/>
                          <a:ea typeface="宋体" pitchFamily="2" charset="-122"/>
                        </a:defRPr>
                      </a:lvl7pPr>
                      <a:lvl8pPr marL="3429000" indent="-147638" eaLnBrk="0" fontAlgn="base" hangingPunct="0">
                        <a:spcBef>
                          <a:spcPct val="20000"/>
                        </a:spcBef>
                        <a:spcAft>
                          <a:spcPct val="0"/>
                        </a:spcAft>
                        <a:defRPr>
                          <a:solidFill>
                            <a:schemeClr val="tx1"/>
                          </a:solidFill>
                          <a:latin typeface="Arial" pitchFamily="34" charset="0"/>
                          <a:ea typeface="宋体" pitchFamily="2" charset="-122"/>
                        </a:defRPr>
                      </a:lvl8pPr>
                      <a:lvl9pPr marL="3886200" indent="-147638"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2200" b="0" i="0" u="none" strike="noStrike" cap="none" normalizeH="0" baseline="0" dirty="0">
                          <a:ln>
                            <a:noFill/>
                          </a:ln>
                          <a:solidFill>
                            <a:srgbClr val="000000"/>
                          </a:solidFill>
                          <a:effectLst/>
                          <a:latin typeface="Arial" pitchFamily="34" charset="0"/>
                          <a:ea typeface="黑体" pitchFamily="49" charset="-122"/>
                        </a:rPr>
                        <a:t>240</a:t>
                      </a:r>
                    </a:p>
                  </a:txBody>
                  <a:tcPr marL="93607" marR="93607" marT="45680" marB="45680"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extLst>
              </a:tr>
            </a:tbl>
          </a:graphicData>
        </a:graphic>
      </p:graphicFrame>
    </p:spTree>
    <p:extLst>
      <p:ext uri="{BB962C8B-B14F-4D97-AF65-F5344CB8AC3E}">
        <p14:creationId xmlns:p14="http://schemas.microsoft.com/office/powerpoint/2010/main" val="2230274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04800"/>
            <a:ext cx="7772400" cy="1143000"/>
          </a:xfrm>
        </p:spPr>
        <p:txBody>
          <a:bodyPr>
            <a:normAutofit fontScale="90000"/>
          </a:bodyPr>
          <a:lstStyle/>
          <a:p>
            <a:pPr eaLnBrk="1" hangingPunct="1"/>
            <a:r>
              <a:rPr lang="en-US" altLang="zh-CN" sz="4000" dirty="0" smtClean="0"/>
              <a:t>What is PA? --</a:t>
            </a:r>
            <a:r>
              <a:rPr lang="en-US" altLang="zh-TW" sz="4000" dirty="0" smtClean="0"/>
              <a:t>Political</a:t>
            </a:r>
            <a:r>
              <a:rPr lang="en-US" altLang="zh-CN" sz="4000" dirty="0" smtClean="0"/>
              <a:t> Definitions</a:t>
            </a:r>
          </a:p>
        </p:txBody>
      </p:sp>
      <p:sp>
        <p:nvSpPr>
          <p:cNvPr id="5123" name="Rectangle 3"/>
          <p:cNvSpPr>
            <a:spLocks noGrp="1" noChangeArrowheads="1"/>
          </p:cNvSpPr>
          <p:nvPr>
            <p:ph type="body" idx="1"/>
          </p:nvPr>
        </p:nvSpPr>
        <p:spPr>
          <a:xfrm>
            <a:off x="899592" y="1752600"/>
            <a:ext cx="7560840" cy="4267200"/>
          </a:xfrm>
        </p:spPr>
        <p:txBody>
          <a:bodyPr>
            <a:normAutofit lnSpcReduction="10000"/>
          </a:bodyPr>
          <a:lstStyle/>
          <a:p>
            <a:r>
              <a:rPr lang="en-US" altLang="zh-CN" sz="2800" dirty="0"/>
              <a:t>PA is what government does</a:t>
            </a:r>
            <a:r>
              <a:rPr lang="en-US" altLang="zh-CN" sz="2800" dirty="0" smtClean="0"/>
              <a:t>. </a:t>
            </a:r>
          </a:p>
          <a:p>
            <a:r>
              <a:rPr lang="en-US" altLang="zh-TW" sz="2800" dirty="0" smtClean="0"/>
              <a:t>PA is a phase in the public policymaking cycle</a:t>
            </a:r>
            <a:r>
              <a:rPr lang="en-US" altLang="zh-CN" sz="2800" dirty="0" smtClean="0"/>
              <a:t>.</a:t>
            </a:r>
            <a:endParaRPr lang="en-US" altLang="zh-TW" sz="2800" dirty="0" smtClean="0"/>
          </a:p>
          <a:p>
            <a:pPr eaLnBrk="1" hangingPunct="1"/>
            <a:r>
              <a:rPr lang="en-US" altLang="zh-TW" sz="2800" dirty="0" smtClean="0"/>
              <a:t>PA is implementing the public interest</a:t>
            </a:r>
            <a:r>
              <a:rPr lang="en-US" altLang="zh-CN" sz="2800" dirty="0" smtClean="0"/>
              <a:t>. </a:t>
            </a:r>
          </a:p>
          <a:p>
            <a:pPr lvl="1"/>
            <a:r>
              <a:rPr lang="en-US" altLang="zh-CN" sz="2400" dirty="0"/>
              <a:t>Promote equity </a:t>
            </a:r>
            <a:endParaRPr lang="en-US" altLang="zh-TW" sz="2400" dirty="0"/>
          </a:p>
          <a:p>
            <a:pPr lvl="1" eaLnBrk="1" hangingPunct="1"/>
            <a:r>
              <a:rPr lang="en-US" altLang="zh-CN" sz="2400" dirty="0" smtClean="0"/>
              <a:t>Compensate for </a:t>
            </a:r>
            <a:r>
              <a:rPr lang="en-US" altLang="zh-CN" sz="2400" dirty="0" smtClean="0">
                <a:hlinkClick r:id="rId2" action="ppaction://hlinksldjump"/>
              </a:rPr>
              <a:t>market failure </a:t>
            </a:r>
            <a:endParaRPr lang="en-US" altLang="zh-CN" sz="2400" dirty="0" smtClean="0"/>
          </a:p>
          <a:p>
            <a:pPr eaLnBrk="1" hangingPunct="1"/>
            <a:r>
              <a:rPr lang="en-US" altLang="zh-TW" sz="2800" dirty="0" smtClean="0"/>
              <a:t>PA is doing collectively which cannot be done so well individually</a:t>
            </a:r>
            <a:r>
              <a:rPr lang="en-US" altLang="zh-CN" sz="2800" dirty="0" smtClean="0"/>
              <a:t>.</a:t>
            </a:r>
            <a:endParaRPr lang="zh-CN" altLang="en-US" sz="2800" dirty="0" smtClean="0"/>
          </a:p>
        </p:txBody>
      </p:sp>
      <p:sp>
        <p:nvSpPr>
          <p:cNvPr id="5" name="右箭头 4">
            <a:hlinkClick r:id="rId3" action="ppaction://hlinksldjump"/>
          </p:cNvPr>
          <p:cNvSpPr/>
          <p:nvPr/>
        </p:nvSpPr>
        <p:spPr>
          <a:xfrm>
            <a:off x="8373572" y="6021288"/>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6752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altLang="zh-CN" sz="4000" smtClean="0">
                <a:ea typeface="宋体" pitchFamily="2" charset="-122"/>
              </a:rPr>
              <a:t>Stages in the Policymaking Process</a:t>
            </a:r>
          </a:p>
        </p:txBody>
      </p:sp>
      <p:sp>
        <p:nvSpPr>
          <p:cNvPr id="6147" name="Rectangle 3"/>
          <p:cNvSpPr>
            <a:spLocks noChangeArrowheads="1"/>
          </p:cNvSpPr>
          <p:nvPr/>
        </p:nvSpPr>
        <p:spPr bwMode="auto">
          <a:xfrm>
            <a:off x="609600" y="1600200"/>
            <a:ext cx="1828800" cy="990600"/>
          </a:xfrm>
          <a:prstGeom prst="rect">
            <a:avLst/>
          </a:prstGeom>
          <a:solidFill>
            <a:srgbClr val="FF9933"/>
          </a:solidFill>
          <a:ln w="9525">
            <a:solidFill>
              <a:schemeClr val="tx1"/>
            </a:solidFill>
            <a:miter lim="800000"/>
            <a:headEnd/>
            <a:tailEnd/>
          </a:ln>
        </p:spPr>
        <p:txBody>
          <a:bodyPr wrap="none" anchor="ctr"/>
          <a:lstStyle/>
          <a:p>
            <a:pPr algn="ctr" eaLnBrk="0" hangingPunct="0"/>
            <a:r>
              <a:rPr kumimoji="0" lang="en-US" altLang="zh-CN" sz="1800" b="1">
                <a:latin typeface="Garamond" pitchFamily="18" charset="0"/>
                <a:ea typeface="宋体" pitchFamily="2" charset="-122"/>
              </a:rPr>
              <a:t>1. Problem</a:t>
            </a:r>
          </a:p>
          <a:p>
            <a:pPr algn="ctr" eaLnBrk="0" hangingPunct="0"/>
            <a:r>
              <a:rPr kumimoji="0" lang="en-US" altLang="zh-CN" sz="1800" b="1">
                <a:latin typeface="Garamond" pitchFamily="18" charset="0"/>
                <a:ea typeface="宋体" pitchFamily="2" charset="-122"/>
              </a:rPr>
              <a:t>identification</a:t>
            </a:r>
          </a:p>
        </p:txBody>
      </p:sp>
      <p:sp>
        <p:nvSpPr>
          <p:cNvPr id="6148" name="Rectangle 4"/>
          <p:cNvSpPr>
            <a:spLocks noChangeArrowheads="1"/>
          </p:cNvSpPr>
          <p:nvPr/>
        </p:nvSpPr>
        <p:spPr bwMode="auto">
          <a:xfrm>
            <a:off x="3657600" y="1600200"/>
            <a:ext cx="1828800" cy="990600"/>
          </a:xfrm>
          <a:prstGeom prst="rect">
            <a:avLst/>
          </a:prstGeom>
          <a:solidFill>
            <a:srgbClr val="FF9933"/>
          </a:solidFill>
          <a:ln w="9525">
            <a:solidFill>
              <a:schemeClr val="tx1"/>
            </a:solidFill>
            <a:miter lim="800000"/>
            <a:headEnd/>
            <a:tailEnd/>
          </a:ln>
        </p:spPr>
        <p:txBody>
          <a:bodyPr wrap="none" anchor="ctr"/>
          <a:lstStyle/>
          <a:p>
            <a:pPr algn="ctr" eaLnBrk="0" hangingPunct="0"/>
            <a:r>
              <a:rPr kumimoji="0" lang="en-US" altLang="zh-CN" sz="1800" b="1">
                <a:latin typeface="Garamond" pitchFamily="18" charset="0"/>
                <a:ea typeface="宋体" pitchFamily="2" charset="-122"/>
              </a:rPr>
              <a:t>2. Agenda</a:t>
            </a:r>
          </a:p>
          <a:p>
            <a:pPr algn="ctr" eaLnBrk="0" hangingPunct="0"/>
            <a:r>
              <a:rPr kumimoji="0" lang="en-US" altLang="zh-CN" sz="1800" b="1">
                <a:latin typeface="Garamond" pitchFamily="18" charset="0"/>
                <a:ea typeface="宋体" pitchFamily="2" charset="-122"/>
              </a:rPr>
              <a:t>setting</a:t>
            </a:r>
          </a:p>
        </p:txBody>
      </p:sp>
      <p:sp>
        <p:nvSpPr>
          <p:cNvPr id="6149" name="Rectangle 5"/>
          <p:cNvSpPr>
            <a:spLocks noChangeArrowheads="1"/>
          </p:cNvSpPr>
          <p:nvPr/>
        </p:nvSpPr>
        <p:spPr bwMode="auto">
          <a:xfrm>
            <a:off x="533400" y="5562600"/>
            <a:ext cx="1828800" cy="990600"/>
          </a:xfrm>
          <a:prstGeom prst="rect">
            <a:avLst/>
          </a:prstGeom>
          <a:solidFill>
            <a:srgbClr val="FF9933"/>
          </a:solidFill>
          <a:ln w="9525">
            <a:solidFill>
              <a:schemeClr val="tx1"/>
            </a:solidFill>
            <a:miter lim="800000"/>
            <a:headEnd/>
            <a:tailEnd/>
          </a:ln>
        </p:spPr>
        <p:txBody>
          <a:bodyPr wrap="none" anchor="ctr"/>
          <a:lstStyle/>
          <a:p>
            <a:pPr algn="ctr" eaLnBrk="0" hangingPunct="0"/>
            <a:r>
              <a:rPr kumimoji="0" lang="en-US" altLang="zh-CN" sz="1800" b="1">
                <a:latin typeface="Garamond" pitchFamily="18" charset="0"/>
                <a:ea typeface="宋体" pitchFamily="2" charset="-122"/>
              </a:rPr>
              <a:t>7. Evaluation</a:t>
            </a:r>
          </a:p>
        </p:txBody>
      </p:sp>
      <p:sp>
        <p:nvSpPr>
          <p:cNvPr id="6150" name="Rectangle 6"/>
          <p:cNvSpPr>
            <a:spLocks noChangeArrowheads="1"/>
          </p:cNvSpPr>
          <p:nvPr/>
        </p:nvSpPr>
        <p:spPr bwMode="auto">
          <a:xfrm>
            <a:off x="228600" y="3581400"/>
            <a:ext cx="2286000" cy="990600"/>
          </a:xfrm>
          <a:prstGeom prst="rect">
            <a:avLst/>
          </a:prstGeom>
          <a:solidFill>
            <a:srgbClr val="99CC00"/>
          </a:solidFill>
          <a:ln w="9525">
            <a:solidFill>
              <a:schemeClr val="tx1"/>
            </a:solidFill>
            <a:miter lim="800000"/>
            <a:headEnd/>
            <a:tailEnd/>
          </a:ln>
        </p:spPr>
        <p:txBody>
          <a:bodyPr wrap="none" anchor="ctr"/>
          <a:lstStyle/>
          <a:p>
            <a:pPr algn="ctr" eaLnBrk="0" hangingPunct="0"/>
            <a:r>
              <a:rPr kumimoji="0" lang="en-US" altLang="zh-CN" sz="1800" b="1">
                <a:latin typeface="Garamond" pitchFamily="18" charset="0"/>
                <a:ea typeface="宋体" pitchFamily="2" charset="-122"/>
              </a:rPr>
              <a:t>6. Implementation</a:t>
            </a:r>
          </a:p>
        </p:txBody>
      </p:sp>
      <p:sp>
        <p:nvSpPr>
          <p:cNvPr id="6151" name="Rectangle 7"/>
          <p:cNvSpPr>
            <a:spLocks noChangeArrowheads="1"/>
          </p:cNvSpPr>
          <p:nvPr/>
        </p:nvSpPr>
        <p:spPr bwMode="auto">
          <a:xfrm>
            <a:off x="3657600" y="3581400"/>
            <a:ext cx="1828800" cy="990600"/>
          </a:xfrm>
          <a:prstGeom prst="rect">
            <a:avLst/>
          </a:prstGeom>
          <a:solidFill>
            <a:srgbClr val="FF9933"/>
          </a:solidFill>
          <a:ln w="9525">
            <a:solidFill>
              <a:schemeClr val="tx1"/>
            </a:solidFill>
            <a:miter lim="800000"/>
            <a:headEnd/>
            <a:tailEnd/>
          </a:ln>
        </p:spPr>
        <p:txBody>
          <a:bodyPr wrap="none" anchor="ctr"/>
          <a:lstStyle/>
          <a:p>
            <a:pPr algn="ctr" eaLnBrk="0" hangingPunct="0"/>
            <a:r>
              <a:rPr kumimoji="0" lang="en-US" altLang="zh-CN" sz="1800" b="1">
                <a:latin typeface="Garamond" pitchFamily="18" charset="0"/>
                <a:ea typeface="宋体" pitchFamily="2" charset="-122"/>
              </a:rPr>
              <a:t>5. Budgeting/</a:t>
            </a:r>
          </a:p>
          <a:p>
            <a:pPr algn="ctr" eaLnBrk="0" hangingPunct="0"/>
            <a:r>
              <a:rPr kumimoji="0" lang="en-US" altLang="zh-CN" sz="1800" b="1">
                <a:latin typeface="Garamond" pitchFamily="18" charset="0"/>
                <a:ea typeface="宋体" pitchFamily="2" charset="-122"/>
              </a:rPr>
              <a:t>Appropriation</a:t>
            </a:r>
          </a:p>
        </p:txBody>
      </p:sp>
      <p:sp>
        <p:nvSpPr>
          <p:cNvPr id="6152" name="Rectangle 8"/>
          <p:cNvSpPr>
            <a:spLocks noChangeArrowheads="1"/>
          </p:cNvSpPr>
          <p:nvPr/>
        </p:nvSpPr>
        <p:spPr bwMode="auto">
          <a:xfrm>
            <a:off x="6705600" y="3581400"/>
            <a:ext cx="1828800" cy="990600"/>
          </a:xfrm>
          <a:prstGeom prst="rect">
            <a:avLst/>
          </a:prstGeom>
          <a:solidFill>
            <a:srgbClr val="FF9933"/>
          </a:solidFill>
          <a:ln w="9525">
            <a:solidFill>
              <a:schemeClr val="tx1"/>
            </a:solidFill>
            <a:miter lim="800000"/>
            <a:headEnd/>
            <a:tailEnd/>
          </a:ln>
        </p:spPr>
        <p:txBody>
          <a:bodyPr wrap="none" anchor="ctr"/>
          <a:lstStyle/>
          <a:p>
            <a:pPr algn="ctr" eaLnBrk="0" hangingPunct="0"/>
            <a:r>
              <a:rPr kumimoji="0" lang="en-US" altLang="zh-CN" sz="1800" b="1">
                <a:latin typeface="Garamond" pitchFamily="18" charset="0"/>
                <a:ea typeface="宋体" pitchFamily="2" charset="-122"/>
              </a:rPr>
              <a:t>4. Policy </a:t>
            </a:r>
          </a:p>
          <a:p>
            <a:pPr algn="ctr" eaLnBrk="0" hangingPunct="0"/>
            <a:r>
              <a:rPr kumimoji="0" lang="en-US" altLang="zh-CN" sz="1800" b="1">
                <a:latin typeface="Garamond" pitchFamily="18" charset="0"/>
                <a:ea typeface="宋体" pitchFamily="2" charset="-122"/>
              </a:rPr>
              <a:t>Adoption/</a:t>
            </a:r>
          </a:p>
          <a:p>
            <a:pPr algn="ctr" eaLnBrk="0" hangingPunct="0"/>
            <a:r>
              <a:rPr kumimoji="0" lang="en-US" altLang="zh-CN" sz="1800" b="1">
                <a:latin typeface="Garamond" pitchFamily="18" charset="0"/>
                <a:ea typeface="宋体" pitchFamily="2" charset="-122"/>
              </a:rPr>
              <a:t>Legitimization</a:t>
            </a:r>
          </a:p>
        </p:txBody>
      </p:sp>
      <p:sp>
        <p:nvSpPr>
          <p:cNvPr id="6153" name="Rectangle 9"/>
          <p:cNvSpPr>
            <a:spLocks noChangeArrowheads="1"/>
          </p:cNvSpPr>
          <p:nvPr/>
        </p:nvSpPr>
        <p:spPr bwMode="auto">
          <a:xfrm>
            <a:off x="6629400" y="1600200"/>
            <a:ext cx="1828800" cy="990600"/>
          </a:xfrm>
          <a:prstGeom prst="rect">
            <a:avLst/>
          </a:prstGeom>
          <a:solidFill>
            <a:srgbClr val="99CC00"/>
          </a:solidFill>
          <a:ln w="9525">
            <a:solidFill>
              <a:schemeClr val="tx1"/>
            </a:solidFill>
            <a:miter lim="800000"/>
            <a:headEnd/>
            <a:tailEnd/>
          </a:ln>
        </p:spPr>
        <p:txBody>
          <a:bodyPr wrap="none" anchor="ctr"/>
          <a:lstStyle/>
          <a:p>
            <a:pPr algn="ctr" eaLnBrk="0" hangingPunct="0"/>
            <a:r>
              <a:rPr kumimoji="0" lang="en-US" altLang="zh-CN" sz="1800" b="1">
                <a:latin typeface="Garamond" pitchFamily="18" charset="0"/>
                <a:ea typeface="宋体" pitchFamily="2" charset="-122"/>
              </a:rPr>
              <a:t>3. Policy</a:t>
            </a:r>
          </a:p>
          <a:p>
            <a:pPr algn="ctr" eaLnBrk="0" hangingPunct="0"/>
            <a:r>
              <a:rPr kumimoji="0" lang="en-US" altLang="zh-CN" sz="1800" b="1">
                <a:latin typeface="Garamond" pitchFamily="18" charset="0"/>
                <a:ea typeface="宋体" pitchFamily="2" charset="-122"/>
              </a:rPr>
              <a:t>formulation</a:t>
            </a:r>
          </a:p>
        </p:txBody>
      </p:sp>
      <p:sp>
        <p:nvSpPr>
          <p:cNvPr id="6154" name="Line 10"/>
          <p:cNvSpPr>
            <a:spLocks noChangeShapeType="1"/>
          </p:cNvSpPr>
          <p:nvPr/>
        </p:nvSpPr>
        <p:spPr bwMode="auto">
          <a:xfrm>
            <a:off x="2590800" y="2057400"/>
            <a:ext cx="914400" cy="0"/>
          </a:xfrm>
          <a:prstGeom prst="line">
            <a:avLst/>
          </a:prstGeom>
          <a:noFill/>
          <a:ln w="38100">
            <a:solidFill>
              <a:schemeClr val="tx1"/>
            </a:solidFill>
            <a:round/>
            <a:headEnd type="triangle" w="med" len="med"/>
            <a:tailEnd type="triangle" w="med" len="med"/>
          </a:ln>
        </p:spPr>
        <p:txBody>
          <a:bodyPr/>
          <a:lstStyle/>
          <a:p>
            <a:endParaRPr lang="zh-CN" altLang="en-US"/>
          </a:p>
        </p:txBody>
      </p:sp>
      <p:sp>
        <p:nvSpPr>
          <p:cNvPr id="6155" name="Line 11"/>
          <p:cNvSpPr>
            <a:spLocks noChangeShapeType="1"/>
          </p:cNvSpPr>
          <p:nvPr/>
        </p:nvSpPr>
        <p:spPr bwMode="auto">
          <a:xfrm>
            <a:off x="5638800" y="2057400"/>
            <a:ext cx="762000" cy="0"/>
          </a:xfrm>
          <a:prstGeom prst="line">
            <a:avLst/>
          </a:prstGeom>
          <a:noFill/>
          <a:ln w="38100">
            <a:solidFill>
              <a:schemeClr val="tx1"/>
            </a:solidFill>
            <a:round/>
            <a:headEnd type="triangle" w="med" len="med"/>
            <a:tailEnd type="triangle" w="med" len="med"/>
          </a:ln>
        </p:spPr>
        <p:txBody>
          <a:bodyPr/>
          <a:lstStyle/>
          <a:p>
            <a:endParaRPr lang="zh-CN" altLang="en-US"/>
          </a:p>
        </p:txBody>
      </p:sp>
      <p:sp>
        <p:nvSpPr>
          <p:cNvPr id="6156" name="Line 12"/>
          <p:cNvSpPr>
            <a:spLocks noChangeShapeType="1"/>
          </p:cNvSpPr>
          <p:nvPr/>
        </p:nvSpPr>
        <p:spPr bwMode="auto">
          <a:xfrm>
            <a:off x="7620000" y="2743200"/>
            <a:ext cx="0" cy="685800"/>
          </a:xfrm>
          <a:prstGeom prst="line">
            <a:avLst/>
          </a:prstGeom>
          <a:noFill/>
          <a:ln w="38100">
            <a:solidFill>
              <a:schemeClr val="tx1"/>
            </a:solidFill>
            <a:round/>
            <a:headEnd type="triangle" w="med" len="med"/>
            <a:tailEnd type="triangle" w="med" len="med"/>
          </a:ln>
        </p:spPr>
        <p:txBody>
          <a:bodyPr/>
          <a:lstStyle/>
          <a:p>
            <a:endParaRPr lang="zh-CN" altLang="en-US"/>
          </a:p>
        </p:txBody>
      </p:sp>
      <p:sp>
        <p:nvSpPr>
          <p:cNvPr id="6157" name="Line 13"/>
          <p:cNvSpPr>
            <a:spLocks noChangeShapeType="1"/>
          </p:cNvSpPr>
          <p:nvPr/>
        </p:nvSpPr>
        <p:spPr bwMode="auto">
          <a:xfrm flipH="1">
            <a:off x="5791200" y="4038600"/>
            <a:ext cx="685800" cy="0"/>
          </a:xfrm>
          <a:prstGeom prst="line">
            <a:avLst/>
          </a:prstGeom>
          <a:noFill/>
          <a:ln w="38100">
            <a:solidFill>
              <a:schemeClr val="tx1"/>
            </a:solidFill>
            <a:round/>
            <a:headEnd type="triangle" w="med" len="med"/>
            <a:tailEnd type="triangle" w="med" len="med"/>
          </a:ln>
        </p:spPr>
        <p:txBody>
          <a:bodyPr/>
          <a:lstStyle/>
          <a:p>
            <a:endParaRPr lang="zh-CN" altLang="en-US"/>
          </a:p>
        </p:txBody>
      </p:sp>
      <p:sp>
        <p:nvSpPr>
          <p:cNvPr id="6158" name="Line 14"/>
          <p:cNvSpPr>
            <a:spLocks noChangeShapeType="1"/>
          </p:cNvSpPr>
          <p:nvPr/>
        </p:nvSpPr>
        <p:spPr bwMode="auto">
          <a:xfrm flipH="1">
            <a:off x="2514600" y="4038600"/>
            <a:ext cx="914400" cy="0"/>
          </a:xfrm>
          <a:prstGeom prst="line">
            <a:avLst/>
          </a:prstGeom>
          <a:noFill/>
          <a:ln w="38100">
            <a:solidFill>
              <a:schemeClr val="tx1"/>
            </a:solidFill>
            <a:round/>
            <a:headEnd type="triangle" w="med" len="med"/>
            <a:tailEnd type="triangle" w="med" len="med"/>
          </a:ln>
        </p:spPr>
        <p:txBody>
          <a:bodyPr/>
          <a:lstStyle/>
          <a:p>
            <a:endParaRPr lang="zh-CN" altLang="en-US"/>
          </a:p>
        </p:txBody>
      </p:sp>
      <p:sp>
        <p:nvSpPr>
          <p:cNvPr id="6159" name="Line 15"/>
          <p:cNvSpPr>
            <a:spLocks noChangeShapeType="1"/>
          </p:cNvSpPr>
          <p:nvPr/>
        </p:nvSpPr>
        <p:spPr bwMode="auto">
          <a:xfrm>
            <a:off x="1447800" y="4724400"/>
            <a:ext cx="0" cy="762000"/>
          </a:xfrm>
          <a:prstGeom prst="line">
            <a:avLst/>
          </a:prstGeom>
          <a:noFill/>
          <a:ln w="38100">
            <a:solidFill>
              <a:schemeClr val="tx1"/>
            </a:solidFill>
            <a:round/>
            <a:headEnd type="triangle" w="med" len="med"/>
            <a:tailEnd type="triangle" w="med" len="med"/>
          </a:ln>
        </p:spPr>
        <p:txBody>
          <a:bodyPr/>
          <a:lstStyle/>
          <a:p>
            <a:endParaRPr lang="zh-CN" altLang="en-US"/>
          </a:p>
        </p:txBody>
      </p:sp>
    </p:spTree>
    <p:extLst>
      <p:ext uri="{BB962C8B-B14F-4D97-AF65-F5344CB8AC3E}">
        <p14:creationId xmlns:p14="http://schemas.microsoft.com/office/powerpoint/2010/main" val="427226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88032"/>
            <a:ext cx="8229600" cy="1143000"/>
          </a:xfrm>
        </p:spPr>
        <p:txBody>
          <a:bodyPr>
            <a:normAutofit/>
          </a:bodyPr>
          <a:lstStyle/>
          <a:p>
            <a:r>
              <a:rPr lang="en-US" altLang="zh-CN" dirty="0" smtClean="0"/>
              <a:t>Anti-Poverty Act (1968) </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087" y="1412777"/>
            <a:ext cx="4034185" cy="5256583"/>
          </a:xfrm>
          <a:prstGeom prst="rect">
            <a:avLst/>
          </a:prstGeom>
        </p:spPr>
      </p:pic>
    </p:spTree>
    <p:extLst>
      <p:ext uri="{BB962C8B-B14F-4D97-AF65-F5344CB8AC3E}">
        <p14:creationId xmlns:p14="http://schemas.microsoft.com/office/powerpoint/2010/main" val="104401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458200" cy="1143000"/>
          </a:xfrm>
        </p:spPr>
        <p:txBody>
          <a:bodyPr>
            <a:normAutofit fontScale="90000"/>
          </a:bodyPr>
          <a:lstStyle/>
          <a:p>
            <a:pPr eaLnBrk="1" hangingPunct="1"/>
            <a:r>
              <a:rPr lang="en-US" altLang="zh-CN" sz="4000" smtClean="0"/>
              <a:t>Two Possible Reasons for Market Failure</a:t>
            </a:r>
          </a:p>
        </p:txBody>
      </p:sp>
      <p:sp>
        <p:nvSpPr>
          <p:cNvPr id="7171" name="Rectangle 3"/>
          <p:cNvSpPr>
            <a:spLocks noGrp="1" noChangeArrowheads="1"/>
          </p:cNvSpPr>
          <p:nvPr>
            <p:ph type="body" sz="half" idx="1"/>
          </p:nvPr>
        </p:nvSpPr>
        <p:spPr>
          <a:xfrm>
            <a:off x="381000" y="1524000"/>
            <a:ext cx="4767064" cy="5001344"/>
          </a:xfrm>
        </p:spPr>
        <p:txBody>
          <a:bodyPr>
            <a:normAutofit lnSpcReduction="10000"/>
          </a:bodyPr>
          <a:lstStyle/>
          <a:p>
            <a:pPr eaLnBrk="1" hangingPunct="1">
              <a:lnSpc>
                <a:spcPct val="90000"/>
              </a:lnSpc>
            </a:pPr>
            <a:r>
              <a:rPr lang="en-US" altLang="zh-CN" sz="2200" dirty="0" smtClean="0"/>
              <a:t>Externalities</a:t>
            </a:r>
          </a:p>
          <a:p>
            <a:pPr lvl="1" eaLnBrk="1" hangingPunct="1">
              <a:lnSpc>
                <a:spcPct val="90000"/>
              </a:lnSpc>
              <a:buFontTx/>
              <a:buNone/>
            </a:pPr>
            <a:r>
              <a:rPr lang="en-US" altLang="zh-CN" sz="1800" dirty="0" smtClean="0"/>
              <a:t>	</a:t>
            </a:r>
            <a:r>
              <a:rPr lang="en-US" altLang="zh-CN" sz="2200" dirty="0" smtClean="0"/>
              <a:t>When one</a:t>
            </a:r>
            <a:r>
              <a:rPr lang="en-US" altLang="zh-CN" sz="2200" dirty="0" smtClean="0">
                <a:latin typeface="Garamond" pitchFamily="18" charset="0"/>
              </a:rPr>
              <a:t>’</a:t>
            </a:r>
            <a:r>
              <a:rPr lang="en-US" altLang="zh-CN" sz="2200" dirty="0" smtClean="0"/>
              <a:t>s actions create costs for another without the other</a:t>
            </a:r>
            <a:r>
              <a:rPr lang="en-US" altLang="zh-CN" sz="2200" dirty="0" smtClean="0">
                <a:latin typeface="Garamond" pitchFamily="18" charset="0"/>
              </a:rPr>
              <a:t>’</a:t>
            </a:r>
            <a:r>
              <a:rPr lang="en-US" altLang="zh-CN" sz="2200" dirty="0" smtClean="0"/>
              <a:t>s permission</a:t>
            </a:r>
            <a:r>
              <a:rPr lang="en-US" altLang="zh-CN" sz="2000" dirty="0" smtClean="0"/>
              <a:t>. </a:t>
            </a:r>
            <a:r>
              <a:rPr lang="en-US" altLang="zh-CN" sz="2000" dirty="0"/>
              <a:t>(</a:t>
            </a:r>
            <a:r>
              <a:rPr lang="en-US" altLang="zh-CN" sz="2000" dirty="0" smtClean="0"/>
              <a:t>The photo shows indirect costs of automobile use)</a:t>
            </a:r>
          </a:p>
          <a:p>
            <a:pPr marL="457200" lvl="1" indent="0" eaLnBrk="1" hangingPunct="1">
              <a:lnSpc>
                <a:spcPct val="90000"/>
              </a:lnSpc>
              <a:buNone/>
            </a:pPr>
            <a:endParaRPr lang="en-US" altLang="zh-CN" sz="2200" dirty="0" smtClean="0"/>
          </a:p>
          <a:p>
            <a:pPr>
              <a:lnSpc>
                <a:spcPct val="90000"/>
              </a:lnSpc>
            </a:pPr>
            <a:r>
              <a:rPr lang="en-US" altLang="zh-CN" sz="2200" dirty="0" smtClean="0"/>
              <a:t>Markets tend to </a:t>
            </a:r>
            <a:r>
              <a:rPr lang="en-US" altLang="zh-CN" sz="2200" b="1" dirty="0" smtClean="0"/>
              <a:t>under-produce</a:t>
            </a:r>
            <a:r>
              <a:rPr lang="en-US" altLang="zh-CN" sz="2200" dirty="0" smtClean="0"/>
              <a:t> public goods. </a:t>
            </a:r>
          </a:p>
          <a:p>
            <a:pPr lvl="1" eaLnBrk="1" hangingPunct="1">
              <a:lnSpc>
                <a:spcPct val="90000"/>
              </a:lnSpc>
              <a:buFontTx/>
              <a:buNone/>
            </a:pPr>
            <a:r>
              <a:rPr lang="en-US" altLang="zh-CN" sz="2200" dirty="0" smtClean="0"/>
              <a:t>	Public goods cost little or nothing for an extra individual to enjoy (non-ravel) and the costs of preventing any individual from enjoying are high (non-excludable). </a:t>
            </a:r>
          </a:p>
        </p:txBody>
      </p:sp>
      <p:pic>
        <p:nvPicPr>
          <p:cNvPr id="7172" name="Picture 4" descr="externality of car use"/>
          <p:cNvPicPr>
            <a:picLocks noChangeAspect="1" noChangeArrowheads="1"/>
          </p:cNvPicPr>
          <p:nvPr/>
        </p:nvPicPr>
        <p:blipFill>
          <a:blip r:embed="rId2" cstate="print"/>
          <a:srcRect/>
          <a:stretch>
            <a:fillRect/>
          </a:stretch>
        </p:blipFill>
        <p:spPr bwMode="auto">
          <a:xfrm>
            <a:off x="6084168" y="1196753"/>
            <a:ext cx="2736304" cy="1800200"/>
          </a:xfrm>
          <a:prstGeom prst="rect">
            <a:avLst/>
          </a:prstGeom>
          <a:noFill/>
          <a:ln w="9525">
            <a:noFill/>
            <a:miter lim="800000"/>
            <a:headEnd/>
            <a:tailEnd/>
          </a:ln>
        </p:spPr>
      </p:pic>
      <p:pic>
        <p:nvPicPr>
          <p:cNvPr id="7173" name="Picture 5" descr="public goods"/>
          <p:cNvPicPr>
            <a:picLocks noChangeAspect="1" noChangeArrowheads="1"/>
          </p:cNvPicPr>
          <p:nvPr/>
        </p:nvPicPr>
        <p:blipFill>
          <a:blip r:embed="rId3" cstate="print"/>
          <a:srcRect/>
          <a:stretch>
            <a:fillRect/>
          </a:stretch>
        </p:blipFill>
        <p:spPr bwMode="auto">
          <a:xfrm>
            <a:off x="5076056" y="3140968"/>
            <a:ext cx="4067944" cy="3412232"/>
          </a:xfrm>
          <a:prstGeom prst="rect">
            <a:avLst/>
          </a:prstGeom>
          <a:noFill/>
          <a:ln w="9525">
            <a:noFill/>
            <a:miter lim="800000"/>
            <a:headEnd/>
            <a:tailEnd/>
          </a:ln>
        </p:spPr>
      </p:pic>
    </p:spTree>
    <p:extLst>
      <p:ext uri="{BB962C8B-B14F-4D97-AF65-F5344CB8AC3E}">
        <p14:creationId xmlns:p14="http://schemas.microsoft.com/office/powerpoint/2010/main" val="3896280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5663</TotalTime>
  <Words>2004</Words>
  <Application>Microsoft Office PowerPoint</Application>
  <PresentationFormat>全屏显示(4:3)</PresentationFormat>
  <Paragraphs>332</Paragraphs>
  <Slides>55</Slides>
  <Notes>7</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1</vt:i4>
      </vt:variant>
      <vt:variant>
        <vt:lpstr>幻灯片标题</vt:lpstr>
      </vt:variant>
      <vt:variant>
        <vt:i4>55</vt:i4>
      </vt:variant>
    </vt:vector>
  </HeadingPairs>
  <TitlesOfParts>
    <vt:vector size="72" baseType="lpstr">
      <vt:lpstr>굴림</vt:lpstr>
      <vt:lpstr>MS UI Gothic</vt:lpstr>
      <vt:lpstr>新細明體</vt:lpstr>
      <vt:lpstr>黑体</vt:lpstr>
      <vt:lpstr>华文新魏</vt:lpstr>
      <vt:lpstr>楷体</vt:lpstr>
      <vt:lpstr>宋体</vt:lpstr>
      <vt:lpstr>微软雅黑</vt:lpstr>
      <vt:lpstr>Arial</vt:lpstr>
      <vt:lpstr>Calibri</vt:lpstr>
      <vt:lpstr>Garamond</vt:lpstr>
      <vt:lpstr>Tahoma</vt:lpstr>
      <vt:lpstr>Times New Roman</vt:lpstr>
      <vt:lpstr>Wingdings</vt:lpstr>
      <vt:lpstr>Office 主题</vt:lpstr>
      <vt:lpstr>1_自定义设计方案</vt:lpstr>
      <vt:lpstr>ET.Chart.6</vt:lpstr>
      <vt:lpstr>PowerPoint 演示文稿</vt:lpstr>
      <vt:lpstr>Week 2  Understanding of Public Administration (PA)</vt:lpstr>
      <vt:lpstr>Agenda for Today   </vt:lpstr>
      <vt:lpstr>The concept of PA</vt:lpstr>
      <vt:lpstr>Three Perspectives on  PA</vt:lpstr>
      <vt:lpstr>What is PA? --Political Definitions</vt:lpstr>
      <vt:lpstr>Stages in the Policymaking Process</vt:lpstr>
      <vt:lpstr>Anti-Poverty Act (1968) </vt:lpstr>
      <vt:lpstr>Two Possible Reasons for Market Failure</vt:lpstr>
      <vt:lpstr>Classification of Goods (Adapted from Weimer and Vining, 1992) </vt:lpstr>
      <vt:lpstr>PowerPoint 演示文稿</vt:lpstr>
      <vt:lpstr>Common-Pool Resources</vt:lpstr>
      <vt:lpstr>PowerPoint 演示文稿</vt:lpstr>
      <vt:lpstr>PowerPoint 演示文稿</vt:lpstr>
      <vt:lpstr>How to Protect Halibuts? </vt:lpstr>
      <vt:lpstr>PowerPoint 演示文稿</vt:lpstr>
      <vt:lpstr> The Results of Regulation</vt:lpstr>
      <vt:lpstr>Annual Harvest of Atlantic Cod, 1950-2008</vt:lpstr>
      <vt:lpstr>PowerPoint 演示文稿</vt:lpstr>
      <vt:lpstr>Policy treatment: Cap-and-Trade (份额交易)</vt:lpstr>
      <vt:lpstr>What is PA?- Managerial Definitions</vt:lpstr>
      <vt:lpstr>What is PA?- Legal Definitions</vt:lpstr>
      <vt:lpstr>Environmental regulations</vt:lpstr>
      <vt:lpstr>Environmental Laws Enforced by U.S. EPA</vt:lpstr>
      <vt:lpstr>Environmental Laws and Regulations in China</vt:lpstr>
      <vt:lpstr>Concept of PA</vt:lpstr>
      <vt:lpstr>Public services in our daily life</vt:lpstr>
      <vt:lpstr>PowerPoint 演示文稿</vt:lpstr>
      <vt:lpstr>PowerPoint 演示文稿</vt:lpstr>
      <vt:lpstr>PowerPoint 演示文稿</vt:lpstr>
      <vt:lpstr>What a mess…</vt:lpstr>
      <vt:lpstr>Three months later…</vt:lpstr>
      <vt:lpstr>PPT 主要内容 中文翻译</vt:lpstr>
      <vt:lpstr>从三个角度理解公共管理</vt:lpstr>
      <vt:lpstr>I. 政治的角度</vt:lpstr>
      <vt:lpstr>公共政策制定周期</vt:lpstr>
      <vt:lpstr>公共利益</vt:lpstr>
      <vt:lpstr>可能导致市场失灵的两个原因</vt:lpstr>
      <vt:lpstr>物品的分类 (Adapted from Weimer and Vining, 1992) </vt:lpstr>
      <vt:lpstr>对公共利益的实践误区一</vt:lpstr>
      <vt:lpstr>对公共利益的实践误区二</vt:lpstr>
      <vt:lpstr>对公共利益实现的误区三</vt:lpstr>
      <vt:lpstr>对公共利益实现的误区四</vt:lpstr>
      <vt:lpstr>II. 管理的角度</vt:lpstr>
      <vt:lpstr>III. 法律的角度</vt:lpstr>
      <vt:lpstr>公共管理的概念</vt:lpstr>
      <vt:lpstr>PowerPoint 演示文稿</vt:lpstr>
      <vt:lpstr>几个基本名词</vt:lpstr>
      <vt:lpstr>现代公共管理的理论沿革</vt:lpstr>
      <vt:lpstr>公共管理学科的开始</vt:lpstr>
      <vt:lpstr>威尔逊的观点</vt:lpstr>
      <vt:lpstr>What Concerns You More</vt:lpstr>
      <vt:lpstr>Theory-based Environmental Policy</vt:lpstr>
      <vt:lpstr>PowerPoint 演示文稿</vt:lpstr>
      <vt:lpstr>Size of Environmental and Energy Agencies in the U.S. and China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Microsoft 帐户</cp:lastModifiedBy>
  <cp:revision>233</cp:revision>
  <cp:lastPrinted>2019-09-26T07:48:43Z</cp:lastPrinted>
  <dcterms:created xsi:type="dcterms:W3CDTF">2015-10-30T01:04:12Z</dcterms:created>
  <dcterms:modified xsi:type="dcterms:W3CDTF">2020-06-11T05:46:35Z</dcterms:modified>
</cp:coreProperties>
</file>