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73" r:id="rId3"/>
  </p:sldMasterIdLst>
  <p:notesMasterIdLst>
    <p:notesMasterId r:id="rId84"/>
  </p:notesMasterIdLst>
  <p:handoutMasterIdLst>
    <p:handoutMasterId r:id="rId85"/>
  </p:handoutMasterIdLst>
  <p:sldIdLst>
    <p:sldId id="257" r:id="rId4"/>
    <p:sldId id="441" r:id="rId5"/>
    <p:sldId id="474" r:id="rId6"/>
    <p:sldId id="573" r:id="rId7"/>
    <p:sldId id="574" r:id="rId8"/>
    <p:sldId id="576" r:id="rId9"/>
    <p:sldId id="577" r:id="rId10"/>
    <p:sldId id="578" r:id="rId11"/>
    <p:sldId id="57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72" r:id="rId27"/>
    <p:sldId id="581" r:id="rId28"/>
    <p:sldId id="582" r:id="rId29"/>
    <p:sldId id="583" r:id="rId30"/>
    <p:sldId id="584" r:id="rId31"/>
    <p:sldId id="585" r:id="rId32"/>
    <p:sldId id="586" r:id="rId33"/>
    <p:sldId id="587" r:id="rId34"/>
    <p:sldId id="588" r:id="rId35"/>
    <p:sldId id="589" r:id="rId36"/>
    <p:sldId id="590" r:id="rId37"/>
    <p:sldId id="591" r:id="rId38"/>
    <p:sldId id="592" r:id="rId39"/>
    <p:sldId id="593" r:id="rId40"/>
    <p:sldId id="594" r:id="rId41"/>
    <p:sldId id="595" r:id="rId42"/>
    <p:sldId id="596" r:id="rId43"/>
    <p:sldId id="597" r:id="rId44"/>
    <p:sldId id="598" r:id="rId45"/>
    <p:sldId id="599" r:id="rId46"/>
    <p:sldId id="600" r:id="rId47"/>
    <p:sldId id="601" r:id="rId48"/>
    <p:sldId id="602" r:id="rId49"/>
    <p:sldId id="603" r:id="rId50"/>
    <p:sldId id="604" r:id="rId51"/>
    <p:sldId id="605" r:id="rId52"/>
    <p:sldId id="606" r:id="rId53"/>
    <p:sldId id="607" r:id="rId54"/>
    <p:sldId id="608" r:id="rId55"/>
    <p:sldId id="609" r:id="rId56"/>
    <p:sldId id="610" r:id="rId57"/>
    <p:sldId id="611" r:id="rId58"/>
    <p:sldId id="612" r:id="rId59"/>
    <p:sldId id="613" r:id="rId60"/>
    <p:sldId id="614" r:id="rId61"/>
    <p:sldId id="526" r:id="rId62"/>
    <p:sldId id="551" r:id="rId63"/>
    <p:sldId id="552" r:id="rId64"/>
    <p:sldId id="553" r:id="rId65"/>
    <p:sldId id="554" r:id="rId66"/>
    <p:sldId id="555" r:id="rId67"/>
    <p:sldId id="556" r:id="rId68"/>
    <p:sldId id="557" r:id="rId69"/>
    <p:sldId id="558" r:id="rId70"/>
    <p:sldId id="559" r:id="rId71"/>
    <p:sldId id="560" r:id="rId72"/>
    <p:sldId id="561" r:id="rId73"/>
    <p:sldId id="562" r:id="rId74"/>
    <p:sldId id="563" r:id="rId75"/>
    <p:sldId id="564" r:id="rId76"/>
    <p:sldId id="565" r:id="rId77"/>
    <p:sldId id="566" r:id="rId78"/>
    <p:sldId id="567" r:id="rId79"/>
    <p:sldId id="568" r:id="rId80"/>
    <p:sldId id="569" r:id="rId81"/>
    <p:sldId id="570" r:id="rId82"/>
    <p:sldId id="580" r:id="rId83"/>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9425" autoAdjust="0"/>
  </p:normalViewPr>
  <p:slideViewPr>
    <p:cSldViewPr>
      <p:cViewPr varScale="1">
        <p:scale>
          <a:sx n="60" d="100"/>
          <a:sy n="60" d="100"/>
        </p:scale>
        <p:origin x="1460" y="28"/>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notesViewPr>
    <p:cSldViewPr>
      <p:cViewPr varScale="1">
        <p:scale>
          <a:sx n="49" d="100"/>
          <a:sy n="49" d="100"/>
        </p:scale>
        <p:origin x="-245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Health!$B$2</c:f>
              <c:strCache>
                <c:ptCount val="1"/>
                <c:pt idx="0">
                  <c:v>1995</c:v>
                </c:pt>
              </c:strCache>
            </c:strRef>
          </c:tx>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Health!$A$3:$A$6</c:f>
              <c:strCache>
                <c:ptCount val="4"/>
                <c:pt idx="0">
                  <c:v>Private Contribution</c:v>
                </c:pt>
                <c:pt idx="1">
                  <c:v>Private Payments</c:v>
                </c:pt>
                <c:pt idx="2">
                  <c:v>Government Grants and Payments</c:v>
                </c:pt>
                <c:pt idx="3">
                  <c:v>Invement and Other Revenue</c:v>
                </c:pt>
              </c:strCache>
            </c:strRef>
          </c:cat>
          <c:val>
            <c:numRef>
              <c:f>Health!$B$3:$B$6</c:f>
              <c:numCache>
                <c:formatCode>0.0%</c:formatCode>
                <c:ptCount val="4"/>
                <c:pt idx="0">
                  <c:v>5.1568255385645724E-2</c:v>
                </c:pt>
                <c:pt idx="1">
                  <c:v>0.47335082040406457</c:v>
                </c:pt>
                <c:pt idx="2">
                  <c:v>0.42507534323027313</c:v>
                </c:pt>
                <c:pt idx="3">
                  <c:v>5.0005580980020191E-2</c:v>
                </c:pt>
              </c:numCache>
            </c:numRef>
          </c:val>
          <c:extLst>
            <c:ext xmlns:c16="http://schemas.microsoft.com/office/drawing/2014/chart" uri="{C3380CC4-5D6E-409C-BE32-E72D297353CC}">
              <c16:uniqueId val="{00000000-7452-4E1F-9EF6-CE15285ECF53}"/>
            </c:ext>
          </c:extLst>
        </c:ser>
        <c:ser>
          <c:idx val="1"/>
          <c:order val="1"/>
          <c:tx>
            <c:strRef>
              <c:f>Health!$C$2</c:f>
              <c:strCache>
                <c:ptCount val="1"/>
                <c:pt idx="0">
                  <c:v>2005</c:v>
                </c:pt>
              </c:strCache>
            </c:strRef>
          </c:tx>
          <c:invertIfNegative val="0"/>
          <c:dLbls>
            <c:dLbl>
              <c:idx val="0"/>
              <c:layout>
                <c:manualLayout>
                  <c:x val="2.3148148148148109E-2"/>
                  <c:y val="-1.0342598577892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2-4E1F-9EF6-CE15285ECF53}"/>
                </c:ext>
              </c:extLst>
            </c:dLbl>
            <c:dLbl>
              <c:idx val="2"/>
              <c:layout>
                <c:manualLayout>
                  <c:x val="2.00617283950617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52-4E1F-9EF6-CE15285ECF53}"/>
                </c:ext>
              </c:extLst>
            </c:dLbl>
            <c:dLbl>
              <c:idx val="3"/>
              <c:layout>
                <c:manualLayout>
                  <c:x val="2.4691358024691423E-2"/>
                  <c:y val="9.4806058423008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2-4E1F-9EF6-CE15285ECF53}"/>
                </c:ext>
              </c:extLst>
            </c:dLbl>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Health!$A$3:$A$6</c:f>
              <c:strCache>
                <c:ptCount val="4"/>
                <c:pt idx="0">
                  <c:v>Private Contribution</c:v>
                </c:pt>
                <c:pt idx="1">
                  <c:v>Private Payments</c:v>
                </c:pt>
                <c:pt idx="2">
                  <c:v>Government Grants and Payments</c:v>
                </c:pt>
                <c:pt idx="3">
                  <c:v>Invement and Other Revenue</c:v>
                </c:pt>
              </c:strCache>
            </c:strRef>
          </c:cat>
          <c:val>
            <c:numRef>
              <c:f>Health!$C$3:$C$6</c:f>
              <c:numCache>
                <c:formatCode>0.0%</c:formatCode>
                <c:ptCount val="4"/>
                <c:pt idx="0">
                  <c:v>2.4089382588478682E-2</c:v>
                </c:pt>
                <c:pt idx="1">
                  <c:v>0.56377551020408834</c:v>
                </c:pt>
                <c:pt idx="2">
                  <c:v>0.36507039524670853</c:v>
                </c:pt>
                <c:pt idx="3">
                  <c:v>4.7064711960734099E-2</c:v>
                </c:pt>
              </c:numCache>
            </c:numRef>
          </c:val>
          <c:extLst>
            <c:ext xmlns:c16="http://schemas.microsoft.com/office/drawing/2014/chart" uri="{C3380CC4-5D6E-409C-BE32-E72D297353CC}">
              <c16:uniqueId val="{00000004-7452-4E1F-9EF6-CE15285ECF53}"/>
            </c:ext>
          </c:extLst>
        </c:ser>
        <c:dLbls>
          <c:showLegendKey val="0"/>
          <c:showVal val="0"/>
          <c:showCatName val="0"/>
          <c:showSerName val="0"/>
          <c:showPercent val="0"/>
          <c:showBubbleSize val="0"/>
        </c:dLbls>
        <c:gapWidth val="150"/>
        <c:axId val="247529840"/>
        <c:axId val="247531016"/>
      </c:barChart>
      <c:catAx>
        <c:axId val="247529840"/>
        <c:scaling>
          <c:orientation val="minMax"/>
        </c:scaling>
        <c:delete val="0"/>
        <c:axPos val="b"/>
        <c:numFmt formatCode="General" sourceLinked="0"/>
        <c:majorTickMark val="out"/>
        <c:minorTickMark val="none"/>
        <c:tickLblPos val="nextTo"/>
        <c:txPr>
          <a:bodyPr/>
          <a:lstStyle/>
          <a:p>
            <a:pPr>
              <a:defRPr sz="1800" baseline="0"/>
            </a:pPr>
            <a:endParaRPr lang="zh-CN"/>
          </a:p>
        </c:txPr>
        <c:crossAx val="247531016"/>
        <c:crosses val="autoZero"/>
        <c:auto val="1"/>
        <c:lblAlgn val="ctr"/>
        <c:lblOffset val="100"/>
        <c:noMultiLvlLbl val="0"/>
      </c:catAx>
      <c:valAx>
        <c:axId val="247531016"/>
        <c:scaling>
          <c:orientation val="minMax"/>
        </c:scaling>
        <c:delete val="0"/>
        <c:axPos val="l"/>
        <c:majorGridlines>
          <c:spPr>
            <a:ln w="0">
              <a:solidFill>
                <a:schemeClr val="bg1"/>
              </a:solidFill>
            </a:ln>
          </c:spPr>
        </c:majorGridlines>
        <c:numFmt formatCode="0.0%" sourceLinked="1"/>
        <c:majorTickMark val="out"/>
        <c:minorTickMark val="none"/>
        <c:tickLblPos val="nextTo"/>
        <c:txPr>
          <a:bodyPr/>
          <a:lstStyle/>
          <a:p>
            <a:pPr>
              <a:defRPr sz="1800"/>
            </a:pPr>
            <a:endParaRPr lang="zh-CN"/>
          </a:p>
        </c:txPr>
        <c:crossAx val="247529840"/>
        <c:crosses val="autoZero"/>
        <c:crossBetween val="between"/>
      </c:valAx>
    </c:plotArea>
    <c:legend>
      <c:legendPos val="r"/>
      <c:overlay val="0"/>
      <c:txPr>
        <a:bodyPr/>
        <a:lstStyle/>
        <a:p>
          <a:pPr>
            <a:defRPr sz="1800" baseline="0"/>
          </a:pPr>
          <a:endParaRPr lang="zh-CN"/>
        </a:p>
      </c:txPr>
    </c:legend>
    <c:plotVisOnly val="1"/>
    <c:dispBlanksAs val="gap"/>
    <c:showDLblsOverMax val="0"/>
  </c:chart>
  <c:spPr>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Education!$B$2</c:f>
              <c:strCache>
                <c:ptCount val="1"/>
                <c:pt idx="0">
                  <c:v>1995</c:v>
                </c:pt>
              </c:strCache>
            </c:strRef>
          </c:tx>
          <c:invertIfNegative val="0"/>
          <c:dLbls>
            <c:dLbl>
              <c:idx val="2"/>
              <c:layout>
                <c:manualLayout>
                  <c:x val="-2.3148148148148147E-2"/>
                  <c:y val="-2.8030833917309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1-41EA-B044-FFF52AF4DD14}"/>
                </c:ext>
              </c:extLst>
            </c:dLbl>
            <c:dLbl>
              <c:idx val="3"/>
              <c:layout>
                <c:manualLayout>
                  <c:x val="-6.1728395061728392E-3"/>
                  <c:y val="-8.4092501751927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A1-41EA-B044-FFF52AF4DD14}"/>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Education!$A$3:$A$6</c:f>
              <c:strCache>
                <c:ptCount val="4"/>
                <c:pt idx="0">
                  <c:v>Private Contribution</c:v>
                </c:pt>
                <c:pt idx="1">
                  <c:v>Private Payments</c:v>
                </c:pt>
                <c:pt idx="2">
                  <c:v>Government Grants and Payments</c:v>
                </c:pt>
                <c:pt idx="3">
                  <c:v>Invement and Other Revenue</c:v>
                </c:pt>
              </c:strCache>
            </c:strRef>
          </c:cat>
          <c:val>
            <c:numRef>
              <c:f>Education!$B$3:$B$6</c:f>
              <c:numCache>
                <c:formatCode>0.0%</c:formatCode>
                <c:ptCount val="4"/>
                <c:pt idx="0">
                  <c:v>0.13007900677200904</c:v>
                </c:pt>
                <c:pt idx="1">
                  <c:v>0.5684725357411553</c:v>
                </c:pt>
                <c:pt idx="2">
                  <c:v>0.11700526711813412</c:v>
                </c:pt>
                <c:pt idx="3">
                  <c:v>0.18444319036869963</c:v>
                </c:pt>
              </c:numCache>
            </c:numRef>
          </c:val>
          <c:extLst>
            <c:ext xmlns:c16="http://schemas.microsoft.com/office/drawing/2014/chart" uri="{C3380CC4-5D6E-409C-BE32-E72D297353CC}">
              <c16:uniqueId val="{00000002-ECA1-41EA-B044-FFF52AF4DD14}"/>
            </c:ext>
          </c:extLst>
        </c:ser>
        <c:ser>
          <c:idx val="1"/>
          <c:order val="1"/>
          <c:tx>
            <c:strRef>
              <c:f>Education!$C$2</c:f>
              <c:strCache>
                <c:ptCount val="1"/>
                <c:pt idx="0">
                  <c:v>2005</c:v>
                </c:pt>
              </c:strCache>
            </c:strRef>
          </c:tx>
          <c:invertIfNegative val="0"/>
          <c:dLbls>
            <c:dLbl>
              <c:idx val="0"/>
              <c:layout>
                <c:manualLayout>
                  <c:x val="2.6234567901234612E-2"/>
                  <c:y val="-1.6818500350385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A1-41EA-B044-FFF52AF4DD14}"/>
                </c:ext>
              </c:extLst>
            </c:dLbl>
            <c:dLbl>
              <c:idx val="1"/>
              <c:layout>
                <c:manualLayout>
                  <c:x val="2.3148148148148077E-2"/>
                  <c:y val="1.1212333566923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A1-41EA-B044-FFF52AF4DD14}"/>
                </c:ext>
              </c:extLst>
            </c:dLbl>
            <c:dLbl>
              <c:idx val="2"/>
              <c:layout>
                <c:manualLayout>
                  <c:x val="3.0864197530864395E-3"/>
                  <c:y val="-2.2424667133847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A1-41EA-B044-FFF52AF4DD14}"/>
                </c:ext>
              </c:extLst>
            </c:dLbl>
            <c:dLbl>
              <c:idx val="3"/>
              <c:layout>
                <c:manualLayout>
                  <c:x val="1.08024691358025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A1-41EA-B044-FFF52AF4DD14}"/>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Education!$A$3:$A$6</c:f>
              <c:strCache>
                <c:ptCount val="4"/>
                <c:pt idx="0">
                  <c:v>Private Contribution</c:v>
                </c:pt>
                <c:pt idx="1">
                  <c:v>Private Payments</c:v>
                </c:pt>
                <c:pt idx="2">
                  <c:v>Government Grants and Payments</c:v>
                </c:pt>
                <c:pt idx="3">
                  <c:v>Invement and Other Revenue</c:v>
                </c:pt>
              </c:strCache>
            </c:strRef>
          </c:cat>
          <c:val>
            <c:numRef>
              <c:f>Education!$C$3:$C$6</c:f>
              <c:numCache>
                <c:formatCode>0.0%</c:formatCode>
                <c:ptCount val="4"/>
                <c:pt idx="0">
                  <c:v>0.12586532410320958</c:v>
                </c:pt>
                <c:pt idx="1">
                  <c:v>0.56021511528119461</c:v>
                </c:pt>
                <c:pt idx="2">
                  <c:v>0.12134561473768526</c:v>
                </c:pt>
                <c:pt idx="3">
                  <c:v>0.19257394587791071</c:v>
                </c:pt>
              </c:numCache>
            </c:numRef>
          </c:val>
          <c:extLst>
            <c:ext xmlns:c16="http://schemas.microsoft.com/office/drawing/2014/chart" uri="{C3380CC4-5D6E-409C-BE32-E72D297353CC}">
              <c16:uniqueId val="{00000007-ECA1-41EA-B044-FFF52AF4DD14}"/>
            </c:ext>
          </c:extLst>
        </c:ser>
        <c:dLbls>
          <c:showLegendKey val="0"/>
          <c:showVal val="0"/>
          <c:showCatName val="0"/>
          <c:showSerName val="0"/>
          <c:showPercent val="0"/>
          <c:showBubbleSize val="0"/>
        </c:dLbls>
        <c:gapWidth val="150"/>
        <c:axId val="359022952"/>
        <c:axId val="359024128"/>
      </c:barChart>
      <c:catAx>
        <c:axId val="359022952"/>
        <c:scaling>
          <c:orientation val="minMax"/>
        </c:scaling>
        <c:delete val="0"/>
        <c:axPos val="b"/>
        <c:numFmt formatCode="General" sourceLinked="0"/>
        <c:majorTickMark val="out"/>
        <c:minorTickMark val="none"/>
        <c:tickLblPos val="nextTo"/>
        <c:txPr>
          <a:bodyPr/>
          <a:lstStyle/>
          <a:p>
            <a:pPr>
              <a:defRPr sz="1600"/>
            </a:pPr>
            <a:endParaRPr lang="zh-CN"/>
          </a:p>
        </c:txPr>
        <c:crossAx val="359024128"/>
        <c:crosses val="autoZero"/>
        <c:auto val="1"/>
        <c:lblAlgn val="ctr"/>
        <c:lblOffset val="100"/>
        <c:noMultiLvlLbl val="0"/>
      </c:catAx>
      <c:valAx>
        <c:axId val="359024128"/>
        <c:scaling>
          <c:orientation val="minMax"/>
        </c:scaling>
        <c:delete val="0"/>
        <c:axPos val="l"/>
        <c:majorGridlines>
          <c:spPr>
            <a:ln>
              <a:solidFill>
                <a:schemeClr val="bg1"/>
              </a:solidFill>
            </a:ln>
          </c:spPr>
        </c:majorGridlines>
        <c:numFmt formatCode="0.0%" sourceLinked="1"/>
        <c:majorTickMark val="out"/>
        <c:minorTickMark val="none"/>
        <c:tickLblPos val="nextTo"/>
        <c:txPr>
          <a:bodyPr/>
          <a:lstStyle/>
          <a:p>
            <a:pPr>
              <a:defRPr sz="1600"/>
            </a:pPr>
            <a:endParaRPr lang="zh-CN"/>
          </a:p>
        </c:txPr>
        <c:crossAx val="359022952"/>
        <c:crosses val="autoZero"/>
        <c:crossBetween val="between"/>
      </c:valAx>
    </c:plotArea>
    <c:legend>
      <c:legendPos val="r"/>
      <c:layout>
        <c:manualLayout>
          <c:xMode val="edge"/>
          <c:yMode val="edge"/>
          <c:x val="0.89863043161271494"/>
          <c:y val="0.18690606911697494"/>
          <c:w val="8.9023889374939852E-2"/>
          <c:h val="0.13284496410618621"/>
        </c:manualLayout>
      </c:layout>
      <c:overlay val="0"/>
      <c:txPr>
        <a:bodyPr/>
        <a:lstStyle/>
        <a:p>
          <a:pPr>
            <a:defRPr sz="1600"/>
          </a:pPr>
          <a:endParaRPr lang="zh-CN"/>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'human services'!$B$2</c:f>
              <c:strCache>
                <c:ptCount val="1"/>
                <c:pt idx="0">
                  <c:v>1995</c:v>
                </c:pt>
              </c:strCache>
            </c:strRef>
          </c:tx>
          <c:invertIfNegative val="0"/>
          <c:dLbls>
            <c:dLbl>
              <c:idx val="0"/>
              <c:layout>
                <c:manualLayout>
                  <c:x val="-1.080246913580255E-2"/>
                  <c:y val="-5.6061667834618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B9-41A0-8955-44752E6C934B}"/>
                </c:ext>
              </c:extLst>
            </c:dLbl>
            <c:dLbl>
              <c:idx val="1"/>
              <c:layout>
                <c:manualLayout>
                  <c:x val="-2.16049382716050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B9-41A0-8955-44752E6C934B}"/>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'human services'!$A$3:$A$6</c:f>
              <c:strCache>
                <c:ptCount val="4"/>
                <c:pt idx="0">
                  <c:v>Private Contribution</c:v>
                </c:pt>
                <c:pt idx="1">
                  <c:v>Private Payments</c:v>
                </c:pt>
                <c:pt idx="2">
                  <c:v>Government Grants and Payments</c:v>
                </c:pt>
                <c:pt idx="3">
                  <c:v>Invement and Other Revenue</c:v>
                </c:pt>
              </c:strCache>
            </c:strRef>
          </c:cat>
          <c:val>
            <c:numRef>
              <c:f>'human services'!$B$3:$B$6</c:f>
              <c:numCache>
                <c:formatCode>0.0%</c:formatCode>
                <c:ptCount val="4"/>
                <c:pt idx="0">
                  <c:v>0.13022019741837509</c:v>
                </c:pt>
                <c:pt idx="1">
                  <c:v>0.36421159200202485</c:v>
                </c:pt>
                <c:pt idx="2">
                  <c:v>0.42723361174386232</c:v>
                </c:pt>
                <c:pt idx="3">
                  <c:v>7.8334598835738206E-2</c:v>
                </c:pt>
              </c:numCache>
            </c:numRef>
          </c:val>
          <c:extLst>
            <c:ext xmlns:c16="http://schemas.microsoft.com/office/drawing/2014/chart" uri="{C3380CC4-5D6E-409C-BE32-E72D297353CC}">
              <c16:uniqueId val="{00000002-62B9-41A0-8955-44752E6C934B}"/>
            </c:ext>
          </c:extLst>
        </c:ser>
        <c:ser>
          <c:idx val="1"/>
          <c:order val="1"/>
          <c:tx>
            <c:strRef>
              <c:f>'human services'!$C$2</c:f>
              <c:strCache>
                <c:ptCount val="1"/>
                <c:pt idx="0">
                  <c:v>2005</c:v>
                </c:pt>
              </c:strCache>
            </c:strRef>
          </c:tx>
          <c:invertIfNegative val="0"/>
          <c:dLbls>
            <c:dLbl>
              <c:idx val="2"/>
              <c:layout>
                <c:manualLayout>
                  <c:x val="3.08641975308642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9-41A0-8955-44752E6C934B}"/>
                </c:ext>
              </c:extLst>
            </c:dLbl>
            <c:dLbl>
              <c:idx val="3"/>
              <c:layout>
                <c:manualLayout>
                  <c:x val="2.3148148148148147E-2"/>
                  <c:y val="-1.1212333566923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B9-41A0-8955-44752E6C934B}"/>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'human services'!$A$3:$A$6</c:f>
              <c:strCache>
                <c:ptCount val="4"/>
                <c:pt idx="0">
                  <c:v>Private Contribution</c:v>
                </c:pt>
                <c:pt idx="1">
                  <c:v>Private Payments</c:v>
                </c:pt>
                <c:pt idx="2">
                  <c:v>Government Grants and Payments</c:v>
                </c:pt>
                <c:pt idx="3">
                  <c:v>Invement and Other Revenue</c:v>
                </c:pt>
              </c:strCache>
            </c:strRef>
          </c:cat>
          <c:val>
            <c:numRef>
              <c:f>'human services'!$C$3:$C$6</c:f>
              <c:numCache>
                <c:formatCode>0.0%</c:formatCode>
                <c:ptCount val="4"/>
                <c:pt idx="0">
                  <c:v>0.15777508335859391</c:v>
                </c:pt>
                <c:pt idx="1">
                  <c:v>0.41186723249469542</c:v>
                </c:pt>
                <c:pt idx="2">
                  <c:v>0.36321612609881787</c:v>
                </c:pt>
                <c:pt idx="3">
                  <c:v>6.7141558047893304E-2</c:v>
                </c:pt>
              </c:numCache>
            </c:numRef>
          </c:val>
          <c:extLst>
            <c:ext xmlns:c16="http://schemas.microsoft.com/office/drawing/2014/chart" uri="{C3380CC4-5D6E-409C-BE32-E72D297353CC}">
              <c16:uniqueId val="{00000005-62B9-41A0-8955-44752E6C934B}"/>
            </c:ext>
          </c:extLst>
        </c:ser>
        <c:dLbls>
          <c:showLegendKey val="0"/>
          <c:showVal val="0"/>
          <c:showCatName val="0"/>
          <c:showSerName val="0"/>
          <c:showPercent val="0"/>
          <c:showBubbleSize val="0"/>
        </c:dLbls>
        <c:gapWidth val="150"/>
        <c:axId val="359025696"/>
        <c:axId val="359026088"/>
      </c:barChart>
      <c:catAx>
        <c:axId val="359025696"/>
        <c:scaling>
          <c:orientation val="minMax"/>
        </c:scaling>
        <c:delete val="0"/>
        <c:axPos val="b"/>
        <c:numFmt formatCode="General" sourceLinked="0"/>
        <c:majorTickMark val="out"/>
        <c:minorTickMark val="none"/>
        <c:tickLblPos val="nextTo"/>
        <c:txPr>
          <a:bodyPr/>
          <a:lstStyle/>
          <a:p>
            <a:pPr>
              <a:defRPr sz="1600"/>
            </a:pPr>
            <a:endParaRPr lang="zh-CN"/>
          </a:p>
        </c:txPr>
        <c:crossAx val="359026088"/>
        <c:crosses val="autoZero"/>
        <c:auto val="1"/>
        <c:lblAlgn val="ctr"/>
        <c:lblOffset val="100"/>
        <c:noMultiLvlLbl val="0"/>
      </c:catAx>
      <c:valAx>
        <c:axId val="359026088"/>
        <c:scaling>
          <c:orientation val="minMax"/>
        </c:scaling>
        <c:delete val="0"/>
        <c:axPos val="l"/>
        <c:majorGridlines>
          <c:spPr>
            <a:ln>
              <a:solidFill>
                <a:schemeClr val="bg1"/>
              </a:solidFill>
            </a:ln>
          </c:spPr>
        </c:majorGridlines>
        <c:numFmt formatCode="0.0%" sourceLinked="1"/>
        <c:majorTickMark val="out"/>
        <c:minorTickMark val="none"/>
        <c:tickLblPos val="nextTo"/>
        <c:txPr>
          <a:bodyPr/>
          <a:lstStyle/>
          <a:p>
            <a:pPr>
              <a:defRPr sz="1600"/>
            </a:pPr>
            <a:endParaRPr lang="zh-CN"/>
          </a:p>
        </c:txPr>
        <c:crossAx val="359025696"/>
        <c:crosses val="autoZero"/>
        <c:crossBetween val="between"/>
      </c:valAx>
    </c:plotArea>
    <c:legend>
      <c:legendPos val="r"/>
      <c:overlay val="0"/>
      <c:txPr>
        <a:bodyPr/>
        <a:lstStyle/>
        <a:p>
          <a:pPr>
            <a:defRPr sz="1600"/>
          </a:pPr>
          <a:endParaRPr lang="zh-CN"/>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Sheet1!$B$2</c:f>
              <c:strCache>
                <c:ptCount val="1"/>
                <c:pt idx="0">
                  <c:v>1995</c:v>
                </c:pt>
              </c:strCache>
            </c:strRef>
          </c:tx>
          <c:invertIfNegative val="0"/>
          <c:cat>
            <c:strRef>
              <c:f>Sheet1!$A$3:$A$6</c:f>
              <c:strCache>
                <c:ptCount val="4"/>
                <c:pt idx="0">
                  <c:v>Private Contribution</c:v>
                </c:pt>
                <c:pt idx="1">
                  <c:v>Private Payments</c:v>
                </c:pt>
                <c:pt idx="2">
                  <c:v>Government Grants and Payments</c:v>
                </c:pt>
                <c:pt idx="3">
                  <c:v>Invement and Other Revenue</c:v>
                </c:pt>
              </c:strCache>
            </c:strRef>
          </c:cat>
          <c:val>
            <c:numRef>
              <c:f>Sheet1!$B$3:$B$6</c:f>
              <c:numCache>
                <c:formatCode>0.0%</c:formatCode>
                <c:ptCount val="4"/>
                <c:pt idx="0">
                  <c:v>0.36658749010293112</c:v>
                </c:pt>
                <c:pt idx="1">
                  <c:v>0.3143309580364213</c:v>
                </c:pt>
                <c:pt idx="2">
                  <c:v>0.12905779889152821</c:v>
                </c:pt>
                <c:pt idx="3">
                  <c:v>0.19002375296912113</c:v>
                </c:pt>
              </c:numCache>
            </c:numRef>
          </c:val>
          <c:extLst>
            <c:ext xmlns:c16="http://schemas.microsoft.com/office/drawing/2014/chart" uri="{C3380CC4-5D6E-409C-BE32-E72D297353CC}">
              <c16:uniqueId val="{00000000-B553-4B96-BE2C-6E0BB3A2B4B8}"/>
            </c:ext>
          </c:extLst>
        </c:ser>
        <c:ser>
          <c:idx val="1"/>
          <c:order val="1"/>
          <c:tx>
            <c:strRef>
              <c:f>Sheet1!$C$2</c:f>
              <c:strCache>
                <c:ptCount val="1"/>
                <c:pt idx="0">
                  <c:v>2005</c:v>
                </c:pt>
              </c:strCache>
            </c:strRef>
          </c:tx>
          <c:invertIfNegative val="0"/>
          <c:cat>
            <c:strRef>
              <c:f>Sheet1!$A$3:$A$6</c:f>
              <c:strCache>
                <c:ptCount val="4"/>
                <c:pt idx="0">
                  <c:v>Private Contribution</c:v>
                </c:pt>
                <c:pt idx="1">
                  <c:v>Private Payments</c:v>
                </c:pt>
                <c:pt idx="2">
                  <c:v>Government Grants and Payments</c:v>
                </c:pt>
                <c:pt idx="3">
                  <c:v>Invement and Other Revenue</c:v>
                </c:pt>
              </c:strCache>
            </c:strRef>
          </c:cat>
          <c:val>
            <c:numRef>
              <c:f>Sheet1!$C$3:$C$6</c:f>
              <c:numCache>
                <c:formatCode>0.0%</c:formatCode>
                <c:ptCount val="4"/>
                <c:pt idx="0">
                  <c:v>0.42453282223287214</c:v>
                </c:pt>
                <c:pt idx="1">
                  <c:v>0.29180642069957052</c:v>
                </c:pt>
                <c:pt idx="2">
                  <c:v>0.12458073790129424</c:v>
                </c:pt>
                <c:pt idx="3">
                  <c:v>0.15908001916626846</c:v>
                </c:pt>
              </c:numCache>
            </c:numRef>
          </c:val>
          <c:extLst>
            <c:ext xmlns:c16="http://schemas.microsoft.com/office/drawing/2014/chart" uri="{C3380CC4-5D6E-409C-BE32-E72D297353CC}">
              <c16:uniqueId val="{00000001-B553-4B96-BE2C-6E0BB3A2B4B8}"/>
            </c:ext>
          </c:extLst>
        </c:ser>
        <c:dLbls>
          <c:showLegendKey val="0"/>
          <c:showVal val="0"/>
          <c:showCatName val="0"/>
          <c:showSerName val="0"/>
          <c:showPercent val="0"/>
          <c:showBubbleSize val="0"/>
        </c:dLbls>
        <c:gapWidth val="150"/>
        <c:axId val="359025304"/>
        <c:axId val="359026480"/>
      </c:barChart>
      <c:catAx>
        <c:axId val="359025304"/>
        <c:scaling>
          <c:orientation val="minMax"/>
        </c:scaling>
        <c:delete val="0"/>
        <c:axPos val="b"/>
        <c:numFmt formatCode="General" sourceLinked="0"/>
        <c:majorTickMark val="out"/>
        <c:minorTickMark val="none"/>
        <c:tickLblPos val="nextTo"/>
        <c:txPr>
          <a:bodyPr/>
          <a:lstStyle/>
          <a:p>
            <a:pPr>
              <a:defRPr sz="1600"/>
            </a:pPr>
            <a:endParaRPr lang="zh-CN"/>
          </a:p>
        </c:txPr>
        <c:crossAx val="359026480"/>
        <c:crosses val="autoZero"/>
        <c:auto val="1"/>
        <c:lblAlgn val="ctr"/>
        <c:lblOffset val="100"/>
        <c:noMultiLvlLbl val="0"/>
      </c:catAx>
      <c:valAx>
        <c:axId val="359026480"/>
        <c:scaling>
          <c:orientation val="minMax"/>
        </c:scaling>
        <c:delete val="0"/>
        <c:axPos val="l"/>
        <c:majorGridlines>
          <c:spPr>
            <a:ln>
              <a:solidFill>
                <a:sysClr val="window" lastClr="FFFFFF"/>
              </a:solidFill>
            </a:ln>
          </c:spPr>
        </c:majorGridlines>
        <c:numFmt formatCode="0.0%" sourceLinked="1"/>
        <c:majorTickMark val="out"/>
        <c:minorTickMark val="none"/>
        <c:tickLblPos val="nextTo"/>
        <c:txPr>
          <a:bodyPr/>
          <a:lstStyle/>
          <a:p>
            <a:pPr>
              <a:defRPr sz="1600"/>
            </a:pPr>
            <a:endParaRPr lang="zh-CN"/>
          </a:p>
        </c:txPr>
        <c:crossAx val="359025304"/>
        <c:crosses val="autoZero"/>
        <c:crossBetween val="between"/>
      </c:valAx>
    </c:plotArea>
    <c:legend>
      <c:legendPos val="r"/>
      <c:overlay val="0"/>
      <c:txPr>
        <a:bodyPr/>
        <a:lstStyle/>
        <a:p>
          <a:pPr>
            <a:defRPr sz="1600"/>
          </a:pPr>
          <a:endParaRPr lang="zh-CN"/>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DFD4E9F-1E6E-4E60-9EC6-C18B1CB8E902}" type="datetimeFigureOut">
              <a:rPr lang="zh-CN" altLang="en-US" smtClean="0"/>
              <a:pPr/>
              <a:t>2020/9/22</a:t>
            </a:fld>
            <a:endParaRPr lang="zh-CN" altLang="en-US"/>
          </a:p>
        </p:txBody>
      </p:sp>
      <p:sp>
        <p:nvSpPr>
          <p:cNvPr id="4" name="页脚占位符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90946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C502A9C-033D-4E13-B24D-36BFE49209E0}" type="datetimeFigureOut">
              <a:rPr lang="zh-CN" altLang="en-US" smtClean="0"/>
              <a:pPr/>
              <a:t>2020/9/22</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322596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A3B0AEF-319D-4457-8918-9539C7C7488A}" type="slidenum">
              <a:rPr lang="en-US" altLang="zh-CN" smtClean="0"/>
              <a:pPr/>
              <a:t>14</a:t>
            </a:fld>
            <a:endParaRPr lang="en-US" altLang="zh-CN"/>
          </a:p>
        </p:txBody>
      </p:sp>
      <p:sp>
        <p:nvSpPr>
          <p:cNvPr id="36867" name="Rectangle 2"/>
          <p:cNvSpPr>
            <a:spLocks noGrp="1" noRot="1" noChangeAspect="1" noChangeArrowheads="1" noTextEdit="1"/>
          </p:cNvSpPr>
          <p:nvPr>
            <p:ph type="sldImg"/>
          </p:nvPr>
        </p:nvSpPr>
        <p:spPr>
          <a:xfrm>
            <a:off x="927100" y="750888"/>
            <a:ext cx="4946650" cy="3709987"/>
          </a:xfrm>
          <a:ln w="12700" cap="flat">
            <a:solidFill>
              <a:schemeClr val="tx1"/>
            </a:solidFill>
          </a:ln>
        </p:spPr>
      </p:sp>
      <p:sp>
        <p:nvSpPr>
          <p:cNvPr id="36868" name="Rectangle 3"/>
          <p:cNvSpPr>
            <a:spLocks noGrp="1" noChangeArrowheads="1"/>
          </p:cNvSpPr>
          <p:nvPr>
            <p:ph type="body" idx="1"/>
          </p:nvPr>
        </p:nvSpPr>
        <p:spPr>
          <a:xfrm>
            <a:off x="906782" y="4716780"/>
            <a:ext cx="4985701" cy="4469446"/>
          </a:xfrm>
          <a:noFill/>
          <a:ln/>
        </p:spPr>
        <p:txBody>
          <a:bodyPr lIns="89891" tIns="44157" rIns="89891" bIns="44157"/>
          <a:lstStyle/>
          <a:p>
            <a:pPr eaLnBrk="1" hangingPunct="1"/>
            <a:endParaRPr lang="zh-CN" altLang="en-US"/>
          </a:p>
        </p:txBody>
      </p:sp>
    </p:spTree>
    <p:extLst>
      <p:ext uri="{BB962C8B-B14F-4D97-AF65-F5344CB8AC3E}">
        <p14:creationId xmlns:p14="http://schemas.microsoft.com/office/powerpoint/2010/main" val="22889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CF66762-CE9D-4923-BEA1-3DB86F47D230}" type="slidenum">
              <a:rPr lang="en-US" altLang="zh-CN" smtClean="0"/>
              <a:pPr/>
              <a:t>19</a:t>
            </a:fld>
            <a:endParaRPr lang="en-US" altLang="zh-CN"/>
          </a:p>
        </p:txBody>
      </p:sp>
      <p:sp>
        <p:nvSpPr>
          <p:cNvPr id="37891" name="Rectangle 2"/>
          <p:cNvSpPr>
            <a:spLocks noGrp="1" noRot="1" noChangeAspect="1" noChangeArrowheads="1" noTextEdit="1"/>
          </p:cNvSpPr>
          <p:nvPr>
            <p:ph type="sldImg"/>
          </p:nvPr>
        </p:nvSpPr>
        <p:spPr>
          <a:xfrm>
            <a:off x="927100" y="750888"/>
            <a:ext cx="4946650" cy="3709987"/>
          </a:xfrm>
          <a:ln w="12700" cap="flat">
            <a:solidFill>
              <a:schemeClr val="tx1"/>
            </a:solidFill>
          </a:ln>
        </p:spPr>
      </p:sp>
      <p:sp>
        <p:nvSpPr>
          <p:cNvPr id="37892" name="Rectangle 3"/>
          <p:cNvSpPr>
            <a:spLocks noGrp="1" noChangeArrowheads="1"/>
          </p:cNvSpPr>
          <p:nvPr>
            <p:ph type="body" idx="1"/>
          </p:nvPr>
        </p:nvSpPr>
        <p:spPr>
          <a:xfrm>
            <a:off x="906782" y="4716780"/>
            <a:ext cx="4985701" cy="4469446"/>
          </a:xfrm>
          <a:noFill/>
          <a:ln/>
        </p:spPr>
        <p:txBody>
          <a:bodyPr lIns="89891" tIns="44157" rIns="89891" bIns="44157"/>
          <a:lstStyle/>
          <a:p>
            <a:pPr eaLnBrk="1" hangingPunct="1"/>
            <a:endParaRPr lang="zh-CN" altLang="en-US"/>
          </a:p>
        </p:txBody>
      </p:sp>
    </p:spTree>
    <p:extLst>
      <p:ext uri="{BB962C8B-B14F-4D97-AF65-F5344CB8AC3E}">
        <p14:creationId xmlns:p14="http://schemas.microsoft.com/office/powerpoint/2010/main" val="42784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zh-CN"/>
              <a:t>Since 2008, the overall number of employees in the U.S. economy has been declining. Employment in the nonprofit sector, however, continued to increase throughout the recession. In fact, the nonprofit sector grew faster, in terms of employees and wages, than business or government.</a:t>
            </a:r>
          </a:p>
          <a:p>
            <a:endParaRPr lang="en-US" altLang="zh-CN"/>
          </a:p>
        </p:txBody>
      </p:sp>
      <p:sp>
        <p:nvSpPr>
          <p:cNvPr id="62468" name="Slide Number Placeholder 3"/>
          <p:cNvSpPr>
            <a:spLocks noGrp="1"/>
          </p:cNvSpPr>
          <p:nvPr>
            <p:ph type="sldNum" sz="quarter" idx="5"/>
          </p:nvPr>
        </p:nvSpPr>
        <p:spPr>
          <a:noFill/>
          <a:ln>
            <a:miter lim="800000"/>
            <a:headEnd/>
            <a:tailEnd/>
          </a:ln>
        </p:spPr>
        <p:txBody>
          <a:bodyPr/>
          <a:lstStyle/>
          <a:p>
            <a:fld id="{051329D8-E58C-4FC1-A19F-9B1C26F60FCA}" type="slidenum">
              <a:rPr lang="en-US" altLang="zh-CN" smtClean="0"/>
              <a:pPr/>
              <a:t>40</a:t>
            </a:fld>
            <a:endParaRPr lang="en-US" altLang="zh-CN"/>
          </a:p>
        </p:txBody>
      </p:sp>
    </p:spTree>
    <p:extLst>
      <p:ext uri="{BB962C8B-B14F-4D97-AF65-F5344CB8AC3E}">
        <p14:creationId xmlns:p14="http://schemas.microsoft.com/office/powerpoint/2010/main" val="87145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a:latin typeface="Arial" charset="0"/>
              </a:rPr>
              <a:t>The agency said healthcare accounted for almost 36 percent of federal spending in 2008, up from 28 percent of federal spending the prior year. CMS said that the $2.3 trillion spent on healthcare in 2008 translated to $7,681 per person.</a:t>
            </a:r>
          </a:p>
          <a:p>
            <a:endParaRPr lang="en-US" altLang="en-US">
              <a:latin typeface="Arial" charset="0"/>
            </a:endParaRPr>
          </a:p>
          <a:p>
            <a:r>
              <a:rPr lang="en-US" altLang="en-US">
                <a:latin typeface="Arial" charset="0"/>
              </a:rPr>
              <a:t>60% of all nonprofit revenues and 25% of all private charitable contributions in 1996</a:t>
            </a:r>
          </a:p>
          <a:p>
            <a:endParaRPr lang="en-US" altLang="en-US">
              <a:latin typeface="Arial" charset="0"/>
            </a:endParaRPr>
          </a:p>
          <a:p>
            <a:r>
              <a:rPr lang="en-US" altLang="en-US">
                <a:latin typeface="Arial" charset="0"/>
              </a:rPr>
              <a:t>Gifts to Health organizations are estimated to be $21.64 billion, or 7 percent of total estimated giving. The decrease in giving to this subsector for 2008 is estimated to be 6.5 </a:t>
            </a:r>
          </a:p>
          <a:p>
            <a:r>
              <a:rPr lang="en-US" altLang="en-US">
                <a:latin typeface="Arial" charset="0"/>
              </a:rPr>
              <a:t>percent (-10 percent adjusted for inflation). </a:t>
            </a:r>
          </a:p>
        </p:txBody>
      </p:sp>
      <p:sp>
        <p:nvSpPr>
          <p:cNvPr id="63492" name="Slide Number Placeholder 3"/>
          <p:cNvSpPr>
            <a:spLocks noGrp="1"/>
          </p:cNvSpPr>
          <p:nvPr>
            <p:ph type="sldNum" sz="quarter" idx="5"/>
          </p:nvPr>
        </p:nvSpPr>
        <p:spPr>
          <a:noFill/>
          <a:ln>
            <a:miter lim="800000"/>
            <a:headEnd/>
            <a:tailEnd/>
          </a:ln>
        </p:spPr>
        <p:txBody>
          <a:bodyPr/>
          <a:lstStyle/>
          <a:p>
            <a:fld id="{866B7C7B-20A6-46B6-B99B-FB66B5BB3320}" type="slidenum">
              <a:rPr lang="en-US" altLang="en-US" smtClean="0"/>
              <a:pPr/>
              <a:t>41</a:t>
            </a:fld>
            <a:endParaRPr lang="en-US" altLang="en-US"/>
          </a:p>
        </p:txBody>
      </p:sp>
    </p:spTree>
    <p:extLst>
      <p:ext uri="{BB962C8B-B14F-4D97-AF65-F5344CB8AC3E}">
        <p14:creationId xmlns:p14="http://schemas.microsoft.com/office/powerpoint/2010/main" val="66732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a:latin typeface="Arial" charset="0"/>
            </a:endParaRPr>
          </a:p>
        </p:txBody>
      </p:sp>
      <p:sp>
        <p:nvSpPr>
          <p:cNvPr id="64516" name="Slide Number Placeholder 3"/>
          <p:cNvSpPr>
            <a:spLocks noGrp="1"/>
          </p:cNvSpPr>
          <p:nvPr>
            <p:ph type="sldNum" sz="quarter" idx="5"/>
          </p:nvPr>
        </p:nvSpPr>
        <p:spPr>
          <a:noFill/>
          <a:ln>
            <a:miter lim="800000"/>
            <a:headEnd/>
            <a:tailEnd/>
          </a:ln>
        </p:spPr>
        <p:txBody>
          <a:bodyPr/>
          <a:lstStyle/>
          <a:p>
            <a:fld id="{36F17C45-A8AA-4C8A-8184-EA88A947CC02}" type="slidenum">
              <a:rPr lang="en-US" altLang="en-US" smtClean="0"/>
              <a:pPr/>
              <a:t>42</a:t>
            </a:fld>
            <a:endParaRPr lang="en-US" altLang="en-US"/>
          </a:p>
        </p:txBody>
      </p:sp>
    </p:spTree>
    <p:extLst>
      <p:ext uri="{BB962C8B-B14F-4D97-AF65-F5344CB8AC3E}">
        <p14:creationId xmlns:p14="http://schemas.microsoft.com/office/powerpoint/2010/main" val="106317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76880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spcBef>
                <a:spcPct val="0"/>
              </a:spcBef>
            </a:pPr>
            <a:r>
              <a:rPr lang="en-US" altLang="zh-CN"/>
              <a:t>327000 religious congregations.</a:t>
            </a:r>
          </a:p>
        </p:txBody>
      </p:sp>
      <p:sp>
        <p:nvSpPr>
          <p:cNvPr id="67588" name="Slide Number Placeholder 3"/>
          <p:cNvSpPr>
            <a:spLocks noGrp="1"/>
          </p:cNvSpPr>
          <p:nvPr>
            <p:ph type="sldNum" sz="quarter" idx="5"/>
          </p:nvPr>
        </p:nvSpPr>
        <p:spPr>
          <a:noFill/>
          <a:ln>
            <a:miter lim="800000"/>
            <a:headEnd/>
            <a:tailEnd/>
          </a:ln>
        </p:spPr>
        <p:txBody>
          <a:bodyPr/>
          <a:lstStyle/>
          <a:p>
            <a:fld id="{614E7C83-3B04-46EC-A58F-7BFB070D5201}" type="slidenum">
              <a:rPr lang="en-US" altLang="zh-CN" smtClean="0"/>
              <a:pPr/>
              <a:t>50</a:t>
            </a:fld>
            <a:endParaRPr lang="en-US" altLang="zh-CN"/>
          </a:p>
        </p:txBody>
      </p:sp>
    </p:spTree>
    <p:extLst>
      <p:ext uri="{BB962C8B-B14F-4D97-AF65-F5344CB8AC3E}">
        <p14:creationId xmlns:p14="http://schemas.microsoft.com/office/powerpoint/2010/main" val="227233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523DCB8C-0FA1-4794-8408-E5EAED58F4B5}" type="slidenum">
              <a:rPr lang="en-US" altLang="zh-CN" smtClean="0"/>
              <a:pPr/>
              <a:t>52</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spcBef>
                <a:spcPct val="0"/>
              </a:spcBef>
            </a:pPr>
            <a:endParaRPr lang="zh-CN" altLang="zh-CN"/>
          </a:p>
        </p:txBody>
      </p:sp>
    </p:spTree>
    <p:extLst>
      <p:ext uri="{BB962C8B-B14F-4D97-AF65-F5344CB8AC3E}">
        <p14:creationId xmlns:p14="http://schemas.microsoft.com/office/powerpoint/2010/main" val="18596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55</a:t>
            </a:fld>
            <a:endParaRPr lang="zh-CN" altLang="en-US"/>
          </a:p>
        </p:txBody>
      </p:sp>
    </p:spTree>
    <p:extLst>
      <p:ext uri="{BB962C8B-B14F-4D97-AF65-F5344CB8AC3E}">
        <p14:creationId xmlns:p14="http://schemas.microsoft.com/office/powerpoint/2010/main" val="171856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1520" y="764704"/>
            <a:ext cx="8229600" cy="1143000"/>
          </a:xfrm>
        </p:spPr>
        <p:txBody>
          <a:bodyPr/>
          <a:lstStyle>
            <a:lvl1pPr>
              <a:defRPr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2020/9/22</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717C887-D580-4756-B4F7-A6758B633FC0}" type="slidenum">
              <a:rPr lang="en-US" altLang="zh-TW"/>
              <a:pPr>
                <a:defRPr/>
              </a:pPr>
              <a:t>‹#›</a:t>
            </a:fld>
            <a:endParaRPr lang="en-US" altLang="zh-TW"/>
          </a:p>
        </p:txBody>
      </p:sp>
    </p:spTree>
    <p:extLst>
      <p:ext uri="{BB962C8B-B14F-4D97-AF65-F5344CB8AC3E}">
        <p14:creationId xmlns:p14="http://schemas.microsoft.com/office/powerpoint/2010/main" val="136107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02201A-F0A1-450D-802D-6EC479B550D9}" type="slidenum">
              <a:rPr lang="en-US" altLang="zh-TW"/>
              <a:pPr>
                <a:defRPr/>
              </a:pPr>
              <a:t>‹#›</a:t>
            </a:fld>
            <a:endParaRPr lang="en-US" altLang="zh-TW"/>
          </a:p>
        </p:txBody>
      </p:sp>
    </p:spTree>
    <p:extLst>
      <p:ext uri="{BB962C8B-B14F-4D97-AF65-F5344CB8AC3E}">
        <p14:creationId xmlns:p14="http://schemas.microsoft.com/office/powerpoint/2010/main" val="84563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8555FA-FE01-489B-9973-57CA9274645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EB706F-EC4B-401A-970B-85A78A02DBC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9C1B8-6FBD-4665-A272-709E662BCB50}" type="datetimeFigureOut">
              <a:rPr lang="zh-CN" altLang="en-US" smtClean="0"/>
              <a:pPr/>
              <a:t>2020/9/22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706F-EC4B-401A-970B-85A78A02DBC9}" type="slidenum">
              <a:rPr lang="zh-CN" altLang="en-US" smtClean="0"/>
              <a:pPr/>
              <a:t>‹#›</a:t>
            </a:fld>
            <a:endParaRPr lang="zh-CN" altLang="en-US"/>
          </a:p>
        </p:txBody>
      </p:sp>
      <p:pic>
        <p:nvPicPr>
          <p:cNvPr id="7" name="图片 6" descr="财大百年.jpg"/>
          <p:cNvPicPr>
            <a:picLocks noChangeAspect="1"/>
          </p:cNvPicPr>
          <p:nvPr userDrawn="1"/>
        </p:nvPicPr>
        <p:blipFill>
          <a:blip r:embed="rId11" cstate="print"/>
          <a:stretch>
            <a:fillRect/>
          </a:stretch>
        </p:blipFill>
        <p:spPr>
          <a:xfrm>
            <a:off x="7884368" y="0"/>
            <a:ext cx="1087282" cy="98072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0" r:id="rId7"/>
    <p:sldLayoutId id="2147483671" r:id="rId8"/>
    <p:sldLayoutId id="2147483672"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2020/9/22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7" name="图片 6" descr="财大百年.jpg"/>
          <p:cNvPicPr>
            <a:picLocks noChangeAspect="1"/>
          </p:cNvPicPr>
          <p:nvPr userDrawn="1"/>
        </p:nvPicPr>
        <p:blipFill>
          <a:blip r:embed="rId11" cstate="print"/>
          <a:stretch>
            <a:fillRect/>
          </a:stretch>
        </p:blipFill>
        <p:spPr>
          <a:xfrm>
            <a:off x="7877206" y="1"/>
            <a:ext cx="1087282" cy="98072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3" r:id="rId4"/>
    <p:sldLayoutId id="2147483654" r:id="rId5"/>
    <p:sldLayoutId id="2147483655" r:id="rId6"/>
    <p:sldLayoutId id="2147483660" r:id="rId7"/>
    <p:sldLayoutId id="2147483685" r:id="rId8"/>
    <p:sldLayoutId id="2147483686" r:id="rId9"/>
  </p:sldLayoutIdLst>
  <p:txStyles>
    <p:titleStyle>
      <a:lvl1pPr algn="l"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58BD9-D3D3-4B89-B423-EB095049D871}" type="datetimeFigureOut">
              <a:rPr lang="zh-CN" altLang="en-US" smtClean="0"/>
              <a:pPr/>
              <a:t>2020/9/22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555FA-FE01-489B-9973-57CA927464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study.com/academy/lesson/fredrick-taylor-management-maximizing-productivity-efficiency.html" TargetMode="External"/><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hyperlink" Target="https://v.qq.com/x/page/x0560sxn9f3.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study.com/academy/lesson/bureaucracy-max-webers-theory-of-impersonal-management.html"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haokan.baidu.com/v?pd=wisenatural&amp;vid=9521354303513005074"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0.xml"/><Relationship Id="rId4" Type="http://schemas.openxmlformats.org/officeDocument/2006/relationships/slide" Target="slide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6912768"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Introduction To Public Administration</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2020/9/22</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3250" y="260350"/>
            <a:ext cx="8540750" cy="798513"/>
          </a:xfrm>
        </p:spPr>
        <p:txBody>
          <a:bodyPr/>
          <a:lstStyle/>
          <a:p>
            <a:pPr eaLnBrk="1" hangingPunct="1"/>
            <a:r>
              <a:rPr lang="en-US" altLang="zh-CN" sz="3600">
                <a:solidFill>
                  <a:schemeClr val="tx1"/>
                </a:solidFill>
              </a:rPr>
              <a:t>Scientific Management Movement</a:t>
            </a:r>
          </a:p>
        </p:txBody>
      </p:sp>
      <p:sp>
        <p:nvSpPr>
          <p:cNvPr id="15363" name="Rectangle 3"/>
          <p:cNvSpPr>
            <a:spLocks noGrp="1" noChangeArrowheads="1"/>
          </p:cNvSpPr>
          <p:nvPr>
            <p:ph type="body" idx="1"/>
          </p:nvPr>
        </p:nvSpPr>
        <p:spPr>
          <a:xfrm>
            <a:off x="304800" y="1295400"/>
            <a:ext cx="5238750" cy="5097463"/>
          </a:xfrm>
        </p:spPr>
        <p:txBody>
          <a:bodyPr/>
          <a:lstStyle/>
          <a:p>
            <a:pPr eaLnBrk="1" hangingPunct="1">
              <a:spcBef>
                <a:spcPct val="0"/>
              </a:spcBef>
              <a:spcAft>
                <a:spcPct val="20000"/>
              </a:spcAft>
            </a:pPr>
            <a:r>
              <a:rPr lang="en-US" altLang="zh-CN" sz="2800" dirty="0"/>
              <a:t>1910s-1940s</a:t>
            </a:r>
          </a:p>
          <a:p>
            <a:pPr eaLnBrk="1" hangingPunct="1">
              <a:spcBef>
                <a:spcPct val="0"/>
              </a:spcBef>
              <a:spcAft>
                <a:spcPct val="20000"/>
              </a:spcAft>
            </a:pPr>
            <a:r>
              <a:rPr lang="en-US" altLang="zh-CN" sz="2800" dirty="0"/>
              <a:t>The influence of Frederick Taylor (</a:t>
            </a:r>
            <a:r>
              <a:rPr lang="zh-CN" altLang="en-US" sz="2800" dirty="0"/>
              <a:t>泰勒</a:t>
            </a:r>
            <a:r>
              <a:rPr lang="en-US" altLang="zh-CN" sz="2800" dirty="0"/>
              <a:t>) </a:t>
            </a:r>
          </a:p>
          <a:p>
            <a:pPr lvl="1" eaLnBrk="1" hangingPunct="1">
              <a:lnSpc>
                <a:spcPct val="80000"/>
              </a:lnSpc>
              <a:spcAft>
                <a:spcPct val="20000"/>
              </a:spcAft>
            </a:pPr>
            <a:r>
              <a:rPr lang="en-US" altLang="zh-CN" dirty="0"/>
              <a:t>“Father of the scientific management movement”</a:t>
            </a:r>
          </a:p>
          <a:p>
            <a:pPr lvl="1" eaLnBrk="1" hangingPunct="1">
              <a:lnSpc>
                <a:spcPct val="80000"/>
              </a:lnSpc>
              <a:spcAft>
                <a:spcPct val="20000"/>
              </a:spcAft>
            </a:pPr>
            <a:r>
              <a:rPr lang="en-US" altLang="zh-CN" dirty="0"/>
              <a:t>“The Principles of Scientific management” (1911)</a:t>
            </a:r>
          </a:p>
          <a:p>
            <a:pPr lvl="1" eaLnBrk="1" hangingPunct="1">
              <a:lnSpc>
                <a:spcPct val="80000"/>
              </a:lnSpc>
              <a:spcAft>
                <a:spcPct val="20000"/>
              </a:spcAft>
            </a:pPr>
            <a:r>
              <a:rPr lang="en-US" altLang="zh-CN" dirty="0"/>
              <a:t>“The one best way”</a:t>
            </a:r>
          </a:p>
        </p:txBody>
      </p:sp>
      <p:pic>
        <p:nvPicPr>
          <p:cNvPr id="15364" name="Picture 4" descr="Taylor"/>
          <p:cNvPicPr>
            <a:picLocks noChangeAspect="1" noChangeArrowheads="1"/>
          </p:cNvPicPr>
          <p:nvPr/>
        </p:nvPicPr>
        <p:blipFill>
          <a:blip r:embed="rId2" cstate="print"/>
          <a:srcRect/>
          <a:stretch>
            <a:fillRect/>
          </a:stretch>
        </p:blipFill>
        <p:spPr bwMode="auto">
          <a:xfrm>
            <a:off x="5562600" y="1143000"/>
            <a:ext cx="3057525" cy="3033713"/>
          </a:xfrm>
          <a:prstGeom prst="rect">
            <a:avLst/>
          </a:prstGeom>
          <a:noFill/>
          <a:ln w="9525">
            <a:noFill/>
            <a:miter lim="800000"/>
            <a:headEnd/>
            <a:tailEnd/>
          </a:ln>
        </p:spPr>
      </p:pic>
      <p:sp>
        <p:nvSpPr>
          <p:cNvPr id="2" name="矩形 1">
            <a:extLst>
              <a:ext uri="{FF2B5EF4-FFF2-40B4-BE49-F238E27FC236}">
                <a16:creationId xmlns:a16="http://schemas.microsoft.com/office/drawing/2014/main" id="{75D2B335-4B5A-4AF3-ADF5-70D54EE989EE}"/>
              </a:ext>
            </a:extLst>
          </p:cNvPr>
          <p:cNvSpPr/>
          <p:nvPr/>
        </p:nvSpPr>
        <p:spPr>
          <a:xfrm>
            <a:off x="2924175" y="5469533"/>
            <a:ext cx="5695950" cy="1754326"/>
          </a:xfrm>
          <a:prstGeom prst="rect">
            <a:avLst/>
          </a:prstGeom>
        </p:spPr>
        <p:txBody>
          <a:bodyPr wrap="square">
            <a:spAutoFit/>
          </a:bodyPr>
          <a:lstStyle/>
          <a:p>
            <a:r>
              <a:rPr lang="zh-CN" altLang="en-US" dirty="0">
                <a:hlinkClick r:id="rId3"/>
              </a:rPr>
              <a:t>https://study.com/academy/lesson/fredrick-taylor-management-maximizing-productivity-efficiency.html</a:t>
            </a:r>
            <a:endParaRPr lang="en-US" altLang="zh-CN" dirty="0"/>
          </a:p>
          <a:p>
            <a:endParaRPr lang="en-US" altLang="zh-CN" dirty="0"/>
          </a:p>
          <a:p>
            <a:r>
              <a:rPr lang="en-US" altLang="zh-CN" dirty="0">
                <a:hlinkClick r:id="rId4"/>
              </a:rPr>
              <a:t>https://v.qq.com/x/page/x0560sxn9f3.html</a:t>
            </a:r>
            <a:r>
              <a:rPr lang="en-US" altLang="zh-CN" dirty="0"/>
              <a:t>?</a:t>
            </a:r>
          </a:p>
          <a:p>
            <a:endParaRPr lang="en-US" altLang="zh-CN" dirty="0"/>
          </a:p>
          <a:p>
            <a:endParaRPr lang="zh-CN" altLang="en-US" dirty="0"/>
          </a:p>
        </p:txBody>
      </p:sp>
    </p:spTree>
    <p:extLst>
      <p:ext uri="{BB962C8B-B14F-4D97-AF65-F5344CB8AC3E}">
        <p14:creationId xmlns:p14="http://schemas.microsoft.com/office/powerpoint/2010/main" val="576294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540750" cy="871538"/>
          </a:xfrm>
        </p:spPr>
        <p:txBody>
          <a:bodyPr/>
          <a:lstStyle/>
          <a:p>
            <a:pPr eaLnBrk="1" hangingPunct="1"/>
            <a:r>
              <a:rPr lang="en-US" altLang="zh-CN" sz="4000"/>
              <a:t>Background of That Time</a:t>
            </a:r>
            <a:endParaRPr lang="zh-CN" altLang="en-US" sz="4000"/>
          </a:p>
        </p:txBody>
      </p:sp>
      <p:sp>
        <p:nvSpPr>
          <p:cNvPr id="16387" name="Rectangle 3"/>
          <p:cNvSpPr>
            <a:spLocks noGrp="1" noChangeArrowheads="1"/>
          </p:cNvSpPr>
          <p:nvPr>
            <p:ph type="body" idx="1"/>
          </p:nvPr>
        </p:nvSpPr>
        <p:spPr>
          <a:xfrm>
            <a:off x="755650" y="1412875"/>
            <a:ext cx="8108950" cy="5111750"/>
          </a:xfrm>
        </p:spPr>
        <p:txBody>
          <a:bodyPr>
            <a:normAutofit fontScale="92500" lnSpcReduction="10000"/>
          </a:bodyPr>
          <a:lstStyle/>
          <a:p>
            <a:pPr eaLnBrk="1" hangingPunct="1"/>
            <a:r>
              <a:rPr lang="en-US" altLang="zh-CN" sz="2800" dirty="0"/>
              <a:t>There were no clear concepts of responsibilities to workers and managers. </a:t>
            </a:r>
          </a:p>
          <a:p>
            <a:pPr eaLnBrk="1" hangingPunct="1"/>
            <a:r>
              <a:rPr lang="en-US" altLang="zh-CN" sz="2800" dirty="0"/>
              <a:t>No effective work standards existed. </a:t>
            </a:r>
          </a:p>
          <a:p>
            <a:pPr eaLnBrk="1" hangingPunct="1"/>
            <a:r>
              <a:rPr lang="en-US" altLang="zh-CN" sz="2800" dirty="0"/>
              <a:t>Management decisions were based on hunch and intuition.</a:t>
            </a:r>
          </a:p>
          <a:p>
            <a:pPr eaLnBrk="1" hangingPunct="1"/>
            <a:r>
              <a:rPr lang="en-US" altLang="zh-CN" sz="2800" dirty="0"/>
              <a:t>Workers were placed on jobs with little or no concern for matching their abilities with the tasks required. </a:t>
            </a:r>
          </a:p>
          <a:p>
            <a:pPr eaLnBrk="1" hangingPunct="1"/>
            <a:r>
              <a:rPr lang="en-US" altLang="zh-CN" sz="2800" dirty="0"/>
              <a:t>Managers and workers considered themselves to be in continual conflict—any gain by one would be at the expense of the other.</a:t>
            </a:r>
            <a:endParaRPr lang="zh-CN" altLang="en-US" sz="2000" dirty="0"/>
          </a:p>
        </p:txBody>
      </p:sp>
    </p:spTree>
    <p:extLst>
      <p:ext uri="{BB962C8B-B14F-4D97-AF65-F5344CB8AC3E}">
        <p14:creationId xmlns:p14="http://schemas.microsoft.com/office/powerpoint/2010/main" val="428513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560" y="615950"/>
            <a:ext cx="8136904" cy="777875"/>
          </a:xfrm>
        </p:spPr>
        <p:txBody>
          <a:bodyPr>
            <a:normAutofit fontScale="90000"/>
          </a:bodyPr>
          <a:lstStyle/>
          <a:p>
            <a:pPr eaLnBrk="1" hangingPunct="1"/>
            <a:r>
              <a:rPr lang="en-US" altLang="zh-CN" sz="4000" dirty="0"/>
              <a:t>Taylor’s Principles of Management</a:t>
            </a:r>
          </a:p>
        </p:txBody>
      </p:sp>
      <p:sp>
        <p:nvSpPr>
          <p:cNvPr id="17411" name="Rectangle 3"/>
          <p:cNvSpPr>
            <a:spLocks noGrp="1" noChangeArrowheads="1"/>
          </p:cNvSpPr>
          <p:nvPr>
            <p:ph type="body" idx="1"/>
          </p:nvPr>
        </p:nvSpPr>
        <p:spPr>
          <a:xfrm>
            <a:off x="611188" y="1556792"/>
            <a:ext cx="8153400" cy="5039271"/>
          </a:xfrm>
        </p:spPr>
        <p:txBody>
          <a:bodyPr>
            <a:normAutofit/>
          </a:bodyPr>
          <a:lstStyle/>
          <a:p>
            <a:pPr eaLnBrk="1" hangingPunct="1">
              <a:lnSpc>
                <a:spcPct val="110000"/>
              </a:lnSpc>
            </a:pPr>
            <a:r>
              <a:rPr lang="en-US" altLang="zh-CN" sz="2600" dirty="0"/>
              <a:t>Management should design </a:t>
            </a:r>
            <a:r>
              <a:rPr lang="en-US" altLang="zh-CN" sz="2600" dirty="0">
                <a:hlinkClick r:id="rId2" action="ppaction://hlinksldjump"/>
              </a:rPr>
              <a:t>a scientific way </a:t>
            </a:r>
            <a:r>
              <a:rPr lang="en-US" altLang="zh-CN" sz="2600" dirty="0"/>
              <a:t>for each element of an individual’s work</a:t>
            </a:r>
          </a:p>
          <a:p>
            <a:pPr eaLnBrk="1" hangingPunct="1">
              <a:lnSpc>
                <a:spcPct val="110000"/>
              </a:lnSpc>
            </a:pPr>
            <a:r>
              <a:rPr lang="en-US" altLang="zh-CN" sz="2600" dirty="0"/>
              <a:t>Scientifically select and then train, teach, and develop the worker. (Union’s rejection)</a:t>
            </a:r>
          </a:p>
          <a:p>
            <a:pPr eaLnBrk="1" hangingPunct="1">
              <a:lnSpc>
                <a:spcPct val="110000"/>
              </a:lnSpc>
            </a:pPr>
            <a:r>
              <a:rPr lang="en-US" altLang="zh-CN" sz="2600" dirty="0"/>
              <a:t>Obtaining the cooperation of workers to ensure full application of scientific principles (by economic rewards and sanctions).</a:t>
            </a:r>
          </a:p>
          <a:p>
            <a:pPr eaLnBrk="1" hangingPunct="1">
              <a:lnSpc>
                <a:spcPct val="110000"/>
              </a:lnSpc>
            </a:pPr>
            <a:r>
              <a:rPr lang="en-US" altLang="zh-CN" sz="2600" dirty="0"/>
              <a:t>Establishing logical divisions within work roles and responsibilities between workers and management.</a:t>
            </a:r>
            <a:r>
              <a:rPr lang="en-US" altLang="zh-CN" sz="2400" dirty="0"/>
              <a:t> </a:t>
            </a:r>
          </a:p>
        </p:txBody>
      </p:sp>
    </p:spTree>
    <p:extLst>
      <p:ext uri="{BB962C8B-B14F-4D97-AF65-F5344CB8AC3E}">
        <p14:creationId xmlns:p14="http://schemas.microsoft.com/office/powerpoint/2010/main" val="1865591798"/>
      </p:ext>
    </p:extLst>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088" y="476250"/>
            <a:ext cx="7772400" cy="777875"/>
          </a:xfrm>
        </p:spPr>
        <p:txBody>
          <a:bodyPr/>
          <a:lstStyle/>
          <a:p>
            <a:pPr eaLnBrk="1" hangingPunct="1"/>
            <a:r>
              <a:rPr lang="en-US" altLang="zh-TW" sz="4000" dirty="0"/>
              <a:t>Example:</a:t>
            </a:r>
            <a:r>
              <a:rPr lang="en-US" altLang="zh-CN" sz="4000" dirty="0"/>
              <a:t> </a:t>
            </a:r>
            <a:r>
              <a:rPr lang="en-US" altLang="zh-TW" sz="4000" dirty="0"/>
              <a:t>Science </a:t>
            </a:r>
            <a:r>
              <a:rPr lang="en-US" altLang="zh-CN" sz="4000" dirty="0"/>
              <a:t>of shoveling </a:t>
            </a:r>
          </a:p>
        </p:txBody>
      </p:sp>
      <p:sp>
        <p:nvSpPr>
          <p:cNvPr id="18435" name="Rectangle 3"/>
          <p:cNvSpPr>
            <a:spLocks noGrp="1" noChangeArrowheads="1"/>
          </p:cNvSpPr>
          <p:nvPr>
            <p:ph type="body" idx="1"/>
          </p:nvPr>
        </p:nvSpPr>
        <p:spPr>
          <a:xfrm>
            <a:off x="611188" y="1916113"/>
            <a:ext cx="8153400" cy="4679950"/>
          </a:xfrm>
        </p:spPr>
        <p:txBody>
          <a:bodyPr/>
          <a:lstStyle/>
          <a:p>
            <a:pPr eaLnBrk="1" hangingPunct="1">
              <a:spcBef>
                <a:spcPct val="50000"/>
              </a:spcBef>
              <a:buFont typeface="Wingdings" pitchFamily="2" charset="2"/>
              <a:buNone/>
            </a:pPr>
            <a:r>
              <a:rPr lang="zh-TW" altLang="zh-CN" sz="2400"/>
              <a:t>	</a:t>
            </a:r>
            <a:r>
              <a:rPr lang="en-US" altLang="zh-TW" sz="2400"/>
              <a:t>“There is a scientific fact. A first-class shoveler ought to take </a:t>
            </a:r>
            <a:r>
              <a:rPr lang="en-US" altLang="zh-CN" sz="2400"/>
              <a:t>21.5 pounds</a:t>
            </a:r>
            <a:r>
              <a:rPr lang="en-US" altLang="zh-TW" sz="2400"/>
              <a:t> on his shovel in order to work to the best possible advantage. You are not giving that man a chance unless you give him a shovel which will hold </a:t>
            </a:r>
            <a:r>
              <a:rPr lang="en-US" altLang="zh-CN" sz="2400"/>
              <a:t>21 pounds</a:t>
            </a:r>
            <a:r>
              <a:rPr lang="en-US" altLang="zh-TW" sz="2400"/>
              <a:t>… </a:t>
            </a:r>
            <a:r>
              <a:rPr lang="en-US" altLang="zh-TW" sz="2400" b="1"/>
              <a:t>There is only one way to do it right</a:t>
            </a:r>
            <a:r>
              <a:rPr lang="en-US" altLang="zh-TW" sz="2400"/>
              <a:t>. Put your forearm down onto the upper part of your leg, and when you push into the pile, throw your weight against it. That relieves your arm of work. You then have an automatic push, we will say, about eighty pounds, the weight of your body thrown on to it.” –Frederick Taylor </a:t>
            </a:r>
            <a:endParaRPr lang="en-US" altLang="zh-CN" sz="2400"/>
          </a:p>
        </p:txBody>
      </p:sp>
    </p:spTree>
    <p:extLst>
      <p:ext uri="{BB962C8B-B14F-4D97-AF65-F5344CB8AC3E}">
        <p14:creationId xmlns:p14="http://schemas.microsoft.com/office/powerpoint/2010/main" val="416841946"/>
      </p:ext>
    </p:extLst>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404813"/>
            <a:ext cx="8540750" cy="863600"/>
          </a:xfrm>
        </p:spPr>
        <p:txBody>
          <a:bodyPr>
            <a:normAutofit fontScale="90000"/>
          </a:bodyPr>
          <a:lstStyle/>
          <a:p>
            <a:pPr eaLnBrk="1" hangingPunct="1"/>
            <a:r>
              <a:rPr lang="en-US" altLang="zh-CN" sz="4000"/>
              <a:t>Outcomes of Scientific Management</a:t>
            </a:r>
          </a:p>
        </p:txBody>
      </p:sp>
      <p:sp>
        <p:nvSpPr>
          <p:cNvPr id="19459" name="Rectangle 3"/>
          <p:cNvSpPr>
            <a:spLocks noGrp="1" noChangeArrowheads="1"/>
          </p:cNvSpPr>
          <p:nvPr>
            <p:ph type="body" idx="1"/>
          </p:nvPr>
        </p:nvSpPr>
        <p:spPr>
          <a:xfrm>
            <a:off x="304800" y="1412875"/>
            <a:ext cx="8540750" cy="5111750"/>
          </a:xfrm>
        </p:spPr>
        <p:txBody>
          <a:bodyPr>
            <a:normAutofit fontScale="92500" lnSpcReduction="10000"/>
          </a:bodyPr>
          <a:lstStyle/>
          <a:p>
            <a:pPr eaLnBrk="1" hangingPunct="1"/>
            <a:r>
              <a:rPr lang="en-US" altLang="zh-CN" dirty="0"/>
              <a:t>Contributions</a:t>
            </a:r>
          </a:p>
          <a:p>
            <a:pPr lvl="1" eaLnBrk="1" hangingPunct="1"/>
            <a:r>
              <a:rPr lang="en-US" altLang="zh-CN" sz="2400" dirty="0"/>
              <a:t>Demonstrated the importance of differential compensation for performance</a:t>
            </a:r>
          </a:p>
          <a:p>
            <a:pPr lvl="1" eaLnBrk="1" hangingPunct="1"/>
            <a:r>
              <a:rPr lang="en-US" altLang="zh-CN" sz="2400" dirty="0"/>
              <a:t>Initiated the careful study of tasks and jobs</a:t>
            </a:r>
          </a:p>
          <a:p>
            <a:pPr lvl="1" eaLnBrk="1" hangingPunct="1"/>
            <a:r>
              <a:rPr lang="en-US" altLang="zh-CN" sz="2400" dirty="0"/>
              <a:t>Demonstrated the importance of personnel selection and training</a:t>
            </a:r>
          </a:p>
          <a:p>
            <a:pPr eaLnBrk="1" hangingPunct="1"/>
            <a:r>
              <a:rPr lang="en-US" altLang="zh-CN" dirty="0"/>
              <a:t>Criticisms </a:t>
            </a:r>
          </a:p>
          <a:p>
            <a:pPr lvl="1"/>
            <a:r>
              <a:rPr lang="en-US" altLang="zh-CN" sz="2400" dirty="0"/>
              <a:t>Tended to ignore workers as uniformed, lazy and dumb</a:t>
            </a:r>
          </a:p>
          <a:p>
            <a:pPr lvl="1"/>
            <a:r>
              <a:rPr lang="en-US" altLang="zh-CN" sz="2400" dirty="0"/>
              <a:t>Did not acknowledge variance among individual abilities</a:t>
            </a:r>
          </a:p>
          <a:p>
            <a:pPr lvl="1" eaLnBrk="1" hangingPunct="1"/>
            <a:r>
              <a:rPr lang="en-US" altLang="zh-CN" sz="2400" dirty="0"/>
              <a:t>Did not appreciate the social context of work</a:t>
            </a:r>
          </a:p>
        </p:txBody>
      </p:sp>
    </p:spTree>
    <p:extLst>
      <p:ext uri="{BB962C8B-B14F-4D97-AF65-F5344CB8AC3E}">
        <p14:creationId xmlns:p14="http://schemas.microsoft.com/office/powerpoint/2010/main" val="2199379515"/>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81000"/>
            <a:ext cx="8458200" cy="914400"/>
          </a:xfrm>
        </p:spPr>
        <p:txBody>
          <a:bodyPr>
            <a:normAutofit fontScale="90000"/>
          </a:bodyPr>
          <a:lstStyle/>
          <a:p>
            <a:pPr eaLnBrk="1" hangingPunct="1"/>
            <a:r>
              <a:rPr lang="en-US" altLang="zh-CN" sz="3600"/>
              <a:t>Administrative Management: Henri Fayol</a:t>
            </a:r>
          </a:p>
        </p:txBody>
      </p:sp>
      <p:sp>
        <p:nvSpPr>
          <p:cNvPr id="20483" name="Rectangle 3"/>
          <p:cNvSpPr>
            <a:spLocks noGrp="1" noChangeArrowheads="1"/>
          </p:cNvSpPr>
          <p:nvPr>
            <p:ph type="body" sz="half" idx="1"/>
          </p:nvPr>
        </p:nvSpPr>
        <p:spPr>
          <a:xfrm>
            <a:off x="533400" y="1447800"/>
            <a:ext cx="6324600" cy="5181600"/>
          </a:xfrm>
        </p:spPr>
        <p:txBody>
          <a:bodyPr>
            <a:normAutofit fontScale="92500"/>
          </a:bodyPr>
          <a:lstStyle/>
          <a:p>
            <a:pPr eaLnBrk="1" hangingPunct="1">
              <a:spcBef>
                <a:spcPct val="50000"/>
              </a:spcBef>
            </a:pPr>
            <a:r>
              <a:rPr lang="en-US" altLang="zh-CN" sz="2600" dirty="0" err="1"/>
              <a:t>Fayol’s</a:t>
            </a:r>
            <a:r>
              <a:rPr lang="en-US" altLang="zh-CN" sz="2600" dirty="0"/>
              <a:t> success is often attributed to his treating administration as </a:t>
            </a:r>
            <a:r>
              <a:rPr lang="en-US" altLang="zh-CN" sz="2600" b="1" dirty="0"/>
              <a:t>a process</a:t>
            </a:r>
            <a:r>
              <a:rPr lang="en-US" altLang="zh-CN" sz="2600" dirty="0"/>
              <a:t>, when the prevailing practice was to place administration under control of specialists. </a:t>
            </a:r>
          </a:p>
          <a:p>
            <a:pPr eaLnBrk="1" hangingPunct="1">
              <a:spcBef>
                <a:spcPct val="50000"/>
              </a:spcBef>
            </a:pPr>
            <a:r>
              <a:rPr lang="en-US" altLang="zh-CN" sz="2600" dirty="0"/>
              <a:t>First to recognize that successful managers had to understand the basic managerial functions (Planning, commanding, coordinating, organizing and controlling are routinely used in modern orgs). </a:t>
            </a:r>
          </a:p>
          <a:p>
            <a:pPr eaLnBrk="1" hangingPunct="1">
              <a:spcBef>
                <a:spcPct val="50000"/>
              </a:spcBef>
            </a:pPr>
            <a:r>
              <a:rPr lang="en-US" altLang="zh-CN" sz="2600" dirty="0"/>
              <a:t>Developed a set of 14 general principles of management.</a:t>
            </a:r>
          </a:p>
        </p:txBody>
      </p:sp>
      <p:pic>
        <p:nvPicPr>
          <p:cNvPr id="20484" name="Picture 4" descr="fayol"/>
          <p:cNvPicPr>
            <a:picLocks noGrp="1" noChangeAspect="1" noChangeArrowheads="1"/>
          </p:cNvPicPr>
          <p:nvPr>
            <p:ph sz="half" idx="2"/>
          </p:nvPr>
        </p:nvPicPr>
        <p:blipFill>
          <a:blip r:embed="rId2" cstate="print"/>
          <a:srcRect/>
          <a:stretch>
            <a:fillRect/>
          </a:stretch>
        </p:blipFill>
        <p:spPr>
          <a:xfrm>
            <a:off x="6781800" y="1600200"/>
            <a:ext cx="1960563" cy="2492375"/>
          </a:xfrm>
          <a:noFill/>
        </p:spPr>
      </p:pic>
    </p:spTree>
    <p:extLst>
      <p:ext uri="{BB962C8B-B14F-4D97-AF65-F5344CB8AC3E}">
        <p14:creationId xmlns:p14="http://schemas.microsoft.com/office/powerpoint/2010/main" val="316373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04800"/>
            <a:ext cx="7772400" cy="1143000"/>
          </a:xfrm>
        </p:spPr>
        <p:txBody>
          <a:bodyPr>
            <a:normAutofit fontScale="90000"/>
          </a:bodyPr>
          <a:lstStyle/>
          <a:p>
            <a:pPr eaLnBrk="1" hangingPunct="1"/>
            <a:r>
              <a:rPr lang="en-US" altLang="zh-CN" sz="4000"/>
              <a:t>Fayol</a:t>
            </a:r>
            <a:r>
              <a:rPr lang="en-US" altLang="zh-CN" sz="4000">
                <a:latin typeface="Garamond" pitchFamily="18" charset="0"/>
              </a:rPr>
              <a:t>’</a:t>
            </a:r>
            <a:r>
              <a:rPr lang="en-US" altLang="zh-CN" sz="4000"/>
              <a:t>s Fourteen </a:t>
            </a:r>
            <a:br>
              <a:rPr lang="en-US" altLang="zh-CN" sz="4000"/>
            </a:br>
            <a:r>
              <a:rPr lang="en-US" altLang="zh-CN" sz="4000"/>
              <a:t>Principles of Management</a:t>
            </a:r>
          </a:p>
        </p:txBody>
      </p:sp>
      <p:sp>
        <p:nvSpPr>
          <p:cNvPr id="21507" name="Rectangle 3"/>
          <p:cNvSpPr>
            <a:spLocks noGrp="1" noChangeArrowheads="1"/>
          </p:cNvSpPr>
          <p:nvPr>
            <p:ph type="body" sz="half" idx="1"/>
          </p:nvPr>
        </p:nvSpPr>
        <p:spPr>
          <a:xfrm>
            <a:off x="685800" y="1981200"/>
            <a:ext cx="3814763" cy="4114800"/>
          </a:xfrm>
        </p:spPr>
        <p:txBody>
          <a:bodyPr>
            <a:normAutofit fontScale="92500" lnSpcReduction="20000"/>
          </a:bodyPr>
          <a:lstStyle/>
          <a:p>
            <a:pPr eaLnBrk="1" hangingPunct="1">
              <a:lnSpc>
                <a:spcPct val="90000"/>
              </a:lnSpc>
            </a:pPr>
            <a:r>
              <a:rPr lang="en-US" altLang="zh-CN"/>
              <a:t>Division of work</a:t>
            </a:r>
          </a:p>
          <a:p>
            <a:pPr eaLnBrk="1" hangingPunct="1">
              <a:lnSpc>
                <a:spcPct val="90000"/>
              </a:lnSpc>
            </a:pPr>
            <a:r>
              <a:rPr lang="en-US" altLang="zh-CN"/>
              <a:t>Authority</a:t>
            </a:r>
          </a:p>
          <a:p>
            <a:pPr eaLnBrk="1" hangingPunct="1">
              <a:lnSpc>
                <a:spcPct val="90000"/>
              </a:lnSpc>
            </a:pPr>
            <a:r>
              <a:rPr lang="en-US" altLang="zh-CN"/>
              <a:t>Discipline</a:t>
            </a:r>
          </a:p>
          <a:p>
            <a:pPr eaLnBrk="1" hangingPunct="1">
              <a:lnSpc>
                <a:spcPct val="90000"/>
              </a:lnSpc>
            </a:pPr>
            <a:r>
              <a:rPr lang="en-US" altLang="zh-CN"/>
              <a:t>Unity of command</a:t>
            </a:r>
          </a:p>
          <a:p>
            <a:pPr eaLnBrk="1" hangingPunct="1">
              <a:lnSpc>
                <a:spcPct val="90000"/>
              </a:lnSpc>
            </a:pPr>
            <a:r>
              <a:rPr lang="en-US" altLang="zh-CN"/>
              <a:t>Unity of direction</a:t>
            </a:r>
          </a:p>
          <a:p>
            <a:pPr eaLnBrk="1" hangingPunct="1">
              <a:lnSpc>
                <a:spcPct val="90000"/>
              </a:lnSpc>
            </a:pPr>
            <a:r>
              <a:rPr lang="en-US" altLang="zh-CN"/>
              <a:t>Subordination of </a:t>
            </a:r>
          </a:p>
          <a:p>
            <a:pPr eaLnBrk="1" hangingPunct="1">
              <a:lnSpc>
                <a:spcPct val="90000"/>
              </a:lnSpc>
              <a:buFontTx/>
              <a:buNone/>
            </a:pPr>
            <a:r>
              <a:rPr lang="en-US" altLang="zh-CN"/>
              <a:t>   individual interest to</a:t>
            </a:r>
          </a:p>
          <a:p>
            <a:pPr eaLnBrk="1" hangingPunct="1">
              <a:lnSpc>
                <a:spcPct val="90000"/>
              </a:lnSpc>
              <a:buFontTx/>
              <a:buNone/>
            </a:pPr>
            <a:r>
              <a:rPr lang="en-US" altLang="zh-CN"/>
              <a:t>   the general interest</a:t>
            </a:r>
          </a:p>
          <a:p>
            <a:pPr eaLnBrk="1" hangingPunct="1">
              <a:lnSpc>
                <a:spcPct val="90000"/>
              </a:lnSpc>
            </a:pPr>
            <a:r>
              <a:rPr lang="en-US" altLang="zh-CN"/>
              <a:t>Remuneration</a:t>
            </a:r>
          </a:p>
        </p:txBody>
      </p:sp>
      <p:sp>
        <p:nvSpPr>
          <p:cNvPr id="21508" name="Rectangle 4"/>
          <p:cNvSpPr>
            <a:spLocks noGrp="1" noChangeArrowheads="1"/>
          </p:cNvSpPr>
          <p:nvPr>
            <p:ph type="body" sz="half" idx="2"/>
          </p:nvPr>
        </p:nvSpPr>
        <p:spPr>
          <a:xfrm>
            <a:off x="4643438" y="1981200"/>
            <a:ext cx="3814762" cy="4114800"/>
          </a:xfrm>
        </p:spPr>
        <p:txBody>
          <a:bodyPr>
            <a:normAutofit fontScale="92500" lnSpcReduction="10000"/>
          </a:bodyPr>
          <a:lstStyle/>
          <a:p>
            <a:pPr eaLnBrk="1" hangingPunct="1"/>
            <a:r>
              <a:rPr lang="en-US" altLang="zh-CN"/>
              <a:t>Centralization</a:t>
            </a:r>
          </a:p>
          <a:p>
            <a:pPr eaLnBrk="1" hangingPunct="1"/>
            <a:r>
              <a:rPr lang="en-US" altLang="zh-CN"/>
              <a:t>Scalar chain</a:t>
            </a:r>
          </a:p>
          <a:p>
            <a:pPr eaLnBrk="1" hangingPunct="1"/>
            <a:r>
              <a:rPr lang="en-US" altLang="zh-CN"/>
              <a:t>Order</a:t>
            </a:r>
          </a:p>
          <a:p>
            <a:pPr eaLnBrk="1" hangingPunct="1"/>
            <a:r>
              <a:rPr lang="en-US" altLang="zh-CN"/>
              <a:t>Equity</a:t>
            </a:r>
          </a:p>
          <a:p>
            <a:pPr eaLnBrk="1" hangingPunct="1"/>
            <a:r>
              <a:rPr lang="en-US" altLang="zh-CN"/>
              <a:t>Stability of tenure or personnel</a:t>
            </a:r>
          </a:p>
          <a:p>
            <a:pPr eaLnBrk="1" hangingPunct="1"/>
            <a:r>
              <a:rPr lang="en-US" altLang="zh-CN"/>
              <a:t>Initiative</a:t>
            </a:r>
          </a:p>
          <a:p>
            <a:pPr eaLnBrk="1" hangingPunct="1"/>
            <a:r>
              <a:rPr lang="en-US" altLang="zh-CN"/>
              <a:t>Esprit de corps</a:t>
            </a:r>
          </a:p>
          <a:p>
            <a:pPr eaLnBrk="1" hangingPunct="1"/>
            <a:endParaRPr lang="zh-CN" altLang="en-US"/>
          </a:p>
        </p:txBody>
      </p:sp>
    </p:spTree>
    <p:extLst>
      <p:ext uri="{BB962C8B-B14F-4D97-AF65-F5344CB8AC3E}">
        <p14:creationId xmlns:p14="http://schemas.microsoft.com/office/powerpoint/2010/main" val="130981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552" y="228600"/>
            <a:ext cx="8280920" cy="1143000"/>
          </a:xfrm>
        </p:spPr>
        <p:txBody>
          <a:bodyPr>
            <a:normAutofit fontScale="90000"/>
          </a:bodyPr>
          <a:lstStyle/>
          <a:p>
            <a:pPr eaLnBrk="1" hangingPunct="1"/>
            <a:r>
              <a:rPr lang="en-US" altLang="zh-CN" dirty="0"/>
              <a:t>The Many Meanings of Bureaucracy</a:t>
            </a:r>
            <a:endParaRPr lang="zh-CN" altLang="en-US" dirty="0"/>
          </a:p>
        </p:txBody>
      </p:sp>
      <p:sp>
        <p:nvSpPr>
          <p:cNvPr id="21507" name="Rectangle 3"/>
          <p:cNvSpPr>
            <a:spLocks noGrp="1" noChangeArrowheads="1"/>
          </p:cNvSpPr>
          <p:nvPr>
            <p:ph type="body" idx="1"/>
          </p:nvPr>
        </p:nvSpPr>
        <p:spPr>
          <a:xfrm>
            <a:off x="685800" y="1524000"/>
            <a:ext cx="7772400" cy="5029200"/>
          </a:xfrm>
        </p:spPr>
        <p:txBody>
          <a:bodyPr>
            <a:normAutofit fontScale="92500" lnSpcReduction="20000"/>
          </a:bodyPr>
          <a:lstStyle/>
          <a:p>
            <a:pPr eaLnBrk="1" hangingPunct="1">
              <a:lnSpc>
                <a:spcPct val="90000"/>
              </a:lnSpc>
            </a:pPr>
            <a:r>
              <a:rPr lang="en-US" altLang="zh-CN" sz="2800" dirty="0"/>
              <a:t>All government offices. </a:t>
            </a:r>
          </a:p>
          <a:p>
            <a:pPr lvl="1" eaLnBrk="1" hangingPunct="1">
              <a:lnSpc>
                <a:spcPct val="90000"/>
              </a:lnSpc>
            </a:pPr>
            <a:r>
              <a:rPr lang="en-US" altLang="zh-CN" sz="2400" dirty="0"/>
              <a:t>It is the totality of government offices or bureaus that constitute the permanent government of the state.</a:t>
            </a:r>
          </a:p>
          <a:p>
            <a:pPr eaLnBrk="1" hangingPunct="1">
              <a:lnSpc>
                <a:spcPct val="90000"/>
              </a:lnSpc>
            </a:pPr>
            <a:r>
              <a:rPr lang="en-US" altLang="zh-CN" sz="2800" dirty="0"/>
              <a:t>All public officials. </a:t>
            </a:r>
          </a:p>
          <a:p>
            <a:pPr lvl="1" eaLnBrk="1" hangingPunct="1">
              <a:lnSpc>
                <a:spcPct val="90000"/>
              </a:lnSpc>
            </a:pPr>
            <a:r>
              <a:rPr lang="en-US" altLang="zh-CN" sz="2400" dirty="0"/>
              <a:t>It refers to all of the public officials of a government, both high and low, elected and appointed.</a:t>
            </a:r>
          </a:p>
          <a:p>
            <a:pPr eaLnBrk="1" hangingPunct="1">
              <a:lnSpc>
                <a:spcPct val="90000"/>
              </a:lnSpc>
            </a:pPr>
            <a:r>
              <a:rPr lang="en-US" altLang="zh-CN" sz="2800" dirty="0"/>
              <a:t>A general invective (</a:t>
            </a:r>
            <a:r>
              <a:rPr lang="zh-CN" altLang="en-US" sz="2800" dirty="0"/>
              <a:t>批评）</a:t>
            </a:r>
            <a:r>
              <a:rPr lang="en-US" altLang="zh-CN" sz="2800" dirty="0"/>
              <a:t>. </a:t>
            </a:r>
          </a:p>
          <a:p>
            <a:pPr lvl="1" eaLnBrk="1" hangingPunct="1">
              <a:lnSpc>
                <a:spcPct val="90000"/>
              </a:lnSpc>
            </a:pPr>
            <a:r>
              <a:rPr lang="en-US" altLang="zh-CN" sz="2400" dirty="0"/>
              <a:t>It is often used as a general invective to refer to any inefficient organization encumbered by red tape.</a:t>
            </a:r>
          </a:p>
          <a:p>
            <a:pPr eaLnBrk="1" hangingPunct="1">
              <a:lnSpc>
                <a:spcPct val="90000"/>
              </a:lnSpc>
            </a:pPr>
            <a:r>
              <a:rPr lang="en-US" altLang="zh-CN" sz="2800" dirty="0"/>
              <a:t>Structural arrangements. </a:t>
            </a:r>
          </a:p>
          <a:p>
            <a:pPr lvl="1" eaLnBrk="1" hangingPunct="1">
              <a:lnSpc>
                <a:spcPct val="90000"/>
              </a:lnSpc>
            </a:pPr>
            <a:r>
              <a:rPr lang="en-US" altLang="zh-CN" sz="2400" dirty="0"/>
              <a:t>It refers to a specific set of structural arrangements proposed by (</a:t>
            </a:r>
            <a:r>
              <a:rPr lang="en-US" altLang="zh-CN" sz="2400" b="1" dirty="0"/>
              <a:t>Max Weber</a:t>
            </a:r>
            <a:r>
              <a:rPr lang="en-US" altLang="zh-CN" sz="2400" dirty="0"/>
              <a:t>).</a:t>
            </a:r>
            <a:endParaRPr lang="zh-CN" altLang="en-US" sz="2400" dirty="0"/>
          </a:p>
        </p:txBody>
      </p:sp>
    </p:spTree>
    <p:extLst>
      <p:ext uri="{BB962C8B-B14F-4D97-AF65-F5344CB8AC3E}">
        <p14:creationId xmlns:p14="http://schemas.microsoft.com/office/powerpoint/2010/main" val="21635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8975" y="609600"/>
            <a:ext cx="7766050" cy="533400"/>
          </a:xfrm>
        </p:spPr>
        <p:txBody>
          <a:bodyPr>
            <a:normAutofit fontScale="90000"/>
          </a:bodyPr>
          <a:lstStyle/>
          <a:p>
            <a:pPr eaLnBrk="1" hangingPunct="1"/>
            <a:r>
              <a:rPr lang="en-US" altLang="zh-CN" sz="4000" dirty="0"/>
              <a:t>Max Weber</a:t>
            </a:r>
            <a:r>
              <a:rPr lang="en-US" altLang="zh-CN" sz="4000" dirty="0">
                <a:latin typeface="Tahoma" pitchFamily="34" charset="0"/>
              </a:rPr>
              <a:t>’</a:t>
            </a:r>
            <a:r>
              <a:rPr lang="en-US" altLang="zh-CN" sz="4000" dirty="0"/>
              <a:t>s Concept of Bureaucracy</a:t>
            </a:r>
            <a:endParaRPr lang="zh-CN" altLang="en-US" sz="4000" dirty="0"/>
          </a:p>
        </p:txBody>
      </p:sp>
      <p:sp>
        <p:nvSpPr>
          <p:cNvPr id="23555" name="Rectangle 3"/>
          <p:cNvSpPr>
            <a:spLocks noGrp="1" noChangeArrowheads="1"/>
          </p:cNvSpPr>
          <p:nvPr>
            <p:ph type="body" idx="1"/>
          </p:nvPr>
        </p:nvSpPr>
        <p:spPr/>
        <p:txBody>
          <a:bodyPr>
            <a:normAutofit fontScale="77500" lnSpcReduction="20000"/>
          </a:bodyPr>
          <a:lstStyle/>
          <a:p>
            <a:pPr eaLnBrk="1" hangingPunct="1">
              <a:lnSpc>
                <a:spcPct val="90000"/>
              </a:lnSpc>
            </a:pPr>
            <a:r>
              <a:rPr lang="en-US" altLang="zh-CN" sz="2800" dirty="0"/>
              <a:t>Max Weber (1864-1920)</a:t>
            </a:r>
          </a:p>
          <a:p>
            <a:pPr lvl="1" eaLnBrk="1" hangingPunct="1">
              <a:lnSpc>
                <a:spcPct val="90000"/>
              </a:lnSpc>
            </a:pPr>
            <a:r>
              <a:rPr lang="en-US" altLang="zh-CN" sz="2400" dirty="0"/>
              <a:t>Developed the concept of bureaucracy as a formal system of organization and administration designed to ensure efficiency and effectiveness.</a:t>
            </a:r>
          </a:p>
          <a:p>
            <a:pPr lvl="1">
              <a:lnSpc>
                <a:spcPct val="90000"/>
              </a:lnSpc>
              <a:buNone/>
            </a:pPr>
            <a:r>
              <a:rPr lang="en-US" altLang="zh-CN" sz="2400" dirty="0"/>
              <a:t> </a:t>
            </a:r>
            <a:r>
              <a:rPr lang="en-US" altLang="zh-CN" sz="2400" dirty="0">
                <a:hlinkClick r:id="rId2"/>
              </a:rPr>
              <a:t>https://study.com/academy/lesson/bureaucracy-max-webers-theory-of-impersonal-management.html</a:t>
            </a:r>
            <a:endParaRPr lang="en-US" altLang="zh-CN" sz="2400" dirty="0"/>
          </a:p>
          <a:p>
            <a:pPr lvl="1">
              <a:lnSpc>
                <a:spcPct val="90000"/>
              </a:lnSpc>
              <a:buNone/>
            </a:pPr>
            <a:endParaRPr lang="en-US" altLang="zh-CN" sz="2400" dirty="0"/>
          </a:p>
          <a:p>
            <a:pPr eaLnBrk="1" hangingPunct="1">
              <a:lnSpc>
                <a:spcPct val="90000"/>
              </a:lnSpc>
            </a:pPr>
            <a:r>
              <a:rPr lang="en-US" altLang="zh-CN" sz="2800" dirty="0"/>
              <a:t>Structural Elements: </a:t>
            </a:r>
          </a:p>
          <a:p>
            <a:pPr lvl="1" eaLnBrk="1" hangingPunct="1">
              <a:lnSpc>
                <a:spcPct val="90000"/>
              </a:lnSpc>
            </a:pPr>
            <a:r>
              <a:rPr lang="en-US" altLang="zh-TW" sz="2400" dirty="0"/>
              <a:t>Specialization </a:t>
            </a:r>
          </a:p>
          <a:p>
            <a:pPr lvl="1" eaLnBrk="1" hangingPunct="1">
              <a:lnSpc>
                <a:spcPct val="90000"/>
              </a:lnSpc>
            </a:pPr>
            <a:r>
              <a:rPr lang="en-US" altLang="zh-TW" sz="2400" dirty="0"/>
              <a:t>Hierarchy </a:t>
            </a:r>
            <a:r>
              <a:rPr lang="zh-CN" altLang="en-US" sz="2400" dirty="0"/>
              <a:t>层级制 </a:t>
            </a:r>
            <a:r>
              <a:rPr lang="en-US" altLang="zh-TW" sz="2400" dirty="0"/>
              <a:t>of authority</a:t>
            </a:r>
          </a:p>
          <a:p>
            <a:pPr lvl="1" eaLnBrk="1" hangingPunct="1">
              <a:lnSpc>
                <a:spcPct val="90000"/>
              </a:lnSpc>
            </a:pPr>
            <a:r>
              <a:rPr lang="en-US" altLang="zh-CN" sz="2400" dirty="0"/>
              <a:t>Merit-based</a:t>
            </a:r>
            <a:r>
              <a:rPr lang="en-US" altLang="zh-TW" sz="2400" dirty="0"/>
              <a:t> career structure</a:t>
            </a:r>
          </a:p>
          <a:p>
            <a:pPr lvl="1" eaLnBrk="1" hangingPunct="1">
              <a:lnSpc>
                <a:spcPct val="90000"/>
              </a:lnSpc>
            </a:pPr>
            <a:r>
              <a:rPr lang="en-US" altLang="zh-TW" sz="2400" dirty="0"/>
              <a:t>Permanent structure </a:t>
            </a:r>
            <a:endParaRPr lang="zh-CN" altLang="en-US" sz="2400" dirty="0"/>
          </a:p>
        </p:txBody>
      </p:sp>
      <p:sp>
        <p:nvSpPr>
          <p:cNvPr id="23556" name="Rectangle 4"/>
          <p:cNvSpPr>
            <a:spLocks noChangeArrowheads="1"/>
          </p:cNvSpPr>
          <p:nvPr/>
        </p:nvSpPr>
        <p:spPr bwMode="auto">
          <a:xfrm>
            <a:off x="5148064" y="3803712"/>
            <a:ext cx="3733800" cy="2908176"/>
          </a:xfrm>
          <a:prstGeom prst="rect">
            <a:avLst/>
          </a:prstGeom>
          <a:noFill/>
          <a:ln w="9525">
            <a:noFill/>
            <a:miter lim="800000"/>
            <a:headEnd/>
            <a:tailEnd/>
          </a:ln>
        </p:spPr>
        <p:txBody>
          <a:bodyPr/>
          <a:lstStyle/>
          <a:p>
            <a:pPr marL="342900" indent="-342900">
              <a:lnSpc>
                <a:spcPct val="90000"/>
              </a:lnSpc>
              <a:spcBef>
                <a:spcPts val="600"/>
              </a:spcBef>
              <a:spcAft>
                <a:spcPts val="600"/>
              </a:spcAft>
              <a:buFontTx/>
              <a:buChar char="•"/>
            </a:pPr>
            <a:r>
              <a:rPr lang="en-US" altLang="zh-CN" sz="2600" dirty="0"/>
              <a:t>Procedural:</a:t>
            </a:r>
          </a:p>
          <a:p>
            <a:pPr marL="742950" lvl="1" indent="-285750">
              <a:lnSpc>
                <a:spcPct val="90000"/>
              </a:lnSpc>
              <a:spcBef>
                <a:spcPts val="600"/>
              </a:spcBef>
              <a:spcAft>
                <a:spcPts val="600"/>
              </a:spcAft>
              <a:buFontTx/>
              <a:buChar char="–"/>
            </a:pPr>
            <a:r>
              <a:rPr lang="en-US" altLang="zh-CN" sz="2200" dirty="0"/>
              <a:t>Impersonal</a:t>
            </a:r>
          </a:p>
          <a:p>
            <a:pPr marL="742950" lvl="1" indent="-285750">
              <a:lnSpc>
                <a:spcPct val="90000"/>
              </a:lnSpc>
              <a:spcBef>
                <a:spcPts val="600"/>
              </a:spcBef>
              <a:spcAft>
                <a:spcPts val="600"/>
              </a:spcAft>
              <a:buFontTx/>
              <a:buChar char="–"/>
            </a:pPr>
            <a:r>
              <a:rPr lang="en-US" altLang="zh-CN" sz="2200" dirty="0"/>
              <a:t>Formalistic</a:t>
            </a:r>
          </a:p>
          <a:p>
            <a:pPr marL="742950" lvl="1" indent="-285750">
              <a:lnSpc>
                <a:spcPct val="90000"/>
              </a:lnSpc>
              <a:spcBef>
                <a:spcPts val="600"/>
              </a:spcBef>
              <a:spcAft>
                <a:spcPts val="600"/>
              </a:spcAft>
              <a:buFontTx/>
              <a:buChar char="–"/>
            </a:pPr>
            <a:r>
              <a:rPr lang="en-US" altLang="zh-CN" sz="2200" dirty="0"/>
              <a:t>Rule-bound</a:t>
            </a:r>
          </a:p>
          <a:p>
            <a:pPr marL="742950" lvl="1" indent="-285750">
              <a:lnSpc>
                <a:spcPct val="90000"/>
              </a:lnSpc>
              <a:spcBef>
                <a:spcPts val="600"/>
              </a:spcBef>
              <a:spcAft>
                <a:spcPts val="600"/>
              </a:spcAft>
              <a:buFontTx/>
              <a:buChar char="–"/>
            </a:pPr>
            <a:r>
              <a:rPr lang="en-US" altLang="zh-CN" sz="2200" dirty="0"/>
              <a:t>Highly disciplined</a:t>
            </a:r>
          </a:p>
        </p:txBody>
      </p:sp>
    </p:spTree>
    <p:extLst>
      <p:ext uri="{BB962C8B-B14F-4D97-AF65-F5344CB8AC3E}">
        <p14:creationId xmlns:p14="http://schemas.microsoft.com/office/powerpoint/2010/main" val="126545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7848103" cy="1143000"/>
          </a:xfrm>
        </p:spPr>
        <p:txBody>
          <a:bodyPr>
            <a:normAutofit fontScale="90000"/>
          </a:bodyPr>
          <a:lstStyle/>
          <a:p>
            <a:pPr eaLnBrk="1" hangingPunct="1"/>
            <a:r>
              <a:rPr lang="en-US" altLang="zh-CN" sz="4000" dirty="0"/>
              <a:t>Human Relations School/ Behavioral Management</a:t>
            </a:r>
          </a:p>
        </p:txBody>
      </p:sp>
      <p:sp>
        <p:nvSpPr>
          <p:cNvPr id="24579" name="Rectangle 3"/>
          <p:cNvSpPr>
            <a:spLocks noGrp="1" noChangeArrowheads="1"/>
          </p:cNvSpPr>
          <p:nvPr>
            <p:ph type="body" idx="1"/>
          </p:nvPr>
        </p:nvSpPr>
        <p:spPr>
          <a:xfrm>
            <a:off x="304800" y="1628775"/>
            <a:ext cx="8540750" cy="4238625"/>
          </a:xfrm>
        </p:spPr>
        <p:txBody>
          <a:bodyPr>
            <a:normAutofit fontScale="92500" lnSpcReduction="20000"/>
          </a:bodyPr>
          <a:lstStyle/>
          <a:p>
            <a:pPr eaLnBrk="1" hangingPunct="1"/>
            <a:r>
              <a:rPr lang="en-US" altLang="zh-CN"/>
              <a:t>1930s-1950s</a:t>
            </a:r>
          </a:p>
          <a:p>
            <a:pPr eaLnBrk="1" hangingPunct="1"/>
            <a:r>
              <a:rPr lang="en-US" altLang="zh-CN"/>
              <a:t>Behavioral Management</a:t>
            </a:r>
          </a:p>
          <a:p>
            <a:pPr lvl="1" eaLnBrk="1" hangingPunct="1"/>
            <a:r>
              <a:rPr lang="en-US" altLang="zh-CN"/>
              <a:t>Acknowledged the importance of human behavior in shaping management style </a:t>
            </a:r>
          </a:p>
          <a:p>
            <a:pPr lvl="1" eaLnBrk="1" hangingPunct="1"/>
            <a:r>
              <a:rPr lang="en-US" altLang="zh-CN"/>
              <a:t>Associated with the following scholars:</a:t>
            </a:r>
          </a:p>
          <a:p>
            <a:pPr lvl="2" eaLnBrk="1" hangingPunct="1"/>
            <a:r>
              <a:rPr lang="en-US" altLang="zh-CN"/>
              <a:t>Elton Mayo </a:t>
            </a:r>
            <a:r>
              <a:rPr lang="zh-CN" altLang="en-US"/>
              <a:t>（梅奥）</a:t>
            </a:r>
          </a:p>
          <a:p>
            <a:pPr lvl="2" eaLnBrk="1" hangingPunct="1"/>
            <a:r>
              <a:rPr lang="en-US" altLang="zh-CN"/>
              <a:t>Mary Parker Follett </a:t>
            </a:r>
            <a:r>
              <a:rPr lang="zh-CN" altLang="en-US"/>
              <a:t>（芙丽特 ）</a:t>
            </a:r>
            <a:endParaRPr lang="en-US" altLang="zh-CN"/>
          </a:p>
          <a:p>
            <a:pPr lvl="2" eaLnBrk="1" hangingPunct="1"/>
            <a:r>
              <a:rPr lang="en-US" altLang="zh-CN"/>
              <a:t>Douglas McGregor </a:t>
            </a:r>
            <a:r>
              <a:rPr lang="zh-CN" altLang="en-US"/>
              <a:t>（麦格雷戈）</a:t>
            </a:r>
          </a:p>
        </p:txBody>
      </p:sp>
    </p:spTree>
    <p:extLst>
      <p:ext uri="{BB962C8B-B14F-4D97-AF65-F5344CB8AC3E}">
        <p14:creationId xmlns:p14="http://schemas.microsoft.com/office/powerpoint/2010/main" val="1426533877"/>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268760"/>
            <a:ext cx="8218487" cy="3743325"/>
          </a:xfrm>
        </p:spPr>
        <p:txBody>
          <a:bodyPr>
            <a:normAutofit/>
          </a:bodyPr>
          <a:lstStyle/>
          <a:p>
            <a:pPr algn="ctr"/>
            <a:r>
              <a:rPr lang="en-US" altLang="zh-CN" dirty="0"/>
              <a:t>Week 3</a:t>
            </a:r>
            <a:br>
              <a:rPr lang="en-US" altLang="zh-CN" dirty="0"/>
            </a:br>
            <a:br>
              <a:rPr lang="en-US" altLang="zh-CN" dirty="0"/>
            </a:br>
            <a:r>
              <a:rPr lang="en-US" altLang="zh-CN" dirty="0"/>
              <a:t>Historical Development</a:t>
            </a:r>
            <a:br>
              <a:rPr lang="en-US" altLang="zh-CN" dirty="0"/>
            </a:br>
            <a:r>
              <a:rPr lang="en-US" altLang="zh-CN" dirty="0"/>
              <a:t>of PA in the U.S. </a:t>
            </a:r>
            <a:br>
              <a:rPr lang="en-US" altLang="zh-TW" dirty="0"/>
            </a:br>
            <a:endParaRPr lang="en-US" altLang="zh-CN"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3250" y="404813"/>
            <a:ext cx="8540750" cy="776287"/>
          </a:xfrm>
        </p:spPr>
        <p:txBody>
          <a:bodyPr>
            <a:normAutofit fontScale="90000"/>
          </a:bodyPr>
          <a:lstStyle/>
          <a:p>
            <a:pPr eaLnBrk="1" hangingPunct="1"/>
            <a:r>
              <a:rPr lang="en-US" altLang="zh-CN" sz="4000" dirty="0"/>
              <a:t>Elton Mayo’s Hawthorne Studies </a:t>
            </a:r>
            <a:br>
              <a:rPr lang="en-US" altLang="zh-CN" sz="4000" dirty="0"/>
            </a:br>
            <a:r>
              <a:rPr lang="zh-CN" altLang="en-US" sz="3600" dirty="0">
                <a:solidFill>
                  <a:srgbClr val="000000"/>
                </a:solidFill>
              </a:rPr>
              <a:t>（霍桑实验）</a:t>
            </a:r>
            <a:endParaRPr lang="en-US" altLang="zh-CN" sz="3600" dirty="0">
              <a:solidFill>
                <a:srgbClr val="000000"/>
              </a:solidFill>
            </a:endParaRPr>
          </a:p>
        </p:txBody>
      </p:sp>
      <p:sp>
        <p:nvSpPr>
          <p:cNvPr id="25603" name="Rectangle 3"/>
          <p:cNvSpPr>
            <a:spLocks noGrp="1" noChangeArrowheads="1"/>
          </p:cNvSpPr>
          <p:nvPr>
            <p:ph type="body" idx="1"/>
          </p:nvPr>
        </p:nvSpPr>
        <p:spPr>
          <a:xfrm>
            <a:off x="533400" y="1524000"/>
            <a:ext cx="8229600" cy="4670425"/>
          </a:xfrm>
        </p:spPr>
        <p:txBody>
          <a:bodyPr>
            <a:normAutofit fontScale="62500" lnSpcReduction="20000"/>
          </a:bodyPr>
          <a:lstStyle/>
          <a:p>
            <a:pPr eaLnBrk="1" hangingPunct="1"/>
            <a:r>
              <a:rPr lang="en-US" altLang="zh-CN" sz="2800" b="1" dirty="0">
                <a:solidFill>
                  <a:srgbClr val="000000"/>
                </a:solidFill>
              </a:rPr>
              <a:t>Time:</a:t>
            </a:r>
            <a:r>
              <a:rPr lang="en-US" altLang="zh-CN" sz="2400" dirty="0">
                <a:solidFill>
                  <a:srgbClr val="000000"/>
                </a:solidFill>
              </a:rPr>
              <a:t>   1924</a:t>
            </a:r>
            <a:r>
              <a:rPr lang="zh-CN" altLang="en-US" sz="2400" dirty="0">
                <a:solidFill>
                  <a:srgbClr val="000000"/>
                </a:solidFill>
              </a:rPr>
              <a:t>－</a:t>
            </a:r>
            <a:r>
              <a:rPr lang="en-US" altLang="zh-CN" sz="2400" dirty="0">
                <a:solidFill>
                  <a:srgbClr val="000000"/>
                </a:solidFill>
              </a:rPr>
              <a:t>1932</a:t>
            </a:r>
          </a:p>
          <a:p>
            <a:pPr eaLnBrk="1" hangingPunct="1"/>
            <a:r>
              <a:rPr lang="en-US" altLang="zh-CN" sz="2800" b="1" dirty="0">
                <a:solidFill>
                  <a:srgbClr val="000000"/>
                </a:solidFill>
              </a:rPr>
              <a:t>Place:</a:t>
            </a:r>
            <a:r>
              <a:rPr lang="en-US" altLang="zh-CN" sz="2400" dirty="0">
                <a:solidFill>
                  <a:srgbClr val="000000"/>
                </a:solidFill>
              </a:rPr>
              <a:t>   Hawthorne plant in the Western Electric Company </a:t>
            </a:r>
          </a:p>
          <a:p>
            <a:pPr eaLnBrk="1" hangingPunct="1"/>
            <a:r>
              <a:rPr lang="en-US" altLang="zh-CN" sz="2800" b="1" dirty="0">
                <a:solidFill>
                  <a:srgbClr val="000000"/>
                </a:solidFill>
              </a:rPr>
              <a:t>Designer:</a:t>
            </a:r>
            <a:r>
              <a:rPr lang="en-US" altLang="zh-CN" sz="2400" dirty="0">
                <a:solidFill>
                  <a:srgbClr val="000000"/>
                </a:solidFill>
              </a:rPr>
              <a:t> Western Electric industrial engineers</a:t>
            </a:r>
          </a:p>
          <a:p>
            <a:pPr eaLnBrk="1" hangingPunct="1">
              <a:buFontTx/>
              <a:buNone/>
            </a:pPr>
            <a:r>
              <a:rPr lang="en-US" altLang="zh-CN" sz="2400" dirty="0">
                <a:solidFill>
                  <a:srgbClr val="000000"/>
                </a:solidFill>
              </a:rPr>
              <a:t>                         Elton Mayo and his associates</a:t>
            </a:r>
          </a:p>
          <a:p>
            <a:pPr eaLnBrk="1" hangingPunct="1"/>
            <a:r>
              <a:rPr lang="en-US" altLang="zh-CN" sz="2800" b="1" dirty="0">
                <a:solidFill>
                  <a:srgbClr val="000000"/>
                </a:solidFill>
              </a:rPr>
              <a:t>Mayo’s Findings:</a:t>
            </a:r>
            <a:r>
              <a:rPr lang="en-US" altLang="zh-CN" sz="2800" dirty="0">
                <a:solidFill>
                  <a:srgbClr val="000000"/>
                </a:solidFill>
              </a:rPr>
              <a:t> </a:t>
            </a:r>
          </a:p>
          <a:p>
            <a:pPr lvl="1" eaLnBrk="1" hangingPunct="1"/>
            <a:r>
              <a:rPr lang="en-US" altLang="zh-CN" sz="2400" dirty="0">
                <a:solidFill>
                  <a:srgbClr val="000000"/>
                </a:solidFill>
              </a:rPr>
              <a:t>Human nature: social, not economic</a:t>
            </a:r>
          </a:p>
          <a:p>
            <a:pPr lvl="1" eaLnBrk="1" hangingPunct="1"/>
            <a:r>
              <a:rPr lang="en-US" altLang="zh-CN" sz="2400" dirty="0">
                <a:solidFill>
                  <a:srgbClr val="000000"/>
                </a:solidFill>
              </a:rPr>
              <a:t>Emotion/sentiments and behavior are closely related.</a:t>
            </a:r>
          </a:p>
          <a:p>
            <a:pPr lvl="1" eaLnBrk="1" hangingPunct="1"/>
            <a:r>
              <a:rPr lang="en-US" altLang="zh-CN" sz="2400" dirty="0"/>
              <a:t>Overspecialization is not necessary</a:t>
            </a:r>
          </a:p>
          <a:p>
            <a:pPr lvl="1" eaLnBrk="1" hangingPunct="1"/>
            <a:r>
              <a:rPr lang="en-US" altLang="zh-CN" sz="2400" dirty="0">
                <a:solidFill>
                  <a:srgbClr val="000000"/>
                </a:solidFill>
              </a:rPr>
              <a:t>Informal org structure (group standards,  group sentiments, and security) significantly affect individual behavior.</a:t>
            </a:r>
          </a:p>
          <a:p>
            <a:pPr marL="457200" lvl="1" indent="0" eaLnBrk="1" hangingPunct="1">
              <a:buNone/>
            </a:pPr>
            <a:r>
              <a:rPr lang="en-US" altLang="zh-CN" sz="2400" dirty="0">
                <a:solidFill>
                  <a:srgbClr val="000000"/>
                </a:solidFill>
                <a:hlinkClick r:id="rId2"/>
              </a:rPr>
              <a:t>https://haokan.baidu.com/v?pd=wisenatural&amp;vid=9521354303513005074</a:t>
            </a:r>
            <a:endParaRPr lang="en-US" altLang="zh-CN" sz="2400" dirty="0">
              <a:solidFill>
                <a:srgbClr val="000000"/>
              </a:solidFill>
            </a:endParaRPr>
          </a:p>
          <a:p>
            <a:pPr marL="457200" lvl="1" indent="0" eaLnBrk="1" hangingPunct="1">
              <a:buNone/>
            </a:pPr>
            <a:endParaRPr lang="en-US" altLang="zh-CN" sz="2400" dirty="0">
              <a:solidFill>
                <a:srgbClr val="000000"/>
              </a:solidFill>
            </a:endParaRPr>
          </a:p>
        </p:txBody>
      </p:sp>
    </p:spTree>
    <p:extLst>
      <p:ext uri="{BB962C8B-B14F-4D97-AF65-F5344CB8AC3E}">
        <p14:creationId xmlns:p14="http://schemas.microsoft.com/office/powerpoint/2010/main" val="203098973"/>
      </p:ext>
    </p:extLst>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zh-CN"/>
              <a:t>The New Public Administration</a:t>
            </a:r>
          </a:p>
        </p:txBody>
      </p:sp>
      <p:sp>
        <p:nvSpPr>
          <p:cNvPr id="26627" name="Rectangle 3"/>
          <p:cNvSpPr>
            <a:spLocks noGrp="1" noChangeArrowheads="1"/>
          </p:cNvSpPr>
          <p:nvPr>
            <p:ph type="body" idx="1"/>
          </p:nvPr>
        </p:nvSpPr>
        <p:spPr/>
        <p:txBody>
          <a:bodyPr>
            <a:normAutofit fontScale="85000" lnSpcReduction="10000"/>
          </a:bodyPr>
          <a:lstStyle/>
          <a:p>
            <a:pPr eaLnBrk="1" hangingPunct="1">
              <a:lnSpc>
                <a:spcPct val="90000"/>
              </a:lnSpc>
            </a:pPr>
            <a:r>
              <a:rPr lang="en-US" altLang="zh-CN" sz="2800" dirty="0"/>
              <a:t>1960s-1970s </a:t>
            </a:r>
          </a:p>
          <a:p>
            <a:pPr eaLnBrk="1" hangingPunct="1">
              <a:lnSpc>
                <a:spcPct val="90000"/>
              </a:lnSpc>
              <a:buFontTx/>
              <a:buNone/>
            </a:pPr>
            <a:endParaRPr lang="en-US" altLang="zh-CN" sz="2800" dirty="0"/>
          </a:p>
          <a:p>
            <a:pPr eaLnBrk="1" hangingPunct="1">
              <a:lnSpc>
                <a:spcPct val="120000"/>
              </a:lnSpc>
            </a:pPr>
            <a:r>
              <a:rPr lang="en-US" altLang="zh-CN" sz="2800" dirty="0"/>
              <a:t>Waldo </a:t>
            </a:r>
            <a:r>
              <a:rPr lang="zh-CN" altLang="en-US" sz="2800" dirty="0"/>
              <a:t>瓦尔多 </a:t>
            </a:r>
            <a:r>
              <a:rPr lang="en-US" altLang="zh-CN" sz="2800" dirty="0"/>
              <a:t>called for a conference at </a:t>
            </a:r>
            <a:r>
              <a:rPr lang="en-US" altLang="zh-CN" sz="2800" dirty="0" err="1"/>
              <a:t>Minnowbrook</a:t>
            </a:r>
            <a:r>
              <a:rPr lang="en-US" altLang="zh-CN" sz="2800" dirty="0"/>
              <a:t> </a:t>
            </a:r>
          </a:p>
          <a:p>
            <a:pPr eaLnBrk="1" hangingPunct="1">
              <a:lnSpc>
                <a:spcPct val="90000"/>
              </a:lnSpc>
              <a:buFontTx/>
              <a:buNone/>
            </a:pPr>
            <a:endParaRPr lang="en-US" altLang="zh-CN" sz="2800" dirty="0"/>
          </a:p>
          <a:p>
            <a:pPr eaLnBrk="1" hangingPunct="1">
              <a:lnSpc>
                <a:spcPct val="90000"/>
              </a:lnSpc>
            </a:pPr>
            <a:r>
              <a:rPr lang="en-US" altLang="zh-CN" sz="2800" dirty="0"/>
              <a:t>Frederickson (</a:t>
            </a:r>
            <a:r>
              <a:rPr lang="zh-CN" altLang="en-US" sz="2800" dirty="0"/>
              <a:t>弗里德克森）</a:t>
            </a:r>
          </a:p>
          <a:p>
            <a:pPr lvl="1" eaLnBrk="1" hangingPunct="1">
              <a:lnSpc>
                <a:spcPct val="90000"/>
              </a:lnSpc>
            </a:pPr>
            <a:r>
              <a:rPr lang="en-US" altLang="zh-CN" sz="2400" dirty="0"/>
              <a:t>called for social equity in service delivery</a:t>
            </a:r>
          </a:p>
          <a:p>
            <a:pPr lvl="1" eaLnBrk="1" hangingPunct="1">
              <a:lnSpc>
                <a:spcPct val="90000"/>
              </a:lnSpc>
            </a:pPr>
            <a:r>
              <a:rPr lang="en-US" altLang="zh-CN" sz="2400" dirty="0"/>
              <a:t>called for citizen participation in policy-making process</a:t>
            </a:r>
          </a:p>
          <a:p>
            <a:pPr lvl="1" eaLnBrk="1" hangingPunct="1">
              <a:lnSpc>
                <a:spcPct val="90000"/>
              </a:lnSpc>
            </a:pPr>
            <a:r>
              <a:rPr lang="en-US" altLang="zh-CN" sz="2400" dirty="0"/>
              <a:t>replace the traditional, impersonal, neutral administrators with those who value social equity</a:t>
            </a:r>
          </a:p>
          <a:p>
            <a:pPr lvl="1" eaLnBrk="1" hangingPunct="1">
              <a:lnSpc>
                <a:spcPct val="90000"/>
              </a:lnSpc>
            </a:pPr>
            <a:endParaRPr lang="zh-CN" altLang="en-US" sz="2400" dirty="0"/>
          </a:p>
        </p:txBody>
      </p:sp>
    </p:spTree>
    <p:extLst>
      <p:ext uri="{BB962C8B-B14F-4D97-AF65-F5344CB8AC3E}">
        <p14:creationId xmlns:p14="http://schemas.microsoft.com/office/powerpoint/2010/main" val="351690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3568" y="404664"/>
            <a:ext cx="8153400" cy="1143000"/>
          </a:xfrm>
        </p:spPr>
        <p:txBody>
          <a:bodyPr>
            <a:normAutofit fontScale="90000"/>
          </a:bodyPr>
          <a:lstStyle/>
          <a:p>
            <a:pPr eaLnBrk="1" hangingPunct="1"/>
            <a:r>
              <a:rPr lang="en-US" altLang="zh-CN" sz="4000" dirty="0"/>
              <a:t>The New Public Management/</a:t>
            </a:r>
            <a:br>
              <a:rPr lang="en-US" altLang="zh-CN" sz="4000" dirty="0"/>
            </a:br>
            <a:r>
              <a:rPr lang="en-US" altLang="zh-CN" sz="4000" dirty="0"/>
              <a:t>Reinventing Government</a:t>
            </a:r>
            <a:endParaRPr lang="zh-CN" altLang="en-US" sz="4000" dirty="0"/>
          </a:p>
        </p:txBody>
      </p:sp>
      <p:sp>
        <p:nvSpPr>
          <p:cNvPr id="27651" name="Rectangle 3"/>
          <p:cNvSpPr>
            <a:spLocks noGrp="1" noChangeArrowheads="1"/>
          </p:cNvSpPr>
          <p:nvPr>
            <p:ph type="body" idx="1"/>
          </p:nvPr>
        </p:nvSpPr>
        <p:spPr>
          <a:xfrm>
            <a:off x="457200" y="1916832"/>
            <a:ext cx="8229600" cy="4209331"/>
          </a:xfrm>
        </p:spPr>
        <p:txBody>
          <a:bodyPr>
            <a:normAutofit fontScale="85000" lnSpcReduction="20000"/>
          </a:bodyPr>
          <a:lstStyle/>
          <a:p>
            <a:pPr eaLnBrk="1" hangingPunct="1">
              <a:lnSpc>
                <a:spcPct val="110000"/>
              </a:lnSpc>
              <a:spcAft>
                <a:spcPts val="600"/>
              </a:spcAft>
            </a:pPr>
            <a:r>
              <a:rPr lang="en-US" altLang="zh-CN" sz="2800" dirty="0"/>
              <a:t>1980s-1990s </a:t>
            </a:r>
          </a:p>
          <a:p>
            <a:pPr lvl="1">
              <a:lnSpc>
                <a:spcPct val="110000"/>
              </a:lnSpc>
              <a:spcAft>
                <a:spcPts val="600"/>
              </a:spcAft>
            </a:pPr>
            <a:r>
              <a:rPr lang="en-US" altLang="zh-CN" sz="2400" dirty="0"/>
              <a:t>trust dropped greatly, trust level: central vs. local governments) </a:t>
            </a:r>
          </a:p>
          <a:p>
            <a:pPr eaLnBrk="1" hangingPunct="1">
              <a:lnSpc>
                <a:spcPct val="110000"/>
              </a:lnSpc>
              <a:spcAft>
                <a:spcPts val="600"/>
              </a:spcAft>
            </a:pPr>
            <a:r>
              <a:rPr lang="en-US" altLang="zh-CN" sz="2800" dirty="0"/>
              <a:t>Reform-oriented</a:t>
            </a:r>
          </a:p>
          <a:p>
            <a:pPr eaLnBrk="1" hangingPunct="1">
              <a:lnSpc>
                <a:spcPct val="110000"/>
              </a:lnSpc>
              <a:spcAft>
                <a:spcPts val="600"/>
              </a:spcAft>
            </a:pPr>
            <a:r>
              <a:rPr lang="en-US" altLang="zh-CN" sz="2800" dirty="0"/>
              <a:t>Improve Performance</a:t>
            </a:r>
          </a:p>
          <a:p>
            <a:pPr lvl="1" eaLnBrk="1" hangingPunct="1">
              <a:lnSpc>
                <a:spcPct val="110000"/>
              </a:lnSpc>
              <a:spcAft>
                <a:spcPts val="600"/>
              </a:spcAft>
            </a:pPr>
            <a:r>
              <a:rPr lang="en-US" altLang="zh-TW" sz="2400" dirty="0"/>
              <a:t>Result-oriented</a:t>
            </a:r>
          </a:p>
          <a:p>
            <a:pPr lvl="1" eaLnBrk="1" hangingPunct="1">
              <a:lnSpc>
                <a:spcPct val="110000"/>
              </a:lnSpc>
              <a:spcAft>
                <a:spcPts val="600"/>
              </a:spcAft>
            </a:pPr>
            <a:r>
              <a:rPr lang="en-US" altLang="zh-TW" sz="2400" dirty="0"/>
              <a:t>Market-like competition mechanisms</a:t>
            </a:r>
          </a:p>
          <a:p>
            <a:pPr lvl="1" eaLnBrk="1" hangingPunct="1">
              <a:lnSpc>
                <a:spcPct val="110000"/>
              </a:lnSpc>
              <a:spcAft>
                <a:spcPts val="600"/>
              </a:spcAft>
            </a:pPr>
            <a:r>
              <a:rPr lang="en-US" altLang="zh-TW" sz="2400" dirty="0"/>
              <a:t>Customer-driven</a:t>
            </a:r>
          </a:p>
          <a:p>
            <a:pPr lvl="1" eaLnBrk="1" hangingPunct="1">
              <a:lnSpc>
                <a:spcPct val="110000"/>
              </a:lnSpc>
              <a:spcAft>
                <a:spcPts val="600"/>
              </a:spcAft>
            </a:pPr>
            <a:r>
              <a:rPr lang="en-US" altLang="zh-TW" sz="2400" dirty="0"/>
              <a:t>“Steer, not row”</a:t>
            </a:r>
          </a:p>
          <a:p>
            <a:pPr lvl="1" eaLnBrk="1" hangingPunct="1">
              <a:lnSpc>
                <a:spcPct val="110000"/>
              </a:lnSpc>
              <a:spcAft>
                <a:spcPts val="600"/>
              </a:spcAft>
            </a:pPr>
            <a:r>
              <a:rPr lang="en-US" altLang="zh-TW" sz="2400" dirty="0"/>
              <a:t>Deregulation</a:t>
            </a:r>
            <a:endParaRPr lang="zh-CN" altLang="en-US" sz="2400" dirty="0"/>
          </a:p>
        </p:txBody>
      </p:sp>
    </p:spTree>
    <p:extLst>
      <p:ext uri="{BB962C8B-B14F-4D97-AF65-F5344CB8AC3E}">
        <p14:creationId xmlns:p14="http://schemas.microsoft.com/office/powerpoint/2010/main" val="4848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a:t>The New Public Service</a:t>
            </a:r>
          </a:p>
        </p:txBody>
      </p:sp>
      <p:sp>
        <p:nvSpPr>
          <p:cNvPr id="28675" name="Rectangle 3"/>
          <p:cNvSpPr>
            <a:spLocks noGrp="1" noChangeArrowheads="1"/>
          </p:cNvSpPr>
          <p:nvPr>
            <p:ph type="body" idx="1"/>
          </p:nvPr>
        </p:nvSpPr>
        <p:spPr>
          <a:xfrm>
            <a:off x="685800" y="1981200"/>
            <a:ext cx="8077200" cy="4114800"/>
          </a:xfrm>
        </p:spPr>
        <p:txBody>
          <a:bodyPr>
            <a:normAutofit fontScale="85000" lnSpcReduction="20000"/>
          </a:bodyPr>
          <a:lstStyle/>
          <a:p>
            <a:pPr eaLnBrk="1" hangingPunct="1">
              <a:lnSpc>
                <a:spcPct val="90000"/>
              </a:lnSpc>
            </a:pPr>
            <a:r>
              <a:rPr lang="en-US" altLang="zh-CN" sz="2800" dirty="0"/>
              <a:t>1990s –present (</a:t>
            </a:r>
            <a:r>
              <a:rPr lang="en-US" altLang="zh-CN" sz="2800" dirty="0" err="1"/>
              <a:t>Denhardt</a:t>
            </a:r>
            <a:r>
              <a:rPr lang="en-US" altLang="zh-CN" sz="2800" dirty="0"/>
              <a:t> &amp; </a:t>
            </a:r>
            <a:r>
              <a:rPr lang="en-US" altLang="zh-CN" sz="2800" dirty="0" err="1"/>
              <a:t>Denhardt</a:t>
            </a:r>
            <a:r>
              <a:rPr lang="en-US" altLang="zh-CN" sz="2800" dirty="0"/>
              <a:t>)</a:t>
            </a:r>
          </a:p>
          <a:p>
            <a:pPr eaLnBrk="1" hangingPunct="1">
              <a:lnSpc>
                <a:spcPct val="90000"/>
              </a:lnSpc>
              <a:buFontTx/>
              <a:buNone/>
            </a:pPr>
            <a:endParaRPr lang="en-US" altLang="zh-CN" sz="2800" dirty="0"/>
          </a:p>
          <a:p>
            <a:pPr eaLnBrk="1" hangingPunct="1">
              <a:lnSpc>
                <a:spcPct val="90000"/>
              </a:lnSpc>
            </a:pPr>
            <a:r>
              <a:rPr lang="en-US" altLang="zh-CN" sz="2800" dirty="0"/>
              <a:t>Citizen, not customer</a:t>
            </a:r>
          </a:p>
          <a:p>
            <a:pPr lvl="1" eaLnBrk="1" hangingPunct="1">
              <a:lnSpc>
                <a:spcPct val="90000"/>
              </a:lnSpc>
            </a:pPr>
            <a:r>
              <a:rPr lang="en-US" altLang="zh-CN" sz="2400" dirty="0"/>
              <a:t>Public management</a:t>
            </a:r>
            <a:r>
              <a:rPr lang="en-US" altLang="zh-CN" sz="2400" dirty="0">
                <a:sym typeface="Wingdings" pitchFamily="2" charset="2"/>
              </a:rPr>
              <a:t></a:t>
            </a:r>
            <a:r>
              <a:rPr lang="en-US" altLang="zh-CN" sz="2400" dirty="0"/>
              <a:t> self-interested citizen</a:t>
            </a:r>
          </a:p>
          <a:p>
            <a:pPr lvl="1" eaLnBrk="1" hangingPunct="1">
              <a:lnSpc>
                <a:spcPct val="90000"/>
              </a:lnSpc>
            </a:pPr>
            <a:r>
              <a:rPr lang="en-US" altLang="zh-CN" sz="2400" dirty="0"/>
              <a:t>Public service</a:t>
            </a:r>
            <a:r>
              <a:rPr lang="en-US" altLang="zh-CN" sz="2400" dirty="0">
                <a:sym typeface="Wingdings" pitchFamily="2" charset="2"/>
              </a:rPr>
              <a:t> </a:t>
            </a:r>
            <a:r>
              <a:rPr lang="en-US" altLang="zh-CN" sz="2400" dirty="0"/>
              <a:t>actively participate in the public affairs</a:t>
            </a:r>
          </a:p>
          <a:p>
            <a:pPr lvl="1" eaLnBrk="1" hangingPunct="1">
              <a:lnSpc>
                <a:spcPct val="90000"/>
              </a:lnSpc>
              <a:buFontTx/>
              <a:buNone/>
            </a:pPr>
            <a:endParaRPr lang="en-US" altLang="zh-CN" sz="2400" dirty="0"/>
          </a:p>
          <a:p>
            <a:pPr eaLnBrk="1" hangingPunct="1">
              <a:lnSpc>
                <a:spcPct val="90000"/>
              </a:lnSpc>
            </a:pPr>
            <a:r>
              <a:rPr lang="en-US" altLang="zh-CN" sz="2800" dirty="0"/>
              <a:t>Adding democratic principles</a:t>
            </a:r>
          </a:p>
          <a:p>
            <a:pPr eaLnBrk="1" hangingPunct="1">
              <a:lnSpc>
                <a:spcPct val="90000"/>
              </a:lnSpc>
              <a:buFontTx/>
              <a:buNone/>
            </a:pPr>
            <a:endParaRPr lang="en-US" altLang="zh-CN" sz="2800" dirty="0"/>
          </a:p>
          <a:p>
            <a:pPr eaLnBrk="1" hangingPunct="1">
              <a:lnSpc>
                <a:spcPct val="90000"/>
              </a:lnSpc>
            </a:pPr>
            <a:r>
              <a:rPr lang="en-US" altLang="zh-CN" sz="2800" dirty="0"/>
              <a:t>Citizen-administrator: engaging citizen participation</a:t>
            </a:r>
            <a:endParaRPr lang="zh-CN" altLang="en-US" sz="2800" dirty="0"/>
          </a:p>
        </p:txBody>
      </p:sp>
    </p:spTree>
    <p:extLst>
      <p:ext uri="{BB962C8B-B14F-4D97-AF65-F5344CB8AC3E}">
        <p14:creationId xmlns:p14="http://schemas.microsoft.com/office/powerpoint/2010/main" val="352579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552" y="404664"/>
            <a:ext cx="8229600" cy="785812"/>
          </a:xfrm>
        </p:spPr>
        <p:txBody>
          <a:bodyPr>
            <a:normAutofit/>
          </a:bodyPr>
          <a:lstStyle/>
          <a:p>
            <a:pPr eaLnBrk="1" hangingPunct="1"/>
            <a:r>
              <a:rPr lang="en-US" altLang="zh-CN" sz="4000" b="1" dirty="0">
                <a:latin typeface="微软雅黑" pitchFamily="34" charset="-122"/>
                <a:ea typeface="微软雅黑" pitchFamily="34" charset="-122"/>
              </a:rPr>
              <a:t>Governance Trend</a:t>
            </a:r>
          </a:p>
        </p:txBody>
      </p:sp>
      <p:pic>
        <p:nvPicPr>
          <p:cNvPr id="91139" name="Picture 3"/>
          <p:cNvPicPr>
            <a:picLocks noGrp="1" noChangeAspect="1" noChangeArrowheads="1"/>
          </p:cNvPicPr>
          <p:nvPr>
            <p:ph type="body" idx="1"/>
          </p:nvPr>
        </p:nvPicPr>
        <p:blipFill>
          <a:blip r:embed="rId2" cstate="print"/>
          <a:srcRect l="25021" t="56975" r="25403" b="19307"/>
          <a:stretch>
            <a:fillRect/>
          </a:stretch>
        </p:blipFill>
        <p:spPr>
          <a:xfrm>
            <a:off x="755576" y="1412776"/>
            <a:ext cx="7848600" cy="5076056"/>
          </a:xfrm>
          <a:noFill/>
        </p:spPr>
      </p:pic>
    </p:spTree>
    <p:extLst>
      <p:ext uri="{BB962C8B-B14F-4D97-AF65-F5344CB8AC3E}">
        <p14:creationId xmlns:p14="http://schemas.microsoft.com/office/powerpoint/2010/main" val="424012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2204863"/>
            <a:ext cx="8229600" cy="3024337"/>
          </a:xfrm>
        </p:spPr>
        <p:txBody>
          <a:bodyPr/>
          <a:lstStyle/>
          <a:p>
            <a:pPr algn="ctr" eaLnBrk="1" hangingPunct="1">
              <a:buFontTx/>
              <a:buNone/>
            </a:pPr>
            <a:endParaRPr lang="en-US" altLang="zh-CN" sz="3600" dirty="0"/>
          </a:p>
          <a:p>
            <a:pPr algn="ctr" eaLnBrk="1" hangingPunct="1">
              <a:buFontTx/>
              <a:buNone/>
            </a:pPr>
            <a:r>
              <a:rPr lang="en-US" altLang="zh-CN" sz="4600" dirty="0"/>
              <a:t>The Three Sectors </a:t>
            </a:r>
          </a:p>
        </p:txBody>
      </p:sp>
    </p:spTree>
    <p:extLst>
      <p:ext uri="{BB962C8B-B14F-4D97-AF65-F5344CB8AC3E}">
        <p14:creationId xmlns:p14="http://schemas.microsoft.com/office/powerpoint/2010/main" val="238612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eaLnBrk="1" hangingPunct="1"/>
            <a:r>
              <a:rPr lang="en-US" altLang="zh-CN"/>
              <a:t>Concepts</a:t>
            </a:r>
          </a:p>
        </p:txBody>
      </p:sp>
      <p:sp>
        <p:nvSpPr>
          <p:cNvPr id="18435" name="Rectangle 3"/>
          <p:cNvSpPr>
            <a:spLocks noGrp="1" noChangeArrowheads="1"/>
          </p:cNvSpPr>
          <p:nvPr>
            <p:ph type="body" idx="1"/>
          </p:nvPr>
        </p:nvSpPr>
        <p:spPr>
          <a:xfrm>
            <a:off x="539552" y="1447800"/>
            <a:ext cx="7918648" cy="4933528"/>
          </a:xfrm>
        </p:spPr>
        <p:txBody>
          <a:bodyPr>
            <a:normAutofit lnSpcReduction="10000"/>
          </a:bodyPr>
          <a:lstStyle/>
          <a:p>
            <a:pPr eaLnBrk="1" hangingPunct="1">
              <a:lnSpc>
                <a:spcPct val="90000"/>
              </a:lnSpc>
            </a:pPr>
            <a:r>
              <a:rPr lang="en-US" altLang="zh-TW" sz="2400" u="sng" dirty="0"/>
              <a:t>The public sector</a:t>
            </a:r>
            <a:r>
              <a:rPr lang="en-US" altLang="zh-CN" sz="2400" dirty="0"/>
              <a:t>: </a:t>
            </a:r>
            <a:r>
              <a:rPr lang="zh-CN" altLang="zh-CN" sz="2400" dirty="0"/>
              <a:t>is a part of the state that deals with either the production, delivery and allocation of goods and services by and for the government or its citizens, whether national, regional or local/municipal.</a:t>
            </a:r>
            <a:endParaRPr lang="en-US" altLang="zh-TW" sz="2400" dirty="0"/>
          </a:p>
          <a:p>
            <a:pPr eaLnBrk="1" hangingPunct="1">
              <a:lnSpc>
                <a:spcPct val="90000"/>
              </a:lnSpc>
            </a:pPr>
            <a:r>
              <a:rPr lang="en-US" altLang="zh-CN" sz="2400" u="sng" dirty="0"/>
              <a:t>T</a:t>
            </a:r>
            <a:r>
              <a:rPr lang="en-US" altLang="zh-TW" sz="2400" u="sng" dirty="0"/>
              <a:t>he private sector</a:t>
            </a:r>
            <a:r>
              <a:rPr lang="en-US" altLang="zh-CN" sz="2400" dirty="0"/>
              <a:t>: </a:t>
            </a:r>
            <a:r>
              <a:rPr lang="en-US" altLang="zh-TW" sz="2400" dirty="0"/>
              <a:t>is </a:t>
            </a:r>
            <a:r>
              <a:rPr lang="en-US" altLang="zh-CN" sz="2400" dirty="0"/>
              <a:t>the</a:t>
            </a:r>
            <a:r>
              <a:rPr lang="en-US" altLang="zh-TW" sz="2400" dirty="0"/>
              <a:t> part of the economy which is both run for private profit and is not controlled by the state.</a:t>
            </a:r>
            <a:endParaRPr lang="en-US" altLang="zh-CN" sz="2400" dirty="0"/>
          </a:p>
          <a:p>
            <a:pPr eaLnBrk="1" hangingPunct="1">
              <a:lnSpc>
                <a:spcPct val="90000"/>
              </a:lnSpc>
            </a:pPr>
            <a:r>
              <a:rPr lang="en-US" altLang="zh-TW" sz="2400" u="sng" dirty="0"/>
              <a:t>Nonprofit </a:t>
            </a:r>
            <a:r>
              <a:rPr lang="en-US" altLang="zh-CN" sz="2400" u="sng" dirty="0"/>
              <a:t>(</a:t>
            </a:r>
            <a:r>
              <a:rPr lang="zh-CN" altLang="en-US" sz="2400" u="sng" dirty="0"/>
              <a:t>非营利）</a:t>
            </a:r>
            <a:r>
              <a:rPr lang="en-US" altLang="zh-TW" sz="2400" u="sng" dirty="0"/>
              <a:t>sector</a:t>
            </a:r>
            <a:r>
              <a:rPr lang="en-US" altLang="zh-CN" sz="2400" dirty="0"/>
              <a:t>:</a:t>
            </a:r>
            <a:r>
              <a:rPr lang="en-US" altLang="zh-TW" sz="2400" dirty="0"/>
              <a:t> is the sphere of social activity undertaken by organizations that are nonprofit and nongovernmental. </a:t>
            </a:r>
            <a:endParaRPr lang="en-US" altLang="zh-CN" sz="2400" dirty="0"/>
          </a:p>
          <a:p>
            <a:pPr lvl="1" eaLnBrk="1" hangingPunct="1">
              <a:lnSpc>
                <a:spcPct val="90000"/>
              </a:lnSpc>
            </a:pPr>
            <a:r>
              <a:rPr lang="en-US" altLang="zh-CN" sz="2000" dirty="0"/>
              <a:t>Business with public interests.</a:t>
            </a:r>
          </a:p>
          <a:p>
            <a:pPr lvl="1" eaLnBrk="1" hangingPunct="1">
              <a:lnSpc>
                <a:spcPct val="90000"/>
              </a:lnSpc>
            </a:pPr>
            <a:r>
              <a:rPr lang="en-US" altLang="zh-CN" sz="2000" dirty="0"/>
              <a:t>Nonprofits may generate profits, but they may not distribute them.</a:t>
            </a:r>
          </a:p>
        </p:txBody>
      </p:sp>
    </p:spTree>
    <p:extLst>
      <p:ext uri="{BB962C8B-B14F-4D97-AF65-F5344CB8AC3E}">
        <p14:creationId xmlns:p14="http://schemas.microsoft.com/office/powerpoint/2010/main" val="38209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ea typeface="新細明體" pitchFamily="18" charset="-120"/>
            </a:endParaRPr>
          </a:p>
        </p:txBody>
      </p:sp>
      <p:pic>
        <p:nvPicPr>
          <p:cNvPr id="19459" name="Picture 1"/>
          <p:cNvPicPr>
            <a:picLocks noChangeAspect="1" noChangeArrowheads="1"/>
          </p:cNvPicPr>
          <p:nvPr/>
        </p:nvPicPr>
        <p:blipFill>
          <a:blip r:embed="rId2" cstate="print"/>
          <a:srcRect l="15672" t="23907" r="26886" b="27605"/>
          <a:stretch>
            <a:fillRect/>
          </a:stretch>
        </p:blipFill>
        <p:spPr bwMode="auto">
          <a:xfrm>
            <a:off x="-304800" y="0"/>
            <a:ext cx="10287000" cy="7011988"/>
          </a:xfrm>
          <a:prstGeom prst="rect">
            <a:avLst/>
          </a:prstGeom>
          <a:noFill/>
          <a:ln w="9525">
            <a:noFill/>
            <a:miter lim="800000"/>
            <a:headEnd/>
            <a:tailEnd/>
          </a:ln>
        </p:spPr>
      </p:pic>
    </p:spTree>
    <p:extLst>
      <p:ext uri="{BB962C8B-B14F-4D97-AF65-F5344CB8AC3E}">
        <p14:creationId xmlns:p14="http://schemas.microsoft.com/office/powerpoint/2010/main" val="136493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5800" y="304800"/>
            <a:ext cx="7772400" cy="762000"/>
          </a:xfrm>
        </p:spPr>
        <p:txBody>
          <a:bodyPr>
            <a:normAutofit fontScale="90000"/>
          </a:bodyPr>
          <a:lstStyle/>
          <a:p>
            <a:pPr eaLnBrk="1" hangingPunct="1"/>
            <a:r>
              <a:rPr lang="en-US" altLang="zh-CN" sz="4000" dirty="0"/>
              <a:t>The Three Sectors’ Failure in </a:t>
            </a:r>
            <a:br>
              <a:rPr lang="en-US" altLang="zh-CN" sz="4000" dirty="0"/>
            </a:br>
            <a:r>
              <a:rPr lang="en-US" altLang="zh-CN" sz="4000" dirty="0"/>
              <a:t>Social Service Delivery</a:t>
            </a:r>
          </a:p>
        </p:txBody>
      </p:sp>
      <p:sp>
        <p:nvSpPr>
          <p:cNvPr id="289795" name="Rectangle 3"/>
          <p:cNvSpPr>
            <a:spLocks noGrp="1" noChangeArrowheads="1"/>
          </p:cNvSpPr>
          <p:nvPr>
            <p:ph type="body" idx="1"/>
          </p:nvPr>
        </p:nvSpPr>
        <p:spPr>
          <a:xfrm>
            <a:off x="611560" y="1196752"/>
            <a:ext cx="7772400" cy="5486400"/>
          </a:xfrm>
        </p:spPr>
        <p:txBody>
          <a:bodyPr>
            <a:normAutofit lnSpcReduction="10000"/>
          </a:bodyPr>
          <a:lstStyle/>
          <a:p>
            <a:pPr eaLnBrk="1" hangingPunct="1">
              <a:spcBef>
                <a:spcPts val="1200"/>
              </a:spcBef>
              <a:spcAft>
                <a:spcPts val="600"/>
              </a:spcAft>
            </a:pPr>
            <a:r>
              <a:rPr lang="en-US" altLang="zh-CN" sz="2800" b="1" dirty="0">
                <a:hlinkClick r:id="rId2" action="ppaction://hlinksldjump"/>
              </a:rPr>
              <a:t>Government Failure</a:t>
            </a:r>
            <a:endParaRPr lang="en-US" altLang="zh-CN" sz="2800" b="1" dirty="0"/>
          </a:p>
          <a:p>
            <a:pPr lvl="1" eaLnBrk="1" hangingPunct="1">
              <a:spcBef>
                <a:spcPts val="1200"/>
              </a:spcBef>
              <a:spcAft>
                <a:spcPts val="600"/>
              </a:spcAft>
            </a:pPr>
            <a:r>
              <a:rPr lang="en-US" altLang="zh-CN" sz="2400" dirty="0"/>
              <a:t>“Median voter”</a:t>
            </a:r>
          </a:p>
          <a:p>
            <a:pPr lvl="1" eaLnBrk="1" hangingPunct="1">
              <a:spcBef>
                <a:spcPts val="1200"/>
              </a:spcBef>
              <a:spcAft>
                <a:spcPts val="600"/>
              </a:spcAft>
            </a:pPr>
            <a:r>
              <a:rPr lang="en-US" altLang="zh-CN" sz="2400" dirty="0"/>
              <a:t>Self-interested bureaucrat</a:t>
            </a:r>
          </a:p>
          <a:p>
            <a:pPr lvl="1" eaLnBrk="1" hangingPunct="1">
              <a:spcBef>
                <a:spcPts val="1200"/>
              </a:spcBef>
              <a:spcAft>
                <a:spcPts val="600"/>
              </a:spcAft>
            </a:pPr>
            <a:r>
              <a:rPr lang="en-US" altLang="zh-CN" sz="2400" dirty="0"/>
              <a:t>Problems of bureaucratic supply (e.g. national defense)</a:t>
            </a:r>
          </a:p>
          <a:p>
            <a:pPr eaLnBrk="1" hangingPunct="1">
              <a:spcBef>
                <a:spcPts val="1200"/>
              </a:spcBef>
              <a:spcAft>
                <a:spcPts val="600"/>
              </a:spcAft>
            </a:pPr>
            <a:r>
              <a:rPr lang="en-US" altLang="zh-CN" sz="2800" b="1" dirty="0">
                <a:hlinkClick r:id="rId3" action="ppaction://hlinksldjump"/>
              </a:rPr>
              <a:t>Market Failure</a:t>
            </a:r>
            <a:endParaRPr lang="en-US" altLang="zh-CN" sz="2800" b="1" dirty="0"/>
          </a:p>
          <a:p>
            <a:pPr lvl="1" eaLnBrk="1" hangingPunct="1">
              <a:spcBef>
                <a:spcPts val="1200"/>
              </a:spcBef>
              <a:spcAft>
                <a:spcPts val="600"/>
              </a:spcAft>
            </a:pPr>
            <a:r>
              <a:rPr lang="en-US" altLang="zh-CN" sz="2400" dirty="0"/>
              <a:t>Contract failure theory </a:t>
            </a:r>
          </a:p>
          <a:p>
            <a:pPr lvl="1" eaLnBrk="1" hangingPunct="1">
              <a:spcBef>
                <a:spcPts val="1200"/>
              </a:spcBef>
              <a:spcAft>
                <a:spcPts val="600"/>
              </a:spcAft>
            </a:pPr>
            <a:r>
              <a:rPr lang="en-US" altLang="zh-CN" sz="2400" dirty="0"/>
              <a:t>Under-producing public goods/services</a:t>
            </a:r>
          </a:p>
          <a:p>
            <a:pPr lvl="1">
              <a:spcBef>
                <a:spcPts val="1200"/>
              </a:spcBef>
              <a:spcAft>
                <a:spcPts val="600"/>
              </a:spcAft>
            </a:pPr>
            <a:r>
              <a:rPr lang="en-US" altLang="zh-CN" sz="2400" dirty="0"/>
              <a:t>Opportunism, tyranny of minority/ externality</a:t>
            </a:r>
          </a:p>
          <a:p>
            <a:pPr eaLnBrk="1" hangingPunct="1">
              <a:spcBef>
                <a:spcPts val="1200"/>
              </a:spcBef>
              <a:spcAft>
                <a:spcPts val="600"/>
              </a:spcAft>
            </a:pPr>
            <a:r>
              <a:rPr lang="en-US" altLang="zh-CN" sz="2800" b="1" dirty="0"/>
              <a:t>The Nonprofit Failure</a:t>
            </a:r>
            <a:endParaRPr lang="en-US" altLang="zh-CN" sz="2800" dirty="0"/>
          </a:p>
        </p:txBody>
      </p:sp>
    </p:spTree>
    <p:extLst>
      <p:ext uri="{BB962C8B-B14F-4D97-AF65-F5344CB8AC3E}">
        <p14:creationId xmlns:p14="http://schemas.microsoft.com/office/powerpoint/2010/main" val="3801002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2000"/>
                                        <p:tgtEl>
                                          <p:spTgt spid="289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fade">
                                      <p:cBhvr>
                                        <p:cTn id="12" dur="2000"/>
                                        <p:tgtEl>
                                          <p:spTgt spid="2897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9795">
                                            <p:txEl>
                                              <p:pRg st="1" end="1"/>
                                            </p:txEl>
                                          </p:spTgt>
                                        </p:tgtEl>
                                        <p:attrNameLst>
                                          <p:attrName>style.visibility</p:attrName>
                                        </p:attrNameLst>
                                      </p:cBhvr>
                                      <p:to>
                                        <p:strVal val="visible"/>
                                      </p:to>
                                    </p:set>
                                    <p:animEffect transition="in" filter="fade">
                                      <p:cBhvr>
                                        <p:cTn id="15" dur="2000"/>
                                        <p:tgtEl>
                                          <p:spTgt spid="2897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9795">
                                            <p:txEl>
                                              <p:pRg st="2" end="2"/>
                                            </p:txEl>
                                          </p:spTgt>
                                        </p:tgtEl>
                                        <p:attrNameLst>
                                          <p:attrName>style.visibility</p:attrName>
                                        </p:attrNameLst>
                                      </p:cBhvr>
                                      <p:to>
                                        <p:strVal val="visible"/>
                                      </p:to>
                                    </p:set>
                                    <p:animEffect transition="in" filter="fade">
                                      <p:cBhvr>
                                        <p:cTn id="18" dur="2000"/>
                                        <p:tgtEl>
                                          <p:spTgt spid="2897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9795">
                                            <p:txEl>
                                              <p:pRg st="3" end="3"/>
                                            </p:txEl>
                                          </p:spTgt>
                                        </p:tgtEl>
                                        <p:attrNameLst>
                                          <p:attrName>style.visibility</p:attrName>
                                        </p:attrNameLst>
                                      </p:cBhvr>
                                      <p:to>
                                        <p:strVal val="visible"/>
                                      </p:to>
                                    </p:set>
                                    <p:animEffect transition="in" filter="fade">
                                      <p:cBhvr>
                                        <p:cTn id="21" dur="2000"/>
                                        <p:tgtEl>
                                          <p:spTgt spid="28979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9795">
                                            <p:txEl>
                                              <p:pRg st="4" end="4"/>
                                            </p:txEl>
                                          </p:spTgt>
                                        </p:tgtEl>
                                        <p:attrNameLst>
                                          <p:attrName>style.visibility</p:attrName>
                                        </p:attrNameLst>
                                      </p:cBhvr>
                                      <p:to>
                                        <p:strVal val="visible"/>
                                      </p:to>
                                    </p:set>
                                    <p:animEffect transition="in" filter="fade">
                                      <p:cBhvr>
                                        <p:cTn id="26" dur="2000"/>
                                        <p:tgtEl>
                                          <p:spTgt spid="28979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9795">
                                            <p:txEl>
                                              <p:pRg st="5" end="5"/>
                                            </p:txEl>
                                          </p:spTgt>
                                        </p:tgtEl>
                                        <p:attrNameLst>
                                          <p:attrName>style.visibility</p:attrName>
                                        </p:attrNameLst>
                                      </p:cBhvr>
                                      <p:to>
                                        <p:strVal val="visible"/>
                                      </p:to>
                                    </p:set>
                                    <p:animEffect transition="in" filter="fade">
                                      <p:cBhvr>
                                        <p:cTn id="29" dur="2000"/>
                                        <p:tgtEl>
                                          <p:spTgt spid="28979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9795">
                                            <p:txEl>
                                              <p:pRg st="6" end="6"/>
                                            </p:txEl>
                                          </p:spTgt>
                                        </p:tgtEl>
                                        <p:attrNameLst>
                                          <p:attrName>style.visibility</p:attrName>
                                        </p:attrNameLst>
                                      </p:cBhvr>
                                      <p:to>
                                        <p:strVal val="visible"/>
                                      </p:to>
                                    </p:set>
                                    <p:animEffect transition="in" filter="fade">
                                      <p:cBhvr>
                                        <p:cTn id="32" dur="2000"/>
                                        <p:tgtEl>
                                          <p:spTgt spid="28979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795">
                                            <p:txEl>
                                              <p:pRg st="7" end="7"/>
                                            </p:txEl>
                                          </p:spTgt>
                                        </p:tgtEl>
                                        <p:attrNameLst>
                                          <p:attrName>style.visibility</p:attrName>
                                        </p:attrNameLst>
                                      </p:cBhvr>
                                      <p:to>
                                        <p:strVal val="visible"/>
                                      </p:to>
                                    </p:set>
                                    <p:animEffect transition="in" filter="fade">
                                      <p:cBhvr>
                                        <p:cTn id="35" dur="2000"/>
                                        <p:tgtEl>
                                          <p:spTgt spid="28979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9795">
                                            <p:txEl>
                                              <p:pRg st="8" end="8"/>
                                            </p:txEl>
                                          </p:spTgt>
                                        </p:tgtEl>
                                        <p:attrNameLst>
                                          <p:attrName>style.visibility</p:attrName>
                                        </p:attrNameLst>
                                      </p:cBhvr>
                                      <p:to>
                                        <p:strVal val="visible"/>
                                      </p:to>
                                    </p:set>
                                    <p:animEffect transition="in" filter="fade">
                                      <p:cBhvr>
                                        <p:cTn id="40" dur="20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C5C360B-37AC-42A9-A157-CB8C4F0C5F4C}" type="slidenum">
              <a:rPr lang="en-US" altLang="zh-CN" sz="1400"/>
              <a:pPr algn="r"/>
              <a:t>29</a:t>
            </a:fld>
            <a:endParaRPr lang="en-US" altLang="zh-CN" sz="1400"/>
          </a:p>
        </p:txBody>
      </p:sp>
      <p:sp>
        <p:nvSpPr>
          <p:cNvPr id="20483" name="Rectangle 2"/>
          <p:cNvSpPr>
            <a:spLocks noGrp="1" noChangeArrowheads="1"/>
          </p:cNvSpPr>
          <p:nvPr>
            <p:ph type="title" idx="4294967295"/>
          </p:nvPr>
        </p:nvSpPr>
        <p:spPr>
          <a:xfrm>
            <a:off x="1066800" y="762000"/>
            <a:ext cx="7391400" cy="609600"/>
          </a:xfrm>
        </p:spPr>
        <p:txBody>
          <a:bodyPr>
            <a:normAutofit fontScale="90000"/>
          </a:bodyPr>
          <a:lstStyle/>
          <a:p>
            <a:pPr eaLnBrk="1" hangingPunct="1"/>
            <a:r>
              <a:rPr lang="en-US" altLang="zh-CN" sz="3700">
                <a:cs typeface="Times New Roman" pitchFamily="18" charset="0"/>
              </a:rPr>
              <a:t>Models of Service delivery</a:t>
            </a:r>
            <a:r>
              <a:rPr lang="en-US" altLang="zh-CN" sz="3300"/>
              <a:t> </a:t>
            </a:r>
            <a:br>
              <a:rPr lang="en-US" altLang="zh-CN" sz="3300"/>
            </a:br>
            <a:r>
              <a:rPr lang="en-US" altLang="zh-CN" sz="3300"/>
              <a:t>Ideal type 1: the bureaucratic Model</a:t>
            </a:r>
          </a:p>
        </p:txBody>
      </p:sp>
      <p:sp>
        <p:nvSpPr>
          <p:cNvPr id="786435" name="Rectangle 3"/>
          <p:cNvSpPr>
            <a:spLocks noChangeArrowheads="1"/>
          </p:cNvSpPr>
          <p:nvPr/>
        </p:nvSpPr>
        <p:spPr bwMode="auto">
          <a:xfrm>
            <a:off x="838200" y="2971800"/>
            <a:ext cx="19812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a:t>Political System</a:t>
            </a:r>
          </a:p>
        </p:txBody>
      </p:sp>
      <p:sp>
        <p:nvSpPr>
          <p:cNvPr id="786436" name="Rectangle 4"/>
          <p:cNvSpPr>
            <a:spLocks noChangeArrowheads="1"/>
          </p:cNvSpPr>
          <p:nvPr/>
        </p:nvSpPr>
        <p:spPr bwMode="auto">
          <a:xfrm>
            <a:off x="4114800" y="1752600"/>
            <a:ext cx="16002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a:t>Bureaucracy</a:t>
            </a:r>
          </a:p>
        </p:txBody>
      </p:sp>
      <p:sp>
        <p:nvSpPr>
          <p:cNvPr id="20486" name="Rectangle 5"/>
          <p:cNvSpPr>
            <a:spLocks noChangeArrowheads="1"/>
          </p:cNvSpPr>
          <p:nvPr/>
        </p:nvSpPr>
        <p:spPr bwMode="auto">
          <a:xfrm>
            <a:off x="3962400" y="4876800"/>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a:t>Citizen Customers</a:t>
            </a:r>
          </a:p>
        </p:txBody>
      </p:sp>
      <p:sp>
        <p:nvSpPr>
          <p:cNvPr id="786438" name="Line 6"/>
          <p:cNvSpPr>
            <a:spLocks noChangeShapeType="1"/>
          </p:cNvSpPr>
          <p:nvPr/>
        </p:nvSpPr>
        <p:spPr bwMode="auto">
          <a:xfrm>
            <a:off x="2362200" y="3581400"/>
            <a:ext cx="0" cy="1371600"/>
          </a:xfrm>
          <a:prstGeom prst="line">
            <a:avLst/>
          </a:prstGeom>
          <a:noFill/>
          <a:ln w="25400">
            <a:solidFill>
              <a:schemeClr val="tx1"/>
            </a:solidFill>
            <a:prstDash val="dash"/>
            <a:round/>
            <a:headEnd/>
            <a:tailEnd/>
          </a:ln>
        </p:spPr>
        <p:txBody>
          <a:bodyPr/>
          <a:lstStyle/>
          <a:p>
            <a:endParaRPr lang="zh-CN" altLang="en-US"/>
          </a:p>
        </p:txBody>
      </p:sp>
      <p:sp>
        <p:nvSpPr>
          <p:cNvPr id="786439" name="Line 7"/>
          <p:cNvSpPr>
            <a:spLocks noChangeShapeType="1"/>
          </p:cNvSpPr>
          <p:nvPr/>
        </p:nvSpPr>
        <p:spPr bwMode="auto">
          <a:xfrm>
            <a:off x="2362200" y="4953000"/>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6440" name="Line 8"/>
          <p:cNvSpPr>
            <a:spLocks noChangeShapeType="1"/>
          </p:cNvSpPr>
          <p:nvPr/>
        </p:nvSpPr>
        <p:spPr bwMode="auto">
          <a:xfrm flipV="1">
            <a:off x="1828800" y="3581400"/>
            <a:ext cx="0" cy="1600200"/>
          </a:xfrm>
          <a:prstGeom prst="line">
            <a:avLst/>
          </a:prstGeom>
          <a:noFill/>
          <a:ln w="25400">
            <a:solidFill>
              <a:schemeClr val="tx1"/>
            </a:solidFill>
            <a:round/>
            <a:headEnd/>
            <a:tailEnd type="triangle" w="med" len="med"/>
          </a:ln>
        </p:spPr>
        <p:txBody>
          <a:bodyPr/>
          <a:lstStyle/>
          <a:p>
            <a:endParaRPr lang="zh-CN" altLang="en-US"/>
          </a:p>
        </p:txBody>
      </p:sp>
      <p:sp>
        <p:nvSpPr>
          <p:cNvPr id="786441" name="Line 9"/>
          <p:cNvSpPr>
            <a:spLocks noChangeShapeType="1"/>
          </p:cNvSpPr>
          <p:nvPr/>
        </p:nvSpPr>
        <p:spPr bwMode="auto">
          <a:xfrm>
            <a:off x="1828800" y="5181600"/>
            <a:ext cx="2057400" cy="0"/>
          </a:xfrm>
          <a:prstGeom prst="line">
            <a:avLst/>
          </a:prstGeom>
          <a:noFill/>
          <a:ln w="25400">
            <a:solidFill>
              <a:schemeClr val="tx1"/>
            </a:solidFill>
            <a:round/>
            <a:headEnd/>
            <a:tailEnd/>
          </a:ln>
        </p:spPr>
        <p:txBody>
          <a:bodyPr/>
          <a:lstStyle/>
          <a:p>
            <a:endParaRPr lang="zh-CN" altLang="en-US"/>
          </a:p>
        </p:txBody>
      </p:sp>
      <p:sp>
        <p:nvSpPr>
          <p:cNvPr id="786442" name="Line 10"/>
          <p:cNvSpPr>
            <a:spLocks noChangeShapeType="1"/>
          </p:cNvSpPr>
          <p:nvPr/>
        </p:nvSpPr>
        <p:spPr bwMode="auto">
          <a:xfrm flipV="1">
            <a:off x="1828800" y="1905000"/>
            <a:ext cx="0" cy="1066800"/>
          </a:xfrm>
          <a:prstGeom prst="line">
            <a:avLst/>
          </a:prstGeom>
          <a:noFill/>
          <a:ln w="25400">
            <a:solidFill>
              <a:schemeClr val="tx1"/>
            </a:solidFill>
            <a:round/>
            <a:headEnd/>
            <a:tailEnd/>
          </a:ln>
        </p:spPr>
        <p:txBody>
          <a:bodyPr/>
          <a:lstStyle/>
          <a:p>
            <a:endParaRPr lang="zh-CN" altLang="en-US"/>
          </a:p>
        </p:txBody>
      </p:sp>
      <p:sp>
        <p:nvSpPr>
          <p:cNvPr id="786443" name="Line 11"/>
          <p:cNvSpPr>
            <a:spLocks noChangeShapeType="1"/>
          </p:cNvSpPr>
          <p:nvPr/>
        </p:nvSpPr>
        <p:spPr bwMode="auto">
          <a:xfrm>
            <a:off x="1828800" y="1905000"/>
            <a:ext cx="2286000" cy="0"/>
          </a:xfrm>
          <a:prstGeom prst="line">
            <a:avLst/>
          </a:prstGeom>
          <a:noFill/>
          <a:ln w="25400">
            <a:solidFill>
              <a:schemeClr val="tx1"/>
            </a:solidFill>
            <a:round/>
            <a:headEnd/>
            <a:tailEnd type="triangle" w="med" len="med"/>
          </a:ln>
        </p:spPr>
        <p:txBody>
          <a:bodyPr/>
          <a:lstStyle/>
          <a:p>
            <a:endParaRPr lang="zh-CN" altLang="en-US"/>
          </a:p>
        </p:txBody>
      </p:sp>
      <p:sp>
        <p:nvSpPr>
          <p:cNvPr id="786444" name="Line 12"/>
          <p:cNvSpPr>
            <a:spLocks noChangeShapeType="1"/>
          </p:cNvSpPr>
          <p:nvPr/>
        </p:nvSpPr>
        <p:spPr bwMode="auto">
          <a:xfrm flipH="1">
            <a:off x="2438400" y="2133600"/>
            <a:ext cx="1676400" cy="0"/>
          </a:xfrm>
          <a:prstGeom prst="line">
            <a:avLst/>
          </a:prstGeom>
          <a:noFill/>
          <a:ln w="25400">
            <a:solidFill>
              <a:schemeClr val="tx1"/>
            </a:solidFill>
            <a:prstDash val="dash"/>
            <a:round/>
            <a:headEnd/>
            <a:tailEnd/>
          </a:ln>
        </p:spPr>
        <p:txBody>
          <a:bodyPr/>
          <a:lstStyle/>
          <a:p>
            <a:endParaRPr lang="zh-CN" altLang="en-US"/>
          </a:p>
        </p:txBody>
      </p:sp>
      <p:sp>
        <p:nvSpPr>
          <p:cNvPr id="786445" name="Line 13"/>
          <p:cNvSpPr>
            <a:spLocks noChangeShapeType="1"/>
          </p:cNvSpPr>
          <p:nvPr/>
        </p:nvSpPr>
        <p:spPr bwMode="auto">
          <a:xfrm>
            <a:off x="2438400" y="2133600"/>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6446" name="Line 14"/>
          <p:cNvSpPr>
            <a:spLocks noChangeShapeType="1"/>
          </p:cNvSpPr>
          <p:nvPr/>
        </p:nvSpPr>
        <p:spPr bwMode="auto">
          <a:xfrm>
            <a:off x="4572000" y="2438400"/>
            <a:ext cx="0" cy="243840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786447" name="Line 15"/>
          <p:cNvSpPr>
            <a:spLocks noChangeShapeType="1"/>
          </p:cNvSpPr>
          <p:nvPr/>
        </p:nvSpPr>
        <p:spPr bwMode="auto">
          <a:xfrm>
            <a:off x="5105400" y="2438400"/>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0497" name="Line 16"/>
          <p:cNvSpPr>
            <a:spLocks noChangeShapeType="1"/>
          </p:cNvSpPr>
          <p:nvPr/>
        </p:nvSpPr>
        <p:spPr bwMode="auto">
          <a:xfrm>
            <a:off x="1600200" y="5843588"/>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0498" name="Line 17"/>
          <p:cNvSpPr>
            <a:spLocks noChangeShapeType="1"/>
          </p:cNvSpPr>
          <p:nvPr/>
        </p:nvSpPr>
        <p:spPr bwMode="auto">
          <a:xfrm>
            <a:off x="4038600" y="5843588"/>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0499" name="Line 18"/>
          <p:cNvSpPr>
            <a:spLocks noChangeShapeType="1"/>
          </p:cNvSpPr>
          <p:nvPr/>
        </p:nvSpPr>
        <p:spPr bwMode="auto">
          <a:xfrm>
            <a:off x="6400800" y="5843588"/>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0500" name="Text Box 19"/>
          <p:cNvSpPr txBox="1">
            <a:spLocks noChangeArrowheads="1"/>
          </p:cNvSpPr>
          <p:nvPr/>
        </p:nvSpPr>
        <p:spPr bwMode="auto">
          <a:xfrm>
            <a:off x="1600200" y="6019800"/>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Tree>
    <p:extLst>
      <p:ext uri="{BB962C8B-B14F-4D97-AF65-F5344CB8AC3E}">
        <p14:creationId xmlns:p14="http://schemas.microsoft.com/office/powerpoint/2010/main" val="5696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6435"/>
                                        </p:tgtEl>
                                        <p:attrNameLst>
                                          <p:attrName>style.visibility</p:attrName>
                                        </p:attrNameLst>
                                      </p:cBhvr>
                                      <p:to>
                                        <p:strVal val="visible"/>
                                      </p:to>
                                    </p:set>
                                    <p:animEffect transition="in" filter="blinds(horizontal)">
                                      <p:cBhvr>
                                        <p:cTn id="7" dur="500"/>
                                        <p:tgtEl>
                                          <p:spTgt spid="78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6440"/>
                                        </p:tgtEl>
                                        <p:attrNameLst>
                                          <p:attrName>style.visibility</p:attrName>
                                        </p:attrNameLst>
                                      </p:cBhvr>
                                      <p:to>
                                        <p:strVal val="visible"/>
                                      </p:to>
                                    </p:set>
                                    <p:animEffect transition="in" filter="blinds(horizontal)">
                                      <p:cBhvr>
                                        <p:cTn id="12" dur="500"/>
                                        <p:tgtEl>
                                          <p:spTgt spid="7864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6441"/>
                                        </p:tgtEl>
                                        <p:attrNameLst>
                                          <p:attrName>style.visibility</p:attrName>
                                        </p:attrNameLst>
                                      </p:cBhvr>
                                      <p:to>
                                        <p:strVal val="visible"/>
                                      </p:to>
                                    </p:set>
                                    <p:animEffect transition="in" filter="blinds(horizontal)">
                                      <p:cBhvr>
                                        <p:cTn id="15" dur="500"/>
                                        <p:tgtEl>
                                          <p:spTgt spid="7864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86439"/>
                                        </p:tgtEl>
                                        <p:attrNameLst>
                                          <p:attrName>style.visibility</p:attrName>
                                        </p:attrNameLst>
                                      </p:cBhvr>
                                      <p:to>
                                        <p:strVal val="visible"/>
                                      </p:to>
                                    </p:set>
                                    <p:animEffect transition="in" filter="blinds(horizontal)">
                                      <p:cBhvr>
                                        <p:cTn id="18" dur="500"/>
                                        <p:tgtEl>
                                          <p:spTgt spid="78643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86438"/>
                                        </p:tgtEl>
                                        <p:attrNameLst>
                                          <p:attrName>style.visibility</p:attrName>
                                        </p:attrNameLst>
                                      </p:cBhvr>
                                      <p:to>
                                        <p:strVal val="visible"/>
                                      </p:to>
                                    </p:set>
                                    <p:animEffect transition="in" filter="blinds(horizontal)">
                                      <p:cBhvr>
                                        <p:cTn id="21" dur="500"/>
                                        <p:tgtEl>
                                          <p:spTgt spid="7864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86436"/>
                                        </p:tgtEl>
                                        <p:attrNameLst>
                                          <p:attrName>style.visibility</p:attrName>
                                        </p:attrNameLst>
                                      </p:cBhvr>
                                      <p:to>
                                        <p:strVal val="visible"/>
                                      </p:to>
                                    </p:set>
                                    <p:animEffect transition="in" filter="blinds(horizontal)">
                                      <p:cBhvr>
                                        <p:cTn id="26" dur="500"/>
                                        <p:tgtEl>
                                          <p:spTgt spid="7864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86444"/>
                                        </p:tgtEl>
                                        <p:attrNameLst>
                                          <p:attrName>style.visibility</p:attrName>
                                        </p:attrNameLst>
                                      </p:cBhvr>
                                      <p:to>
                                        <p:strVal val="visible"/>
                                      </p:to>
                                    </p:set>
                                    <p:animEffect transition="in" filter="blinds(horizontal)">
                                      <p:cBhvr>
                                        <p:cTn id="31" dur="500"/>
                                        <p:tgtEl>
                                          <p:spTgt spid="7864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6445"/>
                                        </p:tgtEl>
                                        <p:attrNameLst>
                                          <p:attrName>style.visibility</p:attrName>
                                        </p:attrNameLst>
                                      </p:cBhvr>
                                      <p:to>
                                        <p:strVal val="visible"/>
                                      </p:to>
                                    </p:set>
                                    <p:animEffect transition="in" filter="blinds(horizontal)">
                                      <p:cBhvr>
                                        <p:cTn id="34" dur="500"/>
                                        <p:tgtEl>
                                          <p:spTgt spid="7864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6442"/>
                                        </p:tgtEl>
                                        <p:attrNameLst>
                                          <p:attrName>style.visibility</p:attrName>
                                        </p:attrNameLst>
                                      </p:cBhvr>
                                      <p:to>
                                        <p:strVal val="visible"/>
                                      </p:to>
                                    </p:set>
                                    <p:animEffect transition="in" filter="blinds(horizontal)">
                                      <p:cBhvr>
                                        <p:cTn id="37" dur="500"/>
                                        <p:tgtEl>
                                          <p:spTgt spid="7864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6443"/>
                                        </p:tgtEl>
                                        <p:attrNameLst>
                                          <p:attrName>style.visibility</p:attrName>
                                        </p:attrNameLst>
                                      </p:cBhvr>
                                      <p:to>
                                        <p:strVal val="visible"/>
                                      </p:to>
                                    </p:set>
                                    <p:animEffect transition="in" filter="blinds(horizontal)">
                                      <p:cBhvr>
                                        <p:cTn id="40" dur="500"/>
                                        <p:tgtEl>
                                          <p:spTgt spid="7864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86446"/>
                                        </p:tgtEl>
                                        <p:attrNameLst>
                                          <p:attrName>style.visibility</p:attrName>
                                        </p:attrNameLst>
                                      </p:cBhvr>
                                      <p:to>
                                        <p:strVal val="visible"/>
                                      </p:to>
                                    </p:set>
                                    <p:animEffect transition="in" filter="blinds(horizontal)">
                                      <p:cBhvr>
                                        <p:cTn id="45" dur="500"/>
                                        <p:tgtEl>
                                          <p:spTgt spid="78644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86447"/>
                                        </p:tgtEl>
                                        <p:attrNameLst>
                                          <p:attrName>style.visibility</p:attrName>
                                        </p:attrNameLst>
                                      </p:cBhvr>
                                      <p:to>
                                        <p:strVal val="visible"/>
                                      </p:to>
                                    </p:set>
                                    <p:animEffect transition="in" filter="blinds(horizontal)">
                                      <p:cBhvr>
                                        <p:cTn id="48" dur="500"/>
                                        <p:tgtEl>
                                          <p:spTgt spid="786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animBg="1"/>
      <p:bldP spid="786436" grpId="0" animBg="1"/>
      <p:bldP spid="786438" grpId="0" animBg="1"/>
      <p:bldP spid="786439" grpId="0" animBg="1"/>
      <p:bldP spid="786440" grpId="0" animBg="1"/>
      <p:bldP spid="786441" grpId="0" animBg="1"/>
      <p:bldP spid="786442" grpId="0" animBg="1"/>
      <p:bldP spid="786443" grpId="0" animBg="1"/>
      <p:bldP spid="786444" grpId="0" animBg="1"/>
      <p:bldP spid="786445" grpId="0" animBg="1"/>
      <p:bldP spid="786446" grpId="0" animBg="1"/>
      <p:bldP spid="7864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ko-KR" dirty="0">
                <a:ea typeface="굴림" pitchFamily="34" charset="-127"/>
              </a:rPr>
              <a:t>Agenda for Today			</a:t>
            </a:r>
            <a:endParaRPr lang="en-US" altLang="zh-CN" dirty="0"/>
          </a:p>
        </p:txBody>
      </p:sp>
      <p:sp>
        <p:nvSpPr>
          <p:cNvPr id="3075" name="Rectangle 3"/>
          <p:cNvSpPr>
            <a:spLocks noGrp="1" noChangeArrowheads="1"/>
          </p:cNvSpPr>
          <p:nvPr>
            <p:ph type="body" idx="1"/>
          </p:nvPr>
        </p:nvSpPr>
        <p:spPr>
          <a:xfrm>
            <a:off x="611560" y="1844824"/>
            <a:ext cx="8013576" cy="3993307"/>
          </a:xfrm>
        </p:spPr>
        <p:txBody>
          <a:bodyPr>
            <a:normAutofit/>
          </a:bodyPr>
          <a:lstStyle/>
          <a:p>
            <a:r>
              <a:rPr lang="en-US" altLang="zh-CN" sz="3600" dirty="0"/>
              <a:t>Overview of last session</a:t>
            </a:r>
          </a:p>
          <a:p>
            <a:pPr marL="0" indent="0">
              <a:buNone/>
            </a:pPr>
            <a:endParaRPr lang="en-US" altLang="zh-CN" sz="3600" dirty="0"/>
          </a:p>
          <a:p>
            <a:r>
              <a:rPr lang="en-US" altLang="zh-CN" sz="3600" dirty="0"/>
              <a:t>Historical development</a:t>
            </a:r>
          </a:p>
          <a:p>
            <a:pPr marL="0" indent="0">
              <a:buNone/>
            </a:pPr>
            <a:endParaRPr lang="en-US" altLang="zh-CN" sz="3600" dirty="0"/>
          </a:p>
          <a:p>
            <a:r>
              <a:rPr lang="en-US" altLang="zh-CN" sz="3600" dirty="0"/>
              <a:t>Three Sectors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r>
              <a:rPr lang="en-US" altLang="zh-CN" dirty="0"/>
              <a:t>Government Failure</a:t>
            </a:r>
            <a:r>
              <a:rPr lang="zh-CN" altLang="en-US" sz="3600" dirty="0"/>
              <a:t>政府失灵</a:t>
            </a:r>
            <a:endParaRPr lang="en-US" altLang="zh-CN" sz="3600" dirty="0"/>
          </a:p>
        </p:txBody>
      </p:sp>
      <p:sp>
        <p:nvSpPr>
          <p:cNvPr id="21507" name="Rectangle 3"/>
          <p:cNvSpPr>
            <a:spLocks noGrp="1" noChangeArrowheads="1"/>
          </p:cNvSpPr>
          <p:nvPr>
            <p:ph type="body" idx="1"/>
          </p:nvPr>
        </p:nvSpPr>
        <p:spPr>
          <a:xfrm>
            <a:off x="611560" y="1268760"/>
            <a:ext cx="7772400" cy="5105400"/>
          </a:xfrm>
        </p:spPr>
        <p:txBody>
          <a:bodyPr>
            <a:normAutofit fontScale="92500" lnSpcReduction="20000"/>
          </a:bodyPr>
          <a:lstStyle/>
          <a:p>
            <a:pPr eaLnBrk="1" hangingPunct="1">
              <a:lnSpc>
                <a:spcPct val="110000"/>
              </a:lnSpc>
            </a:pPr>
            <a:r>
              <a:rPr lang="en-US" altLang="zh-CN" sz="2800" dirty="0"/>
              <a:t>“Median voter” theorem </a:t>
            </a:r>
            <a:r>
              <a:rPr lang="zh-CN" altLang="en-US" sz="2800" dirty="0"/>
              <a:t>（</a:t>
            </a:r>
            <a:r>
              <a:rPr lang="en-US" altLang="zh-CN" sz="2800" dirty="0"/>
              <a:t>public choice theory)</a:t>
            </a:r>
          </a:p>
          <a:p>
            <a:pPr eaLnBrk="1" hangingPunct="1">
              <a:lnSpc>
                <a:spcPct val="110000"/>
              </a:lnSpc>
            </a:pPr>
            <a:r>
              <a:rPr lang="en-US" altLang="zh-CN" sz="2800" dirty="0"/>
              <a:t>Self-interested bureaucrat: maximizing budget</a:t>
            </a:r>
          </a:p>
          <a:p>
            <a:pPr eaLnBrk="1" hangingPunct="1">
              <a:lnSpc>
                <a:spcPct val="110000"/>
              </a:lnSpc>
            </a:pPr>
            <a:r>
              <a:rPr lang="en-US" altLang="zh-CN" sz="2800" dirty="0"/>
              <a:t>Problems of bureaucratic supply</a:t>
            </a:r>
          </a:p>
          <a:p>
            <a:pPr lvl="1">
              <a:lnSpc>
                <a:spcPct val="110000"/>
              </a:lnSpc>
              <a:spcBef>
                <a:spcPct val="30000"/>
              </a:spcBef>
            </a:pPr>
            <a:r>
              <a:rPr lang="en-US" altLang="zh-CN" sz="2400" dirty="0"/>
              <a:t>Monopoly </a:t>
            </a:r>
            <a:r>
              <a:rPr lang="zh-CN" altLang="en-US" sz="2400" dirty="0"/>
              <a:t>垄断 </a:t>
            </a:r>
            <a:r>
              <a:rPr lang="en-US" altLang="zh-CN" sz="2400" dirty="0"/>
              <a:t>supply</a:t>
            </a:r>
          </a:p>
          <a:p>
            <a:pPr lvl="1">
              <a:lnSpc>
                <a:spcPct val="110000"/>
              </a:lnSpc>
              <a:spcBef>
                <a:spcPct val="30000"/>
              </a:spcBef>
            </a:pPr>
            <a:r>
              <a:rPr lang="en-US" altLang="zh-CN" sz="2400" dirty="0"/>
              <a:t>Performance measurement problems</a:t>
            </a:r>
          </a:p>
          <a:p>
            <a:pPr lvl="1" eaLnBrk="1" hangingPunct="1">
              <a:lnSpc>
                <a:spcPct val="110000"/>
              </a:lnSpc>
              <a:spcBef>
                <a:spcPct val="30000"/>
              </a:spcBef>
            </a:pPr>
            <a:r>
              <a:rPr lang="en-US" altLang="zh-CN" sz="2400" dirty="0"/>
              <a:t>Principal-agent problems (e.g. information Asymmetry </a:t>
            </a:r>
            <a:r>
              <a:rPr lang="zh-CN" altLang="en-US" sz="2400" dirty="0">
                <a:ea typeface="宋体" charset="-122"/>
                <a:sym typeface="Wingdings" pitchFamily="2" charset="2"/>
              </a:rPr>
              <a:t>不对称</a:t>
            </a:r>
            <a:r>
              <a:rPr lang="en-US" altLang="zh-CN" sz="2400" dirty="0">
                <a:ea typeface="宋体" charset="-122"/>
                <a:sym typeface="Wingdings" pitchFamily="2" charset="2"/>
              </a:rPr>
              <a:t>)</a:t>
            </a:r>
          </a:p>
          <a:p>
            <a:pPr lvl="1" eaLnBrk="1" hangingPunct="1">
              <a:lnSpc>
                <a:spcPct val="110000"/>
              </a:lnSpc>
              <a:spcBef>
                <a:spcPct val="30000"/>
              </a:spcBef>
            </a:pPr>
            <a:r>
              <a:rPr lang="en-US" altLang="zh-CN" sz="2400" dirty="0">
                <a:ea typeface="宋体" charset="-122"/>
                <a:sym typeface="Wingdings" pitchFamily="2" charset="2"/>
              </a:rPr>
              <a:t>Bureaucrats for individual interests (corruption, etc.)</a:t>
            </a:r>
            <a:endParaRPr lang="en-US" altLang="zh-CN" sz="2400" dirty="0"/>
          </a:p>
          <a:p>
            <a:pPr eaLnBrk="1" hangingPunct="1">
              <a:lnSpc>
                <a:spcPct val="110000"/>
              </a:lnSpc>
            </a:pPr>
            <a:r>
              <a:rPr lang="en-US" altLang="zh-CN" sz="2800" dirty="0"/>
              <a:t>Solutions: contracting out </a:t>
            </a:r>
            <a:r>
              <a:rPr lang="zh-CN" altLang="en-US" sz="2800" dirty="0"/>
              <a:t>合同外包 </a:t>
            </a:r>
            <a:r>
              <a:rPr lang="en-US" altLang="zh-CN" sz="2800" dirty="0"/>
              <a:t>/privatization </a:t>
            </a:r>
            <a:r>
              <a:rPr lang="zh-CN" altLang="en-US" sz="2800" dirty="0"/>
              <a:t>私有化</a:t>
            </a:r>
          </a:p>
        </p:txBody>
      </p:sp>
    </p:spTree>
    <p:extLst>
      <p:ext uri="{BB962C8B-B14F-4D97-AF65-F5344CB8AC3E}">
        <p14:creationId xmlns:p14="http://schemas.microsoft.com/office/powerpoint/2010/main" val="3363412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a:xfrm>
            <a:off x="500063" y="285750"/>
            <a:ext cx="8229600" cy="1143000"/>
          </a:xfrm>
        </p:spPr>
        <p:txBody>
          <a:bodyPr/>
          <a:lstStyle/>
          <a:p>
            <a:pPr eaLnBrk="1" hangingPunct="1"/>
            <a:r>
              <a:rPr lang="zh-CN" altLang="en-US" dirty="0"/>
              <a:t>政府失灵</a:t>
            </a:r>
            <a:endParaRPr lang="zh-CN" altLang="en-US" b="1" dirty="0"/>
          </a:p>
        </p:txBody>
      </p:sp>
      <p:sp>
        <p:nvSpPr>
          <p:cNvPr id="66563" name="内容占位符 2"/>
          <p:cNvSpPr>
            <a:spLocks noGrp="1"/>
          </p:cNvSpPr>
          <p:nvPr>
            <p:ph idx="4294967295"/>
          </p:nvPr>
        </p:nvSpPr>
        <p:spPr>
          <a:xfrm>
            <a:off x="395536" y="1268760"/>
            <a:ext cx="8229600" cy="5400600"/>
          </a:xfrm>
        </p:spPr>
        <p:txBody>
          <a:bodyPr>
            <a:normAutofit fontScale="92500" lnSpcReduction="10000"/>
          </a:bodyPr>
          <a:lstStyle/>
          <a:p>
            <a:pPr marL="342900" lvl="2" indent="-342900">
              <a:lnSpc>
                <a:spcPct val="110000"/>
              </a:lnSpc>
            </a:pPr>
            <a:r>
              <a:rPr lang="zh-CN" altLang="en-US" sz="2800" dirty="0"/>
              <a:t>偏好加总的困难 （</a:t>
            </a:r>
            <a:r>
              <a:rPr lang="en-US" altLang="zh-CN" sz="2800" dirty="0"/>
              <a:t>median voter</a:t>
            </a:r>
            <a:r>
              <a:rPr lang="zh-CN" altLang="en-US" sz="2800" dirty="0"/>
              <a:t>）</a:t>
            </a:r>
            <a:endParaRPr lang="en-US" altLang="zh-CN" sz="2800" dirty="0"/>
          </a:p>
          <a:p>
            <a:pPr lvl="1">
              <a:lnSpc>
                <a:spcPct val="110000"/>
              </a:lnSpc>
            </a:pPr>
            <a:r>
              <a:rPr lang="zh-CN" altLang="en-US" sz="2400" dirty="0"/>
              <a:t>服务的</a:t>
            </a:r>
            <a:r>
              <a:rPr lang="zh-CN" altLang="zh-CN" sz="2400" dirty="0"/>
              <a:t>数量和质量由政治决策过程决定的，政府提供公共物品时往往倾向于满足大多数处于中间状态的受众的偏好，而由于公众对公共物品的需求存在差异，这就导致另一部分人对公共物品的超量需求和特殊需求得不到满足。</a:t>
            </a:r>
            <a:r>
              <a:rPr lang="en-US" altLang="zh-CN" sz="2400" dirty="0"/>
              <a:t>  </a:t>
            </a:r>
          </a:p>
          <a:p>
            <a:pPr marL="342900" lvl="2" indent="-342900">
              <a:lnSpc>
                <a:spcPct val="110000"/>
              </a:lnSpc>
            </a:pPr>
            <a:r>
              <a:rPr lang="zh-CN" altLang="en-US" sz="2800" dirty="0"/>
              <a:t>政府的部门利益，如</a:t>
            </a:r>
            <a:r>
              <a:rPr lang="zh-CN" altLang="zh-CN" sz="2800" dirty="0"/>
              <a:t>预算扩张</a:t>
            </a:r>
            <a:r>
              <a:rPr lang="zh-CN" altLang="en-US" sz="2800" dirty="0"/>
              <a:t>。</a:t>
            </a:r>
          </a:p>
          <a:p>
            <a:pPr marL="342900" lvl="2" indent="-342900">
              <a:lnSpc>
                <a:spcPct val="110000"/>
              </a:lnSpc>
            </a:pPr>
            <a:r>
              <a:rPr lang="zh-CN" altLang="en-US" sz="2800" dirty="0"/>
              <a:t>政府提供服务的缺陷：</a:t>
            </a:r>
            <a:endParaRPr lang="en-US" altLang="zh-CN" sz="2800" dirty="0"/>
          </a:p>
          <a:p>
            <a:pPr marL="800100" lvl="3" indent="-342900">
              <a:lnSpc>
                <a:spcPct val="110000"/>
              </a:lnSpc>
            </a:pPr>
            <a:r>
              <a:rPr lang="zh-CN" altLang="en-US" sz="2400" dirty="0"/>
              <a:t>缺乏有效的激励，</a:t>
            </a:r>
            <a:r>
              <a:rPr lang="zh-CN" altLang="zh-CN" sz="2400" dirty="0"/>
              <a:t>政府提供公共物品存在垄断权</a:t>
            </a:r>
            <a:r>
              <a:rPr lang="zh-CN" altLang="en-US" sz="2400" dirty="0"/>
              <a:t>。</a:t>
            </a:r>
            <a:endParaRPr lang="en-US" altLang="zh-CN" sz="2400" dirty="0"/>
          </a:p>
          <a:p>
            <a:pPr lvl="1">
              <a:lnSpc>
                <a:spcPct val="110000"/>
              </a:lnSpc>
            </a:pPr>
            <a:r>
              <a:rPr lang="zh-CN" altLang="en-US" sz="2400" dirty="0"/>
              <a:t>缺乏约束机制，公共服务标准难以衡量，无法监督。</a:t>
            </a:r>
            <a:endParaRPr lang="en-US" altLang="zh-CN" sz="2400" dirty="0"/>
          </a:p>
          <a:p>
            <a:pPr lvl="1">
              <a:lnSpc>
                <a:spcPct val="110000"/>
              </a:lnSpc>
            </a:pPr>
            <a:r>
              <a:rPr lang="zh-CN" altLang="en-US" sz="2400" dirty="0"/>
              <a:t>委托</a:t>
            </a:r>
            <a:r>
              <a:rPr lang="en-US" altLang="zh-CN" sz="2400" dirty="0"/>
              <a:t>-</a:t>
            </a:r>
            <a:r>
              <a:rPr lang="zh-CN" altLang="en-US" sz="2400" dirty="0"/>
              <a:t>代理问题：信息不充分和不对称。</a:t>
            </a:r>
            <a:endParaRPr lang="en-US" altLang="zh-CN" sz="2400" dirty="0"/>
          </a:p>
          <a:p>
            <a:pPr lvl="1">
              <a:lnSpc>
                <a:spcPct val="110000"/>
              </a:lnSpc>
            </a:pPr>
            <a:r>
              <a:rPr lang="zh-CN" altLang="en-US" sz="2400" dirty="0"/>
              <a:t>自利的官员 （形象工程，腐败等）</a:t>
            </a:r>
            <a:endParaRPr lang="en-US" altLang="zh-CN" sz="2400" dirty="0"/>
          </a:p>
          <a:p>
            <a:pPr>
              <a:buNone/>
            </a:pPr>
            <a:endParaRPr lang="zh-CN" altLang="zh-CN" sz="2400" dirty="0"/>
          </a:p>
          <a:p>
            <a:endParaRPr lang="zh-CN" altLang="en-US" sz="2400" dirty="0"/>
          </a:p>
          <a:p>
            <a:pPr eaLnBrk="1" hangingPunct="1">
              <a:buFont typeface="Wingdings 2" pitchFamily="18" charset="2"/>
              <a:buNone/>
            </a:pPr>
            <a:endParaRPr lang="en-US" altLang="zh-CN" sz="2400" dirty="0"/>
          </a:p>
        </p:txBody>
      </p:sp>
      <p:sp>
        <p:nvSpPr>
          <p:cNvPr id="2" name="左箭头 1">
            <a:hlinkClick r:id="rId2" action="ppaction://hlinksldjump"/>
          </p:cNvPr>
          <p:cNvSpPr/>
          <p:nvPr/>
        </p:nvSpPr>
        <p:spPr>
          <a:xfrm>
            <a:off x="8172400" y="6309320"/>
            <a:ext cx="72008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7546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020CD84-CE5D-4426-BBA0-CE738435B2A1}" type="slidenum">
              <a:rPr lang="en-US" altLang="zh-CN" sz="1400"/>
              <a:pPr algn="r"/>
              <a:t>32</a:t>
            </a:fld>
            <a:endParaRPr lang="en-US" altLang="zh-CN" sz="1400"/>
          </a:p>
        </p:txBody>
      </p:sp>
      <p:sp>
        <p:nvSpPr>
          <p:cNvPr id="22531" name="Rectangle 2"/>
          <p:cNvSpPr>
            <a:spLocks noGrp="1" noChangeArrowheads="1"/>
          </p:cNvSpPr>
          <p:nvPr>
            <p:ph type="title" idx="4294967295"/>
          </p:nvPr>
        </p:nvSpPr>
        <p:spPr>
          <a:xfrm>
            <a:off x="919163" y="731838"/>
            <a:ext cx="6475412" cy="609600"/>
          </a:xfrm>
        </p:spPr>
        <p:txBody>
          <a:bodyPr>
            <a:normAutofit fontScale="90000"/>
          </a:bodyPr>
          <a:lstStyle/>
          <a:p>
            <a:pPr eaLnBrk="1" hangingPunct="1"/>
            <a:r>
              <a:rPr lang="en-US" altLang="zh-CN" sz="3700">
                <a:cs typeface="Times New Roman" pitchFamily="18" charset="0"/>
              </a:rPr>
              <a:t>Models of Service delivery</a:t>
            </a:r>
            <a:r>
              <a:rPr lang="en-US" altLang="zh-CN" sz="3300"/>
              <a:t> </a:t>
            </a:r>
            <a:br>
              <a:rPr lang="en-US" altLang="zh-CN" sz="3300"/>
            </a:br>
            <a:r>
              <a:rPr lang="en-US" altLang="zh-CN" sz="3300"/>
              <a:t>Ideal type 2: the third-Party Model</a:t>
            </a:r>
            <a:r>
              <a:rPr lang="en-US" altLang="zh-CN" sz="2600"/>
              <a:t> </a:t>
            </a:r>
          </a:p>
        </p:txBody>
      </p:sp>
      <p:sp>
        <p:nvSpPr>
          <p:cNvPr id="22532" name="Rectangle 3"/>
          <p:cNvSpPr>
            <a:spLocks noChangeArrowheads="1"/>
          </p:cNvSpPr>
          <p:nvPr/>
        </p:nvSpPr>
        <p:spPr bwMode="auto">
          <a:xfrm>
            <a:off x="609600" y="3048000"/>
            <a:ext cx="17526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Political System</a:t>
            </a:r>
          </a:p>
        </p:txBody>
      </p:sp>
      <p:sp>
        <p:nvSpPr>
          <p:cNvPr id="22533" name="Rectangle 4"/>
          <p:cNvSpPr>
            <a:spLocks noChangeArrowheads="1"/>
          </p:cNvSpPr>
          <p:nvPr/>
        </p:nvSpPr>
        <p:spPr bwMode="auto">
          <a:xfrm>
            <a:off x="3581400" y="1905000"/>
            <a:ext cx="16002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Bureaucracy</a:t>
            </a:r>
          </a:p>
        </p:txBody>
      </p:sp>
      <p:sp>
        <p:nvSpPr>
          <p:cNvPr id="787461" name="Rectangle 5"/>
          <p:cNvSpPr>
            <a:spLocks noChangeArrowheads="1"/>
          </p:cNvSpPr>
          <p:nvPr/>
        </p:nvSpPr>
        <p:spPr bwMode="auto">
          <a:xfrm>
            <a:off x="6324600" y="3162300"/>
            <a:ext cx="16764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Nongovernmental </a:t>
            </a:r>
          </a:p>
          <a:p>
            <a:pPr algn="ctr"/>
            <a:r>
              <a:rPr kumimoji="0" lang="en-US" altLang="zh-CN" sz="1800">
                <a:latin typeface="Garamond" pitchFamily="18" charset="0"/>
              </a:rPr>
              <a:t>Service Provider</a:t>
            </a:r>
          </a:p>
        </p:txBody>
      </p:sp>
      <p:sp>
        <p:nvSpPr>
          <p:cNvPr id="22535" name="Rectangle 6"/>
          <p:cNvSpPr>
            <a:spLocks noChangeArrowheads="1"/>
          </p:cNvSpPr>
          <p:nvPr/>
        </p:nvSpPr>
        <p:spPr bwMode="auto">
          <a:xfrm>
            <a:off x="3429000" y="4991100"/>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Citizen Customers</a:t>
            </a:r>
          </a:p>
        </p:txBody>
      </p:sp>
      <p:sp>
        <p:nvSpPr>
          <p:cNvPr id="22536" name="Line 7"/>
          <p:cNvSpPr>
            <a:spLocks noChangeShapeType="1"/>
          </p:cNvSpPr>
          <p:nvPr/>
        </p:nvSpPr>
        <p:spPr bwMode="auto">
          <a:xfrm>
            <a:off x="1828800" y="3695700"/>
            <a:ext cx="0" cy="1371600"/>
          </a:xfrm>
          <a:prstGeom prst="line">
            <a:avLst/>
          </a:prstGeom>
          <a:noFill/>
          <a:ln w="25400">
            <a:solidFill>
              <a:schemeClr val="tx1"/>
            </a:solidFill>
            <a:prstDash val="dash"/>
            <a:round/>
            <a:headEnd/>
            <a:tailEnd/>
          </a:ln>
        </p:spPr>
        <p:txBody>
          <a:bodyPr/>
          <a:lstStyle/>
          <a:p>
            <a:endParaRPr lang="zh-CN" altLang="en-US"/>
          </a:p>
        </p:txBody>
      </p:sp>
      <p:sp>
        <p:nvSpPr>
          <p:cNvPr id="22537" name="Line 8"/>
          <p:cNvSpPr>
            <a:spLocks noChangeShapeType="1"/>
          </p:cNvSpPr>
          <p:nvPr/>
        </p:nvSpPr>
        <p:spPr bwMode="auto">
          <a:xfrm>
            <a:off x="1828800" y="5067300"/>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2538" name="Line 9"/>
          <p:cNvSpPr>
            <a:spLocks noChangeShapeType="1"/>
          </p:cNvSpPr>
          <p:nvPr/>
        </p:nvSpPr>
        <p:spPr bwMode="auto">
          <a:xfrm flipV="1">
            <a:off x="1295400" y="3695700"/>
            <a:ext cx="0" cy="1600200"/>
          </a:xfrm>
          <a:prstGeom prst="line">
            <a:avLst/>
          </a:prstGeom>
          <a:noFill/>
          <a:ln w="25400">
            <a:solidFill>
              <a:schemeClr val="tx1"/>
            </a:solidFill>
            <a:round/>
            <a:headEnd/>
            <a:tailEnd type="triangle" w="med" len="med"/>
          </a:ln>
        </p:spPr>
        <p:txBody>
          <a:bodyPr/>
          <a:lstStyle/>
          <a:p>
            <a:endParaRPr lang="zh-CN" altLang="en-US"/>
          </a:p>
        </p:txBody>
      </p:sp>
      <p:sp>
        <p:nvSpPr>
          <p:cNvPr id="22539" name="Line 10"/>
          <p:cNvSpPr>
            <a:spLocks noChangeShapeType="1"/>
          </p:cNvSpPr>
          <p:nvPr/>
        </p:nvSpPr>
        <p:spPr bwMode="auto">
          <a:xfrm>
            <a:off x="1295400" y="5295900"/>
            <a:ext cx="2133600" cy="0"/>
          </a:xfrm>
          <a:prstGeom prst="line">
            <a:avLst/>
          </a:prstGeom>
          <a:noFill/>
          <a:ln w="25400">
            <a:solidFill>
              <a:schemeClr val="tx1"/>
            </a:solidFill>
            <a:round/>
            <a:headEnd/>
            <a:tailEnd/>
          </a:ln>
        </p:spPr>
        <p:txBody>
          <a:bodyPr/>
          <a:lstStyle/>
          <a:p>
            <a:endParaRPr lang="zh-CN" altLang="en-US"/>
          </a:p>
        </p:txBody>
      </p:sp>
      <p:sp>
        <p:nvSpPr>
          <p:cNvPr id="22540" name="Line 11"/>
          <p:cNvSpPr>
            <a:spLocks noChangeShapeType="1"/>
          </p:cNvSpPr>
          <p:nvPr/>
        </p:nvSpPr>
        <p:spPr bwMode="auto">
          <a:xfrm flipV="1">
            <a:off x="1295400" y="2019300"/>
            <a:ext cx="0" cy="1066800"/>
          </a:xfrm>
          <a:prstGeom prst="line">
            <a:avLst/>
          </a:prstGeom>
          <a:noFill/>
          <a:ln w="25400">
            <a:solidFill>
              <a:schemeClr val="tx1"/>
            </a:solidFill>
            <a:round/>
            <a:headEnd/>
            <a:tailEnd/>
          </a:ln>
        </p:spPr>
        <p:txBody>
          <a:bodyPr/>
          <a:lstStyle/>
          <a:p>
            <a:endParaRPr lang="zh-CN" altLang="en-US"/>
          </a:p>
        </p:txBody>
      </p:sp>
      <p:sp>
        <p:nvSpPr>
          <p:cNvPr id="22541" name="Line 12"/>
          <p:cNvSpPr>
            <a:spLocks noChangeShapeType="1"/>
          </p:cNvSpPr>
          <p:nvPr/>
        </p:nvSpPr>
        <p:spPr bwMode="auto">
          <a:xfrm>
            <a:off x="1295400" y="2019300"/>
            <a:ext cx="2286000" cy="0"/>
          </a:xfrm>
          <a:prstGeom prst="line">
            <a:avLst/>
          </a:prstGeom>
          <a:noFill/>
          <a:ln w="25400">
            <a:solidFill>
              <a:schemeClr val="tx1"/>
            </a:solidFill>
            <a:round/>
            <a:headEnd/>
            <a:tailEnd type="triangle" w="med" len="med"/>
          </a:ln>
        </p:spPr>
        <p:txBody>
          <a:bodyPr/>
          <a:lstStyle/>
          <a:p>
            <a:endParaRPr lang="zh-CN" altLang="en-US"/>
          </a:p>
        </p:txBody>
      </p:sp>
      <p:sp>
        <p:nvSpPr>
          <p:cNvPr id="22542" name="Line 13"/>
          <p:cNvSpPr>
            <a:spLocks noChangeShapeType="1"/>
          </p:cNvSpPr>
          <p:nvPr/>
        </p:nvSpPr>
        <p:spPr bwMode="auto">
          <a:xfrm flipH="1">
            <a:off x="1905000" y="2247900"/>
            <a:ext cx="1676400" cy="0"/>
          </a:xfrm>
          <a:prstGeom prst="line">
            <a:avLst/>
          </a:prstGeom>
          <a:noFill/>
          <a:ln w="25400">
            <a:solidFill>
              <a:schemeClr val="tx1"/>
            </a:solidFill>
            <a:prstDash val="dash"/>
            <a:round/>
            <a:headEnd/>
            <a:tailEnd/>
          </a:ln>
        </p:spPr>
        <p:txBody>
          <a:bodyPr/>
          <a:lstStyle/>
          <a:p>
            <a:endParaRPr lang="zh-CN" altLang="en-US"/>
          </a:p>
        </p:txBody>
      </p:sp>
      <p:sp>
        <p:nvSpPr>
          <p:cNvPr id="22543" name="Line 14"/>
          <p:cNvSpPr>
            <a:spLocks noChangeShapeType="1"/>
          </p:cNvSpPr>
          <p:nvPr/>
        </p:nvSpPr>
        <p:spPr bwMode="auto">
          <a:xfrm>
            <a:off x="1905000" y="2247900"/>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2544" name="Line 15"/>
          <p:cNvSpPr>
            <a:spLocks noChangeShapeType="1"/>
          </p:cNvSpPr>
          <p:nvPr/>
        </p:nvSpPr>
        <p:spPr bwMode="auto">
          <a:xfrm>
            <a:off x="4572000" y="2552700"/>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7472" name="Line 16"/>
          <p:cNvSpPr>
            <a:spLocks noChangeShapeType="1"/>
          </p:cNvSpPr>
          <p:nvPr/>
        </p:nvSpPr>
        <p:spPr bwMode="auto">
          <a:xfrm>
            <a:off x="5181600" y="2247900"/>
            <a:ext cx="1752600" cy="0"/>
          </a:xfrm>
          <a:prstGeom prst="line">
            <a:avLst/>
          </a:prstGeom>
          <a:noFill/>
          <a:ln w="25400">
            <a:solidFill>
              <a:schemeClr val="tx1"/>
            </a:solidFill>
            <a:prstDash val="dash"/>
            <a:round/>
            <a:headEnd type="arrow" w="med" len="med"/>
            <a:tailEnd/>
          </a:ln>
        </p:spPr>
        <p:txBody>
          <a:bodyPr/>
          <a:lstStyle/>
          <a:p>
            <a:endParaRPr lang="zh-CN" altLang="en-US"/>
          </a:p>
        </p:txBody>
      </p:sp>
      <p:sp>
        <p:nvSpPr>
          <p:cNvPr id="787473" name="Line 17"/>
          <p:cNvSpPr>
            <a:spLocks noChangeShapeType="1"/>
          </p:cNvSpPr>
          <p:nvPr/>
        </p:nvSpPr>
        <p:spPr bwMode="auto">
          <a:xfrm>
            <a:off x="6934200" y="2247900"/>
            <a:ext cx="0" cy="914400"/>
          </a:xfrm>
          <a:prstGeom prst="line">
            <a:avLst/>
          </a:prstGeom>
          <a:noFill/>
          <a:ln w="25400">
            <a:solidFill>
              <a:schemeClr val="tx1"/>
            </a:solidFill>
            <a:prstDash val="dash"/>
            <a:round/>
            <a:headEnd/>
            <a:tailEnd/>
          </a:ln>
        </p:spPr>
        <p:txBody>
          <a:bodyPr/>
          <a:lstStyle/>
          <a:p>
            <a:endParaRPr lang="zh-CN" altLang="en-US"/>
          </a:p>
        </p:txBody>
      </p:sp>
      <p:sp>
        <p:nvSpPr>
          <p:cNvPr id="787474" name="Line 18"/>
          <p:cNvSpPr>
            <a:spLocks noChangeShapeType="1"/>
          </p:cNvSpPr>
          <p:nvPr/>
        </p:nvSpPr>
        <p:spPr bwMode="auto">
          <a:xfrm>
            <a:off x="7315200" y="1995488"/>
            <a:ext cx="0" cy="1166812"/>
          </a:xfrm>
          <a:prstGeom prst="line">
            <a:avLst/>
          </a:prstGeom>
          <a:noFill/>
          <a:ln w="25400">
            <a:solidFill>
              <a:schemeClr val="tx1"/>
            </a:solidFill>
            <a:round/>
            <a:headEnd/>
            <a:tailEnd type="arrow" w="med" len="med"/>
          </a:ln>
        </p:spPr>
        <p:txBody>
          <a:bodyPr/>
          <a:lstStyle/>
          <a:p>
            <a:endParaRPr lang="zh-CN" altLang="en-US"/>
          </a:p>
        </p:txBody>
      </p:sp>
      <p:sp>
        <p:nvSpPr>
          <p:cNvPr id="787475" name="Line 19"/>
          <p:cNvSpPr>
            <a:spLocks noChangeShapeType="1"/>
          </p:cNvSpPr>
          <p:nvPr/>
        </p:nvSpPr>
        <p:spPr bwMode="auto">
          <a:xfrm flipH="1">
            <a:off x="5181600" y="1985963"/>
            <a:ext cx="2133600" cy="0"/>
          </a:xfrm>
          <a:prstGeom prst="line">
            <a:avLst/>
          </a:prstGeom>
          <a:noFill/>
          <a:ln w="25400">
            <a:solidFill>
              <a:schemeClr val="tx1"/>
            </a:solidFill>
            <a:round/>
            <a:headEnd/>
            <a:tailEnd/>
          </a:ln>
        </p:spPr>
        <p:txBody>
          <a:bodyPr/>
          <a:lstStyle/>
          <a:p>
            <a:endParaRPr lang="zh-CN" altLang="en-US"/>
          </a:p>
        </p:txBody>
      </p:sp>
      <p:sp>
        <p:nvSpPr>
          <p:cNvPr id="787476" name="Line 20"/>
          <p:cNvSpPr>
            <a:spLocks noChangeShapeType="1"/>
          </p:cNvSpPr>
          <p:nvPr/>
        </p:nvSpPr>
        <p:spPr bwMode="auto">
          <a:xfrm>
            <a:off x="6934200" y="3848100"/>
            <a:ext cx="0" cy="1219200"/>
          </a:xfrm>
          <a:prstGeom prst="line">
            <a:avLst/>
          </a:prstGeom>
          <a:noFill/>
          <a:ln w="25400">
            <a:solidFill>
              <a:schemeClr val="tx1"/>
            </a:solidFill>
            <a:prstDash val="dash"/>
            <a:round/>
            <a:headEnd/>
            <a:tailEnd/>
          </a:ln>
        </p:spPr>
        <p:txBody>
          <a:bodyPr/>
          <a:lstStyle/>
          <a:p>
            <a:endParaRPr lang="zh-CN" altLang="en-US"/>
          </a:p>
        </p:txBody>
      </p:sp>
      <p:sp>
        <p:nvSpPr>
          <p:cNvPr id="787477" name="Line 21"/>
          <p:cNvSpPr>
            <a:spLocks noChangeShapeType="1"/>
          </p:cNvSpPr>
          <p:nvPr/>
        </p:nvSpPr>
        <p:spPr bwMode="auto">
          <a:xfrm>
            <a:off x="7315200" y="3848100"/>
            <a:ext cx="0" cy="1524000"/>
          </a:xfrm>
          <a:prstGeom prst="line">
            <a:avLst/>
          </a:prstGeom>
          <a:noFill/>
          <a:ln w="25400">
            <a:solidFill>
              <a:schemeClr val="tx1"/>
            </a:solidFill>
            <a:prstDash val="lgDashDotDot"/>
            <a:round/>
            <a:headEnd/>
            <a:tailEnd/>
          </a:ln>
        </p:spPr>
        <p:txBody>
          <a:bodyPr/>
          <a:lstStyle/>
          <a:p>
            <a:endParaRPr lang="zh-CN" altLang="en-US"/>
          </a:p>
        </p:txBody>
      </p:sp>
      <p:sp>
        <p:nvSpPr>
          <p:cNvPr id="787478" name="Line 22"/>
          <p:cNvSpPr>
            <a:spLocks noChangeShapeType="1"/>
          </p:cNvSpPr>
          <p:nvPr/>
        </p:nvSpPr>
        <p:spPr bwMode="auto">
          <a:xfrm flipH="1">
            <a:off x="5334000" y="5067300"/>
            <a:ext cx="1600200" cy="0"/>
          </a:xfrm>
          <a:prstGeom prst="line">
            <a:avLst/>
          </a:prstGeom>
          <a:noFill/>
          <a:ln w="25400">
            <a:solidFill>
              <a:schemeClr val="tx1"/>
            </a:solidFill>
            <a:prstDash val="dash"/>
            <a:round/>
            <a:headEnd/>
            <a:tailEnd type="arrow" w="med" len="med"/>
          </a:ln>
        </p:spPr>
        <p:txBody>
          <a:bodyPr/>
          <a:lstStyle/>
          <a:p>
            <a:endParaRPr lang="zh-CN" altLang="en-US"/>
          </a:p>
        </p:txBody>
      </p:sp>
      <p:sp>
        <p:nvSpPr>
          <p:cNvPr id="787479" name="Line 23"/>
          <p:cNvSpPr>
            <a:spLocks noChangeShapeType="1"/>
          </p:cNvSpPr>
          <p:nvPr/>
        </p:nvSpPr>
        <p:spPr bwMode="auto">
          <a:xfrm flipH="1">
            <a:off x="5334000" y="5372100"/>
            <a:ext cx="19812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3" name="Line 24"/>
          <p:cNvSpPr>
            <a:spLocks noChangeShapeType="1"/>
          </p:cNvSpPr>
          <p:nvPr/>
        </p:nvSpPr>
        <p:spPr bwMode="auto">
          <a:xfrm>
            <a:off x="1066800" y="5791200"/>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2554" name="Line 25"/>
          <p:cNvSpPr>
            <a:spLocks noChangeShapeType="1"/>
          </p:cNvSpPr>
          <p:nvPr/>
        </p:nvSpPr>
        <p:spPr bwMode="auto">
          <a:xfrm>
            <a:off x="3505200" y="5791200"/>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5" name="Line 26"/>
          <p:cNvSpPr>
            <a:spLocks noChangeShapeType="1"/>
          </p:cNvSpPr>
          <p:nvPr/>
        </p:nvSpPr>
        <p:spPr bwMode="auto">
          <a:xfrm>
            <a:off x="5867400" y="5791200"/>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7484" name="Line 28"/>
          <p:cNvSpPr>
            <a:spLocks noChangeShapeType="1"/>
          </p:cNvSpPr>
          <p:nvPr/>
        </p:nvSpPr>
        <p:spPr bwMode="auto">
          <a:xfrm>
            <a:off x="4038600" y="2552700"/>
            <a:ext cx="0" cy="243840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7" name="Text Box 29"/>
          <p:cNvSpPr txBox="1">
            <a:spLocks noChangeArrowheads="1"/>
          </p:cNvSpPr>
          <p:nvPr/>
        </p:nvSpPr>
        <p:spPr bwMode="auto">
          <a:xfrm>
            <a:off x="923925" y="5838825"/>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Tree>
    <p:extLst>
      <p:ext uri="{BB962C8B-B14F-4D97-AF65-F5344CB8AC3E}">
        <p14:creationId xmlns:p14="http://schemas.microsoft.com/office/powerpoint/2010/main" val="148700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87484"/>
                                        </p:tgtEl>
                                      </p:cBhvr>
                                    </p:animEffect>
                                    <p:set>
                                      <p:cBhvr>
                                        <p:cTn id="7" dur="1" fill="hold">
                                          <p:stCondLst>
                                            <p:cond delay="499"/>
                                          </p:stCondLst>
                                        </p:cTn>
                                        <p:tgtEl>
                                          <p:spTgt spid="78748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7461"/>
                                        </p:tgtEl>
                                        <p:attrNameLst>
                                          <p:attrName>style.visibility</p:attrName>
                                        </p:attrNameLst>
                                      </p:cBhvr>
                                      <p:to>
                                        <p:strVal val="visible"/>
                                      </p:to>
                                    </p:set>
                                    <p:animEffect transition="in" filter="blinds(horizontal)">
                                      <p:cBhvr>
                                        <p:cTn id="12" dur="500"/>
                                        <p:tgtEl>
                                          <p:spTgt spid="787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7475"/>
                                        </p:tgtEl>
                                        <p:attrNameLst>
                                          <p:attrName>style.visibility</p:attrName>
                                        </p:attrNameLst>
                                      </p:cBhvr>
                                      <p:to>
                                        <p:strVal val="visible"/>
                                      </p:to>
                                    </p:set>
                                    <p:animEffect transition="in" filter="blinds(horizontal)">
                                      <p:cBhvr>
                                        <p:cTn id="17" dur="500"/>
                                        <p:tgtEl>
                                          <p:spTgt spid="78747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87472"/>
                                        </p:tgtEl>
                                        <p:attrNameLst>
                                          <p:attrName>style.visibility</p:attrName>
                                        </p:attrNameLst>
                                      </p:cBhvr>
                                      <p:to>
                                        <p:strVal val="visible"/>
                                      </p:to>
                                    </p:set>
                                    <p:animEffect transition="in" filter="blinds(horizontal)">
                                      <p:cBhvr>
                                        <p:cTn id="20" dur="500"/>
                                        <p:tgtEl>
                                          <p:spTgt spid="78747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7473"/>
                                        </p:tgtEl>
                                        <p:attrNameLst>
                                          <p:attrName>style.visibility</p:attrName>
                                        </p:attrNameLst>
                                      </p:cBhvr>
                                      <p:to>
                                        <p:strVal val="visible"/>
                                      </p:to>
                                    </p:set>
                                    <p:animEffect transition="in" filter="blinds(horizontal)">
                                      <p:cBhvr>
                                        <p:cTn id="23" dur="500"/>
                                        <p:tgtEl>
                                          <p:spTgt spid="78747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87474"/>
                                        </p:tgtEl>
                                        <p:attrNameLst>
                                          <p:attrName>style.visibility</p:attrName>
                                        </p:attrNameLst>
                                      </p:cBhvr>
                                      <p:to>
                                        <p:strVal val="visible"/>
                                      </p:to>
                                    </p:set>
                                    <p:animEffect transition="in" filter="blinds(horizontal)">
                                      <p:cBhvr>
                                        <p:cTn id="26" dur="500"/>
                                        <p:tgtEl>
                                          <p:spTgt spid="7874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87476"/>
                                        </p:tgtEl>
                                        <p:attrNameLst>
                                          <p:attrName>style.visibility</p:attrName>
                                        </p:attrNameLst>
                                      </p:cBhvr>
                                      <p:to>
                                        <p:strVal val="visible"/>
                                      </p:to>
                                    </p:set>
                                    <p:animEffect transition="in" filter="blinds(horizontal)">
                                      <p:cBhvr>
                                        <p:cTn id="31" dur="500"/>
                                        <p:tgtEl>
                                          <p:spTgt spid="7874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7477"/>
                                        </p:tgtEl>
                                        <p:attrNameLst>
                                          <p:attrName>style.visibility</p:attrName>
                                        </p:attrNameLst>
                                      </p:cBhvr>
                                      <p:to>
                                        <p:strVal val="visible"/>
                                      </p:to>
                                    </p:set>
                                    <p:animEffect transition="in" filter="blinds(horizontal)">
                                      <p:cBhvr>
                                        <p:cTn id="34" dur="500"/>
                                        <p:tgtEl>
                                          <p:spTgt spid="78747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7479"/>
                                        </p:tgtEl>
                                        <p:attrNameLst>
                                          <p:attrName>style.visibility</p:attrName>
                                        </p:attrNameLst>
                                      </p:cBhvr>
                                      <p:to>
                                        <p:strVal val="visible"/>
                                      </p:to>
                                    </p:set>
                                    <p:animEffect transition="in" filter="blinds(horizontal)">
                                      <p:cBhvr>
                                        <p:cTn id="37" dur="500"/>
                                        <p:tgtEl>
                                          <p:spTgt spid="78747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7478"/>
                                        </p:tgtEl>
                                        <p:attrNameLst>
                                          <p:attrName>style.visibility</p:attrName>
                                        </p:attrNameLst>
                                      </p:cBhvr>
                                      <p:to>
                                        <p:strVal val="visible"/>
                                      </p:to>
                                    </p:set>
                                    <p:animEffect transition="in" filter="blinds(horizontal)">
                                      <p:cBhvr>
                                        <p:cTn id="40" dur="500"/>
                                        <p:tgtEl>
                                          <p:spTgt spid="787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0" animBg="1"/>
      <p:bldP spid="787472" grpId="0" animBg="1"/>
      <p:bldP spid="787473" grpId="0" animBg="1"/>
      <p:bldP spid="787474" grpId="0" animBg="1"/>
      <p:bldP spid="787475" grpId="0" animBg="1"/>
      <p:bldP spid="787476" grpId="0" animBg="1"/>
      <p:bldP spid="787477" grpId="0" animBg="1"/>
      <p:bldP spid="787478" grpId="0" animBg="1"/>
      <p:bldP spid="787479" grpId="0" animBg="1"/>
      <p:bldP spid="78748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A925982-7B0E-4C37-9E57-73426E24D413}" type="slidenum">
              <a:rPr lang="en-US" altLang="zh-CN" sz="1400"/>
              <a:pPr algn="r"/>
              <a:t>33</a:t>
            </a:fld>
            <a:endParaRPr lang="en-US" altLang="zh-CN" sz="1400"/>
          </a:p>
        </p:txBody>
      </p:sp>
      <p:sp>
        <p:nvSpPr>
          <p:cNvPr id="23555" name="Rectangle 2"/>
          <p:cNvSpPr>
            <a:spLocks noGrp="1" noChangeArrowheads="1"/>
          </p:cNvSpPr>
          <p:nvPr>
            <p:ph type="title" idx="4294967295"/>
          </p:nvPr>
        </p:nvSpPr>
        <p:spPr>
          <a:xfrm>
            <a:off x="609600" y="609600"/>
            <a:ext cx="7519988" cy="390525"/>
          </a:xfrm>
        </p:spPr>
        <p:txBody>
          <a:bodyPr>
            <a:normAutofit fontScale="90000"/>
          </a:bodyPr>
          <a:lstStyle/>
          <a:p>
            <a:pPr eaLnBrk="1" hangingPunct="1"/>
            <a:r>
              <a:rPr lang="en-US" altLang="zh-CN" sz="3300"/>
              <a:t>Real service production model--</a:t>
            </a:r>
            <a:br>
              <a:rPr lang="en-US" altLang="zh-CN" sz="3300"/>
            </a:br>
            <a:r>
              <a:rPr lang="en-US" altLang="zh-CN" sz="3300"/>
              <a:t>the hybrid model</a:t>
            </a:r>
          </a:p>
        </p:txBody>
      </p:sp>
      <p:sp>
        <p:nvSpPr>
          <p:cNvPr id="23556" name="Rectangle 3"/>
          <p:cNvSpPr>
            <a:spLocks noChangeArrowheads="1"/>
          </p:cNvSpPr>
          <p:nvPr/>
        </p:nvSpPr>
        <p:spPr bwMode="auto">
          <a:xfrm>
            <a:off x="685800" y="2971800"/>
            <a:ext cx="17526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a:latin typeface="Garamond" pitchFamily="18" charset="0"/>
              </a:rPr>
              <a:t>Political System</a:t>
            </a:r>
          </a:p>
        </p:txBody>
      </p:sp>
      <p:sp>
        <p:nvSpPr>
          <p:cNvPr id="23557" name="Rectangle 4"/>
          <p:cNvSpPr>
            <a:spLocks noChangeArrowheads="1"/>
          </p:cNvSpPr>
          <p:nvPr/>
        </p:nvSpPr>
        <p:spPr bwMode="auto">
          <a:xfrm>
            <a:off x="3733800" y="1785938"/>
            <a:ext cx="16002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a:latin typeface="Garamond" pitchFamily="18" charset="0"/>
              </a:rPr>
              <a:t>Bureaucracy</a:t>
            </a:r>
          </a:p>
        </p:txBody>
      </p:sp>
      <p:sp>
        <p:nvSpPr>
          <p:cNvPr id="23558" name="Rectangle 5"/>
          <p:cNvSpPr>
            <a:spLocks noChangeArrowheads="1"/>
          </p:cNvSpPr>
          <p:nvPr/>
        </p:nvSpPr>
        <p:spPr bwMode="auto">
          <a:xfrm>
            <a:off x="6477000" y="3081338"/>
            <a:ext cx="16764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t>Nongovernmental </a:t>
            </a:r>
          </a:p>
          <a:p>
            <a:pPr algn="ctr"/>
            <a:r>
              <a:rPr kumimoji="0" lang="en-US" altLang="zh-CN" sz="1800"/>
              <a:t>Service Provider</a:t>
            </a:r>
          </a:p>
        </p:txBody>
      </p:sp>
      <p:sp>
        <p:nvSpPr>
          <p:cNvPr id="23559" name="Rectangle 6"/>
          <p:cNvSpPr>
            <a:spLocks noChangeArrowheads="1"/>
          </p:cNvSpPr>
          <p:nvPr/>
        </p:nvSpPr>
        <p:spPr bwMode="auto">
          <a:xfrm>
            <a:off x="3581400" y="4910138"/>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t>Citizen Customers</a:t>
            </a:r>
          </a:p>
        </p:txBody>
      </p:sp>
      <p:sp>
        <p:nvSpPr>
          <p:cNvPr id="23560" name="Line 7"/>
          <p:cNvSpPr>
            <a:spLocks noChangeShapeType="1"/>
          </p:cNvSpPr>
          <p:nvPr/>
        </p:nvSpPr>
        <p:spPr bwMode="auto">
          <a:xfrm>
            <a:off x="1981200" y="3614738"/>
            <a:ext cx="0" cy="1371600"/>
          </a:xfrm>
          <a:prstGeom prst="line">
            <a:avLst/>
          </a:prstGeom>
          <a:noFill/>
          <a:ln w="25400">
            <a:solidFill>
              <a:schemeClr val="tx1"/>
            </a:solidFill>
            <a:prstDash val="dash"/>
            <a:round/>
            <a:headEnd/>
            <a:tailEnd/>
          </a:ln>
        </p:spPr>
        <p:txBody>
          <a:bodyPr/>
          <a:lstStyle/>
          <a:p>
            <a:endParaRPr lang="zh-CN" altLang="en-US"/>
          </a:p>
        </p:txBody>
      </p:sp>
      <p:sp>
        <p:nvSpPr>
          <p:cNvPr id="23561" name="Line 8"/>
          <p:cNvSpPr>
            <a:spLocks noChangeShapeType="1"/>
          </p:cNvSpPr>
          <p:nvPr/>
        </p:nvSpPr>
        <p:spPr bwMode="auto">
          <a:xfrm>
            <a:off x="1981200" y="4986338"/>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3562" name="Line 9"/>
          <p:cNvSpPr>
            <a:spLocks noChangeShapeType="1"/>
          </p:cNvSpPr>
          <p:nvPr/>
        </p:nvSpPr>
        <p:spPr bwMode="auto">
          <a:xfrm flipV="1">
            <a:off x="1447800" y="3614738"/>
            <a:ext cx="0" cy="1600200"/>
          </a:xfrm>
          <a:prstGeom prst="line">
            <a:avLst/>
          </a:prstGeom>
          <a:noFill/>
          <a:ln w="25400">
            <a:solidFill>
              <a:schemeClr val="tx1"/>
            </a:solidFill>
            <a:round/>
            <a:headEnd/>
            <a:tailEnd type="triangle" w="med" len="med"/>
          </a:ln>
        </p:spPr>
        <p:txBody>
          <a:bodyPr/>
          <a:lstStyle/>
          <a:p>
            <a:endParaRPr lang="zh-CN" altLang="en-US"/>
          </a:p>
        </p:txBody>
      </p:sp>
      <p:sp>
        <p:nvSpPr>
          <p:cNvPr id="23563" name="Line 10"/>
          <p:cNvSpPr>
            <a:spLocks noChangeShapeType="1"/>
          </p:cNvSpPr>
          <p:nvPr/>
        </p:nvSpPr>
        <p:spPr bwMode="auto">
          <a:xfrm>
            <a:off x="1447800" y="5214938"/>
            <a:ext cx="2133600" cy="0"/>
          </a:xfrm>
          <a:prstGeom prst="line">
            <a:avLst/>
          </a:prstGeom>
          <a:noFill/>
          <a:ln w="25400">
            <a:solidFill>
              <a:schemeClr val="tx1"/>
            </a:solidFill>
            <a:round/>
            <a:headEnd/>
            <a:tailEnd/>
          </a:ln>
        </p:spPr>
        <p:txBody>
          <a:bodyPr/>
          <a:lstStyle/>
          <a:p>
            <a:endParaRPr lang="zh-CN" altLang="en-US"/>
          </a:p>
        </p:txBody>
      </p:sp>
      <p:sp>
        <p:nvSpPr>
          <p:cNvPr id="23564" name="Line 11"/>
          <p:cNvSpPr>
            <a:spLocks noChangeShapeType="1"/>
          </p:cNvSpPr>
          <p:nvPr/>
        </p:nvSpPr>
        <p:spPr bwMode="auto">
          <a:xfrm flipV="1">
            <a:off x="1447800" y="1938338"/>
            <a:ext cx="0" cy="1066800"/>
          </a:xfrm>
          <a:prstGeom prst="line">
            <a:avLst/>
          </a:prstGeom>
          <a:noFill/>
          <a:ln w="25400">
            <a:solidFill>
              <a:schemeClr val="tx1"/>
            </a:solidFill>
            <a:round/>
            <a:headEnd/>
            <a:tailEnd/>
          </a:ln>
        </p:spPr>
        <p:txBody>
          <a:bodyPr/>
          <a:lstStyle/>
          <a:p>
            <a:endParaRPr lang="zh-CN" altLang="en-US"/>
          </a:p>
        </p:txBody>
      </p:sp>
      <p:sp>
        <p:nvSpPr>
          <p:cNvPr id="23565" name="Line 12"/>
          <p:cNvSpPr>
            <a:spLocks noChangeShapeType="1"/>
          </p:cNvSpPr>
          <p:nvPr/>
        </p:nvSpPr>
        <p:spPr bwMode="auto">
          <a:xfrm>
            <a:off x="1447800" y="1938338"/>
            <a:ext cx="2286000" cy="0"/>
          </a:xfrm>
          <a:prstGeom prst="line">
            <a:avLst/>
          </a:prstGeom>
          <a:noFill/>
          <a:ln w="25400">
            <a:solidFill>
              <a:schemeClr val="tx1"/>
            </a:solidFill>
            <a:round/>
            <a:headEnd/>
            <a:tailEnd type="triangle" w="med" len="med"/>
          </a:ln>
        </p:spPr>
        <p:txBody>
          <a:bodyPr/>
          <a:lstStyle/>
          <a:p>
            <a:endParaRPr lang="zh-CN" altLang="en-US"/>
          </a:p>
        </p:txBody>
      </p:sp>
      <p:sp>
        <p:nvSpPr>
          <p:cNvPr id="23566" name="Line 13"/>
          <p:cNvSpPr>
            <a:spLocks noChangeShapeType="1"/>
          </p:cNvSpPr>
          <p:nvPr/>
        </p:nvSpPr>
        <p:spPr bwMode="auto">
          <a:xfrm flipH="1">
            <a:off x="2057400" y="2166938"/>
            <a:ext cx="1676400" cy="0"/>
          </a:xfrm>
          <a:prstGeom prst="line">
            <a:avLst/>
          </a:prstGeom>
          <a:noFill/>
          <a:ln w="25400">
            <a:solidFill>
              <a:schemeClr val="tx1"/>
            </a:solidFill>
            <a:prstDash val="dash"/>
            <a:round/>
            <a:headEnd/>
            <a:tailEnd/>
          </a:ln>
        </p:spPr>
        <p:txBody>
          <a:bodyPr/>
          <a:lstStyle/>
          <a:p>
            <a:endParaRPr lang="zh-CN" altLang="en-US"/>
          </a:p>
        </p:txBody>
      </p:sp>
      <p:sp>
        <p:nvSpPr>
          <p:cNvPr id="23567" name="Line 14"/>
          <p:cNvSpPr>
            <a:spLocks noChangeShapeType="1"/>
          </p:cNvSpPr>
          <p:nvPr/>
        </p:nvSpPr>
        <p:spPr bwMode="auto">
          <a:xfrm>
            <a:off x="2057400" y="2166938"/>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8495" name="Line 15"/>
          <p:cNvSpPr>
            <a:spLocks noChangeShapeType="1"/>
          </p:cNvSpPr>
          <p:nvPr/>
        </p:nvSpPr>
        <p:spPr bwMode="auto">
          <a:xfrm>
            <a:off x="4191000" y="2471738"/>
            <a:ext cx="0" cy="2438400"/>
          </a:xfrm>
          <a:prstGeom prst="line">
            <a:avLst/>
          </a:prstGeom>
          <a:noFill/>
          <a:ln w="38100">
            <a:solidFill>
              <a:srgbClr val="FF3300"/>
            </a:solidFill>
            <a:prstDash val="lgDashDotDot"/>
            <a:round/>
            <a:headEnd/>
            <a:tailEnd type="triangle" w="med" len="med"/>
          </a:ln>
        </p:spPr>
        <p:txBody>
          <a:bodyPr/>
          <a:lstStyle/>
          <a:p>
            <a:endParaRPr lang="zh-CN" altLang="en-US"/>
          </a:p>
        </p:txBody>
      </p:sp>
      <p:sp>
        <p:nvSpPr>
          <p:cNvPr id="23569" name="Line 16"/>
          <p:cNvSpPr>
            <a:spLocks noChangeShapeType="1"/>
          </p:cNvSpPr>
          <p:nvPr/>
        </p:nvSpPr>
        <p:spPr bwMode="auto">
          <a:xfrm>
            <a:off x="4724400" y="2471738"/>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3570" name="Line 17"/>
          <p:cNvSpPr>
            <a:spLocks noChangeShapeType="1"/>
          </p:cNvSpPr>
          <p:nvPr/>
        </p:nvSpPr>
        <p:spPr bwMode="auto">
          <a:xfrm>
            <a:off x="5334000" y="2166938"/>
            <a:ext cx="1752600" cy="0"/>
          </a:xfrm>
          <a:prstGeom prst="line">
            <a:avLst/>
          </a:prstGeom>
          <a:noFill/>
          <a:ln w="25400">
            <a:solidFill>
              <a:schemeClr val="tx1"/>
            </a:solidFill>
            <a:prstDash val="dash"/>
            <a:round/>
            <a:headEnd type="arrow" w="med" len="med"/>
            <a:tailEnd/>
          </a:ln>
        </p:spPr>
        <p:txBody>
          <a:bodyPr/>
          <a:lstStyle/>
          <a:p>
            <a:endParaRPr lang="zh-CN" altLang="en-US"/>
          </a:p>
        </p:txBody>
      </p:sp>
      <p:sp>
        <p:nvSpPr>
          <p:cNvPr id="23571" name="Line 18"/>
          <p:cNvSpPr>
            <a:spLocks noChangeShapeType="1"/>
          </p:cNvSpPr>
          <p:nvPr/>
        </p:nvSpPr>
        <p:spPr bwMode="auto">
          <a:xfrm>
            <a:off x="7086600" y="2166938"/>
            <a:ext cx="0" cy="914400"/>
          </a:xfrm>
          <a:prstGeom prst="line">
            <a:avLst/>
          </a:prstGeom>
          <a:noFill/>
          <a:ln w="25400">
            <a:solidFill>
              <a:schemeClr val="tx1"/>
            </a:solidFill>
            <a:prstDash val="dash"/>
            <a:round/>
            <a:headEnd/>
            <a:tailEnd/>
          </a:ln>
        </p:spPr>
        <p:txBody>
          <a:bodyPr/>
          <a:lstStyle/>
          <a:p>
            <a:endParaRPr lang="zh-CN" altLang="en-US"/>
          </a:p>
        </p:txBody>
      </p:sp>
      <p:sp>
        <p:nvSpPr>
          <p:cNvPr id="23572" name="Line 19"/>
          <p:cNvSpPr>
            <a:spLocks noChangeShapeType="1"/>
          </p:cNvSpPr>
          <p:nvPr/>
        </p:nvSpPr>
        <p:spPr bwMode="auto">
          <a:xfrm>
            <a:off x="7467600" y="1914525"/>
            <a:ext cx="0" cy="1166813"/>
          </a:xfrm>
          <a:prstGeom prst="line">
            <a:avLst/>
          </a:prstGeom>
          <a:noFill/>
          <a:ln w="25400">
            <a:solidFill>
              <a:schemeClr val="tx1"/>
            </a:solidFill>
            <a:round/>
            <a:headEnd/>
            <a:tailEnd type="arrow" w="med" len="med"/>
          </a:ln>
        </p:spPr>
        <p:txBody>
          <a:bodyPr/>
          <a:lstStyle/>
          <a:p>
            <a:endParaRPr lang="zh-CN" altLang="en-US"/>
          </a:p>
        </p:txBody>
      </p:sp>
      <p:sp>
        <p:nvSpPr>
          <p:cNvPr id="23573" name="Line 20"/>
          <p:cNvSpPr>
            <a:spLocks noChangeShapeType="1"/>
          </p:cNvSpPr>
          <p:nvPr/>
        </p:nvSpPr>
        <p:spPr bwMode="auto">
          <a:xfrm flipH="1">
            <a:off x="5334000" y="1905000"/>
            <a:ext cx="2133600" cy="0"/>
          </a:xfrm>
          <a:prstGeom prst="line">
            <a:avLst/>
          </a:prstGeom>
          <a:noFill/>
          <a:ln w="25400">
            <a:solidFill>
              <a:schemeClr val="tx1"/>
            </a:solidFill>
            <a:round/>
            <a:headEnd/>
            <a:tailEnd/>
          </a:ln>
        </p:spPr>
        <p:txBody>
          <a:bodyPr/>
          <a:lstStyle/>
          <a:p>
            <a:endParaRPr lang="zh-CN" altLang="en-US"/>
          </a:p>
        </p:txBody>
      </p:sp>
      <p:sp>
        <p:nvSpPr>
          <p:cNvPr id="23574" name="Line 21"/>
          <p:cNvSpPr>
            <a:spLocks noChangeShapeType="1"/>
          </p:cNvSpPr>
          <p:nvPr/>
        </p:nvSpPr>
        <p:spPr bwMode="auto">
          <a:xfrm>
            <a:off x="7086600" y="3767138"/>
            <a:ext cx="0" cy="1219200"/>
          </a:xfrm>
          <a:prstGeom prst="line">
            <a:avLst/>
          </a:prstGeom>
          <a:noFill/>
          <a:ln w="25400">
            <a:solidFill>
              <a:schemeClr val="tx1"/>
            </a:solidFill>
            <a:prstDash val="dash"/>
            <a:round/>
            <a:headEnd/>
            <a:tailEnd/>
          </a:ln>
        </p:spPr>
        <p:txBody>
          <a:bodyPr/>
          <a:lstStyle/>
          <a:p>
            <a:endParaRPr lang="zh-CN" altLang="en-US"/>
          </a:p>
        </p:txBody>
      </p:sp>
      <p:sp>
        <p:nvSpPr>
          <p:cNvPr id="23575" name="Line 22"/>
          <p:cNvSpPr>
            <a:spLocks noChangeShapeType="1"/>
          </p:cNvSpPr>
          <p:nvPr/>
        </p:nvSpPr>
        <p:spPr bwMode="auto">
          <a:xfrm>
            <a:off x="7467600" y="3767138"/>
            <a:ext cx="0" cy="1524000"/>
          </a:xfrm>
          <a:prstGeom prst="line">
            <a:avLst/>
          </a:prstGeom>
          <a:noFill/>
          <a:ln w="25400">
            <a:solidFill>
              <a:schemeClr val="tx1"/>
            </a:solidFill>
            <a:prstDash val="lgDashDotDot"/>
            <a:round/>
            <a:headEnd/>
            <a:tailEnd/>
          </a:ln>
        </p:spPr>
        <p:txBody>
          <a:bodyPr/>
          <a:lstStyle/>
          <a:p>
            <a:endParaRPr lang="zh-CN" altLang="en-US"/>
          </a:p>
        </p:txBody>
      </p:sp>
      <p:sp>
        <p:nvSpPr>
          <p:cNvPr id="23576" name="Line 23"/>
          <p:cNvSpPr>
            <a:spLocks noChangeShapeType="1"/>
          </p:cNvSpPr>
          <p:nvPr/>
        </p:nvSpPr>
        <p:spPr bwMode="auto">
          <a:xfrm flipH="1">
            <a:off x="5486400" y="4986338"/>
            <a:ext cx="1600200" cy="0"/>
          </a:xfrm>
          <a:prstGeom prst="line">
            <a:avLst/>
          </a:prstGeom>
          <a:noFill/>
          <a:ln w="25400">
            <a:solidFill>
              <a:schemeClr val="tx1"/>
            </a:solidFill>
            <a:prstDash val="dash"/>
            <a:round/>
            <a:headEnd/>
            <a:tailEnd type="arrow" w="med" len="med"/>
          </a:ln>
        </p:spPr>
        <p:txBody>
          <a:bodyPr/>
          <a:lstStyle/>
          <a:p>
            <a:endParaRPr lang="zh-CN" altLang="en-US"/>
          </a:p>
        </p:txBody>
      </p:sp>
      <p:sp>
        <p:nvSpPr>
          <p:cNvPr id="23577" name="Line 24"/>
          <p:cNvSpPr>
            <a:spLocks noChangeShapeType="1"/>
          </p:cNvSpPr>
          <p:nvPr/>
        </p:nvSpPr>
        <p:spPr bwMode="auto">
          <a:xfrm flipH="1">
            <a:off x="5486400" y="5291138"/>
            <a:ext cx="19812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3578" name="Line 25"/>
          <p:cNvSpPr>
            <a:spLocks noChangeShapeType="1"/>
          </p:cNvSpPr>
          <p:nvPr/>
        </p:nvSpPr>
        <p:spPr bwMode="auto">
          <a:xfrm>
            <a:off x="1219200" y="5715000"/>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3579" name="Line 26"/>
          <p:cNvSpPr>
            <a:spLocks noChangeShapeType="1"/>
          </p:cNvSpPr>
          <p:nvPr/>
        </p:nvSpPr>
        <p:spPr bwMode="auto">
          <a:xfrm>
            <a:off x="3657600" y="5715000"/>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3580" name="Line 27"/>
          <p:cNvSpPr>
            <a:spLocks noChangeShapeType="1"/>
          </p:cNvSpPr>
          <p:nvPr/>
        </p:nvSpPr>
        <p:spPr bwMode="auto">
          <a:xfrm>
            <a:off x="6019800" y="5715000"/>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8508" name="Line 28"/>
          <p:cNvSpPr>
            <a:spLocks noChangeShapeType="1"/>
          </p:cNvSpPr>
          <p:nvPr/>
        </p:nvSpPr>
        <p:spPr bwMode="auto">
          <a:xfrm>
            <a:off x="2438400" y="3286125"/>
            <a:ext cx="3962400" cy="0"/>
          </a:xfrm>
          <a:prstGeom prst="line">
            <a:avLst/>
          </a:prstGeom>
          <a:noFill/>
          <a:ln w="9525">
            <a:solidFill>
              <a:srgbClr val="FF3300"/>
            </a:solidFill>
            <a:round/>
            <a:headEnd/>
            <a:tailEnd type="triangle" w="med" len="med"/>
          </a:ln>
        </p:spPr>
        <p:txBody>
          <a:bodyPr/>
          <a:lstStyle/>
          <a:p>
            <a:endParaRPr lang="zh-CN" altLang="en-US"/>
          </a:p>
        </p:txBody>
      </p:sp>
      <p:sp>
        <p:nvSpPr>
          <p:cNvPr id="788509" name="Line 29"/>
          <p:cNvSpPr>
            <a:spLocks noChangeShapeType="1"/>
          </p:cNvSpPr>
          <p:nvPr/>
        </p:nvSpPr>
        <p:spPr bwMode="auto">
          <a:xfrm flipH="1">
            <a:off x="2438400" y="3438525"/>
            <a:ext cx="4038600" cy="0"/>
          </a:xfrm>
          <a:prstGeom prst="line">
            <a:avLst/>
          </a:prstGeom>
          <a:noFill/>
          <a:ln w="25400">
            <a:solidFill>
              <a:srgbClr val="FF3300"/>
            </a:solidFill>
            <a:prstDash val="dash"/>
            <a:round/>
            <a:headEnd/>
            <a:tailEnd type="arrow" w="med" len="med"/>
          </a:ln>
        </p:spPr>
        <p:txBody>
          <a:bodyPr/>
          <a:lstStyle/>
          <a:p>
            <a:endParaRPr lang="zh-CN" altLang="en-US"/>
          </a:p>
        </p:txBody>
      </p:sp>
      <p:sp>
        <p:nvSpPr>
          <p:cNvPr id="23583" name="Text Box 31"/>
          <p:cNvSpPr txBox="1">
            <a:spLocks noChangeArrowheads="1"/>
          </p:cNvSpPr>
          <p:nvPr/>
        </p:nvSpPr>
        <p:spPr bwMode="auto">
          <a:xfrm>
            <a:off x="923925" y="5838825"/>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Tree>
    <p:extLst>
      <p:ext uri="{BB962C8B-B14F-4D97-AF65-F5344CB8AC3E}">
        <p14:creationId xmlns:p14="http://schemas.microsoft.com/office/powerpoint/2010/main" val="319336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95"/>
                                        </p:tgtEl>
                                        <p:attrNameLst>
                                          <p:attrName>style.visibility</p:attrName>
                                        </p:attrNameLst>
                                      </p:cBhvr>
                                      <p:to>
                                        <p:strVal val="visible"/>
                                      </p:to>
                                    </p:set>
                                    <p:animEffect transition="in" filter="blinds(horizontal)">
                                      <p:cBhvr>
                                        <p:cTn id="7" dur="500"/>
                                        <p:tgtEl>
                                          <p:spTgt spid="788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08"/>
                                        </p:tgtEl>
                                        <p:attrNameLst>
                                          <p:attrName>style.visibility</p:attrName>
                                        </p:attrNameLst>
                                      </p:cBhvr>
                                      <p:to>
                                        <p:strVal val="visible"/>
                                      </p:to>
                                    </p:set>
                                    <p:animEffect transition="in" filter="blinds(horizontal)">
                                      <p:cBhvr>
                                        <p:cTn id="12" dur="500"/>
                                        <p:tgtEl>
                                          <p:spTgt spid="78850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8509"/>
                                        </p:tgtEl>
                                        <p:attrNameLst>
                                          <p:attrName>style.visibility</p:attrName>
                                        </p:attrNameLst>
                                      </p:cBhvr>
                                      <p:to>
                                        <p:strVal val="visible"/>
                                      </p:to>
                                    </p:set>
                                    <p:animEffect transition="in" filter="blinds(horizontal)">
                                      <p:cBhvr>
                                        <p:cTn id="15" dur="500"/>
                                        <p:tgtEl>
                                          <p:spTgt spid="788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5" grpId="0" animBg="1"/>
      <p:bldP spid="788508" grpId="0" animBg="1"/>
      <p:bldP spid="7885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CN" altLang="en-US" dirty="0"/>
              <a:t>市场失灵 </a:t>
            </a:r>
            <a:r>
              <a:rPr lang="en-US" altLang="zh-CN" dirty="0"/>
              <a:t>Market Failure</a:t>
            </a:r>
          </a:p>
        </p:txBody>
      </p:sp>
      <p:sp>
        <p:nvSpPr>
          <p:cNvPr id="24579" name="Rectangle 3"/>
          <p:cNvSpPr>
            <a:spLocks noGrp="1" noChangeArrowheads="1"/>
          </p:cNvSpPr>
          <p:nvPr>
            <p:ph type="body" idx="1"/>
          </p:nvPr>
        </p:nvSpPr>
        <p:spPr/>
        <p:txBody>
          <a:bodyPr>
            <a:normAutofit lnSpcReduction="10000"/>
          </a:bodyPr>
          <a:lstStyle/>
          <a:p>
            <a:pPr eaLnBrk="1" hangingPunct="1">
              <a:lnSpc>
                <a:spcPct val="90000"/>
              </a:lnSpc>
              <a:spcBef>
                <a:spcPct val="50000"/>
              </a:spcBef>
            </a:pPr>
            <a:r>
              <a:rPr lang="en-US" altLang="zh-CN" dirty="0"/>
              <a:t>Contract failure theory  </a:t>
            </a:r>
            <a:r>
              <a:rPr lang="zh-CN" altLang="en-US" dirty="0">
                <a:hlinkClick r:id="rId2" action="ppaction://hlinksldjump"/>
              </a:rPr>
              <a:t>合约失灵理论</a:t>
            </a:r>
            <a:endParaRPr lang="en-US" altLang="zh-CN" dirty="0"/>
          </a:p>
          <a:p>
            <a:pPr lvl="1" eaLnBrk="1" hangingPunct="1">
              <a:lnSpc>
                <a:spcPct val="90000"/>
              </a:lnSpc>
              <a:spcBef>
                <a:spcPct val="50000"/>
              </a:spcBef>
            </a:pPr>
            <a:r>
              <a:rPr lang="en-US" altLang="zh-CN" dirty="0"/>
              <a:t>Untrustworthy </a:t>
            </a:r>
          </a:p>
          <a:p>
            <a:pPr>
              <a:lnSpc>
                <a:spcPct val="90000"/>
              </a:lnSpc>
              <a:spcBef>
                <a:spcPct val="50000"/>
              </a:spcBef>
            </a:pPr>
            <a:r>
              <a:rPr lang="en-US" altLang="zh-CN" dirty="0"/>
              <a:t>Under-producing public goods/services</a:t>
            </a:r>
          </a:p>
          <a:p>
            <a:pPr marL="342900" lvl="1" indent="-342900">
              <a:lnSpc>
                <a:spcPct val="90000"/>
              </a:lnSpc>
              <a:spcBef>
                <a:spcPct val="50000"/>
              </a:spcBef>
              <a:buFont typeface="Arial" pitchFamily="34" charset="0"/>
              <a:buChar char="•"/>
            </a:pPr>
            <a:r>
              <a:rPr lang="en-US" altLang="zh-CN" sz="3200" dirty="0"/>
              <a:t>Information asymmetry problems</a:t>
            </a:r>
          </a:p>
          <a:p>
            <a:pPr marL="742950" lvl="2" indent="-342900">
              <a:lnSpc>
                <a:spcPct val="90000"/>
              </a:lnSpc>
              <a:spcBef>
                <a:spcPct val="50000"/>
              </a:spcBef>
              <a:buFontTx/>
              <a:buChar char="−"/>
            </a:pPr>
            <a:r>
              <a:rPr lang="en-US" altLang="zh-CN" dirty="0"/>
              <a:t>Opportunism: small number problem (e.g. minimizing contract number)</a:t>
            </a:r>
          </a:p>
          <a:p>
            <a:pPr lvl="1">
              <a:lnSpc>
                <a:spcPct val="90000"/>
              </a:lnSpc>
              <a:spcBef>
                <a:spcPct val="50000"/>
              </a:spcBef>
            </a:pPr>
            <a:r>
              <a:rPr lang="en-US" altLang="zh-CN" sz="2400" dirty="0"/>
              <a:t>Tyranny of minority/externality</a:t>
            </a:r>
          </a:p>
        </p:txBody>
      </p:sp>
    </p:spTree>
    <p:extLst>
      <p:ext uri="{BB962C8B-B14F-4D97-AF65-F5344CB8AC3E}">
        <p14:creationId xmlns:p14="http://schemas.microsoft.com/office/powerpoint/2010/main" val="228529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“合约失灵”理论</a:t>
            </a:r>
          </a:p>
        </p:txBody>
      </p:sp>
      <p:sp>
        <p:nvSpPr>
          <p:cNvPr id="5" name="内容占位符 4"/>
          <p:cNvSpPr>
            <a:spLocks noGrp="1"/>
          </p:cNvSpPr>
          <p:nvPr>
            <p:ph idx="1"/>
          </p:nvPr>
        </p:nvSpPr>
        <p:spPr>
          <a:xfrm>
            <a:off x="457200" y="1600200"/>
            <a:ext cx="8229600" cy="4853136"/>
          </a:xfrm>
        </p:spPr>
        <p:txBody>
          <a:bodyPr>
            <a:normAutofit/>
          </a:bodyPr>
          <a:lstStyle/>
          <a:p>
            <a:r>
              <a:rPr lang="zh-CN" altLang="en-US" dirty="0"/>
              <a:t>与公共服务提供相关的市场失灵理论</a:t>
            </a:r>
            <a:endParaRPr lang="en-US" altLang="zh-CN" dirty="0"/>
          </a:p>
          <a:p>
            <a:r>
              <a:rPr lang="zh-CN" altLang="en-US" sz="3000" dirty="0"/>
              <a:t>汉斯曼（1980）从营利性组织的局限性入手，认为消费者与生产者在产品和服务的质量上存在明显的信息不对称。仅仅依靠生产者和消费者之间的合约难以防止生产者坑害消费者的机会主义行为，这就是合约失灵产生的原因。由非营利组织提供的服务或商品中，生产者的欺诈行为就会少得多。</a:t>
            </a:r>
          </a:p>
          <a:p>
            <a:endParaRPr lang="zh-CN" altLang="en-US" dirty="0"/>
          </a:p>
        </p:txBody>
      </p:sp>
    </p:spTree>
    <p:extLst>
      <p:ext uri="{BB962C8B-B14F-4D97-AF65-F5344CB8AC3E}">
        <p14:creationId xmlns:p14="http://schemas.microsoft.com/office/powerpoint/2010/main" val="26153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zh-CN" dirty="0"/>
              <a:t>The Rise of Nonprofits</a:t>
            </a:r>
            <a:br>
              <a:rPr lang="en-US" altLang="zh-CN" dirty="0"/>
            </a:br>
            <a:r>
              <a:rPr lang="zh-CN" altLang="en-US" dirty="0"/>
              <a:t>第三部门的兴起</a:t>
            </a:r>
          </a:p>
        </p:txBody>
      </p:sp>
      <p:sp>
        <p:nvSpPr>
          <p:cNvPr id="25603" name="Rectangle 3"/>
          <p:cNvSpPr>
            <a:spLocks noGrp="1" noChangeArrowheads="1"/>
          </p:cNvSpPr>
          <p:nvPr>
            <p:ph type="body" idx="1"/>
          </p:nvPr>
        </p:nvSpPr>
        <p:spPr>
          <a:xfrm>
            <a:off x="457200" y="1916832"/>
            <a:ext cx="8229600" cy="4209331"/>
          </a:xfrm>
        </p:spPr>
        <p:txBody>
          <a:bodyPr>
            <a:normAutofit fontScale="92500" lnSpcReduction="20000"/>
          </a:bodyPr>
          <a:lstStyle/>
          <a:p>
            <a:pPr eaLnBrk="1" hangingPunct="1">
              <a:lnSpc>
                <a:spcPct val="90000"/>
              </a:lnSpc>
            </a:pPr>
            <a:r>
              <a:rPr lang="en-US" altLang="zh-CN" dirty="0"/>
              <a:t>Demand side: diversified demands</a:t>
            </a:r>
          </a:p>
          <a:p>
            <a:pPr eaLnBrk="1" hangingPunct="1">
              <a:lnSpc>
                <a:spcPct val="90000"/>
              </a:lnSpc>
            </a:pPr>
            <a:endParaRPr lang="en-US" altLang="zh-CN" dirty="0"/>
          </a:p>
          <a:p>
            <a:pPr eaLnBrk="1" hangingPunct="1">
              <a:lnSpc>
                <a:spcPct val="90000"/>
              </a:lnSpc>
            </a:pPr>
            <a:r>
              <a:rPr lang="en-US" altLang="zh-CN" dirty="0"/>
              <a:t>Supply side:</a:t>
            </a:r>
          </a:p>
          <a:p>
            <a:pPr lvl="1" eaLnBrk="1" hangingPunct="1">
              <a:lnSpc>
                <a:spcPct val="90000"/>
              </a:lnSpc>
            </a:pPr>
            <a:r>
              <a:rPr lang="en-US" altLang="zh-CN" dirty="0"/>
              <a:t>Moral factor</a:t>
            </a:r>
          </a:p>
          <a:p>
            <a:pPr lvl="1" eaLnBrk="1" hangingPunct="1">
              <a:lnSpc>
                <a:spcPct val="90000"/>
              </a:lnSpc>
            </a:pPr>
            <a:r>
              <a:rPr lang="en-US" altLang="zh-CN" dirty="0"/>
              <a:t>Closer to clients</a:t>
            </a:r>
            <a:r>
              <a:rPr lang="en-US" altLang="zh-CN" dirty="0">
                <a:sym typeface="Wingdings" pitchFamily="2" charset="2"/>
              </a:rPr>
              <a:t>, more responsive</a:t>
            </a:r>
          </a:p>
          <a:p>
            <a:pPr lvl="1" eaLnBrk="1" hangingPunct="1">
              <a:lnSpc>
                <a:spcPct val="90000"/>
              </a:lnSpc>
            </a:pPr>
            <a:r>
              <a:rPr lang="en-US" altLang="zh-CN" dirty="0"/>
              <a:t>Non-distribution constraint</a:t>
            </a:r>
          </a:p>
          <a:p>
            <a:pPr eaLnBrk="1" hangingPunct="1">
              <a:lnSpc>
                <a:spcPct val="90000"/>
              </a:lnSpc>
            </a:pPr>
            <a:endParaRPr lang="en-US" altLang="zh-CN" dirty="0"/>
          </a:p>
          <a:p>
            <a:pPr eaLnBrk="1" hangingPunct="1">
              <a:lnSpc>
                <a:spcPct val="90000"/>
              </a:lnSpc>
            </a:pPr>
            <a:r>
              <a:rPr lang="en-US" altLang="zh-CN" dirty="0"/>
              <a:t>Subsidy theory</a:t>
            </a:r>
            <a:endParaRPr lang="zh-CN" altLang="en-US" dirty="0"/>
          </a:p>
        </p:txBody>
      </p:sp>
    </p:spTree>
    <p:extLst>
      <p:ext uri="{BB962C8B-B14F-4D97-AF65-F5344CB8AC3E}">
        <p14:creationId xmlns:p14="http://schemas.microsoft.com/office/powerpoint/2010/main" val="3210584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zh-CN" dirty="0"/>
              <a:t>Characteristics of NPOs </a:t>
            </a:r>
            <a:br>
              <a:rPr lang="en-US" altLang="zh-CN" dirty="0"/>
            </a:br>
            <a:r>
              <a:rPr lang="en-US" altLang="zh-CN" dirty="0"/>
              <a:t>(L. </a:t>
            </a:r>
            <a:r>
              <a:rPr lang="en-US" altLang="zh-CN" dirty="0" err="1"/>
              <a:t>Salamon</a:t>
            </a:r>
            <a:r>
              <a:rPr lang="en-US" altLang="zh-CN" dirty="0"/>
              <a:t>) </a:t>
            </a:r>
            <a:r>
              <a:rPr lang="zh-CN" altLang="en-US" dirty="0"/>
              <a:t>特征</a:t>
            </a:r>
            <a:endParaRPr lang="en-US" altLang="zh-CN" dirty="0"/>
          </a:p>
        </p:txBody>
      </p:sp>
      <p:sp>
        <p:nvSpPr>
          <p:cNvPr id="26627" name="Rectangle 3"/>
          <p:cNvSpPr>
            <a:spLocks noGrp="1" noChangeArrowheads="1"/>
          </p:cNvSpPr>
          <p:nvPr>
            <p:ph type="body" idx="1"/>
          </p:nvPr>
        </p:nvSpPr>
        <p:spPr>
          <a:xfrm>
            <a:off x="467544" y="1844824"/>
            <a:ext cx="8229600" cy="4525963"/>
          </a:xfrm>
        </p:spPr>
        <p:txBody>
          <a:bodyPr>
            <a:normAutofit lnSpcReduction="10000"/>
          </a:bodyPr>
          <a:lstStyle/>
          <a:p>
            <a:pPr eaLnBrk="1" hangingPunct="1"/>
            <a:r>
              <a:rPr lang="en-US" altLang="zh-CN" dirty="0"/>
              <a:t>Formally organized</a:t>
            </a:r>
          </a:p>
          <a:p>
            <a:pPr eaLnBrk="1" hangingPunct="1"/>
            <a:r>
              <a:rPr lang="en-US" altLang="zh-CN" dirty="0"/>
              <a:t>Self-governing</a:t>
            </a:r>
          </a:p>
          <a:p>
            <a:pPr eaLnBrk="1" hangingPunct="1"/>
            <a:r>
              <a:rPr lang="en-US" altLang="zh-CN" dirty="0"/>
              <a:t>Not profit-distributing (no owner)</a:t>
            </a:r>
          </a:p>
          <a:p>
            <a:pPr eaLnBrk="1" hangingPunct="1"/>
            <a:r>
              <a:rPr lang="en-US" altLang="zh-CN" dirty="0"/>
              <a:t>Independent of government</a:t>
            </a:r>
          </a:p>
          <a:p>
            <a:pPr eaLnBrk="1" hangingPunct="1"/>
            <a:r>
              <a:rPr lang="en-US" altLang="zh-CN" dirty="0"/>
              <a:t>Serve a public purpose, not a private benefit (mission statement) </a:t>
            </a:r>
          </a:p>
          <a:p>
            <a:pPr eaLnBrk="1" hangingPunct="1"/>
            <a:r>
              <a:rPr lang="en-US" altLang="zh-CN" dirty="0"/>
              <a:t>Voluntary</a:t>
            </a:r>
          </a:p>
        </p:txBody>
      </p:sp>
      <p:pic>
        <p:nvPicPr>
          <p:cNvPr id="4" name="图片 3" descr="Lester-Salamon_.jpg"/>
          <p:cNvPicPr>
            <a:picLocks noChangeAspect="1"/>
          </p:cNvPicPr>
          <p:nvPr/>
        </p:nvPicPr>
        <p:blipFill>
          <a:blip r:embed="rId2" cstate="print"/>
          <a:stretch>
            <a:fillRect/>
          </a:stretch>
        </p:blipFill>
        <p:spPr>
          <a:xfrm>
            <a:off x="6804248" y="980728"/>
            <a:ext cx="2339752" cy="2447925"/>
          </a:xfrm>
          <a:prstGeom prst="rect">
            <a:avLst/>
          </a:prstGeom>
        </p:spPr>
      </p:pic>
    </p:spTree>
    <p:extLst>
      <p:ext uri="{BB962C8B-B14F-4D97-AF65-F5344CB8AC3E}">
        <p14:creationId xmlns:p14="http://schemas.microsoft.com/office/powerpoint/2010/main" val="26565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zh-CN" altLang="en-US" sz="4000" dirty="0"/>
              <a:t>基本分类 </a:t>
            </a:r>
            <a:r>
              <a:rPr lang="en-US" altLang="zh-CN" sz="4000" dirty="0"/>
              <a:t>The Basic Division of Nonprofits</a:t>
            </a:r>
            <a:endParaRPr lang="zh-CN" altLang="en-US" sz="4000" dirty="0"/>
          </a:p>
        </p:txBody>
      </p:sp>
      <p:sp>
        <p:nvSpPr>
          <p:cNvPr id="27651" name="Rectangle 3"/>
          <p:cNvSpPr>
            <a:spLocks noGrp="1" noChangeArrowheads="1"/>
          </p:cNvSpPr>
          <p:nvPr>
            <p:ph type="body" idx="1"/>
          </p:nvPr>
        </p:nvSpPr>
        <p:spPr>
          <a:xfrm>
            <a:off x="685800" y="1524000"/>
            <a:ext cx="7772400" cy="4929336"/>
          </a:xfrm>
        </p:spPr>
        <p:txBody>
          <a:bodyPr>
            <a:normAutofit fontScale="77500" lnSpcReduction="20000"/>
          </a:bodyPr>
          <a:lstStyle/>
          <a:p>
            <a:pPr eaLnBrk="1" hangingPunct="1">
              <a:lnSpc>
                <a:spcPct val="120000"/>
              </a:lnSpc>
              <a:spcAft>
                <a:spcPts val="600"/>
              </a:spcAft>
            </a:pPr>
            <a:r>
              <a:rPr lang="en-US" altLang="zh-CN" sz="2800" dirty="0"/>
              <a:t>Member-serving organizations</a:t>
            </a:r>
          </a:p>
          <a:p>
            <a:pPr lvl="1" eaLnBrk="1" hangingPunct="1">
              <a:lnSpc>
                <a:spcPct val="120000"/>
              </a:lnSpc>
              <a:spcAft>
                <a:spcPts val="600"/>
              </a:spcAft>
            </a:pPr>
            <a:r>
              <a:rPr lang="en-US" altLang="zh-CN" sz="2400" dirty="0"/>
              <a:t>Exist primarily to provide a benefit to the organization</a:t>
            </a:r>
            <a:r>
              <a:rPr lang="en-US" altLang="zh-CN" sz="2400" dirty="0">
                <a:latin typeface="Garamond" pitchFamily="18" charset="0"/>
              </a:rPr>
              <a:t>’</a:t>
            </a:r>
            <a:r>
              <a:rPr lang="en-US" altLang="zh-CN" sz="2400" dirty="0"/>
              <a:t>s members rather than the public at large.</a:t>
            </a:r>
          </a:p>
          <a:p>
            <a:pPr lvl="1" eaLnBrk="1" hangingPunct="1">
              <a:lnSpc>
                <a:spcPct val="120000"/>
              </a:lnSpc>
              <a:spcAft>
                <a:spcPts val="600"/>
              </a:spcAft>
            </a:pPr>
            <a:r>
              <a:rPr lang="en-US" altLang="zh-CN" sz="2400" dirty="0"/>
              <a:t>Examples: Chambers of Commerce, the American Bankers Association, Homeowner Associations</a:t>
            </a:r>
          </a:p>
          <a:p>
            <a:pPr lvl="1" eaLnBrk="1" hangingPunct="1">
              <a:lnSpc>
                <a:spcPct val="120000"/>
              </a:lnSpc>
              <a:spcAft>
                <a:spcPts val="600"/>
              </a:spcAft>
              <a:buFontTx/>
              <a:buNone/>
            </a:pPr>
            <a:endParaRPr lang="en-US" altLang="zh-CN" sz="2400" dirty="0"/>
          </a:p>
          <a:p>
            <a:pPr eaLnBrk="1" hangingPunct="1">
              <a:lnSpc>
                <a:spcPct val="120000"/>
              </a:lnSpc>
              <a:spcAft>
                <a:spcPts val="600"/>
              </a:spcAft>
            </a:pPr>
            <a:r>
              <a:rPr lang="en-US" altLang="zh-CN" sz="2800" dirty="0"/>
              <a:t>Public-serving organizations</a:t>
            </a:r>
          </a:p>
          <a:p>
            <a:pPr lvl="1" eaLnBrk="1" hangingPunct="1">
              <a:lnSpc>
                <a:spcPct val="120000"/>
              </a:lnSpc>
              <a:spcAft>
                <a:spcPts val="600"/>
              </a:spcAft>
            </a:pPr>
            <a:r>
              <a:rPr lang="en-US" altLang="zh-CN" sz="2400" dirty="0"/>
              <a:t>Exist mainly to serve the public at large rather than the organization</a:t>
            </a:r>
            <a:r>
              <a:rPr lang="en-US" altLang="zh-CN" sz="2400" dirty="0">
                <a:latin typeface="Garamond" pitchFamily="18" charset="0"/>
              </a:rPr>
              <a:t>’</a:t>
            </a:r>
            <a:r>
              <a:rPr lang="en-US" altLang="zh-CN" sz="2400" dirty="0"/>
              <a:t>s membership. </a:t>
            </a:r>
          </a:p>
          <a:p>
            <a:pPr lvl="1" eaLnBrk="1" hangingPunct="1">
              <a:lnSpc>
                <a:spcPct val="120000"/>
              </a:lnSpc>
              <a:spcAft>
                <a:spcPts val="600"/>
              </a:spcAft>
            </a:pPr>
            <a:r>
              <a:rPr lang="en-US" altLang="zh-CN" sz="2400" dirty="0"/>
              <a:t>The term </a:t>
            </a:r>
            <a:r>
              <a:rPr lang="en-US" altLang="zh-CN" sz="2400" b="1" dirty="0">
                <a:solidFill>
                  <a:schemeClr val="hlink"/>
                </a:solidFill>
              </a:rPr>
              <a:t>Nongovernmental Organization (NGO)</a:t>
            </a:r>
            <a:r>
              <a:rPr lang="en-US" altLang="zh-CN" sz="2400" dirty="0"/>
              <a:t> usually refers to this type of  nonprofit.</a:t>
            </a:r>
          </a:p>
          <a:p>
            <a:pPr lvl="1" eaLnBrk="1" hangingPunct="1">
              <a:lnSpc>
                <a:spcPct val="120000"/>
              </a:lnSpc>
              <a:spcAft>
                <a:spcPts val="600"/>
              </a:spcAft>
            </a:pPr>
            <a:r>
              <a:rPr lang="en-US" altLang="zh-CN" sz="2400" dirty="0"/>
              <a:t>Example: The red cross</a:t>
            </a:r>
            <a:endParaRPr lang="zh-CN" altLang="en-US" sz="2400" dirty="0"/>
          </a:p>
        </p:txBody>
      </p:sp>
    </p:spTree>
    <p:extLst>
      <p:ext uri="{BB962C8B-B14F-4D97-AF65-F5344CB8AC3E}">
        <p14:creationId xmlns:p14="http://schemas.microsoft.com/office/powerpoint/2010/main" val="344332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p:spPr>
        <p:txBody>
          <a:bodyPr/>
          <a:lstStyle/>
          <a:p>
            <a:pPr eaLnBrk="1" hangingPunct="1"/>
            <a:r>
              <a:rPr lang="en-US" altLang="zh-CN"/>
              <a:t>The size of NPOs in the US </a:t>
            </a:r>
          </a:p>
        </p:txBody>
      </p:sp>
      <p:sp>
        <p:nvSpPr>
          <p:cNvPr id="28675" name="Rectangle 3"/>
          <p:cNvSpPr>
            <a:spLocks noGrp="1" noChangeArrowheads="1"/>
          </p:cNvSpPr>
          <p:nvPr>
            <p:ph type="body" idx="1"/>
          </p:nvPr>
        </p:nvSpPr>
        <p:spPr>
          <a:xfrm>
            <a:off x="685800" y="1524000"/>
            <a:ext cx="8077200" cy="5105400"/>
          </a:xfrm>
        </p:spPr>
        <p:txBody>
          <a:bodyPr>
            <a:normAutofit fontScale="92500" lnSpcReduction="20000"/>
          </a:bodyPr>
          <a:lstStyle/>
          <a:p>
            <a:pPr eaLnBrk="1" hangingPunct="1"/>
            <a:r>
              <a:rPr lang="en-US" altLang="zh-CN" sz="2800" dirty="0"/>
              <a:t>“Value Guardians”</a:t>
            </a:r>
          </a:p>
          <a:p>
            <a:pPr lvl="1"/>
            <a:r>
              <a:rPr lang="en-US" altLang="zh-CN" sz="2400" dirty="0"/>
              <a:t> Individualism (</a:t>
            </a:r>
            <a:r>
              <a:rPr lang="zh-CN" altLang="en-US" sz="2400" dirty="0"/>
              <a:t>个人主义）</a:t>
            </a:r>
            <a:r>
              <a:rPr lang="en-US" altLang="zh-CN" sz="2400" dirty="0"/>
              <a:t>&amp; Solidarity </a:t>
            </a:r>
            <a:r>
              <a:rPr lang="zh-CN" altLang="en-US" sz="2400" dirty="0"/>
              <a:t>（团结）</a:t>
            </a:r>
            <a:endParaRPr lang="en-US" altLang="zh-CN" sz="2400" dirty="0"/>
          </a:p>
          <a:p>
            <a:pPr lvl="1">
              <a:buNone/>
            </a:pPr>
            <a:r>
              <a:rPr lang="zh-CN" altLang="en-US" sz="2400" dirty="0"/>
              <a:t>     高度的个人自由与强大的国家权威融为一体</a:t>
            </a:r>
            <a:endParaRPr lang="zh-CN" altLang="en-US" sz="2000" dirty="0"/>
          </a:p>
          <a:p>
            <a:pPr eaLnBrk="1" hangingPunct="1"/>
            <a:r>
              <a:rPr lang="en-US" altLang="zh-CN" sz="2800" dirty="0"/>
              <a:t>It is </a:t>
            </a:r>
            <a:r>
              <a:rPr lang="en-US" altLang="zh-CN" sz="2800" dirty="0">
                <a:hlinkClick r:id="rId2" action="ppaction://hlinksldjump"/>
              </a:rPr>
              <a:t>growing</a:t>
            </a:r>
            <a:r>
              <a:rPr lang="en-US" altLang="zh-CN" sz="2800" dirty="0"/>
              <a:t>. </a:t>
            </a:r>
          </a:p>
          <a:p>
            <a:pPr lvl="1" eaLnBrk="1" hangingPunct="1"/>
            <a:r>
              <a:rPr lang="en-US" altLang="zh-CN" sz="2000" dirty="0"/>
              <a:t>The number of NPOs registered with the IRS grew to over 1.6 million in 2010 from 1.1 million in 1995, with a growth rate of 45%.</a:t>
            </a:r>
            <a:r>
              <a:rPr lang="zh-CN" altLang="en-US" sz="2000" dirty="0"/>
              <a:t> </a:t>
            </a:r>
            <a:endParaRPr lang="en-US" altLang="zh-CN" sz="2000" dirty="0"/>
          </a:p>
          <a:p>
            <a:pPr eaLnBrk="1" hangingPunct="1"/>
            <a:r>
              <a:rPr lang="en-US" altLang="zh-CN" sz="2800" dirty="0"/>
              <a:t>Concentrated in </a:t>
            </a:r>
            <a:r>
              <a:rPr lang="en-US" altLang="zh-CN" sz="2800" dirty="0">
                <a:hlinkClick r:id="rId3" action="ppaction://hlinksldjump"/>
              </a:rPr>
              <a:t>four</a:t>
            </a:r>
            <a:r>
              <a:rPr lang="en-US" altLang="zh-CN" sz="2800" dirty="0"/>
              <a:t> fields: </a:t>
            </a:r>
          </a:p>
          <a:p>
            <a:pPr lvl="1" eaLnBrk="1" hangingPunct="1"/>
            <a:r>
              <a:rPr lang="en-US" altLang="zh-CN" sz="2000" dirty="0"/>
              <a:t>health </a:t>
            </a:r>
          </a:p>
          <a:p>
            <a:pPr lvl="1" eaLnBrk="1" hangingPunct="1"/>
            <a:r>
              <a:rPr lang="en-US" altLang="zh-CN" sz="2000" dirty="0"/>
              <a:t>education </a:t>
            </a:r>
          </a:p>
          <a:p>
            <a:pPr lvl="1" eaLnBrk="1" hangingPunct="1"/>
            <a:r>
              <a:rPr lang="en-US" altLang="zh-CN" sz="2000" dirty="0"/>
              <a:t>social services </a:t>
            </a:r>
          </a:p>
          <a:p>
            <a:pPr lvl="1" eaLnBrk="1" hangingPunct="1"/>
            <a:r>
              <a:rPr lang="en-US" altLang="zh-CN" sz="2000" dirty="0"/>
              <a:t>religion</a:t>
            </a:r>
          </a:p>
        </p:txBody>
      </p:sp>
      <p:sp>
        <p:nvSpPr>
          <p:cNvPr id="2" name="右箭头 1">
            <a:hlinkClick r:id="rId4" action="ppaction://hlinksldjump"/>
          </p:cNvPr>
          <p:cNvSpPr/>
          <p:nvPr/>
        </p:nvSpPr>
        <p:spPr>
          <a:xfrm>
            <a:off x="8589596" y="638132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92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altLang="zh-CN" sz="4000"/>
              <a:t>Three Perspectives on Public Administration</a:t>
            </a:r>
          </a:p>
        </p:txBody>
      </p:sp>
      <p:sp>
        <p:nvSpPr>
          <p:cNvPr id="4099" name="Rectangle 3"/>
          <p:cNvSpPr>
            <a:spLocks noGrp="1" noChangeArrowheads="1"/>
          </p:cNvSpPr>
          <p:nvPr>
            <p:ph type="body" idx="1"/>
          </p:nvPr>
        </p:nvSpPr>
        <p:spPr/>
        <p:txBody>
          <a:bodyPr>
            <a:normAutofit/>
          </a:bodyPr>
          <a:lstStyle/>
          <a:p>
            <a:pPr eaLnBrk="1" hangingPunct="1">
              <a:lnSpc>
                <a:spcPct val="90000"/>
              </a:lnSpc>
            </a:pPr>
            <a:r>
              <a:rPr lang="en-US" altLang="zh-TW" sz="2400" dirty="0"/>
              <a:t>Legislative</a:t>
            </a:r>
            <a:r>
              <a:rPr lang="en-US" altLang="zh-CN" sz="2400" dirty="0"/>
              <a:t>:</a:t>
            </a:r>
            <a:r>
              <a:rPr lang="en-US" altLang="zh-TW" sz="2400" dirty="0"/>
              <a:t> The </a:t>
            </a:r>
            <a:r>
              <a:rPr lang="en-US" altLang="zh-TW" sz="2400" b="1" dirty="0"/>
              <a:t>political</a:t>
            </a:r>
            <a:r>
              <a:rPr lang="en-US" altLang="zh-TW" sz="2400" dirty="0"/>
              <a:t> approach is associated with legislative policy-making concerns</a:t>
            </a:r>
            <a:r>
              <a:rPr lang="en-US" altLang="zh-CN" sz="2400" dirty="0"/>
              <a:t>. (value: </a:t>
            </a:r>
            <a:r>
              <a:rPr lang="en-US" altLang="zh-TW" sz="2400" dirty="0"/>
              <a:t>publicness,</a:t>
            </a:r>
            <a:r>
              <a:rPr lang="zh-CN" altLang="en-US" sz="2400" dirty="0"/>
              <a:t> </a:t>
            </a:r>
            <a:r>
              <a:rPr lang="en-US" altLang="zh-CN" sz="2400" dirty="0"/>
              <a:t>representativeness, accountability)</a:t>
            </a:r>
          </a:p>
          <a:p>
            <a:pPr eaLnBrk="1" hangingPunct="1">
              <a:lnSpc>
                <a:spcPct val="90000"/>
              </a:lnSpc>
            </a:pPr>
            <a:r>
              <a:rPr lang="en-US" altLang="zh-TW" sz="2400" dirty="0"/>
              <a:t>Executive</a:t>
            </a:r>
            <a:r>
              <a:rPr lang="en-US" altLang="zh-CN" sz="2400" dirty="0"/>
              <a:t>: </a:t>
            </a:r>
            <a:r>
              <a:rPr lang="en-US" altLang="zh-TW" sz="2400" dirty="0"/>
              <a:t>the </a:t>
            </a:r>
            <a:r>
              <a:rPr lang="en-US" altLang="zh-TW" sz="2400" b="1" dirty="0"/>
              <a:t>managerial</a:t>
            </a:r>
            <a:r>
              <a:rPr lang="en-US" altLang="zh-TW" sz="2400" dirty="0"/>
              <a:t> approach is associated with the executive branch’s interest in implementation of the law–similar to practices in the private sector</a:t>
            </a:r>
            <a:r>
              <a:rPr lang="en-US" altLang="zh-CN" sz="2400" dirty="0"/>
              <a:t>. (value: efficiency)</a:t>
            </a:r>
          </a:p>
          <a:p>
            <a:pPr eaLnBrk="1" hangingPunct="1">
              <a:lnSpc>
                <a:spcPct val="90000"/>
              </a:lnSpc>
            </a:pPr>
            <a:r>
              <a:rPr lang="en-US" altLang="zh-TW" sz="2400" dirty="0"/>
              <a:t>Judicial</a:t>
            </a:r>
            <a:r>
              <a:rPr lang="en-US" altLang="zh-CN" sz="2400" dirty="0"/>
              <a:t>: </a:t>
            </a:r>
            <a:r>
              <a:rPr lang="en-US" altLang="zh-TW" sz="2400" dirty="0"/>
              <a:t>The</a:t>
            </a:r>
            <a:r>
              <a:rPr lang="en-US" altLang="zh-TW" sz="2400" b="1" dirty="0"/>
              <a:t> legal </a:t>
            </a:r>
            <a:r>
              <a:rPr lang="en-US" altLang="zh-TW" sz="2400" dirty="0"/>
              <a:t>approach focuses on gov</a:t>
            </a:r>
            <a:r>
              <a:rPr lang="en-US" altLang="zh-CN" sz="2400" dirty="0"/>
              <a:t>ernment’s </a:t>
            </a:r>
            <a:r>
              <a:rPr lang="en-US" altLang="zh-TW" sz="2400" dirty="0"/>
              <a:t>adjudicate function and commitment to maintaining constitutional rights and the rule of law</a:t>
            </a:r>
            <a:r>
              <a:rPr lang="en-US" altLang="zh-CN" sz="2400" dirty="0"/>
              <a:t> (value: </a:t>
            </a:r>
            <a:r>
              <a:rPr lang="en-US" altLang="zh-TW" sz="2400" dirty="0"/>
              <a:t>regulation and sovereignty, constitutions</a:t>
            </a:r>
            <a:r>
              <a:rPr lang="en-US" altLang="zh-CN" sz="2400" dirty="0"/>
              <a:t>, equity)</a:t>
            </a:r>
            <a:endParaRPr lang="zh-CN" altLang="en-US" sz="2400" dirty="0"/>
          </a:p>
        </p:txBody>
      </p:sp>
    </p:spTree>
    <p:extLst>
      <p:ext uri="{BB962C8B-B14F-4D97-AF65-F5344CB8AC3E}">
        <p14:creationId xmlns:p14="http://schemas.microsoft.com/office/powerpoint/2010/main" val="1282569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sz="quarter" idx="2"/>
          </p:nvPr>
        </p:nvPicPr>
        <p:blipFill>
          <a:blip r:embed="rId3" cstate="print"/>
          <a:srcRect/>
          <a:stretch>
            <a:fillRect/>
          </a:stretch>
        </p:blipFill>
        <p:spPr>
          <a:xfrm>
            <a:off x="228600" y="1600200"/>
            <a:ext cx="4343400" cy="5086350"/>
          </a:xfrm>
        </p:spPr>
      </p:pic>
      <p:pic>
        <p:nvPicPr>
          <p:cNvPr id="29699" name="Picture 2"/>
          <p:cNvPicPr>
            <a:picLocks noGrp="1" noChangeAspect="1" noChangeArrowheads="1"/>
          </p:cNvPicPr>
          <p:nvPr>
            <p:ph sz="quarter" idx="4"/>
          </p:nvPr>
        </p:nvPicPr>
        <p:blipFill>
          <a:blip r:embed="rId4" cstate="print"/>
          <a:srcRect/>
          <a:stretch>
            <a:fillRect/>
          </a:stretch>
        </p:blipFill>
        <p:spPr>
          <a:xfrm>
            <a:off x="4572000" y="1600200"/>
            <a:ext cx="4343400" cy="5056188"/>
          </a:xfrm>
        </p:spPr>
      </p:pic>
      <p:sp>
        <p:nvSpPr>
          <p:cNvPr id="29700" name="Title 1"/>
          <p:cNvSpPr>
            <a:spLocks noGrp="1"/>
          </p:cNvSpPr>
          <p:nvPr>
            <p:ph type="title"/>
          </p:nvPr>
        </p:nvSpPr>
        <p:spPr/>
        <p:txBody>
          <a:bodyPr>
            <a:normAutofit fontScale="90000"/>
          </a:bodyPr>
          <a:lstStyle/>
          <a:p>
            <a:r>
              <a:rPr lang="en-US" altLang="zh-CN">
                <a:ea typeface="宋体" charset="-122"/>
              </a:rPr>
              <a:t>The Nonprofit Sector Grew Faster…</a:t>
            </a:r>
          </a:p>
        </p:txBody>
      </p:sp>
    </p:spTree>
    <p:extLst>
      <p:ext uri="{BB962C8B-B14F-4D97-AF65-F5344CB8AC3E}">
        <p14:creationId xmlns:p14="http://schemas.microsoft.com/office/powerpoint/2010/main" val="1934093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788987"/>
          </a:xfrm>
        </p:spPr>
        <p:txBody>
          <a:bodyPr/>
          <a:lstStyle/>
          <a:p>
            <a:pPr eaLnBrk="1" hangingPunct="1"/>
            <a:r>
              <a:rPr lang="en-US" altLang="en-US"/>
              <a:t>Health Care in the U.S. </a:t>
            </a:r>
          </a:p>
        </p:txBody>
      </p:sp>
      <p:sp>
        <p:nvSpPr>
          <p:cNvPr id="30723" name="Rectangle 3"/>
          <p:cNvSpPr>
            <a:spLocks noGrp="1" noChangeArrowheads="1"/>
          </p:cNvSpPr>
          <p:nvPr>
            <p:ph type="body" idx="1"/>
          </p:nvPr>
        </p:nvSpPr>
        <p:spPr>
          <a:xfrm>
            <a:off x="304800" y="1340768"/>
            <a:ext cx="8686800" cy="5517232"/>
          </a:xfrm>
        </p:spPr>
        <p:txBody>
          <a:bodyPr>
            <a:normAutofit fontScale="92500" lnSpcReduction="20000"/>
          </a:bodyPr>
          <a:lstStyle/>
          <a:p>
            <a:pPr eaLnBrk="1" hangingPunct="1">
              <a:spcBef>
                <a:spcPts val="400"/>
              </a:spcBef>
            </a:pPr>
            <a:r>
              <a:rPr lang="en-US" altLang="en-US" dirty="0"/>
              <a:t>Largest nonprofit subsector </a:t>
            </a:r>
          </a:p>
          <a:p>
            <a:pPr lvl="1" eaLnBrk="1" hangingPunct="1">
              <a:spcBef>
                <a:spcPts val="400"/>
              </a:spcBef>
            </a:pPr>
            <a:r>
              <a:rPr lang="en-US" altLang="en-US" dirty="0"/>
              <a:t>12% of total # of nonprofits, </a:t>
            </a:r>
          </a:p>
          <a:p>
            <a:pPr lvl="1" eaLnBrk="1" hangingPunct="1">
              <a:spcBef>
                <a:spcPts val="400"/>
              </a:spcBef>
            </a:pPr>
            <a:r>
              <a:rPr lang="en-US" altLang="en-US" dirty="0"/>
              <a:t>60% of all nonprofit revenue in 2010</a:t>
            </a:r>
          </a:p>
          <a:p>
            <a:pPr lvl="1" eaLnBrk="1" hangingPunct="1">
              <a:spcBef>
                <a:spcPts val="400"/>
              </a:spcBef>
              <a:buFontTx/>
              <a:buNone/>
            </a:pPr>
            <a:endParaRPr lang="en-US" altLang="en-US" dirty="0"/>
          </a:p>
          <a:p>
            <a:pPr eaLnBrk="1" hangingPunct="1">
              <a:spcBef>
                <a:spcPts val="400"/>
              </a:spcBef>
            </a:pPr>
            <a:r>
              <a:rPr lang="en-US" altLang="en-US" dirty="0"/>
              <a:t>All health care spending in the U.S.</a:t>
            </a:r>
          </a:p>
          <a:p>
            <a:pPr lvl="1" eaLnBrk="1" hangingPunct="1">
              <a:spcBef>
                <a:spcPts val="400"/>
              </a:spcBef>
            </a:pPr>
            <a:r>
              <a:rPr lang="en-US" altLang="en-US" dirty="0"/>
              <a:t>Health care spending: 2.6 trillion, 17.9% of GDP in 2010 ($8,402/person)</a:t>
            </a:r>
          </a:p>
          <a:p>
            <a:pPr lvl="1" eaLnBrk="1" hangingPunct="1">
              <a:spcBef>
                <a:spcPts val="400"/>
              </a:spcBef>
            </a:pPr>
            <a:r>
              <a:rPr lang="en-US" altLang="en-US" dirty="0"/>
              <a:t>The federal government became the largest financer of health care (29% of spending), surpassing household spending (28%)</a:t>
            </a:r>
          </a:p>
          <a:p>
            <a:pPr lvl="1" eaLnBrk="1" hangingPunct="1">
              <a:spcBef>
                <a:spcPts val="400"/>
              </a:spcBef>
            </a:pPr>
            <a:r>
              <a:rPr lang="en-US" altLang="en-US" dirty="0">
                <a:solidFill>
                  <a:srgbClr val="FF0000"/>
                </a:solidFill>
              </a:rPr>
              <a:t>Half</a:t>
            </a:r>
            <a:r>
              <a:rPr lang="en-US" altLang="en-US" dirty="0"/>
              <a:t> of federal revenue goes to health care</a:t>
            </a:r>
          </a:p>
        </p:txBody>
      </p:sp>
    </p:spTree>
    <p:extLst>
      <p:ext uri="{BB962C8B-B14F-4D97-AF65-F5344CB8AC3E}">
        <p14:creationId xmlns:p14="http://schemas.microsoft.com/office/powerpoint/2010/main" val="761862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712788"/>
          </a:xfrm>
        </p:spPr>
        <p:txBody>
          <a:bodyPr>
            <a:normAutofit fontScale="90000"/>
          </a:bodyPr>
          <a:lstStyle/>
          <a:p>
            <a:pPr eaLnBrk="1" hangingPunct="1"/>
            <a:r>
              <a:rPr lang="en-US" altLang="en-US"/>
              <a:t>Health Care Subfields</a:t>
            </a:r>
          </a:p>
        </p:txBody>
      </p:sp>
      <p:sp>
        <p:nvSpPr>
          <p:cNvPr id="31747" name="Rectangle 3"/>
          <p:cNvSpPr>
            <a:spLocks noGrp="1" noChangeArrowheads="1"/>
          </p:cNvSpPr>
          <p:nvPr>
            <p:ph type="body" idx="1"/>
          </p:nvPr>
        </p:nvSpPr>
        <p:spPr>
          <a:xfrm>
            <a:off x="381000" y="1295400"/>
            <a:ext cx="8763000" cy="5257800"/>
          </a:xfrm>
        </p:spPr>
        <p:txBody>
          <a:bodyPr>
            <a:normAutofit fontScale="92500"/>
          </a:bodyPr>
          <a:lstStyle/>
          <a:p>
            <a:pPr eaLnBrk="1" hangingPunct="1">
              <a:lnSpc>
                <a:spcPct val="150000"/>
              </a:lnSpc>
              <a:spcBef>
                <a:spcPts val="400"/>
              </a:spcBef>
            </a:pPr>
            <a:r>
              <a:rPr lang="en-US" altLang="en-US"/>
              <a:t>Hospital care </a:t>
            </a:r>
          </a:p>
          <a:p>
            <a:pPr lvl="1" eaLnBrk="1" hangingPunct="1">
              <a:spcBef>
                <a:spcPts val="400"/>
              </a:spcBef>
            </a:pPr>
            <a:r>
              <a:rPr lang="en-US" altLang="en-US"/>
              <a:t>1/3 of all health care spending, government is the dominant source of funding (60%)</a:t>
            </a:r>
          </a:p>
          <a:p>
            <a:pPr lvl="1" eaLnBrk="1" hangingPunct="1">
              <a:spcBef>
                <a:spcPts val="400"/>
              </a:spcBef>
            </a:pPr>
            <a:r>
              <a:rPr lang="en-US" altLang="en-US"/>
              <a:t>community hospitals: 58% nonprofit, 1/3 public, 20% for-profit (usually specialty hospitals)</a:t>
            </a:r>
          </a:p>
          <a:p>
            <a:pPr lvl="1" eaLnBrk="1" hangingPunct="1">
              <a:spcBef>
                <a:spcPts val="400"/>
              </a:spcBef>
            </a:pPr>
            <a:r>
              <a:rPr lang="en-US" altLang="en-US"/>
              <a:t>Almost all community health centers are nonprofit.</a:t>
            </a:r>
          </a:p>
          <a:p>
            <a:pPr eaLnBrk="1" hangingPunct="1">
              <a:lnSpc>
                <a:spcPct val="150000"/>
              </a:lnSpc>
              <a:spcBef>
                <a:spcPts val="400"/>
              </a:spcBef>
            </a:pPr>
            <a:r>
              <a:rPr lang="en-US" altLang="en-US"/>
              <a:t>In-home or outpatient clinic care (45%)</a:t>
            </a:r>
          </a:p>
          <a:p>
            <a:pPr eaLnBrk="1" hangingPunct="1">
              <a:lnSpc>
                <a:spcPct val="150000"/>
              </a:lnSpc>
              <a:spcBef>
                <a:spcPts val="400"/>
              </a:spcBef>
            </a:pPr>
            <a:r>
              <a:rPr lang="en-US" altLang="en-US"/>
              <a:t>Nursing home care (30%)</a:t>
            </a:r>
          </a:p>
        </p:txBody>
      </p:sp>
    </p:spTree>
    <p:extLst>
      <p:ext uri="{BB962C8B-B14F-4D97-AF65-F5344CB8AC3E}">
        <p14:creationId xmlns:p14="http://schemas.microsoft.com/office/powerpoint/2010/main" val="3597833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altLang="en-US" sz="3800"/>
              <a:t>Health Care: Sources of Revenue</a:t>
            </a:r>
          </a:p>
        </p:txBody>
      </p:sp>
      <p:sp>
        <p:nvSpPr>
          <p:cNvPr id="32771" name="Text Box 5"/>
          <p:cNvSpPr txBox="1">
            <a:spLocks noChangeArrowheads="1"/>
          </p:cNvSpPr>
          <p:nvPr/>
        </p:nvSpPr>
        <p:spPr bwMode="auto">
          <a:xfrm>
            <a:off x="3048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9" name="Content Placeholder 8"/>
          <p:cNvGraphicFramePr>
            <a:graphicFrameLocks noGrp="1"/>
          </p:cNvGraphicFramePr>
          <p:nvPr>
            <p:ph idx="1"/>
          </p:nvPr>
        </p:nvGraphicFramePr>
        <p:xfrm>
          <a:off x="457200" y="1219200"/>
          <a:ext cx="8229600" cy="4911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4949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788987"/>
          </a:xfrm>
        </p:spPr>
        <p:txBody>
          <a:bodyPr/>
          <a:lstStyle/>
          <a:p>
            <a:pPr eaLnBrk="1" hangingPunct="1"/>
            <a:r>
              <a:rPr lang="en-US" altLang="en-US"/>
              <a:t>Education</a:t>
            </a:r>
          </a:p>
        </p:txBody>
      </p:sp>
      <p:sp>
        <p:nvSpPr>
          <p:cNvPr id="33795" name="Rectangle 3"/>
          <p:cNvSpPr>
            <a:spLocks noGrp="1" noChangeArrowheads="1"/>
          </p:cNvSpPr>
          <p:nvPr>
            <p:ph type="body" idx="1"/>
          </p:nvPr>
        </p:nvSpPr>
        <p:spPr>
          <a:xfrm>
            <a:off x="228600" y="1143000"/>
            <a:ext cx="9067800" cy="5105400"/>
          </a:xfrm>
        </p:spPr>
        <p:txBody>
          <a:bodyPr>
            <a:normAutofit fontScale="77500" lnSpcReduction="20000"/>
          </a:bodyPr>
          <a:lstStyle/>
          <a:p>
            <a:pPr eaLnBrk="1" hangingPunct="1">
              <a:lnSpc>
                <a:spcPct val="150000"/>
              </a:lnSpc>
            </a:pPr>
            <a:r>
              <a:rPr lang="en-US" altLang="en-US" sz="2800"/>
              <a:t>The 2</a:t>
            </a:r>
            <a:r>
              <a:rPr lang="en-US" altLang="en-US" sz="2800" baseline="30000"/>
              <a:t>nd</a:t>
            </a:r>
            <a:r>
              <a:rPr lang="en-US" altLang="en-US" sz="2800"/>
              <a:t> largest subsector</a:t>
            </a:r>
          </a:p>
          <a:p>
            <a:pPr eaLnBrk="1" hangingPunct="1">
              <a:lnSpc>
                <a:spcPct val="150000"/>
              </a:lnSpc>
            </a:pPr>
            <a:r>
              <a:rPr lang="en-US" altLang="en-US" sz="2800"/>
              <a:t>16.4% of all nonprofit expenditures in 2010 </a:t>
            </a:r>
          </a:p>
          <a:p>
            <a:pPr eaLnBrk="1" hangingPunct="1">
              <a:lnSpc>
                <a:spcPct val="150000"/>
              </a:lnSpc>
            </a:pPr>
            <a:r>
              <a:rPr lang="en-US" altLang="en-US" sz="2800"/>
              <a:t>70% from government (90% of it from state and local), 27% private fee, 3% private donation </a:t>
            </a:r>
          </a:p>
          <a:p>
            <a:pPr eaLnBrk="1" hangingPunct="1">
              <a:lnSpc>
                <a:spcPct val="150000"/>
              </a:lnSpc>
            </a:pPr>
            <a:r>
              <a:rPr lang="en-US" altLang="en-US" sz="2800"/>
              <a:t>Higher education NP: 70% tuition &amp; fee, 17% gov. </a:t>
            </a:r>
          </a:p>
          <a:p>
            <a:pPr eaLnBrk="1" hangingPunct="1">
              <a:lnSpc>
                <a:spcPct val="150000"/>
              </a:lnSpc>
            </a:pPr>
            <a:r>
              <a:rPr lang="en-US" altLang="en-US" sz="2800"/>
              <a:t>Elementary and secondary education: 25% NP</a:t>
            </a:r>
          </a:p>
          <a:p>
            <a:pPr eaLnBrk="1" hangingPunct="1">
              <a:lnSpc>
                <a:spcPct val="150000"/>
              </a:lnSpc>
            </a:pPr>
            <a:r>
              <a:rPr lang="en-US" altLang="en-US" sz="2800"/>
              <a:t>Vocational education: mainly for-profit, 27%NP</a:t>
            </a:r>
          </a:p>
          <a:p>
            <a:pPr eaLnBrk="1" hangingPunct="1">
              <a:lnSpc>
                <a:spcPct val="150000"/>
              </a:lnSpc>
            </a:pPr>
            <a:r>
              <a:rPr lang="en-US" altLang="en-US" sz="2800"/>
              <a:t>Library services: mainly public, 9% NP</a:t>
            </a:r>
          </a:p>
        </p:txBody>
      </p:sp>
    </p:spTree>
    <p:extLst>
      <p:ext uri="{BB962C8B-B14F-4D97-AF65-F5344CB8AC3E}">
        <p14:creationId xmlns:p14="http://schemas.microsoft.com/office/powerpoint/2010/main" val="213746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altLang="en-US" sz="3800"/>
              <a:t>Changing Revenue Pattern: </a:t>
            </a:r>
            <a:br>
              <a:rPr lang="en-US" altLang="en-US" sz="3800"/>
            </a:br>
            <a:r>
              <a:rPr lang="en-US" altLang="en-US" sz="3800"/>
              <a:t>Education and Research</a:t>
            </a:r>
          </a:p>
        </p:txBody>
      </p:sp>
      <p:sp>
        <p:nvSpPr>
          <p:cNvPr id="34819" name="Text Box 5"/>
          <p:cNvSpPr txBox="1">
            <a:spLocks noChangeArrowheads="1"/>
          </p:cNvSpPr>
          <p:nvPr/>
        </p:nvSpPr>
        <p:spPr bwMode="auto">
          <a:xfrm>
            <a:off x="5334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6" name="Content Placeholder 5"/>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5510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eaLnBrk="1" fontAlgn="auto" hangingPunct="1">
              <a:spcAft>
                <a:spcPts val="0"/>
              </a:spcAft>
              <a:defRPr/>
            </a:pPr>
            <a:r>
              <a:rPr lang="en-US" dirty="0">
                <a:solidFill>
                  <a:schemeClr val="tx2">
                    <a:satMod val="130000"/>
                  </a:schemeClr>
                </a:solidFill>
                <a:ea typeface="PMingLiU" pitchFamily="18" charset="-120"/>
              </a:rPr>
              <a:t>Social Services</a:t>
            </a:r>
          </a:p>
        </p:txBody>
      </p:sp>
      <p:sp>
        <p:nvSpPr>
          <p:cNvPr id="35843" name="Content Placeholder 2"/>
          <p:cNvSpPr>
            <a:spLocks noGrp="1"/>
          </p:cNvSpPr>
          <p:nvPr>
            <p:ph idx="1"/>
          </p:nvPr>
        </p:nvSpPr>
        <p:spPr>
          <a:xfrm>
            <a:off x="381000" y="1219200"/>
            <a:ext cx="8553450" cy="5306144"/>
          </a:xfrm>
        </p:spPr>
        <p:txBody>
          <a:bodyPr>
            <a:normAutofit lnSpcReduction="10000"/>
          </a:bodyPr>
          <a:lstStyle/>
          <a:p>
            <a:pPr eaLnBrk="1" hangingPunct="1">
              <a:spcBef>
                <a:spcPts val="1200"/>
              </a:spcBef>
            </a:pPr>
            <a:r>
              <a:rPr lang="en-US" altLang="en-US" sz="2800" dirty="0"/>
              <a:t>Largest NP in terms of number of organizations</a:t>
            </a:r>
          </a:p>
          <a:p>
            <a:pPr eaLnBrk="1" hangingPunct="1">
              <a:spcBef>
                <a:spcPts val="1200"/>
              </a:spcBef>
            </a:pPr>
            <a:r>
              <a:rPr lang="en-US" altLang="en-US" sz="2800" dirty="0"/>
              <a:t>Social care provided to deprived and neglected children and youth, the needy elderly, the mentally ill and developmentally disabled, and disadvantaged adults.</a:t>
            </a:r>
          </a:p>
          <a:p>
            <a:pPr eaLnBrk="1" hangingPunct="1">
              <a:spcBef>
                <a:spcPts val="1200"/>
              </a:spcBef>
            </a:pPr>
            <a:r>
              <a:rPr lang="en-US" altLang="en-US" sz="2800" dirty="0"/>
              <a:t>Examples: Day-care services, adoption assistance, counseling, job training, residential care for the elderly, disaster assistance, refugee assistance, emergency food assistance, etc.</a:t>
            </a:r>
          </a:p>
          <a:p>
            <a:pPr eaLnBrk="1" hangingPunct="1">
              <a:spcBef>
                <a:spcPts val="1200"/>
              </a:spcBef>
            </a:pPr>
            <a:r>
              <a:rPr lang="en-US" altLang="en-US" sz="2800" dirty="0"/>
              <a:t>Mix of public/private system of social services</a:t>
            </a:r>
          </a:p>
          <a:p>
            <a:pPr eaLnBrk="1" hangingPunct="1">
              <a:lnSpc>
                <a:spcPct val="90000"/>
              </a:lnSpc>
            </a:pPr>
            <a:endParaRPr lang="en-US" altLang="en-US" dirty="0"/>
          </a:p>
        </p:txBody>
      </p:sp>
    </p:spTree>
    <p:extLst>
      <p:ext uri="{BB962C8B-B14F-4D97-AF65-F5344CB8AC3E}">
        <p14:creationId xmlns:p14="http://schemas.microsoft.com/office/powerpoint/2010/main" val="734379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altLang="en-US" sz="3800" b="1"/>
              <a:t>Changing Revenue Pattern: </a:t>
            </a:r>
            <a:br>
              <a:rPr lang="en-US" altLang="en-US" sz="3800" b="1"/>
            </a:br>
            <a:r>
              <a:rPr lang="en-US" altLang="en-US" sz="3800" b="1"/>
              <a:t>Human Service</a:t>
            </a:r>
          </a:p>
        </p:txBody>
      </p:sp>
      <p:sp>
        <p:nvSpPr>
          <p:cNvPr id="37891" name="Text Box 5"/>
          <p:cNvSpPr txBox="1">
            <a:spLocks noChangeArrowheads="1"/>
          </p:cNvSpPr>
          <p:nvPr/>
        </p:nvSpPr>
        <p:spPr bwMode="auto">
          <a:xfrm>
            <a:off x="533400" y="6248400"/>
            <a:ext cx="81534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7" name="Content Placeholder 6"/>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580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228600"/>
            <a:ext cx="7772400" cy="1143000"/>
          </a:xfrm>
        </p:spPr>
        <p:txBody>
          <a:bodyPr>
            <a:normAutofit fontScale="90000"/>
          </a:bodyPr>
          <a:lstStyle/>
          <a:p>
            <a:r>
              <a:rPr lang="en-US" altLang="en-US"/>
              <a:t>Arts, Culture, and Humanities</a:t>
            </a:r>
          </a:p>
        </p:txBody>
      </p:sp>
      <p:sp>
        <p:nvSpPr>
          <p:cNvPr id="38915" name="Content Placeholder 2"/>
          <p:cNvSpPr>
            <a:spLocks noGrp="1"/>
          </p:cNvSpPr>
          <p:nvPr>
            <p:ph idx="1"/>
          </p:nvPr>
        </p:nvSpPr>
        <p:spPr>
          <a:xfrm>
            <a:off x="381000" y="1371600"/>
            <a:ext cx="8229600" cy="4987925"/>
          </a:xfrm>
        </p:spPr>
        <p:txBody>
          <a:bodyPr/>
          <a:lstStyle/>
          <a:p>
            <a:pPr eaLnBrk="1" hangingPunct="1"/>
            <a:r>
              <a:rPr lang="en-US" altLang="en-US"/>
              <a:t>Small NP sector: 10.8% of all NP orgs (39,536), 3% employment, 3.7% of all nonprofit assets, and 4% individual charitable giving (2011).</a:t>
            </a:r>
          </a:p>
          <a:p>
            <a:pPr eaLnBrk="1" hangingPunct="1"/>
            <a:r>
              <a:rPr lang="en-US" altLang="en-US"/>
              <a:t>Its funding: </a:t>
            </a:r>
          </a:p>
          <a:p>
            <a:pPr lvl="1" eaLnBrk="1" hangingPunct="1"/>
            <a:r>
              <a:rPr lang="en-US" altLang="en-US"/>
              <a:t>Private philanthropy</a:t>
            </a:r>
          </a:p>
          <a:p>
            <a:pPr lvl="1" eaLnBrk="1" hangingPunct="1"/>
            <a:r>
              <a:rPr lang="en-US" altLang="en-US"/>
              <a:t>Ticket sales and endowment earnings</a:t>
            </a:r>
          </a:p>
          <a:p>
            <a:pPr lvl="1" eaLnBrk="1" hangingPunct="1"/>
            <a:r>
              <a:rPr lang="en-US" altLang="en-US"/>
              <a:t>Government (state &amp; local government)</a:t>
            </a:r>
          </a:p>
          <a:p>
            <a:endParaRPr lang="en-US" altLang="en-US"/>
          </a:p>
        </p:txBody>
      </p:sp>
    </p:spTree>
    <p:extLst>
      <p:ext uri="{BB962C8B-B14F-4D97-AF65-F5344CB8AC3E}">
        <p14:creationId xmlns:p14="http://schemas.microsoft.com/office/powerpoint/2010/main" val="77053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altLang="en-US" sz="4000" b="1"/>
              <a:t>Changing Revenue Patterns: </a:t>
            </a:r>
            <a:br>
              <a:rPr lang="en-US" altLang="en-US" sz="4000" b="1"/>
            </a:br>
            <a:r>
              <a:rPr lang="en-US" altLang="en-US" sz="4000" b="1"/>
              <a:t>Arts and Culture</a:t>
            </a:r>
            <a:endParaRPr lang="en-US" altLang="en-US" sz="3800" b="1"/>
          </a:p>
        </p:txBody>
      </p:sp>
      <p:sp>
        <p:nvSpPr>
          <p:cNvPr id="39939" name="Text Box 5"/>
          <p:cNvSpPr txBox="1">
            <a:spLocks noChangeArrowheads="1"/>
          </p:cNvSpPr>
          <p:nvPr/>
        </p:nvSpPr>
        <p:spPr bwMode="auto">
          <a:xfrm>
            <a:off x="5334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6" name="Content Placeholder 5"/>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29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a:t>Concept of PA</a:t>
            </a:r>
          </a:p>
        </p:txBody>
      </p:sp>
      <p:sp>
        <p:nvSpPr>
          <p:cNvPr id="11267" name="Rectangle 3"/>
          <p:cNvSpPr>
            <a:spLocks noGrp="1" noChangeArrowheads="1"/>
          </p:cNvSpPr>
          <p:nvPr>
            <p:ph type="body" idx="1"/>
          </p:nvPr>
        </p:nvSpPr>
        <p:spPr>
          <a:xfrm>
            <a:off x="457200" y="1600200"/>
            <a:ext cx="8229600" cy="4925144"/>
          </a:xfrm>
        </p:spPr>
        <p:txBody>
          <a:bodyPr>
            <a:normAutofit fontScale="92500" lnSpcReduction="10000"/>
          </a:bodyPr>
          <a:lstStyle/>
          <a:p>
            <a:pPr eaLnBrk="1" hangingPunct="1">
              <a:buFontTx/>
              <a:buNone/>
            </a:pPr>
            <a:r>
              <a:rPr lang="en-US" altLang="zh-CN" sz="2800" dirty="0"/>
              <a:t>	</a:t>
            </a:r>
            <a:r>
              <a:rPr lang="en-US" altLang="zh-TW" sz="2800" b="1" dirty="0"/>
              <a:t>What is Public Administration?</a:t>
            </a:r>
            <a:endParaRPr lang="en-US" altLang="zh-CN" sz="2800" b="1" dirty="0"/>
          </a:p>
          <a:p>
            <a:pPr eaLnBrk="1" hangingPunct="1">
              <a:buFontTx/>
              <a:buNone/>
            </a:pPr>
            <a:r>
              <a:rPr lang="en-US" altLang="zh-CN" sz="2800" dirty="0"/>
              <a:t>	</a:t>
            </a:r>
            <a:r>
              <a:rPr lang="en-US" altLang="zh-TW" sz="2800" dirty="0"/>
              <a:t>PA is the use of political, managerial, and legal theories and processes to fulfill </a:t>
            </a:r>
            <a:r>
              <a:rPr lang="en-US" altLang="zh-CN" sz="2800" dirty="0"/>
              <a:t>legislative, executive and judicial </a:t>
            </a:r>
            <a:r>
              <a:rPr lang="en-US" altLang="zh-TW" sz="2800" dirty="0"/>
              <a:t>governmental mandates for </a:t>
            </a:r>
            <a:r>
              <a:rPr lang="en-US" altLang="zh-CN" sz="2800" dirty="0"/>
              <a:t>the </a:t>
            </a:r>
            <a:r>
              <a:rPr lang="en-US" altLang="zh-TW" sz="2800" b="1" u="sng" dirty="0"/>
              <a:t>provision of </a:t>
            </a:r>
            <a:r>
              <a:rPr lang="en-US" altLang="zh-TW" sz="2800" b="1" u="sng" dirty="0">
                <a:solidFill>
                  <a:srgbClr val="FF0000"/>
                </a:solidFill>
              </a:rPr>
              <a:t>regulatory</a:t>
            </a:r>
            <a:r>
              <a:rPr lang="en-US" altLang="zh-TW" sz="2800" b="1" u="sng" dirty="0"/>
              <a:t> and </a:t>
            </a:r>
            <a:r>
              <a:rPr lang="en-US" altLang="zh-TW" sz="2800" b="1" u="sng" dirty="0">
                <a:solidFill>
                  <a:srgbClr val="FF0000"/>
                </a:solidFill>
              </a:rPr>
              <a:t>service</a:t>
            </a:r>
            <a:r>
              <a:rPr lang="en-US" altLang="zh-TW" sz="2800" b="1" u="sng" dirty="0"/>
              <a:t> functions </a:t>
            </a:r>
            <a:r>
              <a:rPr lang="en-US" altLang="zh-TW" sz="2800" dirty="0"/>
              <a:t>for the society. It is whatever governments do. </a:t>
            </a:r>
            <a:r>
              <a:rPr lang="en-US" altLang="zh-CN" sz="2800" dirty="0"/>
              <a:t>(Rosenbloom,1998:6)</a:t>
            </a:r>
          </a:p>
          <a:p>
            <a:pPr>
              <a:buNone/>
            </a:pPr>
            <a:r>
              <a:rPr lang="zh-CN" altLang="en-US" sz="2800" dirty="0"/>
              <a:t>    公共管理就是运用政治、管理和法律相关理论和实践来实现政府立法、行政和司法的指令，以帮助政府履行为社会</a:t>
            </a:r>
            <a:r>
              <a:rPr lang="zh-CN" altLang="en-US" sz="2800" dirty="0">
                <a:solidFill>
                  <a:srgbClr val="FF0000"/>
                </a:solidFill>
              </a:rPr>
              <a:t>提供规制</a:t>
            </a:r>
            <a:r>
              <a:rPr lang="zh-CN" altLang="en-US" sz="2800" dirty="0"/>
              <a:t>和</a:t>
            </a:r>
            <a:r>
              <a:rPr lang="zh-CN" altLang="en-US" sz="2800" dirty="0">
                <a:solidFill>
                  <a:srgbClr val="FF0000"/>
                </a:solidFill>
              </a:rPr>
              <a:t>服务</a:t>
            </a:r>
            <a:r>
              <a:rPr lang="zh-CN" altLang="en-US" sz="2800" dirty="0"/>
              <a:t>的职能。公共管理就是政府所做的一切。</a:t>
            </a:r>
            <a:r>
              <a:rPr lang="en-US" altLang="zh-CN" sz="2800" dirty="0"/>
              <a:t>(Rosenbloom,1998:6)</a:t>
            </a:r>
            <a:endParaRPr lang="zh-CN" altLang="en-US" sz="2800" dirty="0"/>
          </a:p>
          <a:p>
            <a:pPr eaLnBrk="1" hangingPunct="1">
              <a:buFontTx/>
              <a:buNone/>
            </a:pPr>
            <a:endParaRPr lang="en-US" altLang="zh-TW" sz="2800" dirty="0"/>
          </a:p>
          <a:p>
            <a:pPr eaLnBrk="1" hangingPunct="1"/>
            <a:endParaRPr lang="zh-CN" altLang="en-US" sz="2800" dirty="0"/>
          </a:p>
        </p:txBody>
      </p:sp>
    </p:spTree>
    <p:extLst>
      <p:ext uri="{BB962C8B-B14F-4D97-AF65-F5344CB8AC3E}">
        <p14:creationId xmlns:p14="http://schemas.microsoft.com/office/powerpoint/2010/main" val="1336023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304800"/>
            <a:ext cx="8077200" cy="1143000"/>
          </a:xfrm>
        </p:spPr>
        <p:txBody>
          <a:bodyPr/>
          <a:lstStyle/>
          <a:p>
            <a:pPr eaLnBrk="1" hangingPunct="1"/>
            <a:r>
              <a:rPr lang="en-US" altLang="zh-CN"/>
              <a:t>Economic Impact</a:t>
            </a:r>
          </a:p>
        </p:txBody>
      </p:sp>
      <p:sp>
        <p:nvSpPr>
          <p:cNvPr id="40963" name="Content Placeholder 2"/>
          <p:cNvSpPr>
            <a:spLocks noGrp="1"/>
          </p:cNvSpPr>
          <p:nvPr>
            <p:ph sz="quarter" idx="1"/>
          </p:nvPr>
        </p:nvSpPr>
        <p:spPr>
          <a:xfrm>
            <a:off x="301625" y="1527175"/>
            <a:ext cx="8504238" cy="4572000"/>
          </a:xfrm>
        </p:spPr>
        <p:txBody>
          <a:bodyPr>
            <a:normAutofit/>
          </a:bodyPr>
          <a:lstStyle/>
          <a:p>
            <a:pPr eaLnBrk="1" hangingPunct="1">
              <a:lnSpc>
                <a:spcPct val="90000"/>
              </a:lnSpc>
            </a:pPr>
            <a:r>
              <a:rPr lang="en-US" altLang="zh-CN" sz="2800" dirty="0">
                <a:ea typeface="宋体" charset="-122"/>
              </a:rPr>
              <a:t>The sector’s economic impact in 2010:</a:t>
            </a:r>
          </a:p>
          <a:p>
            <a:pPr lvl="1" eaLnBrk="1" hangingPunct="1">
              <a:lnSpc>
                <a:spcPct val="90000"/>
              </a:lnSpc>
            </a:pPr>
            <a:r>
              <a:rPr lang="en-US" altLang="zh-CN" sz="2400" dirty="0">
                <a:ea typeface="宋体" charset="-122"/>
              </a:rPr>
              <a:t>nonprofits contributed $804.8 billion to the U.S. economy (or 5.5% of </a:t>
            </a:r>
            <a:r>
              <a:rPr lang="en-US" altLang="zh-CN" sz="2400" b="1" dirty="0">
                <a:ea typeface="宋体" charset="-122"/>
              </a:rPr>
              <a:t>GDP</a:t>
            </a:r>
            <a:r>
              <a:rPr lang="en-US" altLang="zh-CN" sz="2400" dirty="0">
                <a:ea typeface="宋体" charset="-122"/>
              </a:rPr>
              <a:t>)</a:t>
            </a:r>
          </a:p>
          <a:p>
            <a:pPr lvl="1" eaLnBrk="1" hangingPunct="1">
              <a:lnSpc>
                <a:spcPct val="90000"/>
              </a:lnSpc>
            </a:pPr>
            <a:r>
              <a:rPr lang="en-US" altLang="zh-CN" sz="2400" dirty="0">
                <a:ea typeface="宋体" charset="-122"/>
              </a:rPr>
              <a:t>13.7 million </a:t>
            </a:r>
            <a:r>
              <a:rPr lang="en-US" altLang="zh-CN" sz="2400" b="1" dirty="0">
                <a:ea typeface="宋体" charset="-122"/>
              </a:rPr>
              <a:t>people employed </a:t>
            </a:r>
            <a:r>
              <a:rPr lang="en-US" altLang="zh-CN" sz="2400" dirty="0">
                <a:ea typeface="宋体" charset="-122"/>
              </a:rPr>
              <a:t>by nonprofits (or 10.6% of U.S. nonfarm workforce), an 18% increase from 2000</a:t>
            </a:r>
          </a:p>
          <a:p>
            <a:pPr lvl="1" eaLnBrk="1" hangingPunct="1">
              <a:lnSpc>
                <a:spcPct val="90000"/>
              </a:lnSpc>
            </a:pPr>
            <a:r>
              <a:rPr lang="en-US" altLang="zh-CN" sz="2400" dirty="0">
                <a:ea typeface="宋体" charset="-122"/>
              </a:rPr>
              <a:t>Paid $576.9 billion in </a:t>
            </a:r>
            <a:r>
              <a:rPr lang="en-US" altLang="zh-CN" sz="2400" b="1" dirty="0">
                <a:ea typeface="宋体" charset="-122"/>
              </a:rPr>
              <a:t>wages</a:t>
            </a:r>
            <a:r>
              <a:rPr lang="en-US" altLang="zh-CN" sz="2400" dirty="0">
                <a:ea typeface="宋体" charset="-122"/>
              </a:rPr>
              <a:t> and salaries (or 9% of all wages and salaries paid in the U.S.)</a:t>
            </a:r>
          </a:p>
          <a:p>
            <a:pPr lvl="1" eaLnBrk="1" hangingPunct="1">
              <a:lnSpc>
                <a:spcPct val="90000"/>
              </a:lnSpc>
            </a:pPr>
            <a:r>
              <a:rPr lang="en-US" altLang="zh-CN" sz="2400" dirty="0">
                <a:ea typeface="宋体" charset="-122"/>
              </a:rPr>
              <a:t>had $2.1  trillion in </a:t>
            </a:r>
            <a:r>
              <a:rPr lang="en-US" altLang="zh-CN" sz="2400" u="sng" dirty="0">
                <a:ea typeface="宋体" charset="-122"/>
              </a:rPr>
              <a:t>revenue</a:t>
            </a:r>
            <a:r>
              <a:rPr lang="en-US" altLang="zh-CN" sz="2400" dirty="0">
                <a:ea typeface="宋体" charset="-122"/>
              </a:rPr>
              <a:t> and $1.9 trillion in </a:t>
            </a:r>
            <a:r>
              <a:rPr lang="en-US" altLang="zh-CN" sz="2400" u="sng" dirty="0">
                <a:ea typeface="宋体" charset="-122"/>
              </a:rPr>
              <a:t>expenses</a:t>
            </a:r>
            <a:endParaRPr lang="en-US" altLang="zh-CN" dirty="0">
              <a:ea typeface="宋体" charset="-122"/>
            </a:endParaRPr>
          </a:p>
        </p:txBody>
      </p:sp>
      <p:sp>
        <p:nvSpPr>
          <p:cNvPr id="40964" name="Rectangle 4"/>
          <p:cNvSpPr>
            <a:spLocks noChangeArrowheads="1"/>
          </p:cNvSpPr>
          <p:nvPr/>
        </p:nvSpPr>
        <p:spPr bwMode="auto">
          <a:xfrm>
            <a:off x="533400" y="6248400"/>
            <a:ext cx="8229600" cy="6096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zh-CN" altLang="en-US" sz="1800"/>
              <a:t>（</a:t>
            </a:r>
            <a:r>
              <a:rPr lang="en-US" altLang="zh-CN" sz="1800"/>
              <a:t>Source: </a:t>
            </a:r>
            <a:r>
              <a:rPr lang="en-US" altLang="zh-CN" sz="1800" i="1"/>
              <a:t>The Nonprofit Almanac</a:t>
            </a:r>
            <a:r>
              <a:rPr lang="en-US" altLang="zh-CN" sz="1800"/>
              <a:t> 2012 by the Urban Institute</a:t>
            </a:r>
            <a:r>
              <a:rPr lang="zh-CN" altLang="en-US" sz="1800"/>
              <a:t>）</a:t>
            </a:r>
            <a:r>
              <a:rPr lang="en-US" altLang="zh-CN" sz="1800"/>
              <a:t> </a:t>
            </a:r>
          </a:p>
        </p:txBody>
      </p:sp>
    </p:spTree>
    <p:extLst>
      <p:ext uri="{BB962C8B-B14F-4D97-AF65-F5344CB8AC3E}">
        <p14:creationId xmlns:p14="http://schemas.microsoft.com/office/powerpoint/2010/main" val="2536494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zh-CN" altLang="zh-CN">
              <a:solidFill>
                <a:srgbClr val="7B9899"/>
              </a:solidFill>
            </a:endParaRPr>
          </a:p>
        </p:txBody>
      </p:sp>
      <p:pic>
        <p:nvPicPr>
          <p:cNvPr id="43011" name="Picture 5"/>
          <p:cNvPicPr>
            <a:picLocks noGrp="1" noChangeAspect="1" noChangeArrowheads="1"/>
          </p:cNvPicPr>
          <p:nvPr>
            <p:ph sz="quarter" idx="1"/>
          </p:nvPr>
        </p:nvPicPr>
        <p:blipFill>
          <a:blip r:embed="rId2" cstate="print"/>
          <a:srcRect/>
          <a:stretch>
            <a:fillRect/>
          </a:stretch>
        </p:blipFill>
        <p:spPr>
          <a:xfrm>
            <a:off x="533400" y="533400"/>
            <a:ext cx="8077200" cy="6175375"/>
          </a:xfrm>
        </p:spPr>
      </p:pic>
    </p:spTree>
    <p:extLst>
      <p:ext uri="{BB962C8B-B14F-4D97-AF65-F5344CB8AC3E}">
        <p14:creationId xmlns:p14="http://schemas.microsoft.com/office/powerpoint/2010/main" val="2701837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7772400" cy="1143000"/>
          </a:xfrm>
        </p:spPr>
        <p:txBody>
          <a:bodyPr/>
          <a:lstStyle/>
          <a:p>
            <a:r>
              <a:rPr lang="en-US" altLang="zh-CN" dirty="0"/>
              <a:t>Volunteering</a:t>
            </a:r>
            <a:r>
              <a:rPr lang="zh-CN" altLang="en-US" sz="3600" dirty="0"/>
              <a:t>志愿活动 </a:t>
            </a:r>
            <a:endParaRPr lang="en-US" altLang="zh-CN" sz="3600" dirty="0"/>
          </a:p>
        </p:txBody>
      </p:sp>
      <p:sp>
        <p:nvSpPr>
          <p:cNvPr id="44035" name="Rectangle 3"/>
          <p:cNvSpPr>
            <a:spLocks noGrp="1" noChangeArrowheads="1"/>
          </p:cNvSpPr>
          <p:nvPr>
            <p:ph type="body" idx="1"/>
          </p:nvPr>
        </p:nvSpPr>
        <p:spPr>
          <a:xfrm>
            <a:off x="304800" y="1219200"/>
            <a:ext cx="8504238" cy="5638800"/>
          </a:xfrm>
        </p:spPr>
        <p:txBody>
          <a:bodyPr>
            <a:normAutofit fontScale="92500" lnSpcReduction="20000"/>
          </a:bodyPr>
          <a:lstStyle/>
          <a:p>
            <a:pPr eaLnBrk="1" hangingPunct="1">
              <a:lnSpc>
                <a:spcPct val="120000"/>
              </a:lnSpc>
            </a:pPr>
            <a:r>
              <a:rPr lang="en-US" altLang="zh-CN" dirty="0">
                <a:ea typeface="宋体" charset="-122"/>
              </a:rPr>
              <a:t>In 2011, more than 64.3 million Americans, or </a:t>
            </a:r>
            <a:r>
              <a:rPr lang="en-US" altLang="zh-CN" b="1" dirty="0">
                <a:ea typeface="宋体" charset="-122"/>
              </a:rPr>
              <a:t>27% </a:t>
            </a:r>
            <a:r>
              <a:rPr lang="en-US" altLang="zh-CN" dirty="0">
                <a:ea typeface="宋体" charset="-122"/>
              </a:rPr>
              <a:t>of the U.S. population, volunteered</a:t>
            </a:r>
          </a:p>
          <a:p>
            <a:pPr eaLnBrk="1" hangingPunct="1">
              <a:lnSpc>
                <a:spcPct val="120000"/>
              </a:lnSpc>
            </a:pPr>
            <a:r>
              <a:rPr lang="en-US" altLang="zh-CN" dirty="0">
                <a:ea typeface="宋体" charset="-122"/>
              </a:rPr>
              <a:t>Volunteers spent a median of 51 hours volunteering</a:t>
            </a:r>
          </a:p>
          <a:p>
            <a:pPr eaLnBrk="1" hangingPunct="1">
              <a:lnSpc>
                <a:spcPct val="120000"/>
              </a:lnSpc>
            </a:pPr>
            <a:r>
              <a:rPr lang="en-US" altLang="zh-CN" dirty="0">
                <a:ea typeface="宋体" charset="-122"/>
              </a:rPr>
              <a:t>About 15.2 billion hours were volunteered, the equivalent of 8.9 million full-time employees in 2011</a:t>
            </a:r>
          </a:p>
          <a:p>
            <a:pPr eaLnBrk="1" hangingPunct="1">
              <a:lnSpc>
                <a:spcPct val="120000"/>
              </a:lnSpc>
            </a:pPr>
            <a:r>
              <a:rPr lang="en-US" altLang="zh-CN" dirty="0">
                <a:ea typeface="宋体" charset="-122"/>
              </a:rPr>
              <a:t>The estimated wage value of volunteer time was $296.2 billion, or about 50% of all nonprofit wages</a:t>
            </a:r>
          </a:p>
        </p:txBody>
      </p:sp>
    </p:spTree>
    <p:extLst>
      <p:ext uri="{BB962C8B-B14F-4D97-AF65-F5344CB8AC3E}">
        <p14:creationId xmlns:p14="http://schemas.microsoft.com/office/powerpoint/2010/main" val="3590850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8836025" cy="533400"/>
          </a:xfrm>
        </p:spPr>
        <p:txBody>
          <a:bodyPr/>
          <a:lstStyle/>
          <a:p>
            <a:r>
              <a:rPr lang="en-US" altLang="zh-CN" sz="2400">
                <a:ea typeface="宋体" charset="-122"/>
              </a:rPr>
              <a:t>Distribution of Average Volunteer Time by Activity, 2011</a:t>
            </a:r>
          </a:p>
        </p:txBody>
      </p:sp>
      <p:pic>
        <p:nvPicPr>
          <p:cNvPr id="45059" name="Picture 3"/>
          <p:cNvPicPr>
            <a:picLocks noChangeAspect="1" noChangeArrowheads="1"/>
          </p:cNvPicPr>
          <p:nvPr/>
        </p:nvPicPr>
        <p:blipFill>
          <a:blip r:embed="rId2" cstate="print"/>
          <a:srcRect/>
          <a:stretch>
            <a:fillRect/>
          </a:stretch>
        </p:blipFill>
        <p:spPr bwMode="auto">
          <a:xfrm>
            <a:off x="457200" y="914400"/>
            <a:ext cx="8305800" cy="5943600"/>
          </a:xfrm>
          <a:prstGeom prst="rect">
            <a:avLst/>
          </a:prstGeom>
          <a:noFill/>
          <a:ln w="9525">
            <a:noFill/>
            <a:miter lim="800000"/>
            <a:headEnd/>
            <a:tailEnd/>
          </a:ln>
        </p:spPr>
      </p:pic>
    </p:spTree>
    <p:extLst>
      <p:ext uri="{BB962C8B-B14F-4D97-AF65-F5344CB8AC3E}">
        <p14:creationId xmlns:p14="http://schemas.microsoft.com/office/powerpoint/2010/main" val="2539911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304800"/>
            <a:ext cx="7772400" cy="1143000"/>
          </a:xfrm>
        </p:spPr>
        <p:txBody>
          <a:bodyPr>
            <a:normAutofit/>
          </a:bodyPr>
          <a:lstStyle/>
          <a:p>
            <a:r>
              <a:rPr lang="en-US" altLang="zh-CN" sz="4000" dirty="0"/>
              <a:t>The Nonprofit Failure</a:t>
            </a:r>
            <a:r>
              <a:rPr lang="zh-CN" altLang="en-US" sz="3600" dirty="0"/>
              <a:t>志愿失灵</a:t>
            </a:r>
            <a:endParaRPr lang="en-US" altLang="zh-CN" sz="3600" dirty="0"/>
          </a:p>
        </p:txBody>
      </p:sp>
      <p:sp>
        <p:nvSpPr>
          <p:cNvPr id="47107" name="Rectangle 3"/>
          <p:cNvSpPr>
            <a:spLocks noGrp="1" noChangeArrowheads="1"/>
          </p:cNvSpPr>
          <p:nvPr>
            <p:ph type="body" idx="1"/>
          </p:nvPr>
        </p:nvSpPr>
        <p:spPr>
          <a:xfrm>
            <a:off x="685800" y="1524000"/>
            <a:ext cx="7772400" cy="5073352"/>
          </a:xfrm>
        </p:spPr>
        <p:txBody>
          <a:bodyPr>
            <a:normAutofit lnSpcReduction="10000"/>
          </a:bodyPr>
          <a:lstStyle/>
          <a:p>
            <a:pPr eaLnBrk="1" hangingPunct="1"/>
            <a:r>
              <a:rPr lang="en-US" altLang="zh-CN" dirty="0"/>
              <a:t>Particularism/favoritism </a:t>
            </a:r>
            <a:r>
              <a:rPr lang="en-US" altLang="zh-CN" sz="2000" dirty="0"/>
              <a:t>(</a:t>
            </a:r>
            <a:r>
              <a:rPr lang="zh-CN" altLang="en-US" sz="2000" dirty="0"/>
              <a:t>家长作风，</a:t>
            </a:r>
            <a:r>
              <a:rPr lang="en-US" altLang="zh-CN" sz="2000" dirty="0"/>
              <a:t>e.g. Chen Fellowship)</a:t>
            </a:r>
          </a:p>
          <a:p>
            <a:pPr eaLnBrk="1" hangingPunct="1"/>
            <a:r>
              <a:rPr lang="en-US" altLang="zh-CN" dirty="0"/>
              <a:t>Amateurism </a:t>
            </a:r>
            <a:r>
              <a:rPr lang="en-US" altLang="zh-CN" sz="2800" dirty="0">
                <a:latin typeface="宋体" charset="-122"/>
                <a:ea typeface="宋体" charset="-122"/>
              </a:rPr>
              <a:t>(</a:t>
            </a:r>
            <a:r>
              <a:rPr lang="zh-CN" altLang="en-US" sz="2800" dirty="0">
                <a:latin typeface="宋体" charset="-122"/>
                <a:ea typeface="宋体" charset="-122"/>
              </a:rPr>
              <a:t>业余性）</a:t>
            </a:r>
          </a:p>
          <a:p>
            <a:pPr eaLnBrk="1" hangingPunct="1"/>
            <a:r>
              <a:rPr lang="en-US" altLang="zh-CN" dirty="0"/>
              <a:t>Double market failure </a:t>
            </a:r>
          </a:p>
          <a:p>
            <a:pPr lvl="1" eaLnBrk="1" hangingPunct="1"/>
            <a:r>
              <a:rPr lang="en-US" altLang="zh-CN" dirty="0"/>
              <a:t>Might not reach optimal social efficiency (e.g. over-consuming; not productive)</a:t>
            </a:r>
          </a:p>
          <a:p>
            <a:pPr lvl="1" eaLnBrk="1" hangingPunct="1"/>
            <a:r>
              <a:rPr lang="en-US" altLang="zh-CN" dirty="0">
                <a:sym typeface="Wingdings" pitchFamily="2" charset="2"/>
              </a:rPr>
              <a:t>Principal-agent problem (info. asymmetry; high salary of managers)</a:t>
            </a:r>
          </a:p>
          <a:p>
            <a:pPr marL="457200" lvl="1" indent="0" eaLnBrk="1" hangingPunct="1">
              <a:buNone/>
            </a:pPr>
            <a:r>
              <a:rPr lang="en-US" altLang="zh-CN" b="1" dirty="0">
                <a:solidFill>
                  <a:srgbClr val="FF0000"/>
                </a:solidFill>
                <a:latin typeface="微软雅黑" pitchFamily="34" charset="-122"/>
                <a:ea typeface="微软雅黑" pitchFamily="34" charset="-122"/>
                <a:sym typeface="Times New Roman" pitchFamily="18" charset="0"/>
              </a:rPr>
              <a:t>Debate</a:t>
            </a:r>
            <a:r>
              <a:rPr lang="zh-CN" altLang="en-US" b="1" dirty="0">
                <a:solidFill>
                  <a:srgbClr val="FF0000"/>
                </a:solidFill>
                <a:latin typeface="微软雅黑" pitchFamily="34" charset="-122"/>
                <a:ea typeface="微软雅黑" pitchFamily="34" charset="-122"/>
                <a:sym typeface="Times New Roman" pitchFamily="18" charset="0"/>
              </a:rPr>
              <a:t>：你如何看待富人捐赠遗产的现象？</a:t>
            </a:r>
            <a:endParaRPr lang="zh-CN" altLang="en-US" b="1" dirty="0">
              <a:solidFill>
                <a:srgbClr val="FF0000"/>
              </a:solidFill>
              <a:latin typeface="宋体" pitchFamily="2" charset="-122"/>
              <a:ea typeface="宋体" pitchFamily="2" charset="-122"/>
            </a:endParaRPr>
          </a:p>
          <a:p>
            <a:pPr lvl="1" eaLnBrk="1" hangingPunct="1"/>
            <a:endParaRPr lang="en-US" altLang="zh-CN" dirty="0"/>
          </a:p>
        </p:txBody>
      </p:sp>
    </p:spTree>
    <p:extLst>
      <p:ext uri="{BB962C8B-B14F-4D97-AF65-F5344CB8AC3E}">
        <p14:creationId xmlns:p14="http://schemas.microsoft.com/office/powerpoint/2010/main" val="2249036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a:t>政府 </a:t>
            </a:r>
            <a:r>
              <a:rPr lang="en-US" altLang="zh-CN" dirty="0"/>
              <a:t>vs. </a:t>
            </a:r>
            <a:r>
              <a:rPr lang="zh-CN" altLang="en-US" dirty="0"/>
              <a:t>非营利组织</a:t>
            </a:r>
            <a:br>
              <a:rPr lang="en-US" altLang="zh-CN" dirty="0"/>
            </a:br>
            <a:r>
              <a:rPr lang="en-US" altLang="zh-CN" dirty="0" err="1"/>
              <a:t>Gov’t</a:t>
            </a:r>
            <a:r>
              <a:rPr lang="en-US" altLang="zh-CN" dirty="0"/>
              <a:t> vs. NPOs (</a:t>
            </a:r>
            <a:r>
              <a:rPr lang="en-US" altLang="zh-CN" dirty="0" err="1"/>
              <a:t>Salamon</a:t>
            </a:r>
            <a:r>
              <a:rPr lang="en-US" altLang="zh-CN" dirty="0"/>
              <a:t>, 1988) </a:t>
            </a:r>
            <a:endParaRPr lang="zh-CN" altLang="en-US" dirty="0"/>
          </a:p>
        </p:txBody>
      </p:sp>
      <p:sp>
        <p:nvSpPr>
          <p:cNvPr id="3" name="内容占位符 2"/>
          <p:cNvSpPr>
            <a:spLocks noGrp="1"/>
          </p:cNvSpPr>
          <p:nvPr>
            <p:ph sz="half" idx="1"/>
          </p:nvPr>
        </p:nvSpPr>
        <p:spPr/>
        <p:txBody>
          <a:bodyPr>
            <a:normAutofit fontScale="85000" lnSpcReduction="20000"/>
          </a:bodyPr>
          <a:lstStyle/>
          <a:p>
            <a:pPr marL="457200" indent="-457200">
              <a:lnSpc>
                <a:spcPct val="110000"/>
              </a:lnSpc>
              <a:buNone/>
            </a:pPr>
            <a:r>
              <a:rPr lang="en-US" altLang="zh-CN" dirty="0"/>
              <a:t>Government</a:t>
            </a:r>
          </a:p>
          <a:p>
            <a:pPr marL="457200" indent="-457200">
              <a:lnSpc>
                <a:spcPct val="110000"/>
              </a:lnSpc>
            </a:pPr>
            <a:r>
              <a:rPr lang="en-US" altLang="zh-CN" dirty="0"/>
              <a:t>Generate more reliable resources</a:t>
            </a:r>
            <a:endParaRPr lang="en-US" altLang="zh-CN" sz="1600" dirty="0"/>
          </a:p>
          <a:p>
            <a:pPr marL="457200" indent="-457200">
              <a:lnSpc>
                <a:spcPct val="110000"/>
              </a:lnSpc>
            </a:pPr>
            <a:r>
              <a:rPr lang="en-US" altLang="zh-CN" dirty="0"/>
              <a:t>Set priorities based on democratic political process</a:t>
            </a:r>
            <a:endParaRPr lang="en-US" altLang="zh-CN" sz="1600" dirty="0"/>
          </a:p>
          <a:p>
            <a:pPr marL="457200" indent="-457200">
              <a:lnSpc>
                <a:spcPct val="110000"/>
              </a:lnSpc>
            </a:pPr>
            <a:r>
              <a:rPr lang="en-US" altLang="zh-CN" dirty="0"/>
              <a:t>Offset favoritism by making access a right</a:t>
            </a:r>
            <a:endParaRPr lang="en-US" altLang="zh-CN" sz="1400" dirty="0"/>
          </a:p>
          <a:p>
            <a:pPr marL="457200" indent="-457200">
              <a:lnSpc>
                <a:spcPct val="110000"/>
              </a:lnSpc>
            </a:pPr>
            <a:r>
              <a:rPr lang="en-US" altLang="zh-CN" dirty="0"/>
              <a:t>Improve quality by instituting quality-control standards</a:t>
            </a:r>
          </a:p>
        </p:txBody>
      </p:sp>
      <p:sp>
        <p:nvSpPr>
          <p:cNvPr id="4" name="内容占位符 3"/>
          <p:cNvSpPr>
            <a:spLocks noGrp="1"/>
          </p:cNvSpPr>
          <p:nvPr>
            <p:ph sz="half" idx="2"/>
          </p:nvPr>
        </p:nvSpPr>
        <p:spPr/>
        <p:txBody>
          <a:bodyPr>
            <a:normAutofit fontScale="85000" lnSpcReduction="20000"/>
          </a:bodyPr>
          <a:lstStyle/>
          <a:p>
            <a:pPr marL="457200" indent="-457200">
              <a:lnSpc>
                <a:spcPct val="110000"/>
              </a:lnSpc>
              <a:spcBef>
                <a:spcPct val="20000"/>
              </a:spcBef>
              <a:buFont typeface="Wingdings" pitchFamily="2" charset="2"/>
              <a:buNone/>
            </a:pPr>
            <a:r>
              <a:rPr lang="en-US" altLang="zh-CN" sz="3200" dirty="0">
                <a:ea typeface="新細明體" pitchFamily="18" charset="-120"/>
              </a:rPr>
              <a:t>Nonprofit</a:t>
            </a:r>
          </a:p>
          <a:p>
            <a:pPr marL="457200" indent="-457200">
              <a:lnSpc>
                <a:spcPct val="110000"/>
              </a:lnSpc>
              <a:spcBef>
                <a:spcPct val="20000"/>
              </a:spcBef>
            </a:pPr>
            <a:r>
              <a:rPr lang="en-US" altLang="zh-CN" dirty="0">
                <a:ea typeface="新細明體" pitchFamily="18" charset="-120"/>
              </a:rPr>
              <a:t>Personalize services (heterogeneity)</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Operate on a smaller scale</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Adjust care to the needs of clients</a:t>
            </a:r>
          </a:p>
          <a:p>
            <a:pPr marL="457200" indent="-457200">
              <a:lnSpc>
                <a:spcPct val="110000"/>
              </a:lnSpc>
              <a:spcBef>
                <a:spcPct val="20000"/>
              </a:spcBef>
              <a:buFont typeface="Wingdings" pitchFamily="2" charset="2"/>
              <a:buNone/>
            </a:pP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Permit competition among service providers</a:t>
            </a:r>
          </a:p>
          <a:p>
            <a:endParaRPr lang="zh-CN" altLang="en-US" dirty="0"/>
          </a:p>
        </p:txBody>
      </p:sp>
    </p:spTree>
    <p:extLst>
      <p:ext uri="{BB962C8B-B14F-4D97-AF65-F5344CB8AC3E}">
        <p14:creationId xmlns:p14="http://schemas.microsoft.com/office/powerpoint/2010/main" val="3297300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8153400" cy="1143000"/>
          </a:xfrm>
        </p:spPr>
        <p:txBody>
          <a:bodyPr>
            <a:normAutofit fontScale="90000"/>
          </a:bodyPr>
          <a:lstStyle/>
          <a:p>
            <a:pPr algn="l" eaLnBrk="1" hangingPunct="1"/>
            <a:r>
              <a:rPr lang="en-US" altLang="zh-TW" sz="4000" dirty="0"/>
              <a:t>Comparison Among </a:t>
            </a:r>
            <a:r>
              <a:rPr lang="en-US" altLang="zh-CN" sz="4000" dirty="0"/>
              <a:t>The Three Sectors (Service Delivery)</a:t>
            </a:r>
          </a:p>
        </p:txBody>
      </p:sp>
      <p:graphicFrame>
        <p:nvGraphicFramePr>
          <p:cNvPr id="296963" name="Group 3"/>
          <p:cNvGraphicFramePr>
            <a:graphicFrameLocks noGrp="1"/>
          </p:cNvGraphicFramePr>
          <p:nvPr>
            <p:ph idx="1"/>
          </p:nvPr>
        </p:nvGraphicFramePr>
        <p:xfrm>
          <a:off x="685800" y="1981200"/>
          <a:ext cx="7772400" cy="4297046"/>
        </p:xfrm>
        <a:graphic>
          <a:graphicData uri="http://schemas.openxmlformats.org/drawingml/2006/table">
            <a:tbl>
              <a:tblPr/>
              <a:tblGrid>
                <a:gridCol w="1525588">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gridCol w="2033587">
                  <a:extLst>
                    <a:ext uri="{9D8B030D-6E8A-4147-A177-3AD203B41FA5}">
                      <a16:colId xmlns:a16="http://schemas.microsoft.com/office/drawing/2014/main" val="20002"/>
                    </a:ext>
                  </a:extLst>
                </a:gridCol>
                <a:gridCol w="2470150">
                  <a:extLst>
                    <a:ext uri="{9D8B030D-6E8A-4147-A177-3AD203B41FA5}">
                      <a16:colId xmlns:a16="http://schemas.microsoft.com/office/drawing/2014/main" val="20003"/>
                    </a:ext>
                  </a:extLst>
                </a:gridCol>
              </a:tblGrid>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Private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NPOs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Philanthropy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Respon-sive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Polity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Shareholder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a:ln>
                            <a:noFill/>
                          </a:ln>
                          <a:solidFill>
                            <a:schemeClr val="tx1"/>
                          </a:solidFill>
                          <a:effectLst/>
                          <a:latin typeface="Times New Roman" pitchFamily="18" charset="0"/>
                          <a:ea typeface="新細明體" pitchFamily="18" charset="-120"/>
                        </a:rPr>
                        <a:t>“</a:t>
                      </a: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Calling”/ funder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Basis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Monopoly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Voluntary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Collective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Excludable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Sustain-ability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No exit; voice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6658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054552" cy="1143000"/>
          </a:xfrm>
        </p:spPr>
        <p:txBody>
          <a:bodyPr>
            <a:normAutofit fontScale="90000"/>
          </a:bodyPr>
          <a:lstStyle/>
          <a:p>
            <a:pPr eaLnBrk="1" hangingPunct="1"/>
            <a:r>
              <a:rPr lang="en-US" altLang="zh-CN" sz="4000" dirty="0"/>
              <a:t>The Interdependence of the Three Sectors</a:t>
            </a:r>
          </a:p>
        </p:txBody>
      </p:sp>
      <p:sp>
        <p:nvSpPr>
          <p:cNvPr id="51203" name="Rectangle 3"/>
          <p:cNvSpPr>
            <a:spLocks noGrp="1" noChangeArrowheads="1"/>
          </p:cNvSpPr>
          <p:nvPr>
            <p:ph type="body" idx="1"/>
          </p:nvPr>
        </p:nvSpPr>
        <p:spPr>
          <a:xfrm>
            <a:off x="609600" y="1600200"/>
            <a:ext cx="7848600" cy="4953000"/>
          </a:xfrm>
        </p:spPr>
        <p:txBody>
          <a:bodyPr>
            <a:normAutofit fontScale="92500" lnSpcReduction="10000"/>
          </a:bodyPr>
          <a:lstStyle/>
          <a:p>
            <a:pPr eaLnBrk="1" hangingPunct="1">
              <a:lnSpc>
                <a:spcPct val="90000"/>
              </a:lnSpc>
            </a:pPr>
            <a:r>
              <a:rPr lang="en-US" altLang="zh-CN" sz="2800" dirty="0"/>
              <a:t>While the public sector is dependent on business for resources, the reverse is equally true.</a:t>
            </a:r>
          </a:p>
          <a:p>
            <a:pPr eaLnBrk="1" hangingPunct="1">
              <a:lnSpc>
                <a:spcPct val="90000"/>
              </a:lnSpc>
            </a:pPr>
            <a:r>
              <a:rPr lang="en-US" altLang="zh-CN" sz="2800" dirty="0"/>
              <a:t>The public sector performs many functions that are of critical importance to the health of the private sector.</a:t>
            </a:r>
          </a:p>
          <a:p>
            <a:pPr eaLnBrk="1" hangingPunct="1">
              <a:lnSpc>
                <a:spcPct val="90000"/>
              </a:lnSpc>
            </a:pPr>
            <a:r>
              <a:rPr lang="en-US" altLang="zh-CN" sz="2800" dirty="0"/>
              <a:t>The public sector tries to achieve public goals by providing various incentives to both the private sector and nonprofit sector to undertake certain tasks. </a:t>
            </a:r>
          </a:p>
          <a:p>
            <a:pPr eaLnBrk="1" hangingPunct="1">
              <a:lnSpc>
                <a:spcPct val="90000"/>
              </a:lnSpc>
            </a:pPr>
            <a:r>
              <a:rPr lang="en-US" altLang="zh-CN" sz="2800" dirty="0"/>
              <a:t>One of the simplest and most direct ways in which government can provide these incentive is through contracts.</a:t>
            </a:r>
          </a:p>
        </p:txBody>
      </p:sp>
    </p:spTree>
    <p:extLst>
      <p:ext uri="{BB962C8B-B14F-4D97-AF65-F5344CB8AC3E}">
        <p14:creationId xmlns:p14="http://schemas.microsoft.com/office/powerpoint/2010/main" val="2444716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altLang="zh-CN" sz="3600"/>
              <a:t>Trends in Governance in the 21st Century</a:t>
            </a:r>
          </a:p>
        </p:txBody>
      </p:sp>
      <p:pic>
        <p:nvPicPr>
          <p:cNvPr id="52227" name="Picture 3"/>
          <p:cNvPicPr>
            <a:picLocks noGrp="1" noChangeAspect="1" noChangeArrowheads="1"/>
          </p:cNvPicPr>
          <p:nvPr>
            <p:ph type="body" idx="1"/>
          </p:nvPr>
        </p:nvPicPr>
        <p:blipFill>
          <a:blip r:embed="rId2" cstate="print"/>
          <a:srcRect l="25021" t="56975" r="25403" b="19307"/>
          <a:stretch>
            <a:fillRect/>
          </a:stretch>
        </p:blipFill>
        <p:spPr>
          <a:xfrm>
            <a:off x="609600" y="1905000"/>
            <a:ext cx="7848600" cy="4572000"/>
          </a:xfrm>
        </p:spPr>
      </p:pic>
    </p:spTree>
    <p:extLst>
      <p:ext uri="{BB962C8B-B14F-4D97-AF65-F5344CB8AC3E}">
        <p14:creationId xmlns:p14="http://schemas.microsoft.com/office/powerpoint/2010/main" val="2751282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11560" y="2780928"/>
            <a:ext cx="8229600" cy="1143000"/>
          </a:xfrm>
        </p:spPr>
        <p:txBody>
          <a:bodyPr/>
          <a:lstStyle/>
          <a:p>
            <a:pPr algn="ctr"/>
            <a:r>
              <a:rPr lang="en-US" altLang="zh-CN" dirty="0"/>
              <a:t>PPT </a:t>
            </a:r>
            <a:r>
              <a:rPr lang="zh-CN" altLang="en-US" dirty="0"/>
              <a:t>部分中文翻译</a:t>
            </a:r>
          </a:p>
        </p:txBody>
      </p:sp>
    </p:spTree>
    <p:extLst>
      <p:ext uri="{BB962C8B-B14F-4D97-AF65-F5344CB8AC3E}">
        <p14:creationId xmlns:p14="http://schemas.microsoft.com/office/powerpoint/2010/main" val="140820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333375"/>
            <a:ext cx="7856537" cy="863600"/>
          </a:xfrm>
        </p:spPr>
        <p:txBody>
          <a:bodyPr/>
          <a:lstStyle/>
          <a:p>
            <a:pPr eaLnBrk="1" hangingPunct="1"/>
            <a:r>
              <a:rPr lang="en-US" altLang="zh-CN" sz="4000" b="1" dirty="0">
                <a:latin typeface="微软雅黑" pitchFamily="34" charset="-122"/>
                <a:ea typeface="微软雅黑" pitchFamily="34" charset="-122"/>
              </a:rPr>
              <a:t>Some concepts</a:t>
            </a:r>
            <a:endParaRPr lang="zh-CN" altLang="en-US" sz="4000" b="1" dirty="0">
              <a:latin typeface="微软雅黑" pitchFamily="34" charset="-122"/>
              <a:ea typeface="微软雅黑" pitchFamily="34" charset="-122"/>
            </a:endParaRPr>
          </a:p>
        </p:txBody>
      </p:sp>
      <p:sp>
        <p:nvSpPr>
          <p:cNvPr id="61443" name="Rectangle 3"/>
          <p:cNvSpPr>
            <a:spLocks noGrp="1" noChangeArrowheads="1"/>
          </p:cNvSpPr>
          <p:nvPr>
            <p:ph idx="1"/>
          </p:nvPr>
        </p:nvSpPr>
        <p:spPr>
          <a:xfrm>
            <a:off x="684213" y="1412875"/>
            <a:ext cx="7848600" cy="4730750"/>
          </a:xfrm>
        </p:spPr>
        <p:txBody>
          <a:bodyPr>
            <a:normAutofit lnSpcReduction="10000"/>
          </a:bodyPr>
          <a:lstStyle/>
          <a:p>
            <a:pPr marL="342900" lvl="1" indent="-342900" eaLnBrk="1" hangingPunct="1">
              <a:buSzPct val="65000"/>
            </a:pPr>
            <a:r>
              <a:rPr lang="en-US" altLang="zh-CN" sz="3000" dirty="0">
                <a:latin typeface="微软雅黑" pitchFamily="34" charset="-122"/>
                <a:ea typeface="微软雅黑" pitchFamily="34" charset="-122"/>
              </a:rPr>
              <a:t>Administration</a:t>
            </a:r>
            <a:r>
              <a:rPr lang="zh-CN" altLang="en-US" sz="3000" dirty="0">
                <a:latin typeface="微软雅黑" pitchFamily="34" charset="-122"/>
                <a:ea typeface="微软雅黑" pitchFamily="34" charset="-122"/>
              </a:rPr>
              <a:t>：行政学</a:t>
            </a:r>
          </a:p>
          <a:p>
            <a:pPr marL="342900" lvl="1" indent="-342900" eaLnBrk="1" hangingPunct="1">
              <a:buSzPct val="65000"/>
            </a:pPr>
            <a:r>
              <a:rPr lang="en-US" altLang="zh-CN" sz="3000" dirty="0">
                <a:latin typeface="微软雅黑" pitchFamily="34" charset="-122"/>
                <a:ea typeface="微软雅黑" pitchFamily="34" charset="-122"/>
              </a:rPr>
              <a:t>Public Administration</a:t>
            </a:r>
            <a:r>
              <a:rPr lang="zh-CN" altLang="en-US" sz="3000" dirty="0">
                <a:latin typeface="微软雅黑" pitchFamily="34" charset="-122"/>
                <a:ea typeface="微软雅黑" pitchFamily="34" charset="-122"/>
              </a:rPr>
              <a:t>：</a:t>
            </a:r>
            <a:r>
              <a:rPr lang="en-US" altLang="zh-CN" sz="3000" dirty="0">
                <a:latin typeface="微软雅黑" pitchFamily="34" charset="-122"/>
                <a:ea typeface="微软雅黑" pitchFamily="34" charset="-122"/>
              </a:rPr>
              <a:t>PA</a:t>
            </a:r>
            <a:r>
              <a:rPr lang="zh-CN" altLang="en-US" sz="3000" dirty="0">
                <a:latin typeface="微软雅黑" pitchFamily="34" charset="-122"/>
                <a:ea typeface="微软雅黑" pitchFamily="34" charset="-122"/>
              </a:rPr>
              <a:t>，公共行政学</a:t>
            </a:r>
          </a:p>
          <a:p>
            <a:pPr marL="342900" lvl="1" indent="-342900" eaLnBrk="1" hangingPunct="1">
              <a:buSzPct val="65000"/>
            </a:pPr>
            <a:r>
              <a:rPr lang="en-US" altLang="zh-CN" sz="3000" dirty="0">
                <a:latin typeface="微软雅黑" pitchFamily="34" charset="-122"/>
                <a:ea typeface="微软雅黑" pitchFamily="34" charset="-122"/>
              </a:rPr>
              <a:t>New Public Administration</a:t>
            </a:r>
            <a:r>
              <a:rPr lang="zh-CN" altLang="en-US" sz="3000" dirty="0">
                <a:latin typeface="微软雅黑" pitchFamily="34" charset="-122"/>
                <a:ea typeface="微软雅黑" pitchFamily="34" charset="-122"/>
              </a:rPr>
              <a:t>：</a:t>
            </a:r>
            <a:r>
              <a:rPr lang="en-US" altLang="zh-CN" sz="3000" dirty="0">
                <a:latin typeface="微软雅黑" pitchFamily="34" charset="-122"/>
                <a:ea typeface="微软雅黑" pitchFamily="34" charset="-122"/>
              </a:rPr>
              <a:t>NPA</a:t>
            </a:r>
            <a:r>
              <a:rPr lang="zh-CN" altLang="en-US" sz="3000" dirty="0">
                <a:latin typeface="微软雅黑" pitchFamily="34" charset="-122"/>
                <a:ea typeface="微软雅黑" pitchFamily="34" charset="-122"/>
              </a:rPr>
              <a:t>，新公共行政学</a:t>
            </a:r>
          </a:p>
          <a:p>
            <a:pPr marL="342900" lvl="1" indent="-342900" eaLnBrk="1" hangingPunct="1">
              <a:buSzPct val="65000"/>
            </a:pPr>
            <a:r>
              <a:rPr lang="en-US" altLang="zh-CN" sz="3000" dirty="0">
                <a:latin typeface="微软雅黑" pitchFamily="34" charset="-122"/>
                <a:ea typeface="微软雅黑" pitchFamily="34" charset="-122"/>
              </a:rPr>
              <a:t>Management</a:t>
            </a:r>
            <a:r>
              <a:rPr lang="zh-CN" altLang="en-US" sz="3000" dirty="0">
                <a:latin typeface="微软雅黑" pitchFamily="34" charset="-122"/>
                <a:ea typeface="微软雅黑" pitchFamily="34" charset="-122"/>
              </a:rPr>
              <a:t>：管理学</a:t>
            </a:r>
          </a:p>
          <a:p>
            <a:pPr marL="342900" lvl="1" indent="-342900" eaLnBrk="1" hangingPunct="1">
              <a:buSzPct val="65000"/>
            </a:pPr>
            <a:r>
              <a:rPr lang="en-US" altLang="zh-CN" sz="3000" dirty="0">
                <a:latin typeface="微软雅黑" pitchFamily="34" charset="-122"/>
                <a:ea typeface="微软雅黑" pitchFamily="34" charset="-122"/>
              </a:rPr>
              <a:t>New Public Management</a:t>
            </a:r>
            <a:r>
              <a:rPr lang="zh-CN" altLang="en-US" sz="3000" dirty="0">
                <a:latin typeface="微软雅黑" pitchFamily="34" charset="-122"/>
                <a:ea typeface="微软雅黑" pitchFamily="34" charset="-122"/>
              </a:rPr>
              <a:t>：</a:t>
            </a:r>
            <a:r>
              <a:rPr lang="en-US" altLang="zh-CN" sz="3000" dirty="0">
                <a:latin typeface="微软雅黑" pitchFamily="34" charset="-122"/>
                <a:ea typeface="微软雅黑" pitchFamily="34" charset="-122"/>
              </a:rPr>
              <a:t>NPM</a:t>
            </a:r>
            <a:r>
              <a:rPr lang="zh-CN" altLang="en-US" sz="3000" dirty="0">
                <a:latin typeface="微软雅黑" pitchFamily="34" charset="-122"/>
                <a:ea typeface="微软雅黑" pitchFamily="34" charset="-122"/>
              </a:rPr>
              <a:t>，新公共管理</a:t>
            </a:r>
          </a:p>
          <a:p>
            <a:pPr marL="342900" lvl="1" indent="-342900" eaLnBrk="1" hangingPunct="1">
              <a:buSzPct val="65000"/>
            </a:pPr>
            <a:r>
              <a:rPr lang="en-US" altLang="zh-CN" sz="3000" dirty="0">
                <a:latin typeface="微软雅黑" pitchFamily="34" charset="-122"/>
                <a:ea typeface="微软雅黑" pitchFamily="34" charset="-122"/>
              </a:rPr>
              <a:t>New Public Service</a:t>
            </a:r>
            <a:r>
              <a:rPr lang="zh-CN" altLang="en-US" sz="3000" dirty="0">
                <a:latin typeface="微软雅黑" pitchFamily="34" charset="-122"/>
                <a:ea typeface="微软雅黑" pitchFamily="34" charset="-122"/>
              </a:rPr>
              <a:t>：</a:t>
            </a:r>
            <a:r>
              <a:rPr lang="en-US" altLang="zh-CN" sz="3000" dirty="0">
                <a:latin typeface="微软雅黑" pitchFamily="34" charset="-122"/>
                <a:ea typeface="微软雅黑" pitchFamily="34" charset="-122"/>
              </a:rPr>
              <a:t>NPS</a:t>
            </a:r>
            <a:r>
              <a:rPr lang="zh-CN" altLang="en-US" sz="3000" dirty="0">
                <a:latin typeface="微软雅黑" pitchFamily="34" charset="-122"/>
                <a:ea typeface="微软雅黑" pitchFamily="34" charset="-122"/>
              </a:rPr>
              <a:t>，新公共服务</a:t>
            </a:r>
            <a:endParaRPr lang="en-US" altLang="zh-CN" sz="3000" dirty="0">
              <a:latin typeface="微软雅黑" pitchFamily="34" charset="-122"/>
              <a:ea typeface="微软雅黑" pitchFamily="34" charset="-122"/>
            </a:endParaRPr>
          </a:p>
        </p:txBody>
      </p:sp>
      <p:sp>
        <p:nvSpPr>
          <p:cNvPr id="4" name="日期占位符 3"/>
          <p:cNvSpPr>
            <a:spLocks noGrp="1"/>
          </p:cNvSpPr>
          <p:nvPr>
            <p:ph type="dt" sz="quarter" idx="10"/>
          </p:nvPr>
        </p:nvSpPr>
        <p:spPr/>
        <p:txBody>
          <a:bodyPr/>
          <a:lstStyle/>
          <a:p>
            <a:pPr>
              <a:defRPr/>
            </a:pPr>
            <a:fld id="{198115E6-A8E3-4F0F-A62E-04A02B450581}" type="datetime1">
              <a:rPr lang="zh-CN" altLang="en-US"/>
              <a:pPr>
                <a:defRPr/>
              </a:pPr>
              <a:t>2020/9/22</a:t>
            </a:fld>
            <a:endParaRPr lang="zh-CN" altLang="en-US"/>
          </a:p>
        </p:txBody>
      </p:sp>
      <p:sp>
        <p:nvSpPr>
          <p:cNvPr id="5" name="灯片编号占位符 4"/>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45C90850-3ED3-4C96-88A9-45CBC3831418}" type="slidenum">
              <a:rPr lang="zh-CN" altLang="en-US" smtClean="0"/>
              <a:pPr>
                <a:defRPr/>
              </a:pPr>
              <a:t>6</a:t>
            </a:fld>
            <a:endParaRPr lang="en-US"/>
          </a:p>
        </p:txBody>
      </p:sp>
    </p:spTree>
    <p:extLst>
      <p:ext uri="{BB962C8B-B14F-4D97-AF65-F5344CB8AC3E}">
        <p14:creationId xmlns:p14="http://schemas.microsoft.com/office/powerpoint/2010/main" val="324549321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28625" y="2571750"/>
            <a:ext cx="2817813" cy="714375"/>
            <a:chOff x="1059" y="930"/>
            <a:chExt cx="2064" cy="624"/>
          </a:xfrm>
        </p:grpSpPr>
        <p:sp>
          <p:nvSpPr>
            <p:cNvPr id="84016" name="Oval 7"/>
            <p:cNvSpPr>
              <a:spLocks noChangeArrowheads="1"/>
            </p:cNvSpPr>
            <p:nvPr/>
          </p:nvSpPr>
          <p:spPr bwMode="auto">
            <a:xfrm>
              <a:off x="1059" y="930"/>
              <a:ext cx="2064" cy="624"/>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4017" name="Text Box 8"/>
            <p:cNvSpPr txBox="1">
              <a:spLocks noChangeArrowheads="1"/>
            </p:cNvSpPr>
            <p:nvPr/>
          </p:nvSpPr>
          <p:spPr bwMode="auto">
            <a:xfrm>
              <a:off x="1284" y="1046"/>
              <a:ext cx="1524" cy="422"/>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公共行政学</a:t>
              </a:r>
            </a:p>
          </p:txBody>
        </p:sp>
      </p:grpSp>
      <p:sp>
        <p:nvSpPr>
          <p:cNvPr id="83971" name="Oval 9"/>
          <p:cNvSpPr>
            <a:spLocks noChangeArrowheads="1"/>
          </p:cNvSpPr>
          <p:nvPr/>
        </p:nvSpPr>
        <p:spPr bwMode="auto">
          <a:xfrm>
            <a:off x="282575" y="3643313"/>
            <a:ext cx="3078163" cy="642937"/>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72" name="Text Box 10"/>
          <p:cNvSpPr txBox="1">
            <a:spLocks noChangeArrowheads="1"/>
          </p:cNvSpPr>
          <p:nvPr/>
        </p:nvSpPr>
        <p:spPr bwMode="auto">
          <a:xfrm>
            <a:off x="571500" y="3714750"/>
            <a:ext cx="2659063" cy="523875"/>
          </a:xfrm>
          <a:prstGeom prst="rect">
            <a:avLst/>
          </a:prstGeom>
          <a:noFill/>
          <a:ln w="9525">
            <a:noFill/>
            <a:miter lim="800000"/>
            <a:headEnd/>
            <a:tailEnd/>
          </a:ln>
        </p:spPr>
        <p:txBody>
          <a:bodyPr>
            <a:spAutoFit/>
          </a:bodyPr>
          <a:lstStyle/>
          <a:p>
            <a:r>
              <a:rPr lang="zh-CN" altLang="en-US" sz="2800" dirty="0">
                <a:latin typeface="微软雅黑" pitchFamily="34" charset="-122"/>
                <a:ea typeface="微软雅黑" pitchFamily="34" charset="-122"/>
              </a:rPr>
              <a:t>新公共行政学</a:t>
            </a:r>
          </a:p>
        </p:txBody>
      </p:sp>
      <p:sp>
        <p:nvSpPr>
          <p:cNvPr id="83973" name="AutoShape 13"/>
          <p:cNvSpPr>
            <a:spLocks noChangeArrowheads="1"/>
          </p:cNvSpPr>
          <p:nvPr/>
        </p:nvSpPr>
        <p:spPr bwMode="auto">
          <a:xfrm>
            <a:off x="1571625" y="3357563"/>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74" name="Oval 14"/>
          <p:cNvSpPr>
            <a:spLocks noChangeArrowheads="1"/>
          </p:cNvSpPr>
          <p:nvPr/>
        </p:nvSpPr>
        <p:spPr bwMode="auto">
          <a:xfrm>
            <a:off x="430213" y="1571625"/>
            <a:ext cx="2581275" cy="642938"/>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75" name="Text Box 15"/>
          <p:cNvSpPr txBox="1">
            <a:spLocks noChangeArrowheads="1"/>
          </p:cNvSpPr>
          <p:nvPr/>
        </p:nvSpPr>
        <p:spPr bwMode="auto">
          <a:xfrm>
            <a:off x="857250" y="1695450"/>
            <a:ext cx="1687513" cy="523875"/>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行政学</a:t>
            </a:r>
          </a:p>
        </p:txBody>
      </p:sp>
      <p:sp>
        <p:nvSpPr>
          <p:cNvPr id="83976" name="AutoShape 16"/>
          <p:cNvSpPr>
            <a:spLocks noChangeArrowheads="1"/>
          </p:cNvSpPr>
          <p:nvPr/>
        </p:nvSpPr>
        <p:spPr bwMode="auto">
          <a:xfrm>
            <a:off x="1571625" y="2244725"/>
            <a:ext cx="357188" cy="327025"/>
          </a:xfrm>
          <a:prstGeom prst="downArrow">
            <a:avLst>
              <a:gd name="adj1" fmla="val 50000"/>
              <a:gd name="adj2" fmla="val 38644"/>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13" name="Rectangle 2"/>
          <p:cNvSpPr txBox="1">
            <a:spLocks noChangeArrowheads="1"/>
          </p:cNvSpPr>
          <p:nvPr/>
        </p:nvSpPr>
        <p:spPr>
          <a:xfrm>
            <a:off x="611188" y="404813"/>
            <a:ext cx="7856537" cy="863600"/>
          </a:xfrm>
          <a:prstGeom prst="rect">
            <a:avLst/>
          </a:prstGeom>
        </p:spPr>
        <p:txBody>
          <a:bodyPr/>
          <a:lstStyle/>
          <a:p>
            <a:pPr>
              <a:defRPr/>
            </a:pPr>
            <a:r>
              <a:rPr lang="zh-CN" altLang="en-US" sz="4000" b="1" kern="0" dirty="0">
                <a:latin typeface="微软雅黑" pitchFamily="34" charset="-122"/>
                <a:ea typeface="微软雅黑" pitchFamily="34" charset="-122"/>
                <a:cs typeface="+mj-cs"/>
              </a:rPr>
              <a:t>西方公共管理理论的沿革</a:t>
            </a:r>
          </a:p>
        </p:txBody>
      </p:sp>
      <p:sp>
        <p:nvSpPr>
          <p:cNvPr id="83978" name="AutoShape 2"/>
          <p:cNvSpPr>
            <a:spLocks noChangeArrowheads="1"/>
          </p:cNvSpPr>
          <p:nvPr/>
        </p:nvSpPr>
        <p:spPr bwMode="gray">
          <a:xfrm>
            <a:off x="3644900" y="1571625"/>
            <a:ext cx="3786188" cy="642938"/>
          </a:xfrm>
          <a:prstGeom prst="homePlate">
            <a:avLst>
              <a:gd name="adj" fmla="val 10373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19</a:t>
            </a:r>
            <a:r>
              <a:rPr lang="zh-CN" altLang="en-US" sz="2800">
                <a:latin typeface="微软雅黑" pitchFamily="34" charset="-122"/>
                <a:ea typeface="微软雅黑" pitchFamily="34" charset="-122"/>
              </a:rPr>
              <a:t>世纪末到</a:t>
            </a:r>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世纪初</a:t>
            </a:r>
          </a:p>
        </p:txBody>
      </p:sp>
      <p:sp>
        <p:nvSpPr>
          <p:cNvPr id="83979" name="AutoShape 2"/>
          <p:cNvSpPr>
            <a:spLocks noChangeArrowheads="1"/>
          </p:cNvSpPr>
          <p:nvPr/>
        </p:nvSpPr>
        <p:spPr bwMode="gray">
          <a:xfrm>
            <a:off x="3644900" y="2643188"/>
            <a:ext cx="3786188"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40—60</a:t>
            </a:r>
            <a:r>
              <a:rPr lang="zh-CN" altLang="en-US" sz="2800">
                <a:latin typeface="微软雅黑" pitchFamily="34" charset="-122"/>
                <a:ea typeface="微软雅黑" pitchFamily="34" charset="-122"/>
              </a:rPr>
              <a:t>年代</a:t>
            </a:r>
          </a:p>
        </p:txBody>
      </p:sp>
      <p:sp>
        <p:nvSpPr>
          <p:cNvPr id="83980" name="Oval 9"/>
          <p:cNvSpPr>
            <a:spLocks noChangeArrowheads="1"/>
          </p:cNvSpPr>
          <p:nvPr/>
        </p:nvSpPr>
        <p:spPr bwMode="auto">
          <a:xfrm>
            <a:off x="368300" y="4643438"/>
            <a:ext cx="3078163" cy="642937"/>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81" name="Text Box 10"/>
          <p:cNvSpPr txBox="1">
            <a:spLocks noChangeArrowheads="1"/>
          </p:cNvSpPr>
          <p:nvPr/>
        </p:nvSpPr>
        <p:spPr bwMode="auto">
          <a:xfrm>
            <a:off x="642938" y="4714875"/>
            <a:ext cx="2659062" cy="523875"/>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新公共管理学</a:t>
            </a:r>
          </a:p>
        </p:txBody>
      </p:sp>
      <p:sp>
        <p:nvSpPr>
          <p:cNvPr id="83982" name="AutoShape 13"/>
          <p:cNvSpPr>
            <a:spLocks noChangeArrowheads="1"/>
          </p:cNvSpPr>
          <p:nvPr/>
        </p:nvSpPr>
        <p:spPr bwMode="auto">
          <a:xfrm>
            <a:off x="1571625" y="4357688"/>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83" name="Oval 9"/>
          <p:cNvSpPr>
            <a:spLocks noChangeArrowheads="1"/>
          </p:cNvSpPr>
          <p:nvPr/>
        </p:nvSpPr>
        <p:spPr bwMode="auto">
          <a:xfrm>
            <a:off x="539750" y="5732463"/>
            <a:ext cx="3143250" cy="644525"/>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84" name="Text Box 10"/>
          <p:cNvSpPr txBox="1">
            <a:spLocks noChangeArrowheads="1"/>
          </p:cNvSpPr>
          <p:nvPr/>
        </p:nvSpPr>
        <p:spPr bwMode="auto">
          <a:xfrm>
            <a:off x="395536" y="5805488"/>
            <a:ext cx="3206502" cy="523220"/>
          </a:xfrm>
          <a:prstGeom prst="rect">
            <a:avLst/>
          </a:prstGeom>
          <a:noFill/>
          <a:ln w="9525">
            <a:noFill/>
            <a:miter lim="800000"/>
            <a:headEnd/>
            <a:tailEnd/>
          </a:ln>
        </p:spPr>
        <p:txBody>
          <a:bodyPr wrap="square">
            <a:spAutoFit/>
          </a:bodyPr>
          <a:lstStyle/>
          <a:p>
            <a:r>
              <a:rPr lang="zh-CN" altLang="en-US" sz="2800" dirty="0">
                <a:latin typeface="微软雅黑" pitchFamily="34" charset="-122"/>
                <a:ea typeface="微软雅黑" pitchFamily="34" charset="-122"/>
              </a:rPr>
              <a:t>新公共服务、治理</a:t>
            </a:r>
          </a:p>
        </p:txBody>
      </p:sp>
      <p:sp>
        <p:nvSpPr>
          <p:cNvPr id="83985" name="AutoShape 13"/>
          <p:cNvSpPr>
            <a:spLocks noChangeArrowheads="1"/>
          </p:cNvSpPr>
          <p:nvPr/>
        </p:nvSpPr>
        <p:spPr bwMode="auto">
          <a:xfrm>
            <a:off x="1643063" y="5357813"/>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86" name="AutoShape 2"/>
          <p:cNvSpPr>
            <a:spLocks noChangeArrowheads="1"/>
          </p:cNvSpPr>
          <p:nvPr/>
        </p:nvSpPr>
        <p:spPr bwMode="gray">
          <a:xfrm>
            <a:off x="3714750" y="3643313"/>
            <a:ext cx="3786188"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60—70</a:t>
            </a:r>
            <a:r>
              <a:rPr lang="zh-CN" altLang="en-US" sz="2800">
                <a:latin typeface="微软雅黑" pitchFamily="34" charset="-122"/>
                <a:ea typeface="微软雅黑" pitchFamily="34" charset="-122"/>
              </a:rPr>
              <a:t>年代</a:t>
            </a:r>
          </a:p>
        </p:txBody>
      </p:sp>
      <p:sp>
        <p:nvSpPr>
          <p:cNvPr id="83987" name="AutoShape 2"/>
          <p:cNvSpPr>
            <a:spLocks noChangeArrowheads="1"/>
          </p:cNvSpPr>
          <p:nvPr/>
        </p:nvSpPr>
        <p:spPr bwMode="gray">
          <a:xfrm>
            <a:off x="3716338" y="4714875"/>
            <a:ext cx="3786187" cy="500063"/>
          </a:xfrm>
          <a:prstGeom prst="homePlate">
            <a:avLst>
              <a:gd name="adj" fmla="val 103756"/>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80</a:t>
            </a:r>
            <a:r>
              <a:rPr lang="zh-CN" altLang="en-US" sz="2800">
                <a:latin typeface="微软雅黑" pitchFamily="34" charset="-122"/>
                <a:ea typeface="微软雅黑" pitchFamily="34" charset="-122"/>
              </a:rPr>
              <a:t>年代以后</a:t>
            </a:r>
          </a:p>
        </p:txBody>
      </p:sp>
      <p:sp>
        <p:nvSpPr>
          <p:cNvPr id="83988" name="AutoShape 2"/>
          <p:cNvSpPr>
            <a:spLocks noChangeArrowheads="1"/>
          </p:cNvSpPr>
          <p:nvPr/>
        </p:nvSpPr>
        <p:spPr bwMode="gray">
          <a:xfrm>
            <a:off x="3643313" y="5643563"/>
            <a:ext cx="3786187"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90</a:t>
            </a:r>
            <a:r>
              <a:rPr lang="zh-CN" altLang="en-US" sz="2800">
                <a:latin typeface="微软雅黑" pitchFamily="34" charset="-122"/>
                <a:ea typeface="微软雅黑" pitchFamily="34" charset="-122"/>
              </a:rPr>
              <a:t>年代末以后</a:t>
            </a:r>
          </a:p>
        </p:txBody>
      </p:sp>
      <p:grpSp>
        <p:nvGrpSpPr>
          <p:cNvPr id="3" name="Group 36"/>
          <p:cNvGrpSpPr>
            <a:grpSpLocks/>
          </p:cNvGrpSpPr>
          <p:nvPr/>
        </p:nvGrpSpPr>
        <p:grpSpPr bwMode="auto">
          <a:xfrm>
            <a:off x="7429500" y="1585913"/>
            <a:ext cx="1714500" cy="771525"/>
            <a:chOff x="0" y="0"/>
            <a:chExt cx="1252" cy="1252"/>
          </a:xfrm>
        </p:grpSpPr>
        <p:sp>
          <p:nvSpPr>
            <p:cNvPr id="84012"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13"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14"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15"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grpSp>
        <p:nvGrpSpPr>
          <p:cNvPr id="4" name="Group 36"/>
          <p:cNvGrpSpPr>
            <a:grpSpLocks/>
          </p:cNvGrpSpPr>
          <p:nvPr/>
        </p:nvGrpSpPr>
        <p:grpSpPr bwMode="auto">
          <a:xfrm>
            <a:off x="7429500" y="3571875"/>
            <a:ext cx="1714500" cy="600075"/>
            <a:chOff x="0" y="0"/>
            <a:chExt cx="1252" cy="1252"/>
          </a:xfrm>
        </p:grpSpPr>
        <p:sp>
          <p:nvSpPr>
            <p:cNvPr id="84008"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9"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10"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11"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公平</a:t>
              </a:r>
            </a:p>
          </p:txBody>
        </p:sp>
      </p:grpSp>
      <p:grpSp>
        <p:nvGrpSpPr>
          <p:cNvPr id="5" name="Group 36"/>
          <p:cNvGrpSpPr>
            <a:grpSpLocks/>
          </p:cNvGrpSpPr>
          <p:nvPr/>
        </p:nvGrpSpPr>
        <p:grpSpPr bwMode="auto">
          <a:xfrm>
            <a:off x="7429500" y="4643438"/>
            <a:ext cx="1714500" cy="600075"/>
            <a:chOff x="0" y="0"/>
            <a:chExt cx="1252" cy="1252"/>
          </a:xfrm>
        </p:grpSpPr>
        <p:sp>
          <p:nvSpPr>
            <p:cNvPr id="84004"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5"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06"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07"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grpSp>
        <p:nvGrpSpPr>
          <p:cNvPr id="6" name="Group 36"/>
          <p:cNvGrpSpPr>
            <a:grpSpLocks/>
          </p:cNvGrpSpPr>
          <p:nvPr/>
        </p:nvGrpSpPr>
        <p:grpSpPr bwMode="auto">
          <a:xfrm>
            <a:off x="7429500" y="5643563"/>
            <a:ext cx="1714500" cy="600075"/>
            <a:chOff x="0" y="0"/>
            <a:chExt cx="1252" cy="1252"/>
          </a:xfrm>
        </p:grpSpPr>
        <p:sp>
          <p:nvSpPr>
            <p:cNvPr id="84000"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1"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02"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03"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公平</a:t>
              </a:r>
            </a:p>
          </p:txBody>
        </p:sp>
      </p:grpSp>
      <p:grpSp>
        <p:nvGrpSpPr>
          <p:cNvPr id="7" name="Group 36"/>
          <p:cNvGrpSpPr>
            <a:grpSpLocks/>
          </p:cNvGrpSpPr>
          <p:nvPr/>
        </p:nvGrpSpPr>
        <p:grpSpPr bwMode="auto">
          <a:xfrm>
            <a:off x="7429500" y="2571750"/>
            <a:ext cx="1714500" cy="600075"/>
            <a:chOff x="0" y="0"/>
            <a:chExt cx="1252" cy="1252"/>
          </a:xfrm>
        </p:grpSpPr>
        <p:sp>
          <p:nvSpPr>
            <p:cNvPr id="83996"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3997"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3998"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3999"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sp>
        <p:nvSpPr>
          <p:cNvPr id="48" name="日期占位符 47"/>
          <p:cNvSpPr>
            <a:spLocks noGrp="1"/>
          </p:cNvSpPr>
          <p:nvPr>
            <p:ph type="dt" sz="quarter" idx="10"/>
          </p:nvPr>
        </p:nvSpPr>
        <p:spPr/>
        <p:txBody>
          <a:bodyPr/>
          <a:lstStyle/>
          <a:p>
            <a:pPr>
              <a:defRPr/>
            </a:pPr>
            <a:fld id="{397759E5-D058-40D7-82A3-9F13ADF84DDC}" type="datetime1">
              <a:rPr lang="zh-CN" altLang="en-US"/>
              <a:pPr>
                <a:defRPr/>
              </a:pPr>
              <a:t>2020/9/22</a:t>
            </a:fld>
            <a:endParaRPr lang="zh-CN" altLang="en-US" dirty="0"/>
          </a:p>
        </p:txBody>
      </p:sp>
      <p:sp>
        <p:nvSpPr>
          <p:cNvPr id="49" name="灯片编号占位符 48"/>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F94B1273-A790-493C-AEAD-51BD8D404E3C}" type="slidenum">
              <a:rPr lang="zh-CN" altLang="en-US" smtClean="0"/>
              <a:pPr>
                <a:defRPr/>
              </a:pPr>
              <a:t>60</a:t>
            </a:fld>
            <a:endParaRPr lang="en-US"/>
          </a:p>
        </p:txBody>
      </p:sp>
    </p:spTree>
    <p:extLst>
      <p:ext uri="{BB962C8B-B14F-4D97-AF65-F5344CB8AC3E}">
        <p14:creationId xmlns:p14="http://schemas.microsoft.com/office/powerpoint/2010/main" val="1517224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3250" y="260350"/>
            <a:ext cx="8540750" cy="798513"/>
          </a:xfrm>
        </p:spPr>
        <p:txBody>
          <a:bodyPr/>
          <a:lstStyle/>
          <a:p>
            <a:pPr eaLnBrk="1" hangingPunct="1"/>
            <a:r>
              <a:rPr lang="zh-CN" altLang="en-US" sz="4000" b="1" dirty="0">
                <a:latin typeface="微软雅黑" pitchFamily="34" charset="-122"/>
                <a:ea typeface="微软雅黑" pitchFamily="34" charset="-122"/>
              </a:rPr>
              <a:t>科学管理运动</a:t>
            </a:r>
            <a:endParaRPr lang="en-US" altLang="zh-CN" sz="4000" b="1" dirty="0">
              <a:latin typeface="微软雅黑" pitchFamily="34" charset="-122"/>
              <a:ea typeface="微软雅黑" pitchFamily="34" charset="-122"/>
            </a:endParaRPr>
          </a:p>
        </p:txBody>
      </p:sp>
      <p:sp>
        <p:nvSpPr>
          <p:cNvPr id="27651" name="Rectangle 3"/>
          <p:cNvSpPr>
            <a:spLocks noGrp="1" noChangeArrowheads="1"/>
          </p:cNvSpPr>
          <p:nvPr>
            <p:ph type="body" idx="1"/>
          </p:nvPr>
        </p:nvSpPr>
        <p:spPr>
          <a:xfrm>
            <a:off x="304800" y="1295400"/>
            <a:ext cx="6267450" cy="5097463"/>
          </a:xfrm>
        </p:spPr>
        <p:txBody>
          <a:bodyPr>
            <a:normAutofit fontScale="92500" lnSpcReduction="20000"/>
          </a:bodyPr>
          <a:lstStyle/>
          <a:p>
            <a:pPr eaLnBrk="1" hangingPunct="1">
              <a:lnSpc>
                <a:spcPct val="110000"/>
              </a:lnSpc>
              <a:spcBef>
                <a:spcPct val="0"/>
              </a:spcBef>
              <a:spcAft>
                <a:spcPct val="20000"/>
              </a:spcAft>
              <a:buFont typeface="Wingdings" pitchFamily="2" charset="2"/>
              <a:buChar char="§"/>
              <a:defRPr/>
            </a:pPr>
            <a:r>
              <a:rPr lang="en-US" altLang="zh-CN" sz="2800" dirty="0">
                <a:latin typeface="微软雅黑" pitchFamily="34" charset="-122"/>
                <a:ea typeface="微软雅黑" pitchFamily="34" charset="-122"/>
              </a:rPr>
              <a:t>1910-1940</a:t>
            </a:r>
          </a:p>
          <a:p>
            <a:pPr>
              <a:lnSpc>
                <a:spcPct val="110000"/>
              </a:lnSpc>
              <a:spcBef>
                <a:spcPct val="0"/>
              </a:spcBef>
              <a:spcAft>
                <a:spcPct val="20000"/>
              </a:spcAft>
              <a:buFont typeface="Wingdings" pitchFamily="2" charset="2"/>
              <a:buChar char="§"/>
              <a:defRPr/>
            </a:pPr>
            <a:r>
              <a:rPr lang="zh-CN" altLang="en-US" sz="2800" dirty="0">
                <a:latin typeface="微软雅黑" pitchFamily="34" charset="-122"/>
                <a:ea typeface="微软雅黑" pitchFamily="34" charset="-122"/>
              </a:rPr>
              <a:t>泰勒</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hlinkClick r:id="" action="ppaction://noaction"/>
              </a:rPr>
              <a:t>科学管理之父</a:t>
            </a:r>
            <a:endParaRPr lang="en-US" altLang="zh-CN" sz="2800" dirty="0">
              <a:latin typeface="微软雅黑" pitchFamily="34" charset="-122"/>
              <a:ea typeface="微软雅黑" pitchFamily="34" charset="-122"/>
            </a:endParaRPr>
          </a:p>
          <a:p>
            <a:pPr lvl="1" eaLnBrk="1" hangingPunct="1">
              <a:lnSpc>
                <a:spcPct val="110000"/>
              </a:lnSpc>
              <a:spcAft>
                <a:spcPct val="20000"/>
              </a:spcAft>
              <a:defRPr/>
            </a:pPr>
            <a:r>
              <a:rPr lang="en-US" altLang="zh-CN" dirty="0">
                <a:latin typeface="微软雅黑" pitchFamily="34" charset="-122"/>
                <a:ea typeface="微软雅黑" pitchFamily="34" charset="-122"/>
              </a:rPr>
              <a:t>“The Principles of Scientific management” (1911)</a:t>
            </a:r>
          </a:p>
          <a:p>
            <a:pPr lvl="1" eaLnBrk="1" hangingPunct="1">
              <a:lnSpc>
                <a:spcPct val="110000"/>
              </a:lnSpc>
              <a:spcAft>
                <a:spcPct val="20000"/>
              </a:spcAft>
              <a:defRPr/>
            </a:pPr>
            <a:r>
              <a:rPr lang="zh-CN" altLang="en-US" dirty="0">
                <a:latin typeface="微软雅黑" pitchFamily="34" charset="-122"/>
                <a:ea typeface="微软雅黑" pitchFamily="34" charset="-122"/>
              </a:rPr>
              <a:t>“最佳科学方法”</a:t>
            </a:r>
            <a:endParaRPr lang="en-US" altLang="zh-CN" dirty="0">
              <a:latin typeface="微软雅黑" pitchFamily="34" charset="-122"/>
              <a:ea typeface="微软雅黑" pitchFamily="34" charset="-122"/>
            </a:endParaRPr>
          </a:p>
          <a:p>
            <a:pPr>
              <a:lnSpc>
                <a:spcPct val="110000"/>
              </a:lnSpc>
              <a:spcAft>
                <a:spcPct val="20000"/>
              </a:spcAft>
              <a:defRPr/>
            </a:pPr>
            <a:r>
              <a:rPr lang="zh-CN" altLang="en-US" sz="2800" dirty="0">
                <a:latin typeface="微软雅黑" pitchFamily="34" charset="-122"/>
                <a:ea typeface="微软雅黑" pitchFamily="34" charset="-122"/>
              </a:rPr>
              <a:t>法约尔 ：行政管理</a:t>
            </a:r>
            <a:endParaRPr lang="en-US" altLang="zh-CN" sz="2800" dirty="0">
              <a:latin typeface="微软雅黑" pitchFamily="34" charset="-122"/>
              <a:ea typeface="微软雅黑" pitchFamily="34" charset="-122"/>
            </a:endParaRPr>
          </a:p>
          <a:p>
            <a:pPr lvl="1">
              <a:lnSpc>
                <a:spcPct val="110000"/>
              </a:lnSpc>
              <a:spcAft>
                <a:spcPct val="20000"/>
              </a:spcAft>
              <a:defRPr/>
            </a:pPr>
            <a:r>
              <a:rPr lang="zh-CN" altLang="en-US" dirty="0">
                <a:latin typeface="微软雅黑" pitchFamily="34" charset="-122"/>
                <a:ea typeface="微软雅黑" pitchFamily="34" charset="-122"/>
              </a:rPr>
              <a:t>强调管理</a:t>
            </a:r>
            <a:r>
              <a:rPr lang="zh-CN" altLang="en-US" dirty="0"/>
              <a:t>过程（当时流行专家管理）</a:t>
            </a:r>
            <a:endParaRPr lang="en-US" altLang="zh-CN" dirty="0"/>
          </a:p>
          <a:p>
            <a:pPr lvl="1">
              <a:lnSpc>
                <a:spcPct val="110000"/>
              </a:lnSpc>
              <a:spcAft>
                <a:spcPct val="20000"/>
              </a:spcAft>
              <a:defRPr/>
            </a:pPr>
            <a:r>
              <a:rPr lang="zh-CN" altLang="en-US" dirty="0"/>
              <a:t>第一个提出成功的管理者需懂得基本的管理功能</a:t>
            </a:r>
            <a:endParaRPr lang="en-US" altLang="zh-CN" dirty="0"/>
          </a:p>
          <a:p>
            <a:pPr lvl="1">
              <a:lnSpc>
                <a:spcPct val="110000"/>
              </a:lnSpc>
              <a:spcAft>
                <a:spcPct val="20000"/>
              </a:spcAft>
              <a:defRPr/>
            </a:pPr>
            <a:r>
              <a:rPr lang="zh-CN" altLang="en-US" dirty="0">
                <a:latin typeface="微软雅黑" pitchFamily="34" charset="-122"/>
                <a:ea typeface="微软雅黑" pitchFamily="34" charset="-122"/>
              </a:rPr>
              <a:t>提出</a:t>
            </a:r>
            <a:r>
              <a:rPr lang="en-US" altLang="zh-CN" dirty="0">
                <a:latin typeface="微软雅黑" pitchFamily="34" charset="-122"/>
                <a:ea typeface="微软雅黑" pitchFamily="34" charset="-122"/>
              </a:rPr>
              <a:t>14</a:t>
            </a:r>
            <a:r>
              <a:rPr lang="zh-CN" altLang="en-US" dirty="0">
                <a:latin typeface="微软雅黑" pitchFamily="34" charset="-122"/>
                <a:ea typeface="微软雅黑" pitchFamily="34" charset="-122"/>
              </a:rPr>
              <a:t>条管理原则</a:t>
            </a:r>
            <a:r>
              <a:rPr lang="en-US" altLang="zh-CN" dirty="0"/>
              <a:t> </a:t>
            </a:r>
            <a:r>
              <a:rPr lang="zh-CN" altLang="en-US" dirty="0"/>
              <a:t>（古利克直接总结出</a:t>
            </a:r>
            <a:r>
              <a:rPr lang="en-US" altLang="zh-CN" dirty="0"/>
              <a:t>POSDCORB</a:t>
            </a:r>
            <a:r>
              <a:rPr lang="zh-CN" altLang="en-US" dirty="0"/>
              <a:t>管理原则）</a:t>
            </a:r>
            <a:endParaRPr lang="en-US" altLang="zh-CN" dirty="0">
              <a:latin typeface="微软雅黑" pitchFamily="34" charset="-122"/>
              <a:ea typeface="微软雅黑" pitchFamily="34" charset="-122"/>
            </a:endParaRPr>
          </a:p>
        </p:txBody>
      </p:sp>
      <p:pic>
        <p:nvPicPr>
          <p:cNvPr id="84996" name="Picture 4" descr="Taylor"/>
          <p:cNvPicPr>
            <a:picLocks noChangeAspect="1" noChangeArrowheads="1"/>
          </p:cNvPicPr>
          <p:nvPr/>
        </p:nvPicPr>
        <p:blipFill>
          <a:blip r:embed="rId2" cstate="print"/>
          <a:srcRect/>
          <a:stretch>
            <a:fillRect/>
          </a:stretch>
        </p:blipFill>
        <p:spPr bwMode="auto">
          <a:xfrm>
            <a:off x="5796136" y="1125661"/>
            <a:ext cx="2304256" cy="2519363"/>
          </a:xfrm>
          <a:prstGeom prst="rect">
            <a:avLst/>
          </a:prstGeom>
          <a:noFill/>
          <a:ln w="9525">
            <a:noFill/>
            <a:miter lim="800000"/>
            <a:headEnd/>
            <a:tailEnd/>
          </a:ln>
        </p:spPr>
      </p:pic>
      <p:pic>
        <p:nvPicPr>
          <p:cNvPr id="84997" name="Picture 4" descr="fayol"/>
          <p:cNvPicPr>
            <a:picLocks noChangeAspect="1" noChangeArrowheads="1"/>
          </p:cNvPicPr>
          <p:nvPr/>
        </p:nvPicPr>
        <p:blipFill>
          <a:blip r:embed="rId3" cstate="print"/>
          <a:srcRect/>
          <a:stretch>
            <a:fillRect/>
          </a:stretch>
        </p:blipFill>
        <p:spPr bwMode="auto">
          <a:xfrm>
            <a:off x="6588125" y="3933825"/>
            <a:ext cx="1960563" cy="2492375"/>
          </a:xfrm>
          <a:prstGeom prst="rect">
            <a:avLst/>
          </a:prstGeom>
          <a:noFill/>
          <a:ln w="9525">
            <a:noFill/>
            <a:miter lim="800000"/>
            <a:headEnd/>
            <a:tailEnd/>
          </a:ln>
        </p:spPr>
      </p:pic>
      <p:sp>
        <p:nvSpPr>
          <p:cNvPr id="6" name="日期占位符 5"/>
          <p:cNvSpPr>
            <a:spLocks noGrp="1"/>
          </p:cNvSpPr>
          <p:nvPr>
            <p:ph type="dt" sz="quarter" idx="10"/>
          </p:nvPr>
        </p:nvSpPr>
        <p:spPr/>
        <p:txBody>
          <a:bodyPr/>
          <a:lstStyle/>
          <a:p>
            <a:pPr>
              <a:defRPr/>
            </a:pPr>
            <a:fld id="{48A5AC48-6E78-4EC8-83B9-87D98A6D8133}" type="datetime1">
              <a:rPr lang="zh-CN" altLang="en-US"/>
              <a:pPr>
                <a:defRPr/>
              </a:pPr>
              <a:t>2020/9/22</a:t>
            </a:fld>
            <a:endParaRPr lang="zh-CN" altLang="en-US"/>
          </a:p>
        </p:txBody>
      </p:sp>
      <p:sp>
        <p:nvSpPr>
          <p:cNvPr id="7" name="灯片编号占位符 6"/>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39AA7938-8091-499A-B17C-D42E4A114F1F}" type="slidenum">
              <a:rPr lang="zh-CN" altLang="en-US" smtClean="0"/>
              <a:pPr>
                <a:defRPr/>
              </a:pPr>
              <a:t>61</a:t>
            </a:fld>
            <a:endParaRPr lang="en-US"/>
          </a:p>
        </p:txBody>
      </p:sp>
    </p:spTree>
    <p:extLst>
      <p:ext uri="{BB962C8B-B14F-4D97-AF65-F5344CB8AC3E}">
        <p14:creationId xmlns:p14="http://schemas.microsoft.com/office/powerpoint/2010/main" val="226633704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a:latin typeface="微软雅黑" pitchFamily="34" charset="-122"/>
                <a:ea typeface="微软雅黑" pitchFamily="34" charset="-122"/>
              </a:rPr>
              <a:t>弗雷德里克</a:t>
            </a:r>
            <a:r>
              <a:rPr lang="en-US" altLang="zh-CN" sz="4000" b="1" dirty="0">
                <a:latin typeface="微软雅黑" pitchFamily="34" charset="-122"/>
                <a:ea typeface="微软雅黑" pitchFamily="34" charset="-122"/>
              </a:rPr>
              <a:t>·W·</a:t>
            </a:r>
            <a:r>
              <a:rPr lang="zh-CN" altLang="en-US" sz="4000" b="1" dirty="0">
                <a:latin typeface="微软雅黑" pitchFamily="34" charset="-122"/>
                <a:ea typeface="微软雅黑" pitchFamily="34" charset="-122"/>
              </a:rPr>
              <a:t>泰勒</a:t>
            </a:r>
            <a:endParaRPr lang="zh-CN" altLang="en-US" sz="4000" dirty="0">
              <a:latin typeface="微软雅黑" pitchFamily="34" charset="-122"/>
              <a:ea typeface="微软雅黑" pitchFamily="34" charset="-122"/>
            </a:endParaRPr>
          </a:p>
        </p:txBody>
      </p:sp>
      <p:sp>
        <p:nvSpPr>
          <p:cNvPr id="3" name="内容占位符 2"/>
          <p:cNvSpPr>
            <a:spLocks noGrp="1"/>
          </p:cNvSpPr>
          <p:nvPr>
            <p:ph idx="1"/>
          </p:nvPr>
        </p:nvSpPr>
        <p:spPr>
          <a:xfrm>
            <a:off x="457200" y="1600200"/>
            <a:ext cx="8363272" cy="4525963"/>
          </a:xfrm>
        </p:spPr>
        <p:txBody>
          <a:bodyPr>
            <a:normAutofit/>
          </a:bodyPr>
          <a:lstStyle/>
          <a:p>
            <a:pPr>
              <a:buNone/>
            </a:pPr>
            <a:r>
              <a:rPr lang="zh-CN" altLang="en-US" dirty="0">
                <a:latin typeface="微软雅黑" pitchFamily="34" charset="-122"/>
                <a:ea typeface="微软雅黑" pitchFamily="34" charset="-122"/>
              </a:rPr>
              <a:t>一个由于视力被迫辍学的人；</a:t>
            </a:r>
            <a:endParaRPr lang="en-US" altLang="zh-CN" dirty="0">
              <a:latin typeface="微软雅黑" pitchFamily="34" charset="-122"/>
              <a:ea typeface="微软雅黑" pitchFamily="34" charset="-122"/>
            </a:endParaRPr>
          </a:p>
          <a:p>
            <a:pPr>
              <a:buNone/>
            </a:pPr>
            <a:r>
              <a:rPr lang="zh-CN" altLang="en-US" dirty="0">
                <a:latin typeface="微软雅黑" pitchFamily="34" charset="-122"/>
                <a:ea typeface="微软雅黑" pitchFamily="34" charset="-122"/>
              </a:rPr>
              <a:t>一个被工人称为野兽般残忍的人；</a:t>
            </a:r>
            <a:endParaRPr lang="en-US" altLang="zh-CN" dirty="0">
              <a:latin typeface="微软雅黑" pitchFamily="34" charset="-122"/>
              <a:ea typeface="微软雅黑" pitchFamily="34" charset="-122"/>
            </a:endParaRPr>
          </a:p>
          <a:p>
            <a:pPr>
              <a:buNone/>
            </a:pPr>
            <a:r>
              <a:rPr lang="zh-CN" altLang="en-US" dirty="0">
                <a:latin typeface="微软雅黑" pitchFamily="34" charset="-122"/>
                <a:ea typeface="微软雅黑" pitchFamily="34" charset="-122"/>
              </a:rPr>
              <a:t>一个与工会水火不容，被迫在国会上作证的人；</a:t>
            </a:r>
            <a:endParaRPr lang="en-US" altLang="zh-CN" dirty="0">
              <a:latin typeface="微软雅黑" pitchFamily="34" charset="-122"/>
              <a:ea typeface="微软雅黑" pitchFamily="34" charset="-122"/>
            </a:endParaRPr>
          </a:p>
          <a:p>
            <a:pPr>
              <a:buNone/>
            </a:pPr>
            <a:r>
              <a:rPr lang="zh-CN" altLang="en-US" dirty="0">
                <a:latin typeface="微软雅黑" pitchFamily="34" charset="-122"/>
                <a:ea typeface="微软雅黑" pitchFamily="34" charset="-122"/>
              </a:rPr>
              <a:t>一个被现代管理学者不断批判的人；</a:t>
            </a:r>
            <a:endParaRPr lang="en-US" altLang="zh-CN" dirty="0">
              <a:latin typeface="微软雅黑" pitchFamily="34" charset="-122"/>
              <a:ea typeface="微软雅黑" pitchFamily="34" charset="-122"/>
            </a:endParaRPr>
          </a:p>
          <a:p>
            <a:pPr>
              <a:buNone/>
            </a:pPr>
            <a:r>
              <a:rPr lang="zh-CN" altLang="en-US" dirty="0">
                <a:latin typeface="微软雅黑" pitchFamily="34" charset="-122"/>
                <a:ea typeface="微软雅黑" pitchFamily="34" charset="-122"/>
              </a:rPr>
              <a:t>一个影响了人类工业化进程的人；</a:t>
            </a:r>
            <a:endParaRPr lang="en-US" altLang="zh-CN" dirty="0">
              <a:latin typeface="微软雅黑" pitchFamily="34" charset="-122"/>
              <a:ea typeface="微软雅黑" pitchFamily="34" charset="-122"/>
            </a:endParaRPr>
          </a:p>
          <a:p>
            <a:pPr>
              <a:buNone/>
            </a:pPr>
            <a:r>
              <a:rPr lang="zh-CN" altLang="en-US" dirty="0">
                <a:latin typeface="微软雅黑" pitchFamily="34" charset="-122"/>
                <a:ea typeface="微软雅黑" pitchFamily="34" charset="-122"/>
              </a:rPr>
              <a:t>一个在死后被尊称为“科学管理之父”的人。</a:t>
            </a:r>
          </a:p>
        </p:txBody>
      </p:sp>
    </p:spTree>
    <p:extLst>
      <p:ext uri="{BB962C8B-B14F-4D97-AF65-F5344CB8AC3E}">
        <p14:creationId xmlns:p14="http://schemas.microsoft.com/office/powerpoint/2010/main" val="319506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333375"/>
            <a:ext cx="8540750" cy="871538"/>
          </a:xfrm>
        </p:spPr>
        <p:txBody>
          <a:bodyPr/>
          <a:lstStyle/>
          <a:p>
            <a:pPr eaLnBrk="1" hangingPunct="1"/>
            <a:r>
              <a:rPr lang="zh-CN" altLang="en-US" sz="4000" b="1" dirty="0">
                <a:latin typeface="微软雅黑" pitchFamily="34" charset="-122"/>
                <a:ea typeface="微软雅黑" pitchFamily="34" charset="-122"/>
              </a:rPr>
              <a:t>时代背景</a:t>
            </a:r>
          </a:p>
        </p:txBody>
      </p:sp>
      <p:sp>
        <p:nvSpPr>
          <p:cNvPr id="17411" name="Rectangle 3"/>
          <p:cNvSpPr>
            <a:spLocks noGrp="1" noChangeArrowheads="1"/>
          </p:cNvSpPr>
          <p:nvPr>
            <p:ph type="body" idx="4294967295"/>
          </p:nvPr>
        </p:nvSpPr>
        <p:spPr>
          <a:xfrm>
            <a:off x="755650" y="1412875"/>
            <a:ext cx="8108950" cy="5111750"/>
          </a:xfrm>
        </p:spPr>
        <p:txBody>
          <a:bodyPr>
            <a:normAutofit/>
          </a:bodyPr>
          <a:lstStyle/>
          <a:p>
            <a:pPr eaLnBrk="1" hangingPunct="1">
              <a:spcBef>
                <a:spcPts val="1200"/>
              </a:spcBef>
              <a:spcAft>
                <a:spcPts val="600"/>
              </a:spcAft>
            </a:pPr>
            <a:r>
              <a:rPr lang="zh-CN" altLang="en-US" dirty="0">
                <a:latin typeface="微软雅黑" pitchFamily="34" charset="-122"/>
                <a:ea typeface="微软雅黑" pitchFamily="34" charset="-122"/>
              </a:rPr>
              <a:t>没有对工人和管理者的责任的清晰界定。</a:t>
            </a:r>
          </a:p>
          <a:p>
            <a:pPr eaLnBrk="1" hangingPunct="1">
              <a:spcBef>
                <a:spcPts val="1200"/>
              </a:spcBef>
              <a:spcAft>
                <a:spcPts val="600"/>
              </a:spcAft>
            </a:pPr>
            <a:r>
              <a:rPr lang="zh-CN" altLang="en-US" dirty="0">
                <a:latin typeface="微软雅黑" pitchFamily="34" charset="-122"/>
                <a:ea typeface="微软雅黑" pitchFamily="34" charset="-122"/>
              </a:rPr>
              <a:t>没有一个有效的工作标准。</a:t>
            </a:r>
          </a:p>
          <a:p>
            <a:pPr eaLnBrk="1" hangingPunct="1">
              <a:spcBef>
                <a:spcPts val="1200"/>
              </a:spcBef>
              <a:spcAft>
                <a:spcPts val="600"/>
              </a:spcAft>
            </a:pPr>
            <a:r>
              <a:rPr lang="zh-CN" altLang="en-US" dirty="0">
                <a:latin typeface="微软雅黑" pitchFamily="34" charset="-122"/>
                <a:ea typeface="微软雅黑" pitchFamily="34" charset="-122"/>
              </a:rPr>
              <a:t>管理决策是基于直觉来做出的。</a:t>
            </a:r>
          </a:p>
          <a:p>
            <a:pPr eaLnBrk="1" hangingPunct="1">
              <a:spcBef>
                <a:spcPts val="1200"/>
              </a:spcBef>
              <a:spcAft>
                <a:spcPts val="600"/>
              </a:spcAft>
            </a:pPr>
            <a:r>
              <a:rPr lang="zh-CN" altLang="en-US" dirty="0">
                <a:latin typeface="微软雅黑" pitchFamily="34" charset="-122"/>
                <a:ea typeface="微软雅黑" pitchFamily="34" charset="-122"/>
              </a:rPr>
              <a:t>工人工作岗位的分配很少根据工人的能力来对应任务需求。</a:t>
            </a:r>
            <a:endParaRPr lang="en-US" dirty="0">
              <a:latin typeface="微软雅黑" pitchFamily="34" charset="-122"/>
              <a:ea typeface="微软雅黑" pitchFamily="34" charset="-122"/>
            </a:endParaRPr>
          </a:p>
          <a:p>
            <a:pPr eaLnBrk="1" hangingPunct="1">
              <a:spcBef>
                <a:spcPts val="1200"/>
              </a:spcBef>
              <a:spcAft>
                <a:spcPts val="600"/>
              </a:spcAft>
            </a:pPr>
            <a:r>
              <a:rPr lang="zh-CN" altLang="en-US" dirty="0">
                <a:latin typeface="微软雅黑" pitchFamily="34" charset="-122"/>
                <a:ea typeface="微软雅黑" pitchFamily="34" charset="-122"/>
              </a:rPr>
              <a:t>管理者和工人经常发生冲突，任何利益的获得都是以牺牲他人的利益为代价。</a:t>
            </a:r>
          </a:p>
        </p:txBody>
      </p:sp>
    </p:spTree>
    <p:extLst>
      <p:ext uri="{BB962C8B-B14F-4D97-AF65-F5344CB8AC3E}">
        <p14:creationId xmlns:p14="http://schemas.microsoft.com/office/powerpoint/2010/main" val="292691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163638" y="615950"/>
            <a:ext cx="7073900" cy="777875"/>
          </a:xfrm>
        </p:spPr>
        <p:txBody>
          <a:bodyPr/>
          <a:lstStyle/>
          <a:p>
            <a:pPr eaLnBrk="1" hangingPunct="1"/>
            <a:r>
              <a:rPr lang="zh-CN" altLang="en-US" sz="4000" b="1" dirty="0">
                <a:latin typeface="微软雅黑" pitchFamily="34" charset="-122"/>
                <a:ea typeface="微软雅黑" pitchFamily="34" charset="-122"/>
              </a:rPr>
              <a:t>泰勒的科学管理原则</a:t>
            </a:r>
          </a:p>
        </p:txBody>
      </p:sp>
      <p:sp>
        <p:nvSpPr>
          <p:cNvPr id="18435" name="Rectangle 3"/>
          <p:cNvSpPr>
            <a:spLocks noGrp="1" noChangeArrowheads="1"/>
          </p:cNvSpPr>
          <p:nvPr>
            <p:ph type="body" idx="4294967295"/>
          </p:nvPr>
        </p:nvSpPr>
        <p:spPr>
          <a:xfrm>
            <a:off x="611188" y="1628800"/>
            <a:ext cx="8153400" cy="4967263"/>
          </a:xfrm>
        </p:spPr>
        <p:txBody>
          <a:bodyPr>
            <a:normAutofit/>
          </a:bodyPr>
          <a:lstStyle/>
          <a:p>
            <a:pPr eaLnBrk="1" hangingPunct="1">
              <a:lnSpc>
                <a:spcPct val="110000"/>
              </a:lnSpc>
            </a:pPr>
            <a:r>
              <a:rPr lang="zh-CN" altLang="en-US" dirty="0">
                <a:latin typeface="微软雅黑" pitchFamily="34" charset="-122"/>
                <a:ea typeface="微软雅黑" pitchFamily="34" charset="-122"/>
              </a:rPr>
              <a:t>对劳动的每个要素规定一种科学的方法。</a:t>
            </a:r>
          </a:p>
          <a:p>
            <a:pPr eaLnBrk="1" hangingPunct="1">
              <a:lnSpc>
                <a:spcPct val="110000"/>
              </a:lnSpc>
            </a:pPr>
            <a:r>
              <a:rPr lang="zh-CN" altLang="en-US" dirty="0">
                <a:latin typeface="微软雅黑" pitchFamily="34" charset="-122"/>
                <a:ea typeface="微软雅黑" pitchFamily="34" charset="-122"/>
              </a:rPr>
              <a:t>科学地挑选工人，然后进行训练、教育，发展他们的技能。</a:t>
            </a:r>
            <a:r>
              <a:rPr lang="en-US" dirty="0">
                <a:latin typeface="微软雅黑" pitchFamily="34" charset="-122"/>
                <a:ea typeface="微软雅黑" pitchFamily="34" charset="-122"/>
              </a:rPr>
              <a:t> (</a:t>
            </a:r>
            <a:r>
              <a:rPr lang="zh-CN" altLang="en-US" dirty="0">
                <a:latin typeface="微软雅黑" pitchFamily="34" charset="-122"/>
                <a:ea typeface="微软雅黑" pitchFamily="34" charset="-122"/>
              </a:rPr>
              <a:t>工会的拒绝</a:t>
            </a:r>
            <a:r>
              <a:rPr lang="en-US" dirty="0">
                <a:latin typeface="微软雅黑" pitchFamily="34" charset="-122"/>
                <a:ea typeface="微软雅黑" pitchFamily="34" charset="-122"/>
              </a:rPr>
              <a:t>)</a:t>
            </a:r>
            <a:endParaRPr lang="zh-CN" altLang="en-US" dirty="0">
              <a:latin typeface="微软雅黑" pitchFamily="34" charset="-122"/>
              <a:ea typeface="微软雅黑" pitchFamily="34" charset="-122"/>
            </a:endParaRPr>
          </a:p>
          <a:p>
            <a:pPr eaLnBrk="1" hangingPunct="1">
              <a:lnSpc>
                <a:spcPct val="110000"/>
              </a:lnSpc>
            </a:pPr>
            <a:r>
              <a:rPr lang="zh-CN" altLang="en-US" dirty="0">
                <a:latin typeface="微软雅黑" pitchFamily="34" charset="-122"/>
                <a:ea typeface="微软雅黑" pitchFamily="34" charset="-122"/>
              </a:rPr>
              <a:t>与工人合作，保证所有工作都能按设计的科学原则来进行。（通过经济奖励或处罚的方式）</a:t>
            </a:r>
          </a:p>
          <a:p>
            <a:pPr eaLnBrk="1" hangingPunct="1">
              <a:lnSpc>
                <a:spcPct val="110000"/>
              </a:lnSpc>
            </a:pPr>
            <a:r>
              <a:rPr lang="zh-CN" altLang="en-US" dirty="0">
                <a:latin typeface="微软雅黑" pitchFamily="34" charset="-122"/>
                <a:ea typeface="微软雅黑" pitchFamily="34" charset="-122"/>
              </a:rPr>
              <a:t>在管理</a:t>
            </a:r>
            <a:r>
              <a:rPr lang="zh-CN" altLang="en-US" dirty="0"/>
              <a:t>者</a:t>
            </a:r>
            <a:r>
              <a:rPr lang="zh-CN" altLang="en-US" dirty="0">
                <a:latin typeface="微软雅黑" pitchFamily="34" charset="-122"/>
                <a:ea typeface="微软雅黑" pitchFamily="34" charset="-122"/>
              </a:rPr>
              <a:t>和工人之间，工作的分配和责任的分担是合理的。</a:t>
            </a:r>
            <a:endParaRPr lang="en-US" dirty="0">
              <a:latin typeface="微软雅黑" pitchFamily="34" charset="-122"/>
              <a:ea typeface="微软雅黑" pitchFamily="34" charset="-122"/>
            </a:endParaRPr>
          </a:p>
        </p:txBody>
      </p:sp>
    </p:spTree>
    <p:extLst>
      <p:ext uri="{BB962C8B-B14F-4D97-AF65-F5344CB8AC3E}">
        <p14:creationId xmlns:p14="http://schemas.microsoft.com/office/powerpoint/2010/main" val="2076750949"/>
      </p:ext>
    </p:extLst>
  </p:cSld>
  <p:clrMapOvr>
    <a:masterClrMapping/>
  </p:clrMapOvr>
  <p:transition>
    <p:blinds/>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27088" y="476250"/>
            <a:ext cx="7772400" cy="777875"/>
          </a:xfrm>
        </p:spPr>
        <p:txBody>
          <a:bodyPr/>
          <a:lstStyle/>
          <a:p>
            <a:pPr eaLnBrk="1" hangingPunct="1"/>
            <a:r>
              <a:rPr lang="zh-CN" altLang="en-US" sz="4000" b="1" dirty="0">
                <a:latin typeface="微软雅黑" pitchFamily="34" charset="-122"/>
                <a:ea typeface="微软雅黑" pitchFamily="34" charset="-122"/>
              </a:rPr>
              <a:t>例子</a:t>
            </a:r>
            <a:r>
              <a:rPr lang="en-US" sz="4000" b="1" dirty="0">
                <a:latin typeface="微软雅黑" pitchFamily="34" charset="-122"/>
                <a:ea typeface="微软雅黑" pitchFamily="34" charset="-122"/>
              </a:rPr>
              <a:t>: </a:t>
            </a:r>
            <a:r>
              <a:rPr lang="en-US" sz="4000" b="1" dirty="0" err="1">
                <a:latin typeface="微软雅黑" pitchFamily="34" charset="-122"/>
                <a:ea typeface="微软雅黑" pitchFamily="34" charset="-122"/>
              </a:rPr>
              <a:t>科学铲</a:t>
            </a:r>
            <a:r>
              <a:rPr lang="zh-CN" altLang="en-US" sz="4000" b="1" dirty="0">
                <a:latin typeface="微软雅黑" pitchFamily="34" charset="-122"/>
                <a:ea typeface="微软雅黑" pitchFamily="34" charset="-122"/>
              </a:rPr>
              <a:t>煤</a:t>
            </a:r>
            <a:endParaRPr lang="en-US" sz="4000" b="1" dirty="0">
              <a:latin typeface="微软雅黑" pitchFamily="34" charset="-122"/>
              <a:ea typeface="微软雅黑" pitchFamily="34" charset="-122"/>
            </a:endParaRPr>
          </a:p>
        </p:txBody>
      </p:sp>
      <p:sp>
        <p:nvSpPr>
          <p:cNvPr id="19459" name="Rectangle 3"/>
          <p:cNvSpPr>
            <a:spLocks noGrp="1" noChangeArrowheads="1"/>
          </p:cNvSpPr>
          <p:nvPr>
            <p:ph type="body" idx="4294967295"/>
          </p:nvPr>
        </p:nvSpPr>
        <p:spPr>
          <a:xfrm>
            <a:off x="611188" y="1412776"/>
            <a:ext cx="8153400" cy="5183287"/>
          </a:xfrm>
        </p:spPr>
        <p:txBody>
          <a:bodyPr>
            <a:normAutofit lnSpcReduction="10000"/>
          </a:bodyPr>
          <a:lstStyle/>
          <a:p>
            <a:pPr eaLnBrk="1" hangingPunct="1">
              <a:lnSpc>
                <a:spcPct val="150000"/>
              </a:lnSpc>
              <a:spcBef>
                <a:spcPct val="50000"/>
              </a:spcBef>
              <a:buFont typeface="Wingdings" pitchFamily="2" charset="2"/>
              <a:buNone/>
            </a:pPr>
            <a:r>
              <a:rPr lang="en-US" sz="2400" dirty="0">
                <a:latin typeface="微软雅黑" pitchFamily="34" charset="-122"/>
                <a:ea typeface="微软雅黑" pitchFamily="34" charset="-122"/>
              </a:rPr>
              <a:t> “</a:t>
            </a:r>
            <a:r>
              <a:rPr lang="zh-CN" altLang="en-US" sz="2400" dirty="0" err="1">
                <a:latin typeface="微软雅黑" pitchFamily="34" charset="-122"/>
                <a:ea typeface="微软雅黑" pitchFamily="34" charset="-122"/>
              </a:rPr>
              <a:t>这是</a:t>
            </a:r>
            <a:r>
              <a:rPr lang="en-US" sz="2400" dirty="0" err="1">
                <a:latin typeface="微软雅黑" pitchFamily="34" charset="-122"/>
                <a:ea typeface="微软雅黑" pitchFamily="34" charset="-122"/>
              </a:rPr>
              <a:t>一个科学的事实</a:t>
            </a:r>
            <a:r>
              <a:rPr lang="en-US" sz="2400" dirty="0">
                <a:latin typeface="微软雅黑" pitchFamily="34" charset="-122"/>
                <a:ea typeface="微软雅黑" pitchFamily="34" charset="-122"/>
              </a:rPr>
              <a:t>。 </a:t>
            </a:r>
            <a:r>
              <a:rPr lang="en-US" sz="2400" dirty="0" err="1">
                <a:latin typeface="微软雅黑" pitchFamily="34" charset="-122"/>
                <a:ea typeface="微软雅黑" pitchFamily="34" charset="-122"/>
              </a:rPr>
              <a:t>一个一流的</a:t>
            </a:r>
            <a:r>
              <a:rPr lang="zh-CN" altLang="en-US" sz="2400" dirty="0">
                <a:latin typeface="微软雅黑" pitchFamily="34" charset="-122"/>
                <a:ea typeface="微软雅黑" pitchFamily="34" charset="-122"/>
              </a:rPr>
              <a:t>铲煤工人要</a:t>
            </a:r>
            <a:r>
              <a:rPr lang="en-US" sz="2400" dirty="0">
                <a:latin typeface="微软雅黑" pitchFamily="34" charset="-122"/>
                <a:ea typeface="微软雅黑" pitchFamily="34" charset="-122"/>
              </a:rPr>
              <a:t>达到最优可能劳动量时，一铲子应取的重量为21.5磅。除非你给工人一把装21磅的铲子，......</a:t>
            </a:r>
            <a:r>
              <a:rPr lang="en-US" sz="2400" b="1" dirty="0" err="1">
                <a:latin typeface="微软雅黑" pitchFamily="34" charset="-122"/>
                <a:ea typeface="微软雅黑" pitchFamily="34" charset="-122"/>
              </a:rPr>
              <a:t>这是唯一做对的方式</a:t>
            </a:r>
            <a:r>
              <a:rPr lang="en-US" sz="2400" dirty="0">
                <a:latin typeface="微软雅黑" pitchFamily="34" charset="-122"/>
                <a:ea typeface="微软雅黑" pitchFamily="34" charset="-122"/>
              </a:rPr>
              <a:t>。</a:t>
            </a:r>
            <a:r>
              <a:rPr lang="en-US" sz="2400" dirty="0" err="1">
                <a:latin typeface="微软雅黑" pitchFamily="34" charset="-122"/>
                <a:ea typeface="微软雅黑" pitchFamily="34" charset="-122"/>
              </a:rPr>
              <a:t>把你的前臂放在你的腿的上面，当你</a:t>
            </a:r>
            <a:r>
              <a:rPr lang="zh-CN" altLang="en-US" sz="2400" dirty="0">
                <a:latin typeface="微软雅黑" pitchFamily="34" charset="-122"/>
                <a:ea typeface="微软雅黑" pitchFamily="34" charset="-122"/>
              </a:rPr>
              <a:t>把铲子推进煤堆</a:t>
            </a:r>
            <a:r>
              <a:rPr lang="en-US" sz="2400" dirty="0">
                <a:latin typeface="微软雅黑" pitchFamily="34" charset="-122"/>
                <a:ea typeface="微软雅黑" pitchFamily="34" charset="-122"/>
              </a:rPr>
              <a:t>时，</a:t>
            </a:r>
            <a:r>
              <a:rPr lang="zh-CN" altLang="en-US" sz="2400" dirty="0">
                <a:latin typeface="微软雅黑" pitchFamily="34" charset="-122"/>
                <a:ea typeface="微软雅黑" pitchFamily="34" charset="-122"/>
              </a:rPr>
              <a:t>用你全身</a:t>
            </a:r>
            <a:r>
              <a:rPr lang="en-US" sz="2400" dirty="0" err="1">
                <a:latin typeface="微软雅黑" pitchFamily="34" charset="-122"/>
                <a:ea typeface="微软雅黑" pitchFamily="34" charset="-122"/>
              </a:rPr>
              <a:t>的重量</a:t>
            </a:r>
            <a:r>
              <a:rPr lang="zh-CN" altLang="en-US" sz="2400" dirty="0">
                <a:latin typeface="微软雅黑" pitchFamily="34" charset="-122"/>
                <a:ea typeface="微软雅黑" pitchFamily="34" charset="-122"/>
              </a:rPr>
              <a:t>压上去</a:t>
            </a:r>
            <a:r>
              <a:rPr lang="en-US" sz="2400" dirty="0">
                <a:latin typeface="微软雅黑" pitchFamily="34" charset="-122"/>
                <a:ea typeface="微软雅黑" pitchFamily="34" charset="-122"/>
              </a:rPr>
              <a:t>。</a:t>
            </a:r>
            <a:r>
              <a:rPr lang="en-US" sz="2400" dirty="0" err="1">
                <a:latin typeface="微软雅黑" pitchFamily="34" charset="-122"/>
                <a:ea typeface="微软雅黑" pitchFamily="34" charset="-122"/>
              </a:rPr>
              <a:t>这种方式缓解了工作中手臂的力量</a:t>
            </a:r>
            <a:r>
              <a:rPr lang="en-US"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你会</a:t>
            </a:r>
            <a:r>
              <a:rPr lang="en-US" sz="2400" dirty="0" err="1">
                <a:latin typeface="微软雅黑" pitchFamily="34" charset="-122"/>
                <a:ea typeface="微软雅黑" pitchFamily="34" charset="-122"/>
              </a:rPr>
              <a:t>发现</a:t>
            </a:r>
            <a:r>
              <a:rPr lang="zh-CN" altLang="en-US" sz="2400" dirty="0">
                <a:latin typeface="微软雅黑" pitchFamily="34" charset="-122"/>
                <a:ea typeface="微软雅黑" pitchFamily="34" charset="-122"/>
              </a:rPr>
              <a:t>一个自动的推力，大概</a:t>
            </a:r>
            <a:r>
              <a:rPr lang="en-US" sz="2400" dirty="0">
                <a:latin typeface="微软雅黑" pitchFamily="34" charset="-122"/>
                <a:ea typeface="微软雅黑" pitchFamily="34" charset="-122"/>
              </a:rPr>
              <a:t>80磅</a:t>
            </a:r>
            <a:r>
              <a:rPr lang="zh-CN" altLang="en-US" sz="2400" dirty="0">
                <a:latin typeface="微软雅黑" pitchFamily="34" charset="-122"/>
                <a:ea typeface="微软雅黑" pitchFamily="34" charset="-122"/>
              </a:rPr>
              <a:t>左右</a:t>
            </a:r>
            <a:r>
              <a:rPr lang="en-US"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是通过你的身体重量获得的</a:t>
            </a:r>
            <a:r>
              <a:rPr lang="en-US" sz="2400" dirty="0">
                <a:latin typeface="微软雅黑" pitchFamily="34" charset="-122"/>
                <a:ea typeface="微软雅黑" pitchFamily="34" charset="-122"/>
              </a:rPr>
              <a:t>。” –Frederick Taylor </a:t>
            </a:r>
          </a:p>
          <a:p>
            <a:pPr eaLnBrk="1" hangingPunct="1">
              <a:lnSpc>
                <a:spcPct val="150000"/>
              </a:lnSpc>
              <a:spcBef>
                <a:spcPct val="50000"/>
              </a:spcBef>
              <a:buFont typeface="Wingdings" pitchFamily="2" charset="2"/>
              <a:buNone/>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Give him</a:t>
            </a:r>
            <a:r>
              <a:rPr lang="zh-CN" altLang="en-US" sz="2400" dirty="0">
                <a:latin typeface="微软雅黑" pitchFamily="34" charset="-122"/>
                <a:ea typeface="微软雅黑" pitchFamily="34" charset="-122"/>
              </a:rPr>
              <a:t> </a:t>
            </a:r>
            <a:r>
              <a:rPr lang="en-US" altLang="zh-CN" sz="2400" dirty="0">
                <a:latin typeface="微软雅黑" pitchFamily="34" charset="-122"/>
                <a:ea typeface="微软雅黑" pitchFamily="34" charset="-122"/>
              </a:rPr>
              <a:t>a 21-pound load (</a:t>
            </a:r>
            <a:r>
              <a:rPr lang="en-US" altLang="zh-CN" sz="2400" dirty="0" err="1">
                <a:latin typeface="微软雅黑" pitchFamily="34" charset="-122"/>
                <a:ea typeface="微软雅黑" pitchFamily="34" charset="-122"/>
              </a:rPr>
              <a:t>wyoming</a:t>
            </a:r>
            <a:r>
              <a:rPr lang="en-US" altLang="zh-CN" sz="2400" dirty="0">
                <a:latin typeface="微软雅黑" pitchFamily="34" charset="-122"/>
                <a:ea typeface="微软雅黑" pitchFamily="34" charset="-122"/>
              </a:rPr>
              <a:t>) shovel, he will double your results.</a:t>
            </a:r>
            <a:r>
              <a:rPr lang="zh-CN" altLang="en-US" sz="2400" dirty="0">
                <a:latin typeface="微软雅黑" pitchFamily="34" charset="-122"/>
                <a:ea typeface="微软雅黑" pitchFamily="34" charset="-122"/>
              </a:rPr>
              <a:t>”</a:t>
            </a:r>
            <a:endParaRPr 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793135843"/>
      </p:ext>
    </p:extLst>
  </p:cSld>
  <p:clrMapOvr>
    <a:masterClrMapping/>
  </p:clrMapOvr>
  <p:transition>
    <p:blinds/>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23850" y="404813"/>
            <a:ext cx="8540750" cy="863600"/>
          </a:xfrm>
        </p:spPr>
        <p:txBody>
          <a:bodyPr/>
          <a:lstStyle/>
          <a:p>
            <a:pPr eaLnBrk="1" hangingPunct="1"/>
            <a:r>
              <a:rPr lang="zh-CN" altLang="en-US" sz="4000" b="1" dirty="0">
                <a:latin typeface="微软雅黑" pitchFamily="34" charset="-122"/>
                <a:ea typeface="微软雅黑" pitchFamily="34" charset="-122"/>
              </a:rPr>
              <a:t>评价</a:t>
            </a:r>
          </a:p>
        </p:txBody>
      </p:sp>
      <p:sp>
        <p:nvSpPr>
          <p:cNvPr id="20483" name="Rectangle 3"/>
          <p:cNvSpPr>
            <a:spLocks noGrp="1" noChangeArrowheads="1"/>
          </p:cNvSpPr>
          <p:nvPr>
            <p:ph type="body" idx="4294967295"/>
          </p:nvPr>
        </p:nvSpPr>
        <p:spPr>
          <a:xfrm>
            <a:off x="304800" y="1412875"/>
            <a:ext cx="8540750" cy="5111750"/>
          </a:xfrm>
        </p:spPr>
        <p:txBody>
          <a:bodyPr>
            <a:normAutofit/>
          </a:bodyPr>
          <a:lstStyle/>
          <a:p>
            <a:pPr eaLnBrk="1" hangingPunct="1"/>
            <a:r>
              <a:rPr lang="zh-CN" altLang="en-US" dirty="0">
                <a:latin typeface="微软雅黑" pitchFamily="34" charset="-122"/>
                <a:ea typeface="微软雅黑" pitchFamily="34" charset="-122"/>
              </a:rPr>
              <a:t>贡献</a:t>
            </a:r>
          </a:p>
          <a:p>
            <a:pPr lvl="1" eaLnBrk="1" hangingPunct="1"/>
            <a:r>
              <a:rPr lang="zh-CN" altLang="en-US" sz="2400" dirty="0">
                <a:latin typeface="微软雅黑" pitchFamily="34" charset="-122"/>
                <a:ea typeface="微软雅黑" pitchFamily="34" charset="-122"/>
              </a:rPr>
              <a:t>证明了对绩效奖励的重要性</a:t>
            </a:r>
          </a:p>
          <a:p>
            <a:pPr lvl="1" eaLnBrk="1" hangingPunct="1"/>
            <a:r>
              <a:rPr lang="zh-CN" altLang="en-US" sz="2400" dirty="0">
                <a:latin typeface="微软雅黑" pitchFamily="34" charset="-122"/>
                <a:ea typeface="微软雅黑" pitchFamily="34" charset="-122"/>
              </a:rPr>
              <a:t>发起了工作任务和岗位的研究</a:t>
            </a:r>
            <a:endParaRPr lang="en-US" sz="2400" dirty="0">
              <a:latin typeface="微软雅黑" pitchFamily="34" charset="-122"/>
              <a:ea typeface="微软雅黑" pitchFamily="34" charset="-122"/>
            </a:endParaRPr>
          </a:p>
          <a:p>
            <a:pPr lvl="1" eaLnBrk="1" hangingPunct="1"/>
            <a:r>
              <a:rPr lang="zh-CN" altLang="en-US" sz="2400" dirty="0">
                <a:latin typeface="微软雅黑" pitchFamily="34" charset="-122"/>
                <a:ea typeface="微软雅黑" pitchFamily="34" charset="-122"/>
              </a:rPr>
              <a:t>证明了人员选择和培训的重要性</a:t>
            </a:r>
            <a:endParaRPr lang="en-US" sz="2400" dirty="0">
              <a:latin typeface="微软雅黑" pitchFamily="34" charset="-122"/>
              <a:ea typeface="微软雅黑" pitchFamily="34" charset="-122"/>
            </a:endParaRPr>
          </a:p>
          <a:p>
            <a:pPr eaLnBrk="1" hangingPunct="1"/>
            <a:r>
              <a:rPr lang="zh-CN" altLang="en-US" dirty="0">
                <a:latin typeface="微软雅黑" pitchFamily="34" charset="-122"/>
                <a:ea typeface="微软雅黑" pitchFamily="34" charset="-122"/>
              </a:rPr>
              <a:t>批评</a:t>
            </a:r>
            <a:endParaRPr lang="en-US" dirty="0">
              <a:latin typeface="微软雅黑" pitchFamily="34" charset="-122"/>
              <a:ea typeface="微软雅黑" pitchFamily="34" charset="-122"/>
            </a:endParaRPr>
          </a:p>
          <a:p>
            <a:pPr lvl="1"/>
            <a:r>
              <a:rPr lang="zh-CN" altLang="en-US" sz="2400" dirty="0">
                <a:latin typeface="微软雅黑" pitchFamily="34" charset="-122"/>
                <a:ea typeface="微软雅黑" pitchFamily="34" charset="-122"/>
              </a:rPr>
              <a:t>倾向于对工人的忽视，他们被认为是懒惰的、仅受经济刺激的</a:t>
            </a:r>
            <a:endParaRPr lang="en-US" altLang="zh-CN" sz="2400" dirty="0">
              <a:latin typeface="微软雅黑" pitchFamily="34" charset="-122"/>
              <a:ea typeface="微软雅黑" pitchFamily="34" charset="-122"/>
            </a:endParaRPr>
          </a:p>
          <a:p>
            <a:pPr lvl="1" eaLnBrk="1" hangingPunct="1"/>
            <a:r>
              <a:rPr lang="zh-CN" altLang="en-US" sz="2400" dirty="0">
                <a:latin typeface="微软雅黑" pitchFamily="34" charset="-122"/>
                <a:ea typeface="微软雅黑" pitchFamily="34" charset="-122"/>
              </a:rPr>
              <a:t>解决工作效率问题，但没有解决组织整体管理问题</a:t>
            </a:r>
            <a:endParaRPr lang="en-US" altLang="zh-CN" sz="2400" dirty="0">
              <a:latin typeface="微软雅黑" pitchFamily="34" charset="-122"/>
              <a:ea typeface="微软雅黑" pitchFamily="34" charset="-122"/>
            </a:endParaRPr>
          </a:p>
          <a:p>
            <a:pPr lvl="1" eaLnBrk="1" hangingPunct="1"/>
            <a:r>
              <a:rPr lang="zh-CN" altLang="en-US" sz="2400" dirty="0">
                <a:latin typeface="微软雅黑" pitchFamily="34" charset="-122"/>
                <a:ea typeface="微软雅黑" pitchFamily="34" charset="-122"/>
              </a:rPr>
              <a:t>忽视社会因素对人的影响，不能适用于社会化的工作环境</a:t>
            </a:r>
          </a:p>
        </p:txBody>
      </p:sp>
    </p:spTree>
    <p:extLst>
      <p:ext uri="{BB962C8B-B14F-4D97-AF65-F5344CB8AC3E}">
        <p14:creationId xmlns:p14="http://schemas.microsoft.com/office/powerpoint/2010/main" val="2265631459"/>
      </p:ext>
    </p:extLst>
  </p:cSld>
  <p:clrMapOvr>
    <a:masterClrMapping/>
  </p:clrMapOvr>
  <p:transition>
    <p:cut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04800" y="381000"/>
            <a:ext cx="8458200" cy="914400"/>
          </a:xfrm>
        </p:spPr>
        <p:txBody>
          <a:bodyPr>
            <a:normAutofit/>
          </a:bodyPr>
          <a:lstStyle/>
          <a:p>
            <a:r>
              <a:rPr lang="zh-CN" altLang="en-US" sz="4000" b="1" dirty="0">
                <a:latin typeface="微软雅黑" pitchFamily="34" charset="-122"/>
                <a:ea typeface="微软雅黑" pitchFamily="34" charset="-122"/>
              </a:rPr>
              <a:t>法约尔的管理思想</a:t>
            </a:r>
            <a:endParaRPr lang="en-US" sz="4000" b="1" dirty="0">
              <a:latin typeface="微软雅黑" pitchFamily="34" charset="-122"/>
              <a:ea typeface="微软雅黑" pitchFamily="34" charset="-122"/>
            </a:endParaRPr>
          </a:p>
        </p:txBody>
      </p:sp>
      <p:sp>
        <p:nvSpPr>
          <p:cNvPr id="21507" name="Rectangle 3"/>
          <p:cNvSpPr>
            <a:spLocks noGrp="1" noChangeArrowheads="1"/>
          </p:cNvSpPr>
          <p:nvPr>
            <p:ph type="body" sz="half" idx="4294967295"/>
          </p:nvPr>
        </p:nvSpPr>
        <p:spPr>
          <a:xfrm>
            <a:off x="533400" y="1447800"/>
            <a:ext cx="7855024" cy="5181600"/>
          </a:xfrm>
        </p:spPr>
        <p:txBody>
          <a:bodyPr>
            <a:noAutofit/>
          </a:bodyPr>
          <a:lstStyle/>
          <a:p>
            <a:pPr>
              <a:spcBef>
                <a:spcPct val="50000"/>
              </a:spcBef>
            </a:pPr>
            <a:r>
              <a:rPr lang="zh-CN" altLang="en-US" sz="3000" dirty="0">
                <a:latin typeface="微软雅黑" pitchFamily="34" charset="-122"/>
                <a:ea typeface="微软雅黑" pitchFamily="34" charset="-122"/>
              </a:rPr>
              <a:t>法约尔</a:t>
            </a:r>
            <a:r>
              <a:rPr lang="zh-CN" altLang="en-US" sz="2800" dirty="0"/>
              <a:t>（</a:t>
            </a:r>
            <a:r>
              <a:rPr lang="en-US" altLang="zh-CN" sz="2800" dirty="0"/>
              <a:t>Henri </a:t>
            </a:r>
            <a:r>
              <a:rPr lang="en-US" altLang="zh-CN" sz="2800" dirty="0" err="1"/>
              <a:t>Fayol</a:t>
            </a:r>
            <a:r>
              <a:rPr lang="zh-CN" altLang="en-US" sz="2800" dirty="0"/>
              <a:t>）</a:t>
            </a:r>
            <a:r>
              <a:rPr lang="zh-CN" altLang="en-US" sz="3000" dirty="0">
                <a:latin typeface="微软雅黑" pitchFamily="34" charset="-122"/>
                <a:ea typeface="微软雅黑" pitchFamily="34" charset="-122"/>
              </a:rPr>
              <a:t>的成就归因于他将管理视为一个过程，而当时普遍的做法是由技术专家作为管理人员。</a:t>
            </a:r>
            <a:endParaRPr lang="en-US" sz="3000" dirty="0">
              <a:latin typeface="微软雅黑" pitchFamily="34" charset="-122"/>
              <a:ea typeface="微软雅黑" pitchFamily="34" charset="-122"/>
            </a:endParaRPr>
          </a:p>
          <a:p>
            <a:pPr>
              <a:spcBef>
                <a:spcPct val="50000"/>
              </a:spcBef>
            </a:pPr>
            <a:r>
              <a:rPr lang="zh-CN" altLang="en-US" sz="3000" dirty="0">
                <a:latin typeface="微软雅黑" pitchFamily="34" charset="-122"/>
                <a:ea typeface="微软雅黑" pitchFamily="34" charset="-122"/>
              </a:rPr>
              <a:t>“</a:t>
            </a:r>
            <a:r>
              <a:rPr lang="en-US" altLang="zh-CN" sz="3000" dirty="0" err="1"/>
              <a:t>首先要认识到成功的管理者必须了解基本的管理职能</a:t>
            </a:r>
            <a:r>
              <a:rPr lang="en-US" sz="3000" dirty="0">
                <a:latin typeface="微软雅黑" pitchFamily="34" charset="-122"/>
                <a:ea typeface="微软雅黑" pitchFamily="34" charset="-122"/>
              </a:rPr>
              <a:t> </a:t>
            </a:r>
            <a:r>
              <a:rPr lang="zh-CN" altLang="en-US" sz="3000" dirty="0">
                <a:latin typeface="微软雅黑" pitchFamily="34" charset="-122"/>
                <a:ea typeface="微软雅黑" pitchFamily="34" charset="-122"/>
              </a:rPr>
              <a:t>（现代组织管理常常采用的计划、组织、指挥、协调、控制职能</a:t>
            </a:r>
            <a:r>
              <a:rPr lang="zh-CN" altLang="en-US" sz="3000" dirty="0"/>
              <a:t>）”</a:t>
            </a:r>
            <a:endParaRPr lang="en-US" sz="3000" dirty="0">
              <a:latin typeface="微软雅黑" pitchFamily="34" charset="-122"/>
              <a:ea typeface="微软雅黑" pitchFamily="34" charset="-122"/>
            </a:endParaRPr>
          </a:p>
          <a:p>
            <a:pPr eaLnBrk="1" hangingPunct="1">
              <a:spcBef>
                <a:spcPct val="50000"/>
              </a:spcBef>
            </a:pPr>
            <a:r>
              <a:rPr lang="en-US" sz="3000" dirty="0">
                <a:latin typeface="微软雅黑" pitchFamily="34" charset="-122"/>
                <a:ea typeface="微软雅黑" pitchFamily="34" charset="-122"/>
              </a:rPr>
              <a:t> </a:t>
            </a:r>
            <a:r>
              <a:rPr lang="zh-CN" altLang="en-US" sz="3000" dirty="0">
                <a:latin typeface="微软雅黑" pitchFamily="34" charset="-122"/>
                <a:ea typeface="微软雅黑" pitchFamily="34" charset="-122"/>
              </a:rPr>
              <a:t>提出了14条管理的一般原则</a:t>
            </a:r>
            <a:r>
              <a:rPr lang="zh-CN" altLang="en-US" dirty="0">
                <a:latin typeface="微软雅黑" pitchFamily="34" charset="-122"/>
                <a:ea typeface="微软雅黑" pitchFamily="34" charset="-122"/>
              </a:rPr>
              <a:t>。</a:t>
            </a:r>
            <a:endParaRPr lang="en-US" dirty="0">
              <a:latin typeface="微软雅黑" pitchFamily="34" charset="-122"/>
              <a:ea typeface="微软雅黑" pitchFamily="34" charset="-122"/>
            </a:endParaRPr>
          </a:p>
        </p:txBody>
      </p:sp>
    </p:spTree>
    <p:extLst>
      <p:ext uri="{BB962C8B-B14F-4D97-AF65-F5344CB8AC3E}">
        <p14:creationId xmlns:p14="http://schemas.microsoft.com/office/powerpoint/2010/main" val="3902277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38200" y="304800"/>
            <a:ext cx="7772400" cy="1143000"/>
          </a:xfrm>
        </p:spPr>
        <p:txBody>
          <a:bodyPr/>
          <a:lstStyle/>
          <a:p>
            <a:pPr eaLnBrk="1" hangingPunct="1"/>
            <a:r>
              <a:rPr lang="en-US" sz="4000" b="1" dirty="0" err="1">
                <a:latin typeface="微软雅黑" pitchFamily="34" charset="-122"/>
                <a:ea typeface="微软雅黑" pitchFamily="34" charset="-122"/>
              </a:rPr>
              <a:t>Fayol</a:t>
            </a:r>
            <a:r>
              <a:rPr lang="zh-CN" altLang="en-US" sz="4000" b="1" dirty="0">
                <a:latin typeface="微软雅黑" pitchFamily="34" charset="-122"/>
                <a:ea typeface="微软雅黑" pitchFamily="34" charset="-122"/>
              </a:rPr>
              <a:t>的14条管理原则</a:t>
            </a:r>
          </a:p>
        </p:txBody>
      </p:sp>
      <p:sp>
        <p:nvSpPr>
          <p:cNvPr id="22531" name="Rectangle 3"/>
          <p:cNvSpPr>
            <a:spLocks noGrp="1" noChangeArrowheads="1"/>
          </p:cNvSpPr>
          <p:nvPr>
            <p:ph type="body" sz="half" idx="4294967295"/>
          </p:nvPr>
        </p:nvSpPr>
        <p:spPr>
          <a:xfrm>
            <a:off x="685800" y="1981200"/>
            <a:ext cx="3814763" cy="4114800"/>
          </a:xfrm>
        </p:spPr>
        <p:txBody>
          <a:bodyPr>
            <a:normAutofit lnSpcReduction="10000"/>
          </a:bodyPr>
          <a:lstStyle/>
          <a:p>
            <a:pPr eaLnBrk="1" hangingPunct="1"/>
            <a:r>
              <a:rPr lang="zh-CN" altLang="en-US" sz="2800" dirty="0">
                <a:latin typeface="微软雅黑" pitchFamily="34" charset="-122"/>
                <a:ea typeface="微软雅黑" pitchFamily="34" charset="-122"/>
              </a:rPr>
              <a:t>劳动分工原则</a:t>
            </a:r>
          </a:p>
          <a:p>
            <a:pPr eaLnBrk="1" hangingPunct="1"/>
            <a:r>
              <a:rPr lang="en-US" sz="2800" dirty="0">
                <a:latin typeface="微软雅黑" pitchFamily="34" charset="-122"/>
                <a:ea typeface="微软雅黑" pitchFamily="34" charset="-122"/>
              </a:rPr>
              <a:t>权</a:t>
            </a:r>
            <a:r>
              <a:rPr lang="zh-CN" altLang="en-US" sz="2800" dirty="0">
                <a:latin typeface="微软雅黑" pitchFamily="34" charset="-122"/>
                <a:ea typeface="微软雅黑" pitchFamily="34" charset="-122"/>
              </a:rPr>
              <a:t>力</a:t>
            </a:r>
            <a:r>
              <a:rPr lang="en-US" sz="2800" dirty="0" err="1">
                <a:latin typeface="微软雅黑" pitchFamily="34" charset="-122"/>
                <a:ea typeface="微软雅黑" pitchFamily="34" charset="-122"/>
              </a:rPr>
              <a:t>与责任原则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纪律原则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统一指挥原则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统一领导原则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个人利益服从整体利益的原则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人员的报酬原则</a:t>
            </a:r>
            <a:endParaRPr lang="en-US" sz="2800" dirty="0">
              <a:latin typeface="微软雅黑" pitchFamily="34" charset="-122"/>
              <a:ea typeface="微软雅黑" pitchFamily="34" charset="-122"/>
            </a:endParaRPr>
          </a:p>
        </p:txBody>
      </p:sp>
      <p:sp>
        <p:nvSpPr>
          <p:cNvPr id="22532" name="Rectangle 4"/>
          <p:cNvSpPr>
            <a:spLocks noGrp="1" noChangeArrowheads="1"/>
          </p:cNvSpPr>
          <p:nvPr>
            <p:ph type="body" sz="half" idx="4294967295"/>
          </p:nvPr>
        </p:nvSpPr>
        <p:spPr>
          <a:xfrm>
            <a:off x="4643438" y="1981200"/>
            <a:ext cx="3814762" cy="4114800"/>
          </a:xfrm>
        </p:spPr>
        <p:txBody>
          <a:bodyPr/>
          <a:lstStyle/>
          <a:p>
            <a:pPr eaLnBrk="1" hangingPunct="1"/>
            <a:r>
              <a:rPr lang="en-US" sz="2800" dirty="0" err="1">
                <a:latin typeface="微软雅黑" pitchFamily="34" charset="-122"/>
                <a:ea typeface="微软雅黑" pitchFamily="34" charset="-122"/>
              </a:rPr>
              <a:t>集中的原则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等级制度原则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秩序原则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公平原则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人员的稳定原则</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首创精神</a:t>
            </a:r>
            <a:endParaRPr lang="en-US" sz="2800" dirty="0">
              <a:latin typeface="微软雅黑" pitchFamily="34" charset="-122"/>
              <a:ea typeface="微软雅黑" pitchFamily="34" charset="-122"/>
            </a:endParaRPr>
          </a:p>
          <a:p>
            <a:pPr eaLnBrk="1" hangingPunct="1"/>
            <a:r>
              <a:rPr lang="en-US" sz="2800" dirty="0" err="1">
                <a:latin typeface="微软雅黑" pitchFamily="34" charset="-122"/>
                <a:ea typeface="微软雅黑" pitchFamily="34" charset="-122"/>
              </a:rPr>
              <a:t>团队精神</a:t>
            </a:r>
            <a:endParaRPr 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4067889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对行政学发展的推动</a:t>
            </a:r>
          </a:p>
        </p:txBody>
      </p:sp>
      <p:sp>
        <p:nvSpPr>
          <p:cNvPr id="3" name="内容占位符 2"/>
          <p:cNvSpPr>
            <a:spLocks noGrp="1"/>
          </p:cNvSpPr>
          <p:nvPr>
            <p:ph idx="1"/>
          </p:nvPr>
        </p:nvSpPr>
        <p:spPr>
          <a:xfrm>
            <a:off x="457200" y="1412776"/>
            <a:ext cx="8229600" cy="5184576"/>
          </a:xfrm>
        </p:spPr>
        <p:txBody>
          <a:bodyPr>
            <a:normAutofit fontScale="77500" lnSpcReduction="20000"/>
          </a:bodyPr>
          <a:lstStyle/>
          <a:p>
            <a:pPr>
              <a:lnSpc>
                <a:spcPct val="120000"/>
              </a:lnSpc>
            </a:pPr>
            <a:r>
              <a:rPr lang="zh-CN" altLang="en-US" dirty="0"/>
              <a:t>泰勒和法约尔所代表的科学管理理论也恰恰迎合了政治</a:t>
            </a:r>
            <a:r>
              <a:rPr lang="en-US" altLang="zh-CN" dirty="0"/>
              <a:t>-</a:t>
            </a:r>
            <a:r>
              <a:rPr lang="zh-CN" altLang="en-US" dirty="0"/>
              <a:t>行政二分下行政管理</a:t>
            </a:r>
            <a:r>
              <a:rPr lang="zh-CN" altLang="en-US" b="1" u="sng" dirty="0"/>
              <a:t>科学化和技术化的要求</a:t>
            </a:r>
            <a:r>
              <a:rPr lang="zh-CN" altLang="en-US" dirty="0"/>
              <a:t>。</a:t>
            </a:r>
          </a:p>
          <a:p>
            <a:pPr lvl="1">
              <a:lnSpc>
                <a:spcPct val="120000"/>
              </a:lnSpc>
            </a:pPr>
            <a:r>
              <a:rPr lang="en-US" altLang="zh-CN" sz="2900" dirty="0"/>
              <a:t>1926</a:t>
            </a:r>
            <a:r>
              <a:rPr lang="zh-CN" altLang="en-US" sz="2900" dirty="0"/>
              <a:t>年，怀特出版了</a:t>
            </a:r>
            <a:r>
              <a:rPr lang="en-US" altLang="zh-CN" sz="2900" dirty="0"/>
              <a:t>《</a:t>
            </a:r>
            <a:r>
              <a:rPr lang="zh-CN" altLang="en-US" sz="2900" dirty="0"/>
              <a:t>行政学导论</a:t>
            </a:r>
            <a:r>
              <a:rPr lang="en-US" altLang="zh-CN" sz="2900" dirty="0"/>
              <a:t>》</a:t>
            </a:r>
            <a:r>
              <a:rPr lang="zh-CN" altLang="en-US" sz="2900" dirty="0"/>
              <a:t>教科书，标志行政管理最终成为一个单独的研究领域。</a:t>
            </a:r>
          </a:p>
          <a:p>
            <a:pPr lvl="1">
              <a:lnSpc>
                <a:spcPct val="120000"/>
              </a:lnSpc>
            </a:pPr>
            <a:r>
              <a:rPr lang="zh-CN" altLang="en-US" sz="2900" dirty="0"/>
              <a:t>威罗毕（</a:t>
            </a:r>
            <a:r>
              <a:rPr lang="en-US" altLang="zh-CN" sz="2900" dirty="0"/>
              <a:t>Willoughby</a:t>
            </a:r>
            <a:r>
              <a:rPr lang="zh-CN" altLang="en-US" sz="2900" dirty="0"/>
              <a:t>）和费富勒分别于</a:t>
            </a:r>
            <a:r>
              <a:rPr lang="en-US" altLang="zh-CN" sz="2900" dirty="0"/>
              <a:t>1927</a:t>
            </a:r>
            <a:r>
              <a:rPr lang="zh-CN" altLang="en-US" sz="2900" dirty="0"/>
              <a:t>年、</a:t>
            </a:r>
            <a:r>
              <a:rPr lang="en-US" altLang="zh-CN" sz="2900" dirty="0"/>
              <a:t>1930</a:t>
            </a:r>
            <a:r>
              <a:rPr lang="zh-CN" altLang="en-US" sz="2900" dirty="0"/>
              <a:t>年出版</a:t>
            </a:r>
            <a:r>
              <a:rPr lang="en-US" altLang="zh-CN" sz="2900" dirty="0"/>
              <a:t>《</a:t>
            </a:r>
            <a:r>
              <a:rPr lang="zh-CN" altLang="en-US" sz="2900" dirty="0"/>
              <a:t>公共行政的原则</a:t>
            </a:r>
            <a:r>
              <a:rPr lang="en-US" altLang="zh-CN" sz="2900" dirty="0"/>
              <a:t>》</a:t>
            </a:r>
            <a:r>
              <a:rPr lang="zh-CN" altLang="en-US" sz="2900" dirty="0"/>
              <a:t>和</a:t>
            </a:r>
            <a:r>
              <a:rPr lang="en-US" altLang="zh-CN" sz="2900" dirty="0"/>
              <a:t>《</a:t>
            </a:r>
            <a:r>
              <a:rPr lang="zh-CN" altLang="en-US" sz="2900" dirty="0"/>
              <a:t>行政学</a:t>
            </a:r>
            <a:r>
              <a:rPr lang="en-US" altLang="zh-CN" sz="2900" dirty="0"/>
              <a:t>》</a:t>
            </a:r>
            <a:r>
              <a:rPr lang="zh-CN" altLang="en-US" sz="2900" dirty="0"/>
              <a:t>，运用理论研究方法探讨行政现象，促成了行政学理论的系统化。</a:t>
            </a:r>
          </a:p>
          <a:p>
            <a:pPr lvl="1">
              <a:lnSpc>
                <a:spcPct val="120000"/>
              </a:lnSpc>
            </a:pPr>
            <a:r>
              <a:rPr lang="zh-CN" altLang="en-US" sz="2900" dirty="0"/>
              <a:t>古利克在其</a:t>
            </a:r>
            <a:r>
              <a:rPr lang="en-US" altLang="zh-CN" sz="2900" dirty="0"/>
              <a:t>《</a:t>
            </a:r>
            <a:r>
              <a:rPr lang="zh-CN" altLang="en-US" sz="2900" dirty="0"/>
              <a:t>组织理论简论</a:t>
            </a:r>
            <a:r>
              <a:rPr lang="en-US" altLang="zh-CN" sz="2900" dirty="0"/>
              <a:t>》</a:t>
            </a:r>
            <a:r>
              <a:rPr lang="zh-CN" altLang="en-US" sz="2900" dirty="0"/>
              <a:t>中，以 </a:t>
            </a:r>
            <a:r>
              <a:rPr lang="en-US" altLang="zh-CN" sz="2900" dirty="0"/>
              <a:t>POSDCORB</a:t>
            </a:r>
            <a:r>
              <a:rPr lang="zh-CN" altLang="en-US" sz="2900" dirty="0"/>
              <a:t>这一缩合词形式所概括出的行政管理七项职责（即计划、组织、人事、指挥、协调、报告和预算），仍然是现代公共行政理论体系的重要原则。</a:t>
            </a:r>
          </a:p>
          <a:p>
            <a:endParaRPr lang="zh-CN" altLang="en-US" dirty="0"/>
          </a:p>
        </p:txBody>
      </p:sp>
    </p:spTree>
    <p:extLst>
      <p:ext uri="{BB962C8B-B14F-4D97-AF65-F5344CB8AC3E}">
        <p14:creationId xmlns:p14="http://schemas.microsoft.com/office/powerpoint/2010/main" val="218863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a:t>Intellectual Roots of PA</a:t>
            </a:r>
          </a:p>
        </p:txBody>
      </p:sp>
      <p:sp>
        <p:nvSpPr>
          <p:cNvPr id="12291" name="Rectangle 5"/>
          <p:cNvSpPr>
            <a:spLocks noGrp="1" noChangeArrowheads="1"/>
          </p:cNvSpPr>
          <p:nvPr>
            <p:ph type="body" idx="1"/>
          </p:nvPr>
        </p:nvSpPr>
        <p:spPr>
          <a:xfrm>
            <a:off x="685800" y="1600200"/>
            <a:ext cx="5105400" cy="4876800"/>
          </a:xfrm>
          <a:noFill/>
        </p:spPr>
        <p:txBody>
          <a:bodyPr>
            <a:normAutofit fontScale="92500" lnSpcReduction="10000"/>
          </a:bodyPr>
          <a:lstStyle/>
          <a:p>
            <a:pPr eaLnBrk="1" hangingPunct="1">
              <a:lnSpc>
                <a:spcPct val="110000"/>
              </a:lnSpc>
            </a:pPr>
            <a:r>
              <a:rPr lang="en-US" altLang="zh-CN" sz="2800" dirty="0"/>
              <a:t>“</a:t>
            </a:r>
            <a:r>
              <a:rPr lang="en-US" altLang="zh-TW" sz="2800" dirty="0"/>
              <a:t>The Study of Administration” by Woodrow Wilson</a:t>
            </a:r>
            <a:r>
              <a:rPr lang="en-US" altLang="zh-CN" sz="2800" dirty="0"/>
              <a:t>, 1887</a:t>
            </a:r>
          </a:p>
          <a:p>
            <a:pPr eaLnBrk="1" hangingPunct="1">
              <a:lnSpc>
                <a:spcPct val="110000"/>
              </a:lnSpc>
            </a:pPr>
            <a:r>
              <a:rPr lang="en-US" altLang="zh-CN" sz="2800" dirty="0"/>
              <a:t>“It is the object of administrative study to discover: 1) </a:t>
            </a:r>
            <a:r>
              <a:rPr lang="en-US" altLang="zh-CN" sz="2800" b="1" dirty="0">
                <a:solidFill>
                  <a:srgbClr val="FF0000"/>
                </a:solidFill>
              </a:rPr>
              <a:t>what</a:t>
            </a:r>
            <a:r>
              <a:rPr lang="en-US" altLang="zh-CN" sz="2800" dirty="0"/>
              <a:t> government can properly and successfully do, 2) </a:t>
            </a:r>
            <a:r>
              <a:rPr lang="en-US" altLang="zh-CN" sz="2800" b="1" dirty="0">
                <a:solidFill>
                  <a:srgbClr val="FF0000"/>
                </a:solidFill>
              </a:rPr>
              <a:t>how</a:t>
            </a:r>
            <a:r>
              <a:rPr lang="en-US" altLang="zh-CN" sz="2800" dirty="0"/>
              <a:t> it can do these proper things with the utmost possible efficiency and at the least possible cost either of money or of energy.”</a:t>
            </a:r>
          </a:p>
          <a:p>
            <a:pPr eaLnBrk="1" hangingPunct="1">
              <a:lnSpc>
                <a:spcPct val="90000"/>
              </a:lnSpc>
              <a:buFontTx/>
              <a:buNone/>
            </a:pPr>
            <a:endParaRPr lang="zh-CN" altLang="en-US" sz="2200" dirty="0"/>
          </a:p>
        </p:txBody>
      </p:sp>
      <p:pic>
        <p:nvPicPr>
          <p:cNvPr id="12292" name="Picture 6" descr="wilson"/>
          <p:cNvPicPr>
            <a:picLocks noChangeAspect="1" noChangeArrowheads="1"/>
          </p:cNvPicPr>
          <p:nvPr/>
        </p:nvPicPr>
        <p:blipFill>
          <a:blip r:embed="rId2" cstate="print"/>
          <a:srcRect l="3999" r="6000" b="29614"/>
          <a:stretch>
            <a:fillRect/>
          </a:stretch>
        </p:blipFill>
        <p:spPr bwMode="auto">
          <a:xfrm>
            <a:off x="5943600" y="1600200"/>
            <a:ext cx="3048000" cy="3124200"/>
          </a:xfrm>
          <a:prstGeom prst="rect">
            <a:avLst/>
          </a:prstGeom>
          <a:noFill/>
          <a:ln w="9525">
            <a:noFill/>
            <a:miter lim="800000"/>
            <a:headEnd/>
            <a:tailEnd/>
          </a:ln>
        </p:spPr>
      </p:pic>
    </p:spTree>
    <p:extLst>
      <p:ext uri="{BB962C8B-B14F-4D97-AF65-F5344CB8AC3E}">
        <p14:creationId xmlns:p14="http://schemas.microsoft.com/office/powerpoint/2010/main" val="3329986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8600"/>
            <a:ext cx="7772400" cy="1143000"/>
          </a:xfrm>
        </p:spPr>
        <p:txBody>
          <a:bodyPr>
            <a:normAutofit fontScale="90000"/>
          </a:bodyPr>
          <a:lstStyle/>
          <a:p>
            <a:r>
              <a:rPr lang="zh-CN" altLang="en-US" sz="4000" b="1" dirty="0">
                <a:latin typeface="微软雅黑" pitchFamily="34" charset="-122"/>
                <a:ea typeface="微软雅黑" pitchFamily="34" charset="-122"/>
              </a:rPr>
              <a:t>官僚制（</a:t>
            </a:r>
            <a:r>
              <a:rPr lang="en-US" altLang="zh-CN" sz="4000" b="1" dirty="0">
                <a:latin typeface="微软雅黑" pitchFamily="34" charset="-122"/>
                <a:ea typeface="微软雅黑" pitchFamily="34" charset="-122"/>
              </a:rPr>
              <a:t>Bureaucracy</a:t>
            </a:r>
            <a:r>
              <a:rPr lang="zh-CN" altLang="en-US" sz="4000" b="1" dirty="0">
                <a:latin typeface="微软雅黑" pitchFamily="34" charset="-122"/>
                <a:ea typeface="微软雅黑" pitchFamily="34" charset="-122"/>
              </a:rPr>
              <a:t>）的多重函义</a:t>
            </a:r>
          </a:p>
        </p:txBody>
      </p:sp>
      <p:sp>
        <p:nvSpPr>
          <p:cNvPr id="23555" name="Rectangle 3"/>
          <p:cNvSpPr>
            <a:spLocks noGrp="1" noChangeArrowheads="1"/>
          </p:cNvSpPr>
          <p:nvPr>
            <p:ph type="body" idx="4294967295"/>
          </p:nvPr>
        </p:nvSpPr>
        <p:spPr>
          <a:xfrm>
            <a:off x="685800" y="1524000"/>
            <a:ext cx="8206680" cy="5029200"/>
          </a:xfrm>
        </p:spPr>
        <p:txBody>
          <a:bodyPr>
            <a:noAutofit/>
          </a:bodyPr>
          <a:lstStyle/>
          <a:p>
            <a:pPr eaLnBrk="1" hangingPunct="1"/>
            <a:r>
              <a:rPr lang="en-US" dirty="0" err="1">
                <a:latin typeface="微软雅黑" pitchFamily="34" charset="-122"/>
                <a:ea typeface="微软雅黑" pitchFamily="34" charset="-122"/>
              </a:rPr>
              <a:t>所有政府部门</a:t>
            </a:r>
            <a:endParaRPr lang="en-US" dirty="0">
              <a:latin typeface="微软雅黑" pitchFamily="34" charset="-122"/>
              <a:ea typeface="微软雅黑" pitchFamily="34" charset="-122"/>
            </a:endParaRPr>
          </a:p>
          <a:p>
            <a:pPr eaLnBrk="1" hangingPunct="1"/>
            <a:r>
              <a:rPr lang="en-US" dirty="0" err="1">
                <a:latin typeface="微软雅黑" pitchFamily="34" charset="-122"/>
                <a:ea typeface="微软雅黑" pitchFamily="34" charset="-122"/>
                <a:sym typeface="Arial" pitchFamily="34" charset="0"/>
              </a:rPr>
              <a:t>所有公职人员</a:t>
            </a:r>
            <a:endParaRPr lang="en-US" dirty="0">
              <a:latin typeface="微软雅黑" pitchFamily="34" charset="-122"/>
              <a:ea typeface="微软雅黑" pitchFamily="34" charset="-122"/>
              <a:sym typeface="Arial" pitchFamily="34" charset="0"/>
            </a:endParaRPr>
          </a:p>
          <a:p>
            <a:pPr lvl="1"/>
            <a:r>
              <a:rPr lang="en-US" dirty="0" err="1">
                <a:latin typeface="微软雅黑" pitchFamily="34" charset="-122"/>
                <a:ea typeface="微软雅黑" pitchFamily="34" charset="-122"/>
              </a:rPr>
              <a:t>无论是高层还是基层的</a:t>
            </a:r>
            <a:r>
              <a:rPr lang="zh-CN" altLang="en-US" dirty="0">
                <a:latin typeface="微软雅黑" pitchFamily="34" charset="-122"/>
                <a:ea typeface="微软雅黑" pitchFamily="34" charset="-122"/>
              </a:rPr>
              <a:t>、</a:t>
            </a:r>
            <a:r>
              <a:rPr lang="en-US" dirty="0" err="1">
                <a:latin typeface="微软雅黑" pitchFamily="34" charset="-122"/>
                <a:ea typeface="微软雅黑" pitchFamily="34" charset="-122"/>
              </a:rPr>
              <a:t>选举的还是任命的</a:t>
            </a:r>
            <a:endParaRPr lang="en-US" dirty="0">
              <a:latin typeface="微软雅黑" pitchFamily="34" charset="-122"/>
              <a:ea typeface="微软雅黑" pitchFamily="34" charset="-122"/>
            </a:endParaRPr>
          </a:p>
          <a:p>
            <a:pPr eaLnBrk="1" hangingPunct="1"/>
            <a:r>
              <a:rPr lang="en-US" dirty="0" err="1">
                <a:latin typeface="微软雅黑" pitchFamily="34" charset="-122"/>
                <a:ea typeface="微软雅黑" pitchFamily="34" charset="-122"/>
                <a:sym typeface="Arial" pitchFamily="34" charset="0"/>
              </a:rPr>
              <a:t>一般的批评</a:t>
            </a:r>
            <a:endParaRPr lang="en-US" dirty="0">
              <a:latin typeface="微软雅黑" pitchFamily="34" charset="-122"/>
              <a:ea typeface="微软雅黑" pitchFamily="34" charset="-122"/>
              <a:sym typeface="Arial" pitchFamily="34" charset="0"/>
            </a:endParaRPr>
          </a:p>
          <a:p>
            <a:pPr lvl="1"/>
            <a:r>
              <a:rPr lang="en-US" dirty="0" err="1">
                <a:latin typeface="微软雅黑" pitchFamily="34" charset="-122"/>
                <a:ea typeface="微软雅黑" pitchFamily="34" charset="-122"/>
              </a:rPr>
              <a:t>指任何</a:t>
            </a:r>
            <a:r>
              <a:rPr lang="en-US" altLang="zh-CN" dirty="0" err="1">
                <a:latin typeface="微软雅黑" pitchFamily="34" charset="-122"/>
                <a:ea typeface="微软雅黑" pitchFamily="34" charset="-122"/>
              </a:rPr>
              <a:t>低</a:t>
            </a:r>
            <a:r>
              <a:rPr lang="en-US" dirty="0" err="1">
                <a:latin typeface="微软雅黑" pitchFamily="34" charset="-122"/>
                <a:ea typeface="微软雅黑" pitchFamily="34" charset="-122"/>
              </a:rPr>
              <a:t>效率的组织的繁文缛节</a:t>
            </a:r>
            <a:r>
              <a:rPr lang="zh-CN" altLang="en-US" dirty="0">
                <a:latin typeface="微软雅黑" pitchFamily="34" charset="-122"/>
                <a:ea typeface="微软雅黑" pitchFamily="34" charset="-122"/>
              </a:rPr>
              <a:t>和</a:t>
            </a:r>
            <a:r>
              <a:rPr lang="en-US" dirty="0" err="1">
                <a:latin typeface="微软雅黑" pitchFamily="34" charset="-122"/>
                <a:ea typeface="微软雅黑" pitchFamily="34" charset="-122"/>
              </a:rPr>
              <a:t>拖沓</a:t>
            </a:r>
            <a:endParaRPr lang="en-US" dirty="0">
              <a:latin typeface="微软雅黑" pitchFamily="34" charset="-122"/>
              <a:ea typeface="微软雅黑" pitchFamily="34" charset="-122"/>
            </a:endParaRPr>
          </a:p>
          <a:p>
            <a:r>
              <a:rPr lang="zh-CN" altLang="en-US" dirty="0">
                <a:latin typeface="微软雅黑" pitchFamily="34" charset="-122"/>
                <a:ea typeface="微软雅黑" pitchFamily="34" charset="-122"/>
                <a:sym typeface="Arial" pitchFamily="34" charset="0"/>
              </a:rPr>
              <a:t>组织</a:t>
            </a:r>
            <a:r>
              <a:rPr lang="en-US" dirty="0" err="1">
                <a:latin typeface="微软雅黑" pitchFamily="34" charset="-122"/>
                <a:ea typeface="微软雅黑" pitchFamily="34" charset="-122"/>
                <a:sym typeface="Arial" pitchFamily="34" charset="0"/>
              </a:rPr>
              <a:t>结构安排</a:t>
            </a:r>
            <a:r>
              <a:rPr lang="zh-CN" altLang="en-US" dirty="0"/>
              <a:t>（</a:t>
            </a:r>
            <a:r>
              <a:rPr lang="en-US" altLang="zh-CN" dirty="0" err="1"/>
              <a:t>韦伯</a:t>
            </a:r>
            <a:r>
              <a:rPr lang="zh-CN" altLang="en-US" dirty="0"/>
              <a:t>）</a:t>
            </a:r>
            <a:endParaRPr lang="en-US" dirty="0">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39174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马克斯</a:t>
            </a:r>
            <a:r>
              <a:rPr lang="en-US" altLang="zh-CN" dirty="0"/>
              <a:t>•</a:t>
            </a:r>
            <a:r>
              <a:rPr lang="zh-CN" altLang="en-US" dirty="0"/>
              <a:t>韦伯</a:t>
            </a:r>
          </a:p>
        </p:txBody>
      </p:sp>
      <p:sp>
        <p:nvSpPr>
          <p:cNvPr id="3" name="内容占位符 2"/>
          <p:cNvSpPr>
            <a:spLocks noGrp="1"/>
          </p:cNvSpPr>
          <p:nvPr>
            <p:ph idx="1"/>
          </p:nvPr>
        </p:nvSpPr>
        <p:spPr>
          <a:xfrm>
            <a:off x="539552" y="1628800"/>
            <a:ext cx="7941568" cy="4525963"/>
          </a:xfrm>
        </p:spPr>
        <p:txBody>
          <a:bodyPr>
            <a:normAutofit lnSpcReduction="10000"/>
          </a:bodyPr>
          <a:lstStyle/>
          <a:p>
            <a:pPr>
              <a:lnSpc>
                <a:spcPct val="110000"/>
              </a:lnSpc>
            </a:pPr>
            <a:r>
              <a:rPr lang="zh-CN" altLang="en-US" dirty="0"/>
              <a:t>曾任维也纳大学和慕尼黑大学教授，出任过魏玛宪法起草委员会顾问，被誉为“现代组织理论之父”</a:t>
            </a:r>
          </a:p>
          <a:p>
            <a:pPr lvl="1">
              <a:lnSpc>
                <a:spcPct val="110000"/>
              </a:lnSpc>
            </a:pPr>
            <a:r>
              <a:rPr lang="zh-CN" altLang="en-US" dirty="0"/>
              <a:t>韦伯在行政学发展中的贡献主要在于提出了官僚体制理论。 </a:t>
            </a:r>
          </a:p>
          <a:p>
            <a:pPr lvl="1">
              <a:lnSpc>
                <a:spcPct val="110000"/>
              </a:lnSpc>
            </a:pPr>
            <a:r>
              <a:rPr lang="zh-CN" altLang="en-US" dirty="0"/>
              <a:t>韦伯的名著</a:t>
            </a:r>
            <a:r>
              <a:rPr lang="en-US" altLang="zh-CN" dirty="0"/>
              <a:t>《</a:t>
            </a:r>
            <a:r>
              <a:rPr lang="zh-CN" altLang="en-US" dirty="0"/>
              <a:t>社会组织与经济组织理论</a:t>
            </a:r>
            <a:r>
              <a:rPr lang="en-US" altLang="zh-CN" dirty="0"/>
              <a:t>》</a:t>
            </a:r>
            <a:r>
              <a:rPr lang="zh-CN" altLang="en-US" dirty="0"/>
              <a:t>（</a:t>
            </a:r>
            <a:r>
              <a:rPr lang="en-US" altLang="zh-CN" dirty="0"/>
              <a:t>1922</a:t>
            </a:r>
            <a:r>
              <a:rPr lang="zh-CN" altLang="en-US" dirty="0"/>
              <a:t>）将威尔逊的思想变成了可以实施的制度方案 </a:t>
            </a:r>
          </a:p>
          <a:p>
            <a:endParaRPr lang="zh-CN" altLang="en-US" dirty="0"/>
          </a:p>
        </p:txBody>
      </p:sp>
    </p:spTree>
    <p:extLst>
      <p:ext uri="{BB962C8B-B14F-4D97-AF65-F5344CB8AC3E}">
        <p14:creationId xmlns:p14="http://schemas.microsoft.com/office/powerpoint/2010/main" val="1896962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normAutofit/>
          </a:bodyPr>
          <a:lstStyle/>
          <a:p>
            <a:r>
              <a:rPr lang="zh-CN" altLang="en-US" b="1" dirty="0">
                <a:latin typeface="微软雅黑" pitchFamily="34" charset="-122"/>
                <a:ea typeface="微软雅黑" pitchFamily="34" charset="-122"/>
              </a:rPr>
              <a:t>韦伯的官僚制</a:t>
            </a:r>
          </a:p>
        </p:txBody>
      </p:sp>
      <p:sp>
        <p:nvSpPr>
          <p:cNvPr id="86019" name="内容占位符 2"/>
          <p:cNvSpPr>
            <a:spLocks noGrp="1"/>
          </p:cNvSpPr>
          <p:nvPr>
            <p:ph sz="half" idx="1"/>
          </p:nvPr>
        </p:nvSpPr>
        <p:spPr>
          <a:xfrm>
            <a:off x="457200" y="1600200"/>
            <a:ext cx="4330824" cy="4525963"/>
          </a:xfrm>
        </p:spPr>
        <p:txBody>
          <a:bodyPr/>
          <a:lstStyle/>
          <a:p>
            <a:pPr>
              <a:spcBef>
                <a:spcPts val="1200"/>
              </a:spcBef>
            </a:pPr>
            <a:r>
              <a:rPr lang="zh-CN" altLang="en-US" sz="3200" dirty="0">
                <a:latin typeface="微软雅黑" pitchFamily="34" charset="-122"/>
                <a:ea typeface="微软雅黑" pitchFamily="34" charset="-122"/>
              </a:rPr>
              <a:t>结构要素</a:t>
            </a:r>
            <a:r>
              <a:rPr lang="zh-CN" altLang="en-US" sz="2600" dirty="0">
                <a:latin typeface="微软雅黑" pitchFamily="34" charset="-122"/>
                <a:ea typeface="微软雅黑" pitchFamily="34" charset="-122"/>
              </a:rPr>
              <a:t>：</a:t>
            </a:r>
            <a:endParaRPr lang="en-US" altLang="zh-CN" sz="2600" dirty="0">
              <a:latin typeface="微软雅黑" pitchFamily="34" charset="-122"/>
              <a:ea typeface="微软雅黑" pitchFamily="34" charset="-122"/>
            </a:endParaRPr>
          </a:p>
          <a:p>
            <a:pPr lvl="1">
              <a:spcBef>
                <a:spcPts val="1200"/>
              </a:spcBef>
            </a:pPr>
            <a:r>
              <a:rPr lang="zh-CN" altLang="en-US" sz="2800" dirty="0">
                <a:latin typeface="微软雅黑" pitchFamily="34" charset="-122"/>
                <a:ea typeface="微软雅黑" pitchFamily="34" charset="-122"/>
              </a:rPr>
              <a:t>专业分工</a:t>
            </a:r>
            <a:endParaRPr lang="en-US" altLang="zh-CN" sz="2800" dirty="0">
              <a:latin typeface="微软雅黑" pitchFamily="34" charset="-122"/>
              <a:ea typeface="微软雅黑" pitchFamily="34" charset="-122"/>
            </a:endParaRPr>
          </a:p>
          <a:p>
            <a:pPr lvl="1">
              <a:spcBef>
                <a:spcPts val="1200"/>
              </a:spcBef>
            </a:pPr>
            <a:r>
              <a:rPr lang="zh-CN" altLang="en-US" sz="2800" dirty="0">
                <a:latin typeface="微软雅黑" pitchFamily="34" charset="-122"/>
                <a:ea typeface="微软雅黑" pitchFamily="34" charset="-122"/>
              </a:rPr>
              <a:t>等级制</a:t>
            </a:r>
            <a:endParaRPr lang="en-US" altLang="zh-CN" sz="2800" dirty="0">
              <a:latin typeface="微软雅黑" pitchFamily="34" charset="-122"/>
              <a:ea typeface="微软雅黑" pitchFamily="34" charset="-122"/>
            </a:endParaRPr>
          </a:p>
          <a:p>
            <a:pPr lvl="1">
              <a:spcBef>
                <a:spcPts val="1200"/>
              </a:spcBef>
            </a:pPr>
            <a:r>
              <a:rPr lang="zh-CN" altLang="en-US" sz="2800" dirty="0">
                <a:latin typeface="微软雅黑" pitchFamily="34" charset="-122"/>
                <a:ea typeface="微软雅黑" pitchFamily="34" charset="-122"/>
              </a:rPr>
              <a:t>功绩晋升的职业结构</a:t>
            </a:r>
            <a:endParaRPr lang="en-US" altLang="zh-CN" sz="2800" dirty="0">
              <a:latin typeface="微软雅黑" pitchFamily="34" charset="-122"/>
              <a:ea typeface="微软雅黑" pitchFamily="34" charset="-122"/>
            </a:endParaRPr>
          </a:p>
          <a:p>
            <a:pPr lvl="1">
              <a:spcBef>
                <a:spcPts val="1200"/>
              </a:spcBef>
            </a:pPr>
            <a:r>
              <a:rPr lang="zh-CN" altLang="en-US" sz="2800" dirty="0">
                <a:latin typeface="微软雅黑" pitchFamily="34" charset="-122"/>
                <a:ea typeface="微软雅黑" pitchFamily="34" charset="-122"/>
              </a:rPr>
              <a:t>组织结构稳定</a:t>
            </a:r>
            <a:endParaRPr lang="en-US" altLang="zh-CN" sz="2800" dirty="0">
              <a:latin typeface="微软雅黑" pitchFamily="34" charset="-122"/>
              <a:ea typeface="微软雅黑" pitchFamily="34" charset="-122"/>
            </a:endParaRPr>
          </a:p>
        </p:txBody>
      </p:sp>
      <p:sp>
        <p:nvSpPr>
          <p:cNvPr id="7" name="内容占位符 6"/>
          <p:cNvSpPr>
            <a:spLocks noGrp="1"/>
          </p:cNvSpPr>
          <p:nvPr>
            <p:ph sz="half" idx="2"/>
          </p:nvPr>
        </p:nvSpPr>
        <p:spPr>
          <a:xfrm>
            <a:off x="4932040" y="1600200"/>
            <a:ext cx="3754760" cy="4525963"/>
          </a:xfrm>
        </p:spPr>
        <p:txBody>
          <a:bodyPr/>
          <a:lstStyle/>
          <a:p>
            <a:pPr eaLnBrk="0" hangingPunct="0">
              <a:spcBef>
                <a:spcPts val="1200"/>
              </a:spcBef>
            </a:pPr>
            <a:r>
              <a:rPr lang="zh-CN" altLang="en-US" sz="3200" dirty="0"/>
              <a:t>程序要素</a:t>
            </a:r>
            <a:endParaRPr lang="en-US" altLang="zh-CN" sz="3200" dirty="0"/>
          </a:p>
          <a:p>
            <a:pPr lvl="1" eaLnBrk="0" hangingPunct="0">
              <a:spcBef>
                <a:spcPts val="1200"/>
              </a:spcBef>
            </a:pPr>
            <a:r>
              <a:rPr lang="zh-CN" altLang="en-US" sz="2800" dirty="0"/>
              <a:t>非人格化</a:t>
            </a:r>
            <a:endParaRPr lang="en-US" altLang="zh-CN" sz="2800" dirty="0"/>
          </a:p>
          <a:p>
            <a:pPr lvl="1" eaLnBrk="0" hangingPunct="0">
              <a:spcBef>
                <a:spcPts val="1200"/>
              </a:spcBef>
            </a:pPr>
            <a:r>
              <a:rPr lang="zh-CN" altLang="en-US" sz="2800" dirty="0"/>
              <a:t>正式性</a:t>
            </a:r>
            <a:endParaRPr lang="en-US" altLang="zh-CN" sz="2800" dirty="0"/>
          </a:p>
          <a:p>
            <a:pPr lvl="1" eaLnBrk="0" hangingPunct="0">
              <a:spcBef>
                <a:spcPts val="1200"/>
              </a:spcBef>
            </a:pPr>
            <a:r>
              <a:rPr lang="zh-CN" altLang="en-US" sz="2800" dirty="0"/>
              <a:t>规则化</a:t>
            </a:r>
            <a:endParaRPr lang="en-US" altLang="zh-CN" sz="2800" dirty="0"/>
          </a:p>
          <a:p>
            <a:pPr lvl="1" eaLnBrk="0" hangingPunct="0">
              <a:spcBef>
                <a:spcPts val="1200"/>
              </a:spcBef>
            </a:pPr>
            <a:r>
              <a:rPr lang="zh-CN" altLang="en-US" sz="2800" dirty="0"/>
              <a:t>高度纪律性</a:t>
            </a:r>
            <a:endParaRPr lang="en-US" altLang="zh-CN" sz="2800" dirty="0"/>
          </a:p>
          <a:p>
            <a:pPr>
              <a:buNone/>
            </a:pPr>
            <a:endParaRPr lang="zh-CN" altLang="en-US" dirty="0"/>
          </a:p>
        </p:txBody>
      </p:sp>
      <p:sp>
        <p:nvSpPr>
          <p:cNvPr id="5" name="日期占位符 4"/>
          <p:cNvSpPr>
            <a:spLocks noGrp="1"/>
          </p:cNvSpPr>
          <p:nvPr>
            <p:ph type="dt" sz="half" idx="10"/>
          </p:nvPr>
        </p:nvSpPr>
        <p:spPr/>
        <p:txBody>
          <a:bodyPr/>
          <a:lstStyle/>
          <a:p>
            <a:pPr>
              <a:defRPr/>
            </a:pPr>
            <a:fld id="{48E25698-BF3A-4182-BD50-414E5F9FFB77}" type="datetime1">
              <a:rPr lang="zh-CN" altLang="en-US"/>
              <a:pPr>
                <a:defRPr/>
              </a:pPr>
              <a:t>2020/9/22</a:t>
            </a:fld>
            <a:endParaRPr lang="zh-CN" altLang="en-US"/>
          </a:p>
        </p:txBody>
      </p:sp>
      <p:sp>
        <p:nvSpPr>
          <p:cNvPr id="6" name="灯片编号占位符 5"/>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6EC92DC7-37BA-494D-B8D6-9183A6250138}" type="slidenum">
              <a:rPr lang="zh-CN" altLang="en-US" smtClean="0"/>
              <a:pPr>
                <a:defRPr/>
              </a:pPr>
              <a:t>72</a:t>
            </a:fld>
            <a:endParaRPr lang="en-US"/>
          </a:p>
        </p:txBody>
      </p:sp>
      <p:sp>
        <p:nvSpPr>
          <p:cNvPr id="86020" name="Rectangle 4"/>
          <p:cNvSpPr>
            <a:spLocks noChangeArrowheads="1"/>
          </p:cNvSpPr>
          <p:nvPr/>
        </p:nvSpPr>
        <p:spPr bwMode="auto">
          <a:xfrm>
            <a:off x="5076056" y="1556792"/>
            <a:ext cx="3733800" cy="3095625"/>
          </a:xfrm>
          <a:prstGeom prst="rect">
            <a:avLst/>
          </a:prstGeom>
          <a:noFill/>
          <a:ln w="9525">
            <a:noFill/>
            <a:miter lim="800000"/>
            <a:headEnd/>
            <a:tailEnd/>
          </a:ln>
        </p:spPr>
        <p:txBody>
          <a:bodyPr/>
          <a:lstStyle/>
          <a:p>
            <a:pPr marL="342900" indent="-342900" eaLnBrk="0" hangingPunct="0">
              <a:spcBef>
                <a:spcPts val="1200"/>
              </a:spcBef>
              <a:buFont typeface="Arial" pitchFamily="34" charset="0"/>
              <a:buChar char="•"/>
            </a:pPr>
            <a:endParaRPr lang="en-US" altLang="zh-CN" sz="2800" dirty="0">
              <a:latin typeface="微软雅黑" pitchFamily="34" charset="-122"/>
              <a:ea typeface="微软雅黑" pitchFamily="34" charset="-122"/>
            </a:endParaRPr>
          </a:p>
        </p:txBody>
      </p:sp>
    </p:spTree>
    <p:extLst>
      <p:ext uri="{BB962C8B-B14F-4D97-AF65-F5344CB8AC3E}">
        <p14:creationId xmlns:p14="http://schemas.microsoft.com/office/powerpoint/2010/main" val="3452282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8313" y="260350"/>
            <a:ext cx="8540750" cy="1143000"/>
          </a:xfrm>
        </p:spPr>
        <p:txBody>
          <a:bodyPr/>
          <a:lstStyle/>
          <a:p>
            <a:r>
              <a:rPr lang="zh-CN" altLang="en-US" sz="4000" b="1" dirty="0">
                <a:latin typeface="微软雅黑" pitchFamily="34" charset="-122"/>
                <a:ea typeface="微软雅黑" pitchFamily="34" charset="-122"/>
              </a:rPr>
              <a:t>行为科学</a:t>
            </a:r>
            <a:r>
              <a:rPr lang="en-US" altLang="zh-CN" sz="4000" b="1" dirty="0">
                <a:latin typeface="微软雅黑" pitchFamily="34" charset="-122"/>
                <a:ea typeface="微软雅黑" pitchFamily="34" charset="-122"/>
              </a:rPr>
              <a:t>/</a:t>
            </a:r>
            <a:r>
              <a:rPr lang="zh-CN" altLang="en-US" sz="4000" b="1" dirty="0">
                <a:latin typeface="微软雅黑" pitchFamily="34" charset="-122"/>
                <a:ea typeface="微软雅黑" pitchFamily="34" charset="-122"/>
              </a:rPr>
              <a:t>人际关系学派</a:t>
            </a:r>
          </a:p>
        </p:txBody>
      </p:sp>
      <p:sp>
        <p:nvSpPr>
          <p:cNvPr id="25603" name="Rectangle 3"/>
          <p:cNvSpPr>
            <a:spLocks noGrp="1" noChangeArrowheads="1"/>
          </p:cNvSpPr>
          <p:nvPr>
            <p:ph type="body" idx="4294967295"/>
          </p:nvPr>
        </p:nvSpPr>
        <p:spPr>
          <a:xfrm>
            <a:off x="304800" y="1628775"/>
            <a:ext cx="8540750" cy="4238625"/>
          </a:xfrm>
        </p:spPr>
        <p:txBody>
          <a:bodyPr>
            <a:normAutofit lnSpcReduction="10000"/>
          </a:bodyPr>
          <a:lstStyle/>
          <a:p>
            <a:pPr eaLnBrk="1" hangingPunct="1">
              <a:spcBef>
                <a:spcPts val="1200"/>
              </a:spcBef>
            </a:pPr>
            <a:r>
              <a:rPr lang="en-US" dirty="0">
                <a:latin typeface="微软雅黑" pitchFamily="34" charset="-122"/>
                <a:ea typeface="微软雅黑" pitchFamily="34" charset="-122"/>
              </a:rPr>
              <a:t>1930s-1950s</a:t>
            </a:r>
          </a:p>
          <a:p>
            <a:pPr eaLnBrk="1" hangingPunct="1">
              <a:spcBef>
                <a:spcPts val="1200"/>
              </a:spcBef>
            </a:pPr>
            <a:r>
              <a:rPr lang="zh-CN" altLang="en-US" dirty="0">
                <a:latin typeface="微软雅黑" pitchFamily="34" charset="-122"/>
                <a:ea typeface="微软雅黑" pitchFamily="34" charset="-122"/>
              </a:rPr>
              <a:t>行为科学</a:t>
            </a:r>
          </a:p>
          <a:p>
            <a:pPr lvl="1" eaLnBrk="1" hangingPunct="1">
              <a:spcBef>
                <a:spcPts val="1200"/>
              </a:spcBef>
            </a:pPr>
            <a:r>
              <a:rPr lang="zh-CN" altLang="en-US" dirty="0">
                <a:latin typeface="微软雅黑" pitchFamily="34" charset="-122"/>
                <a:ea typeface="微软雅黑" pitchFamily="34" charset="-122"/>
              </a:rPr>
              <a:t>承认人类行为在塑造管理模式中的重要性</a:t>
            </a:r>
            <a:endParaRPr lang="en-US" dirty="0">
              <a:latin typeface="微软雅黑" pitchFamily="34" charset="-122"/>
              <a:ea typeface="微软雅黑" pitchFamily="34" charset="-122"/>
            </a:endParaRPr>
          </a:p>
          <a:p>
            <a:pPr lvl="1" eaLnBrk="1" hangingPunct="1">
              <a:spcBef>
                <a:spcPts val="1200"/>
              </a:spcBef>
            </a:pPr>
            <a:r>
              <a:rPr lang="zh-CN" altLang="en-US" dirty="0">
                <a:latin typeface="微软雅黑" pitchFamily="34" charset="-122"/>
                <a:ea typeface="微软雅黑" pitchFamily="34" charset="-122"/>
              </a:rPr>
              <a:t>与以下学者有关</a:t>
            </a:r>
            <a:r>
              <a:rPr lang="en-US" dirty="0">
                <a:latin typeface="微软雅黑" pitchFamily="34" charset="-122"/>
                <a:ea typeface="微软雅黑" pitchFamily="34" charset="-122"/>
              </a:rPr>
              <a:t>:</a:t>
            </a:r>
          </a:p>
          <a:p>
            <a:pPr lvl="2" eaLnBrk="1" hangingPunct="1">
              <a:spcBef>
                <a:spcPts val="1200"/>
              </a:spcBef>
            </a:pPr>
            <a:r>
              <a:rPr lang="en-US" dirty="0">
                <a:latin typeface="微软雅黑" pitchFamily="34" charset="-122"/>
                <a:ea typeface="微软雅黑" pitchFamily="34" charset="-122"/>
              </a:rPr>
              <a:t>Elton Mayo </a:t>
            </a:r>
            <a:r>
              <a:rPr lang="zh-CN" altLang="en-US" dirty="0">
                <a:latin typeface="微软雅黑" pitchFamily="34" charset="-122"/>
                <a:ea typeface="微软雅黑" pitchFamily="34" charset="-122"/>
              </a:rPr>
              <a:t>（梅奥）</a:t>
            </a:r>
          </a:p>
          <a:p>
            <a:pPr lvl="2" eaLnBrk="1" hangingPunct="1">
              <a:spcBef>
                <a:spcPts val="1200"/>
              </a:spcBef>
            </a:pPr>
            <a:r>
              <a:rPr lang="en-US" dirty="0">
                <a:latin typeface="微软雅黑" pitchFamily="34" charset="-122"/>
                <a:ea typeface="微软雅黑" pitchFamily="34" charset="-122"/>
              </a:rPr>
              <a:t>Mary Parker Follett </a:t>
            </a:r>
            <a:r>
              <a:rPr lang="zh-CN" altLang="en-US" dirty="0">
                <a:latin typeface="微软雅黑" pitchFamily="34" charset="-122"/>
                <a:ea typeface="微软雅黑" pitchFamily="34" charset="-122"/>
              </a:rPr>
              <a:t>（芙丽特 ）</a:t>
            </a:r>
            <a:endParaRPr lang="en-US" dirty="0">
              <a:latin typeface="微软雅黑" pitchFamily="34" charset="-122"/>
              <a:ea typeface="微软雅黑" pitchFamily="34" charset="-122"/>
            </a:endParaRPr>
          </a:p>
          <a:p>
            <a:pPr lvl="2" eaLnBrk="1" hangingPunct="1">
              <a:spcBef>
                <a:spcPts val="1200"/>
              </a:spcBef>
            </a:pPr>
            <a:r>
              <a:rPr lang="en-US" dirty="0">
                <a:latin typeface="微软雅黑" pitchFamily="34" charset="-122"/>
                <a:ea typeface="微软雅黑" pitchFamily="34" charset="-122"/>
              </a:rPr>
              <a:t>Douglas McGregor </a:t>
            </a:r>
            <a:r>
              <a:rPr lang="zh-CN" altLang="en-US" dirty="0">
                <a:latin typeface="微软雅黑" pitchFamily="34" charset="-122"/>
                <a:ea typeface="微软雅黑" pitchFamily="34" charset="-122"/>
              </a:rPr>
              <a:t>（麦格雷戈）</a:t>
            </a:r>
          </a:p>
        </p:txBody>
      </p:sp>
    </p:spTree>
    <p:extLst>
      <p:ext uri="{BB962C8B-B14F-4D97-AF65-F5344CB8AC3E}">
        <p14:creationId xmlns:p14="http://schemas.microsoft.com/office/powerpoint/2010/main" val="1592490801"/>
      </p:ext>
    </p:extLst>
  </p:cSld>
  <p:clrMapOvr>
    <a:masterClrMapping/>
  </p:clrMapOvr>
  <p:transition>
    <p:cut thruBlk="1"/>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23528" y="332656"/>
            <a:ext cx="8540750" cy="776287"/>
          </a:xfrm>
        </p:spPr>
        <p:txBody>
          <a:bodyPr>
            <a:normAutofit fontScale="90000"/>
          </a:bodyPr>
          <a:lstStyle/>
          <a:p>
            <a:r>
              <a:rPr lang="zh-CN" altLang="en-US" b="1" dirty="0">
                <a:solidFill>
                  <a:srgbClr val="000000"/>
                </a:solidFill>
                <a:latin typeface="微软雅黑" pitchFamily="34" charset="-122"/>
                <a:ea typeface="微软雅黑" pitchFamily="34" charset="-122"/>
              </a:rPr>
              <a:t>霍桑实验</a:t>
            </a:r>
            <a:r>
              <a:rPr lang="zh-CN" altLang="en-US" sz="4000" dirty="0">
                <a:solidFill>
                  <a:srgbClr val="000000"/>
                </a:solidFill>
                <a:latin typeface="微软雅黑" pitchFamily="34" charset="-122"/>
                <a:ea typeface="微软雅黑" pitchFamily="34" charset="-122"/>
              </a:rPr>
              <a:t>（</a:t>
            </a:r>
            <a:r>
              <a:rPr lang="en-US" sz="4000" dirty="0">
                <a:latin typeface="微软雅黑" pitchFamily="34" charset="-122"/>
                <a:ea typeface="微软雅黑" pitchFamily="34" charset="-122"/>
              </a:rPr>
              <a:t>Hawthorne Studies </a:t>
            </a:r>
            <a:r>
              <a:rPr lang="zh-CN" altLang="en-US" sz="4000" dirty="0">
                <a:latin typeface="微软雅黑" pitchFamily="34" charset="-122"/>
                <a:ea typeface="微软雅黑" pitchFamily="34" charset="-122"/>
              </a:rPr>
              <a:t>）</a:t>
            </a:r>
            <a:br>
              <a:rPr lang="en-US" sz="4000" dirty="0">
                <a:latin typeface="微软雅黑" pitchFamily="34" charset="-122"/>
                <a:ea typeface="微软雅黑" pitchFamily="34" charset="-122"/>
              </a:rPr>
            </a:br>
            <a:endParaRPr lang="en-US" sz="3600" dirty="0">
              <a:solidFill>
                <a:srgbClr val="000000"/>
              </a:solidFill>
              <a:latin typeface="微软雅黑" pitchFamily="34" charset="-122"/>
              <a:ea typeface="微软雅黑" pitchFamily="34" charset="-122"/>
            </a:endParaRPr>
          </a:p>
        </p:txBody>
      </p:sp>
      <p:sp>
        <p:nvSpPr>
          <p:cNvPr id="26627" name="Rectangle 3"/>
          <p:cNvSpPr>
            <a:spLocks noGrp="1" noChangeArrowheads="1"/>
          </p:cNvSpPr>
          <p:nvPr>
            <p:ph type="body" idx="4294967295"/>
          </p:nvPr>
        </p:nvSpPr>
        <p:spPr>
          <a:xfrm>
            <a:off x="533400" y="980728"/>
            <a:ext cx="8229600" cy="5213697"/>
          </a:xfrm>
        </p:spPr>
        <p:txBody>
          <a:bodyPr>
            <a:noAutofit/>
          </a:bodyPr>
          <a:lstStyle/>
          <a:p>
            <a:pPr eaLnBrk="1" hangingPunct="1"/>
            <a:r>
              <a:rPr lang="zh-CN" altLang="en-US" b="1" dirty="0">
                <a:solidFill>
                  <a:srgbClr val="000000"/>
                </a:solidFill>
                <a:latin typeface="微软雅黑" pitchFamily="34" charset="-122"/>
                <a:ea typeface="微软雅黑" pitchFamily="34" charset="-122"/>
              </a:rPr>
              <a:t>时间</a:t>
            </a:r>
            <a:r>
              <a:rPr lang="en-US" b="1" dirty="0">
                <a:solidFill>
                  <a:srgbClr val="000000"/>
                </a:solidFill>
                <a:latin typeface="微软雅黑" pitchFamily="34" charset="-122"/>
                <a:ea typeface="微软雅黑" pitchFamily="34" charset="-122"/>
              </a:rPr>
              <a:t>:</a:t>
            </a:r>
            <a:r>
              <a:rPr lang="en-US" dirty="0">
                <a:solidFill>
                  <a:srgbClr val="000000"/>
                </a:solidFill>
                <a:latin typeface="微软雅黑" pitchFamily="34" charset="-122"/>
                <a:ea typeface="微软雅黑" pitchFamily="34" charset="-122"/>
              </a:rPr>
              <a:t>   1924</a:t>
            </a:r>
            <a:r>
              <a:rPr lang="zh-CN" altLang="en-US" dirty="0">
                <a:solidFill>
                  <a:srgbClr val="000000"/>
                </a:solidFill>
                <a:latin typeface="微软雅黑" pitchFamily="34" charset="-122"/>
                <a:ea typeface="微软雅黑" pitchFamily="34" charset="-122"/>
              </a:rPr>
              <a:t>－</a:t>
            </a:r>
            <a:r>
              <a:rPr lang="en-US" dirty="0">
                <a:solidFill>
                  <a:srgbClr val="000000"/>
                </a:solidFill>
                <a:latin typeface="微软雅黑" pitchFamily="34" charset="-122"/>
                <a:ea typeface="微软雅黑" pitchFamily="34" charset="-122"/>
              </a:rPr>
              <a:t>1932</a:t>
            </a:r>
          </a:p>
          <a:p>
            <a:pPr eaLnBrk="1" hangingPunct="1"/>
            <a:r>
              <a:rPr lang="zh-CN" altLang="en-US" b="1" dirty="0">
                <a:solidFill>
                  <a:srgbClr val="000000"/>
                </a:solidFill>
                <a:latin typeface="微软雅黑" pitchFamily="34" charset="-122"/>
                <a:ea typeface="微软雅黑" pitchFamily="34" charset="-122"/>
              </a:rPr>
              <a:t>地点</a:t>
            </a:r>
            <a:r>
              <a:rPr lang="en-US" b="1" dirty="0">
                <a:solidFill>
                  <a:srgbClr val="000000"/>
                </a:solidFill>
                <a:latin typeface="微软雅黑" pitchFamily="34" charset="-122"/>
                <a:ea typeface="微软雅黑" pitchFamily="34" charset="-122"/>
              </a:rPr>
              <a:t>:</a:t>
            </a:r>
            <a:r>
              <a:rPr lang="en-US"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西部电气公司的霍桑工厂</a:t>
            </a:r>
          </a:p>
          <a:p>
            <a:r>
              <a:rPr lang="zh-CN" altLang="en-US" b="1" dirty="0">
                <a:solidFill>
                  <a:srgbClr val="000000"/>
                </a:solidFill>
                <a:latin typeface="微软雅黑" pitchFamily="34" charset="-122"/>
                <a:ea typeface="微软雅黑" pitchFamily="34" charset="-122"/>
              </a:rPr>
              <a:t>设计者</a:t>
            </a:r>
            <a:r>
              <a:rPr lang="en-US" b="1"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梅奥等 三位哈佛大学教授，对组织中人的行为进行实证研究</a:t>
            </a:r>
          </a:p>
          <a:p>
            <a:pPr eaLnBrk="1" hangingPunct="1"/>
            <a:r>
              <a:rPr lang="zh-CN" altLang="en-US" b="1" dirty="0">
                <a:solidFill>
                  <a:srgbClr val="000000"/>
                </a:solidFill>
                <a:latin typeface="微软雅黑" pitchFamily="34" charset="-122"/>
                <a:ea typeface="微软雅黑" pitchFamily="34" charset="-122"/>
              </a:rPr>
              <a:t>梅奥的发现</a:t>
            </a:r>
            <a:r>
              <a:rPr lang="en-US" b="1" dirty="0">
                <a:solidFill>
                  <a:srgbClr val="000000"/>
                </a:solidFill>
                <a:latin typeface="微软雅黑" pitchFamily="34" charset="-122"/>
                <a:ea typeface="微软雅黑" pitchFamily="34" charset="-122"/>
              </a:rPr>
              <a:t>:</a:t>
            </a:r>
            <a:r>
              <a:rPr lang="en-US" dirty="0">
                <a:solidFill>
                  <a:srgbClr val="000000"/>
                </a:solidFill>
                <a:latin typeface="微软雅黑" pitchFamily="34" charset="-122"/>
                <a:ea typeface="微软雅黑" pitchFamily="34" charset="-122"/>
              </a:rPr>
              <a:t> </a:t>
            </a:r>
          </a:p>
          <a:p>
            <a:pPr lvl="1" eaLnBrk="1" hangingPunct="1"/>
            <a:r>
              <a:rPr lang="zh-CN" altLang="en-US" dirty="0">
                <a:solidFill>
                  <a:srgbClr val="000000"/>
                </a:solidFill>
                <a:latin typeface="微软雅黑" pitchFamily="34" charset="-122"/>
                <a:ea typeface="微软雅黑" pitchFamily="34" charset="-122"/>
              </a:rPr>
              <a:t>人性</a:t>
            </a:r>
            <a:r>
              <a:rPr lang="en-US"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社会性的</a:t>
            </a:r>
            <a:r>
              <a:rPr lang="en-US"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不是经济性的</a:t>
            </a:r>
            <a:endParaRPr lang="en-US" dirty="0">
              <a:solidFill>
                <a:srgbClr val="000000"/>
              </a:solidFill>
              <a:latin typeface="微软雅黑" pitchFamily="34" charset="-122"/>
              <a:ea typeface="微软雅黑" pitchFamily="34" charset="-122"/>
            </a:endParaRPr>
          </a:p>
          <a:p>
            <a:pPr lvl="1" eaLnBrk="1" hangingPunct="1"/>
            <a:r>
              <a:rPr lang="en-US" dirty="0" err="1">
                <a:solidFill>
                  <a:srgbClr val="000000"/>
                </a:solidFill>
                <a:latin typeface="微软雅黑" pitchFamily="34" charset="-122"/>
                <a:ea typeface="微软雅黑" pitchFamily="34" charset="-122"/>
              </a:rPr>
              <a:t>情感</a:t>
            </a:r>
            <a:r>
              <a:rPr lang="en-US" dirty="0">
                <a:solidFill>
                  <a:srgbClr val="000000"/>
                </a:solidFill>
                <a:latin typeface="微软雅黑" pitchFamily="34" charset="-122"/>
                <a:ea typeface="微软雅黑" pitchFamily="34" charset="-122"/>
              </a:rPr>
              <a:t>/</a:t>
            </a:r>
            <a:r>
              <a:rPr lang="en-US" dirty="0" err="1">
                <a:solidFill>
                  <a:srgbClr val="000000"/>
                </a:solidFill>
                <a:latin typeface="微软雅黑" pitchFamily="34" charset="-122"/>
                <a:ea typeface="微软雅黑" pitchFamily="34" charset="-122"/>
              </a:rPr>
              <a:t>情绪和行为是密切相关的</a:t>
            </a:r>
            <a:endParaRPr lang="en-US" dirty="0">
              <a:solidFill>
                <a:srgbClr val="000000"/>
              </a:solidFill>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过分的专业化是不必要的</a:t>
            </a:r>
          </a:p>
          <a:p>
            <a:pPr lvl="1" eaLnBrk="1" hangingPunct="1"/>
            <a:r>
              <a:rPr lang="zh-CN" altLang="en-US" dirty="0">
                <a:solidFill>
                  <a:srgbClr val="000000"/>
                </a:solidFill>
                <a:latin typeface="微软雅黑" pitchFamily="34" charset="-122"/>
                <a:ea typeface="微软雅黑" pitchFamily="34" charset="-122"/>
              </a:rPr>
              <a:t>非正式组织形式</a:t>
            </a:r>
            <a:r>
              <a:rPr lang="en-US"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组织文化和安全)</a:t>
            </a:r>
            <a:r>
              <a:rPr lang="en-US"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对个体行为影响很大</a:t>
            </a:r>
            <a:endParaRPr lang="en-US"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566034404"/>
      </p:ext>
    </p:extLst>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t>行为科学的影响 </a:t>
            </a:r>
          </a:p>
        </p:txBody>
      </p:sp>
      <p:sp>
        <p:nvSpPr>
          <p:cNvPr id="12291" name="Rectangle 3"/>
          <p:cNvSpPr>
            <a:spLocks noGrp="1" noChangeArrowheads="1"/>
          </p:cNvSpPr>
          <p:nvPr>
            <p:ph idx="1"/>
          </p:nvPr>
        </p:nvSpPr>
        <p:spPr>
          <a:xfrm>
            <a:off x="457200" y="1412776"/>
            <a:ext cx="8229600" cy="5040560"/>
          </a:xfrm>
        </p:spPr>
        <p:txBody>
          <a:bodyPr>
            <a:noAutofit/>
          </a:bodyPr>
          <a:lstStyle/>
          <a:p>
            <a:r>
              <a:rPr lang="zh-CN" altLang="en-US" sz="2600" dirty="0"/>
              <a:t>将组织管理过程中的</a:t>
            </a:r>
            <a:r>
              <a:rPr lang="zh-CN" altLang="en-US" sz="2600" b="1" dirty="0"/>
              <a:t>人及人际关系</a:t>
            </a:r>
            <a:r>
              <a:rPr lang="zh-CN" altLang="en-US" sz="2600" dirty="0"/>
              <a:t>置于最重要的地位。</a:t>
            </a:r>
            <a:endParaRPr lang="en-US" altLang="zh-CN" sz="2600" dirty="0"/>
          </a:p>
          <a:p>
            <a:r>
              <a:rPr lang="zh-CN" altLang="en-US" sz="2600" dirty="0"/>
              <a:t>与规范性研究方法不同，行为科学是用</a:t>
            </a:r>
            <a:r>
              <a:rPr lang="zh-CN" altLang="en-US" sz="2600" b="1" dirty="0"/>
              <a:t>实证性</a:t>
            </a:r>
            <a:r>
              <a:rPr lang="zh-CN" altLang="en-US" sz="2600" dirty="0"/>
              <a:t>的方法研究组织管理中人的行为以及行为过程。</a:t>
            </a:r>
            <a:endParaRPr lang="en-US" altLang="zh-CN" sz="2600" dirty="0"/>
          </a:p>
          <a:p>
            <a:pPr lvl="1"/>
            <a:r>
              <a:rPr lang="zh-CN" altLang="en-US" sz="2400" dirty="0"/>
              <a:t>马斯洛的人类需求层次理论、麦克雷格的</a:t>
            </a:r>
            <a:r>
              <a:rPr lang="en-US" altLang="zh-CN" sz="2400" dirty="0"/>
              <a:t>X—Y</a:t>
            </a:r>
            <a:r>
              <a:rPr lang="zh-CN" altLang="en-US" sz="2400" dirty="0"/>
              <a:t>理论、赫茨伯格的双因素论等都是这种研究方法的直接成果。 </a:t>
            </a:r>
          </a:p>
          <a:p>
            <a:r>
              <a:rPr lang="zh-CN" altLang="en-US" sz="2600" dirty="0"/>
              <a:t>行为科学对行政学研究所产生的最大影响，是西蒙的有限理性决策理论。 </a:t>
            </a:r>
          </a:p>
          <a:p>
            <a:pPr lvl="1"/>
            <a:r>
              <a:rPr lang="zh-CN" altLang="en-US" sz="2400" dirty="0"/>
              <a:t>组织的作用就在于营造合适的信息条件，以补偿理性的不足。 </a:t>
            </a:r>
          </a:p>
        </p:txBody>
      </p:sp>
    </p:spTree>
    <p:extLst>
      <p:ext uri="{BB962C8B-B14F-4D97-AF65-F5344CB8AC3E}">
        <p14:creationId xmlns:p14="http://schemas.microsoft.com/office/powerpoint/2010/main" val="2999508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28625" y="428625"/>
            <a:ext cx="8229600" cy="785813"/>
          </a:xfrm>
        </p:spPr>
        <p:txBody>
          <a:bodyPr/>
          <a:lstStyle/>
          <a:p>
            <a:pPr eaLnBrk="1" hangingPunct="1"/>
            <a:r>
              <a:rPr lang="zh-CN" altLang="en-US" sz="4000" b="1">
                <a:latin typeface="微软雅黑" pitchFamily="34" charset="-122"/>
                <a:ea typeface="微软雅黑" pitchFamily="34" charset="-122"/>
              </a:rPr>
              <a:t>新公共行政</a:t>
            </a:r>
            <a:endParaRPr lang="en-US" altLang="zh-CN" sz="4000" b="1">
              <a:latin typeface="微软雅黑" pitchFamily="34" charset="-122"/>
              <a:ea typeface="微软雅黑" pitchFamily="34" charset="-122"/>
            </a:endParaRPr>
          </a:p>
        </p:txBody>
      </p:sp>
      <p:sp>
        <p:nvSpPr>
          <p:cNvPr id="88067" name="Rectangle 3"/>
          <p:cNvSpPr>
            <a:spLocks noGrp="1" noChangeArrowheads="1"/>
          </p:cNvSpPr>
          <p:nvPr>
            <p:ph type="body" idx="1"/>
          </p:nvPr>
        </p:nvSpPr>
        <p:spPr>
          <a:xfrm>
            <a:off x="609600" y="1428750"/>
            <a:ext cx="7772400" cy="4514850"/>
          </a:xfrm>
        </p:spPr>
        <p:txBody>
          <a:bodyPr>
            <a:normAutofit lnSpcReduction="10000"/>
          </a:bodyPr>
          <a:lstStyle/>
          <a:p>
            <a:pPr eaLnBrk="1" hangingPunct="1"/>
            <a:r>
              <a:rPr lang="en-US" altLang="zh-CN" sz="2800">
                <a:latin typeface="微软雅黑" pitchFamily="34" charset="-122"/>
                <a:ea typeface="微软雅黑" pitchFamily="34" charset="-122"/>
              </a:rPr>
              <a:t>1960s-1970s </a:t>
            </a:r>
          </a:p>
          <a:p>
            <a:r>
              <a:rPr lang="zh-CN" altLang="en-US" sz="2800">
                <a:latin typeface="微软雅黑" pitchFamily="34" charset="-122"/>
                <a:ea typeface="微软雅黑" pitchFamily="34" charset="-122"/>
              </a:rPr>
              <a:t>代表人：弗里德克森 </a:t>
            </a:r>
            <a:r>
              <a:rPr lang="en-US" altLang="zh-CN" sz="2800">
                <a:latin typeface="微软雅黑" pitchFamily="34" charset="-122"/>
                <a:ea typeface="微软雅黑" pitchFamily="34" charset="-122"/>
              </a:rPr>
              <a:t>Frederickson</a:t>
            </a:r>
          </a:p>
          <a:p>
            <a:r>
              <a:rPr lang="zh-CN" altLang="en-US" sz="2800">
                <a:latin typeface="微软雅黑" pitchFamily="34" charset="-122"/>
                <a:ea typeface="微软雅黑" pitchFamily="34" charset="-122"/>
              </a:rPr>
              <a:t>明尼布鲁克会议 </a:t>
            </a:r>
            <a:r>
              <a:rPr lang="en-US" altLang="zh-CN" sz="2800">
                <a:latin typeface="微软雅黑" pitchFamily="34" charset="-122"/>
                <a:ea typeface="微软雅黑" pitchFamily="34" charset="-122"/>
              </a:rPr>
              <a:t>Minnowbrook I (1968)</a:t>
            </a:r>
            <a:r>
              <a:rPr lang="zh-CN" altLang="en-US" sz="2800">
                <a:latin typeface="微软雅黑" pitchFamily="34" charset="-122"/>
                <a:ea typeface="微软雅黑" pitchFamily="34" charset="-122"/>
              </a:rPr>
              <a:t>：</a:t>
            </a:r>
            <a:r>
              <a:rPr lang="en-US" altLang="zh-CN" sz="2800">
                <a:latin typeface="微软雅黑" pitchFamily="34" charset="-122"/>
                <a:ea typeface="微软雅黑" pitchFamily="34" charset="-122"/>
              </a:rPr>
              <a:t>35</a:t>
            </a:r>
            <a:r>
              <a:rPr lang="zh-CN" altLang="en-US" sz="2800">
                <a:latin typeface="微软雅黑" pitchFamily="34" charset="-122"/>
                <a:ea typeface="微软雅黑" pitchFamily="34" charset="-122"/>
              </a:rPr>
              <a:t>岁以下公管学者，针对当时大社会背景，重新定义公共管理理论核心问题。</a:t>
            </a:r>
            <a:endParaRPr lang="en-US" altLang="zh-CN" sz="2800">
              <a:latin typeface="微软雅黑" pitchFamily="34" charset="-122"/>
              <a:ea typeface="微软雅黑" pitchFamily="34" charset="-122"/>
            </a:endParaRPr>
          </a:p>
          <a:p>
            <a:r>
              <a:rPr lang="zh-CN" altLang="en-US" sz="2800">
                <a:latin typeface="微软雅黑" pitchFamily="34" charset="-122"/>
                <a:ea typeface="微软雅黑" pitchFamily="34" charset="-122"/>
              </a:rPr>
              <a:t>传统公共管理价值：效率、有效性、预算，行政技巧</a:t>
            </a:r>
            <a:endParaRPr lang="en-US" altLang="zh-CN" sz="2800">
              <a:latin typeface="微软雅黑" pitchFamily="34" charset="-122"/>
              <a:ea typeface="微软雅黑" pitchFamily="34" charset="-122"/>
            </a:endParaRPr>
          </a:p>
          <a:p>
            <a:r>
              <a:rPr lang="zh-CN" altLang="en-US" sz="2800">
                <a:latin typeface="微软雅黑" pitchFamily="34" charset="-122"/>
                <a:ea typeface="微软雅黑" pitchFamily="34" charset="-122"/>
              </a:rPr>
              <a:t>新公共行政强调的价值：社会公平、代表性、民主参与和可问责性。</a:t>
            </a:r>
            <a:endParaRPr lang="en-US" altLang="zh-CN" sz="2800">
              <a:latin typeface="微软雅黑" pitchFamily="34" charset="-122"/>
              <a:ea typeface="微软雅黑" pitchFamily="34" charset="-122"/>
            </a:endParaRPr>
          </a:p>
        </p:txBody>
      </p:sp>
      <p:sp>
        <p:nvSpPr>
          <p:cNvPr id="4" name="日期占位符 3"/>
          <p:cNvSpPr>
            <a:spLocks noGrp="1"/>
          </p:cNvSpPr>
          <p:nvPr>
            <p:ph type="dt" sz="quarter" idx="10"/>
          </p:nvPr>
        </p:nvSpPr>
        <p:spPr/>
        <p:txBody>
          <a:bodyPr/>
          <a:lstStyle/>
          <a:p>
            <a:pPr>
              <a:defRPr/>
            </a:pPr>
            <a:fld id="{EEB480B3-69F9-419A-AEC3-EB7F21342879}" type="datetime1">
              <a:rPr lang="zh-CN" altLang="en-US"/>
              <a:pPr>
                <a:defRPr/>
              </a:pPr>
              <a:t>2020/9/22</a:t>
            </a:fld>
            <a:endParaRPr lang="zh-CN" altLang="en-US"/>
          </a:p>
        </p:txBody>
      </p:sp>
      <p:sp>
        <p:nvSpPr>
          <p:cNvPr id="5" name="灯片编号占位符 4"/>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0F170973-9A74-4372-879E-9E979D59EAE3}" type="slidenum">
              <a:rPr lang="zh-CN" altLang="en-US" smtClean="0"/>
              <a:pPr>
                <a:defRPr/>
              </a:pPr>
              <a:t>76</a:t>
            </a:fld>
            <a:endParaRPr lang="en-US"/>
          </a:p>
        </p:txBody>
      </p:sp>
    </p:spTree>
    <p:extLst>
      <p:ext uri="{BB962C8B-B14F-4D97-AF65-F5344CB8AC3E}">
        <p14:creationId xmlns:p14="http://schemas.microsoft.com/office/powerpoint/2010/main" val="3741452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8153400" cy="1143000"/>
          </a:xfrm>
        </p:spPr>
        <p:txBody>
          <a:bodyPr>
            <a:normAutofit fontScale="90000"/>
          </a:bodyPr>
          <a:lstStyle/>
          <a:p>
            <a:pPr eaLnBrk="1" hangingPunct="1">
              <a:defRPr/>
            </a:pPr>
            <a:r>
              <a:rPr lang="zh-CN" altLang="en-US" b="1" dirty="0">
                <a:latin typeface="微软雅黑" pitchFamily="34" charset="-122"/>
                <a:ea typeface="微软雅黑" pitchFamily="34" charset="-122"/>
              </a:rPr>
              <a:t>新公共管理</a:t>
            </a:r>
            <a:br>
              <a:rPr lang="en-US" altLang="zh-CN" b="1" dirty="0">
                <a:latin typeface="微软雅黑" pitchFamily="34" charset="-122"/>
                <a:ea typeface="微软雅黑" pitchFamily="34" charset="-122"/>
              </a:rPr>
            </a:br>
            <a:r>
              <a:rPr lang="en-US" altLang="zh-CN" b="1" dirty="0">
                <a:latin typeface="微软雅黑" pitchFamily="34" charset="-122"/>
                <a:ea typeface="微软雅黑" pitchFamily="34" charset="-122"/>
              </a:rPr>
              <a:t>The New Public Management</a:t>
            </a:r>
            <a:br>
              <a:rPr lang="en-US" altLang="zh-CN" sz="4000" dirty="0"/>
            </a:br>
            <a:endParaRPr lang="zh-CN" altLang="en-US" sz="4000" dirty="0"/>
          </a:p>
        </p:txBody>
      </p:sp>
      <p:sp>
        <p:nvSpPr>
          <p:cNvPr id="89091" name="Rectangle 3"/>
          <p:cNvSpPr>
            <a:spLocks noGrp="1" noChangeArrowheads="1"/>
          </p:cNvSpPr>
          <p:nvPr>
            <p:ph type="body" idx="1"/>
          </p:nvPr>
        </p:nvSpPr>
        <p:spPr>
          <a:xfrm>
            <a:off x="685800" y="1857375"/>
            <a:ext cx="7772400" cy="4238625"/>
          </a:xfrm>
        </p:spPr>
        <p:txBody>
          <a:bodyPr>
            <a:normAutofit fontScale="92500" lnSpcReduction="20000"/>
          </a:bodyPr>
          <a:lstStyle/>
          <a:p>
            <a:pPr eaLnBrk="1" hangingPunct="1"/>
            <a:r>
              <a:rPr lang="en-US" altLang="zh-CN" sz="2800" dirty="0">
                <a:latin typeface="微软雅黑" pitchFamily="34" charset="-122"/>
                <a:ea typeface="微软雅黑" pitchFamily="34" charset="-122"/>
              </a:rPr>
              <a:t>1980s-1990s </a:t>
            </a:r>
            <a:r>
              <a:rPr lang="zh-CN" altLang="en-US" sz="2800" dirty="0">
                <a:latin typeface="微软雅黑" pitchFamily="34" charset="-122"/>
                <a:ea typeface="微软雅黑" pitchFamily="34" charset="-122"/>
              </a:rPr>
              <a:t>（信任下滑 中央</a:t>
            </a:r>
            <a:r>
              <a:rPr lang="en-US" altLang="zh-CN" sz="2800" dirty="0">
                <a:latin typeface="微软雅黑" pitchFamily="34" charset="-122"/>
                <a:ea typeface="微软雅黑" pitchFamily="34" charset="-122"/>
              </a:rPr>
              <a:t>vs. </a:t>
            </a:r>
            <a:r>
              <a:rPr lang="zh-CN" altLang="en-US" sz="2800" dirty="0">
                <a:latin typeface="微软雅黑" pitchFamily="34" charset="-122"/>
                <a:ea typeface="微软雅黑" pitchFamily="34" charset="-122"/>
              </a:rPr>
              <a:t>地方政府）</a:t>
            </a:r>
            <a:endParaRPr lang="en-US" altLang="zh-CN" sz="2800" dirty="0">
              <a:latin typeface="微软雅黑" pitchFamily="34" charset="-122"/>
              <a:ea typeface="微软雅黑" pitchFamily="34" charset="-122"/>
            </a:endParaRPr>
          </a:p>
          <a:p>
            <a:pPr eaLnBrk="1" hangingPunct="1"/>
            <a:r>
              <a:rPr lang="zh-CN" altLang="en-US" sz="2800" dirty="0">
                <a:latin typeface="微软雅黑" pitchFamily="34" charset="-122"/>
                <a:ea typeface="微软雅黑" pitchFamily="34" charset="-122"/>
              </a:rPr>
              <a:t>改革取向</a:t>
            </a:r>
            <a:endParaRPr lang="en-US" altLang="zh-CN" sz="2800" dirty="0">
              <a:latin typeface="微软雅黑" pitchFamily="34" charset="-122"/>
              <a:ea typeface="微软雅黑" pitchFamily="34" charset="-122"/>
            </a:endParaRPr>
          </a:p>
          <a:p>
            <a:pPr eaLnBrk="1" hangingPunct="1"/>
            <a:r>
              <a:rPr lang="zh-CN" altLang="en-US" sz="2800" dirty="0">
                <a:latin typeface="微软雅黑" pitchFamily="34" charset="-122"/>
                <a:ea typeface="微软雅黑" pitchFamily="34" charset="-122"/>
              </a:rPr>
              <a:t>提高绩效</a:t>
            </a:r>
            <a:endParaRPr lang="en-US" altLang="zh-CN" sz="2800" dirty="0">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结果导向</a:t>
            </a:r>
            <a:endParaRPr lang="en-US" altLang="zh-CN" dirty="0">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市场竞争机制</a:t>
            </a:r>
            <a:endParaRPr lang="en-US" altLang="zh-CN" dirty="0">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顾客导向</a:t>
            </a:r>
            <a:endParaRPr lang="en-US" altLang="zh-CN" dirty="0">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掌舵，而非划桨</a:t>
            </a:r>
            <a:endParaRPr lang="en-US" altLang="zh-CN" dirty="0">
              <a:latin typeface="微软雅黑" pitchFamily="34" charset="-122"/>
              <a:ea typeface="微软雅黑" pitchFamily="34" charset="-122"/>
            </a:endParaRPr>
          </a:p>
          <a:p>
            <a:pPr lvl="1" eaLnBrk="1" hangingPunct="1"/>
            <a:r>
              <a:rPr lang="zh-CN" altLang="en-US" dirty="0">
                <a:latin typeface="微软雅黑" pitchFamily="34" charset="-122"/>
                <a:ea typeface="微软雅黑" pitchFamily="34" charset="-122"/>
              </a:rPr>
              <a:t>放松规制</a:t>
            </a:r>
            <a:endParaRPr lang="en-US" altLang="zh-CN" dirty="0">
              <a:latin typeface="微软雅黑" pitchFamily="34" charset="-122"/>
              <a:ea typeface="微软雅黑" pitchFamily="34" charset="-122"/>
            </a:endParaRPr>
          </a:p>
        </p:txBody>
      </p:sp>
      <p:sp>
        <p:nvSpPr>
          <p:cNvPr id="4" name="日期占位符 3"/>
          <p:cNvSpPr>
            <a:spLocks noGrp="1"/>
          </p:cNvSpPr>
          <p:nvPr>
            <p:ph type="dt" sz="quarter" idx="10"/>
          </p:nvPr>
        </p:nvSpPr>
        <p:spPr/>
        <p:txBody>
          <a:bodyPr/>
          <a:lstStyle/>
          <a:p>
            <a:pPr>
              <a:defRPr/>
            </a:pPr>
            <a:fld id="{4D8D97E2-CEFD-4322-8CEC-19EAE5FB61F2}" type="datetime1">
              <a:rPr lang="zh-CN" altLang="en-US"/>
              <a:pPr>
                <a:defRPr/>
              </a:pPr>
              <a:t>2020/9/22</a:t>
            </a:fld>
            <a:endParaRPr lang="zh-CN" altLang="en-US"/>
          </a:p>
        </p:txBody>
      </p:sp>
      <p:sp>
        <p:nvSpPr>
          <p:cNvPr id="5" name="灯片编号占位符 4"/>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F357D547-D721-465B-96AA-81F0F920910C}" type="slidenum">
              <a:rPr lang="zh-CN" altLang="en-US" smtClean="0"/>
              <a:pPr>
                <a:defRPr/>
              </a:pPr>
              <a:t>77</a:t>
            </a:fld>
            <a:endParaRPr lang="en-US"/>
          </a:p>
        </p:txBody>
      </p:sp>
    </p:spTree>
    <p:extLst>
      <p:ext uri="{BB962C8B-B14F-4D97-AF65-F5344CB8AC3E}">
        <p14:creationId xmlns:p14="http://schemas.microsoft.com/office/powerpoint/2010/main" val="303672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2914" name="Text Box 2"/>
          <p:cNvSpPr txBox="1">
            <a:spLocks noChangeArrowheads="1"/>
          </p:cNvSpPr>
          <p:nvPr/>
        </p:nvSpPr>
        <p:spPr bwMode="auto">
          <a:xfrm>
            <a:off x="827088" y="333375"/>
            <a:ext cx="7620000" cy="579438"/>
          </a:xfrm>
          <a:prstGeom prst="rect">
            <a:avLst/>
          </a:prstGeom>
          <a:noFill/>
          <a:ln w="9525">
            <a:noFill/>
            <a:miter lim="800000"/>
            <a:headEnd/>
            <a:tailEnd/>
          </a:ln>
        </p:spPr>
        <p:txBody>
          <a:bodyPr>
            <a:spAutoFit/>
          </a:bodyPr>
          <a:lstStyle/>
          <a:p>
            <a:r>
              <a:rPr kumimoji="1" lang="zh-CN" altLang="en-US" sz="3200" b="1">
                <a:solidFill>
                  <a:schemeClr val="bg1"/>
                </a:solidFill>
                <a:latin typeface="楷体_GB2312"/>
                <a:ea typeface="楷体_GB2312"/>
                <a:cs typeface="楷体_GB2312"/>
              </a:rPr>
              <a:t>第三节  新公共管理</a:t>
            </a:r>
          </a:p>
        </p:txBody>
      </p:sp>
      <p:sp>
        <p:nvSpPr>
          <p:cNvPr id="56323" name="Text Box 3"/>
          <p:cNvSpPr txBox="1">
            <a:spLocks noChangeArrowheads="1"/>
          </p:cNvSpPr>
          <p:nvPr/>
        </p:nvSpPr>
        <p:spPr bwMode="auto">
          <a:xfrm>
            <a:off x="1042988" y="1844675"/>
            <a:ext cx="3028950" cy="519113"/>
          </a:xfrm>
          <a:prstGeom prst="rect">
            <a:avLst/>
          </a:prstGeom>
          <a:gradFill rotWithShape="1">
            <a:gsLst>
              <a:gs pos="0">
                <a:srgbClr val="A49CC8">
                  <a:alpha val="46999"/>
                </a:srgbClr>
              </a:gs>
              <a:gs pos="100000">
                <a:srgbClr val="FFCCFF"/>
              </a:gs>
            </a:gsLst>
            <a:lin ang="5400000" scaled="1"/>
          </a:gradFill>
          <a:ln w="9525">
            <a:noFill/>
            <a:miter lim="800000"/>
            <a:headEnd/>
            <a:tailEnd/>
          </a:ln>
        </p:spPr>
        <p:txBody>
          <a:bodyPr wrap="none">
            <a:spAutoFit/>
          </a:bodyPr>
          <a:lstStyle/>
          <a:p>
            <a:r>
              <a:rPr lang="zh-CN" altLang="en-US" sz="2800">
                <a:latin typeface="微软雅黑" pitchFamily="34" charset="-122"/>
                <a:ea typeface="微软雅黑" pitchFamily="34" charset="-122"/>
              </a:rPr>
              <a:t>新西兰和澳大利亚</a:t>
            </a:r>
            <a:endParaRPr lang="en-US" altLang="zh-CN" sz="2800">
              <a:latin typeface="微软雅黑" pitchFamily="34" charset="-122"/>
              <a:ea typeface="微软雅黑" pitchFamily="34" charset="-122"/>
            </a:endParaRPr>
          </a:p>
        </p:txBody>
      </p:sp>
      <p:sp>
        <p:nvSpPr>
          <p:cNvPr id="56324" name="Text Box 4"/>
          <p:cNvSpPr txBox="1">
            <a:spLocks noChangeArrowheads="1"/>
          </p:cNvSpPr>
          <p:nvPr/>
        </p:nvSpPr>
        <p:spPr bwMode="auto">
          <a:xfrm>
            <a:off x="611188" y="2708275"/>
            <a:ext cx="3455987" cy="519113"/>
          </a:xfrm>
          <a:prstGeom prst="rect">
            <a:avLst/>
          </a:prstGeom>
          <a:gradFill rotWithShape="1">
            <a:gsLst>
              <a:gs pos="0">
                <a:srgbClr val="A49CC8">
                  <a:alpha val="46999"/>
                </a:srgbClr>
              </a:gs>
              <a:gs pos="100000">
                <a:srgbClr val="FFCCFF"/>
              </a:gs>
            </a:gsLst>
            <a:lin ang="5400000" scaled="1"/>
          </a:gradFill>
          <a:ln w="9525">
            <a:noFill/>
            <a:miter lim="800000"/>
            <a:headEnd/>
            <a:tailEnd/>
          </a:ln>
        </p:spPr>
        <p:txBody>
          <a:bodyPr>
            <a:spAutoFit/>
          </a:bodyPr>
          <a:lstStyle/>
          <a:p>
            <a:r>
              <a:rPr lang="zh-CN" altLang="en-US" sz="2800">
                <a:latin typeface="微软雅黑" pitchFamily="34" charset="-122"/>
                <a:ea typeface="微软雅黑" pitchFamily="34" charset="-122"/>
              </a:rPr>
              <a:t>英国：</a:t>
            </a:r>
            <a:r>
              <a:rPr lang="en-US" altLang="zh-CN" sz="2800">
                <a:latin typeface="微软雅黑" pitchFamily="34" charset="-122"/>
                <a:ea typeface="微软雅黑" pitchFamily="34" charset="-122"/>
              </a:rPr>
              <a:t>《</a:t>
            </a:r>
            <a:r>
              <a:rPr lang="zh-CN" altLang="en-US" sz="2800">
                <a:latin typeface="微软雅黑" pitchFamily="34" charset="-122"/>
                <a:ea typeface="微软雅黑" pitchFamily="34" charset="-122"/>
              </a:rPr>
              <a:t>公民宪章</a:t>
            </a:r>
            <a:r>
              <a:rPr lang="en-US" altLang="zh-CN" sz="2800">
                <a:latin typeface="微软雅黑" pitchFamily="34" charset="-122"/>
                <a:ea typeface="微软雅黑" pitchFamily="34" charset="-122"/>
              </a:rPr>
              <a:t>》</a:t>
            </a:r>
            <a:endParaRPr lang="zh-CN" altLang="en-US" sz="2800">
              <a:latin typeface="微软雅黑" pitchFamily="34" charset="-122"/>
              <a:ea typeface="微软雅黑" pitchFamily="34" charset="-122"/>
            </a:endParaRPr>
          </a:p>
        </p:txBody>
      </p:sp>
      <p:sp>
        <p:nvSpPr>
          <p:cNvPr id="56325" name="Line 5"/>
          <p:cNvSpPr>
            <a:spLocks noChangeShapeType="1"/>
          </p:cNvSpPr>
          <p:nvPr/>
        </p:nvSpPr>
        <p:spPr bwMode="auto">
          <a:xfrm>
            <a:off x="4572000" y="2060575"/>
            <a:ext cx="0" cy="3600450"/>
          </a:xfrm>
          <a:prstGeom prst="line">
            <a:avLst/>
          </a:prstGeom>
          <a:noFill/>
          <a:ln w="38100">
            <a:solidFill>
              <a:srgbClr val="FF0000"/>
            </a:solidFill>
            <a:round/>
            <a:headEnd/>
            <a:tailEnd/>
          </a:ln>
        </p:spPr>
        <p:txBody>
          <a:bodyPr/>
          <a:lstStyle/>
          <a:p>
            <a:endParaRPr lang="zh-CN" altLang="en-US"/>
          </a:p>
        </p:txBody>
      </p:sp>
      <p:sp>
        <p:nvSpPr>
          <p:cNvPr id="56326" name="Line 6"/>
          <p:cNvSpPr>
            <a:spLocks noChangeShapeType="1"/>
          </p:cNvSpPr>
          <p:nvPr/>
        </p:nvSpPr>
        <p:spPr bwMode="auto">
          <a:xfrm>
            <a:off x="4140200" y="3860800"/>
            <a:ext cx="431800" cy="0"/>
          </a:xfrm>
          <a:prstGeom prst="line">
            <a:avLst/>
          </a:prstGeom>
          <a:noFill/>
          <a:ln w="38100">
            <a:solidFill>
              <a:srgbClr val="FF0000"/>
            </a:solidFill>
            <a:round/>
            <a:headEnd/>
            <a:tailEnd/>
          </a:ln>
        </p:spPr>
        <p:txBody>
          <a:bodyPr/>
          <a:lstStyle/>
          <a:p>
            <a:endParaRPr lang="zh-CN" altLang="en-US"/>
          </a:p>
        </p:txBody>
      </p:sp>
      <p:sp>
        <p:nvSpPr>
          <p:cNvPr id="56327" name="Line 7"/>
          <p:cNvSpPr>
            <a:spLocks noChangeShapeType="1"/>
          </p:cNvSpPr>
          <p:nvPr/>
        </p:nvSpPr>
        <p:spPr bwMode="auto">
          <a:xfrm>
            <a:off x="4140200" y="2997200"/>
            <a:ext cx="457200" cy="0"/>
          </a:xfrm>
          <a:prstGeom prst="line">
            <a:avLst/>
          </a:prstGeom>
          <a:noFill/>
          <a:ln w="38100">
            <a:solidFill>
              <a:srgbClr val="FF0000"/>
            </a:solidFill>
            <a:round/>
            <a:headEnd/>
            <a:tailEnd/>
          </a:ln>
        </p:spPr>
        <p:txBody>
          <a:bodyPr/>
          <a:lstStyle/>
          <a:p>
            <a:endParaRPr lang="zh-CN" altLang="en-US"/>
          </a:p>
        </p:txBody>
      </p:sp>
      <p:sp>
        <p:nvSpPr>
          <p:cNvPr id="56328" name="Line 8"/>
          <p:cNvSpPr>
            <a:spLocks noChangeShapeType="1"/>
          </p:cNvSpPr>
          <p:nvPr/>
        </p:nvSpPr>
        <p:spPr bwMode="auto">
          <a:xfrm>
            <a:off x="4140200" y="2060575"/>
            <a:ext cx="457200" cy="0"/>
          </a:xfrm>
          <a:prstGeom prst="line">
            <a:avLst/>
          </a:prstGeom>
          <a:noFill/>
          <a:ln w="38100">
            <a:solidFill>
              <a:srgbClr val="FF0000"/>
            </a:solidFill>
            <a:round/>
            <a:headEnd/>
            <a:tailEnd/>
          </a:ln>
        </p:spPr>
        <p:txBody>
          <a:bodyPr/>
          <a:lstStyle/>
          <a:p>
            <a:endParaRPr lang="zh-CN" altLang="en-US"/>
          </a:p>
        </p:txBody>
      </p:sp>
      <p:sp>
        <p:nvSpPr>
          <p:cNvPr id="56329" name="Line 9"/>
          <p:cNvSpPr>
            <a:spLocks noChangeShapeType="1"/>
          </p:cNvSpPr>
          <p:nvPr/>
        </p:nvSpPr>
        <p:spPr bwMode="auto">
          <a:xfrm>
            <a:off x="4572000" y="2205038"/>
            <a:ext cx="609600" cy="0"/>
          </a:xfrm>
          <a:prstGeom prst="line">
            <a:avLst/>
          </a:prstGeom>
          <a:noFill/>
          <a:ln w="38100">
            <a:solidFill>
              <a:srgbClr val="FF0000"/>
            </a:solidFill>
            <a:round/>
            <a:headEnd/>
            <a:tailEnd/>
          </a:ln>
        </p:spPr>
        <p:txBody>
          <a:bodyPr/>
          <a:lstStyle/>
          <a:p>
            <a:endParaRPr lang="zh-CN" altLang="en-US"/>
          </a:p>
        </p:txBody>
      </p:sp>
      <p:sp>
        <p:nvSpPr>
          <p:cNvPr id="56330" name="Text Box 10"/>
          <p:cNvSpPr txBox="1">
            <a:spLocks noChangeArrowheads="1"/>
          </p:cNvSpPr>
          <p:nvPr/>
        </p:nvSpPr>
        <p:spPr bwMode="auto">
          <a:xfrm>
            <a:off x="5219700" y="1700213"/>
            <a:ext cx="2895600" cy="946150"/>
          </a:xfrm>
          <a:prstGeom prst="rect">
            <a:avLst/>
          </a:prstGeom>
          <a:gradFill rotWithShape="1">
            <a:gsLst>
              <a:gs pos="0">
                <a:srgbClr val="B9FFFF">
                  <a:alpha val="43999"/>
                </a:srgbClr>
              </a:gs>
              <a:gs pos="100000">
                <a:srgbClr val="DAD7E9"/>
              </a:gs>
            </a:gsLst>
            <a:lin ang="5400000" scaled="1"/>
          </a:gradFill>
          <a:ln w="9525">
            <a:noFill/>
            <a:miter lim="800000"/>
            <a:headEnd/>
            <a:tailEnd/>
          </a:ln>
        </p:spPr>
        <p:txBody>
          <a:bodyPr>
            <a:spAutoFit/>
          </a:bodyPr>
          <a:lstStyle/>
          <a:p>
            <a:r>
              <a:rPr lang="zh-CN" altLang="en-US" sz="2800">
                <a:latin typeface="微软雅黑" pitchFamily="34" charset="-122"/>
                <a:ea typeface="微软雅黑" pitchFamily="34" charset="-122"/>
              </a:rPr>
              <a:t>各国新公共管理的共同特点</a:t>
            </a:r>
          </a:p>
        </p:txBody>
      </p:sp>
      <p:sp>
        <p:nvSpPr>
          <p:cNvPr id="56331" name="Text Box 11"/>
          <p:cNvSpPr txBox="1">
            <a:spLocks noChangeArrowheads="1"/>
          </p:cNvSpPr>
          <p:nvPr/>
        </p:nvSpPr>
        <p:spPr bwMode="auto">
          <a:xfrm>
            <a:off x="5219700" y="2852738"/>
            <a:ext cx="3168650" cy="1384300"/>
          </a:xfrm>
          <a:prstGeom prst="rect">
            <a:avLst/>
          </a:prstGeom>
          <a:noFill/>
          <a:ln w="9525">
            <a:noFill/>
            <a:miter lim="800000"/>
            <a:headEnd/>
            <a:tailEnd/>
          </a:ln>
        </p:spPr>
        <p:txBody>
          <a:bodyPr>
            <a:spAutoFit/>
          </a:bodyPr>
          <a:lstStyle/>
          <a:p>
            <a:pPr marL="342900" indent="-342900">
              <a:buClr>
                <a:schemeClr val="tx1"/>
              </a:buClr>
              <a:buSzPct val="60000"/>
              <a:buFont typeface="Wingdings" pitchFamily="2" charset="2"/>
              <a:buChar char="n"/>
            </a:pPr>
            <a:r>
              <a:rPr lang="zh-CN" altLang="en-US" sz="2800">
                <a:latin typeface="微软雅黑" pitchFamily="34" charset="-122"/>
                <a:ea typeface="微软雅黑" pitchFamily="34" charset="-122"/>
              </a:rPr>
              <a:t>自由化</a:t>
            </a:r>
          </a:p>
          <a:p>
            <a:pPr marL="342900" indent="-342900">
              <a:buClr>
                <a:schemeClr val="tx1"/>
              </a:buClr>
              <a:buSzPct val="60000"/>
              <a:buFont typeface="Wingdings" pitchFamily="2" charset="2"/>
              <a:buChar char="n"/>
            </a:pPr>
            <a:r>
              <a:rPr lang="zh-CN" altLang="en-US" sz="2800">
                <a:latin typeface="微软雅黑" pitchFamily="34" charset="-122"/>
                <a:ea typeface="微软雅黑" pitchFamily="34" charset="-122"/>
              </a:rPr>
              <a:t>市场化</a:t>
            </a:r>
          </a:p>
          <a:p>
            <a:pPr marL="342900" indent="-342900">
              <a:buClr>
                <a:schemeClr val="tx1"/>
              </a:buClr>
              <a:buSzPct val="60000"/>
              <a:buFont typeface="Wingdings" pitchFamily="2" charset="2"/>
              <a:buChar char="n"/>
            </a:pPr>
            <a:r>
              <a:rPr lang="zh-CN" altLang="en-US" sz="2800">
                <a:latin typeface="微软雅黑" pitchFamily="34" charset="-122"/>
                <a:ea typeface="微软雅黑" pitchFamily="34" charset="-122"/>
              </a:rPr>
              <a:t>社会化</a:t>
            </a:r>
          </a:p>
        </p:txBody>
      </p:sp>
      <p:sp>
        <p:nvSpPr>
          <p:cNvPr id="108556" name="Rectangle 12"/>
          <p:cNvSpPr>
            <a:spLocks noChangeArrowheads="1"/>
          </p:cNvSpPr>
          <p:nvPr/>
        </p:nvSpPr>
        <p:spPr bwMode="auto">
          <a:xfrm>
            <a:off x="684213" y="333375"/>
            <a:ext cx="7856537" cy="1079500"/>
          </a:xfrm>
          <a:prstGeom prst="rect">
            <a:avLst/>
          </a:prstGeom>
          <a:noFill/>
          <a:ln w="9525">
            <a:noFill/>
            <a:miter lim="800000"/>
            <a:headEnd/>
            <a:tailEnd/>
          </a:ln>
        </p:spPr>
        <p:txBody>
          <a:bodyPr/>
          <a:lstStyle/>
          <a:p>
            <a:pPr>
              <a:defRPr/>
            </a:pPr>
            <a:r>
              <a:rPr lang="zh-CN" altLang="en-US" sz="4000" b="1" dirty="0">
                <a:latin typeface="微软雅黑" pitchFamily="34" charset="-122"/>
                <a:ea typeface="微软雅黑" pitchFamily="34" charset="-122"/>
                <a:cs typeface="+mj-cs"/>
              </a:rPr>
              <a:t>主要国家的新公共管理实践</a:t>
            </a:r>
          </a:p>
        </p:txBody>
      </p:sp>
      <p:sp>
        <p:nvSpPr>
          <p:cNvPr id="56333" name="Line 13"/>
          <p:cNvSpPr>
            <a:spLocks noChangeShapeType="1"/>
          </p:cNvSpPr>
          <p:nvPr/>
        </p:nvSpPr>
        <p:spPr bwMode="auto">
          <a:xfrm>
            <a:off x="4067175" y="4724400"/>
            <a:ext cx="504825" cy="0"/>
          </a:xfrm>
          <a:prstGeom prst="line">
            <a:avLst/>
          </a:prstGeom>
          <a:noFill/>
          <a:ln w="38100">
            <a:solidFill>
              <a:srgbClr val="FF0000"/>
            </a:solidFill>
            <a:round/>
            <a:headEnd/>
            <a:tailEnd/>
          </a:ln>
        </p:spPr>
        <p:txBody>
          <a:bodyPr/>
          <a:lstStyle/>
          <a:p>
            <a:endParaRPr lang="zh-CN" altLang="en-US"/>
          </a:p>
        </p:txBody>
      </p:sp>
      <p:sp>
        <p:nvSpPr>
          <p:cNvPr id="56334" name="Text Box 14"/>
          <p:cNvSpPr txBox="1">
            <a:spLocks noChangeArrowheads="1"/>
          </p:cNvSpPr>
          <p:nvPr/>
        </p:nvSpPr>
        <p:spPr bwMode="auto">
          <a:xfrm>
            <a:off x="1763713" y="4508500"/>
            <a:ext cx="2317750" cy="519113"/>
          </a:xfrm>
          <a:prstGeom prst="rect">
            <a:avLst/>
          </a:prstGeom>
          <a:gradFill rotWithShape="1">
            <a:gsLst>
              <a:gs pos="0">
                <a:srgbClr val="CC99FF">
                  <a:alpha val="46999"/>
                </a:srgbClr>
              </a:gs>
              <a:gs pos="100000">
                <a:srgbClr val="FFCCFF"/>
              </a:gs>
            </a:gsLst>
            <a:lin ang="5400000" scaled="1"/>
          </a:gradFill>
          <a:ln w="9525">
            <a:noFill/>
            <a:miter lim="800000"/>
            <a:headEnd/>
            <a:tailEnd/>
          </a:ln>
        </p:spPr>
        <p:txBody>
          <a:bodyPr wrap="none">
            <a:spAutoFit/>
          </a:bodyPr>
          <a:lstStyle/>
          <a:p>
            <a:r>
              <a:rPr lang="zh-CN" altLang="en-US" sz="2800">
                <a:latin typeface="微软雅黑" pitchFamily="34" charset="-122"/>
                <a:ea typeface="微软雅黑" pitchFamily="34" charset="-122"/>
              </a:rPr>
              <a:t>欧洲大陆各国</a:t>
            </a:r>
          </a:p>
        </p:txBody>
      </p:sp>
      <p:sp>
        <p:nvSpPr>
          <p:cNvPr id="56335" name="Text Box 15"/>
          <p:cNvSpPr txBox="1">
            <a:spLocks noChangeArrowheads="1"/>
          </p:cNvSpPr>
          <p:nvPr/>
        </p:nvSpPr>
        <p:spPr bwMode="auto">
          <a:xfrm>
            <a:off x="1187450" y="3633788"/>
            <a:ext cx="2884488" cy="523875"/>
          </a:xfrm>
          <a:prstGeom prst="rect">
            <a:avLst/>
          </a:prstGeom>
          <a:gradFill rotWithShape="1">
            <a:gsLst>
              <a:gs pos="0">
                <a:srgbClr val="A49CC8">
                  <a:alpha val="46999"/>
                </a:srgbClr>
              </a:gs>
              <a:gs pos="100000">
                <a:srgbClr val="FFCCFF"/>
              </a:gs>
            </a:gsLst>
            <a:lin ang="5400000" scaled="1"/>
          </a:gradFill>
          <a:ln w="9525">
            <a:noFill/>
            <a:miter lim="800000"/>
            <a:headEnd/>
            <a:tailEnd/>
          </a:ln>
        </p:spPr>
        <p:txBody>
          <a:bodyPr>
            <a:spAutoFit/>
          </a:bodyPr>
          <a:lstStyle/>
          <a:p>
            <a:r>
              <a:rPr lang="zh-CN" altLang="en-US" sz="2800">
                <a:latin typeface="微软雅黑" pitchFamily="34" charset="-122"/>
                <a:ea typeface="微软雅黑" pitchFamily="34" charset="-122"/>
              </a:rPr>
              <a:t>美国：重塑政府</a:t>
            </a:r>
          </a:p>
        </p:txBody>
      </p:sp>
      <p:sp>
        <p:nvSpPr>
          <p:cNvPr id="56336" name="Line 16"/>
          <p:cNvSpPr>
            <a:spLocks noChangeShapeType="1"/>
          </p:cNvSpPr>
          <p:nvPr/>
        </p:nvSpPr>
        <p:spPr bwMode="auto">
          <a:xfrm>
            <a:off x="4067175" y="5661025"/>
            <a:ext cx="504825" cy="0"/>
          </a:xfrm>
          <a:prstGeom prst="line">
            <a:avLst/>
          </a:prstGeom>
          <a:noFill/>
          <a:ln w="38100">
            <a:solidFill>
              <a:srgbClr val="FF0000"/>
            </a:solidFill>
            <a:round/>
            <a:headEnd/>
            <a:tailEnd/>
          </a:ln>
        </p:spPr>
        <p:txBody>
          <a:bodyPr/>
          <a:lstStyle/>
          <a:p>
            <a:endParaRPr lang="zh-CN" altLang="en-US"/>
          </a:p>
        </p:txBody>
      </p:sp>
      <p:sp>
        <p:nvSpPr>
          <p:cNvPr id="56337" name="Text Box 17"/>
          <p:cNvSpPr txBox="1">
            <a:spLocks noChangeArrowheads="1"/>
          </p:cNvSpPr>
          <p:nvPr/>
        </p:nvSpPr>
        <p:spPr bwMode="auto">
          <a:xfrm>
            <a:off x="1403350" y="5373688"/>
            <a:ext cx="2673350" cy="519112"/>
          </a:xfrm>
          <a:prstGeom prst="rect">
            <a:avLst/>
          </a:prstGeom>
          <a:gradFill rotWithShape="1">
            <a:gsLst>
              <a:gs pos="0">
                <a:srgbClr val="CC99FF">
                  <a:alpha val="46999"/>
                </a:srgbClr>
              </a:gs>
              <a:gs pos="100000">
                <a:srgbClr val="FFCCFF"/>
              </a:gs>
            </a:gsLst>
            <a:lin ang="5400000" scaled="1"/>
          </a:gradFill>
          <a:ln w="9525">
            <a:noFill/>
            <a:miter lim="800000"/>
            <a:headEnd/>
            <a:tailEnd/>
          </a:ln>
        </p:spPr>
        <p:txBody>
          <a:bodyPr wrap="none">
            <a:spAutoFit/>
          </a:bodyPr>
          <a:lstStyle/>
          <a:p>
            <a:r>
              <a:rPr lang="zh-CN" altLang="en-US" sz="2800">
                <a:latin typeface="微软雅黑" pitchFamily="34" charset="-122"/>
                <a:ea typeface="微软雅黑" pitchFamily="34" charset="-122"/>
              </a:rPr>
              <a:t>韩国、新加坡等</a:t>
            </a:r>
          </a:p>
        </p:txBody>
      </p:sp>
      <p:sp>
        <p:nvSpPr>
          <p:cNvPr id="18" name="日期占位符 17"/>
          <p:cNvSpPr>
            <a:spLocks noGrp="1"/>
          </p:cNvSpPr>
          <p:nvPr>
            <p:ph type="dt" sz="quarter" idx="10"/>
          </p:nvPr>
        </p:nvSpPr>
        <p:spPr/>
        <p:txBody>
          <a:bodyPr/>
          <a:lstStyle/>
          <a:p>
            <a:pPr>
              <a:defRPr/>
            </a:pPr>
            <a:fld id="{58B8DCC9-FFE4-4C86-AD35-0383B203327E}" type="datetime1">
              <a:rPr lang="zh-CN" altLang="en-US"/>
              <a:pPr>
                <a:defRPr/>
              </a:pPr>
              <a:t>2020/9/22</a:t>
            </a:fld>
            <a:endParaRPr lang="zh-CN" altLang="en-US"/>
          </a:p>
        </p:txBody>
      </p:sp>
      <p:sp>
        <p:nvSpPr>
          <p:cNvPr id="19" name="灯片编号占位符 18"/>
          <p:cNvSpPr>
            <a:spLocks noGrp="1"/>
          </p:cNvSpPr>
          <p:nvPr>
            <p:ph type="sldNum" sz="quarter" idx="12"/>
          </p:nvPr>
        </p:nvSpPr>
        <p:spPr/>
        <p:txBody>
          <a:bodyPr/>
          <a:lstStyle/>
          <a:p>
            <a:pPr>
              <a:defRPr/>
            </a:pPr>
            <a:fld id="{B89A2C62-DE16-425F-87DC-FBE899630494}" type="slidenum">
              <a:rPr lang="zh-CN" altLang="en-US" smtClean="0"/>
              <a:pPr>
                <a:defRPr/>
              </a:pPr>
              <a:t>78</a:t>
            </a:fld>
            <a:endParaRPr lang="zh-CN" altLang="en-US"/>
          </a:p>
        </p:txBody>
      </p:sp>
    </p:spTree>
    <p:extLst>
      <p:ext uri="{BB962C8B-B14F-4D97-AF65-F5344CB8AC3E}">
        <p14:creationId xmlns:p14="http://schemas.microsoft.com/office/powerpoint/2010/main" val="342722044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2914"/>
                                        </p:tgtEl>
                                        <p:attrNameLst>
                                          <p:attrName>style.visibility</p:attrName>
                                        </p:attrNameLst>
                                      </p:cBhvr>
                                      <p:to>
                                        <p:strVal val="visible"/>
                                      </p:to>
                                    </p:set>
                                    <p:anim calcmode="lin" valueType="num">
                                      <p:cBhvr additive="base">
                                        <p:cTn id="7" dur="500" fill="hold"/>
                                        <p:tgtEl>
                                          <p:spTgt spid="2342914"/>
                                        </p:tgtEl>
                                        <p:attrNameLst>
                                          <p:attrName>ppt_x</p:attrName>
                                        </p:attrNameLst>
                                      </p:cBhvr>
                                      <p:tavLst>
                                        <p:tav tm="0">
                                          <p:val>
                                            <p:strVal val="0-#ppt_w/2"/>
                                          </p:val>
                                        </p:tav>
                                        <p:tav tm="100000">
                                          <p:val>
                                            <p:strVal val="#ppt_x"/>
                                          </p:val>
                                        </p:tav>
                                      </p:tavLst>
                                    </p:anim>
                                    <p:anim calcmode="lin" valueType="num">
                                      <p:cBhvr additive="base">
                                        <p:cTn id="8" dur="500" fill="hold"/>
                                        <p:tgtEl>
                                          <p:spTgt spid="2342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14"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1143000"/>
          </a:xfrm>
        </p:spPr>
        <p:txBody>
          <a:bodyPr>
            <a:normAutofit fontScale="90000"/>
          </a:bodyPr>
          <a:lstStyle/>
          <a:p>
            <a:pPr eaLnBrk="1" hangingPunct="1"/>
            <a:r>
              <a:rPr lang="zh-CN" altLang="en-US" sz="4000" b="1">
                <a:latin typeface="微软雅黑" pitchFamily="34" charset="-122"/>
                <a:ea typeface="微软雅黑" pitchFamily="34" charset="-122"/>
              </a:rPr>
              <a:t>新公共服务</a:t>
            </a:r>
            <a:br>
              <a:rPr lang="en-US" altLang="zh-CN" sz="4000" b="1">
                <a:latin typeface="微软雅黑" pitchFamily="34" charset="-122"/>
                <a:ea typeface="微软雅黑" pitchFamily="34" charset="-122"/>
              </a:rPr>
            </a:br>
            <a:r>
              <a:rPr lang="zh-CN" altLang="en-US" sz="4000" b="1">
                <a:latin typeface="微软雅黑" pitchFamily="34" charset="-122"/>
                <a:ea typeface="微软雅黑" pitchFamily="34" charset="-122"/>
              </a:rPr>
              <a:t> </a:t>
            </a:r>
            <a:r>
              <a:rPr lang="en-US" altLang="zh-CN" sz="4000" b="1">
                <a:latin typeface="微软雅黑" pitchFamily="34" charset="-122"/>
                <a:ea typeface="微软雅黑" pitchFamily="34" charset="-122"/>
              </a:rPr>
              <a:t>The New Public Service</a:t>
            </a:r>
          </a:p>
        </p:txBody>
      </p:sp>
      <p:sp>
        <p:nvSpPr>
          <p:cNvPr id="90115" name="Rectangle 3"/>
          <p:cNvSpPr>
            <a:spLocks noGrp="1" noChangeArrowheads="1"/>
          </p:cNvSpPr>
          <p:nvPr>
            <p:ph type="body" idx="1"/>
          </p:nvPr>
        </p:nvSpPr>
        <p:spPr>
          <a:xfrm>
            <a:off x="685800" y="1643063"/>
            <a:ext cx="8077200" cy="4594249"/>
          </a:xfrm>
        </p:spPr>
        <p:txBody>
          <a:bodyPr>
            <a:normAutofit fontScale="92500" lnSpcReduction="20000"/>
          </a:bodyPr>
          <a:lstStyle/>
          <a:p>
            <a:pPr eaLnBrk="1" hangingPunct="1">
              <a:spcBef>
                <a:spcPts val="1200"/>
              </a:spcBef>
            </a:pPr>
            <a:r>
              <a:rPr lang="en-US" altLang="zh-CN" sz="3300" dirty="0">
                <a:latin typeface="微软雅黑" pitchFamily="34" charset="-122"/>
                <a:ea typeface="微软雅黑" pitchFamily="34" charset="-122"/>
              </a:rPr>
              <a:t>1990s –</a:t>
            </a:r>
            <a:r>
              <a:rPr lang="zh-CN" altLang="en-US" sz="3300" dirty="0">
                <a:latin typeface="微软雅黑" pitchFamily="34" charset="-122"/>
                <a:ea typeface="微软雅黑" pitchFamily="34" charset="-122"/>
              </a:rPr>
              <a:t>至今</a:t>
            </a:r>
            <a:r>
              <a:rPr lang="en-US" altLang="zh-CN" sz="3300" dirty="0">
                <a:latin typeface="微软雅黑" pitchFamily="34" charset="-122"/>
                <a:ea typeface="微软雅黑" pitchFamily="34" charset="-122"/>
              </a:rPr>
              <a:t>(</a:t>
            </a:r>
            <a:r>
              <a:rPr lang="en-US" altLang="zh-CN" sz="3300" dirty="0" err="1">
                <a:latin typeface="微软雅黑" pitchFamily="34" charset="-122"/>
                <a:ea typeface="微软雅黑" pitchFamily="34" charset="-122"/>
              </a:rPr>
              <a:t>Denhardt</a:t>
            </a:r>
            <a:r>
              <a:rPr lang="en-US" altLang="zh-CN" sz="3300" dirty="0">
                <a:latin typeface="微软雅黑" pitchFamily="34" charset="-122"/>
                <a:ea typeface="微软雅黑" pitchFamily="34" charset="-122"/>
              </a:rPr>
              <a:t> &amp; </a:t>
            </a:r>
            <a:r>
              <a:rPr lang="en-US" altLang="zh-CN" sz="3300" dirty="0" err="1">
                <a:latin typeface="微软雅黑" pitchFamily="34" charset="-122"/>
                <a:ea typeface="微软雅黑" pitchFamily="34" charset="-122"/>
              </a:rPr>
              <a:t>Denhardt</a:t>
            </a:r>
            <a:r>
              <a:rPr lang="en-US" altLang="zh-CN" sz="3300" dirty="0">
                <a:latin typeface="微软雅黑" pitchFamily="34" charset="-122"/>
                <a:ea typeface="微软雅黑" pitchFamily="34" charset="-122"/>
              </a:rPr>
              <a:t>)</a:t>
            </a:r>
          </a:p>
          <a:p>
            <a:pPr eaLnBrk="1" hangingPunct="1">
              <a:spcBef>
                <a:spcPts val="1200"/>
              </a:spcBef>
            </a:pPr>
            <a:r>
              <a:rPr lang="zh-CN" altLang="en-US" sz="3300" dirty="0">
                <a:latin typeface="微软雅黑" pitchFamily="34" charset="-122"/>
                <a:ea typeface="微软雅黑" pitchFamily="34" charset="-122"/>
              </a:rPr>
              <a:t>公民，而非顾客</a:t>
            </a:r>
            <a:endParaRPr lang="en-US" altLang="zh-CN" sz="3300" dirty="0">
              <a:latin typeface="微软雅黑" pitchFamily="34" charset="-122"/>
              <a:ea typeface="微软雅黑" pitchFamily="34" charset="-122"/>
            </a:endParaRPr>
          </a:p>
          <a:p>
            <a:pPr lvl="1" eaLnBrk="1" hangingPunct="1">
              <a:spcBef>
                <a:spcPts val="1200"/>
              </a:spcBef>
            </a:pPr>
            <a:r>
              <a:rPr lang="zh-CN" altLang="en-US" dirty="0">
                <a:latin typeface="微软雅黑" pitchFamily="34" charset="-122"/>
                <a:ea typeface="微软雅黑" pitchFamily="34" charset="-122"/>
              </a:rPr>
              <a:t>公共管理 </a:t>
            </a:r>
            <a:r>
              <a:rPr lang="en-US" altLang="zh-CN" dirty="0">
                <a:latin typeface="微软雅黑" pitchFamily="34" charset="-122"/>
                <a:ea typeface="微软雅黑" pitchFamily="34" charset="-122"/>
              </a:rPr>
              <a:t>Public management</a:t>
            </a:r>
            <a:r>
              <a:rPr lang="en-US" altLang="zh-CN" dirty="0">
                <a:latin typeface="微软雅黑" pitchFamily="34" charset="-122"/>
                <a:ea typeface="微软雅黑" pitchFamily="34" charset="-122"/>
                <a:sym typeface="Wingdings" pitchFamily="2" charset="2"/>
              </a:rPr>
              <a:t></a:t>
            </a:r>
            <a:r>
              <a:rPr lang="zh-CN" altLang="en-US" dirty="0">
                <a:latin typeface="微软雅黑" pitchFamily="34" charset="-122"/>
                <a:ea typeface="微软雅黑" pitchFamily="34" charset="-122"/>
                <a:sym typeface="Wingdings" pitchFamily="2" charset="2"/>
              </a:rPr>
              <a:t>自私的公民</a:t>
            </a:r>
            <a:endParaRPr lang="en-US" altLang="zh-CN" dirty="0">
              <a:latin typeface="微软雅黑" pitchFamily="34" charset="-122"/>
              <a:ea typeface="微软雅黑" pitchFamily="34" charset="-122"/>
            </a:endParaRPr>
          </a:p>
          <a:p>
            <a:pPr lvl="1" eaLnBrk="1" hangingPunct="1">
              <a:spcBef>
                <a:spcPts val="1200"/>
              </a:spcBef>
            </a:pPr>
            <a:r>
              <a:rPr lang="zh-CN" altLang="en-US" dirty="0">
                <a:latin typeface="微软雅黑" pitchFamily="34" charset="-122"/>
                <a:ea typeface="微软雅黑" pitchFamily="34" charset="-122"/>
                <a:sym typeface="Wingdings" pitchFamily="2" charset="2"/>
              </a:rPr>
              <a:t>公共服务</a:t>
            </a:r>
            <a:r>
              <a:rPr lang="en-US" altLang="zh-CN" dirty="0">
                <a:latin typeface="微软雅黑" pitchFamily="34" charset="-122"/>
                <a:ea typeface="微软雅黑" pitchFamily="34" charset="-122"/>
                <a:sym typeface="Wingdings" pitchFamily="2" charset="2"/>
              </a:rPr>
              <a:t></a:t>
            </a:r>
            <a:r>
              <a:rPr lang="zh-CN" altLang="en-US" dirty="0">
                <a:latin typeface="微软雅黑" pitchFamily="34" charset="-122"/>
                <a:ea typeface="微软雅黑" pitchFamily="34" charset="-122"/>
                <a:sym typeface="Wingdings" pitchFamily="2" charset="2"/>
              </a:rPr>
              <a:t>积极参与公共事务的公民</a:t>
            </a:r>
            <a:endParaRPr lang="en-US" altLang="zh-CN" dirty="0">
              <a:latin typeface="微软雅黑" pitchFamily="34" charset="-122"/>
              <a:ea typeface="微软雅黑" pitchFamily="34" charset="-122"/>
            </a:endParaRPr>
          </a:p>
          <a:p>
            <a:pPr>
              <a:spcBef>
                <a:spcPts val="1200"/>
              </a:spcBef>
            </a:pPr>
            <a:r>
              <a:rPr lang="zh-CN" altLang="en-US" sz="3600" dirty="0">
                <a:latin typeface="微软雅黑" pitchFamily="34" charset="-122"/>
                <a:ea typeface="微软雅黑" pitchFamily="34" charset="-122"/>
              </a:rPr>
              <a:t>政府：服务而非掌舵</a:t>
            </a:r>
            <a:endParaRPr lang="en-US" altLang="zh-CN" sz="3600" dirty="0">
              <a:latin typeface="微软雅黑" pitchFamily="34" charset="-122"/>
              <a:ea typeface="微软雅黑" pitchFamily="34" charset="-122"/>
            </a:endParaRPr>
          </a:p>
          <a:p>
            <a:pPr lvl="1">
              <a:spcBef>
                <a:spcPts val="1200"/>
              </a:spcBef>
            </a:pPr>
            <a:r>
              <a:rPr lang="zh-CN" altLang="en-US" dirty="0">
                <a:sym typeface="Wingdings" pitchFamily="2" charset="2"/>
              </a:rPr>
              <a:t>提供服务时，加入民主原则</a:t>
            </a:r>
            <a:endParaRPr lang="en-US" altLang="zh-CN" dirty="0">
              <a:sym typeface="Wingdings" pitchFamily="2" charset="2"/>
            </a:endParaRPr>
          </a:p>
          <a:p>
            <a:pPr eaLnBrk="1" hangingPunct="1">
              <a:spcBef>
                <a:spcPts val="1200"/>
              </a:spcBef>
            </a:pPr>
            <a:r>
              <a:rPr lang="zh-CN" altLang="en-US" sz="3600" dirty="0">
                <a:latin typeface="微软雅黑" pitchFamily="34" charset="-122"/>
                <a:ea typeface="微软雅黑" pitchFamily="34" charset="-122"/>
              </a:rPr>
              <a:t>公民型</a:t>
            </a:r>
            <a:r>
              <a:rPr lang="en-US" altLang="zh-CN" sz="3600" dirty="0">
                <a:latin typeface="微软雅黑" pitchFamily="34" charset="-122"/>
                <a:ea typeface="微软雅黑" pitchFamily="34" charset="-122"/>
              </a:rPr>
              <a:t>-</a:t>
            </a:r>
            <a:r>
              <a:rPr lang="zh-CN" altLang="en-US" sz="3600" dirty="0">
                <a:latin typeface="微软雅黑" pitchFamily="34" charset="-122"/>
                <a:ea typeface="微软雅黑" pitchFamily="34" charset="-122"/>
              </a:rPr>
              <a:t>管理者（</a:t>
            </a:r>
            <a:r>
              <a:rPr lang="en-US" altLang="zh-CN" sz="3600" dirty="0">
                <a:latin typeface="微软雅黑" pitchFamily="34" charset="-122"/>
                <a:ea typeface="微软雅黑" pitchFamily="34" charset="-122"/>
              </a:rPr>
              <a:t>citizen-administrator)</a:t>
            </a:r>
            <a:endParaRPr lang="zh-CN" altLang="en-US" sz="3600" dirty="0">
              <a:latin typeface="微软雅黑" pitchFamily="34" charset="-122"/>
              <a:ea typeface="微软雅黑" pitchFamily="34" charset="-122"/>
            </a:endParaRPr>
          </a:p>
        </p:txBody>
      </p:sp>
      <p:sp>
        <p:nvSpPr>
          <p:cNvPr id="90116" name="矩形 3"/>
          <p:cNvSpPr>
            <a:spLocks noChangeArrowheads="1"/>
          </p:cNvSpPr>
          <p:nvPr/>
        </p:nvSpPr>
        <p:spPr bwMode="auto">
          <a:xfrm>
            <a:off x="4451350" y="3244850"/>
            <a:ext cx="241300" cy="368300"/>
          </a:xfrm>
          <a:prstGeom prst="rect">
            <a:avLst/>
          </a:prstGeom>
          <a:noFill/>
          <a:ln w="9525">
            <a:noFill/>
            <a:miter lim="800000"/>
            <a:headEnd/>
            <a:tailEnd/>
          </a:ln>
        </p:spPr>
        <p:txBody>
          <a:bodyPr wrap="none">
            <a:spAutoFit/>
          </a:bodyPr>
          <a:lstStyle/>
          <a:p>
            <a:r>
              <a:rPr lang="en-US" altLang="zh-CN"/>
              <a:t>·</a:t>
            </a:r>
            <a:endParaRPr lang="zh-CN" altLang="en-US"/>
          </a:p>
        </p:txBody>
      </p:sp>
      <p:sp>
        <p:nvSpPr>
          <p:cNvPr id="5" name="日期占位符 4"/>
          <p:cNvSpPr>
            <a:spLocks noGrp="1"/>
          </p:cNvSpPr>
          <p:nvPr>
            <p:ph type="dt" sz="quarter" idx="10"/>
          </p:nvPr>
        </p:nvSpPr>
        <p:spPr/>
        <p:txBody>
          <a:bodyPr/>
          <a:lstStyle/>
          <a:p>
            <a:pPr>
              <a:defRPr/>
            </a:pPr>
            <a:fld id="{A607A53A-483C-4A4D-80BC-4A6138AF0BBE}" type="datetime1">
              <a:rPr lang="zh-CN" altLang="en-US"/>
              <a:pPr>
                <a:defRPr/>
              </a:pPr>
              <a:t>2020/9/22</a:t>
            </a:fld>
            <a:endParaRPr lang="zh-CN" altLang="en-US"/>
          </a:p>
        </p:txBody>
      </p:sp>
      <p:sp>
        <p:nvSpPr>
          <p:cNvPr id="6" name="灯片编号占位符 5"/>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5EC85E4A-0B27-46D5-AE35-651728044EA4}" type="slidenum">
              <a:rPr lang="zh-CN" altLang="en-US" smtClean="0"/>
              <a:pPr>
                <a:defRPr/>
              </a:pPr>
              <a:t>79</a:t>
            </a:fld>
            <a:endParaRPr lang="en-US"/>
          </a:p>
        </p:txBody>
      </p:sp>
    </p:spTree>
    <p:extLst>
      <p:ext uri="{BB962C8B-B14F-4D97-AF65-F5344CB8AC3E}">
        <p14:creationId xmlns:p14="http://schemas.microsoft.com/office/powerpoint/2010/main" val="16890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altLang="zh-CN" sz="4000"/>
              <a:t>Four Concepts Advocated by Wilson</a:t>
            </a:r>
          </a:p>
        </p:txBody>
      </p:sp>
      <p:sp>
        <p:nvSpPr>
          <p:cNvPr id="13315" name="Rectangle 3"/>
          <p:cNvSpPr>
            <a:spLocks noGrp="1" noChangeArrowheads="1"/>
          </p:cNvSpPr>
          <p:nvPr>
            <p:ph type="body" idx="1"/>
          </p:nvPr>
        </p:nvSpPr>
        <p:spPr>
          <a:xfrm>
            <a:off x="685800" y="1219200"/>
            <a:ext cx="7772400" cy="5257800"/>
          </a:xfrm>
        </p:spPr>
        <p:txBody>
          <a:bodyPr>
            <a:normAutofit fontScale="92500" lnSpcReduction="10000"/>
          </a:bodyPr>
          <a:lstStyle/>
          <a:p>
            <a:pPr eaLnBrk="1" hangingPunct="1">
              <a:lnSpc>
                <a:spcPct val="90000"/>
              </a:lnSpc>
              <a:spcBef>
                <a:spcPct val="50000"/>
              </a:spcBef>
            </a:pPr>
            <a:r>
              <a:rPr lang="en-US" altLang="zh-CN" sz="2400"/>
              <a:t>Separation of politics and administration (P-A Dichotomy) </a:t>
            </a:r>
          </a:p>
          <a:p>
            <a:pPr eaLnBrk="1" hangingPunct="1">
              <a:lnSpc>
                <a:spcPct val="90000"/>
              </a:lnSpc>
              <a:spcBef>
                <a:spcPct val="50000"/>
              </a:spcBef>
            </a:pPr>
            <a:r>
              <a:rPr lang="en-US" altLang="zh-CN" sz="2400"/>
              <a:t>Comparatively analysis of political and private organizations</a:t>
            </a:r>
          </a:p>
          <a:p>
            <a:pPr eaLnBrk="1" hangingPunct="1">
              <a:lnSpc>
                <a:spcPct val="90000"/>
              </a:lnSpc>
              <a:spcBef>
                <a:spcPct val="50000"/>
              </a:spcBef>
            </a:pPr>
            <a:r>
              <a:rPr lang="en-US" altLang="zh-CN" sz="2400"/>
              <a:t>Improving </a:t>
            </a:r>
            <a:r>
              <a:rPr lang="en-US" altLang="zh-CN" sz="2400" u="sng"/>
              <a:t>efficiency</a:t>
            </a:r>
            <a:r>
              <a:rPr lang="en-US" altLang="zh-CN" sz="2400"/>
              <a:t> with business-like practices and attitudes toward daily operation</a:t>
            </a:r>
          </a:p>
          <a:p>
            <a:pPr eaLnBrk="1" hangingPunct="1">
              <a:lnSpc>
                <a:spcPct val="90000"/>
              </a:lnSpc>
              <a:spcBef>
                <a:spcPct val="50000"/>
              </a:spcBef>
            </a:pPr>
            <a:r>
              <a:rPr lang="en-US" altLang="zh-CN" sz="2400"/>
              <a:t>Improving </a:t>
            </a:r>
            <a:r>
              <a:rPr lang="en-US" altLang="zh-CN" sz="2400" u="sng"/>
              <a:t>effectiveness</a:t>
            </a:r>
            <a:r>
              <a:rPr lang="en-US" altLang="zh-CN" sz="2400"/>
              <a:t> of public service through management and by training civil servants, merit-based assessment. (partisan politics, spoils system)</a:t>
            </a:r>
          </a:p>
          <a:p>
            <a:pPr eaLnBrk="1" hangingPunct="1">
              <a:lnSpc>
                <a:spcPct val="90000"/>
              </a:lnSpc>
              <a:spcBef>
                <a:spcPct val="50000"/>
              </a:spcBef>
            </a:pPr>
            <a:r>
              <a:rPr lang="en-US" altLang="zh-CN" sz="2400"/>
              <a:t>This view of public administration was influenced by two individuals whose primary interest lay not in government but in industry.</a:t>
            </a:r>
          </a:p>
          <a:p>
            <a:pPr lvl="1" eaLnBrk="1" hangingPunct="1">
              <a:lnSpc>
                <a:spcPct val="90000"/>
              </a:lnSpc>
            </a:pPr>
            <a:r>
              <a:rPr lang="en-US" altLang="zh-CN" sz="2000"/>
              <a:t>Frederick Taylor (Scientific management)</a:t>
            </a:r>
          </a:p>
          <a:p>
            <a:pPr lvl="1" eaLnBrk="1" hangingPunct="1">
              <a:lnSpc>
                <a:spcPct val="90000"/>
              </a:lnSpc>
            </a:pPr>
            <a:r>
              <a:rPr lang="en-US" altLang="zh-CN" sz="2000"/>
              <a:t> Henri Fayol (administrative management)</a:t>
            </a:r>
            <a:endParaRPr lang="zh-CN" altLang="en-US" sz="2000"/>
          </a:p>
        </p:txBody>
      </p:sp>
    </p:spTree>
    <p:extLst>
      <p:ext uri="{BB962C8B-B14F-4D97-AF65-F5344CB8AC3E}">
        <p14:creationId xmlns:p14="http://schemas.microsoft.com/office/powerpoint/2010/main" val="2402580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552" y="404664"/>
            <a:ext cx="8229600" cy="785812"/>
          </a:xfrm>
        </p:spPr>
        <p:txBody>
          <a:bodyPr>
            <a:normAutofit/>
          </a:bodyPr>
          <a:lstStyle/>
          <a:p>
            <a:pPr eaLnBrk="1" hangingPunct="1"/>
            <a:r>
              <a:rPr lang="zh-CN" altLang="en-US" sz="4000" b="1" dirty="0">
                <a:latin typeface="微软雅黑" pitchFamily="34" charset="-122"/>
                <a:ea typeface="微软雅黑" pitchFamily="34" charset="-122"/>
              </a:rPr>
              <a:t>治理趋势</a:t>
            </a:r>
            <a:endParaRPr lang="en-US" altLang="zh-CN" sz="4000" b="1" dirty="0">
              <a:latin typeface="微软雅黑" pitchFamily="34" charset="-122"/>
              <a:ea typeface="微软雅黑" pitchFamily="34" charset="-122"/>
            </a:endParaRPr>
          </a:p>
        </p:txBody>
      </p:sp>
      <p:pic>
        <p:nvPicPr>
          <p:cNvPr id="91139" name="Picture 3"/>
          <p:cNvPicPr>
            <a:picLocks noGrp="1" noChangeAspect="1" noChangeArrowheads="1"/>
          </p:cNvPicPr>
          <p:nvPr>
            <p:ph type="body" idx="1"/>
          </p:nvPr>
        </p:nvPicPr>
        <p:blipFill>
          <a:blip r:embed="rId2" cstate="print"/>
          <a:srcRect l="25021" t="56975" r="25403" b="19307"/>
          <a:stretch>
            <a:fillRect/>
          </a:stretch>
        </p:blipFill>
        <p:spPr>
          <a:xfrm>
            <a:off x="755576" y="1412776"/>
            <a:ext cx="7848600" cy="5076056"/>
          </a:xfrm>
          <a:noFill/>
        </p:spPr>
      </p:pic>
    </p:spTree>
    <p:extLst>
      <p:ext uri="{BB962C8B-B14F-4D97-AF65-F5344CB8AC3E}">
        <p14:creationId xmlns:p14="http://schemas.microsoft.com/office/powerpoint/2010/main" val="133496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altLang="zh-CN" sz="4000"/>
              <a:t>Efficiency, Effectiveness, Efficacy</a:t>
            </a:r>
            <a:endParaRPr lang="zh-CN" altLang="en-US" sz="4000"/>
          </a:p>
        </p:txBody>
      </p:sp>
      <p:sp>
        <p:nvSpPr>
          <p:cNvPr id="14339" name="Rectangle 3"/>
          <p:cNvSpPr>
            <a:spLocks noGrp="1" noChangeArrowheads="1"/>
          </p:cNvSpPr>
          <p:nvPr>
            <p:ph type="body" idx="1"/>
          </p:nvPr>
        </p:nvSpPr>
        <p:spPr/>
        <p:txBody>
          <a:bodyPr/>
          <a:lstStyle/>
          <a:p>
            <a:pPr eaLnBrk="1" hangingPunct="1">
              <a:lnSpc>
                <a:spcPct val="90000"/>
              </a:lnSpc>
            </a:pPr>
            <a:r>
              <a:rPr lang="en-US" altLang="zh-CN"/>
              <a:t>Efficiency: doing things right, or doing things in the most economical way—not wasting public resources.</a:t>
            </a:r>
          </a:p>
          <a:p>
            <a:pPr eaLnBrk="1" hangingPunct="1">
              <a:lnSpc>
                <a:spcPct val="90000"/>
              </a:lnSpc>
            </a:pPr>
            <a:r>
              <a:rPr lang="en-US" altLang="zh-CN"/>
              <a:t>Effectiveness: doing "right" things, i.e. setting right targets to achieve an overall goal.</a:t>
            </a:r>
          </a:p>
          <a:p>
            <a:pPr eaLnBrk="1" hangingPunct="1">
              <a:lnSpc>
                <a:spcPct val="90000"/>
              </a:lnSpc>
            </a:pPr>
            <a:r>
              <a:rPr lang="en-US" altLang="zh-CN"/>
              <a:t>Efficacy: getting things done, i.e. meeting targets </a:t>
            </a:r>
            <a:endParaRPr lang="zh-CN" altLang="en-US"/>
          </a:p>
        </p:txBody>
      </p:sp>
    </p:spTree>
    <p:extLst>
      <p:ext uri="{BB962C8B-B14F-4D97-AF65-F5344CB8AC3E}">
        <p14:creationId xmlns:p14="http://schemas.microsoft.com/office/powerpoint/2010/main" val="3795798465"/>
      </p:ext>
    </p:extLst>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5378</TotalTime>
  <Words>4552</Words>
  <Application>Microsoft Office PowerPoint</Application>
  <PresentationFormat>全屏显示(4:3)</PresentationFormat>
  <Paragraphs>573</Paragraphs>
  <Slides>80</Slides>
  <Notes>9</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80</vt:i4>
      </vt:variant>
    </vt:vector>
  </HeadingPairs>
  <TitlesOfParts>
    <vt:vector size="98" baseType="lpstr">
      <vt:lpstr>굴림</vt:lpstr>
      <vt:lpstr>MS UI Gothic</vt:lpstr>
      <vt:lpstr>新細明體</vt:lpstr>
      <vt:lpstr>新細明體</vt:lpstr>
      <vt:lpstr>楷体_GB2312</vt:lpstr>
      <vt:lpstr>宋体</vt:lpstr>
      <vt:lpstr>微软雅黑</vt:lpstr>
      <vt:lpstr>Arial</vt:lpstr>
      <vt:lpstr>Calibri</vt:lpstr>
      <vt:lpstr>Garamond</vt:lpstr>
      <vt:lpstr>Tahoma</vt:lpstr>
      <vt:lpstr>Times</vt:lpstr>
      <vt:lpstr>Times New Roman</vt:lpstr>
      <vt:lpstr>Wingdings</vt:lpstr>
      <vt:lpstr>Wingdings 2</vt:lpstr>
      <vt:lpstr>自定义设计方案</vt:lpstr>
      <vt:lpstr>Office 主题</vt:lpstr>
      <vt:lpstr>1_自定义设计方案</vt:lpstr>
      <vt:lpstr>PowerPoint 演示文稿</vt:lpstr>
      <vt:lpstr>Week 3  Historical Development of PA in the U.S.  </vt:lpstr>
      <vt:lpstr>Agenda for Today   </vt:lpstr>
      <vt:lpstr>Three Perspectives on Public Administration</vt:lpstr>
      <vt:lpstr>Concept of PA</vt:lpstr>
      <vt:lpstr>Some concepts</vt:lpstr>
      <vt:lpstr>Intellectual Roots of PA</vt:lpstr>
      <vt:lpstr>Four Concepts Advocated by Wilson</vt:lpstr>
      <vt:lpstr>Efficiency, Effectiveness, Efficacy</vt:lpstr>
      <vt:lpstr>Scientific Management Movement</vt:lpstr>
      <vt:lpstr>Background of That Time</vt:lpstr>
      <vt:lpstr>Taylor’s Principles of Management</vt:lpstr>
      <vt:lpstr>Example: Science of shoveling </vt:lpstr>
      <vt:lpstr>Outcomes of Scientific Management</vt:lpstr>
      <vt:lpstr>Administrative Management: Henri Fayol</vt:lpstr>
      <vt:lpstr>Fayol’s Fourteen  Principles of Management</vt:lpstr>
      <vt:lpstr>The Many Meanings of Bureaucracy</vt:lpstr>
      <vt:lpstr>Max Weber’s Concept of Bureaucracy</vt:lpstr>
      <vt:lpstr>Human Relations School/ Behavioral Management</vt:lpstr>
      <vt:lpstr>Elton Mayo’s Hawthorne Studies  （霍桑实验）</vt:lpstr>
      <vt:lpstr>The New Public Administration</vt:lpstr>
      <vt:lpstr>The New Public Management/ Reinventing Government</vt:lpstr>
      <vt:lpstr>The New Public Service</vt:lpstr>
      <vt:lpstr>Governance Trend</vt:lpstr>
      <vt:lpstr>PowerPoint 演示文稿</vt:lpstr>
      <vt:lpstr>Concepts</vt:lpstr>
      <vt:lpstr>PowerPoint 演示文稿</vt:lpstr>
      <vt:lpstr>The Three Sectors’ Failure in  Social Service Delivery</vt:lpstr>
      <vt:lpstr>Models of Service delivery  Ideal type 1: the bureaucratic Model</vt:lpstr>
      <vt:lpstr>Government Failure政府失灵</vt:lpstr>
      <vt:lpstr>政府失灵</vt:lpstr>
      <vt:lpstr>Models of Service delivery  Ideal type 2: the third-Party Model </vt:lpstr>
      <vt:lpstr>Real service production model-- the hybrid model</vt:lpstr>
      <vt:lpstr>市场失灵 Market Failure</vt:lpstr>
      <vt:lpstr>“合约失灵”理论</vt:lpstr>
      <vt:lpstr>The Rise of Nonprofits 第三部门的兴起</vt:lpstr>
      <vt:lpstr>Characteristics of NPOs  (L. Salamon) 特征</vt:lpstr>
      <vt:lpstr>基本分类 The Basic Division of Nonprofits</vt:lpstr>
      <vt:lpstr>The size of NPOs in the US </vt:lpstr>
      <vt:lpstr>The Nonprofit Sector Grew Faster…</vt:lpstr>
      <vt:lpstr>Health Care in the U.S. </vt:lpstr>
      <vt:lpstr>Health Care Subfields</vt:lpstr>
      <vt:lpstr>Health Care: Sources of Revenue</vt:lpstr>
      <vt:lpstr>Education</vt:lpstr>
      <vt:lpstr>Changing Revenue Pattern:  Education and Research</vt:lpstr>
      <vt:lpstr>Social Services</vt:lpstr>
      <vt:lpstr>Changing Revenue Pattern:  Human Service</vt:lpstr>
      <vt:lpstr>Arts, Culture, and Humanities</vt:lpstr>
      <vt:lpstr>Changing Revenue Patterns:  Arts and Culture</vt:lpstr>
      <vt:lpstr>Economic Impact</vt:lpstr>
      <vt:lpstr>PowerPoint 演示文稿</vt:lpstr>
      <vt:lpstr>Volunteering志愿活动 </vt:lpstr>
      <vt:lpstr>Distribution of Average Volunteer Time by Activity, 2011</vt:lpstr>
      <vt:lpstr>The Nonprofit Failure志愿失灵</vt:lpstr>
      <vt:lpstr>政府 vs. 非营利组织 Gov’t vs. NPOs (Salamon, 1988) </vt:lpstr>
      <vt:lpstr>Comparison Among The Three Sectors (Service Delivery)</vt:lpstr>
      <vt:lpstr>The Interdependence of the Three Sectors</vt:lpstr>
      <vt:lpstr>Trends in Governance in the 21st Century</vt:lpstr>
      <vt:lpstr>PPT 部分中文翻译</vt:lpstr>
      <vt:lpstr>PowerPoint 演示文稿</vt:lpstr>
      <vt:lpstr>科学管理运动</vt:lpstr>
      <vt:lpstr>弗雷德里克·W·泰勒</vt:lpstr>
      <vt:lpstr>时代背景</vt:lpstr>
      <vt:lpstr>泰勒的科学管理原则</vt:lpstr>
      <vt:lpstr>例子: 科学铲煤</vt:lpstr>
      <vt:lpstr>评价</vt:lpstr>
      <vt:lpstr>法约尔的管理思想</vt:lpstr>
      <vt:lpstr>Fayol的14条管理原则</vt:lpstr>
      <vt:lpstr>对行政学发展的推动</vt:lpstr>
      <vt:lpstr>官僚制（Bureaucracy）的多重函义</vt:lpstr>
      <vt:lpstr>马克斯•韦伯</vt:lpstr>
      <vt:lpstr>韦伯的官僚制</vt:lpstr>
      <vt:lpstr>行为科学/人际关系学派</vt:lpstr>
      <vt:lpstr>霍桑实验（Hawthorne Studies ） </vt:lpstr>
      <vt:lpstr>行为科学的影响 </vt:lpstr>
      <vt:lpstr>新公共行政</vt:lpstr>
      <vt:lpstr>新公共管理 The New Public Management </vt:lpstr>
      <vt:lpstr>PowerPoint 演示文稿</vt:lpstr>
      <vt:lpstr>新公共服务  The New Public Service</vt:lpstr>
      <vt:lpstr>治理趋势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203</cp:revision>
  <dcterms:created xsi:type="dcterms:W3CDTF">2015-10-30T01:04:12Z</dcterms:created>
  <dcterms:modified xsi:type="dcterms:W3CDTF">2020-09-22T07:23:30Z</dcterms:modified>
</cp:coreProperties>
</file>