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9"/>
  </p:notesMasterIdLst>
  <p:handoutMasterIdLst>
    <p:handoutMasterId r:id="rId50"/>
  </p:handoutMasterIdLst>
  <p:sldIdLst>
    <p:sldId id="257" r:id="rId3"/>
    <p:sldId id="441" r:id="rId4"/>
    <p:sldId id="580" r:id="rId5"/>
    <p:sldId id="583" r:id="rId6"/>
    <p:sldId id="630" r:id="rId7"/>
    <p:sldId id="584" r:id="rId8"/>
    <p:sldId id="585" r:id="rId9"/>
    <p:sldId id="586" r:id="rId10"/>
    <p:sldId id="631" r:id="rId11"/>
    <p:sldId id="587" r:id="rId12"/>
    <p:sldId id="619" r:id="rId13"/>
    <p:sldId id="625" r:id="rId14"/>
    <p:sldId id="589" r:id="rId15"/>
    <p:sldId id="590" r:id="rId16"/>
    <p:sldId id="621" r:id="rId17"/>
    <p:sldId id="627" r:id="rId18"/>
    <p:sldId id="592" r:id="rId19"/>
    <p:sldId id="622" r:id="rId20"/>
    <p:sldId id="673" r:id="rId21"/>
    <p:sldId id="594" r:id="rId22"/>
    <p:sldId id="677" r:id="rId23"/>
    <p:sldId id="674" r:id="rId24"/>
    <p:sldId id="675" r:id="rId25"/>
    <p:sldId id="676" r:id="rId26"/>
    <p:sldId id="678" r:id="rId27"/>
    <p:sldId id="623" r:id="rId28"/>
    <p:sldId id="596" r:id="rId29"/>
    <p:sldId id="597" r:id="rId30"/>
    <p:sldId id="598" r:id="rId31"/>
    <p:sldId id="599" r:id="rId32"/>
    <p:sldId id="600" r:id="rId33"/>
    <p:sldId id="601" r:id="rId34"/>
    <p:sldId id="602" r:id="rId35"/>
    <p:sldId id="604" r:id="rId36"/>
    <p:sldId id="605" r:id="rId37"/>
    <p:sldId id="606" r:id="rId38"/>
    <p:sldId id="607" r:id="rId39"/>
    <p:sldId id="609" r:id="rId40"/>
    <p:sldId id="610" r:id="rId41"/>
    <p:sldId id="611" r:id="rId42"/>
    <p:sldId id="613" r:id="rId43"/>
    <p:sldId id="624" r:id="rId44"/>
    <p:sldId id="616" r:id="rId45"/>
    <p:sldId id="617" r:id="rId46"/>
    <p:sldId id="618" r:id="rId47"/>
    <p:sldId id="547" r:id="rId48"/>
  </p:sldIdLst>
  <p:sldSz cx="9144000" cy="6858000" type="screen4x3"/>
  <p:notesSz cx="6799263" cy="99298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59926" autoAdjust="0"/>
  </p:normalViewPr>
  <p:slideViewPr>
    <p:cSldViewPr>
      <p:cViewPr varScale="1">
        <p:scale>
          <a:sx n="40" d="100"/>
          <a:sy n="40" d="100"/>
        </p:scale>
        <p:origin x="1388" y="44"/>
      </p:cViewPr>
      <p:guideLst>
        <p:guide orient="horz" pos="2160"/>
        <p:guide pos="2880"/>
      </p:guideLst>
    </p:cSldViewPr>
  </p:slideViewPr>
  <p:outlineViewPr>
    <p:cViewPr>
      <p:scale>
        <a:sx n="33" d="100"/>
        <a:sy n="33" d="100"/>
      </p:scale>
      <p:origin x="0" y="492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E:\OldDrive\Copy_of_OtherDrive\ASU\NLM220_Fall2013\LectureNotes\Subsector\SourceofRevenu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OldDrive\Copy_of_OtherDrive\ASU\NLM220_Fall2013\LectureNotes\Subsector\SourceofRevenu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E:\OldDrive\Copy_of_OtherDrive\ASU\NLM220_Fall2013\LectureNotes\Subsector\SourceofRevenu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E:\OldDrive\Copy_of_OtherDrive\ASU\NLM220_Fall2013\LectureNotes\Subsector\SourceofRevenue.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Health!$B$2</c:f>
              <c:strCache>
                <c:ptCount val="1"/>
                <c:pt idx="0">
                  <c:v>1995</c:v>
                </c:pt>
              </c:strCache>
            </c:strRef>
          </c:tx>
          <c:invertIfNegative val="0"/>
          <c:dLbls>
            <c:spPr>
              <a:noFill/>
              <a:ln>
                <a:noFill/>
              </a:ln>
              <a:effectLst/>
            </c:spPr>
            <c:txPr>
              <a:bodyPr/>
              <a:lstStyle/>
              <a:p>
                <a:pPr>
                  <a:defRPr sz="18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Health!$A$3:$A$6</c:f>
              <c:strCache>
                <c:ptCount val="4"/>
                <c:pt idx="0">
                  <c:v>Private Contribution</c:v>
                </c:pt>
                <c:pt idx="1">
                  <c:v>Private Payments</c:v>
                </c:pt>
                <c:pt idx="2">
                  <c:v>Government Grants and Payments</c:v>
                </c:pt>
                <c:pt idx="3">
                  <c:v>Invement and Other Revenue</c:v>
                </c:pt>
              </c:strCache>
            </c:strRef>
          </c:cat>
          <c:val>
            <c:numRef>
              <c:f>Health!$B$3:$B$6</c:f>
              <c:numCache>
                <c:formatCode>0.0%</c:formatCode>
                <c:ptCount val="4"/>
                <c:pt idx="0">
                  <c:v>5.1568255385645724E-2</c:v>
                </c:pt>
                <c:pt idx="1">
                  <c:v>0.47335082040406457</c:v>
                </c:pt>
                <c:pt idx="2">
                  <c:v>0.42507534323027313</c:v>
                </c:pt>
                <c:pt idx="3">
                  <c:v>5.0005580980020191E-2</c:v>
                </c:pt>
              </c:numCache>
            </c:numRef>
          </c:val>
          <c:extLst>
            <c:ext xmlns:c16="http://schemas.microsoft.com/office/drawing/2014/chart" uri="{C3380CC4-5D6E-409C-BE32-E72D297353CC}">
              <c16:uniqueId val="{00000000-0249-458B-898D-FE4DB76190D2}"/>
            </c:ext>
          </c:extLst>
        </c:ser>
        <c:ser>
          <c:idx val="1"/>
          <c:order val="1"/>
          <c:tx>
            <c:strRef>
              <c:f>Health!$C$2</c:f>
              <c:strCache>
                <c:ptCount val="1"/>
                <c:pt idx="0">
                  <c:v>2005</c:v>
                </c:pt>
              </c:strCache>
            </c:strRef>
          </c:tx>
          <c:invertIfNegative val="0"/>
          <c:dLbls>
            <c:dLbl>
              <c:idx val="0"/>
              <c:layout>
                <c:manualLayout>
                  <c:x val="2.3148148148148109E-2"/>
                  <c:y val="-1.03425985778926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49-458B-898D-FE4DB76190D2}"/>
                </c:ext>
              </c:extLst>
            </c:dLbl>
            <c:dLbl>
              <c:idx val="2"/>
              <c:layout>
                <c:manualLayout>
                  <c:x val="2.00617283950617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49-458B-898D-FE4DB76190D2}"/>
                </c:ext>
              </c:extLst>
            </c:dLbl>
            <c:dLbl>
              <c:idx val="3"/>
              <c:layout>
                <c:manualLayout>
                  <c:x val="2.4691358024691423E-2"/>
                  <c:y val="9.4806058423008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49-458B-898D-FE4DB76190D2}"/>
                </c:ext>
              </c:extLst>
            </c:dLbl>
            <c:spPr>
              <a:noFill/>
              <a:ln>
                <a:noFill/>
              </a:ln>
              <a:effectLst/>
            </c:spPr>
            <c:txPr>
              <a:bodyPr/>
              <a:lstStyle/>
              <a:p>
                <a:pPr>
                  <a:defRPr sz="18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Health!$A$3:$A$6</c:f>
              <c:strCache>
                <c:ptCount val="4"/>
                <c:pt idx="0">
                  <c:v>Private Contribution</c:v>
                </c:pt>
                <c:pt idx="1">
                  <c:v>Private Payments</c:v>
                </c:pt>
                <c:pt idx="2">
                  <c:v>Government Grants and Payments</c:v>
                </c:pt>
                <c:pt idx="3">
                  <c:v>Invement and Other Revenue</c:v>
                </c:pt>
              </c:strCache>
            </c:strRef>
          </c:cat>
          <c:val>
            <c:numRef>
              <c:f>Health!$C$3:$C$6</c:f>
              <c:numCache>
                <c:formatCode>0.0%</c:formatCode>
                <c:ptCount val="4"/>
                <c:pt idx="0">
                  <c:v>2.4089382588478682E-2</c:v>
                </c:pt>
                <c:pt idx="1">
                  <c:v>0.56377551020408834</c:v>
                </c:pt>
                <c:pt idx="2">
                  <c:v>0.36507039524670853</c:v>
                </c:pt>
                <c:pt idx="3">
                  <c:v>4.7064711960734099E-2</c:v>
                </c:pt>
              </c:numCache>
            </c:numRef>
          </c:val>
          <c:extLst>
            <c:ext xmlns:c16="http://schemas.microsoft.com/office/drawing/2014/chart" uri="{C3380CC4-5D6E-409C-BE32-E72D297353CC}">
              <c16:uniqueId val="{00000004-0249-458B-898D-FE4DB76190D2}"/>
            </c:ext>
          </c:extLst>
        </c:ser>
        <c:dLbls>
          <c:showLegendKey val="0"/>
          <c:showVal val="0"/>
          <c:showCatName val="0"/>
          <c:showSerName val="0"/>
          <c:showPercent val="0"/>
          <c:showBubbleSize val="0"/>
        </c:dLbls>
        <c:gapWidth val="150"/>
        <c:axId val="357991472"/>
        <c:axId val="357989512"/>
      </c:barChart>
      <c:catAx>
        <c:axId val="357991472"/>
        <c:scaling>
          <c:orientation val="minMax"/>
        </c:scaling>
        <c:delete val="0"/>
        <c:axPos val="b"/>
        <c:numFmt formatCode="General" sourceLinked="0"/>
        <c:majorTickMark val="out"/>
        <c:minorTickMark val="none"/>
        <c:tickLblPos val="nextTo"/>
        <c:txPr>
          <a:bodyPr/>
          <a:lstStyle/>
          <a:p>
            <a:pPr>
              <a:defRPr sz="1800" baseline="0"/>
            </a:pPr>
            <a:endParaRPr lang="zh-CN"/>
          </a:p>
        </c:txPr>
        <c:crossAx val="357989512"/>
        <c:crosses val="autoZero"/>
        <c:auto val="1"/>
        <c:lblAlgn val="ctr"/>
        <c:lblOffset val="100"/>
        <c:noMultiLvlLbl val="0"/>
      </c:catAx>
      <c:valAx>
        <c:axId val="357989512"/>
        <c:scaling>
          <c:orientation val="minMax"/>
        </c:scaling>
        <c:delete val="0"/>
        <c:axPos val="l"/>
        <c:majorGridlines>
          <c:spPr>
            <a:ln w="0">
              <a:solidFill>
                <a:schemeClr val="bg1"/>
              </a:solidFill>
            </a:ln>
          </c:spPr>
        </c:majorGridlines>
        <c:numFmt formatCode="0.0%" sourceLinked="1"/>
        <c:majorTickMark val="out"/>
        <c:minorTickMark val="none"/>
        <c:tickLblPos val="nextTo"/>
        <c:txPr>
          <a:bodyPr/>
          <a:lstStyle/>
          <a:p>
            <a:pPr>
              <a:defRPr sz="1800"/>
            </a:pPr>
            <a:endParaRPr lang="zh-CN"/>
          </a:p>
        </c:txPr>
        <c:crossAx val="357991472"/>
        <c:crosses val="autoZero"/>
        <c:crossBetween val="between"/>
      </c:valAx>
    </c:plotArea>
    <c:legend>
      <c:legendPos val="r"/>
      <c:overlay val="0"/>
      <c:txPr>
        <a:bodyPr/>
        <a:lstStyle/>
        <a:p>
          <a:pPr>
            <a:defRPr sz="1800" baseline="0"/>
          </a:pPr>
          <a:endParaRPr lang="zh-CN"/>
        </a:p>
      </c:txPr>
    </c:legend>
    <c:plotVisOnly val="1"/>
    <c:dispBlanksAs val="gap"/>
    <c:showDLblsOverMax val="0"/>
  </c:chart>
  <c:spPr>
    <a:ln>
      <a:solidFill>
        <a:schemeClr val="tx1"/>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Education!$B$2</c:f>
              <c:strCache>
                <c:ptCount val="1"/>
                <c:pt idx="0">
                  <c:v>1995</c:v>
                </c:pt>
              </c:strCache>
            </c:strRef>
          </c:tx>
          <c:invertIfNegative val="0"/>
          <c:dLbls>
            <c:dLbl>
              <c:idx val="2"/>
              <c:layout>
                <c:manualLayout>
                  <c:x val="-2.3148148148148147E-2"/>
                  <c:y val="-2.8030833917309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2D-4785-9B3C-8A27755A0071}"/>
                </c:ext>
              </c:extLst>
            </c:dLbl>
            <c:dLbl>
              <c:idx val="3"/>
              <c:layout>
                <c:manualLayout>
                  <c:x val="-6.1728395061728392E-3"/>
                  <c:y val="-8.40925017519271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2D-4785-9B3C-8A27755A0071}"/>
                </c:ext>
              </c:extLst>
            </c:dLbl>
            <c:spPr>
              <a:noFill/>
              <a:ln>
                <a:noFill/>
              </a:ln>
              <a:effectLst/>
            </c:spPr>
            <c:txPr>
              <a:bodyPr/>
              <a:lstStyle/>
              <a:p>
                <a:pPr>
                  <a:defRPr sz="16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Education!$A$3:$A$6</c:f>
              <c:strCache>
                <c:ptCount val="4"/>
                <c:pt idx="0">
                  <c:v>Private Contribution</c:v>
                </c:pt>
                <c:pt idx="1">
                  <c:v>Private Payments</c:v>
                </c:pt>
                <c:pt idx="2">
                  <c:v>Government Grants and Payments</c:v>
                </c:pt>
                <c:pt idx="3">
                  <c:v>Invement and Other Revenue</c:v>
                </c:pt>
              </c:strCache>
            </c:strRef>
          </c:cat>
          <c:val>
            <c:numRef>
              <c:f>Education!$B$3:$B$6</c:f>
              <c:numCache>
                <c:formatCode>0.0%</c:formatCode>
                <c:ptCount val="4"/>
                <c:pt idx="0">
                  <c:v>0.13007900677200904</c:v>
                </c:pt>
                <c:pt idx="1">
                  <c:v>0.5684725357411553</c:v>
                </c:pt>
                <c:pt idx="2">
                  <c:v>0.11700526711813412</c:v>
                </c:pt>
                <c:pt idx="3">
                  <c:v>0.18444319036869963</c:v>
                </c:pt>
              </c:numCache>
            </c:numRef>
          </c:val>
          <c:extLst>
            <c:ext xmlns:c16="http://schemas.microsoft.com/office/drawing/2014/chart" uri="{C3380CC4-5D6E-409C-BE32-E72D297353CC}">
              <c16:uniqueId val="{00000002-C92D-4785-9B3C-8A27755A0071}"/>
            </c:ext>
          </c:extLst>
        </c:ser>
        <c:ser>
          <c:idx val="1"/>
          <c:order val="1"/>
          <c:tx>
            <c:strRef>
              <c:f>Education!$C$2</c:f>
              <c:strCache>
                <c:ptCount val="1"/>
                <c:pt idx="0">
                  <c:v>2005</c:v>
                </c:pt>
              </c:strCache>
            </c:strRef>
          </c:tx>
          <c:invertIfNegative val="0"/>
          <c:dLbls>
            <c:dLbl>
              <c:idx val="0"/>
              <c:layout>
                <c:manualLayout>
                  <c:x val="2.6234567901234612E-2"/>
                  <c:y val="-1.6818500350385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2D-4785-9B3C-8A27755A0071}"/>
                </c:ext>
              </c:extLst>
            </c:dLbl>
            <c:dLbl>
              <c:idx val="1"/>
              <c:layout>
                <c:manualLayout>
                  <c:x val="2.3148148148148077E-2"/>
                  <c:y val="1.1212333566923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2D-4785-9B3C-8A27755A0071}"/>
                </c:ext>
              </c:extLst>
            </c:dLbl>
            <c:dLbl>
              <c:idx val="2"/>
              <c:layout>
                <c:manualLayout>
                  <c:x val="3.0864197530864395E-3"/>
                  <c:y val="-2.2424667133847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2D-4785-9B3C-8A27755A0071}"/>
                </c:ext>
              </c:extLst>
            </c:dLbl>
            <c:dLbl>
              <c:idx val="3"/>
              <c:layout>
                <c:manualLayout>
                  <c:x val="1.08024691358025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2D-4785-9B3C-8A27755A0071}"/>
                </c:ext>
              </c:extLst>
            </c:dLbl>
            <c:spPr>
              <a:noFill/>
              <a:ln>
                <a:noFill/>
              </a:ln>
              <a:effectLst/>
            </c:spPr>
            <c:txPr>
              <a:bodyPr/>
              <a:lstStyle/>
              <a:p>
                <a:pPr>
                  <a:defRPr sz="16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Education!$A$3:$A$6</c:f>
              <c:strCache>
                <c:ptCount val="4"/>
                <c:pt idx="0">
                  <c:v>Private Contribution</c:v>
                </c:pt>
                <c:pt idx="1">
                  <c:v>Private Payments</c:v>
                </c:pt>
                <c:pt idx="2">
                  <c:v>Government Grants and Payments</c:v>
                </c:pt>
                <c:pt idx="3">
                  <c:v>Invement and Other Revenue</c:v>
                </c:pt>
              </c:strCache>
            </c:strRef>
          </c:cat>
          <c:val>
            <c:numRef>
              <c:f>Education!$C$3:$C$6</c:f>
              <c:numCache>
                <c:formatCode>0.0%</c:formatCode>
                <c:ptCount val="4"/>
                <c:pt idx="0">
                  <c:v>0.12586532410320958</c:v>
                </c:pt>
                <c:pt idx="1">
                  <c:v>0.56021511528119461</c:v>
                </c:pt>
                <c:pt idx="2">
                  <c:v>0.12134561473768526</c:v>
                </c:pt>
                <c:pt idx="3">
                  <c:v>0.19257394587791071</c:v>
                </c:pt>
              </c:numCache>
            </c:numRef>
          </c:val>
          <c:extLst>
            <c:ext xmlns:c16="http://schemas.microsoft.com/office/drawing/2014/chart" uri="{C3380CC4-5D6E-409C-BE32-E72D297353CC}">
              <c16:uniqueId val="{00000007-C92D-4785-9B3C-8A27755A0071}"/>
            </c:ext>
          </c:extLst>
        </c:ser>
        <c:dLbls>
          <c:showLegendKey val="0"/>
          <c:showVal val="0"/>
          <c:showCatName val="0"/>
          <c:showSerName val="0"/>
          <c:showPercent val="0"/>
          <c:showBubbleSize val="0"/>
        </c:dLbls>
        <c:gapWidth val="150"/>
        <c:axId val="357989120"/>
        <c:axId val="357989904"/>
      </c:barChart>
      <c:catAx>
        <c:axId val="357989120"/>
        <c:scaling>
          <c:orientation val="minMax"/>
        </c:scaling>
        <c:delete val="0"/>
        <c:axPos val="b"/>
        <c:numFmt formatCode="General" sourceLinked="0"/>
        <c:majorTickMark val="out"/>
        <c:minorTickMark val="none"/>
        <c:tickLblPos val="nextTo"/>
        <c:txPr>
          <a:bodyPr/>
          <a:lstStyle/>
          <a:p>
            <a:pPr>
              <a:defRPr sz="1600"/>
            </a:pPr>
            <a:endParaRPr lang="zh-CN"/>
          </a:p>
        </c:txPr>
        <c:crossAx val="357989904"/>
        <c:crosses val="autoZero"/>
        <c:auto val="1"/>
        <c:lblAlgn val="ctr"/>
        <c:lblOffset val="100"/>
        <c:noMultiLvlLbl val="0"/>
      </c:catAx>
      <c:valAx>
        <c:axId val="357989904"/>
        <c:scaling>
          <c:orientation val="minMax"/>
        </c:scaling>
        <c:delete val="0"/>
        <c:axPos val="l"/>
        <c:majorGridlines>
          <c:spPr>
            <a:ln>
              <a:solidFill>
                <a:schemeClr val="bg1"/>
              </a:solidFill>
            </a:ln>
          </c:spPr>
        </c:majorGridlines>
        <c:numFmt formatCode="0.0%" sourceLinked="1"/>
        <c:majorTickMark val="out"/>
        <c:minorTickMark val="none"/>
        <c:tickLblPos val="nextTo"/>
        <c:txPr>
          <a:bodyPr/>
          <a:lstStyle/>
          <a:p>
            <a:pPr>
              <a:defRPr sz="1600"/>
            </a:pPr>
            <a:endParaRPr lang="zh-CN"/>
          </a:p>
        </c:txPr>
        <c:crossAx val="357989120"/>
        <c:crosses val="autoZero"/>
        <c:crossBetween val="between"/>
      </c:valAx>
    </c:plotArea>
    <c:legend>
      <c:legendPos val="r"/>
      <c:layout>
        <c:manualLayout>
          <c:xMode val="edge"/>
          <c:yMode val="edge"/>
          <c:x val="0.89863043161271494"/>
          <c:y val="0.18690606911697494"/>
          <c:w val="8.9023889374939852E-2"/>
          <c:h val="0.13284496410618621"/>
        </c:manualLayout>
      </c:layout>
      <c:overlay val="0"/>
      <c:txPr>
        <a:bodyPr/>
        <a:lstStyle/>
        <a:p>
          <a:pPr>
            <a:defRPr sz="1600"/>
          </a:pPr>
          <a:endParaRPr lang="zh-CN"/>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'human services'!$B$2</c:f>
              <c:strCache>
                <c:ptCount val="1"/>
                <c:pt idx="0">
                  <c:v>1995</c:v>
                </c:pt>
              </c:strCache>
            </c:strRef>
          </c:tx>
          <c:invertIfNegative val="0"/>
          <c:dLbls>
            <c:dLbl>
              <c:idx val="0"/>
              <c:layout>
                <c:manualLayout>
                  <c:x val="-1.080246913580255E-2"/>
                  <c:y val="-5.60616678346186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83-496D-98A9-B818CD8D7331}"/>
                </c:ext>
              </c:extLst>
            </c:dLbl>
            <c:dLbl>
              <c:idx val="1"/>
              <c:layout>
                <c:manualLayout>
                  <c:x val="-2.160493827160509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83-496D-98A9-B818CD8D7331}"/>
                </c:ext>
              </c:extLst>
            </c:dLbl>
            <c:spPr>
              <a:noFill/>
              <a:ln>
                <a:noFill/>
              </a:ln>
              <a:effectLst/>
            </c:spPr>
            <c:txPr>
              <a:bodyPr/>
              <a:lstStyle/>
              <a:p>
                <a:pPr>
                  <a:defRPr sz="16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'human services'!$A$3:$A$6</c:f>
              <c:strCache>
                <c:ptCount val="4"/>
                <c:pt idx="0">
                  <c:v>Private Contribution</c:v>
                </c:pt>
                <c:pt idx="1">
                  <c:v>Private Payments</c:v>
                </c:pt>
                <c:pt idx="2">
                  <c:v>Government Grants and Payments</c:v>
                </c:pt>
                <c:pt idx="3">
                  <c:v>Invement and Other Revenue</c:v>
                </c:pt>
              </c:strCache>
            </c:strRef>
          </c:cat>
          <c:val>
            <c:numRef>
              <c:f>'human services'!$B$3:$B$6</c:f>
              <c:numCache>
                <c:formatCode>0.0%</c:formatCode>
                <c:ptCount val="4"/>
                <c:pt idx="0">
                  <c:v>0.13022019741837509</c:v>
                </c:pt>
                <c:pt idx="1">
                  <c:v>0.36421159200202485</c:v>
                </c:pt>
                <c:pt idx="2">
                  <c:v>0.42723361174386232</c:v>
                </c:pt>
                <c:pt idx="3">
                  <c:v>7.8334598835738206E-2</c:v>
                </c:pt>
              </c:numCache>
            </c:numRef>
          </c:val>
          <c:extLst>
            <c:ext xmlns:c16="http://schemas.microsoft.com/office/drawing/2014/chart" uri="{C3380CC4-5D6E-409C-BE32-E72D297353CC}">
              <c16:uniqueId val="{00000002-3D83-496D-98A9-B818CD8D7331}"/>
            </c:ext>
          </c:extLst>
        </c:ser>
        <c:ser>
          <c:idx val="1"/>
          <c:order val="1"/>
          <c:tx>
            <c:strRef>
              <c:f>'human services'!$C$2</c:f>
              <c:strCache>
                <c:ptCount val="1"/>
                <c:pt idx="0">
                  <c:v>2005</c:v>
                </c:pt>
              </c:strCache>
            </c:strRef>
          </c:tx>
          <c:invertIfNegative val="0"/>
          <c:dLbls>
            <c:dLbl>
              <c:idx val="2"/>
              <c:layout>
                <c:manualLayout>
                  <c:x val="3.08641975308642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83-496D-98A9-B818CD8D7331}"/>
                </c:ext>
              </c:extLst>
            </c:dLbl>
            <c:dLbl>
              <c:idx val="3"/>
              <c:layout>
                <c:manualLayout>
                  <c:x val="2.3148148148148147E-2"/>
                  <c:y val="-1.1212333566923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83-496D-98A9-B818CD8D7331}"/>
                </c:ext>
              </c:extLst>
            </c:dLbl>
            <c:spPr>
              <a:noFill/>
              <a:ln>
                <a:noFill/>
              </a:ln>
              <a:effectLst/>
            </c:spPr>
            <c:txPr>
              <a:bodyPr/>
              <a:lstStyle/>
              <a:p>
                <a:pPr>
                  <a:defRPr sz="16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'human services'!$A$3:$A$6</c:f>
              <c:strCache>
                <c:ptCount val="4"/>
                <c:pt idx="0">
                  <c:v>Private Contribution</c:v>
                </c:pt>
                <c:pt idx="1">
                  <c:v>Private Payments</c:v>
                </c:pt>
                <c:pt idx="2">
                  <c:v>Government Grants and Payments</c:v>
                </c:pt>
                <c:pt idx="3">
                  <c:v>Invement and Other Revenue</c:v>
                </c:pt>
              </c:strCache>
            </c:strRef>
          </c:cat>
          <c:val>
            <c:numRef>
              <c:f>'human services'!$C$3:$C$6</c:f>
              <c:numCache>
                <c:formatCode>0.0%</c:formatCode>
                <c:ptCount val="4"/>
                <c:pt idx="0">
                  <c:v>0.15777508335859391</c:v>
                </c:pt>
                <c:pt idx="1">
                  <c:v>0.41186723249469542</c:v>
                </c:pt>
                <c:pt idx="2">
                  <c:v>0.36321612609881787</c:v>
                </c:pt>
                <c:pt idx="3">
                  <c:v>6.7141558047893304E-2</c:v>
                </c:pt>
              </c:numCache>
            </c:numRef>
          </c:val>
          <c:extLst>
            <c:ext xmlns:c16="http://schemas.microsoft.com/office/drawing/2014/chart" uri="{C3380CC4-5D6E-409C-BE32-E72D297353CC}">
              <c16:uniqueId val="{00000005-3D83-496D-98A9-B818CD8D7331}"/>
            </c:ext>
          </c:extLst>
        </c:ser>
        <c:dLbls>
          <c:showLegendKey val="0"/>
          <c:showVal val="0"/>
          <c:showCatName val="0"/>
          <c:showSerName val="0"/>
          <c:showPercent val="0"/>
          <c:showBubbleSize val="0"/>
        </c:dLbls>
        <c:gapWidth val="150"/>
        <c:axId val="358978816"/>
        <c:axId val="358983128"/>
      </c:barChart>
      <c:catAx>
        <c:axId val="358978816"/>
        <c:scaling>
          <c:orientation val="minMax"/>
        </c:scaling>
        <c:delete val="0"/>
        <c:axPos val="b"/>
        <c:numFmt formatCode="General" sourceLinked="0"/>
        <c:majorTickMark val="out"/>
        <c:minorTickMark val="none"/>
        <c:tickLblPos val="nextTo"/>
        <c:txPr>
          <a:bodyPr/>
          <a:lstStyle/>
          <a:p>
            <a:pPr>
              <a:defRPr sz="1600"/>
            </a:pPr>
            <a:endParaRPr lang="zh-CN"/>
          </a:p>
        </c:txPr>
        <c:crossAx val="358983128"/>
        <c:crosses val="autoZero"/>
        <c:auto val="1"/>
        <c:lblAlgn val="ctr"/>
        <c:lblOffset val="100"/>
        <c:noMultiLvlLbl val="0"/>
      </c:catAx>
      <c:valAx>
        <c:axId val="358983128"/>
        <c:scaling>
          <c:orientation val="minMax"/>
        </c:scaling>
        <c:delete val="0"/>
        <c:axPos val="l"/>
        <c:majorGridlines>
          <c:spPr>
            <a:ln>
              <a:solidFill>
                <a:schemeClr val="bg1"/>
              </a:solidFill>
            </a:ln>
          </c:spPr>
        </c:majorGridlines>
        <c:numFmt formatCode="0.0%" sourceLinked="1"/>
        <c:majorTickMark val="out"/>
        <c:minorTickMark val="none"/>
        <c:tickLblPos val="nextTo"/>
        <c:txPr>
          <a:bodyPr/>
          <a:lstStyle/>
          <a:p>
            <a:pPr>
              <a:defRPr sz="1600"/>
            </a:pPr>
            <a:endParaRPr lang="zh-CN"/>
          </a:p>
        </c:txPr>
        <c:crossAx val="358978816"/>
        <c:crosses val="autoZero"/>
        <c:crossBetween val="between"/>
      </c:valAx>
    </c:plotArea>
    <c:legend>
      <c:legendPos val="r"/>
      <c:overlay val="0"/>
      <c:txPr>
        <a:bodyPr/>
        <a:lstStyle/>
        <a:p>
          <a:pPr>
            <a:defRPr sz="1600"/>
          </a:pPr>
          <a:endParaRPr lang="zh-CN"/>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Sheet1!$B$2</c:f>
              <c:strCache>
                <c:ptCount val="1"/>
                <c:pt idx="0">
                  <c:v>1995</c:v>
                </c:pt>
              </c:strCache>
            </c:strRef>
          </c:tx>
          <c:invertIfNegative val="0"/>
          <c:cat>
            <c:strRef>
              <c:f>Sheet1!$A$3:$A$6</c:f>
              <c:strCache>
                <c:ptCount val="4"/>
                <c:pt idx="0">
                  <c:v>Private Contribution</c:v>
                </c:pt>
                <c:pt idx="1">
                  <c:v>Private Payments</c:v>
                </c:pt>
                <c:pt idx="2">
                  <c:v>Government Grants and Payments</c:v>
                </c:pt>
                <c:pt idx="3">
                  <c:v>Invement and Other Revenue</c:v>
                </c:pt>
              </c:strCache>
            </c:strRef>
          </c:cat>
          <c:val>
            <c:numRef>
              <c:f>Sheet1!$B$3:$B$6</c:f>
              <c:numCache>
                <c:formatCode>0.0%</c:formatCode>
                <c:ptCount val="4"/>
                <c:pt idx="0">
                  <c:v>0.36658749010293112</c:v>
                </c:pt>
                <c:pt idx="1">
                  <c:v>0.3143309580364213</c:v>
                </c:pt>
                <c:pt idx="2">
                  <c:v>0.12905779889152821</c:v>
                </c:pt>
                <c:pt idx="3">
                  <c:v>0.19002375296912113</c:v>
                </c:pt>
              </c:numCache>
            </c:numRef>
          </c:val>
          <c:extLst>
            <c:ext xmlns:c16="http://schemas.microsoft.com/office/drawing/2014/chart" uri="{C3380CC4-5D6E-409C-BE32-E72D297353CC}">
              <c16:uniqueId val="{00000000-9C01-4806-A351-6723E7D75B06}"/>
            </c:ext>
          </c:extLst>
        </c:ser>
        <c:ser>
          <c:idx val="1"/>
          <c:order val="1"/>
          <c:tx>
            <c:strRef>
              <c:f>Sheet1!$C$2</c:f>
              <c:strCache>
                <c:ptCount val="1"/>
                <c:pt idx="0">
                  <c:v>2005</c:v>
                </c:pt>
              </c:strCache>
            </c:strRef>
          </c:tx>
          <c:invertIfNegative val="0"/>
          <c:cat>
            <c:strRef>
              <c:f>Sheet1!$A$3:$A$6</c:f>
              <c:strCache>
                <c:ptCount val="4"/>
                <c:pt idx="0">
                  <c:v>Private Contribution</c:v>
                </c:pt>
                <c:pt idx="1">
                  <c:v>Private Payments</c:v>
                </c:pt>
                <c:pt idx="2">
                  <c:v>Government Grants and Payments</c:v>
                </c:pt>
                <c:pt idx="3">
                  <c:v>Invement and Other Revenue</c:v>
                </c:pt>
              </c:strCache>
            </c:strRef>
          </c:cat>
          <c:val>
            <c:numRef>
              <c:f>Sheet1!$C$3:$C$6</c:f>
              <c:numCache>
                <c:formatCode>0.0%</c:formatCode>
                <c:ptCount val="4"/>
                <c:pt idx="0">
                  <c:v>0.42453282223287214</c:v>
                </c:pt>
                <c:pt idx="1">
                  <c:v>0.29180642069957052</c:v>
                </c:pt>
                <c:pt idx="2">
                  <c:v>0.12458073790129424</c:v>
                </c:pt>
                <c:pt idx="3">
                  <c:v>0.15908001916626846</c:v>
                </c:pt>
              </c:numCache>
            </c:numRef>
          </c:val>
          <c:extLst>
            <c:ext xmlns:c16="http://schemas.microsoft.com/office/drawing/2014/chart" uri="{C3380CC4-5D6E-409C-BE32-E72D297353CC}">
              <c16:uniqueId val="{00000001-9C01-4806-A351-6723E7D75B06}"/>
            </c:ext>
          </c:extLst>
        </c:ser>
        <c:dLbls>
          <c:showLegendKey val="0"/>
          <c:showVal val="0"/>
          <c:showCatName val="0"/>
          <c:showSerName val="0"/>
          <c:showPercent val="0"/>
          <c:showBubbleSize val="0"/>
        </c:dLbls>
        <c:gapWidth val="150"/>
        <c:axId val="358983912"/>
        <c:axId val="358977248"/>
      </c:barChart>
      <c:catAx>
        <c:axId val="358983912"/>
        <c:scaling>
          <c:orientation val="minMax"/>
        </c:scaling>
        <c:delete val="0"/>
        <c:axPos val="b"/>
        <c:numFmt formatCode="General" sourceLinked="0"/>
        <c:majorTickMark val="out"/>
        <c:minorTickMark val="none"/>
        <c:tickLblPos val="nextTo"/>
        <c:txPr>
          <a:bodyPr/>
          <a:lstStyle/>
          <a:p>
            <a:pPr>
              <a:defRPr sz="1600"/>
            </a:pPr>
            <a:endParaRPr lang="zh-CN"/>
          </a:p>
        </c:txPr>
        <c:crossAx val="358977248"/>
        <c:crosses val="autoZero"/>
        <c:auto val="1"/>
        <c:lblAlgn val="ctr"/>
        <c:lblOffset val="100"/>
        <c:noMultiLvlLbl val="0"/>
      </c:catAx>
      <c:valAx>
        <c:axId val="358977248"/>
        <c:scaling>
          <c:orientation val="minMax"/>
        </c:scaling>
        <c:delete val="0"/>
        <c:axPos val="l"/>
        <c:majorGridlines>
          <c:spPr>
            <a:ln>
              <a:solidFill>
                <a:sysClr val="window" lastClr="FFFFFF"/>
              </a:solidFill>
            </a:ln>
          </c:spPr>
        </c:majorGridlines>
        <c:numFmt formatCode="0.0%" sourceLinked="1"/>
        <c:majorTickMark val="out"/>
        <c:minorTickMark val="none"/>
        <c:tickLblPos val="nextTo"/>
        <c:txPr>
          <a:bodyPr/>
          <a:lstStyle/>
          <a:p>
            <a:pPr>
              <a:defRPr sz="1600"/>
            </a:pPr>
            <a:endParaRPr lang="zh-CN"/>
          </a:p>
        </c:txPr>
        <c:crossAx val="358983912"/>
        <c:crosses val="autoZero"/>
        <c:crossBetween val="between"/>
      </c:valAx>
    </c:plotArea>
    <c:legend>
      <c:legendPos val="r"/>
      <c:overlay val="0"/>
      <c:txPr>
        <a:bodyPr/>
        <a:lstStyle/>
        <a:p>
          <a:pPr>
            <a:defRPr sz="1600"/>
          </a:pPr>
          <a:endParaRPr lang="zh-CN"/>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5DFD4E9F-1E6E-4E60-9EC6-C18B1CB8E902}" type="datetimeFigureOut">
              <a:rPr lang="zh-CN" altLang="en-US" smtClean="0"/>
              <a:pPr/>
              <a:t>2020/9/24</a:t>
            </a:fld>
            <a:endParaRPr lang="zh-CN" altLang="en-US"/>
          </a:p>
        </p:txBody>
      </p:sp>
      <p:sp>
        <p:nvSpPr>
          <p:cNvPr id="4" name="页脚占位符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22B87326-9C1C-4738-ABCB-7E795697C636}" type="slidenum">
              <a:rPr lang="zh-CN" altLang="en-US" smtClean="0"/>
              <a:pPr/>
              <a:t>‹#›</a:t>
            </a:fld>
            <a:endParaRPr lang="zh-CN" altLang="en-US"/>
          </a:p>
        </p:txBody>
      </p:sp>
    </p:spTree>
    <p:extLst>
      <p:ext uri="{BB962C8B-B14F-4D97-AF65-F5344CB8AC3E}">
        <p14:creationId xmlns:p14="http://schemas.microsoft.com/office/powerpoint/2010/main" val="575827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6C502A9C-033D-4E13-B24D-36BFE49209E0}" type="datetimeFigureOut">
              <a:rPr lang="zh-CN" altLang="en-US" smtClean="0"/>
              <a:pPr/>
              <a:t>2020/9/24</a:t>
            </a:fld>
            <a:endParaRPr lang="zh-CN" altLang="en-US"/>
          </a:p>
        </p:txBody>
      </p:sp>
      <p:sp>
        <p:nvSpPr>
          <p:cNvPr id="4" name="幻灯片图像占位符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FB2B724-8F57-4446-A309-E4566470A244}" type="slidenum">
              <a:rPr lang="zh-CN" altLang="en-US" smtClean="0"/>
              <a:pPr/>
              <a:t>‹#›</a:t>
            </a:fld>
            <a:endParaRPr lang="zh-CN" altLang="en-US"/>
          </a:p>
        </p:txBody>
      </p:sp>
    </p:spTree>
    <p:extLst>
      <p:ext uri="{BB962C8B-B14F-4D97-AF65-F5344CB8AC3E}">
        <p14:creationId xmlns:p14="http://schemas.microsoft.com/office/powerpoint/2010/main" val="15458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FB2B724-8F57-4446-A309-E4566470A244}" type="slidenum">
              <a:rPr lang="zh-CN" altLang="en-US" smtClean="0"/>
              <a:pPr/>
              <a:t>2</a:t>
            </a:fld>
            <a:endParaRPr lang="zh-CN" altLang="en-US"/>
          </a:p>
        </p:txBody>
      </p:sp>
    </p:spTree>
    <p:extLst>
      <p:ext uri="{BB962C8B-B14F-4D97-AF65-F5344CB8AC3E}">
        <p14:creationId xmlns:p14="http://schemas.microsoft.com/office/powerpoint/2010/main" val="50625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523DCB8C-0FA1-4794-8408-E5EAED58F4B5}" type="slidenum">
              <a:rPr lang="en-US" altLang="zh-CN" smtClean="0"/>
              <a:pPr/>
              <a:t>39</a:t>
            </a:fld>
            <a:endParaRPr lang="en-US" altLang="zh-CN"/>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spcBef>
                <a:spcPct val="0"/>
              </a:spcBef>
            </a:pPr>
            <a:endParaRPr lang="zh-CN" altLang="zh-CN"/>
          </a:p>
        </p:txBody>
      </p:sp>
    </p:spTree>
    <p:extLst>
      <p:ext uri="{BB962C8B-B14F-4D97-AF65-F5344CB8AC3E}">
        <p14:creationId xmlns:p14="http://schemas.microsoft.com/office/powerpoint/2010/main" val="1348240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FB2B724-8F57-4446-A309-E4566470A244}" type="slidenum">
              <a:rPr lang="zh-CN" altLang="en-US" smtClean="0"/>
              <a:pPr/>
              <a:t>42</a:t>
            </a:fld>
            <a:endParaRPr lang="zh-CN" altLang="en-US"/>
          </a:p>
        </p:txBody>
      </p:sp>
    </p:spTree>
    <p:extLst>
      <p:ext uri="{BB962C8B-B14F-4D97-AF65-F5344CB8AC3E}">
        <p14:creationId xmlns:p14="http://schemas.microsoft.com/office/powerpoint/2010/main" val="195371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B2B724-8F57-4446-A309-E4566470A244}" type="slidenum">
              <a:rPr lang="zh-CN" altLang="en-US" smtClean="0"/>
              <a:pPr/>
              <a:t>10</a:t>
            </a:fld>
            <a:endParaRPr lang="zh-CN" altLang="en-US"/>
          </a:p>
        </p:txBody>
      </p:sp>
    </p:spTree>
    <p:extLst>
      <p:ext uri="{BB962C8B-B14F-4D97-AF65-F5344CB8AC3E}">
        <p14:creationId xmlns:p14="http://schemas.microsoft.com/office/powerpoint/2010/main" val="239040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B2B724-8F57-4446-A309-E4566470A244}" type="slidenum">
              <a:rPr lang="zh-CN" altLang="en-US" smtClean="0"/>
              <a:pPr/>
              <a:t>13</a:t>
            </a:fld>
            <a:endParaRPr lang="zh-CN" altLang="en-US"/>
          </a:p>
        </p:txBody>
      </p:sp>
    </p:spTree>
    <p:extLst>
      <p:ext uri="{BB962C8B-B14F-4D97-AF65-F5344CB8AC3E}">
        <p14:creationId xmlns:p14="http://schemas.microsoft.com/office/powerpoint/2010/main" val="22313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B2B724-8F57-4446-A309-E4566470A244}" type="slidenum">
              <a:rPr lang="zh-CN" altLang="en-US" smtClean="0"/>
              <a:pPr/>
              <a:t>14</a:t>
            </a:fld>
            <a:endParaRPr lang="zh-CN" altLang="en-US"/>
          </a:p>
        </p:txBody>
      </p:sp>
    </p:spTree>
    <p:extLst>
      <p:ext uri="{BB962C8B-B14F-4D97-AF65-F5344CB8AC3E}">
        <p14:creationId xmlns:p14="http://schemas.microsoft.com/office/powerpoint/2010/main" val="346985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zh-CN"/>
              <a:t>Since 2008, the overall number of employees in the U.S. economy has been declining. Employment in the nonprofit sector, however, continued to increase throughout the recession. In fact, the nonprofit sector grew faster, in terms of employees and wages, than business or government.</a:t>
            </a:r>
          </a:p>
          <a:p>
            <a:endParaRPr lang="en-US" altLang="zh-CN"/>
          </a:p>
        </p:txBody>
      </p:sp>
      <p:sp>
        <p:nvSpPr>
          <p:cNvPr id="62468" name="Slide Number Placeholder 3"/>
          <p:cNvSpPr>
            <a:spLocks noGrp="1"/>
          </p:cNvSpPr>
          <p:nvPr>
            <p:ph type="sldNum" sz="quarter" idx="5"/>
          </p:nvPr>
        </p:nvSpPr>
        <p:spPr>
          <a:noFill/>
          <a:ln>
            <a:miter lim="800000"/>
            <a:headEnd/>
            <a:tailEnd/>
          </a:ln>
        </p:spPr>
        <p:txBody>
          <a:bodyPr/>
          <a:lstStyle/>
          <a:p>
            <a:fld id="{051329D8-E58C-4FC1-A19F-9B1C26F60FCA}" type="slidenum">
              <a:rPr lang="en-US" altLang="zh-CN" smtClean="0"/>
              <a:pPr/>
              <a:t>27</a:t>
            </a:fld>
            <a:endParaRPr lang="en-US" altLang="zh-CN"/>
          </a:p>
        </p:txBody>
      </p:sp>
    </p:spTree>
    <p:extLst>
      <p:ext uri="{BB962C8B-B14F-4D97-AF65-F5344CB8AC3E}">
        <p14:creationId xmlns:p14="http://schemas.microsoft.com/office/powerpoint/2010/main" val="69041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a:latin typeface="Arial" charset="0"/>
              </a:rPr>
              <a:t>The agency said healthcare accounted for almost 36 percent of federal spending in 2008, up from 28 percent of federal spending the prior year. CMS said that the $2.3 trillion spent on healthcare in 2008 translated to $7,681 per person.</a:t>
            </a:r>
          </a:p>
          <a:p>
            <a:endParaRPr lang="en-US" altLang="en-US">
              <a:latin typeface="Arial" charset="0"/>
            </a:endParaRPr>
          </a:p>
          <a:p>
            <a:r>
              <a:rPr lang="en-US" altLang="en-US">
                <a:latin typeface="Arial" charset="0"/>
              </a:rPr>
              <a:t>60% of all nonprofit revenues and 25% of all private charitable contributions in 1996</a:t>
            </a:r>
          </a:p>
          <a:p>
            <a:endParaRPr lang="en-US" altLang="en-US">
              <a:latin typeface="Arial" charset="0"/>
            </a:endParaRPr>
          </a:p>
          <a:p>
            <a:r>
              <a:rPr lang="en-US" altLang="en-US">
                <a:latin typeface="Arial" charset="0"/>
              </a:rPr>
              <a:t>Gifts to Health organizations are estimated to be $21.64 billion, or 7 percent of total estimated giving. The decrease in giving to this subsector for 2008 is estimated to be 6.5 </a:t>
            </a:r>
          </a:p>
          <a:p>
            <a:r>
              <a:rPr lang="en-US" altLang="en-US">
                <a:latin typeface="Arial" charset="0"/>
              </a:rPr>
              <a:t>percent (-10 percent adjusted for inflation). </a:t>
            </a:r>
          </a:p>
        </p:txBody>
      </p:sp>
      <p:sp>
        <p:nvSpPr>
          <p:cNvPr id="63492" name="Slide Number Placeholder 3"/>
          <p:cNvSpPr>
            <a:spLocks noGrp="1"/>
          </p:cNvSpPr>
          <p:nvPr>
            <p:ph type="sldNum" sz="quarter" idx="5"/>
          </p:nvPr>
        </p:nvSpPr>
        <p:spPr>
          <a:noFill/>
          <a:ln>
            <a:miter lim="800000"/>
            <a:headEnd/>
            <a:tailEnd/>
          </a:ln>
        </p:spPr>
        <p:txBody>
          <a:bodyPr/>
          <a:lstStyle/>
          <a:p>
            <a:fld id="{866B7C7B-20A6-46B6-B99B-FB66B5BB3320}" type="slidenum">
              <a:rPr lang="en-US" altLang="en-US" smtClean="0"/>
              <a:pPr/>
              <a:t>28</a:t>
            </a:fld>
            <a:endParaRPr lang="en-US" altLang="en-US"/>
          </a:p>
        </p:txBody>
      </p:sp>
    </p:spTree>
    <p:extLst>
      <p:ext uri="{BB962C8B-B14F-4D97-AF65-F5344CB8AC3E}">
        <p14:creationId xmlns:p14="http://schemas.microsoft.com/office/powerpoint/2010/main" val="2483005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altLang="en-US">
              <a:latin typeface="Arial" charset="0"/>
            </a:endParaRPr>
          </a:p>
        </p:txBody>
      </p:sp>
      <p:sp>
        <p:nvSpPr>
          <p:cNvPr id="64516" name="Slide Number Placeholder 3"/>
          <p:cNvSpPr>
            <a:spLocks noGrp="1"/>
          </p:cNvSpPr>
          <p:nvPr>
            <p:ph type="sldNum" sz="quarter" idx="5"/>
          </p:nvPr>
        </p:nvSpPr>
        <p:spPr>
          <a:noFill/>
          <a:ln>
            <a:miter lim="800000"/>
            <a:headEnd/>
            <a:tailEnd/>
          </a:ln>
        </p:spPr>
        <p:txBody>
          <a:bodyPr/>
          <a:lstStyle/>
          <a:p>
            <a:fld id="{36F17C45-A8AA-4C8A-8184-EA88A947CC02}" type="slidenum">
              <a:rPr lang="en-US" altLang="en-US" smtClean="0"/>
              <a:pPr/>
              <a:t>29</a:t>
            </a:fld>
            <a:endParaRPr lang="en-US" altLang="en-US"/>
          </a:p>
        </p:txBody>
      </p:sp>
    </p:spTree>
    <p:extLst>
      <p:ext uri="{BB962C8B-B14F-4D97-AF65-F5344CB8AC3E}">
        <p14:creationId xmlns:p14="http://schemas.microsoft.com/office/powerpoint/2010/main" val="2262281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36648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eaLnBrk="1" hangingPunct="1">
              <a:spcBef>
                <a:spcPct val="0"/>
              </a:spcBef>
            </a:pPr>
            <a:r>
              <a:rPr lang="en-US" altLang="zh-CN"/>
              <a:t>327000 religious congregations.</a:t>
            </a:r>
          </a:p>
        </p:txBody>
      </p:sp>
      <p:sp>
        <p:nvSpPr>
          <p:cNvPr id="67588" name="Slide Number Placeholder 3"/>
          <p:cNvSpPr>
            <a:spLocks noGrp="1"/>
          </p:cNvSpPr>
          <p:nvPr>
            <p:ph type="sldNum" sz="quarter" idx="5"/>
          </p:nvPr>
        </p:nvSpPr>
        <p:spPr>
          <a:noFill/>
          <a:ln>
            <a:miter lim="800000"/>
            <a:headEnd/>
            <a:tailEnd/>
          </a:ln>
        </p:spPr>
        <p:txBody>
          <a:bodyPr/>
          <a:lstStyle/>
          <a:p>
            <a:fld id="{614E7C83-3B04-46EC-A58F-7BFB070D5201}" type="slidenum">
              <a:rPr lang="en-US" altLang="zh-CN" smtClean="0"/>
              <a:pPr/>
              <a:t>37</a:t>
            </a:fld>
            <a:endParaRPr lang="en-US" altLang="zh-CN"/>
          </a:p>
        </p:txBody>
      </p:sp>
    </p:spTree>
    <p:extLst>
      <p:ext uri="{BB962C8B-B14F-4D97-AF65-F5344CB8AC3E}">
        <p14:creationId xmlns:p14="http://schemas.microsoft.com/office/powerpoint/2010/main" val="47282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b="1">
                <a:latin typeface="+mj-ea"/>
                <a:ea typeface="+mj-ea"/>
              </a:defRPr>
            </a:lvl1pPr>
          </a:lstStyle>
          <a:p>
            <a:r>
              <a:rPr lang="zh-CN" altLang="en-US" dirty="0"/>
              <a:t>单击此处编辑母版标题样式</a:t>
            </a:r>
          </a:p>
        </p:txBody>
      </p:sp>
      <p:sp>
        <p:nvSpPr>
          <p:cNvPr id="3" name="内容占位符 2"/>
          <p:cNvSpPr>
            <a:spLocks noGrp="1"/>
          </p:cNvSpPr>
          <p:nvPr>
            <p:ph idx="1"/>
          </p:nvPr>
        </p:nvSpPr>
        <p:spPr/>
        <p:txBody>
          <a:bodyPr/>
          <a:lstStyle>
            <a:lvl1pPr>
              <a:spcAft>
                <a:spcPts val="1200"/>
              </a:spcAft>
              <a:defRPr sz="3200">
                <a:latin typeface="+mj-ea"/>
                <a:ea typeface="+mj-ea"/>
                <a:cs typeface="Times New Roman" pitchFamily="18" charset="0"/>
              </a:defRPr>
            </a:lvl1pPr>
            <a:lvl2pPr>
              <a:spcAft>
                <a:spcPts val="1200"/>
              </a:spcAft>
              <a:defRPr>
                <a:latin typeface="+mj-ea"/>
                <a:ea typeface="+mj-ea"/>
                <a:cs typeface="Times New Roman" pitchFamily="18" charset="0"/>
              </a:defRPr>
            </a:lvl2pPr>
            <a:lvl3pPr>
              <a:spcAft>
                <a:spcPts val="1200"/>
              </a:spcAft>
              <a:defRPr>
                <a:latin typeface="+mj-ea"/>
                <a:ea typeface="+mj-ea"/>
                <a:cs typeface="Times New Roman" pitchFamily="18" charset="0"/>
              </a:defRPr>
            </a:lvl3pPr>
            <a:lvl4pPr>
              <a:spcAft>
                <a:spcPts val="1200"/>
              </a:spcAft>
              <a:defRPr>
                <a:latin typeface="+mj-ea"/>
                <a:ea typeface="+mj-ea"/>
                <a:cs typeface="Times New Roman" pitchFamily="18" charset="0"/>
              </a:defRPr>
            </a:lvl4pPr>
            <a:lvl5pPr>
              <a:spcAft>
                <a:spcPts val="1200"/>
              </a:spcAft>
              <a:defRPr>
                <a:latin typeface="+mj-ea"/>
                <a:ea typeface="+mj-ea"/>
                <a:cs typeface="Times New Roman"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376B0F9-B97F-408B-8725-26DA8F23D80F}" type="datetimeFigureOut">
              <a:rPr lang="zh-CN" altLang="en-US" smtClean="0"/>
              <a:pPr/>
              <a:t>2020/9/24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288515-41D2-4887-BCD7-0B3346ACF827}" type="slidenum">
              <a:rPr lang="zh-CN" altLang="en-US" smtClean="0"/>
              <a:pPr/>
              <a:t>‹#›</a:t>
            </a:fld>
            <a:endParaRPr lang="zh-CN" altLang="en-US"/>
          </a:p>
        </p:txBody>
      </p:sp>
      <p:pic>
        <p:nvPicPr>
          <p:cNvPr id="7" name="图片 6" descr="财大百年.jpg"/>
          <p:cNvPicPr>
            <a:picLocks noChangeAspect="1"/>
          </p:cNvPicPr>
          <p:nvPr userDrawn="1"/>
        </p:nvPicPr>
        <p:blipFill>
          <a:blip r:embed="rId2" cstate="print"/>
          <a:stretch>
            <a:fillRect/>
          </a:stretch>
        </p:blipFill>
        <p:spPr>
          <a:xfrm>
            <a:off x="7596336" y="0"/>
            <a:ext cx="1406608" cy="1268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4E1148-F79A-405C-BBF0-9B1A8E791FE7}" type="datetimeFigureOut">
              <a:rPr lang="zh-CN" altLang="en-US" smtClean="0"/>
              <a:pPr/>
              <a:t>2020/9/24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4E1148-F79A-405C-BBF0-9B1A8E791FE7}" type="datetimeFigureOut">
              <a:rPr lang="zh-CN" altLang="en-US" smtClean="0"/>
              <a:pPr/>
              <a:t>2020/9/24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4E1148-F79A-405C-BBF0-9B1A8E791FE7}" type="datetimeFigureOut">
              <a:rPr lang="zh-CN" altLang="en-US" smtClean="0"/>
              <a:pPr/>
              <a:t>2020/9/24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F4E1148-F79A-405C-BBF0-9B1A8E791FE7}" type="datetimeFigureOut">
              <a:rPr lang="zh-CN" altLang="en-US" smtClean="0"/>
              <a:pPr/>
              <a:t>2020/9/24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4E1148-F79A-405C-BBF0-9B1A8E791FE7}" type="datetimeFigureOut">
              <a:rPr lang="zh-CN" altLang="en-US" smtClean="0"/>
              <a:pPr/>
              <a:t>2020/9/24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4E1148-F79A-405C-BBF0-9B1A8E791FE7}" type="datetimeFigureOut">
              <a:rPr lang="zh-CN" altLang="en-US" smtClean="0"/>
              <a:pPr/>
              <a:t>2020/9/24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4E1148-F79A-405C-BBF0-9B1A8E791FE7}" type="datetimeFigureOut">
              <a:rPr lang="zh-CN" altLang="en-US" smtClean="0"/>
              <a:pPr/>
              <a:t>2020/9/24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4E1148-F79A-405C-BBF0-9B1A8E791FE7}" type="datetimeFigureOut">
              <a:rPr lang="zh-CN" altLang="en-US" smtClean="0"/>
              <a:pPr/>
              <a:t>2020/9/24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4E1148-F79A-405C-BBF0-9B1A8E791FE7}" type="datetimeFigureOut">
              <a:rPr lang="zh-CN" altLang="en-US" smtClean="0"/>
              <a:pPr/>
              <a:t>2020/9/24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4E1148-F79A-405C-BBF0-9B1A8E791FE7}" type="datetimeFigureOut">
              <a:rPr lang="zh-CN" altLang="en-US" smtClean="0"/>
              <a:pPr/>
              <a:t>2020/9/24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600200"/>
            <a:ext cx="4038600" cy="452596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5376B0F9-B97F-408B-8725-26DA8F23D80F}" type="datetimeFigureOut">
              <a:rPr lang="zh-CN" altLang="en-US" smtClean="0"/>
              <a:pPr/>
              <a:t>2020/9/24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4E1148-F79A-405C-BBF0-9B1A8E791FE7}" type="datetimeFigureOut">
              <a:rPr lang="zh-CN" altLang="en-US" smtClean="0"/>
              <a:pPr/>
              <a:t>2020/9/24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76B0F9-B97F-408B-8725-26DA8F23D80F}" type="datetimeFigureOut">
              <a:rPr lang="zh-CN" altLang="en-US" smtClean="0"/>
              <a:pPr/>
              <a:t>2020/9/24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b="1">
                <a:latin typeface="微软雅黑" pitchFamily="34" charset="-122"/>
                <a:ea typeface="微软雅黑"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5376B0F9-B97F-408B-8725-26DA8F23D80F}" type="datetimeFigureOut">
              <a:rPr lang="zh-CN" altLang="en-US" smtClean="0"/>
              <a:pPr/>
              <a:t>2020/9/24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微软雅黑" pitchFamily="34" charset="-122"/>
                <a:ea typeface="微软雅黑"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itchFamily="34" charset="-122"/>
                <a:ea typeface="微软雅黑"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5" y="1535113"/>
            <a:ext cx="4041775" cy="639762"/>
          </a:xfrm>
        </p:spPr>
        <p:txBody>
          <a:bodyPr anchor="b">
            <a:normAutofit/>
          </a:bodyPr>
          <a:lstStyle>
            <a:lvl1pPr marL="0" indent="0">
              <a:buNone/>
              <a:defRPr lang="zh-CN" altLang="en-US" sz="2400" b="1" kern="1200" dirty="0" smtClean="0">
                <a:solidFill>
                  <a:schemeClr val="tx1"/>
                </a:solidFill>
                <a:latin typeface="微软雅黑" pitchFamily="34" charset="-122"/>
                <a:ea typeface="微软雅黑" pitchFamily="34" charset="-122"/>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CN" altLang="en-US" dirty="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5376B0F9-B97F-408B-8725-26DA8F23D80F}" type="datetimeFigureOut">
              <a:rPr lang="zh-CN" altLang="en-US" smtClean="0"/>
              <a:pPr/>
              <a:t>2020/9/24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5376B0F9-B97F-408B-8725-26DA8F23D80F}" type="datetimeFigureOut">
              <a:rPr lang="zh-CN" altLang="en-US" smtClean="0"/>
              <a:pPr/>
              <a:t>2020/9/24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76B0F9-B97F-408B-8725-26DA8F23D80F}" type="datetimeFigureOut">
              <a:rPr lang="zh-CN" altLang="en-US" smtClean="0"/>
              <a:pPr/>
              <a:t>2020/9/24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F87E60D-0FB3-49C0-9E07-81E686184EA3}" type="datetime1">
              <a:rPr lang="zh-CN" altLang="en-US"/>
              <a:pPr>
                <a:defRPr/>
              </a:pPr>
              <a:t>2020/9/24</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5A23F97-7C84-40F7-984D-02204E7EA8AE}" type="slidenum">
              <a:rPr lang="zh-CN" altLang="en-US"/>
              <a:pPr>
                <a:defRPr/>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a:t>单击此处编辑母版标题样式</a:t>
            </a:r>
          </a:p>
        </p:txBody>
      </p:sp>
      <p:sp>
        <p:nvSpPr>
          <p:cNvPr id="3" name="表格占位符 2"/>
          <p:cNvSpPr>
            <a:spLocks noGrp="1"/>
          </p:cNvSpPr>
          <p:nvPr>
            <p:ph type="tbl" idx="1"/>
          </p:nvPr>
        </p:nvSpPr>
        <p:spPr>
          <a:xfrm>
            <a:off x="685800" y="1981200"/>
            <a:ext cx="7772400" cy="4114800"/>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602201A-F0A1-450D-802D-6EC479B550D9}"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6B0F9-B97F-408B-8725-26DA8F23D80F}" type="datetimeFigureOut">
              <a:rPr lang="zh-CN" altLang="en-US" smtClean="0"/>
              <a:pPr/>
              <a:t>2020/9/24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88515-41D2-4887-BCD7-0B3346ACF827}" type="slidenum">
              <a:rPr lang="zh-CN" altLang="en-US" smtClean="0"/>
              <a:pPr/>
              <a:t>‹#›</a:t>
            </a:fld>
            <a:endParaRPr lang="zh-CN" altLang="en-US"/>
          </a:p>
        </p:txBody>
      </p:sp>
      <p:pic>
        <p:nvPicPr>
          <p:cNvPr id="8" name="图片 7" descr="财大百年.jpg"/>
          <p:cNvPicPr>
            <a:picLocks noChangeAspect="1"/>
          </p:cNvPicPr>
          <p:nvPr userDrawn="1"/>
        </p:nvPicPr>
        <p:blipFill>
          <a:blip r:embed="rId11" cstate="print"/>
          <a:stretch>
            <a:fillRect/>
          </a:stretch>
        </p:blipFill>
        <p:spPr>
          <a:xfrm>
            <a:off x="7596336" y="0"/>
            <a:ext cx="1406608" cy="126876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74" r:id="rId3"/>
    <p:sldLayoutId id="2147483649" r:id="rId4"/>
    <p:sldLayoutId id="2147483653" r:id="rId5"/>
    <p:sldLayoutId id="2147483654" r:id="rId6"/>
    <p:sldLayoutId id="2147483655" r:id="rId7"/>
    <p:sldLayoutId id="2147483660" r:id="rId8"/>
    <p:sldLayoutId id="2147483661" r:id="rId9"/>
  </p:sldLayoutIdLst>
  <p:txStyles>
    <p:titleStyle>
      <a:lvl1pPr algn="ctr" defTabSz="914400" rtl="0" eaLnBrk="1" latinLnBrk="0" hangingPunct="1">
        <a:spcBef>
          <a:spcPct val="0"/>
        </a:spcBef>
        <a:buNone/>
        <a:defRPr sz="4400" b="1" kern="1200">
          <a:solidFill>
            <a:schemeClr val="tx1"/>
          </a:solidFill>
          <a:latin typeface="+mj-ea"/>
          <a:ea typeface="+mj-ea"/>
          <a:cs typeface="+mj-cs"/>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1"/>
          </a:solidFill>
          <a:latin typeface="+mj-ea"/>
          <a:ea typeface="+mj-ea"/>
          <a:cs typeface="+mn-cs"/>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1"/>
          </a:solidFill>
          <a:latin typeface="+mj-ea"/>
          <a:ea typeface="+mj-ea"/>
          <a:cs typeface="+mn-cs"/>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1"/>
          </a:solidFill>
          <a:latin typeface="+mj-ea"/>
          <a:ea typeface="+mj-ea"/>
          <a:cs typeface="+mn-cs"/>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1"/>
          </a:solidFill>
          <a:latin typeface="+mj-ea"/>
          <a:ea typeface="+mj-ea"/>
          <a:cs typeface="+mn-cs"/>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E1148-F79A-405C-BBF0-9B1A8E791FE7}" type="datetimeFigureOut">
              <a:rPr lang="zh-CN" altLang="en-US" smtClean="0"/>
              <a:pPr/>
              <a:t>2020/9/24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0766C-9A88-4B72-AF10-6DC2A692F38E}" type="slidenum">
              <a:rPr lang="zh-CN" altLang="en-US" smtClean="0"/>
              <a:pPr/>
              <a:t>‹#›</a:t>
            </a:fld>
            <a:endParaRPr lang="zh-CN" altLang="en-US"/>
          </a:p>
        </p:txBody>
      </p:sp>
      <p:pic>
        <p:nvPicPr>
          <p:cNvPr id="7" name="图片 6" descr="财大百年.jpg"/>
          <p:cNvPicPr>
            <a:picLocks noChangeAspect="1"/>
          </p:cNvPicPr>
          <p:nvPr userDrawn="1"/>
        </p:nvPicPr>
        <p:blipFill>
          <a:blip r:embed="rId13" cstate="print"/>
          <a:stretch>
            <a:fillRect/>
          </a:stretch>
        </p:blipFill>
        <p:spPr>
          <a:xfrm>
            <a:off x="7596336" y="0"/>
            <a:ext cx="1406608" cy="126876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blip>
          <a:srcRect/>
          <a:tile tx="0" ty="0" sx="100000" sy="100000" flip="none" algn="tl"/>
        </a:blipFill>
        <a:effectLst/>
      </p:bgPr>
    </p:bg>
    <p:spTree>
      <p:nvGrpSpPr>
        <p:cNvPr id="1" name=""/>
        <p:cNvGrpSpPr/>
        <p:nvPr/>
      </p:nvGrpSpPr>
      <p:grpSpPr>
        <a:xfrm>
          <a:off x="0" y="0"/>
          <a:ext cx="0" cy="0"/>
          <a:chOff x="0" y="0"/>
          <a:chExt cx="0" cy="0"/>
        </a:xfrm>
      </p:grpSpPr>
      <p:sp>
        <p:nvSpPr>
          <p:cNvPr id="5124" name="TextBox 3"/>
          <p:cNvSpPr txBox="1">
            <a:spLocks noChangeArrowheads="1"/>
          </p:cNvSpPr>
          <p:nvPr/>
        </p:nvSpPr>
        <p:spPr bwMode="auto">
          <a:xfrm>
            <a:off x="611560" y="1844824"/>
            <a:ext cx="6912768" cy="3170099"/>
          </a:xfrm>
          <a:prstGeom prst="rect">
            <a:avLst/>
          </a:prstGeom>
          <a:noFill/>
          <a:ln w="9525">
            <a:noFill/>
            <a:miter lim="800000"/>
            <a:headEnd/>
            <a:tailEnd/>
          </a:ln>
        </p:spPr>
        <p:txBody>
          <a:bodyPr wrap="square">
            <a:spAutoFit/>
          </a:bodyPr>
          <a:lstStyle/>
          <a:p>
            <a:pPr algn="ctr"/>
            <a:r>
              <a:rPr lang="en-US" altLang="zh-CN" sz="4400" b="1" dirty="0">
                <a:solidFill>
                  <a:srgbClr val="740000"/>
                </a:solidFill>
                <a:latin typeface="微软雅黑" pitchFamily="34" charset="-122"/>
                <a:ea typeface="微软雅黑" pitchFamily="34" charset="-122"/>
              </a:rPr>
              <a:t>Introduction To Public Administration</a:t>
            </a:r>
          </a:p>
          <a:p>
            <a:pPr algn="ctr"/>
            <a:endParaRPr lang="en-US" altLang="zh-CN" sz="2800" b="1" dirty="0">
              <a:solidFill>
                <a:srgbClr val="740000"/>
              </a:solidFill>
              <a:latin typeface="微软雅黑" pitchFamily="34" charset="-122"/>
              <a:ea typeface="微软雅黑" pitchFamily="34" charset="-122"/>
            </a:endParaRPr>
          </a:p>
          <a:p>
            <a:pPr algn="ctr"/>
            <a:endParaRPr lang="en-US" altLang="zh-CN" sz="2800" b="1" dirty="0">
              <a:solidFill>
                <a:srgbClr val="740000"/>
              </a:solidFill>
              <a:latin typeface="微软雅黑" pitchFamily="34" charset="-122"/>
              <a:ea typeface="微软雅黑" pitchFamily="34" charset="-122"/>
            </a:endParaRPr>
          </a:p>
          <a:p>
            <a:pPr algn="ctr"/>
            <a:r>
              <a:rPr lang="en-US" altLang="zh-CN" sz="2800" b="1" dirty="0">
                <a:solidFill>
                  <a:srgbClr val="740000"/>
                </a:solidFill>
                <a:latin typeface="微软雅黑" pitchFamily="34" charset="-122"/>
                <a:ea typeface="微软雅黑" pitchFamily="34" charset="-122"/>
              </a:rPr>
              <a:t>SUFE SPEA</a:t>
            </a:r>
          </a:p>
          <a:p>
            <a:pPr algn="ctr"/>
            <a:r>
              <a:rPr lang="en-US" altLang="zh-CN" sz="2800" b="1" dirty="0">
                <a:solidFill>
                  <a:srgbClr val="740000"/>
                </a:solidFill>
                <a:latin typeface="微软雅黑" pitchFamily="34" charset="-122"/>
                <a:ea typeface="微软雅黑" pitchFamily="34" charset="-122"/>
              </a:rPr>
              <a:t>Instructor: WANG, </a:t>
            </a:r>
            <a:r>
              <a:rPr lang="en-US" altLang="zh-CN" sz="2800" b="1" dirty="0" err="1">
                <a:solidFill>
                  <a:srgbClr val="740000"/>
                </a:solidFill>
                <a:latin typeface="微软雅黑" pitchFamily="34" charset="-122"/>
                <a:ea typeface="微软雅黑" pitchFamily="34" charset="-122"/>
              </a:rPr>
              <a:t>Feng</a:t>
            </a:r>
            <a:endParaRPr lang="en-US" altLang="zh-CN" sz="2800" b="1" dirty="0">
              <a:solidFill>
                <a:srgbClr val="740000"/>
              </a:solidFill>
              <a:latin typeface="微软雅黑" pitchFamily="34" charset="-122"/>
              <a:ea typeface="微软雅黑" pitchFamily="34" charset="-122"/>
            </a:endParaRPr>
          </a:p>
        </p:txBody>
      </p:sp>
      <p:sp>
        <p:nvSpPr>
          <p:cNvPr id="5" name="日期占位符 4"/>
          <p:cNvSpPr>
            <a:spLocks noGrp="1"/>
          </p:cNvSpPr>
          <p:nvPr>
            <p:ph type="dt" sz="quarter" idx="10"/>
          </p:nvPr>
        </p:nvSpPr>
        <p:spPr/>
        <p:txBody>
          <a:bodyPr/>
          <a:lstStyle/>
          <a:p>
            <a:pPr>
              <a:defRPr/>
            </a:pPr>
            <a:fld id="{8260F866-0770-42AC-8872-8697DDAE443C}" type="datetime1">
              <a:rPr lang="zh-CN" altLang="en-US"/>
              <a:pPr>
                <a:defRPr/>
              </a:pPr>
              <a:t>2020/9/24</a:t>
            </a:fld>
            <a:endParaRPr lang="zh-CN" altLang="en-US"/>
          </a:p>
        </p:txBody>
      </p:sp>
      <p:sp>
        <p:nvSpPr>
          <p:cNvPr id="6" name="灯片编号占位符 5"/>
          <p:cNvSpPr>
            <a:spLocks noGrp="1"/>
          </p:cNvSpPr>
          <p:nvPr>
            <p:ph type="sldNum" sz="quarter" idx="12"/>
          </p:nvPr>
        </p:nvSpPr>
        <p:spPr/>
        <p:txBody>
          <a:bodyPr/>
          <a:lstStyle/>
          <a:p>
            <a:pPr>
              <a:defRPr/>
            </a:pPr>
            <a:fld id="{BA0C9516-6C8C-4A4A-8A72-32D40F2E5BD3}" type="slidenum">
              <a:rPr lang="zh-CN" altLang="en-US" smtClean="0"/>
              <a:pPr>
                <a:defRPr/>
              </a:pPr>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0C5C360B-37AC-42A9-A157-CB8C4F0C5F4C}" type="slidenum">
              <a:rPr lang="en-US" altLang="zh-CN" sz="1400"/>
              <a:pPr algn="r"/>
              <a:t>10</a:t>
            </a:fld>
            <a:endParaRPr lang="en-US" altLang="zh-CN" sz="1400"/>
          </a:p>
        </p:txBody>
      </p:sp>
      <p:sp>
        <p:nvSpPr>
          <p:cNvPr id="20483" name="Rectangle 2"/>
          <p:cNvSpPr>
            <a:spLocks noGrp="1" noChangeArrowheads="1"/>
          </p:cNvSpPr>
          <p:nvPr>
            <p:ph type="title" idx="4294967295"/>
          </p:nvPr>
        </p:nvSpPr>
        <p:spPr>
          <a:xfrm>
            <a:off x="1066800" y="762000"/>
            <a:ext cx="7391400" cy="609600"/>
          </a:xfrm>
        </p:spPr>
        <p:txBody>
          <a:bodyPr>
            <a:normAutofit fontScale="90000"/>
          </a:bodyPr>
          <a:lstStyle/>
          <a:p>
            <a:pPr eaLnBrk="1" hangingPunct="1"/>
            <a:r>
              <a:rPr lang="en-US" altLang="zh-CN" sz="3700">
                <a:cs typeface="Times New Roman" pitchFamily="18" charset="0"/>
              </a:rPr>
              <a:t>Models of Service delivery</a:t>
            </a:r>
            <a:r>
              <a:rPr lang="en-US" altLang="zh-CN" sz="3300"/>
              <a:t> </a:t>
            </a:r>
            <a:br>
              <a:rPr lang="en-US" altLang="zh-CN" sz="3300"/>
            </a:br>
            <a:r>
              <a:rPr lang="en-US" altLang="zh-CN" sz="3300"/>
              <a:t>Ideal type 1: the bureaucratic Model</a:t>
            </a:r>
          </a:p>
        </p:txBody>
      </p:sp>
      <p:sp>
        <p:nvSpPr>
          <p:cNvPr id="786435" name="Rectangle 3"/>
          <p:cNvSpPr>
            <a:spLocks noChangeArrowheads="1"/>
          </p:cNvSpPr>
          <p:nvPr/>
        </p:nvSpPr>
        <p:spPr bwMode="auto">
          <a:xfrm>
            <a:off x="838200" y="2971800"/>
            <a:ext cx="19812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a:t>Political System</a:t>
            </a:r>
          </a:p>
        </p:txBody>
      </p:sp>
      <p:sp>
        <p:nvSpPr>
          <p:cNvPr id="786436" name="Rectangle 4"/>
          <p:cNvSpPr>
            <a:spLocks noChangeArrowheads="1"/>
          </p:cNvSpPr>
          <p:nvPr/>
        </p:nvSpPr>
        <p:spPr bwMode="auto">
          <a:xfrm>
            <a:off x="4114800" y="1752600"/>
            <a:ext cx="1600200" cy="6858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a:t>Bureaucracy</a:t>
            </a:r>
          </a:p>
        </p:txBody>
      </p:sp>
      <p:sp>
        <p:nvSpPr>
          <p:cNvPr id="20486" name="Rectangle 5"/>
          <p:cNvSpPr>
            <a:spLocks noChangeArrowheads="1"/>
          </p:cNvSpPr>
          <p:nvPr/>
        </p:nvSpPr>
        <p:spPr bwMode="auto">
          <a:xfrm>
            <a:off x="3962400" y="4876800"/>
            <a:ext cx="19050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2000" dirty="0"/>
              <a:t>Citizens</a:t>
            </a:r>
          </a:p>
        </p:txBody>
      </p:sp>
      <p:sp>
        <p:nvSpPr>
          <p:cNvPr id="786438" name="Line 6"/>
          <p:cNvSpPr>
            <a:spLocks noChangeShapeType="1"/>
          </p:cNvSpPr>
          <p:nvPr/>
        </p:nvSpPr>
        <p:spPr bwMode="auto">
          <a:xfrm>
            <a:off x="2362200" y="3581400"/>
            <a:ext cx="0" cy="1371600"/>
          </a:xfrm>
          <a:prstGeom prst="line">
            <a:avLst/>
          </a:prstGeom>
          <a:noFill/>
          <a:ln w="25400">
            <a:solidFill>
              <a:schemeClr val="tx1"/>
            </a:solidFill>
            <a:prstDash val="dash"/>
            <a:round/>
            <a:headEnd/>
            <a:tailEnd/>
          </a:ln>
        </p:spPr>
        <p:txBody>
          <a:bodyPr/>
          <a:lstStyle/>
          <a:p>
            <a:endParaRPr lang="zh-CN" altLang="en-US"/>
          </a:p>
        </p:txBody>
      </p:sp>
      <p:sp>
        <p:nvSpPr>
          <p:cNvPr id="786439" name="Line 7"/>
          <p:cNvSpPr>
            <a:spLocks noChangeShapeType="1"/>
          </p:cNvSpPr>
          <p:nvPr/>
        </p:nvSpPr>
        <p:spPr bwMode="auto">
          <a:xfrm>
            <a:off x="2362200" y="4953000"/>
            <a:ext cx="1524000" cy="0"/>
          </a:xfrm>
          <a:prstGeom prst="line">
            <a:avLst/>
          </a:prstGeom>
          <a:noFill/>
          <a:ln w="25400">
            <a:solidFill>
              <a:schemeClr val="tx1"/>
            </a:solidFill>
            <a:prstDash val="dash"/>
            <a:round/>
            <a:headEnd/>
            <a:tailEnd type="triangle" w="med" len="med"/>
          </a:ln>
        </p:spPr>
        <p:txBody>
          <a:bodyPr/>
          <a:lstStyle/>
          <a:p>
            <a:endParaRPr lang="zh-CN" altLang="en-US"/>
          </a:p>
        </p:txBody>
      </p:sp>
      <p:sp>
        <p:nvSpPr>
          <p:cNvPr id="786440" name="Line 8"/>
          <p:cNvSpPr>
            <a:spLocks noChangeShapeType="1"/>
          </p:cNvSpPr>
          <p:nvPr/>
        </p:nvSpPr>
        <p:spPr bwMode="auto">
          <a:xfrm flipV="1">
            <a:off x="1828800" y="3581400"/>
            <a:ext cx="0" cy="1600200"/>
          </a:xfrm>
          <a:prstGeom prst="line">
            <a:avLst/>
          </a:prstGeom>
          <a:noFill/>
          <a:ln w="25400">
            <a:solidFill>
              <a:schemeClr val="tx1"/>
            </a:solidFill>
            <a:round/>
            <a:headEnd/>
            <a:tailEnd type="triangle" w="med" len="med"/>
          </a:ln>
        </p:spPr>
        <p:txBody>
          <a:bodyPr/>
          <a:lstStyle/>
          <a:p>
            <a:endParaRPr lang="zh-CN" altLang="en-US"/>
          </a:p>
        </p:txBody>
      </p:sp>
      <p:sp>
        <p:nvSpPr>
          <p:cNvPr id="786441" name="Line 9"/>
          <p:cNvSpPr>
            <a:spLocks noChangeShapeType="1"/>
          </p:cNvSpPr>
          <p:nvPr/>
        </p:nvSpPr>
        <p:spPr bwMode="auto">
          <a:xfrm>
            <a:off x="1828800" y="5181600"/>
            <a:ext cx="2133600" cy="0"/>
          </a:xfrm>
          <a:prstGeom prst="line">
            <a:avLst/>
          </a:prstGeom>
          <a:noFill/>
          <a:ln w="25400">
            <a:solidFill>
              <a:schemeClr val="tx1"/>
            </a:solidFill>
            <a:round/>
            <a:headEnd/>
            <a:tailEnd/>
          </a:ln>
        </p:spPr>
        <p:txBody>
          <a:bodyPr/>
          <a:lstStyle/>
          <a:p>
            <a:endParaRPr lang="zh-CN" altLang="en-US"/>
          </a:p>
        </p:txBody>
      </p:sp>
      <p:sp>
        <p:nvSpPr>
          <p:cNvPr id="786442" name="Line 10"/>
          <p:cNvSpPr>
            <a:spLocks noChangeShapeType="1"/>
          </p:cNvSpPr>
          <p:nvPr/>
        </p:nvSpPr>
        <p:spPr bwMode="auto">
          <a:xfrm flipV="1">
            <a:off x="1828800" y="1905000"/>
            <a:ext cx="0" cy="1066800"/>
          </a:xfrm>
          <a:prstGeom prst="line">
            <a:avLst/>
          </a:prstGeom>
          <a:noFill/>
          <a:ln w="25400">
            <a:solidFill>
              <a:schemeClr val="tx1"/>
            </a:solidFill>
            <a:round/>
            <a:headEnd/>
            <a:tailEnd/>
          </a:ln>
        </p:spPr>
        <p:txBody>
          <a:bodyPr/>
          <a:lstStyle/>
          <a:p>
            <a:endParaRPr lang="zh-CN" altLang="en-US"/>
          </a:p>
        </p:txBody>
      </p:sp>
      <p:sp>
        <p:nvSpPr>
          <p:cNvPr id="786443" name="Line 11"/>
          <p:cNvSpPr>
            <a:spLocks noChangeShapeType="1"/>
          </p:cNvSpPr>
          <p:nvPr/>
        </p:nvSpPr>
        <p:spPr bwMode="auto">
          <a:xfrm>
            <a:off x="1828800" y="1905000"/>
            <a:ext cx="2286000" cy="0"/>
          </a:xfrm>
          <a:prstGeom prst="line">
            <a:avLst/>
          </a:prstGeom>
          <a:noFill/>
          <a:ln w="25400">
            <a:solidFill>
              <a:schemeClr val="tx1"/>
            </a:solidFill>
            <a:round/>
            <a:headEnd/>
            <a:tailEnd type="triangle" w="med" len="med"/>
          </a:ln>
        </p:spPr>
        <p:txBody>
          <a:bodyPr/>
          <a:lstStyle/>
          <a:p>
            <a:endParaRPr lang="zh-CN" altLang="en-US"/>
          </a:p>
        </p:txBody>
      </p:sp>
      <p:sp>
        <p:nvSpPr>
          <p:cNvPr id="786444" name="Line 12"/>
          <p:cNvSpPr>
            <a:spLocks noChangeShapeType="1"/>
          </p:cNvSpPr>
          <p:nvPr/>
        </p:nvSpPr>
        <p:spPr bwMode="auto">
          <a:xfrm flipH="1">
            <a:off x="2438400" y="2133600"/>
            <a:ext cx="1676400" cy="0"/>
          </a:xfrm>
          <a:prstGeom prst="line">
            <a:avLst/>
          </a:prstGeom>
          <a:noFill/>
          <a:ln w="25400">
            <a:solidFill>
              <a:schemeClr val="tx1"/>
            </a:solidFill>
            <a:prstDash val="dash"/>
            <a:round/>
            <a:headEnd/>
            <a:tailEnd/>
          </a:ln>
        </p:spPr>
        <p:txBody>
          <a:bodyPr/>
          <a:lstStyle/>
          <a:p>
            <a:endParaRPr lang="zh-CN" altLang="en-US"/>
          </a:p>
        </p:txBody>
      </p:sp>
      <p:sp>
        <p:nvSpPr>
          <p:cNvPr id="786445" name="Line 13"/>
          <p:cNvSpPr>
            <a:spLocks noChangeShapeType="1"/>
          </p:cNvSpPr>
          <p:nvPr/>
        </p:nvSpPr>
        <p:spPr bwMode="auto">
          <a:xfrm>
            <a:off x="2438400" y="2133600"/>
            <a:ext cx="0" cy="838200"/>
          </a:xfrm>
          <a:prstGeom prst="line">
            <a:avLst/>
          </a:prstGeom>
          <a:noFill/>
          <a:ln w="25400">
            <a:solidFill>
              <a:schemeClr val="tx1"/>
            </a:solidFill>
            <a:prstDash val="dash"/>
            <a:round/>
            <a:headEnd/>
            <a:tailEnd type="triangle" w="med" len="med"/>
          </a:ln>
        </p:spPr>
        <p:txBody>
          <a:bodyPr/>
          <a:lstStyle/>
          <a:p>
            <a:endParaRPr lang="zh-CN" altLang="en-US"/>
          </a:p>
        </p:txBody>
      </p:sp>
      <p:sp>
        <p:nvSpPr>
          <p:cNvPr id="786446" name="Line 14"/>
          <p:cNvSpPr>
            <a:spLocks noChangeShapeType="1"/>
          </p:cNvSpPr>
          <p:nvPr/>
        </p:nvSpPr>
        <p:spPr bwMode="auto">
          <a:xfrm>
            <a:off x="4572000" y="2438400"/>
            <a:ext cx="0" cy="243840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786447" name="Line 15"/>
          <p:cNvSpPr>
            <a:spLocks noChangeShapeType="1"/>
          </p:cNvSpPr>
          <p:nvPr/>
        </p:nvSpPr>
        <p:spPr bwMode="auto">
          <a:xfrm>
            <a:off x="5105400" y="2438400"/>
            <a:ext cx="0" cy="2438400"/>
          </a:xfrm>
          <a:prstGeom prst="line">
            <a:avLst/>
          </a:prstGeom>
          <a:noFill/>
          <a:ln w="25400">
            <a:solidFill>
              <a:schemeClr val="tx1"/>
            </a:solidFill>
            <a:prstDash val="dash"/>
            <a:round/>
            <a:headEnd/>
            <a:tailEnd type="triangle" w="med" len="med"/>
          </a:ln>
        </p:spPr>
        <p:txBody>
          <a:bodyPr/>
          <a:lstStyle/>
          <a:p>
            <a:endParaRPr lang="zh-CN" altLang="en-US"/>
          </a:p>
        </p:txBody>
      </p:sp>
      <p:sp>
        <p:nvSpPr>
          <p:cNvPr id="20497" name="Line 16"/>
          <p:cNvSpPr>
            <a:spLocks noChangeShapeType="1"/>
          </p:cNvSpPr>
          <p:nvPr/>
        </p:nvSpPr>
        <p:spPr bwMode="auto">
          <a:xfrm>
            <a:off x="1600200" y="5843588"/>
            <a:ext cx="1219200" cy="0"/>
          </a:xfrm>
          <a:prstGeom prst="line">
            <a:avLst/>
          </a:prstGeom>
          <a:noFill/>
          <a:ln w="25400">
            <a:solidFill>
              <a:schemeClr val="tx1"/>
            </a:solidFill>
            <a:round/>
            <a:headEnd/>
            <a:tailEnd type="triangle" w="med" len="med"/>
          </a:ln>
        </p:spPr>
        <p:txBody>
          <a:bodyPr/>
          <a:lstStyle/>
          <a:p>
            <a:endParaRPr lang="zh-CN" altLang="en-US"/>
          </a:p>
        </p:txBody>
      </p:sp>
      <p:sp>
        <p:nvSpPr>
          <p:cNvPr id="20498" name="Line 17"/>
          <p:cNvSpPr>
            <a:spLocks noChangeShapeType="1"/>
          </p:cNvSpPr>
          <p:nvPr/>
        </p:nvSpPr>
        <p:spPr bwMode="auto">
          <a:xfrm>
            <a:off x="4038600" y="5843588"/>
            <a:ext cx="1447800" cy="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20499" name="Line 18"/>
          <p:cNvSpPr>
            <a:spLocks noChangeShapeType="1"/>
          </p:cNvSpPr>
          <p:nvPr/>
        </p:nvSpPr>
        <p:spPr bwMode="auto">
          <a:xfrm>
            <a:off x="6400800" y="5843588"/>
            <a:ext cx="1447800" cy="0"/>
          </a:xfrm>
          <a:prstGeom prst="line">
            <a:avLst/>
          </a:prstGeom>
          <a:noFill/>
          <a:ln w="25400">
            <a:solidFill>
              <a:schemeClr val="tx1"/>
            </a:solidFill>
            <a:prstDash val="dash"/>
            <a:round/>
            <a:headEnd/>
            <a:tailEnd type="triangle" w="med" len="med"/>
          </a:ln>
        </p:spPr>
        <p:txBody>
          <a:bodyPr/>
          <a:lstStyle/>
          <a:p>
            <a:endParaRPr lang="zh-CN" altLang="en-US"/>
          </a:p>
        </p:txBody>
      </p:sp>
      <p:sp>
        <p:nvSpPr>
          <p:cNvPr id="20500" name="Text Box 19"/>
          <p:cNvSpPr txBox="1">
            <a:spLocks noChangeArrowheads="1"/>
          </p:cNvSpPr>
          <p:nvPr/>
        </p:nvSpPr>
        <p:spPr bwMode="auto">
          <a:xfrm>
            <a:off x="1600200" y="6019800"/>
            <a:ext cx="6705600" cy="366713"/>
          </a:xfrm>
          <a:prstGeom prst="rect">
            <a:avLst/>
          </a:prstGeom>
          <a:noFill/>
          <a:ln w="9525">
            <a:noFill/>
            <a:miter lim="800000"/>
            <a:headEnd/>
            <a:tailEnd/>
          </a:ln>
        </p:spPr>
        <p:txBody>
          <a:bodyPr>
            <a:spAutoFit/>
          </a:bodyPr>
          <a:lstStyle/>
          <a:p>
            <a:pPr>
              <a:spcBef>
                <a:spcPct val="50000"/>
              </a:spcBef>
            </a:pPr>
            <a:r>
              <a:rPr kumimoji="0" lang="en-US" altLang="zh-CN" sz="1800" b="1">
                <a:latin typeface="Garamond" pitchFamily="18" charset="0"/>
              </a:rPr>
              <a:t>Power delegation	         Service Delivery                    Accountability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6435"/>
                                        </p:tgtEl>
                                        <p:attrNameLst>
                                          <p:attrName>style.visibility</p:attrName>
                                        </p:attrNameLst>
                                      </p:cBhvr>
                                      <p:to>
                                        <p:strVal val="visible"/>
                                      </p:to>
                                    </p:set>
                                    <p:animEffect transition="in" filter="blinds(horizontal)">
                                      <p:cBhvr>
                                        <p:cTn id="7" dur="500"/>
                                        <p:tgtEl>
                                          <p:spTgt spid="786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6440"/>
                                        </p:tgtEl>
                                        <p:attrNameLst>
                                          <p:attrName>style.visibility</p:attrName>
                                        </p:attrNameLst>
                                      </p:cBhvr>
                                      <p:to>
                                        <p:strVal val="visible"/>
                                      </p:to>
                                    </p:set>
                                    <p:animEffect transition="in" filter="blinds(horizontal)">
                                      <p:cBhvr>
                                        <p:cTn id="12" dur="500"/>
                                        <p:tgtEl>
                                          <p:spTgt spid="78644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86441"/>
                                        </p:tgtEl>
                                        <p:attrNameLst>
                                          <p:attrName>style.visibility</p:attrName>
                                        </p:attrNameLst>
                                      </p:cBhvr>
                                      <p:to>
                                        <p:strVal val="visible"/>
                                      </p:to>
                                    </p:set>
                                    <p:animEffect transition="in" filter="blinds(horizontal)">
                                      <p:cBhvr>
                                        <p:cTn id="15" dur="500"/>
                                        <p:tgtEl>
                                          <p:spTgt spid="78644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86439"/>
                                        </p:tgtEl>
                                        <p:attrNameLst>
                                          <p:attrName>style.visibility</p:attrName>
                                        </p:attrNameLst>
                                      </p:cBhvr>
                                      <p:to>
                                        <p:strVal val="visible"/>
                                      </p:to>
                                    </p:set>
                                    <p:animEffect transition="in" filter="blinds(horizontal)">
                                      <p:cBhvr>
                                        <p:cTn id="18" dur="500"/>
                                        <p:tgtEl>
                                          <p:spTgt spid="78643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86438"/>
                                        </p:tgtEl>
                                        <p:attrNameLst>
                                          <p:attrName>style.visibility</p:attrName>
                                        </p:attrNameLst>
                                      </p:cBhvr>
                                      <p:to>
                                        <p:strVal val="visible"/>
                                      </p:to>
                                    </p:set>
                                    <p:animEffect transition="in" filter="blinds(horizontal)">
                                      <p:cBhvr>
                                        <p:cTn id="21" dur="500"/>
                                        <p:tgtEl>
                                          <p:spTgt spid="7864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86436"/>
                                        </p:tgtEl>
                                        <p:attrNameLst>
                                          <p:attrName>style.visibility</p:attrName>
                                        </p:attrNameLst>
                                      </p:cBhvr>
                                      <p:to>
                                        <p:strVal val="visible"/>
                                      </p:to>
                                    </p:set>
                                    <p:animEffect transition="in" filter="blinds(horizontal)">
                                      <p:cBhvr>
                                        <p:cTn id="26" dur="500"/>
                                        <p:tgtEl>
                                          <p:spTgt spid="78643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86444"/>
                                        </p:tgtEl>
                                        <p:attrNameLst>
                                          <p:attrName>style.visibility</p:attrName>
                                        </p:attrNameLst>
                                      </p:cBhvr>
                                      <p:to>
                                        <p:strVal val="visible"/>
                                      </p:to>
                                    </p:set>
                                    <p:animEffect transition="in" filter="blinds(horizontal)">
                                      <p:cBhvr>
                                        <p:cTn id="31" dur="500"/>
                                        <p:tgtEl>
                                          <p:spTgt spid="78644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86445"/>
                                        </p:tgtEl>
                                        <p:attrNameLst>
                                          <p:attrName>style.visibility</p:attrName>
                                        </p:attrNameLst>
                                      </p:cBhvr>
                                      <p:to>
                                        <p:strVal val="visible"/>
                                      </p:to>
                                    </p:set>
                                    <p:animEffect transition="in" filter="blinds(horizontal)">
                                      <p:cBhvr>
                                        <p:cTn id="34" dur="500"/>
                                        <p:tgtEl>
                                          <p:spTgt spid="78644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86442"/>
                                        </p:tgtEl>
                                        <p:attrNameLst>
                                          <p:attrName>style.visibility</p:attrName>
                                        </p:attrNameLst>
                                      </p:cBhvr>
                                      <p:to>
                                        <p:strVal val="visible"/>
                                      </p:to>
                                    </p:set>
                                    <p:animEffect transition="in" filter="blinds(horizontal)">
                                      <p:cBhvr>
                                        <p:cTn id="37" dur="500"/>
                                        <p:tgtEl>
                                          <p:spTgt spid="78644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86443"/>
                                        </p:tgtEl>
                                        <p:attrNameLst>
                                          <p:attrName>style.visibility</p:attrName>
                                        </p:attrNameLst>
                                      </p:cBhvr>
                                      <p:to>
                                        <p:strVal val="visible"/>
                                      </p:to>
                                    </p:set>
                                    <p:animEffect transition="in" filter="blinds(horizontal)">
                                      <p:cBhvr>
                                        <p:cTn id="40" dur="500"/>
                                        <p:tgtEl>
                                          <p:spTgt spid="78644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86446"/>
                                        </p:tgtEl>
                                        <p:attrNameLst>
                                          <p:attrName>style.visibility</p:attrName>
                                        </p:attrNameLst>
                                      </p:cBhvr>
                                      <p:to>
                                        <p:strVal val="visible"/>
                                      </p:to>
                                    </p:set>
                                    <p:animEffect transition="in" filter="blinds(horizontal)">
                                      <p:cBhvr>
                                        <p:cTn id="45" dur="500"/>
                                        <p:tgtEl>
                                          <p:spTgt spid="78644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86447"/>
                                        </p:tgtEl>
                                        <p:attrNameLst>
                                          <p:attrName>style.visibility</p:attrName>
                                        </p:attrNameLst>
                                      </p:cBhvr>
                                      <p:to>
                                        <p:strVal val="visible"/>
                                      </p:to>
                                    </p:set>
                                    <p:animEffect transition="in" filter="blinds(horizontal)">
                                      <p:cBhvr>
                                        <p:cTn id="48" dur="500"/>
                                        <p:tgtEl>
                                          <p:spTgt spid="786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5" grpId="0" animBg="1"/>
      <p:bldP spid="786436" grpId="0" animBg="1"/>
      <p:bldP spid="786438" grpId="0" animBg="1"/>
      <p:bldP spid="786439" grpId="0" animBg="1"/>
      <p:bldP spid="786440" grpId="0" animBg="1"/>
      <p:bldP spid="786441" grpId="0" animBg="1"/>
      <p:bldP spid="786442" grpId="0" animBg="1"/>
      <p:bldP spid="786443" grpId="0" animBg="1"/>
      <p:bldP spid="786444" grpId="0" animBg="1"/>
      <p:bldP spid="786445" grpId="0" animBg="1"/>
      <p:bldP spid="786446" grpId="0" animBg="1"/>
      <p:bldP spid="7864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1143000"/>
          </a:xfrm>
        </p:spPr>
        <p:txBody>
          <a:bodyPr/>
          <a:lstStyle/>
          <a:p>
            <a:pPr eaLnBrk="1" hangingPunct="1"/>
            <a:r>
              <a:rPr lang="zh-CN" altLang="en-US" dirty="0"/>
              <a:t>政府失灵</a:t>
            </a:r>
            <a:r>
              <a:rPr lang="en-US" altLang="zh-CN" dirty="0"/>
              <a:t>Government Failure</a:t>
            </a:r>
          </a:p>
        </p:txBody>
      </p:sp>
      <p:sp>
        <p:nvSpPr>
          <p:cNvPr id="21507" name="Rectangle 3"/>
          <p:cNvSpPr>
            <a:spLocks noGrp="1" noChangeArrowheads="1"/>
          </p:cNvSpPr>
          <p:nvPr>
            <p:ph type="body" idx="1"/>
          </p:nvPr>
        </p:nvSpPr>
        <p:spPr>
          <a:xfrm>
            <a:off x="611560" y="1268760"/>
            <a:ext cx="7772400" cy="5105400"/>
          </a:xfrm>
        </p:spPr>
        <p:txBody>
          <a:bodyPr>
            <a:normAutofit fontScale="92500" lnSpcReduction="10000"/>
          </a:bodyPr>
          <a:lstStyle/>
          <a:p>
            <a:pPr eaLnBrk="1" hangingPunct="1">
              <a:lnSpc>
                <a:spcPct val="110000"/>
              </a:lnSpc>
            </a:pPr>
            <a:r>
              <a:rPr lang="en-US" altLang="zh-CN" sz="2800" dirty="0"/>
              <a:t>“Median voter” theorem </a:t>
            </a:r>
            <a:r>
              <a:rPr lang="zh-CN" altLang="en-US" sz="2800" dirty="0"/>
              <a:t>中间选民定理</a:t>
            </a:r>
            <a:endParaRPr lang="en-US" altLang="zh-CN" sz="2800" dirty="0"/>
          </a:p>
          <a:p>
            <a:pPr eaLnBrk="1" hangingPunct="1">
              <a:lnSpc>
                <a:spcPct val="110000"/>
              </a:lnSpc>
            </a:pPr>
            <a:r>
              <a:rPr lang="en-US" altLang="zh-CN" sz="2800" dirty="0"/>
              <a:t>Self-interested bureaucrat: maximizing budget</a:t>
            </a:r>
          </a:p>
          <a:p>
            <a:pPr eaLnBrk="1" hangingPunct="1">
              <a:lnSpc>
                <a:spcPct val="110000"/>
              </a:lnSpc>
            </a:pPr>
            <a:r>
              <a:rPr lang="en-US" altLang="zh-CN" sz="2800" dirty="0"/>
              <a:t>Problems of bureaucratic supply</a:t>
            </a:r>
          </a:p>
          <a:p>
            <a:pPr lvl="1">
              <a:lnSpc>
                <a:spcPct val="110000"/>
              </a:lnSpc>
              <a:spcBef>
                <a:spcPct val="30000"/>
              </a:spcBef>
            </a:pPr>
            <a:r>
              <a:rPr lang="en-US" altLang="zh-CN" sz="2400" dirty="0"/>
              <a:t>Monopoly supply  </a:t>
            </a:r>
            <a:r>
              <a:rPr lang="zh-CN" altLang="en-US" sz="2400" dirty="0"/>
              <a:t>垄断性</a:t>
            </a:r>
            <a:endParaRPr lang="en-US" altLang="zh-CN" sz="2400" dirty="0"/>
          </a:p>
          <a:p>
            <a:pPr lvl="1">
              <a:lnSpc>
                <a:spcPct val="110000"/>
              </a:lnSpc>
              <a:spcBef>
                <a:spcPct val="30000"/>
              </a:spcBef>
            </a:pPr>
            <a:r>
              <a:rPr lang="en-US" altLang="zh-CN" sz="2400" dirty="0"/>
              <a:t>Performance measurement problems</a:t>
            </a:r>
          </a:p>
          <a:p>
            <a:pPr lvl="1" eaLnBrk="1" hangingPunct="1">
              <a:lnSpc>
                <a:spcPct val="110000"/>
              </a:lnSpc>
              <a:spcBef>
                <a:spcPct val="30000"/>
              </a:spcBef>
            </a:pPr>
            <a:r>
              <a:rPr lang="en-US" altLang="zh-CN" sz="2400" dirty="0"/>
              <a:t>Principal-agent problems (e.g. information Asymmetry </a:t>
            </a:r>
            <a:r>
              <a:rPr lang="zh-CN" altLang="en-US" sz="2400" dirty="0">
                <a:ea typeface="宋体" charset="-122"/>
                <a:sym typeface="Wingdings" pitchFamily="2" charset="2"/>
              </a:rPr>
              <a:t>信息不对称</a:t>
            </a:r>
            <a:r>
              <a:rPr lang="en-US" altLang="zh-CN" sz="2400" dirty="0">
                <a:ea typeface="宋体" charset="-122"/>
                <a:sym typeface="Wingdings" pitchFamily="2" charset="2"/>
              </a:rPr>
              <a:t>)</a:t>
            </a:r>
          </a:p>
          <a:p>
            <a:pPr lvl="1" eaLnBrk="1" hangingPunct="1">
              <a:lnSpc>
                <a:spcPct val="110000"/>
              </a:lnSpc>
              <a:spcBef>
                <a:spcPct val="30000"/>
              </a:spcBef>
            </a:pPr>
            <a:r>
              <a:rPr lang="en-US" altLang="zh-CN" sz="2400" dirty="0">
                <a:ea typeface="宋体" charset="-122"/>
                <a:sym typeface="Wingdings" pitchFamily="2" charset="2"/>
              </a:rPr>
              <a:t>Bureaucrats for individual interests (corruption, etc.)</a:t>
            </a:r>
            <a:endParaRPr lang="en-US" altLang="zh-CN" sz="2400" dirty="0"/>
          </a:p>
          <a:p>
            <a:pPr eaLnBrk="1" hangingPunct="1">
              <a:lnSpc>
                <a:spcPct val="110000"/>
              </a:lnSpc>
            </a:pPr>
            <a:r>
              <a:rPr lang="en-US" altLang="zh-CN" sz="2800" dirty="0"/>
              <a:t>Solutions: contracting out/privatization</a:t>
            </a:r>
            <a:endParaRPr lang="zh-CN"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idx="4294967295"/>
          </p:nvPr>
        </p:nvSpPr>
        <p:spPr>
          <a:xfrm>
            <a:off x="500063" y="285750"/>
            <a:ext cx="8229600" cy="1143000"/>
          </a:xfrm>
        </p:spPr>
        <p:txBody>
          <a:bodyPr/>
          <a:lstStyle/>
          <a:p>
            <a:pPr eaLnBrk="1" hangingPunct="1"/>
            <a:r>
              <a:rPr lang="zh-CN" altLang="en-US" dirty="0"/>
              <a:t>政府失灵</a:t>
            </a:r>
            <a:endParaRPr lang="zh-CN" altLang="en-US" b="1" dirty="0"/>
          </a:p>
        </p:txBody>
      </p:sp>
      <p:sp>
        <p:nvSpPr>
          <p:cNvPr id="66563" name="内容占位符 2"/>
          <p:cNvSpPr>
            <a:spLocks noGrp="1"/>
          </p:cNvSpPr>
          <p:nvPr>
            <p:ph idx="4294967295"/>
          </p:nvPr>
        </p:nvSpPr>
        <p:spPr>
          <a:xfrm>
            <a:off x="395536" y="1268760"/>
            <a:ext cx="8229600" cy="5525192"/>
          </a:xfrm>
        </p:spPr>
        <p:txBody>
          <a:bodyPr>
            <a:normAutofit fontScale="92500" lnSpcReduction="20000"/>
          </a:bodyPr>
          <a:lstStyle/>
          <a:p>
            <a:pPr marL="342900" lvl="2" indent="-342900">
              <a:lnSpc>
                <a:spcPct val="110000"/>
              </a:lnSpc>
            </a:pPr>
            <a:r>
              <a:rPr lang="zh-CN" altLang="en-US" sz="2800" dirty="0"/>
              <a:t>中间选民定理（</a:t>
            </a:r>
            <a:r>
              <a:rPr lang="en-US" altLang="zh-CN" sz="2800" dirty="0"/>
              <a:t>median voter</a:t>
            </a:r>
            <a:r>
              <a:rPr lang="zh-CN" altLang="en-US" sz="2800" dirty="0"/>
              <a:t>）</a:t>
            </a:r>
            <a:endParaRPr lang="en-US" altLang="zh-CN" sz="2800" dirty="0"/>
          </a:p>
          <a:p>
            <a:pPr lvl="1">
              <a:lnSpc>
                <a:spcPct val="110000"/>
              </a:lnSpc>
            </a:pPr>
            <a:r>
              <a:rPr lang="zh-CN" altLang="en-US" sz="2400" dirty="0"/>
              <a:t>服务的</a:t>
            </a:r>
            <a:r>
              <a:rPr lang="zh-CN" altLang="zh-CN" sz="2400" dirty="0"/>
              <a:t>数量和质量由政治决策过程决定的，政府提供公共物品时往往倾向于满足大多数处于中间状态的受众的偏好，而由于公众对公共物品的需求存在差异，这就导致另一部分人对公共物品的超量需求和特殊需求得不到满足。</a:t>
            </a:r>
            <a:r>
              <a:rPr lang="en-US" altLang="zh-CN" sz="2400" dirty="0"/>
              <a:t>  </a:t>
            </a:r>
          </a:p>
          <a:p>
            <a:pPr marL="342900" lvl="2" indent="-342900">
              <a:lnSpc>
                <a:spcPct val="110000"/>
              </a:lnSpc>
            </a:pPr>
            <a:r>
              <a:rPr lang="zh-CN" altLang="en-US" sz="2800" dirty="0"/>
              <a:t>政府的部门利益，如</a:t>
            </a:r>
            <a:r>
              <a:rPr lang="zh-CN" altLang="zh-CN" sz="2800" dirty="0"/>
              <a:t>预算扩张</a:t>
            </a:r>
            <a:r>
              <a:rPr lang="zh-CN" altLang="en-US" sz="2800" dirty="0"/>
              <a:t>。</a:t>
            </a:r>
          </a:p>
          <a:p>
            <a:pPr marL="342900" lvl="2" indent="-342900">
              <a:lnSpc>
                <a:spcPct val="110000"/>
              </a:lnSpc>
            </a:pPr>
            <a:r>
              <a:rPr lang="zh-CN" altLang="en-US" sz="2800" dirty="0"/>
              <a:t>政府提供服务的缺陷：</a:t>
            </a:r>
            <a:endParaRPr lang="en-US" altLang="zh-CN" sz="2800" dirty="0"/>
          </a:p>
          <a:p>
            <a:pPr marL="800100" lvl="3" indent="-342900">
              <a:lnSpc>
                <a:spcPct val="110000"/>
              </a:lnSpc>
            </a:pPr>
            <a:r>
              <a:rPr lang="zh-CN" altLang="zh-CN" sz="2400" dirty="0"/>
              <a:t>政府提供公共物品存在垄断权</a:t>
            </a:r>
            <a:r>
              <a:rPr lang="zh-CN" altLang="en-US" sz="2400" dirty="0"/>
              <a:t>，缺乏有效的激励。</a:t>
            </a:r>
            <a:endParaRPr lang="en-US" altLang="zh-CN" sz="2400" dirty="0"/>
          </a:p>
          <a:p>
            <a:pPr lvl="1">
              <a:lnSpc>
                <a:spcPct val="110000"/>
              </a:lnSpc>
            </a:pPr>
            <a:r>
              <a:rPr lang="zh-CN" altLang="en-US" sz="2400" dirty="0"/>
              <a:t>公共服务标准难以衡量</a:t>
            </a:r>
            <a:endParaRPr lang="en-US" altLang="zh-CN" sz="2400" dirty="0"/>
          </a:p>
          <a:p>
            <a:pPr lvl="1">
              <a:lnSpc>
                <a:spcPct val="110000"/>
              </a:lnSpc>
            </a:pPr>
            <a:r>
              <a:rPr lang="zh-CN" altLang="en-US" sz="2400" dirty="0"/>
              <a:t>委托</a:t>
            </a:r>
            <a:r>
              <a:rPr lang="en-US" altLang="zh-CN" sz="2400" dirty="0"/>
              <a:t>-</a:t>
            </a:r>
            <a:r>
              <a:rPr lang="zh-CN" altLang="en-US" sz="2400" dirty="0"/>
              <a:t>代理问题：信息不充分和不对称。</a:t>
            </a:r>
            <a:endParaRPr lang="en-US" altLang="zh-CN" sz="2400" dirty="0"/>
          </a:p>
          <a:p>
            <a:pPr lvl="1">
              <a:lnSpc>
                <a:spcPct val="110000"/>
              </a:lnSpc>
            </a:pPr>
            <a:r>
              <a:rPr lang="zh-CN" altLang="en-US" sz="2400" dirty="0"/>
              <a:t>自利的官员 （形象工程，腐败等）</a:t>
            </a:r>
            <a:endParaRPr lang="en-US" altLang="zh-CN" sz="2400" dirty="0"/>
          </a:p>
          <a:p>
            <a:pPr>
              <a:lnSpc>
                <a:spcPct val="110000"/>
              </a:lnSpc>
            </a:pPr>
            <a:r>
              <a:rPr lang="zh-CN" altLang="en-US" sz="2800" dirty="0"/>
              <a:t>解决途径：市场化、服务外包</a:t>
            </a:r>
            <a:endParaRPr lang="en-US" altLang="zh-CN" sz="2800" dirty="0"/>
          </a:p>
          <a:p>
            <a:pPr>
              <a:buNone/>
            </a:pPr>
            <a:endParaRPr lang="zh-CN" altLang="zh-CN" sz="2400" dirty="0"/>
          </a:p>
          <a:p>
            <a:endParaRPr lang="zh-CN" altLang="en-US" sz="2400" dirty="0"/>
          </a:p>
          <a:p>
            <a:pPr eaLnBrk="1" hangingPunct="1">
              <a:buFont typeface="Wingdings 2" pitchFamily="18" charset="2"/>
              <a:buNone/>
            </a:pPr>
            <a:endParaRPr lang="en-US" altLang="zh-CN"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F020CD84-CE5D-4426-BBA0-CE738435B2A1}" type="slidenum">
              <a:rPr lang="en-US" altLang="zh-CN" sz="1400"/>
              <a:pPr algn="r"/>
              <a:t>13</a:t>
            </a:fld>
            <a:endParaRPr lang="en-US" altLang="zh-CN" sz="1400"/>
          </a:p>
        </p:txBody>
      </p:sp>
      <p:sp>
        <p:nvSpPr>
          <p:cNvPr id="22531" name="Rectangle 2"/>
          <p:cNvSpPr>
            <a:spLocks noGrp="1" noChangeArrowheads="1"/>
          </p:cNvSpPr>
          <p:nvPr>
            <p:ph type="title" idx="4294967295"/>
          </p:nvPr>
        </p:nvSpPr>
        <p:spPr>
          <a:xfrm>
            <a:off x="919163" y="731838"/>
            <a:ext cx="6475412" cy="609600"/>
          </a:xfrm>
        </p:spPr>
        <p:txBody>
          <a:bodyPr>
            <a:normAutofit fontScale="90000"/>
          </a:bodyPr>
          <a:lstStyle/>
          <a:p>
            <a:pPr eaLnBrk="1" hangingPunct="1"/>
            <a:r>
              <a:rPr lang="en-US" altLang="zh-CN" sz="3700">
                <a:cs typeface="Times New Roman" pitchFamily="18" charset="0"/>
              </a:rPr>
              <a:t>Models of Service delivery</a:t>
            </a:r>
            <a:r>
              <a:rPr lang="en-US" altLang="zh-CN" sz="3300"/>
              <a:t> </a:t>
            </a:r>
            <a:br>
              <a:rPr lang="en-US" altLang="zh-CN" sz="3300"/>
            </a:br>
            <a:r>
              <a:rPr lang="en-US" altLang="zh-CN" sz="3300"/>
              <a:t>Ideal type 2: the third-Party Model</a:t>
            </a:r>
            <a:r>
              <a:rPr lang="en-US" altLang="zh-CN" sz="2600"/>
              <a:t> </a:t>
            </a:r>
          </a:p>
        </p:txBody>
      </p:sp>
      <p:sp>
        <p:nvSpPr>
          <p:cNvPr id="22532" name="Rectangle 3"/>
          <p:cNvSpPr>
            <a:spLocks noChangeArrowheads="1"/>
          </p:cNvSpPr>
          <p:nvPr/>
        </p:nvSpPr>
        <p:spPr bwMode="auto">
          <a:xfrm>
            <a:off x="609600" y="3048000"/>
            <a:ext cx="17526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1800">
                <a:latin typeface="Garamond" pitchFamily="18" charset="0"/>
              </a:rPr>
              <a:t>Political System</a:t>
            </a:r>
          </a:p>
        </p:txBody>
      </p:sp>
      <p:sp>
        <p:nvSpPr>
          <p:cNvPr id="22533" name="Rectangle 4"/>
          <p:cNvSpPr>
            <a:spLocks noChangeArrowheads="1"/>
          </p:cNvSpPr>
          <p:nvPr/>
        </p:nvSpPr>
        <p:spPr bwMode="auto">
          <a:xfrm>
            <a:off x="3581400" y="1905000"/>
            <a:ext cx="16002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1800">
                <a:latin typeface="Garamond" pitchFamily="18" charset="0"/>
              </a:rPr>
              <a:t>Bureaucracy</a:t>
            </a:r>
          </a:p>
        </p:txBody>
      </p:sp>
      <p:sp>
        <p:nvSpPr>
          <p:cNvPr id="787461" name="Rectangle 5"/>
          <p:cNvSpPr>
            <a:spLocks noChangeArrowheads="1"/>
          </p:cNvSpPr>
          <p:nvPr/>
        </p:nvSpPr>
        <p:spPr bwMode="auto">
          <a:xfrm>
            <a:off x="6324600" y="3162300"/>
            <a:ext cx="1676400" cy="6858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1800">
                <a:latin typeface="Garamond" pitchFamily="18" charset="0"/>
              </a:rPr>
              <a:t>Nongovernmental </a:t>
            </a:r>
          </a:p>
          <a:p>
            <a:pPr algn="ctr"/>
            <a:r>
              <a:rPr kumimoji="0" lang="en-US" altLang="zh-CN" sz="1800">
                <a:latin typeface="Garamond" pitchFamily="18" charset="0"/>
              </a:rPr>
              <a:t>Service Provider</a:t>
            </a:r>
          </a:p>
        </p:txBody>
      </p:sp>
      <p:sp>
        <p:nvSpPr>
          <p:cNvPr id="22535" name="Rectangle 6"/>
          <p:cNvSpPr>
            <a:spLocks noChangeArrowheads="1"/>
          </p:cNvSpPr>
          <p:nvPr/>
        </p:nvSpPr>
        <p:spPr bwMode="auto">
          <a:xfrm>
            <a:off x="3429000" y="4991100"/>
            <a:ext cx="19050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1800" dirty="0">
                <a:latin typeface="Garamond" pitchFamily="18" charset="0"/>
              </a:rPr>
              <a:t>Citizens</a:t>
            </a:r>
          </a:p>
        </p:txBody>
      </p:sp>
      <p:sp>
        <p:nvSpPr>
          <p:cNvPr id="22536" name="Line 7"/>
          <p:cNvSpPr>
            <a:spLocks noChangeShapeType="1"/>
          </p:cNvSpPr>
          <p:nvPr/>
        </p:nvSpPr>
        <p:spPr bwMode="auto">
          <a:xfrm>
            <a:off x="1828800" y="3695700"/>
            <a:ext cx="0" cy="1371600"/>
          </a:xfrm>
          <a:prstGeom prst="line">
            <a:avLst/>
          </a:prstGeom>
          <a:noFill/>
          <a:ln w="25400">
            <a:solidFill>
              <a:schemeClr val="tx1"/>
            </a:solidFill>
            <a:prstDash val="dash"/>
            <a:round/>
            <a:headEnd/>
            <a:tailEnd/>
          </a:ln>
        </p:spPr>
        <p:txBody>
          <a:bodyPr/>
          <a:lstStyle/>
          <a:p>
            <a:endParaRPr lang="zh-CN" altLang="en-US"/>
          </a:p>
        </p:txBody>
      </p:sp>
      <p:sp>
        <p:nvSpPr>
          <p:cNvPr id="22537" name="Line 8"/>
          <p:cNvSpPr>
            <a:spLocks noChangeShapeType="1"/>
          </p:cNvSpPr>
          <p:nvPr/>
        </p:nvSpPr>
        <p:spPr bwMode="auto">
          <a:xfrm>
            <a:off x="1828800" y="5067300"/>
            <a:ext cx="1524000" cy="0"/>
          </a:xfrm>
          <a:prstGeom prst="line">
            <a:avLst/>
          </a:prstGeom>
          <a:noFill/>
          <a:ln w="25400">
            <a:solidFill>
              <a:schemeClr val="tx1"/>
            </a:solidFill>
            <a:prstDash val="dash"/>
            <a:round/>
            <a:headEnd/>
            <a:tailEnd type="triangle" w="med" len="med"/>
          </a:ln>
        </p:spPr>
        <p:txBody>
          <a:bodyPr/>
          <a:lstStyle/>
          <a:p>
            <a:endParaRPr lang="zh-CN" altLang="en-US"/>
          </a:p>
        </p:txBody>
      </p:sp>
      <p:sp>
        <p:nvSpPr>
          <p:cNvPr id="22538" name="Line 9"/>
          <p:cNvSpPr>
            <a:spLocks noChangeShapeType="1"/>
          </p:cNvSpPr>
          <p:nvPr/>
        </p:nvSpPr>
        <p:spPr bwMode="auto">
          <a:xfrm flipV="1">
            <a:off x="1295400" y="3695700"/>
            <a:ext cx="0" cy="1600200"/>
          </a:xfrm>
          <a:prstGeom prst="line">
            <a:avLst/>
          </a:prstGeom>
          <a:noFill/>
          <a:ln w="25400">
            <a:solidFill>
              <a:schemeClr val="tx1"/>
            </a:solidFill>
            <a:round/>
            <a:headEnd/>
            <a:tailEnd type="triangle" w="med" len="med"/>
          </a:ln>
        </p:spPr>
        <p:txBody>
          <a:bodyPr/>
          <a:lstStyle/>
          <a:p>
            <a:endParaRPr lang="zh-CN" altLang="en-US"/>
          </a:p>
        </p:txBody>
      </p:sp>
      <p:sp>
        <p:nvSpPr>
          <p:cNvPr id="22539" name="Line 10"/>
          <p:cNvSpPr>
            <a:spLocks noChangeShapeType="1"/>
          </p:cNvSpPr>
          <p:nvPr/>
        </p:nvSpPr>
        <p:spPr bwMode="auto">
          <a:xfrm>
            <a:off x="1295400" y="5295900"/>
            <a:ext cx="2133600" cy="0"/>
          </a:xfrm>
          <a:prstGeom prst="line">
            <a:avLst/>
          </a:prstGeom>
          <a:noFill/>
          <a:ln w="25400">
            <a:solidFill>
              <a:schemeClr val="tx1"/>
            </a:solidFill>
            <a:round/>
            <a:headEnd/>
            <a:tailEnd/>
          </a:ln>
        </p:spPr>
        <p:txBody>
          <a:bodyPr/>
          <a:lstStyle/>
          <a:p>
            <a:endParaRPr lang="zh-CN" altLang="en-US"/>
          </a:p>
        </p:txBody>
      </p:sp>
      <p:sp>
        <p:nvSpPr>
          <p:cNvPr id="22540" name="Line 11"/>
          <p:cNvSpPr>
            <a:spLocks noChangeShapeType="1"/>
          </p:cNvSpPr>
          <p:nvPr/>
        </p:nvSpPr>
        <p:spPr bwMode="auto">
          <a:xfrm flipV="1">
            <a:off x="1295400" y="2019300"/>
            <a:ext cx="0" cy="1066800"/>
          </a:xfrm>
          <a:prstGeom prst="line">
            <a:avLst/>
          </a:prstGeom>
          <a:noFill/>
          <a:ln w="25400">
            <a:solidFill>
              <a:schemeClr val="tx1"/>
            </a:solidFill>
            <a:round/>
            <a:headEnd/>
            <a:tailEnd/>
          </a:ln>
        </p:spPr>
        <p:txBody>
          <a:bodyPr/>
          <a:lstStyle/>
          <a:p>
            <a:endParaRPr lang="zh-CN" altLang="en-US"/>
          </a:p>
        </p:txBody>
      </p:sp>
      <p:sp>
        <p:nvSpPr>
          <p:cNvPr id="22541" name="Line 12"/>
          <p:cNvSpPr>
            <a:spLocks noChangeShapeType="1"/>
          </p:cNvSpPr>
          <p:nvPr/>
        </p:nvSpPr>
        <p:spPr bwMode="auto">
          <a:xfrm>
            <a:off x="1295400" y="2019300"/>
            <a:ext cx="2286000" cy="0"/>
          </a:xfrm>
          <a:prstGeom prst="line">
            <a:avLst/>
          </a:prstGeom>
          <a:noFill/>
          <a:ln w="25400">
            <a:solidFill>
              <a:schemeClr val="tx1"/>
            </a:solidFill>
            <a:round/>
            <a:headEnd/>
            <a:tailEnd type="triangle" w="med" len="med"/>
          </a:ln>
        </p:spPr>
        <p:txBody>
          <a:bodyPr/>
          <a:lstStyle/>
          <a:p>
            <a:endParaRPr lang="zh-CN" altLang="en-US"/>
          </a:p>
        </p:txBody>
      </p:sp>
      <p:sp>
        <p:nvSpPr>
          <p:cNvPr id="22542" name="Line 13"/>
          <p:cNvSpPr>
            <a:spLocks noChangeShapeType="1"/>
          </p:cNvSpPr>
          <p:nvPr/>
        </p:nvSpPr>
        <p:spPr bwMode="auto">
          <a:xfrm flipH="1">
            <a:off x="1905000" y="2247900"/>
            <a:ext cx="1676400" cy="0"/>
          </a:xfrm>
          <a:prstGeom prst="line">
            <a:avLst/>
          </a:prstGeom>
          <a:noFill/>
          <a:ln w="25400">
            <a:solidFill>
              <a:schemeClr val="tx1"/>
            </a:solidFill>
            <a:prstDash val="dash"/>
            <a:round/>
            <a:headEnd/>
            <a:tailEnd/>
          </a:ln>
        </p:spPr>
        <p:txBody>
          <a:bodyPr/>
          <a:lstStyle/>
          <a:p>
            <a:endParaRPr lang="zh-CN" altLang="en-US"/>
          </a:p>
        </p:txBody>
      </p:sp>
      <p:sp>
        <p:nvSpPr>
          <p:cNvPr id="22543" name="Line 14"/>
          <p:cNvSpPr>
            <a:spLocks noChangeShapeType="1"/>
          </p:cNvSpPr>
          <p:nvPr/>
        </p:nvSpPr>
        <p:spPr bwMode="auto">
          <a:xfrm>
            <a:off x="1905000" y="2247900"/>
            <a:ext cx="0" cy="838200"/>
          </a:xfrm>
          <a:prstGeom prst="line">
            <a:avLst/>
          </a:prstGeom>
          <a:noFill/>
          <a:ln w="25400">
            <a:solidFill>
              <a:schemeClr val="tx1"/>
            </a:solidFill>
            <a:prstDash val="dash"/>
            <a:round/>
            <a:headEnd/>
            <a:tailEnd type="triangle" w="med" len="med"/>
          </a:ln>
        </p:spPr>
        <p:txBody>
          <a:bodyPr/>
          <a:lstStyle/>
          <a:p>
            <a:endParaRPr lang="zh-CN" altLang="en-US"/>
          </a:p>
        </p:txBody>
      </p:sp>
      <p:sp>
        <p:nvSpPr>
          <p:cNvPr id="22544" name="Line 15"/>
          <p:cNvSpPr>
            <a:spLocks noChangeShapeType="1"/>
          </p:cNvSpPr>
          <p:nvPr/>
        </p:nvSpPr>
        <p:spPr bwMode="auto">
          <a:xfrm>
            <a:off x="4572000" y="2552700"/>
            <a:ext cx="0" cy="2438400"/>
          </a:xfrm>
          <a:prstGeom prst="line">
            <a:avLst/>
          </a:prstGeom>
          <a:noFill/>
          <a:ln w="25400">
            <a:solidFill>
              <a:schemeClr val="tx1"/>
            </a:solidFill>
            <a:prstDash val="dash"/>
            <a:round/>
            <a:headEnd/>
            <a:tailEnd type="triangle" w="med" len="med"/>
          </a:ln>
        </p:spPr>
        <p:txBody>
          <a:bodyPr/>
          <a:lstStyle/>
          <a:p>
            <a:endParaRPr lang="zh-CN" altLang="en-US"/>
          </a:p>
        </p:txBody>
      </p:sp>
      <p:sp>
        <p:nvSpPr>
          <p:cNvPr id="787472" name="Line 16"/>
          <p:cNvSpPr>
            <a:spLocks noChangeShapeType="1"/>
          </p:cNvSpPr>
          <p:nvPr/>
        </p:nvSpPr>
        <p:spPr bwMode="auto">
          <a:xfrm>
            <a:off x="5181600" y="2247900"/>
            <a:ext cx="1752600" cy="0"/>
          </a:xfrm>
          <a:prstGeom prst="line">
            <a:avLst/>
          </a:prstGeom>
          <a:noFill/>
          <a:ln w="25400">
            <a:solidFill>
              <a:schemeClr val="tx1"/>
            </a:solidFill>
            <a:prstDash val="dash"/>
            <a:round/>
            <a:headEnd type="arrow" w="med" len="med"/>
            <a:tailEnd/>
          </a:ln>
        </p:spPr>
        <p:txBody>
          <a:bodyPr/>
          <a:lstStyle/>
          <a:p>
            <a:endParaRPr lang="zh-CN" altLang="en-US"/>
          </a:p>
        </p:txBody>
      </p:sp>
      <p:sp>
        <p:nvSpPr>
          <p:cNvPr id="787473" name="Line 17"/>
          <p:cNvSpPr>
            <a:spLocks noChangeShapeType="1"/>
          </p:cNvSpPr>
          <p:nvPr/>
        </p:nvSpPr>
        <p:spPr bwMode="auto">
          <a:xfrm>
            <a:off x="6934200" y="2247900"/>
            <a:ext cx="0" cy="914400"/>
          </a:xfrm>
          <a:prstGeom prst="line">
            <a:avLst/>
          </a:prstGeom>
          <a:noFill/>
          <a:ln w="25400">
            <a:solidFill>
              <a:schemeClr val="tx1"/>
            </a:solidFill>
            <a:prstDash val="dash"/>
            <a:round/>
            <a:headEnd/>
            <a:tailEnd/>
          </a:ln>
        </p:spPr>
        <p:txBody>
          <a:bodyPr/>
          <a:lstStyle/>
          <a:p>
            <a:endParaRPr lang="zh-CN" altLang="en-US"/>
          </a:p>
        </p:txBody>
      </p:sp>
      <p:sp>
        <p:nvSpPr>
          <p:cNvPr id="787474" name="Line 18"/>
          <p:cNvSpPr>
            <a:spLocks noChangeShapeType="1"/>
          </p:cNvSpPr>
          <p:nvPr/>
        </p:nvSpPr>
        <p:spPr bwMode="auto">
          <a:xfrm>
            <a:off x="7315200" y="1995488"/>
            <a:ext cx="0" cy="1166812"/>
          </a:xfrm>
          <a:prstGeom prst="line">
            <a:avLst/>
          </a:prstGeom>
          <a:noFill/>
          <a:ln w="25400">
            <a:solidFill>
              <a:schemeClr val="tx1"/>
            </a:solidFill>
            <a:round/>
            <a:headEnd/>
            <a:tailEnd type="arrow" w="med" len="med"/>
          </a:ln>
        </p:spPr>
        <p:txBody>
          <a:bodyPr/>
          <a:lstStyle/>
          <a:p>
            <a:endParaRPr lang="zh-CN" altLang="en-US"/>
          </a:p>
        </p:txBody>
      </p:sp>
      <p:sp>
        <p:nvSpPr>
          <p:cNvPr id="787475" name="Line 19"/>
          <p:cNvSpPr>
            <a:spLocks noChangeShapeType="1"/>
          </p:cNvSpPr>
          <p:nvPr/>
        </p:nvSpPr>
        <p:spPr bwMode="auto">
          <a:xfrm flipH="1">
            <a:off x="5181600" y="1985963"/>
            <a:ext cx="2133600" cy="0"/>
          </a:xfrm>
          <a:prstGeom prst="line">
            <a:avLst/>
          </a:prstGeom>
          <a:noFill/>
          <a:ln w="25400">
            <a:solidFill>
              <a:schemeClr val="tx1"/>
            </a:solidFill>
            <a:round/>
            <a:headEnd/>
            <a:tailEnd/>
          </a:ln>
        </p:spPr>
        <p:txBody>
          <a:bodyPr/>
          <a:lstStyle/>
          <a:p>
            <a:endParaRPr lang="zh-CN" altLang="en-US"/>
          </a:p>
        </p:txBody>
      </p:sp>
      <p:sp>
        <p:nvSpPr>
          <p:cNvPr id="787476" name="Line 20"/>
          <p:cNvSpPr>
            <a:spLocks noChangeShapeType="1"/>
          </p:cNvSpPr>
          <p:nvPr/>
        </p:nvSpPr>
        <p:spPr bwMode="auto">
          <a:xfrm>
            <a:off x="6934200" y="3848100"/>
            <a:ext cx="0" cy="1219200"/>
          </a:xfrm>
          <a:prstGeom prst="line">
            <a:avLst/>
          </a:prstGeom>
          <a:noFill/>
          <a:ln w="25400">
            <a:solidFill>
              <a:schemeClr val="tx1"/>
            </a:solidFill>
            <a:prstDash val="dash"/>
            <a:round/>
            <a:headEnd/>
            <a:tailEnd/>
          </a:ln>
        </p:spPr>
        <p:txBody>
          <a:bodyPr/>
          <a:lstStyle/>
          <a:p>
            <a:endParaRPr lang="zh-CN" altLang="en-US"/>
          </a:p>
        </p:txBody>
      </p:sp>
      <p:sp>
        <p:nvSpPr>
          <p:cNvPr id="787477" name="Line 21"/>
          <p:cNvSpPr>
            <a:spLocks noChangeShapeType="1"/>
          </p:cNvSpPr>
          <p:nvPr/>
        </p:nvSpPr>
        <p:spPr bwMode="auto">
          <a:xfrm>
            <a:off x="7315200" y="3848100"/>
            <a:ext cx="0" cy="1524000"/>
          </a:xfrm>
          <a:prstGeom prst="line">
            <a:avLst/>
          </a:prstGeom>
          <a:noFill/>
          <a:ln w="25400">
            <a:solidFill>
              <a:schemeClr val="tx1"/>
            </a:solidFill>
            <a:prstDash val="lgDashDotDot"/>
            <a:round/>
            <a:headEnd/>
            <a:tailEnd/>
          </a:ln>
        </p:spPr>
        <p:txBody>
          <a:bodyPr/>
          <a:lstStyle/>
          <a:p>
            <a:endParaRPr lang="zh-CN" altLang="en-US"/>
          </a:p>
        </p:txBody>
      </p:sp>
      <p:sp>
        <p:nvSpPr>
          <p:cNvPr id="787478" name="Line 22"/>
          <p:cNvSpPr>
            <a:spLocks noChangeShapeType="1"/>
          </p:cNvSpPr>
          <p:nvPr/>
        </p:nvSpPr>
        <p:spPr bwMode="auto">
          <a:xfrm flipH="1">
            <a:off x="5334000" y="5067300"/>
            <a:ext cx="1600200" cy="0"/>
          </a:xfrm>
          <a:prstGeom prst="line">
            <a:avLst/>
          </a:prstGeom>
          <a:noFill/>
          <a:ln w="25400">
            <a:solidFill>
              <a:schemeClr val="tx1"/>
            </a:solidFill>
            <a:prstDash val="dash"/>
            <a:round/>
            <a:headEnd/>
            <a:tailEnd type="arrow" w="med" len="med"/>
          </a:ln>
        </p:spPr>
        <p:txBody>
          <a:bodyPr/>
          <a:lstStyle/>
          <a:p>
            <a:endParaRPr lang="zh-CN" altLang="en-US"/>
          </a:p>
        </p:txBody>
      </p:sp>
      <p:sp>
        <p:nvSpPr>
          <p:cNvPr id="787479" name="Line 23"/>
          <p:cNvSpPr>
            <a:spLocks noChangeShapeType="1"/>
          </p:cNvSpPr>
          <p:nvPr/>
        </p:nvSpPr>
        <p:spPr bwMode="auto">
          <a:xfrm flipH="1">
            <a:off x="5334000" y="5372100"/>
            <a:ext cx="1981200" cy="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22553" name="Line 24"/>
          <p:cNvSpPr>
            <a:spLocks noChangeShapeType="1"/>
          </p:cNvSpPr>
          <p:nvPr/>
        </p:nvSpPr>
        <p:spPr bwMode="auto">
          <a:xfrm>
            <a:off x="1066800" y="5791200"/>
            <a:ext cx="1219200" cy="0"/>
          </a:xfrm>
          <a:prstGeom prst="line">
            <a:avLst/>
          </a:prstGeom>
          <a:noFill/>
          <a:ln w="25400">
            <a:solidFill>
              <a:schemeClr val="tx1"/>
            </a:solidFill>
            <a:round/>
            <a:headEnd/>
            <a:tailEnd type="triangle" w="med" len="med"/>
          </a:ln>
        </p:spPr>
        <p:txBody>
          <a:bodyPr/>
          <a:lstStyle/>
          <a:p>
            <a:endParaRPr lang="zh-CN" altLang="en-US"/>
          </a:p>
        </p:txBody>
      </p:sp>
      <p:sp>
        <p:nvSpPr>
          <p:cNvPr id="22554" name="Line 25"/>
          <p:cNvSpPr>
            <a:spLocks noChangeShapeType="1"/>
          </p:cNvSpPr>
          <p:nvPr/>
        </p:nvSpPr>
        <p:spPr bwMode="auto">
          <a:xfrm>
            <a:off x="3505200" y="5791200"/>
            <a:ext cx="1447800" cy="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22555" name="Line 26"/>
          <p:cNvSpPr>
            <a:spLocks noChangeShapeType="1"/>
          </p:cNvSpPr>
          <p:nvPr/>
        </p:nvSpPr>
        <p:spPr bwMode="auto">
          <a:xfrm>
            <a:off x="5867400" y="5791200"/>
            <a:ext cx="1447800" cy="0"/>
          </a:xfrm>
          <a:prstGeom prst="line">
            <a:avLst/>
          </a:prstGeom>
          <a:noFill/>
          <a:ln w="25400">
            <a:solidFill>
              <a:schemeClr val="tx1"/>
            </a:solidFill>
            <a:prstDash val="dash"/>
            <a:round/>
            <a:headEnd/>
            <a:tailEnd type="triangle" w="med" len="med"/>
          </a:ln>
        </p:spPr>
        <p:txBody>
          <a:bodyPr/>
          <a:lstStyle/>
          <a:p>
            <a:endParaRPr lang="zh-CN" altLang="en-US"/>
          </a:p>
        </p:txBody>
      </p:sp>
      <p:sp>
        <p:nvSpPr>
          <p:cNvPr id="787484" name="Line 28"/>
          <p:cNvSpPr>
            <a:spLocks noChangeShapeType="1"/>
          </p:cNvSpPr>
          <p:nvPr/>
        </p:nvSpPr>
        <p:spPr bwMode="auto">
          <a:xfrm>
            <a:off x="4038600" y="2552700"/>
            <a:ext cx="0" cy="243840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22557" name="Text Box 29"/>
          <p:cNvSpPr txBox="1">
            <a:spLocks noChangeArrowheads="1"/>
          </p:cNvSpPr>
          <p:nvPr/>
        </p:nvSpPr>
        <p:spPr bwMode="auto">
          <a:xfrm>
            <a:off x="923925" y="5838825"/>
            <a:ext cx="6705600" cy="366713"/>
          </a:xfrm>
          <a:prstGeom prst="rect">
            <a:avLst/>
          </a:prstGeom>
          <a:noFill/>
          <a:ln w="9525">
            <a:noFill/>
            <a:miter lim="800000"/>
            <a:headEnd/>
            <a:tailEnd/>
          </a:ln>
        </p:spPr>
        <p:txBody>
          <a:bodyPr>
            <a:spAutoFit/>
          </a:bodyPr>
          <a:lstStyle/>
          <a:p>
            <a:pPr>
              <a:spcBef>
                <a:spcPct val="50000"/>
              </a:spcBef>
            </a:pPr>
            <a:r>
              <a:rPr kumimoji="0" lang="en-US" altLang="zh-CN" sz="1800" b="1">
                <a:latin typeface="Garamond" pitchFamily="18" charset="0"/>
              </a:rPr>
              <a:t>Power delegation	         Service Delivery                    Accountability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787484"/>
                                        </p:tgtEl>
                                      </p:cBhvr>
                                    </p:animEffect>
                                    <p:set>
                                      <p:cBhvr>
                                        <p:cTn id="7" dur="1" fill="hold">
                                          <p:stCondLst>
                                            <p:cond delay="499"/>
                                          </p:stCondLst>
                                        </p:cTn>
                                        <p:tgtEl>
                                          <p:spTgt spid="78748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7461"/>
                                        </p:tgtEl>
                                        <p:attrNameLst>
                                          <p:attrName>style.visibility</p:attrName>
                                        </p:attrNameLst>
                                      </p:cBhvr>
                                      <p:to>
                                        <p:strVal val="visible"/>
                                      </p:to>
                                    </p:set>
                                    <p:animEffect transition="in" filter="blinds(horizontal)">
                                      <p:cBhvr>
                                        <p:cTn id="12" dur="500"/>
                                        <p:tgtEl>
                                          <p:spTgt spid="7874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7475"/>
                                        </p:tgtEl>
                                        <p:attrNameLst>
                                          <p:attrName>style.visibility</p:attrName>
                                        </p:attrNameLst>
                                      </p:cBhvr>
                                      <p:to>
                                        <p:strVal val="visible"/>
                                      </p:to>
                                    </p:set>
                                    <p:animEffect transition="in" filter="blinds(horizontal)">
                                      <p:cBhvr>
                                        <p:cTn id="17" dur="500"/>
                                        <p:tgtEl>
                                          <p:spTgt spid="78747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87472"/>
                                        </p:tgtEl>
                                        <p:attrNameLst>
                                          <p:attrName>style.visibility</p:attrName>
                                        </p:attrNameLst>
                                      </p:cBhvr>
                                      <p:to>
                                        <p:strVal val="visible"/>
                                      </p:to>
                                    </p:set>
                                    <p:animEffect transition="in" filter="blinds(horizontal)">
                                      <p:cBhvr>
                                        <p:cTn id="20" dur="500"/>
                                        <p:tgtEl>
                                          <p:spTgt spid="78747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87473"/>
                                        </p:tgtEl>
                                        <p:attrNameLst>
                                          <p:attrName>style.visibility</p:attrName>
                                        </p:attrNameLst>
                                      </p:cBhvr>
                                      <p:to>
                                        <p:strVal val="visible"/>
                                      </p:to>
                                    </p:set>
                                    <p:animEffect transition="in" filter="blinds(horizontal)">
                                      <p:cBhvr>
                                        <p:cTn id="23" dur="500"/>
                                        <p:tgtEl>
                                          <p:spTgt spid="78747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87474"/>
                                        </p:tgtEl>
                                        <p:attrNameLst>
                                          <p:attrName>style.visibility</p:attrName>
                                        </p:attrNameLst>
                                      </p:cBhvr>
                                      <p:to>
                                        <p:strVal val="visible"/>
                                      </p:to>
                                    </p:set>
                                    <p:animEffect transition="in" filter="blinds(horizontal)">
                                      <p:cBhvr>
                                        <p:cTn id="26" dur="500"/>
                                        <p:tgtEl>
                                          <p:spTgt spid="78747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87476"/>
                                        </p:tgtEl>
                                        <p:attrNameLst>
                                          <p:attrName>style.visibility</p:attrName>
                                        </p:attrNameLst>
                                      </p:cBhvr>
                                      <p:to>
                                        <p:strVal val="visible"/>
                                      </p:to>
                                    </p:set>
                                    <p:animEffect transition="in" filter="blinds(horizontal)">
                                      <p:cBhvr>
                                        <p:cTn id="31" dur="500"/>
                                        <p:tgtEl>
                                          <p:spTgt spid="78747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87477"/>
                                        </p:tgtEl>
                                        <p:attrNameLst>
                                          <p:attrName>style.visibility</p:attrName>
                                        </p:attrNameLst>
                                      </p:cBhvr>
                                      <p:to>
                                        <p:strVal val="visible"/>
                                      </p:to>
                                    </p:set>
                                    <p:animEffect transition="in" filter="blinds(horizontal)">
                                      <p:cBhvr>
                                        <p:cTn id="34" dur="500"/>
                                        <p:tgtEl>
                                          <p:spTgt spid="78747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87479"/>
                                        </p:tgtEl>
                                        <p:attrNameLst>
                                          <p:attrName>style.visibility</p:attrName>
                                        </p:attrNameLst>
                                      </p:cBhvr>
                                      <p:to>
                                        <p:strVal val="visible"/>
                                      </p:to>
                                    </p:set>
                                    <p:animEffect transition="in" filter="blinds(horizontal)">
                                      <p:cBhvr>
                                        <p:cTn id="37" dur="500"/>
                                        <p:tgtEl>
                                          <p:spTgt spid="78747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87478"/>
                                        </p:tgtEl>
                                        <p:attrNameLst>
                                          <p:attrName>style.visibility</p:attrName>
                                        </p:attrNameLst>
                                      </p:cBhvr>
                                      <p:to>
                                        <p:strVal val="visible"/>
                                      </p:to>
                                    </p:set>
                                    <p:animEffect transition="in" filter="blinds(horizontal)">
                                      <p:cBhvr>
                                        <p:cTn id="40" dur="500"/>
                                        <p:tgtEl>
                                          <p:spTgt spid="787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1" grpId="0" animBg="1"/>
      <p:bldP spid="787472" grpId="0" animBg="1"/>
      <p:bldP spid="787473" grpId="0" animBg="1"/>
      <p:bldP spid="787474" grpId="0" animBg="1"/>
      <p:bldP spid="787475" grpId="0" animBg="1"/>
      <p:bldP spid="787476" grpId="0" animBg="1"/>
      <p:bldP spid="787477" grpId="0" animBg="1"/>
      <p:bldP spid="787478" grpId="0" animBg="1"/>
      <p:bldP spid="787479" grpId="0" animBg="1"/>
      <p:bldP spid="78748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4A925982-7B0E-4C37-9E57-73426E24D413}" type="slidenum">
              <a:rPr lang="en-US" altLang="zh-CN" sz="1400"/>
              <a:pPr algn="r"/>
              <a:t>14</a:t>
            </a:fld>
            <a:endParaRPr lang="en-US" altLang="zh-CN" sz="1400"/>
          </a:p>
        </p:txBody>
      </p:sp>
      <p:sp>
        <p:nvSpPr>
          <p:cNvPr id="23555" name="Rectangle 2"/>
          <p:cNvSpPr>
            <a:spLocks noGrp="1" noChangeArrowheads="1"/>
          </p:cNvSpPr>
          <p:nvPr>
            <p:ph type="title" idx="4294967295"/>
          </p:nvPr>
        </p:nvSpPr>
        <p:spPr>
          <a:xfrm>
            <a:off x="609600" y="609600"/>
            <a:ext cx="7519988" cy="390525"/>
          </a:xfrm>
        </p:spPr>
        <p:txBody>
          <a:bodyPr>
            <a:normAutofit fontScale="90000"/>
          </a:bodyPr>
          <a:lstStyle/>
          <a:p>
            <a:pPr eaLnBrk="1" hangingPunct="1"/>
            <a:r>
              <a:rPr lang="en-US" altLang="zh-CN" sz="3300"/>
              <a:t>Real service production model--</a:t>
            </a:r>
            <a:br>
              <a:rPr lang="en-US" altLang="zh-CN" sz="3300"/>
            </a:br>
            <a:r>
              <a:rPr lang="en-US" altLang="zh-CN" sz="3300"/>
              <a:t>the hybrid model</a:t>
            </a:r>
          </a:p>
        </p:txBody>
      </p:sp>
      <p:sp>
        <p:nvSpPr>
          <p:cNvPr id="23556" name="Rectangle 3"/>
          <p:cNvSpPr>
            <a:spLocks noChangeArrowheads="1"/>
          </p:cNvSpPr>
          <p:nvPr/>
        </p:nvSpPr>
        <p:spPr bwMode="auto">
          <a:xfrm>
            <a:off x="685800" y="2971800"/>
            <a:ext cx="17526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2000">
                <a:latin typeface="Garamond" pitchFamily="18" charset="0"/>
              </a:rPr>
              <a:t>Political System</a:t>
            </a:r>
          </a:p>
        </p:txBody>
      </p:sp>
      <p:sp>
        <p:nvSpPr>
          <p:cNvPr id="23557" name="Rectangle 4"/>
          <p:cNvSpPr>
            <a:spLocks noChangeArrowheads="1"/>
          </p:cNvSpPr>
          <p:nvPr/>
        </p:nvSpPr>
        <p:spPr bwMode="auto">
          <a:xfrm>
            <a:off x="3733800" y="1785938"/>
            <a:ext cx="1600200" cy="6858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2000">
                <a:latin typeface="Garamond" pitchFamily="18" charset="0"/>
              </a:rPr>
              <a:t>Bureaucracy</a:t>
            </a:r>
          </a:p>
        </p:txBody>
      </p:sp>
      <p:sp>
        <p:nvSpPr>
          <p:cNvPr id="23558" name="Rectangle 5"/>
          <p:cNvSpPr>
            <a:spLocks noChangeArrowheads="1"/>
          </p:cNvSpPr>
          <p:nvPr/>
        </p:nvSpPr>
        <p:spPr bwMode="auto">
          <a:xfrm>
            <a:off x="6477000" y="3081338"/>
            <a:ext cx="1676400" cy="6858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1800"/>
              <a:t>Nongovernmental </a:t>
            </a:r>
          </a:p>
          <a:p>
            <a:pPr algn="ctr"/>
            <a:r>
              <a:rPr kumimoji="0" lang="en-US" altLang="zh-CN" sz="1800"/>
              <a:t>Service Provider</a:t>
            </a:r>
          </a:p>
        </p:txBody>
      </p:sp>
      <p:sp>
        <p:nvSpPr>
          <p:cNvPr id="23559" name="Rectangle 6"/>
          <p:cNvSpPr>
            <a:spLocks noChangeArrowheads="1"/>
          </p:cNvSpPr>
          <p:nvPr/>
        </p:nvSpPr>
        <p:spPr bwMode="auto">
          <a:xfrm>
            <a:off x="3581400" y="4910138"/>
            <a:ext cx="1905000" cy="609600"/>
          </a:xfrm>
          <a:prstGeom prst="rect">
            <a:avLst/>
          </a:prstGeom>
          <a:solidFill>
            <a:schemeClr val="accent1"/>
          </a:solidFill>
          <a:ln w="9525">
            <a:solidFill>
              <a:schemeClr val="tx1"/>
            </a:solidFill>
            <a:miter lim="800000"/>
            <a:headEnd/>
            <a:tailEnd/>
          </a:ln>
        </p:spPr>
        <p:txBody>
          <a:bodyPr wrap="none" anchor="ctr"/>
          <a:lstStyle/>
          <a:p>
            <a:pPr algn="ctr"/>
            <a:r>
              <a:rPr kumimoji="0" lang="en-US" altLang="zh-CN" sz="1800" dirty="0"/>
              <a:t>Citizens</a:t>
            </a:r>
          </a:p>
        </p:txBody>
      </p:sp>
      <p:sp>
        <p:nvSpPr>
          <p:cNvPr id="23560" name="Line 7"/>
          <p:cNvSpPr>
            <a:spLocks noChangeShapeType="1"/>
          </p:cNvSpPr>
          <p:nvPr/>
        </p:nvSpPr>
        <p:spPr bwMode="auto">
          <a:xfrm>
            <a:off x="1981200" y="3614738"/>
            <a:ext cx="0" cy="1371600"/>
          </a:xfrm>
          <a:prstGeom prst="line">
            <a:avLst/>
          </a:prstGeom>
          <a:noFill/>
          <a:ln w="25400">
            <a:solidFill>
              <a:schemeClr val="tx1"/>
            </a:solidFill>
            <a:prstDash val="dash"/>
            <a:round/>
            <a:headEnd/>
            <a:tailEnd/>
          </a:ln>
        </p:spPr>
        <p:txBody>
          <a:bodyPr/>
          <a:lstStyle/>
          <a:p>
            <a:endParaRPr lang="zh-CN" altLang="en-US"/>
          </a:p>
        </p:txBody>
      </p:sp>
      <p:sp>
        <p:nvSpPr>
          <p:cNvPr id="23561" name="Line 8"/>
          <p:cNvSpPr>
            <a:spLocks noChangeShapeType="1"/>
          </p:cNvSpPr>
          <p:nvPr/>
        </p:nvSpPr>
        <p:spPr bwMode="auto">
          <a:xfrm>
            <a:off x="1981200" y="4986338"/>
            <a:ext cx="1524000" cy="0"/>
          </a:xfrm>
          <a:prstGeom prst="line">
            <a:avLst/>
          </a:prstGeom>
          <a:noFill/>
          <a:ln w="25400">
            <a:solidFill>
              <a:schemeClr val="tx1"/>
            </a:solidFill>
            <a:prstDash val="dash"/>
            <a:round/>
            <a:headEnd/>
            <a:tailEnd type="triangle" w="med" len="med"/>
          </a:ln>
        </p:spPr>
        <p:txBody>
          <a:bodyPr/>
          <a:lstStyle/>
          <a:p>
            <a:endParaRPr lang="zh-CN" altLang="en-US"/>
          </a:p>
        </p:txBody>
      </p:sp>
      <p:sp>
        <p:nvSpPr>
          <p:cNvPr id="23562" name="Line 9"/>
          <p:cNvSpPr>
            <a:spLocks noChangeShapeType="1"/>
          </p:cNvSpPr>
          <p:nvPr/>
        </p:nvSpPr>
        <p:spPr bwMode="auto">
          <a:xfrm flipV="1">
            <a:off x="1447800" y="3614738"/>
            <a:ext cx="0" cy="1600200"/>
          </a:xfrm>
          <a:prstGeom prst="line">
            <a:avLst/>
          </a:prstGeom>
          <a:noFill/>
          <a:ln w="25400">
            <a:solidFill>
              <a:schemeClr val="tx1"/>
            </a:solidFill>
            <a:round/>
            <a:headEnd/>
            <a:tailEnd type="triangle" w="med" len="med"/>
          </a:ln>
        </p:spPr>
        <p:txBody>
          <a:bodyPr/>
          <a:lstStyle/>
          <a:p>
            <a:endParaRPr lang="zh-CN" altLang="en-US"/>
          </a:p>
        </p:txBody>
      </p:sp>
      <p:sp>
        <p:nvSpPr>
          <p:cNvPr id="23563" name="Line 10"/>
          <p:cNvSpPr>
            <a:spLocks noChangeShapeType="1"/>
          </p:cNvSpPr>
          <p:nvPr/>
        </p:nvSpPr>
        <p:spPr bwMode="auto">
          <a:xfrm>
            <a:off x="1447800" y="5214938"/>
            <a:ext cx="2133600" cy="0"/>
          </a:xfrm>
          <a:prstGeom prst="line">
            <a:avLst/>
          </a:prstGeom>
          <a:noFill/>
          <a:ln w="25400">
            <a:solidFill>
              <a:schemeClr val="tx1"/>
            </a:solidFill>
            <a:round/>
            <a:headEnd/>
            <a:tailEnd/>
          </a:ln>
        </p:spPr>
        <p:txBody>
          <a:bodyPr/>
          <a:lstStyle/>
          <a:p>
            <a:endParaRPr lang="zh-CN" altLang="en-US"/>
          </a:p>
        </p:txBody>
      </p:sp>
      <p:sp>
        <p:nvSpPr>
          <p:cNvPr id="23564" name="Line 11"/>
          <p:cNvSpPr>
            <a:spLocks noChangeShapeType="1"/>
          </p:cNvSpPr>
          <p:nvPr/>
        </p:nvSpPr>
        <p:spPr bwMode="auto">
          <a:xfrm flipV="1">
            <a:off x="1447800" y="1938338"/>
            <a:ext cx="0" cy="1066800"/>
          </a:xfrm>
          <a:prstGeom prst="line">
            <a:avLst/>
          </a:prstGeom>
          <a:noFill/>
          <a:ln w="25400">
            <a:solidFill>
              <a:schemeClr val="tx1"/>
            </a:solidFill>
            <a:round/>
            <a:headEnd/>
            <a:tailEnd/>
          </a:ln>
        </p:spPr>
        <p:txBody>
          <a:bodyPr/>
          <a:lstStyle/>
          <a:p>
            <a:endParaRPr lang="zh-CN" altLang="en-US"/>
          </a:p>
        </p:txBody>
      </p:sp>
      <p:sp>
        <p:nvSpPr>
          <p:cNvPr id="23565" name="Line 12"/>
          <p:cNvSpPr>
            <a:spLocks noChangeShapeType="1"/>
          </p:cNvSpPr>
          <p:nvPr/>
        </p:nvSpPr>
        <p:spPr bwMode="auto">
          <a:xfrm>
            <a:off x="1447800" y="1938338"/>
            <a:ext cx="2286000" cy="0"/>
          </a:xfrm>
          <a:prstGeom prst="line">
            <a:avLst/>
          </a:prstGeom>
          <a:noFill/>
          <a:ln w="25400">
            <a:solidFill>
              <a:schemeClr val="tx1"/>
            </a:solidFill>
            <a:round/>
            <a:headEnd/>
            <a:tailEnd type="triangle" w="med" len="med"/>
          </a:ln>
        </p:spPr>
        <p:txBody>
          <a:bodyPr/>
          <a:lstStyle/>
          <a:p>
            <a:endParaRPr lang="zh-CN" altLang="en-US"/>
          </a:p>
        </p:txBody>
      </p:sp>
      <p:sp>
        <p:nvSpPr>
          <p:cNvPr id="23566" name="Line 13"/>
          <p:cNvSpPr>
            <a:spLocks noChangeShapeType="1"/>
          </p:cNvSpPr>
          <p:nvPr/>
        </p:nvSpPr>
        <p:spPr bwMode="auto">
          <a:xfrm flipH="1">
            <a:off x="2057400" y="2166938"/>
            <a:ext cx="1676400" cy="0"/>
          </a:xfrm>
          <a:prstGeom prst="line">
            <a:avLst/>
          </a:prstGeom>
          <a:noFill/>
          <a:ln w="25400">
            <a:solidFill>
              <a:schemeClr val="tx1"/>
            </a:solidFill>
            <a:prstDash val="dash"/>
            <a:round/>
            <a:headEnd/>
            <a:tailEnd/>
          </a:ln>
        </p:spPr>
        <p:txBody>
          <a:bodyPr/>
          <a:lstStyle/>
          <a:p>
            <a:endParaRPr lang="zh-CN" altLang="en-US"/>
          </a:p>
        </p:txBody>
      </p:sp>
      <p:sp>
        <p:nvSpPr>
          <p:cNvPr id="23567" name="Line 14"/>
          <p:cNvSpPr>
            <a:spLocks noChangeShapeType="1"/>
          </p:cNvSpPr>
          <p:nvPr/>
        </p:nvSpPr>
        <p:spPr bwMode="auto">
          <a:xfrm>
            <a:off x="2057400" y="2166938"/>
            <a:ext cx="0" cy="838200"/>
          </a:xfrm>
          <a:prstGeom prst="line">
            <a:avLst/>
          </a:prstGeom>
          <a:noFill/>
          <a:ln w="25400">
            <a:solidFill>
              <a:schemeClr val="tx1"/>
            </a:solidFill>
            <a:prstDash val="dash"/>
            <a:round/>
            <a:headEnd/>
            <a:tailEnd type="triangle" w="med" len="med"/>
          </a:ln>
        </p:spPr>
        <p:txBody>
          <a:bodyPr/>
          <a:lstStyle/>
          <a:p>
            <a:endParaRPr lang="zh-CN" altLang="en-US"/>
          </a:p>
        </p:txBody>
      </p:sp>
      <p:sp>
        <p:nvSpPr>
          <p:cNvPr id="788495" name="Line 15"/>
          <p:cNvSpPr>
            <a:spLocks noChangeShapeType="1"/>
          </p:cNvSpPr>
          <p:nvPr/>
        </p:nvSpPr>
        <p:spPr bwMode="auto">
          <a:xfrm>
            <a:off x="4191000" y="2471738"/>
            <a:ext cx="0" cy="2438400"/>
          </a:xfrm>
          <a:prstGeom prst="line">
            <a:avLst/>
          </a:prstGeom>
          <a:noFill/>
          <a:ln w="38100">
            <a:solidFill>
              <a:srgbClr val="FF3300"/>
            </a:solidFill>
            <a:prstDash val="lgDashDotDot"/>
            <a:round/>
            <a:headEnd/>
            <a:tailEnd type="triangle" w="med" len="med"/>
          </a:ln>
        </p:spPr>
        <p:txBody>
          <a:bodyPr/>
          <a:lstStyle/>
          <a:p>
            <a:endParaRPr lang="zh-CN" altLang="en-US"/>
          </a:p>
        </p:txBody>
      </p:sp>
      <p:sp>
        <p:nvSpPr>
          <p:cNvPr id="23569" name="Line 16"/>
          <p:cNvSpPr>
            <a:spLocks noChangeShapeType="1"/>
          </p:cNvSpPr>
          <p:nvPr/>
        </p:nvSpPr>
        <p:spPr bwMode="auto">
          <a:xfrm>
            <a:off x="4724400" y="2471738"/>
            <a:ext cx="0" cy="2438400"/>
          </a:xfrm>
          <a:prstGeom prst="line">
            <a:avLst/>
          </a:prstGeom>
          <a:noFill/>
          <a:ln w="25400">
            <a:solidFill>
              <a:schemeClr val="tx1"/>
            </a:solidFill>
            <a:prstDash val="dash"/>
            <a:round/>
            <a:headEnd/>
            <a:tailEnd type="triangle" w="med" len="med"/>
          </a:ln>
        </p:spPr>
        <p:txBody>
          <a:bodyPr/>
          <a:lstStyle/>
          <a:p>
            <a:endParaRPr lang="zh-CN" altLang="en-US"/>
          </a:p>
        </p:txBody>
      </p:sp>
      <p:sp>
        <p:nvSpPr>
          <p:cNvPr id="23570" name="Line 17"/>
          <p:cNvSpPr>
            <a:spLocks noChangeShapeType="1"/>
          </p:cNvSpPr>
          <p:nvPr/>
        </p:nvSpPr>
        <p:spPr bwMode="auto">
          <a:xfrm>
            <a:off x="5334000" y="2166938"/>
            <a:ext cx="1752600" cy="0"/>
          </a:xfrm>
          <a:prstGeom prst="line">
            <a:avLst/>
          </a:prstGeom>
          <a:noFill/>
          <a:ln w="25400">
            <a:solidFill>
              <a:schemeClr val="tx1"/>
            </a:solidFill>
            <a:prstDash val="dash"/>
            <a:round/>
            <a:headEnd type="arrow" w="med" len="med"/>
            <a:tailEnd/>
          </a:ln>
        </p:spPr>
        <p:txBody>
          <a:bodyPr/>
          <a:lstStyle/>
          <a:p>
            <a:endParaRPr lang="zh-CN" altLang="en-US"/>
          </a:p>
        </p:txBody>
      </p:sp>
      <p:sp>
        <p:nvSpPr>
          <p:cNvPr id="23571" name="Line 18"/>
          <p:cNvSpPr>
            <a:spLocks noChangeShapeType="1"/>
          </p:cNvSpPr>
          <p:nvPr/>
        </p:nvSpPr>
        <p:spPr bwMode="auto">
          <a:xfrm>
            <a:off x="7086600" y="2166938"/>
            <a:ext cx="0" cy="914400"/>
          </a:xfrm>
          <a:prstGeom prst="line">
            <a:avLst/>
          </a:prstGeom>
          <a:noFill/>
          <a:ln w="25400">
            <a:solidFill>
              <a:schemeClr val="tx1"/>
            </a:solidFill>
            <a:prstDash val="dash"/>
            <a:round/>
            <a:headEnd/>
            <a:tailEnd/>
          </a:ln>
        </p:spPr>
        <p:txBody>
          <a:bodyPr/>
          <a:lstStyle/>
          <a:p>
            <a:endParaRPr lang="zh-CN" altLang="en-US"/>
          </a:p>
        </p:txBody>
      </p:sp>
      <p:sp>
        <p:nvSpPr>
          <p:cNvPr id="23572" name="Line 19"/>
          <p:cNvSpPr>
            <a:spLocks noChangeShapeType="1"/>
          </p:cNvSpPr>
          <p:nvPr/>
        </p:nvSpPr>
        <p:spPr bwMode="auto">
          <a:xfrm>
            <a:off x="7467600" y="1914525"/>
            <a:ext cx="0" cy="1166813"/>
          </a:xfrm>
          <a:prstGeom prst="line">
            <a:avLst/>
          </a:prstGeom>
          <a:noFill/>
          <a:ln w="25400">
            <a:solidFill>
              <a:schemeClr val="tx1"/>
            </a:solidFill>
            <a:round/>
            <a:headEnd/>
            <a:tailEnd type="arrow" w="med" len="med"/>
          </a:ln>
        </p:spPr>
        <p:txBody>
          <a:bodyPr/>
          <a:lstStyle/>
          <a:p>
            <a:endParaRPr lang="zh-CN" altLang="en-US"/>
          </a:p>
        </p:txBody>
      </p:sp>
      <p:sp>
        <p:nvSpPr>
          <p:cNvPr id="23573" name="Line 20"/>
          <p:cNvSpPr>
            <a:spLocks noChangeShapeType="1"/>
          </p:cNvSpPr>
          <p:nvPr/>
        </p:nvSpPr>
        <p:spPr bwMode="auto">
          <a:xfrm flipH="1">
            <a:off x="5334000" y="1905000"/>
            <a:ext cx="2133600" cy="0"/>
          </a:xfrm>
          <a:prstGeom prst="line">
            <a:avLst/>
          </a:prstGeom>
          <a:noFill/>
          <a:ln w="25400">
            <a:solidFill>
              <a:schemeClr val="tx1"/>
            </a:solidFill>
            <a:round/>
            <a:headEnd/>
            <a:tailEnd/>
          </a:ln>
        </p:spPr>
        <p:txBody>
          <a:bodyPr/>
          <a:lstStyle/>
          <a:p>
            <a:endParaRPr lang="zh-CN" altLang="en-US"/>
          </a:p>
        </p:txBody>
      </p:sp>
      <p:sp>
        <p:nvSpPr>
          <p:cNvPr id="23574" name="Line 21"/>
          <p:cNvSpPr>
            <a:spLocks noChangeShapeType="1"/>
          </p:cNvSpPr>
          <p:nvPr/>
        </p:nvSpPr>
        <p:spPr bwMode="auto">
          <a:xfrm>
            <a:off x="7086600" y="3767138"/>
            <a:ext cx="0" cy="1219200"/>
          </a:xfrm>
          <a:prstGeom prst="line">
            <a:avLst/>
          </a:prstGeom>
          <a:noFill/>
          <a:ln w="25400">
            <a:solidFill>
              <a:schemeClr val="tx1"/>
            </a:solidFill>
            <a:prstDash val="dash"/>
            <a:round/>
            <a:headEnd/>
            <a:tailEnd/>
          </a:ln>
        </p:spPr>
        <p:txBody>
          <a:bodyPr/>
          <a:lstStyle/>
          <a:p>
            <a:endParaRPr lang="zh-CN" altLang="en-US"/>
          </a:p>
        </p:txBody>
      </p:sp>
      <p:sp>
        <p:nvSpPr>
          <p:cNvPr id="23575" name="Line 22"/>
          <p:cNvSpPr>
            <a:spLocks noChangeShapeType="1"/>
          </p:cNvSpPr>
          <p:nvPr/>
        </p:nvSpPr>
        <p:spPr bwMode="auto">
          <a:xfrm>
            <a:off x="7467600" y="3767138"/>
            <a:ext cx="0" cy="1524000"/>
          </a:xfrm>
          <a:prstGeom prst="line">
            <a:avLst/>
          </a:prstGeom>
          <a:noFill/>
          <a:ln w="25400">
            <a:solidFill>
              <a:schemeClr val="tx1"/>
            </a:solidFill>
            <a:prstDash val="lgDashDotDot"/>
            <a:round/>
            <a:headEnd/>
            <a:tailEnd/>
          </a:ln>
        </p:spPr>
        <p:txBody>
          <a:bodyPr/>
          <a:lstStyle/>
          <a:p>
            <a:endParaRPr lang="zh-CN" altLang="en-US"/>
          </a:p>
        </p:txBody>
      </p:sp>
      <p:sp>
        <p:nvSpPr>
          <p:cNvPr id="23576" name="Line 23"/>
          <p:cNvSpPr>
            <a:spLocks noChangeShapeType="1"/>
          </p:cNvSpPr>
          <p:nvPr/>
        </p:nvSpPr>
        <p:spPr bwMode="auto">
          <a:xfrm flipH="1">
            <a:off x="5486400" y="4986338"/>
            <a:ext cx="1600200" cy="0"/>
          </a:xfrm>
          <a:prstGeom prst="line">
            <a:avLst/>
          </a:prstGeom>
          <a:noFill/>
          <a:ln w="25400">
            <a:solidFill>
              <a:schemeClr val="tx1"/>
            </a:solidFill>
            <a:prstDash val="dash"/>
            <a:round/>
            <a:headEnd/>
            <a:tailEnd type="arrow" w="med" len="med"/>
          </a:ln>
        </p:spPr>
        <p:txBody>
          <a:bodyPr/>
          <a:lstStyle/>
          <a:p>
            <a:endParaRPr lang="zh-CN" altLang="en-US"/>
          </a:p>
        </p:txBody>
      </p:sp>
      <p:sp>
        <p:nvSpPr>
          <p:cNvPr id="23577" name="Line 24"/>
          <p:cNvSpPr>
            <a:spLocks noChangeShapeType="1"/>
          </p:cNvSpPr>
          <p:nvPr/>
        </p:nvSpPr>
        <p:spPr bwMode="auto">
          <a:xfrm flipH="1">
            <a:off x="5486400" y="5291138"/>
            <a:ext cx="1981200" cy="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23578" name="Line 25"/>
          <p:cNvSpPr>
            <a:spLocks noChangeShapeType="1"/>
          </p:cNvSpPr>
          <p:nvPr/>
        </p:nvSpPr>
        <p:spPr bwMode="auto">
          <a:xfrm>
            <a:off x="1219200" y="5715000"/>
            <a:ext cx="1219200" cy="0"/>
          </a:xfrm>
          <a:prstGeom prst="line">
            <a:avLst/>
          </a:prstGeom>
          <a:noFill/>
          <a:ln w="25400">
            <a:solidFill>
              <a:schemeClr val="tx1"/>
            </a:solidFill>
            <a:round/>
            <a:headEnd/>
            <a:tailEnd type="triangle" w="med" len="med"/>
          </a:ln>
        </p:spPr>
        <p:txBody>
          <a:bodyPr/>
          <a:lstStyle/>
          <a:p>
            <a:endParaRPr lang="zh-CN" altLang="en-US"/>
          </a:p>
        </p:txBody>
      </p:sp>
      <p:sp>
        <p:nvSpPr>
          <p:cNvPr id="23579" name="Line 26"/>
          <p:cNvSpPr>
            <a:spLocks noChangeShapeType="1"/>
          </p:cNvSpPr>
          <p:nvPr/>
        </p:nvSpPr>
        <p:spPr bwMode="auto">
          <a:xfrm>
            <a:off x="3657600" y="5715000"/>
            <a:ext cx="1447800" cy="0"/>
          </a:xfrm>
          <a:prstGeom prst="line">
            <a:avLst/>
          </a:prstGeom>
          <a:noFill/>
          <a:ln w="25400">
            <a:solidFill>
              <a:schemeClr val="tx1"/>
            </a:solidFill>
            <a:prstDash val="lgDashDotDot"/>
            <a:round/>
            <a:headEnd/>
            <a:tailEnd type="triangle" w="med" len="med"/>
          </a:ln>
        </p:spPr>
        <p:txBody>
          <a:bodyPr/>
          <a:lstStyle/>
          <a:p>
            <a:endParaRPr lang="zh-CN" altLang="en-US"/>
          </a:p>
        </p:txBody>
      </p:sp>
      <p:sp>
        <p:nvSpPr>
          <p:cNvPr id="23580" name="Line 27"/>
          <p:cNvSpPr>
            <a:spLocks noChangeShapeType="1"/>
          </p:cNvSpPr>
          <p:nvPr/>
        </p:nvSpPr>
        <p:spPr bwMode="auto">
          <a:xfrm>
            <a:off x="6019800" y="5715000"/>
            <a:ext cx="1447800" cy="0"/>
          </a:xfrm>
          <a:prstGeom prst="line">
            <a:avLst/>
          </a:prstGeom>
          <a:noFill/>
          <a:ln w="25400">
            <a:solidFill>
              <a:schemeClr val="tx1"/>
            </a:solidFill>
            <a:prstDash val="dash"/>
            <a:round/>
            <a:headEnd/>
            <a:tailEnd type="triangle" w="med" len="med"/>
          </a:ln>
        </p:spPr>
        <p:txBody>
          <a:bodyPr/>
          <a:lstStyle/>
          <a:p>
            <a:endParaRPr lang="zh-CN" altLang="en-US"/>
          </a:p>
        </p:txBody>
      </p:sp>
      <p:sp>
        <p:nvSpPr>
          <p:cNvPr id="788508" name="Line 28"/>
          <p:cNvSpPr>
            <a:spLocks noChangeShapeType="1"/>
          </p:cNvSpPr>
          <p:nvPr/>
        </p:nvSpPr>
        <p:spPr bwMode="auto">
          <a:xfrm>
            <a:off x="2438400" y="3286125"/>
            <a:ext cx="3962400" cy="0"/>
          </a:xfrm>
          <a:prstGeom prst="line">
            <a:avLst/>
          </a:prstGeom>
          <a:noFill/>
          <a:ln w="9525">
            <a:solidFill>
              <a:srgbClr val="FF3300"/>
            </a:solidFill>
            <a:round/>
            <a:headEnd/>
            <a:tailEnd type="triangle" w="med" len="med"/>
          </a:ln>
        </p:spPr>
        <p:txBody>
          <a:bodyPr/>
          <a:lstStyle/>
          <a:p>
            <a:endParaRPr lang="zh-CN" altLang="en-US"/>
          </a:p>
        </p:txBody>
      </p:sp>
      <p:sp>
        <p:nvSpPr>
          <p:cNvPr id="788509" name="Line 29"/>
          <p:cNvSpPr>
            <a:spLocks noChangeShapeType="1"/>
          </p:cNvSpPr>
          <p:nvPr/>
        </p:nvSpPr>
        <p:spPr bwMode="auto">
          <a:xfrm flipH="1">
            <a:off x="2438400" y="3438525"/>
            <a:ext cx="4038600" cy="0"/>
          </a:xfrm>
          <a:prstGeom prst="line">
            <a:avLst/>
          </a:prstGeom>
          <a:noFill/>
          <a:ln w="25400">
            <a:solidFill>
              <a:srgbClr val="FF3300"/>
            </a:solidFill>
            <a:prstDash val="dash"/>
            <a:round/>
            <a:headEnd/>
            <a:tailEnd type="arrow" w="med" len="med"/>
          </a:ln>
        </p:spPr>
        <p:txBody>
          <a:bodyPr/>
          <a:lstStyle/>
          <a:p>
            <a:endParaRPr lang="zh-CN" altLang="en-US"/>
          </a:p>
        </p:txBody>
      </p:sp>
      <p:sp>
        <p:nvSpPr>
          <p:cNvPr id="23583" name="Text Box 31"/>
          <p:cNvSpPr txBox="1">
            <a:spLocks noChangeArrowheads="1"/>
          </p:cNvSpPr>
          <p:nvPr/>
        </p:nvSpPr>
        <p:spPr bwMode="auto">
          <a:xfrm>
            <a:off x="923925" y="5838825"/>
            <a:ext cx="6705600" cy="366713"/>
          </a:xfrm>
          <a:prstGeom prst="rect">
            <a:avLst/>
          </a:prstGeom>
          <a:noFill/>
          <a:ln w="9525">
            <a:noFill/>
            <a:miter lim="800000"/>
            <a:headEnd/>
            <a:tailEnd/>
          </a:ln>
        </p:spPr>
        <p:txBody>
          <a:bodyPr>
            <a:spAutoFit/>
          </a:bodyPr>
          <a:lstStyle/>
          <a:p>
            <a:pPr>
              <a:spcBef>
                <a:spcPct val="50000"/>
              </a:spcBef>
            </a:pPr>
            <a:r>
              <a:rPr kumimoji="0" lang="en-US" altLang="zh-CN" sz="1800" b="1">
                <a:latin typeface="Garamond" pitchFamily="18" charset="0"/>
              </a:rPr>
              <a:t>Power delegation	         Service Delivery                    Accountability</a:t>
            </a:r>
          </a:p>
        </p:txBody>
      </p:sp>
      <p:sp>
        <p:nvSpPr>
          <p:cNvPr id="32" name="左箭头 1">
            <a:hlinkClick r:id="rId3" action="ppaction://hlinksldjump"/>
            <a:extLst>
              <a:ext uri="{FF2B5EF4-FFF2-40B4-BE49-F238E27FC236}">
                <a16:creationId xmlns:a16="http://schemas.microsoft.com/office/drawing/2014/main" id="{29176833-8F5A-4A3E-B71D-950B7B25F0FA}"/>
              </a:ext>
            </a:extLst>
          </p:cNvPr>
          <p:cNvSpPr/>
          <p:nvPr/>
        </p:nvSpPr>
        <p:spPr>
          <a:xfrm>
            <a:off x="8532440" y="6309320"/>
            <a:ext cx="36004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495"/>
                                        </p:tgtEl>
                                        <p:attrNameLst>
                                          <p:attrName>style.visibility</p:attrName>
                                        </p:attrNameLst>
                                      </p:cBhvr>
                                      <p:to>
                                        <p:strVal val="visible"/>
                                      </p:to>
                                    </p:set>
                                    <p:animEffect transition="in" filter="blinds(horizontal)">
                                      <p:cBhvr>
                                        <p:cTn id="7" dur="500"/>
                                        <p:tgtEl>
                                          <p:spTgt spid="788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508"/>
                                        </p:tgtEl>
                                        <p:attrNameLst>
                                          <p:attrName>style.visibility</p:attrName>
                                        </p:attrNameLst>
                                      </p:cBhvr>
                                      <p:to>
                                        <p:strVal val="visible"/>
                                      </p:to>
                                    </p:set>
                                    <p:animEffect transition="in" filter="blinds(horizontal)">
                                      <p:cBhvr>
                                        <p:cTn id="12" dur="500"/>
                                        <p:tgtEl>
                                          <p:spTgt spid="78850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88509"/>
                                        </p:tgtEl>
                                        <p:attrNameLst>
                                          <p:attrName>style.visibility</p:attrName>
                                        </p:attrNameLst>
                                      </p:cBhvr>
                                      <p:to>
                                        <p:strVal val="visible"/>
                                      </p:to>
                                    </p:set>
                                    <p:animEffect transition="in" filter="blinds(horizontal)">
                                      <p:cBhvr>
                                        <p:cTn id="15" dur="500"/>
                                        <p:tgtEl>
                                          <p:spTgt spid="788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95" grpId="0" animBg="1"/>
      <p:bldP spid="788508" grpId="0" animBg="1"/>
      <p:bldP spid="78850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zh-CN" altLang="en-US" dirty="0"/>
              <a:t>市场失灵</a:t>
            </a:r>
            <a:r>
              <a:rPr lang="en-US" altLang="zh-CN" dirty="0"/>
              <a:t>Market Failure</a:t>
            </a:r>
          </a:p>
        </p:txBody>
      </p:sp>
      <p:sp>
        <p:nvSpPr>
          <p:cNvPr id="24579" name="Rectangle 3"/>
          <p:cNvSpPr>
            <a:spLocks noGrp="1" noChangeArrowheads="1"/>
          </p:cNvSpPr>
          <p:nvPr>
            <p:ph type="body" idx="1"/>
          </p:nvPr>
        </p:nvSpPr>
        <p:spPr/>
        <p:txBody>
          <a:bodyPr>
            <a:normAutofit lnSpcReduction="10000"/>
          </a:bodyPr>
          <a:lstStyle/>
          <a:p>
            <a:pPr eaLnBrk="1" hangingPunct="1">
              <a:lnSpc>
                <a:spcPct val="90000"/>
              </a:lnSpc>
              <a:spcBef>
                <a:spcPct val="50000"/>
              </a:spcBef>
            </a:pPr>
            <a:r>
              <a:rPr lang="en-US" altLang="zh-CN" dirty="0"/>
              <a:t>Contract failure theory  </a:t>
            </a:r>
            <a:r>
              <a:rPr lang="zh-CN" altLang="en-US" dirty="0">
                <a:hlinkClick r:id="rId2" action="ppaction://hlinksldjump"/>
              </a:rPr>
              <a:t>合约失灵理论</a:t>
            </a:r>
            <a:endParaRPr lang="en-US" altLang="zh-CN" dirty="0"/>
          </a:p>
          <a:p>
            <a:pPr lvl="1" eaLnBrk="1" hangingPunct="1">
              <a:lnSpc>
                <a:spcPct val="90000"/>
              </a:lnSpc>
              <a:spcBef>
                <a:spcPct val="50000"/>
              </a:spcBef>
            </a:pPr>
            <a:r>
              <a:rPr lang="en-US" altLang="zh-CN" dirty="0"/>
              <a:t>Untrustworthy </a:t>
            </a:r>
            <a:r>
              <a:rPr lang="zh-CN" altLang="en-US" dirty="0"/>
              <a:t>不被信任</a:t>
            </a:r>
            <a:r>
              <a:rPr lang="en-US" altLang="zh-CN" dirty="0"/>
              <a:t> </a:t>
            </a:r>
          </a:p>
          <a:p>
            <a:pPr>
              <a:lnSpc>
                <a:spcPct val="90000"/>
              </a:lnSpc>
              <a:spcBef>
                <a:spcPct val="50000"/>
              </a:spcBef>
            </a:pPr>
            <a:r>
              <a:rPr lang="en-US" altLang="zh-CN" dirty="0"/>
              <a:t>Under-producing public goods/services</a:t>
            </a:r>
          </a:p>
          <a:p>
            <a:pPr marL="342900" lvl="1" indent="-342900">
              <a:lnSpc>
                <a:spcPct val="90000"/>
              </a:lnSpc>
              <a:spcBef>
                <a:spcPct val="50000"/>
              </a:spcBef>
              <a:buFont typeface="Arial" pitchFamily="34" charset="0"/>
              <a:buChar char="•"/>
            </a:pPr>
            <a:r>
              <a:rPr lang="en-US" altLang="zh-CN" sz="3200" dirty="0"/>
              <a:t>Information asymmetry problems</a:t>
            </a:r>
          </a:p>
          <a:p>
            <a:pPr marL="742950" lvl="2" indent="-342900">
              <a:lnSpc>
                <a:spcPct val="90000"/>
              </a:lnSpc>
              <a:spcBef>
                <a:spcPct val="50000"/>
              </a:spcBef>
              <a:buFontTx/>
              <a:buChar char="−"/>
            </a:pPr>
            <a:r>
              <a:rPr lang="en-US" altLang="zh-CN" dirty="0"/>
              <a:t>Opportunism </a:t>
            </a:r>
            <a:r>
              <a:rPr lang="zh-CN" altLang="en-US" dirty="0"/>
              <a:t>机会主义</a:t>
            </a:r>
            <a:r>
              <a:rPr lang="en-US" altLang="zh-CN" dirty="0"/>
              <a:t>: small number problem (e.g. minimizing contract number)</a:t>
            </a:r>
          </a:p>
          <a:p>
            <a:pPr lvl="1">
              <a:lnSpc>
                <a:spcPct val="90000"/>
              </a:lnSpc>
              <a:spcBef>
                <a:spcPct val="50000"/>
              </a:spcBef>
            </a:pPr>
            <a:r>
              <a:rPr lang="en-US" altLang="zh-CN" sz="2400" dirty="0"/>
              <a:t>Tyranny of minority/externality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“合约失灵”理论</a:t>
            </a:r>
          </a:p>
        </p:txBody>
      </p:sp>
      <p:sp>
        <p:nvSpPr>
          <p:cNvPr id="5" name="内容占位符 4"/>
          <p:cNvSpPr>
            <a:spLocks noGrp="1"/>
          </p:cNvSpPr>
          <p:nvPr>
            <p:ph idx="1"/>
          </p:nvPr>
        </p:nvSpPr>
        <p:spPr>
          <a:xfrm>
            <a:off x="457200" y="1600200"/>
            <a:ext cx="8229600" cy="4853136"/>
          </a:xfrm>
        </p:spPr>
        <p:txBody>
          <a:bodyPr>
            <a:normAutofit/>
          </a:bodyPr>
          <a:lstStyle/>
          <a:p>
            <a:r>
              <a:rPr lang="zh-CN" altLang="en-US" dirty="0"/>
              <a:t>与公共服务提供相关的市场失灵理论</a:t>
            </a:r>
            <a:endParaRPr lang="en-US" altLang="zh-CN" dirty="0"/>
          </a:p>
          <a:p>
            <a:r>
              <a:rPr lang="zh-CN" altLang="en-US" sz="3000" dirty="0"/>
              <a:t>汉斯曼（1980）从</a:t>
            </a:r>
            <a:r>
              <a:rPr lang="zh-CN" altLang="en-US" sz="3000" b="1" dirty="0">
                <a:solidFill>
                  <a:srgbClr val="FF0000"/>
                </a:solidFill>
              </a:rPr>
              <a:t>营利性组织的局限性</a:t>
            </a:r>
            <a:r>
              <a:rPr lang="zh-CN" altLang="en-US" sz="3000" dirty="0"/>
              <a:t>入手，认为消费者与生产者在产品和服务的质量上存在明显的信息不对称。仅仅依靠生产者和消费者之间的合约难以防止生产者坑害消费者的机会主义行为，这就是合约失灵产生的原因。由非营利组织提供的服务或商品中，生产者的欺诈行为就会少得多。</a:t>
            </a:r>
          </a:p>
          <a:p>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altLang="zh-CN" dirty="0"/>
              <a:t>The Rise of Nonprofits</a:t>
            </a:r>
            <a:br>
              <a:rPr lang="en-US" altLang="zh-CN" dirty="0"/>
            </a:br>
            <a:r>
              <a:rPr lang="zh-CN" altLang="en-US" dirty="0"/>
              <a:t>第三部门的兴起</a:t>
            </a:r>
          </a:p>
        </p:txBody>
      </p:sp>
      <p:sp>
        <p:nvSpPr>
          <p:cNvPr id="25603" name="Rectangle 3"/>
          <p:cNvSpPr>
            <a:spLocks noGrp="1" noChangeArrowheads="1"/>
          </p:cNvSpPr>
          <p:nvPr>
            <p:ph type="body" idx="1"/>
          </p:nvPr>
        </p:nvSpPr>
        <p:spPr>
          <a:xfrm>
            <a:off x="457200" y="1916832"/>
            <a:ext cx="8229600" cy="4209331"/>
          </a:xfrm>
        </p:spPr>
        <p:txBody>
          <a:bodyPr>
            <a:normAutofit fontScale="92500" lnSpcReduction="20000"/>
          </a:bodyPr>
          <a:lstStyle/>
          <a:p>
            <a:pPr eaLnBrk="1" hangingPunct="1">
              <a:lnSpc>
                <a:spcPct val="90000"/>
              </a:lnSpc>
            </a:pPr>
            <a:r>
              <a:rPr lang="en-US" altLang="zh-CN" dirty="0"/>
              <a:t>Demand side: diversified demands</a:t>
            </a:r>
          </a:p>
          <a:p>
            <a:pPr eaLnBrk="1" hangingPunct="1">
              <a:lnSpc>
                <a:spcPct val="90000"/>
              </a:lnSpc>
            </a:pPr>
            <a:endParaRPr lang="en-US" altLang="zh-CN" dirty="0"/>
          </a:p>
          <a:p>
            <a:pPr eaLnBrk="1" hangingPunct="1">
              <a:lnSpc>
                <a:spcPct val="90000"/>
              </a:lnSpc>
            </a:pPr>
            <a:r>
              <a:rPr lang="en-US" altLang="zh-CN" dirty="0"/>
              <a:t>Supply side:</a:t>
            </a:r>
          </a:p>
          <a:p>
            <a:pPr lvl="1" eaLnBrk="1" hangingPunct="1">
              <a:lnSpc>
                <a:spcPct val="90000"/>
              </a:lnSpc>
            </a:pPr>
            <a:r>
              <a:rPr lang="en-US" altLang="zh-CN" dirty="0"/>
              <a:t>Moral factor</a:t>
            </a:r>
          </a:p>
          <a:p>
            <a:pPr lvl="1" eaLnBrk="1" hangingPunct="1">
              <a:lnSpc>
                <a:spcPct val="90000"/>
              </a:lnSpc>
            </a:pPr>
            <a:r>
              <a:rPr lang="en-US" altLang="zh-CN" dirty="0"/>
              <a:t>Closer to clients</a:t>
            </a:r>
            <a:r>
              <a:rPr lang="en-US" altLang="zh-CN" dirty="0">
                <a:sym typeface="Wingdings" pitchFamily="2" charset="2"/>
              </a:rPr>
              <a:t>, more responsive</a:t>
            </a:r>
          </a:p>
          <a:p>
            <a:pPr lvl="1" eaLnBrk="1" hangingPunct="1">
              <a:lnSpc>
                <a:spcPct val="90000"/>
              </a:lnSpc>
            </a:pPr>
            <a:r>
              <a:rPr lang="en-US" altLang="zh-CN" dirty="0"/>
              <a:t>Non-distribution constraint</a:t>
            </a:r>
          </a:p>
          <a:p>
            <a:pPr eaLnBrk="1" hangingPunct="1">
              <a:lnSpc>
                <a:spcPct val="90000"/>
              </a:lnSpc>
            </a:pPr>
            <a:endParaRPr lang="en-US" altLang="zh-CN" dirty="0"/>
          </a:p>
          <a:p>
            <a:pPr eaLnBrk="1" hangingPunct="1">
              <a:lnSpc>
                <a:spcPct val="90000"/>
              </a:lnSpc>
            </a:pPr>
            <a:r>
              <a:rPr lang="en-US" altLang="zh-CN" dirty="0"/>
              <a:t>Subsidy theory </a:t>
            </a:r>
            <a:r>
              <a:rPr lang="zh-CN" altLang="en-US" dirty="0"/>
              <a:t>津贴</a:t>
            </a:r>
            <a:r>
              <a:rPr lang="en-US" altLang="zh-CN" dirty="0"/>
              <a:t> </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zh-CN" dirty="0"/>
              <a:t>Characteristics of NPOs </a:t>
            </a:r>
            <a:br>
              <a:rPr lang="en-US" altLang="zh-CN" dirty="0"/>
            </a:br>
            <a:r>
              <a:rPr lang="en-US" altLang="zh-CN" dirty="0"/>
              <a:t>(L. </a:t>
            </a:r>
            <a:r>
              <a:rPr lang="en-US" altLang="zh-CN" dirty="0" err="1"/>
              <a:t>Salamon</a:t>
            </a:r>
            <a:r>
              <a:rPr lang="en-US" altLang="zh-CN" dirty="0"/>
              <a:t>)</a:t>
            </a:r>
          </a:p>
        </p:txBody>
      </p:sp>
      <p:sp>
        <p:nvSpPr>
          <p:cNvPr id="26627" name="Rectangle 3"/>
          <p:cNvSpPr>
            <a:spLocks noGrp="1" noChangeArrowheads="1"/>
          </p:cNvSpPr>
          <p:nvPr>
            <p:ph type="body" idx="1"/>
          </p:nvPr>
        </p:nvSpPr>
        <p:spPr>
          <a:xfrm>
            <a:off x="467544" y="1844824"/>
            <a:ext cx="8229600" cy="4525963"/>
          </a:xfrm>
        </p:spPr>
        <p:txBody>
          <a:bodyPr>
            <a:normAutofit lnSpcReduction="10000"/>
          </a:bodyPr>
          <a:lstStyle/>
          <a:p>
            <a:pPr eaLnBrk="1" hangingPunct="1"/>
            <a:r>
              <a:rPr lang="en-US" altLang="zh-CN" dirty="0"/>
              <a:t>Formally organized</a:t>
            </a:r>
          </a:p>
          <a:p>
            <a:r>
              <a:rPr lang="en-US" altLang="zh-CN" dirty="0"/>
              <a:t>Independent of government</a:t>
            </a:r>
          </a:p>
          <a:p>
            <a:r>
              <a:rPr lang="en-US" altLang="zh-CN" dirty="0"/>
              <a:t>Not profit-distributing (no owner)</a:t>
            </a:r>
          </a:p>
          <a:p>
            <a:pPr eaLnBrk="1" hangingPunct="1"/>
            <a:r>
              <a:rPr lang="en-US" altLang="zh-CN" dirty="0"/>
              <a:t>Self-governing</a:t>
            </a:r>
          </a:p>
          <a:p>
            <a:r>
              <a:rPr lang="en-US" altLang="zh-CN" dirty="0"/>
              <a:t>Voluntary</a:t>
            </a:r>
          </a:p>
          <a:p>
            <a:pPr eaLnBrk="1" hangingPunct="1"/>
            <a:r>
              <a:rPr lang="en-US" altLang="zh-CN" dirty="0"/>
              <a:t>Serve a public purpose, not a private benefit (mission statement) </a:t>
            </a:r>
          </a:p>
        </p:txBody>
      </p:sp>
      <p:pic>
        <p:nvPicPr>
          <p:cNvPr id="4" name="图片 3" descr="Lester-Salamon_.jpg"/>
          <p:cNvPicPr>
            <a:picLocks noChangeAspect="1"/>
          </p:cNvPicPr>
          <p:nvPr/>
        </p:nvPicPr>
        <p:blipFill>
          <a:blip r:embed="rId2" cstate="print"/>
          <a:stretch>
            <a:fillRect/>
          </a:stretch>
        </p:blipFill>
        <p:spPr>
          <a:xfrm>
            <a:off x="6804248" y="980728"/>
            <a:ext cx="2339752" cy="24479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noChangeArrowheads="1"/>
          </p:cNvSpPr>
          <p:nvPr>
            <p:ph type="title" idx="4294967295"/>
          </p:nvPr>
        </p:nvSpPr>
        <p:spPr>
          <a:xfrm>
            <a:off x="-457200" y="609600"/>
            <a:ext cx="8229600" cy="331788"/>
          </a:xfrm>
          <a:noFill/>
        </p:spPr>
        <p:txBody>
          <a:bodyPr lIns="90170" tIns="46990" rIns="90170" bIns="46990" anchor="ctr">
            <a:noAutofit/>
          </a:bodyPr>
          <a:lstStyle/>
          <a:p>
            <a:r>
              <a:rPr lang="en-US" altLang="zh-CN" sz="4000" dirty="0"/>
              <a:t>NPO </a:t>
            </a:r>
            <a:r>
              <a:rPr lang="zh-CN" altLang="en-US" sz="4000" dirty="0"/>
              <a:t>的特征</a:t>
            </a:r>
          </a:p>
        </p:txBody>
      </p:sp>
      <p:sp>
        <p:nvSpPr>
          <p:cNvPr id="10243" name="Rektangel 76"/>
          <p:cNvSpPr>
            <a:spLocks noChangeArrowheads="1"/>
          </p:cNvSpPr>
          <p:nvPr/>
        </p:nvSpPr>
        <p:spPr bwMode="auto">
          <a:xfrm>
            <a:off x="1520825" y="1927225"/>
            <a:ext cx="64674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Aft>
                <a:spcPts val="600"/>
              </a:spcAft>
            </a:pPr>
            <a:endParaRPr lang="en-US" altLang="zh-CN" sz="1600" b="1">
              <a:solidFill>
                <a:srgbClr val="262626"/>
              </a:solidFill>
              <a:sym typeface="Arial" pitchFamily="34" charset="0"/>
            </a:endParaRPr>
          </a:p>
          <a:p>
            <a:pPr eaLnBrk="0" hangingPunct="0">
              <a:spcAft>
                <a:spcPts val="600"/>
              </a:spcAft>
            </a:pPr>
            <a:r>
              <a:rPr lang="en-US" altLang="zh-CN" sz="1600" b="1">
                <a:solidFill>
                  <a:srgbClr val="262626"/>
                </a:solidFill>
                <a:sym typeface="Arial" pitchFamily="34" charset="0"/>
              </a:rPr>
              <a:t>  </a:t>
            </a:r>
          </a:p>
        </p:txBody>
      </p:sp>
      <p:sp>
        <p:nvSpPr>
          <p:cNvPr id="10244" name="Text Box 4"/>
          <p:cNvSpPr txBox="1">
            <a:spLocks noChangeArrowheads="1"/>
          </p:cNvSpPr>
          <p:nvPr/>
        </p:nvSpPr>
        <p:spPr bwMode="auto">
          <a:xfrm>
            <a:off x="2155825" y="1463675"/>
            <a:ext cx="49625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eaLnBrk="1" hangingPunct="1"/>
            <a:r>
              <a:rPr lang="zh-CN" altLang="zh-CN" sz="1400">
                <a:latin typeface="宋体" pitchFamily="2" charset="-122"/>
                <a:ea typeface="宋体" pitchFamily="2" charset="-122"/>
                <a:sym typeface="宋体" pitchFamily="2" charset="-122"/>
              </a:rPr>
              <a:t>  </a:t>
            </a:r>
            <a:endParaRPr lang="zh-CN" altLang="zh-CN"/>
          </a:p>
        </p:txBody>
      </p:sp>
      <p:sp>
        <p:nvSpPr>
          <p:cNvPr id="10245" name="Text Box 5"/>
          <p:cNvSpPr txBox="1">
            <a:spLocks noChangeArrowheads="1"/>
          </p:cNvSpPr>
          <p:nvPr/>
        </p:nvSpPr>
        <p:spPr bwMode="auto">
          <a:xfrm>
            <a:off x="539552" y="1124744"/>
            <a:ext cx="8136904" cy="581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eaLnBrk="1" hangingPunct="1">
              <a:lnSpc>
                <a:spcPct val="130000"/>
              </a:lnSpc>
            </a:pPr>
            <a:r>
              <a:rPr lang="zh-CN" altLang="en-US" sz="3000" dirty="0">
                <a:latin typeface="+mj-lt"/>
                <a:cs typeface="Times New Roman" pitchFamily="18" charset="0"/>
              </a:rPr>
              <a:t>美国约翰·霍布金斯大学非政府组织比较研究中心的萨拉蒙（Salamon）教授。他认为非营利组织需要满足以下六个基本的特征：</a:t>
            </a:r>
          </a:p>
          <a:p>
            <a:pPr eaLnBrk="1" hangingPunct="1">
              <a:lnSpc>
                <a:spcPct val="130000"/>
              </a:lnSpc>
            </a:pPr>
            <a:r>
              <a:rPr lang="zh-CN" altLang="en-US" sz="2800" dirty="0">
                <a:latin typeface="+mj-lt"/>
                <a:cs typeface="Times New Roman" pitchFamily="18" charset="0"/>
              </a:rPr>
              <a:t>（1）正规性  </a:t>
            </a:r>
            <a:r>
              <a:rPr lang="en-US" altLang="zh-CN" sz="2800" dirty="0">
                <a:latin typeface="+mj-lt"/>
              </a:rPr>
              <a:t>Formally organized</a:t>
            </a:r>
          </a:p>
          <a:p>
            <a:pPr eaLnBrk="1" hangingPunct="1">
              <a:lnSpc>
                <a:spcPct val="130000"/>
              </a:lnSpc>
            </a:pPr>
            <a:r>
              <a:rPr lang="zh-CN" altLang="en-US" sz="2800" dirty="0">
                <a:latin typeface="+mj-lt"/>
                <a:cs typeface="Times New Roman" pitchFamily="18" charset="0"/>
              </a:rPr>
              <a:t>（2）民间性  </a:t>
            </a:r>
            <a:r>
              <a:rPr lang="en-US" altLang="zh-CN" sz="2800" dirty="0">
                <a:latin typeface="+mj-lt"/>
              </a:rPr>
              <a:t>Independent of government</a:t>
            </a:r>
          </a:p>
          <a:p>
            <a:pPr eaLnBrk="1" hangingPunct="1">
              <a:lnSpc>
                <a:spcPct val="130000"/>
              </a:lnSpc>
            </a:pPr>
            <a:r>
              <a:rPr lang="zh-CN" altLang="en-US" sz="2800" dirty="0">
                <a:latin typeface="+mj-lt"/>
                <a:cs typeface="Times New Roman" pitchFamily="18" charset="0"/>
              </a:rPr>
              <a:t>（3）非营利性  </a:t>
            </a:r>
            <a:r>
              <a:rPr lang="en-US" altLang="zh-CN" sz="2800" dirty="0">
                <a:latin typeface="+mj-lt"/>
              </a:rPr>
              <a:t>Not profit-distributing</a:t>
            </a:r>
          </a:p>
          <a:p>
            <a:pPr eaLnBrk="1" hangingPunct="1">
              <a:lnSpc>
                <a:spcPct val="130000"/>
              </a:lnSpc>
            </a:pPr>
            <a:r>
              <a:rPr lang="zh-CN" altLang="en-US" sz="2800" dirty="0">
                <a:latin typeface="+mj-lt"/>
                <a:cs typeface="Times New Roman" pitchFamily="18" charset="0"/>
              </a:rPr>
              <a:t>（4）自治性  </a:t>
            </a:r>
            <a:r>
              <a:rPr lang="en-US" altLang="zh-CN" sz="2800" dirty="0">
                <a:latin typeface="+mj-lt"/>
              </a:rPr>
              <a:t>Self-governing</a:t>
            </a:r>
          </a:p>
          <a:p>
            <a:pPr eaLnBrk="1" hangingPunct="1">
              <a:lnSpc>
                <a:spcPct val="130000"/>
              </a:lnSpc>
            </a:pPr>
            <a:r>
              <a:rPr lang="zh-CN" altLang="en-US" sz="2800" dirty="0">
                <a:latin typeface="+mj-lt"/>
                <a:cs typeface="Times New Roman" pitchFamily="18" charset="0"/>
              </a:rPr>
              <a:t>（5）志愿性  </a:t>
            </a:r>
            <a:r>
              <a:rPr lang="en-US" altLang="zh-CN" sz="2800" dirty="0">
                <a:latin typeface="+mj-lt"/>
              </a:rPr>
              <a:t>Voluntary</a:t>
            </a:r>
            <a:endParaRPr lang="zh-CN" altLang="en-US" sz="2800" dirty="0">
              <a:latin typeface="+mj-lt"/>
              <a:cs typeface="Times New Roman" pitchFamily="18" charset="0"/>
            </a:endParaRPr>
          </a:p>
          <a:p>
            <a:pPr eaLnBrk="1" hangingPunct="1">
              <a:lnSpc>
                <a:spcPct val="130000"/>
              </a:lnSpc>
            </a:pPr>
            <a:r>
              <a:rPr lang="zh-CN" altLang="en-US" sz="2800" dirty="0">
                <a:latin typeface="+mj-lt"/>
                <a:cs typeface="Times New Roman" pitchFamily="18" charset="0"/>
              </a:rPr>
              <a:t>（6）公益性  </a:t>
            </a:r>
            <a:r>
              <a:rPr lang="en-US" altLang="zh-CN" sz="2800" dirty="0">
                <a:latin typeface="+mj-lt"/>
              </a:rPr>
              <a:t>Serve a public purpose, not a private benefit</a:t>
            </a:r>
            <a:endParaRPr lang="en-US" altLang="zh-CN" sz="2800" dirty="0"/>
          </a:p>
        </p:txBody>
      </p:sp>
    </p:spTree>
    <p:extLst>
      <p:ext uri="{BB962C8B-B14F-4D97-AF65-F5344CB8AC3E}">
        <p14:creationId xmlns:p14="http://schemas.microsoft.com/office/powerpoint/2010/main" val="41480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700808"/>
            <a:ext cx="8218487" cy="3743325"/>
          </a:xfrm>
        </p:spPr>
        <p:txBody>
          <a:bodyPr/>
          <a:lstStyle/>
          <a:p>
            <a:pPr eaLnBrk="1" hangingPunct="1"/>
            <a:r>
              <a:rPr lang="en-US" altLang="zh-CN" dirty="0"/>
              <a:t>Week 4</a:t>
            </a:r>
            <a:br>
              <a:rPr lang="en-US" altLang="zh-CN" dirty="0"/>
            </a:br>
            <a:br>
              <a:rPr lang="en-US" altLang="zh-CN" dirty="0"/>
            </a:br>
            <a:r>
              <a:rPr lang="en-US" altLang="zh-CN" dirty="0"/>
              <a:t>Three Sectors</a:t>
            </a:r>
            <a:endParaRPr lang="en-US" altLang="zh-CN" sz="40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1143000"/>
          </a:xfrm>
        </p:spPr>
        <p:txBody>
          <a:bodyPr>
            <a:normAutofit fontScale="90000"/>
          </a:bodyPr>
          <a:lstStyle/>
          <a:p>
            <a:pPr eaLnBrk="1" hangingPunct="1"/>
            <a:r>
              <a:rPr lang="zh-CN" altLang="en-US" sz="4000" dirty="0"/>
              <a:t>基本分类 </a:t>
            </a:r>
            <a:r>
              <a:rPr lang="en-US" altLang="zh-CN" sz="4000" dirty="0"/>
              <a:t>The Basic Division of Nonprofits</a:t>
            </a:r>
            <a:endParaRPr lang="zh-CN" altLang="en-US" sz="4000" dirty="0"/>
          </a:p>
        </p:txBody>
      </p:sp>
      <p:sp>
        <p:nvSpPr>
          <p:cNvPr id="27651" name="Rectangle 3"/>
          <p:cNvSpPr>
            <a:spLocks noGrp="1" noChangeArrowheads="1"/>
          </p:cNvSpPr>
          <p:nvPr>
            <p:ph type="body" idx="1"/>
          </p:nvPr>
        </p:nvSpPr>
        <p:spPr>
          <a:xfrm>
            <a:off x="685800" y="1524000"/>
            <a:ext cx="7772400" cy="4929336"/>
          </a:xfrm>
        </p:spPr>
        <p:txBody>
          <a:bodyPr>
            <a:normAutofit fontScale="77500" lnSpcReduction="20000"/>
          </a:bodyPr>
          <a:lstStyle/>
          <a:p>
            <a:pPr eaLnBrk="1" hangingPunct="1">
              <a:lnSpc>
                <a:spcPct val="120000"/>
              </a:lnSpc>
              <a:spcAft>
                <a:spcPts val="600"/>
              </a:spcAft>
            </a:pPr>
            <a:r>
              <a:rPr lang="en-US" altLang="zh-CN" sz="2800" dirty="0"/>
              <a:t>Member-serving organizations</a:t>
            </a:r>
          </a:p>
          <a:p>
            <a:pPr lvl="1" eaLnBrk="1" hangingPunct="1">
              <a:lnSpc>
                <a:spcPct val="120000"/>
              </a:lnSpc>
              <a:spcAft>
                <a:spcPts val="600"/>
              </a:spcAft>
            </a:pPr>
            <a:r>
              <a:rPr lang="en-US" altLang="zh-CN" sz="2400" dirty="0"/>
              <a:t>Exist primarily to provide a benefit to the organization</a:t>
            </a:r>
            <a:r>
              <a:rPr lang="en-US" altLang="zh-CN" sz="2400" dirty="0">
                <a:latin typeface="Garamond" pitchFamily="18" charset="0"/>
              </a:rPr>
              <a:t>’</a:t>
            </a:r>
            <a:r>
              <a:rPr lang="en-US" altLang="zh-CN" sz="2400" dirty="0"/>
              <a:t>s members rather than the public at large.</a:t>
            </a:r>
          </a:p>
          <a:p>
            <a:pPr lvl="1" eaLnBrk="1" hangingPunct="1">
              <a:lnSpc>
                <a:spcPct val="120000"/>
              </a:lnSpc>
              <a:spcAft>
                <a:spcPts val="600"/>
              </a:spcAft>
            </a:pPr>
            <a:r>
              <a:rPr lang="en-US" altLang="zh-CN" sz="2400" dirty="0"/>
              <a:t>Examples: Chambers of Commerce, the American Bankers Association, Homeowner Associations</a:t>
            </a:r>
          </a:p>
          <a:p>
            <a:pPr lvl="1" eaLnBrk="1" hangingPunct="1">
              <a:lnSpc>
                <a:spcPct val="120000"/>
              </a:lnSpc>
              <a:spcAft>
                <a:spcPts val="600"/>
              </a:spcAft>
              <a:buFontTx/>
              <a:buNone/>
            </a:pPr>
            <a:endParaRPr lang="en-US" altLang="zh-CN" sz="2400" dirty="0"/>
          </a:p>
          <a:p>
            <a:pPr eaLnBrk="1" hangingPunct="1">
              <a:lnSpc>
                <a:spcPct val="120000"/>
              </a:lnSpc>
              <a:spcAft>
                <a:spcPts val="600"/>
              </a:spcAft>
            </a:pPr>
            <a:r>
              <a:rPr lang="en-US" altLang="zh-CN" sz="2800" dirty="0"/>
              <a:t>Public-serving organizations</a:t>
            </a:r>
          </a:p>
          <a:p>
            <a:pPr lvl="1" eaLnBrk="1" hangingPunct="1">
              <a:lnSpc>
                <a:spcPct val="120000"/>
              </a:lnSpc>
              <a:spcAft>
                <a:spcPts val="600"/>
              </a:spcAft>
            </a:pPr>
            <a:r>
              <a:rPr lang="en-US" altLang="zh-CN" sz="2400" dirty="0"/>
              <a:t>Exist mainly to serve the public at large rather than the organization</a:t>
            </a:r>
            <a:r>
              <a:rPr lang="en-US" altLang="zh-CN" sz="2400" dirty="0">
                <a:latin typeface="Garamond" pitchFamily="18" charset="0"/>
              </a:rPr>
              <a:t>’</a:t>
            </a:r>
            <a:r>
              <a:rPr lang="en-US" altLang="zh-CN" sz="2400" dirty="0"/>
              <a:t>s membership. </a:t>
            </a:r>
          </a:p>
          <a:p>
            <a:pPr lvl="1" eaLnBrk="1" hangingPunct="1">
              <a:lnSpc>
                <a:spcPct val="120000"/>
              </a:lnSpc>
              <a:spcAft>
                <a:spcPts val="600"/>
              </a:spcAft>
            </a:pPr>
            <a:r>
              <a:rPr lang="en-US" altLang="zh-CN" sz="2400" dirty="0"/>
              <a:t>The term </a:t>
            </a:r>
            <a:r>
              <a:rPr lang="en-US" altLang="zh-CN" sz="2400" b="1" dirty="0">
                <a:solidFill>
                  <a:schemeClr val="hlink"/>
                </a:solidFill>
              </a:rPr>
              <a:t>Nongovernmental Organization (NGO)</a:t>
            </a:r>
            <a:r>
              <a:rPr lang="en-US" altLang="zh-CN" sz="2400" dirty="0"/>
              <a:t> usually refers to this type of  nonprofit.</a:t>
            </a:r>
          </a:p>
          <a:p>
            <a:pPr lvl="1" eaLnBrk="1" hangingPunct="1">
              <a:lnSpc>
                <a:spcPct val="120000"/>
              </a:lnSpc>
              <a:spcAft>
                <a:spcPts val="600"/>
              </a:spcAft>
            </a:pPr>
            <a:r>
              <a:rPr lang="en-US" altLang="zh-CN" sz="2400" dirty="0"/>
              <a:t>Example: The red cross</a:t>
            </a:r>
            <a:endParaRPr lang="zh-CN"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774700" y="2976563"/>
            <a:ext cx="3565525" cy="3195637"/>
          </a:xfrm>
          <a:prstGeom prst="roundRect">
            <a:avLst>
              <a:gd name="adj" fmla="val 6903"/>
            </a:avLst>
          </a:prstGeom>
          <a:solidFill>
            <a:schemeClr val="bg1"/>
          </a:solidFill>
          <a:ln w="38100">
            <a:solidFill>
              <a:schemeClr val="tx1"/>
            </a:solidFill>
            <a:round/>
            <a:headEnd/>
            <a:tailEnd/>
          </a:ln>
        </p:spPr>
        <p:txBody>
          <a:bodyPr wrap="none" anchor="ctr"/>
          <a:lstStyle/>
          <a:p>
            <a:endParaRPr lang="zh-CN" altLang="en-US"/>
          </a:p>
        </p:txBody>
      </p:sp>
      <p:grpSp>
        <p:nvGrpSpPr>
          <p:cNvPr id="18435" name="Group 3"/>
          <p:cNvGrpSpPr>
            <a:grpSpLocks/>
          </p:cNvGrpSpPr>
          <p:nvPr/>
        </p:nvGrpSpPr>
        <p:grpSpPr bwMode="auto">
          <a:xfrm>
            <a:off x="981075" y="2667000"/>
            <a:ext cx="3136900" cy="623888"/>
            <a:chOff x="0" y="0"/>
            <a:chExt cx="1976" cy="393"/>
          </a:xfrm>
        </p:grpSpPr>
        <p:sp>
          <p:nvSpPr>
            <p:cNvPr id="18447" name="AutoShape 4"/>
            <p:cNvSpPr>
              <a:spLocks noChangeArrowheads="1"/>
            </p:cNvSpPr>
            <p:nvPr/>
          </p:nvSpPr>
          <p:spPr bwMode="auto">
            <a:xfrm>
              <a:off x="0" y="16"/>
              <a:ext cx="1975" cy="377"/>
            </a:xfrm>
            <a:prstGeom prst="roundRect">
              <a:avLst>
                <a:gd name="adj" fmla="val 50000"/>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48" name="AutoShape 5"/>
            <p:cNvSpPr>
              <a:spLocks noChangeArrowheads="1"/>
            </p:cNvSpPr>
            <p:nvPr/>
          </p:nvSpPr>
          <p:spPr bwMode="auto">
            <a:xfrm>
              <a:off x="0" y="0"/>
              <a:ext cx="1976" cy="381"/>
            </a:xfrm>
            <a:prstGeom prst="roundRect">
              <a:avLst>
                <a:gd name="adj" fmla="val 50000"/>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49" name="Oval 6"/>
            <p:cNvSpPr>
              <a:spLocks noChangeArrowheads="1"/>
            </p:cNvSpPr>
            <p:nvPr/>
          </p:nvSpPr>
          <p:spPr bwMode="auto">
            <a:xfrm rot="-2566439">
              <a:off x="16" y="60"/>
              <a:ext cx="143" cy="8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18436" name="Rectangle 7"/>
          <p:cNvSpPr>
            <a:spLocks noChangeArrowheads="1"/>
          </p:cNvSpPr>
          <p:nvPr/>
        </p:nvSpPr>
        <p:spPr bwMode="auto">
          <a:xfrm>
            <a:off x="1520825" y="2717800"/>
            <a:ext cx="22098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buFontTx/>
              <a:buNone/>
            </a:pPr>
            <a:r>
              <a:rPr lang="zh-CN" sz="2400" b="1">
                <a:latin typeface="宋体" pitchFamily="2" charset="-122"/>
                <a:ea typeface="宋体" pitchFamily="2" charset="-122"/>
                <a:sym typeface="宋体" pitchFamily="2" charset="-122"/>
              </a:rPr>
              <a:t>公益性组织</a:t>
            </a:r>
          </a:p>
        </p:txBody>
      </p:sp>
      <p:sp>
        <p:nvSpPr>
          <p:cNvPr id="18437" name="AutoShape 8"/>
          <p:cNvSpPr>
            <a:spLocks noChangeArrowheads="1"/>
          </p:cNvSpPr>
          <p:nvPr/>
        </p:nvSpPr>
        <p:spPr bwMode="auto">
          <a:xfrm>
            <a:off x="4745038" y="2971800"/>
            <a:ext cx="3441700" cy="3268663"/>
          </a:xfrm>
          <a:prstGeom prst="roundRect">
            <a:avLst>
              <a:gd name="adj" fmla="val 6903"/>
            </a:avLst>
          </a:prstGeom>
          <a:solidFill>
            <a:schemeClr val="bg1"/>
          </a:solidFill>
          <a:ln w="38100">
            <a:solidFill>
              <a:schemeClr val="tx1"/>
            </a:solidFill>
            <a:round/>
            <a:headEnd/>
            <a:tailEnd/>
          </a:ln>
        </p:spPr>
        <p:txBody>
          <a:bodyPr wrap="none" anchor="ctr"/>
          <a:lstStyle/>
          <a:p>
            <a:endParaRPr lang="zh-CN" altLang="en-US"/>
          </a:p>
        </p:txBody>
      </p:sp>
      <p:sp>
        <p:nvSpPr>
          <p:cNvPr id="18438" name="Rectangle 9"/>
          <p:cNvSpPr>
            <a:spLocks noGrp="1" noChangeArrowheads="1"/>
          </p:cNvSpPr>
          <p:nvPr/>
        </p:nvSpPr>
        <p:spPr bwMode="auto">
          <a:xfrm>
            <a:off x="555625" y="306388"/>
            <a:ext cx="8229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buFontTx/>
              <a:buNone/>
            </a:pPr>
            <a:r>
              <a:rPr lang="en-US" altLang="zh-CN" sz="2800" b="1" dirty="0">
                <a:latin typeface="宋体" pitchFamily="2" charset="-122"/>
                <a:ea typeface="宋体" pitchFamily="2" charset="-122"/>
                <a:sym typeface="宋体" pitchFamily="2" charset="-122"/>
              </a:rPr>
              <a:t>NPO  </a:t>
            </a:r>
            <a:r>
              <a:rPr lang="zh-CN" altLang="en-US" sz="2800" b="1" dirty="0">
                <a:latin typeface="宋体" pitchFamily="2" charset="-122"/>
                <a:ea typeface="宋体" pitchFamily="2" charset="-122"/>
                <a:sym typeface="宋体" pitchFamily="2" charset="-122"/>
              </a:rPr>
              <a:t>基本</a:t>
            </a:r>
            <a:r>
              <a:rPr lang="zh-CN" altLang="zh-CN" sz="2800" b="1" dirty="0">
                <a:latin typeface="宋体" pitchFamily="2" charset="-122"/>
                <a:ea typeface="宋体" pitchFamily="2" charset="-122"/>
                <a:sym typeface="宋体" pitchFamily="2" charset="-122"/>
              </a:rPr>
              <a:t>分类</a:t>
            </a:r>
            <a:endParaRPr lang="zh-CN" sz="2800" b="1" dirty="0">
              <a:latin typeface="宋体" pitchFamily="2" charset="-122"/>
              <a:ea typeface="宋体" pitchFamily="2" charset="-122"/>
            </a:endParaRPr>
          </a:p>
        </p:txBody>
      </p:sp>
      <p:sp>
        <p:nvSpPr>
          <p:cNvPr id="18439" name="Text Box 10"/>
          <p:cNvSpPr txBox="1">
            <a:spLocks noChangeArrowheads="1"/>
          </p:cNvSpPr>
          <p:nvPr/>
        </p:nvSpPr>
        <p:spPr bwMode="auto">
          <a:xfrm>
            <a:off x="990599" y="1676400"/>
            <a:ext cx="7794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r>
              <a:rPr lang="zh-CN" sz="2200" dirty="0">
                <a:latin typeface="宋体" pitchFamily="2" charset="-122"/>
                <a:ea typeface="宋体" pitchFamily="2" charset="-122"/>
                <a:sym typeface="宋体" pitchFamily="2" charset="-122"/>
              </a:rPr>
              <a:t>从组织服务公益导向的程度，分为互益性与公益性组织</a:t>
            </a:r>
          </a:p>
          <a:p>
            <a:endParaRPr lang="zh-CN" altLang="zh-CN" sz="2200" dirty="0">
              <a:latin typeface="宋体" pitchFamily="2" charset="-122"/>
              <a:ea typeface="宋体" pitchFamily="2" charset="-122"/>
              <a:sym typeface="宋体" pitchFamily="2" charset="-122"/>
            </a:endParaRPr>
          </a:p>
        </p:txBody>
      </p:sp>
      <p:sp>
        <p:nvSpPr>
          <p:cNvPr id="18440" name="Text Box 11"/>
          <p:cNvSpPr txBox="1">
            <a:spLocks noChangeArrowheads="1"/>
          </p:cNvSpPr>
          <p:nvPr/>
        </p:nvSpPr>
        <p:spPr bwMode="auto">
          <a:xfrm>
            <a:off x="873125" y="3430588"/>
            <a:ext cx="33305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r>
              <a:rPr lang="zh-CN" dirty="0">
                <a:latin typeface="宋体" pitchFamily="2" charset="-122"/>
                <a:ea typeface="宋体" pitchFamily="2" charset="-122"/>
                <a:sym typeface="宋体" pitchFamily="2" charset="-122"/>
              </a:rPr>
              <a:t>即普遍意义上的公共利益型的非营利组织，组织目的是为全体社会成员或弱势群体提供共享的具有普遍性的利益，如国防安全、环境卫生、教育劳动等，常见的非营利组织包括基金会、慈善组织、公益性社团等。</a:t>
            </a:r>
          </a:p>
          <a:p>
            <a:endParaRPr lang="zh-CN" altLang="zh-CN" dirty="0">
              <a:latin typeface="宋体" pitchFamily="2" charset="-122"/>
              <a:ea typeface="宋体" pitchFamily="2" charset="-122"/>
              <a:sym typeface="宋体" pitchFamily="2" charset="-122"/>
            </a:endParaRPr>
          </a:p>
        </p:txBody>
      </p:sp>
      <p:grpSp>
        <p:nvGrpSpPr>
          <p:cNvPr id="18441" name="Group 12"/>
          <p:cNvGrpSpPr>
            <a:grpSpLocks/>
          </p:cNvGrpSpPr>
          <p:nvPr/>
        </p:nvGrpSpPr>
        <p:grpSpPr bwMode="auto">
          <a:xfrm>
            <a:off x="4953000" y="2662238"/>
            <a:ext cx="3136900" cy="623887"/>
            <a:chOff x="0" y="0"/>
            <a:chExt cx="1976" cy="393"/>
          </a:xfrm>
        </p:grpSpPr>
        <p:sp>
          <p:nvSpPr>
            <p:cNvPr id="18444" name="AutoShape 13"/>
            <p:cNvSpPr>
              <a:spLocks noChangeArrowheads="1"/>
            </p:cNvSpPr>
            <p:nvPr/>
          </p:nvSpPr>
          <p:spPr bwMode="auto">
            <a:xfrm>
              <a:off x="0" y="16"/>
              <a:ext cx="1975" cy="377"/>
            </a:xfrm>
            <a:prstGeom prst="roundRect">
              <a:avLst>
                <a:gd name="adj" fmla="val 50000"/>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45" name="AutoShape 14"/>
            <p:cNvSpPr>
              <a:spLocks noChangeArrowheads="1"/>
            </p:cNvSpPr>
            <p:nvPr/>
          </p:nvSpPr>
          <p:spPr bwMode="auto">
            <a:xfrm>
              <a:off x="0" y="0"/>
              <a:ext cx="1976" cy="381"/>
            </a:xfrm>
            <a:prstGeom prst="roundRect">
              <a:avLst>
                <a:gd name="adj" fmla="val 50000"/>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46" name="Oval 15"/>
            <p:cNvSpPr>
              <a:spLocks noChangeArrowheads="1"/>
            </p:cNvSpPr>
            <p:nvPr/>
          </p:nvSpPr>
          <p:spPr bwMode="auto">
            <a:xfrm rot="-2566439">
              <a:off x="16" y="60"/>
              <a:ext cx="143" cy="8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18442" name="Text Box 16"/>
          <p:cNvSpPr txBox="1">
            <a:spLocks noChangeArrowheads="1"/>
          </p:cNvSpPr>
          <p:nvPr/>
        </p:nvSpPr>
        <p:spPr bwMode="auto">
          <a:xfrm>
            <a:off x="4827588" y="3348038"/>
            <a:ext cx="3276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r>
              <a:rPr lang="zh-CN" dirty="0">
                <a:solidFill>
                  <a:srgbClr val="000000"/>
                </a:solidFill>
                <a:latin typeface="宋体" pitchFamily="2" charset="-122"/>
                <a:ea typeface="宋体" pitchFamily="2" charset="-122"/>
                <a:sym typeface="宋体" pitchFamily="2" charset="-122"/>
              </a:rPr>
              <a:t>指组织提供服务的受益者并非整个社会，而主要是以</a:t>
            </a:r>
            <a:r>
              <a:rPr lang="zh-CN" b="1" dirty="0">
                <a:solidFill>
                  <a:srgbClr val="FF0000"/>
                </a:solidFill>
                <a:latin typeface="宋体" pitchFamily="2" charset="-122"/>
                <a:ea typeface="宋体" pitchFamily="2" charset="-122"/>
                <a:sym typeface="宋体" pitchFamily="2" charset="-122"/>
              </a:rPr>
              <a:t>会员形式</a:t>
            </a:r>
            <a:r>
              <a:rPr lang="zh-CN" dirty="0">
                <a:solidFill>
                  <a:srgbClr val="000000"/>
                </a:solidFill>
                <a:latin typeface="宋体" pitchFamily="2" charset="-122"/>
                <a:ea typeface="宋体" pitchFamily="2" charset="-122"/>
                <a:sym typeface="宋体" pitchFamily="2" charset="-122"/>
              </a:rPr>
              <a:t>界定的特殊的受益群体。多数社会团体多为此类非营利组织，如经济类社团（如化工行业协会）、学术社团（如管理学会）。</a:t>
            </a:r>
          </a:p>
          <a:p>
            <a:endParaRPr lang="zh-CN" altLang="zh-CN" dirty="0">
              <a:latin typeface="宋体" pitchFamily="2" charset="-122"/>
              <a:ea typeface="宋体" pitchFamily="2" charset="-122"/>
              <a:sym typeface="宋体" pitchFamily="2" charset="-122"/>
            </a:endParaRPr>
          </a:p>
          <a:p>
            <a:endParaRPr lang="zh-CN" altLang="zh-CN" dirty="0">
              <a:latin typeface="宋体" pitchFamily="2" charset="-122"/>
              <a:ea typeface="宋体" pitchFamily="2" charset="-122"/>
              <a:sym typeface="宋体" pitchFamily="2" charset="-122"/>
            </a:endParaRPr>
          </a:p>
        </p:txBody>
      </p:sp>
      <p:sp>
        <p:nvSpPr>
          <p:cNvPr id="18443" name="Rectangle 17"/>
          <p:cNvSpPr>
            <a:spLocks noChangeArrowheads="1"/>
          </p:cNvSpPr>
          <p:nvPr/>
        </p:nvSpPr>
        <p:spPr bwMode="auto">
          <a:xfrm>
            <a:off x="5508625" y="2768600"/>
            <a:ext cx="22098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buFontTx/>
              <a:buNone/>
            </a:pPr>
            <a:r>
              <a:rPr lang="zh-CN" altLang="en-US" sz="2200" b="1" dirty="0">
                <a:solidFill>
                  <a:schemeClr val="bg1"/>
                </a:solidFill>
                <a:latin typeface="黑体" pitchFamily="49" charset="-122"/>
                <a:sym typeface="宋体" pitchFamily="2" charset="-122"/>
              </a:rPr>
              <a:t> </a:t>
            </a:r>
            <a:r>
              <a:rPr lang="zh-CN" altLang="en-US" sz="2400" b="1" dirty="0">
                <a:latin typeface="黑体" pitchFamily="49" charset="-122"/>
                <a:ea typeface="宋体" pitchFamily="2" charset="-122"/>
                <a:sym typeface="宋体" pitchFamily="2" charset="-122"/>
              </a:rPr>
              <a:t>互益性组织</a:t>
            </a:r>
          </a:p>
        </p:txBody>
      </p:sp>
    </p:spTree>
    <p:extLst>
      <p:ext uri="{BB962C8B-B14F-4D97-AF65-F5344CB8AC3E}">
        <p14:creationId xmlns:p14="http://schemas.microsoft.com/office/powerpoint/2010/main" val="185245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5725" y="476672"/>
            <a:ext cx="6862539" cy="360040"/>
          </a:xfrm>
        </p:spPr>
        <p:txBody>
          <a:bodyPr lIns="90170" tIns="46990" rIns="90170" bIns="46990">
            <a:noAutofit/>
          </a:bodyPr>
          <a:lstStyle/>
          <a:p>
            <a:pPr algn="ctr"/>
            <a:r>
              <a:rPr lang="en-US" altLang="zh-CN" sz="4000" dirty="0">
                <a:solidFill>
                  <a:schemeClr val="tx1"/>
                </a:solidFill>
                <a:ea typeface="宋体" pitchFamily="2" charset="-122"/>
              </a:rPr>
              <a:t>The </a:t>
            </a:r>
            <a:r>
              <a:rPr lang="en-US" altLang="zh-CN" sz="4000" dirty="0">
                <a:ea typeface="宋体" pitchFamily="2" charset="-122"/>
              </a:rPr>
              <a:t>Service Areas of Chinese </a:t>
            </a:r>
            <a:r>
              <a:rPr lang="en-US" altLang="zh-CN" sz="4000" dirty="0">
                <a:solidFill>
                  <a:schemeClr val="tx1"/>
                </a:solidFill>
                <a:ea typeface="宋体" pitchFamily="2" charset="-122"/>
              </a:rPr>
              <a:t>NPOs</a:t>
            </a:r>
            <a:endParaRPr lang="zh-CN" altLang="en-US" sz="4000" dirty="0">
              <a:solidFill>
                <a:schemeClr val="tx1"/>
              </a:solidFill>
              <a:ea typeface="宋体" pitchFamily="2" charset="-122"/>
            </a:endParaRPr>
          </a:p>
        </p:txBody>
      </p:sp>
      <p:sp>
        <p:nvSpPr>
          <p:cNvPr id="13315" name="Text Box 4"/>
          <p:cNvSpPr txBox="1">
            <a:spLocks noChangeArrowheads="1"/>
          </p:cNvSpPr>
          <p:nvPr/>
        </p:nvSpPr>
        <p:spPr bwMode="auto">
          <a:xfrm>
            <a:off x="700088" y="2003425"/>
            <a:ext cx="2462212"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eaLnBrk="1" latinLnBrk="1" hangingPunct="1"/>
            <a:r>
              <a:rPr lang="zh-CN" altLang="en-US" sz="2400" b="1"/>
              <a:t>1</a:t>
            </a:r>
            <a:r>
              <a:rPr lang="zh-CN" altLang="en-US" sz="2400" b="1">
                <a:ea typeface="宋体" pitchFamily="2" charset="-122"/>
              </a:rPr>
              <a:t>.  </a:t>
            </a:r>
            <a:r>
              <a:rPr lang="zh-CN" altLang="en-US" sz="2400" b="1"/>
              <a:t>环境保护</a:t>
            </a:r>
            <a:r>
              <a:rPr lang="zh-CN" altLang="en-US" sz="2400" b="1">
                <a:ea typeface="宋体" pitchFamily="2" charset="-122"/>
              </a:rPr>
              <a:t>               </a:t>
            </a:r>
            <a:endParaRPr lang="zh-CN" altLang="en-US" sz="2400" b="1"/>
          </a:p>
          <a:p>
            <a:pPr eaLnBrk="1" latinLnBrk="1" hangingPunct="1"/>
            <a:endParaRPr lang="zh-CN" altLang="en-US" sz="2400" b="1">
              <a:ea typeface="宋体" pitchFamily="2" charset="-122"/>
            </a:endParaRPr>
          </a:p>
          <a:p>
            <a:pPr eaLnBrk="1" latinLnBrk="1" hangingPunct="1"/>
            <a:endParaRPr lang="zh-CN" altLang="en-US" sz="2400" b="1">
              <a:ea typeface="宋体" pitchFamily="2" charset="-122"/>
            </a:endParaRPr>
          </a:p>
          <a:p>
            <a:pPr eaLnBrk="1" latinLnBrk="1" hangingPunct="1"/>
            <a:endParaRPr lang="zh-CN" altLang="en-US" sz="2400" b="1">
              <a:ea typeface="宋体" pitchFamily="2" charset="-122"/>
            </a:endParaRPr>
          </a:p>
          <a:p>
            <a:pPr eaLnBrk="1" latinLnBrk="1" hangingPunct="1"/>
            <a:endParaRPr lang="zh-CN" altLang="en-US" sz="2400" b="1">
              <a:ea typeface="宋体" pitchFamily="2" charset="-122"/>
            </a:endParaRPr>
          </a:p>
          <a:p>
            <a:pPr eaLnBrk="1" latinLnBrk="1" hangingPunct="1"/>
            <a:endParaRPr lang="zh-CN" altLang="en-US" sz="2400" b="1">
              <a:ea typeface="宋体" pitchFamily="2" charset="-122"/>
            </a:endParaRPr>
          </a:p>
          <a:p>
            <a:pPr eaLnBrk="1" latinLnBrk="1" hangingPunct="1"/>
            <a:r>
              <a:rPr lang="zh-CN" altLang="en-US" sz="2400" b="1">
                <a:ea typeface="宋体" pitchFamily="2" charset="-122"/>
              </a:rPr>
              <a:t>                               </a:t>
            </a:r>
            <a:endParaRPr lang="zh-CN" altLang="en-US" sz="2400"/>
          </a:p>
        </p:txBody>
      </p:sp>
      <p:sp>
        <p:nvSpPr>
          <p:cNvPr id="13316" name="Text Box 5"/>
          <p:cNvSpPr txBox="1">
            <a:spLocks noChangeArrowheads="1"/>
          </p:cNvSpPr>
          <p:nvPr/>
        </p:nvSpPr>
        <p:spPr bwMode="auto">
          <a:xfrm>
            <a:off x="3106738" y="1524000"/>
            <a:ext cx="52752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r>
              <a:rPr lang="zh-CN" altLang="en-US" sz="2400" b="1">
                <a:latin typeface="楷体" pitchFamily="49" charset="-122"/>
                <a:ea typeface="楷体" pitchFamily="49" charset="-122"/>
              </a:rPr>
              <a:t>【实例】归真堂上市遭受民间组织的阻击 </a:t>
            </a:r>
            <a:r>
              <a:rPr lang="zh-CN" altLang="en-US" sz="2400">
                <a:latin typeface="楷体" pitchFamily="49" charset="-122"/>
                <a:ea typeface="楷体" pitchFamily="49" charset="-122"/>
              </a:rPr>
              <a:t>2011年，归真堂上市计划在刚刚通过福建省证监局的核查程序后，引起一波动物爱好者抵制“活熊取胆”行动。归真堂融资成功后，被活体取胆的黑熊将从400头上升至1200头。在活着的黑熊身上放置引流管或者造瘘取胆汁。亚洲动物基金于当年3月向福建省证监局发函，反对其上市。至少62家动物保护组织呼吁取缔活熊取胆。加上获得了舆论的广泛支持，民间组织此次成功阻击归真堂上市计划。</a:t>
            </a:r>
          </a:p>
          <a:p>
            <a:endParaRPr lang="zh-CN" altLang="en-US">
              <a:latin typeface="楷体" pitchFamily="49" charset="-122"/>
              <a:ea typeface="楷体" pitchFamily="49" charset="-122"/>
            </a:endParaRPr>
          </a:p>
        </p:txBody>
      </p:sp>
      <p:pic>
        <p:nvPicPr>
          <p:cNvPr id="133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2705100"/>
            <a:ext cx="28130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561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700088" y="2003425"/>
            <a:ext cx="7478712"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eaLnBrk="1" latinLnBrk="1" hangingPunct="1"/>
            <a:r>
              <a:rPr lang="zh-CN" altLang="en-US" sz="2400" b="1">
                <a:ea typeface="宋体" pitchFamily="2" charset="-122"/>
              </a:rPr>
              <a:t> </a:t>
            </a:r>
            <a:r>
              <a:rPr lang="zh-CN" altLang="en-US" sz="2400" b="1">
                <a:latin typeface="宋体" pitchFamily="2" charset="-122"/>
                <a:ea typeface="宋体" pitchFamily="2" charset="-122"/>
              </a:rPr>
              <a:t>2．教育促进     3.  扶贫发展        4、经济支持</a:t>
            </a:r>
          </a:p>
          <a:p>
            <a:pPr eaLnBrk="1" latinLnBrk="1" hangingPunct="1"/>
            <a:endParaRPr lang="zh-CN" altLang="en-US" sz="2400" b="1">
              <a:latin typeface="宋体" pitchFamily="2" charset="-122"/>
              <a:ea typeface="宋体" pitchFamily="2" charset="-122"/>
            </a:endParaRPr>
          </a:p>
          <a:p>
            <a:pPr eaLnBrk="1" latinLnBrk="1" hangingPunct="1"/>
            <a:endParaRPr lang="zh-CN" altLang="en-US" sz="2400" b="1">
              <a:ea typeface="宋体" pitchFamily="2" charset="-122"/>
            </a:endParaRPr>
          </a:p>
          <a:p>
            <a:pPr eaLnBrk="1" latinLnBrk="1" hangingPunct="1"/>
            <a:endParaRPr lang="zh-CN" altLang="en-US" sz="2400" b="1">
              <a:ea typeface="宋体" pitchFamily="2" charset="-122"/>
            </a:endParaRPr>
          </a:p>
          <a:p>
            <a:pPr eaLnBrk="1" latinLnBrk="1" hangingPunct="1"/>
            <a:endParaRPr lang="zh-CN" altLang="en-US" sz="2400" b="1">
              <a:ea typeface="宋体" pitchFamily="2" charset="-122"/>
            </a:endParaRPr>
          </a:p>
          <a:p>
            <a:pPr eaLnBrk="1" latinLnBrk="1" hangingPunct="1"/>
            <a:endParaRPr lang="zh-CN" altLang="en-US" sz="2400" b="1">
              <a:ea typeface="宋体" pitchFamily="2" charset="-122"/>
            </a:endParaRPr>
          </a:p>
          <a:p>
            <a:pPr eaLnBrk="1" latinLnBrk="1" hangingPunct="1"/>
            <a:r>
              <a:rPr lang="zh-CN" altLang="en-US" sz="2400" b="1">
                <a:ea typeface="宋体" pitchFamily="2" charset="-122"/>
              </a:rPr>
              <a:t>                               </a:t>
            </a:r>
            <a:endParaRPr lang="zh-CN" altLang="en-US" sz="2400"/>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2476500"/>
            <a:ext cx="2865438"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2687638"/>
            <a:ext cx="263525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2522538"/>
            <a:ext cx="2713037"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55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533400" y="1752600"/>
            <a:ext cx="7483475" cy="4527550"/>
          </a:xfrm>
        </p:spPr>
        <p:txBody>
          <a:bodyPr/>
          <a:lstStyle/>
          <a:p>
            <a:pPr marL="0" indent="0" eaLnBrk="1" latinLnBrk="1" hangingPunct="1">
              <a:buFont typeface="Wingdings" pitchFamily="2" charset="2"/>
              <a:buNone/>
              <a:defRPr/>
            </a:pPr>
            <a:r>
              <a:rPr lang="zh-CN" altLang="en-US" b="1">
                <a:ea typeface="宋体" pitchFamily="2" charset="-122"/>
              </a:rPr>
              <a:t>  </a:t>
            </a:r>
            <a:r>
              <a:rPr lang="zh-CN" altLang="en-US" sz="2400" b="1">
                <a:latin typeface="宋体" pitchFamily="2" charset="-122"/>
                <a:ea typeface="宋体" pitchFamily="2" charset="-122"/>
              </a:rPr>
              <a:t>5．权益保护       6.  社区服务    7.  慈善救济  </a:t>
            </a:r>
            <a:r>
              <a:rPr lang="zh-CN" altLang="en-US" sz="2400">
                <a:latin typeface="宋体" pitchFamily="2" charset="-122"/>
                <a:ea typeface="宋体" pitchFamily="2" charset="-122"/>
              </a:rPr>
              <a:t>          </a:t>
            </a:r>
            <a:r>
              <a:rPr lang="zh-CN" altLang="en-US">
                <a:ea typeface="宋体" pitchFamily="2" charset="-122"/>
              </a:rPr>
              <a:t>      </a:t>
            </a:r>
          </a:p>
          <a:p>
            <a:pPr marL="0" indent="0" eaLnBrk="1" latinLnBrk="1" hangingPunct="1">
              <a:buFont typeface="Wingdings" pitchFamily="2" charset="2"/>
              <a:buNone/>
              <a:defRPr/>
            </a:pPr>
            <a:endParaRPr lang="zh-CN" altLang="en-US">
              <a:ea typeface="宋体" pitchFamily="2" charset="-122"/>
            </a:endParaRPr>
          </a:p>
          <a:p>
            <a:pPr marL="0" indent="0" eaLnBrk="1" latinLnBrk="1" hangingPunct="1">
              <a:buFont typeface="Wingdings" pitchFamily="2" charset="2"/>
              <a:buNone/>
              <a:defRPr/>
            </a:pPr>
            <a:endParaRPr lang="zh-CN" altLang="en-US">
              <a:ea typeface="宋体" pitchFamily="2" charset="-122"/>
            </a:endParaRPr>
          </a:p>
          <a:p>
            <a:pPr marL="0" indent="0" eaLnBrk="1" latinLnBrk="1" hangingPunct="1">
              <a:buFont typeface="Wingdings" pitchFamily="2" charset="2"/>
              <a:buNone/>
              <a:defRPr/>
            </a:pPr>
            <a:endParaRPr lang="zh-CN" altLang="en-US">
              <a:ea typeface="宋体" pitchFamily="2" charset="-122"/>
            </a:endParaRPr>
          </a:p>
          <a:p>
            <a:pPr marL="0" indent="0" eaLnBrk="1" latinLnBrk="1" hangingPunct="1">
              <a:buFont typeface="Wingdings" pitchFamily="2" charset="2"/>
              <a:buNone/>
              <a:defRPr/>
            </a:pPr>
            <a:endParaRPr lang="zh-CN" altLang="en-US"/>
          </a:p>
          <a:p>
            <a:pPr marL="0" indent="0" eaLnBrk="1" latinLnBrk="1" hangingPunct="1">
              <a:buFont typeface="Wingdings" pitchFamily="2" charset="2"/>
              <a:buNone/>
              <a:defRPr/>
            </a:pPr>
            <a:endParaRPr lang="zh-CN" altLang="en-US"/>
          </a:p>
          <a:p>
            <a:pPr marL="0" indent="0" eaLnBrk="1" latinLnBrk="1" hangingPunct="1">
              <a:buFont typeface="Wingdings" pitchFamily="2" charset="2"/>
              <a:buNone/>
              <a:defRPr/>
            </a:pPr>
            <a:endParaRPr lang="zh-CN" altLang="en-US"/>
          </a:p>
          <a:p>
            <a:pPr eaLnBrk="1" latinLnBrk="1" hangingPunct="1">
              <a:defRPr/>
            </a:pPr>
            <a:endParaRPr lang="zh-CN" altLang="en-US"/>
          </a:p>
          <a:p>
            <a:pPr>
              <a:defRPr/>
            </a:pPr>
            <a:endParaRPr lang="zh-CN" alt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378075"/>
            <a:ext cx="2057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2420938"/>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2362200"/>
            <a:ext cx="3322638"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181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nvSpPr>
        <p:spPr bwMode="auto">
          <a:xfrm>
            <a:off x="457200" y="609600"/>
            <a:ext cx="8229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50000"/>
              </a:lnSpc>
              <a:buFont typeface="Wingdings" pitchFamily="2" charset="2"/>
              <a:buNone/>
            </a:pPr>
            <a:r>
              <a:rPr lang="en-US" altLang="zh-CN" sz="4000" b="1" dirty="0">
                <a:solidFill>
                  <a:srgbClr val="000000"/>
                </a:solidFill>
                <a:latin typeface="+mj-lt"/>
                <a:ea typeface="宋体" pitchFamily="2" charset="-122"/>
              </a:rPr>
              <a:t>Classification</a:t>
            </a:r>
            <a:r>
              <a:rPr lang="zh-CN" altLang="en-US" sz="4000" b="1" dirty="0">
                <a:solidFill>
                  <a:srgbClr val="000000"/>
                </a:solidFill>
                <a:latin typeface="+mj-lt"/>
                <a:ea typeface="宋体" pitchFamily="2" charset="-122"/>
              </a:rPr>
              <a:t> </a:t>
            </a:r>
            <a:r>
              <a:rPr lang="en-US" altLang="zh-CN" sz="4000" b="1" dirty="0">
                <a:solidFill>
                  <a:srgbClr val="000000"/>
                </a:solidFill>
                <a:latin typeface="+mj-lt"/>
                <a:ea typeface="宋体" pitchFamily="2" charset="-122"/>
              </a:rPr>
              <a:t>of Chinese NPOs</a:t>
            </a:r>
            <a:endParaRPr lang="zh-CN" altLang="zh-CN" sz="4000" b="1" dirty="0">
              <a:solidFill>
                <a:srgbClr val="000000"/>
              </a:solidFill>
              <a:latin typeface="+mj-lt"/>
              <a:ea typeface="宋体" pitchFamily="2" charset="-122"/>
            </a:endParaRPr>
          </a:p>
        </p:txBody>
      </p:sp>
      <p:grpSp>
        <p:nvGrpSpPr>
          <p:cNvPr id="20483" name="Group 4"/>
          <p:cNvGrpSpPr>
            <a:grpSpLocks/>
          </p:cNvGrpSpPr>
          <p:nvPr/>
        </p:nvGrpSpPr>
        <p:grpSpPr bwMode="auto">
          <a:xfrm>
            <a:off x="190500" y="1219258"/>
            <a:ext cx="8395335" cy="5578417"/>
            <a:chOff x="0" y="0"/>
            <a:chExt cx="13223" cy="7827"/>
          </a:xfrm>
        </p:grpSpPr>
        <p:sp>
          <p:nvSpPr>
            <p:cNvPr id="20484" name="文本框 2"/>
            <p:cNvSpPr txBox="1">
              <a:spLocks noChangeArrowheads="1"/>
            </p:cNvSpPr>
            <p:nvPr/>
          </p:nvSpPr>
          <p:spPr bwMode="auto">
            <a:xfrm>
              <a:off x="0" y="3440"/>
              <a:ext cx="2393" cy="578"/>
            </a:xfrm>
            <a:prstGeom prst="rect">
              <a:avLst/>
            </a:prstGeom>
            <a:solidFill>
              <a:srgbClr val="FFFFFF"/>
            </a:solidFill>
            <a:ln w="9525">
              <a:solidFill>
                <a:srgbClr val="000000"/>
              </a:solidFill>
              <a:miter lim="800000"/>
              <a:headEnd/>
              <a:tailEnd/>
            </a:ln>
          </p:spPr>
          <p:txBody>
            <a:bodyPr>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algn="ctr" eaLnBrk="1" latinLnBrk="1" hangingPunct="1"/>
              <a:r>
                <a:rPr lang="zh-CN" b="1">
                  <a:ea typeface="宋体" pitchFamily="2" charset="-122"/>
                  <a:sym typeface="Arial" pitchFamily="34" charset="0"/>
                </a:rPr>
                <a:t>非营利组织</a:t>
              </a:r>
            </a:p>
            <a:p>
              <a:pPr eaLnBrk="1" latinLnBrk="1" hangingPunct="1"/>
              <a:endParaRPr lang="zh-CN" altLang="zh-CN" b="1">
                <a:ea typeface="宋体" pitchFamily="2" charset="-122"/>
                <a:sym typeface="Arial" pitchFamily="34" charset="0"/>
              </a:endParaRPr>
            </a:p>
          </p:txBody>
        </p:sp>
        <p:cxnSp>
          <p:nvCxnSpPr>
            <p:cNvPr id="20485" name="AutoShape 4"/>
            <p:cNvCxnSpPr>
              <a:cxnSpLocks noChangeShapeType="1"/>
            </p:cNvCxnSpPr>
            <p:nvPr/>
          </p:nvCxnSpPr>
          <p:spPr bwMode="auto">
            <a:xfrm>
              <a:off x="1119" y="329"/>
              <a:ext cx="2" cy="3055"/>
            </a:xfrm>
            <a:prstGeom prst="straightConnector1">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20486" name="AutoShape 5"/>
            <p:cNvCxnSpPr>
              <a:cxnSpLocks noChangeShapeType="1"/>
            </p:cNvCxnSpPr>
            <p:nvPr/>
          </p:nvCxnSpPr>
          <p:spPr bwMode="auto">
            <a:xfrm>
              <a:off x="1143" y="329"/>
              <a:ext cx="1656" cy="1"/>
            </a:xfrm>
            <a:prstGeom prst="straightConnector1">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20487" name="AutoShape 6"/>
            <p:cNvCxnSpPr>
              <a:cxnSpLocks noChangeShapeType="1"/>
            </p:cNvCxnSpPr>
            <p:nvPr/>
          </p:nvCxnSpPr>
          <p:spPr bwMode="auto">
            <a:xfrm>
              <a:off x="1119" y="3995"/>
              <a:ext cx="2" cy="3611"/>
            </a:xfrm>
            <a:prstGeom prst="straightConnector1">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20488" name="AutoShape 7"/>
            <p:cNvCxnSpPr>
              <a:cxnSpLocks noChangeShapeType="1"/>
            </p:cNvCxnSpPr>
            <p:nvPr/>
          </p:nvCxnSpPr>
          <p:spPr bwMode="auto">
            <a:xfrm>
              <a:off x="1119" y="7605"/>
              <a:ext cx="1167" cy="1"/>
            </a:xfrm>
            <a:prstGeom prst="straightConnector1">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20489" name="Text Box 8"/>
            <p:cNvSpPr txBox="1">
              <a:spLocks noChangeArrowheads="1"/>
            </p:cNvSpPr>
            <p:nvPr/>
          </p:nvSpPr>
          <p:spPr bwMode="auto">
            <a:xfrm>
              <a:off x="2799" y="0"/>
              <a:ext cx="1866" cy="551"/>
            </a:xfrm>
            <a:prstGeom prst="rect">
              <a:avLst/>
            </a:prstGeom>
            <a:solidFill>
              <a:srgbClr val="FFFFFF"/>
            </a:solidFill>
            <a:ln w="6350">
              <a:solidFill>
                <a:srgbClr val="000000"/>
              </a:solidFill>
              <a:miter lim="800000"/>
              <a:headEnd/>
              <a:tailEnd/>
            </a:ln>
          </p:spPr>
          <p:txBody>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eaLnBrk="1" latinLnBrk="1" hangingPunct="1"/>
              <a:r>
                <a:rPr lang="zh-CN" sz="1800" b="1">
                  <a:solidFill>
                    <a:srgbClr val="000000"/>
                  </a:solidFill>
                  <a:ea typeface="宋体" pitchFamily="2" charset="-122"/>
                </a:rPr>
                <a:t>人民团体</a:t>
              </a:r>
            </a:p>
            <a:p>
              <a:pPr eaLnBrk="1" latinLnBrk="1" hangingPunct="1"/>
              <a:endParaRPr lang="zh-CN" altLang="zh-CN" sz="1800" b="1">
                <a:solidFill>
                  <a:srgbClr val="000000"/>
                </a:solidFill>
                <a:ea typeface="宋体" pitchFamily="2" charset="-122"/>
              </a:endParaRPr>
            </a:p>
          </p:txBody>
        </p:sp>
        <p:sp>
          <p:nvSpPr>
            <p:cNvPr id="20490" name="Text Box 9"/>
            <p:cNvSpPr txBox="1">
              <a:spLocks noChangeArrowheads="1"/>
            </p:cNvSpPr>
            <p:nvPr/>
          </p:nvSpPr>
          <p:spPr bwMode="auto">
            <a:xfrm>
              <a:off x="2796" y="1297"/>
              <a:ext cx="2256" cy="578"/>
            </a:xfrm>
            <a:prstGeom prst="rect">
              <a:avLst/>
            </a:prstGeom>
            <a:solidFill>
              <a:srgbClr val="FFFFFF"/>
            </a:solidFill>
            <a:ln w="9525">
              <a:solidFill>
                <a:srgbClr val="000000"/>
              </a:solidFill>
              <a:miter lim="800000"/>
              <a:headEnd/>
              <a:tailEnd/>
            </a:ln>
          </p:spPr>
          <p:txBody>
            <a:bodyPr>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eaLnBrk="1" latinLnBrk="1" hangingPunct="1"/>
              <a:r>
                <a:rPr lang="zh-CN" altLang="en-US" sz="1800" b="1" dirty="0">
                  <a:ea typeface="宋体" pitchFamily="2" charset="-122"/>
                </a:rPr>
                <a:t>  社会团体</a:t>
              </a:r>
            </a:p>
            <a:p>
              <a:pPr eaLnBrk="1" latinLnBrk="1" hangingPunct="1"/>
              <a:endParaRPr lang="zh-CN" altLang="en-US" dirty="0">
                <a:ea typeface="宋体" pitchFamily="2" charset="-122"/>
              </a:endParaRPr>
            </a:p>
          </p:txBody>
        </p:sp>
        <p:sp>
          <p:nvSpPr>
            <p:cNvPr id="20491" name="AutoShape 10"/>
            <p:cNvSpPr>
              <a:spLocks/>
            </p:cNvSpPr>
            <p:nvPr/>
          </p:nvSpPr>
          <p:spPr bwMode="auto">
            <a:xfrm>
              <a:off x="2398" y="1667"/>
              <a:ext cx="381" cy="4622"/>
            </a:xfrm>
            <a:prstGeom prst="leftBrace">
              <a:avLst>
                <a:gd name="adj1" fmla="val 101094"/>
                <a:gd name="adj2" fmla="val 5000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92" name="Text Box 11"/>
            <p:cNvSpPr txBox="1">
              <a:spLocks noChangeArrowheads="1"/>
            </p:cNvSpPr>
            <p:nvPr/>
          </p:nvSpPr>
          <p:spPr bwMode="auto">
            <a:xfrm>
              <a:off x="2886" y="5865"/>
              <a:ext cx="2444" cy="579"/>
            </a:xfrm>
            <a:prstGeom prst="rect">
              <a:avLst/>
            </a:prstGeom>
            <a:solidFill>
              <a:srgbClr val="FFFFFF"/>
            </a:solidFill>
            <a:ln w="9525">
              <a:solidFill>
                <a:srgbClr val="000000"/>
              </a:solidFill>
              <a:miter lim="800000"/>
              <a:headEnd/>
              <a:tailEnd/>
            </a:ln>
          </p:spPr>
          <p:txBody>
            <a:bodyPr>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eaLnBrk="1" latinLnBrk="1" hangingPunct="1"/>
              <a:r>
                <a:rPr lang="zh-CN" altLang="en-US" sz="1800" b="1">
                  <a:ea typeface="宋体" pitchFamily="2" charset="-122"/>
                  <a:sym typeface="Arial" pitchFamily="34" charset="0"/>
                </a:rPr>
                <a:t>   基金会</a:t>
              </a:r>
            </a:p>
            <a:p>
              <a:pPr eaLnBrk="1" latinLnBrk="1" hangingPunct="1"/>
              <a:endParaRPr lang="zh-CN" altLang="en-US" b="1">
                <a:ea typeface="宋体" pitchFamily="2" charset="-122"/>
                <a:sym typeface="Arial" pitchFamily="34" charset="0"/>
              </a:endParaRPr>
            </a:p>
          </p:txBody>
        </p:sp>
        <p:sp>
          <p:nvSpPr>
            <p:cNvPr id="20493" name="Text Box 12"/>
            <p:cNvSpPr txBox="1">
              <a:spLocks noChangeArrowheads="1"/>
            </p:cNvSpPr>
            <p:nvPr/>
          </p:nvSpPr>
          <p:spPr bwMode="auto">
            <a:xfrm>
              <a:off x="2239" y="7165"/>
              <a:ext cx="6582" cy="662"/>
            </a:xfrm>
            <a:prstGeom prst="rect">
              <a:avLst/>
            </a:prstGeom>
            <a:solidFill>
              <a:srgbClr val="FFFFFF"/>
            </a:solidFill>
            <a:ln w="6350">
              <a:solidFill>
                <a:srgbClr val="000000"/>
              </a:solidFill>
              <a:miter lim="800000"/>
              <a:headEnd/>
              <a:tailEnd/>
            </a:ln>
          </p:spPr>
          <p:txBody>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algn="ctr" eaLnBrk="1" latinLnBrk="1" hangingPunct="1"/>
              <a:r>
                <a:rPr lang="zh-CN" sz="1800" b="1">
                  <a:ea typeface="宋体" pitchFamily="2" charset="-122"/>
                  <a:sym typeface="Arial" pitchFamily="34" charset="0"/>
                </a:rPr>
                <a:t>未登记或转登记团体（工商注册等）</a:t>
              </a:r>
            </a:p>
            <a:p>
              <a:pPr eaLnBrk="1" latinLnBrk="1" hangingPunct="1"/>
              <a:endParaRPr lang="zh-CN" altLang="zh-CN" b="1">
                <a:ea typeface="宋体" pitchFamily="2" charset="-122"/>
                <a:sym typeface="Arial" pitchFamily="34" charset="0"/>
              </a:endParaRPr>
            </a:p>
          </p:txBody>
        </p:sp>
        <p:sp>
          <p:nvSpPr>
            <p:cNvPr id="20494" name="AutoShape 14"/>
            <p:cNvSpPr>
              <a:spLocks/>
            </p:cNvSpPr>
            <p:nvPr/>
          </p:nvSpPr>
          <p:spPr bwMode="auto">
            <a:xfrm>
              <a:off x="5270" y="786"/>
              <a:ext cx="308" cy="1662"/>
            </a:xfrm>
            <a:prstGeom prst="leftBrace">
              <a:avLst>
                <a:gd name="adj1" fmla="val 44968"/>
                <a:gd name="adj2" fmla="val 5000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95" name="Text Box 17"/>
            <p:cNvSpPr txBox="1">
              <a:spLocks noChangeArrowheads="1"/>
            </p:cNvSpPr>
            <p:nvPr/>
          </p:nvSpPr>
          <p:spPr bwMode="auto">
            <a:xfrm>
              <a:off x="5684" y="385"/>
              <a:ext cx="4840"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eaLnBrk="1" latinLnBrk="1" hangingPunct="1">
                <a:lnSpc>
                  <a:spcPct val="150000"/>
                </a:lnSpc>
              </a:pPr>
              <a:r>
                <a:rPr lang="zh-CN" sz="1600">
                  <a:ea typeface="宋体" pitchFamily="2" charset="-122"/>
                  <a:sym typeface="Arial" pitchFamily="34" charset="0"/>
                </a:rPr>
                <a:t>行业性团体（行业协会、商会等）</a:t>
              </a:r>
            </a:p>
            <a:p>
              <a:pPr eaLnBrk="1" latinLnBrk="1" hangingPunct="1">
                <a:lnSpc>
                  <a:spcPct val="150000"/>
                </a:lnSpc>
              </a:pPr>
              <a:r>
                <a:rPr lang="zh-CN" sz="1600">
                  <a:ea typeface="宋体" pitchFamily="2" charset="-122"/>
                  <a:sym typeface="Arial" pitchFamily="34" charset="0"/>
                </a:rPr>
                <a:t>学术性团体（学会、研究会等）</a:t>
              </a:r>
            </a:p>
            <a:p>
              <a:pPr eaLnBrk="1" latinLnBrk="1" hangingPunct="1">
                <a:lnSpc>
                  <a:spcPct val="150000"/>
                </a:lnSpc>
              </a:pPr>
              <a:r>
                <a:rPr lang="zh-CN" sz="1600">
                  <a:ea typeface="宋体" pitchFamily="2" charset="-122"/>
                  <a:sym typeface="Arial" pitchFamily="34" charset="0"/>
                </a:rPr>
                <a:t>联合性团体（联谊会，促进会等）</a:t>
              </a:r>
            </a:p>
            <a:p>
              <a:pPr eaLnBrk="1" latinLnBrk="1" hangingPunct="1">
                <a:lnSpc>
                  <a:spcPct val="150000"/>
                </a:lnSpc>
              </a:pPr>
              <a:r>
                <a:rPr lang="zh-CN" sz="1600">
                  <a:ea typeface="宋体" pitchFamily="2" charset="-122"/>
                  <a:sym typeface="Arial" pitchFamily="34" charset="0"/>
                </a:rPr>
                <a:t>专业性团体（律师协会等）</a:t>
              </a:r>
            </a:p>
            <a:p>
              <a:pPr eaLnBrk="1" latinLnBrk="1" hangingPunct="1"/>
              <a:endParaRPr lang="zh-CN" altLang="zh-CN">
                <a:ea typeface="宋体" pitchFamily="2" charset="-122"/>
                <a:sym typeface="Arial" pitchFamily="34" charset="0"/>
              </a:endParaRPr>
            </a:p>
            <a:p>
              <a:pPr eaLnBrk="1" latinLnBrk="1" hangingPunct="1"/>
              <a:endParaRPr lang="zh-CN" altLang="zh-CN">
                <a:ea typeface="宋体" pitchFamily="2" charset="-122"/>
                <a:sym typeface="Arial" pitchFamily="34" charset="0"/>
              </a:endParaRPr>
            </a:p>
            <a:p>
              <a:pPr eaLnBrk="1" latinLnBrk="1" hangingPunct="1"/>
              <a:endParaRPr lang="zh-CN" altLang="zh-CN">
                <a:ea typeface="宋体" pitchFamily="2" charset="-122"/>
                <a:sym typeface="Arial" pitchFamily="34" charset="0"/>
              </a:endParaRPr>
            </a:p>
            <a:p>
              <a:pPr eaLnBrk="1" latinLnBrk="1" hangingPunct="1"/>
              <a:endParaRPr lang="zh-CN" altLang="zh-CN">
                <a:ea typeface="宋体" pitchFamily="2" charset="-122"/>
                <a:sym typeface="Arial" pitchFamily="34" charset="0"/>
              </a:endParaRPr>
            </a:p>
          </p:txBody>
        </p:sp>
        <p:sp>
          <p:nvSpPr>
            <p:cNvPr id="20496" name="AutoShape 20"/>
            <p:cNvSpPr>
              <a:spLocks/>
            </p:cNvSpPr>
            <p:nvPr/>
          </p:nvSpPr>
          <p:spPr bwMode="auto">
            <a:xfrm>
              <a:off x="5544" y="5400"/>
              <a:ext cx="224" cy="1292"/>
            </a:xfrm>
            <a:prstGeom prst="leftBrace">
              <a:avLst>
                <a:gd name="adj1" fmla="val 48065"/>
                <a:gd name="adj2" fmla="val 5000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97" name="Text Box 24"/>
            <p:cNvSpPr txBox="1">
              <a:spLocks noChangeArrowheads="1"/>
            </p:cNvSpPr>
            <p:nvPr/>
          </p:nvSpPr>
          <p:spPr bwMode="auto">
            <a:xfrm>
              <a:off x="5878" y="5400"/>
              <a:ext cx="2630" cy="16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eaLnBrk="1" latinLnBrk="1" hangingPunct="1"/>
              <a:r>
                <a:rPr lang="zh-CN" sz="1600">
                  <a:ea typeface="宋体" pitchFamily="2" charset="-122"/>
                </a:rPr>
                <a:t>运作型</a:t>
              </a:r>
              <a:r>
                <a:rPr lang="zh-CN" sz="1600">
                  <a:ea typeface="宋体" pitchFamily="2" charset="-122"/>
                  <a:sym typeface="Arial" pitchFamily="34" charset="0"/>
                </a:rPr>
                <a:t>基金会</a:t>
              </a:r>
            </a:p>
            <a:p>
              <a:pPr eaLnBrk="1" latinLnBrk="1" hangingPunct="1"/>
              <a:endParaRPr lang="zh-CN" sz="1600">
                <a:ea typeface="宋体" pitchFamily="2" charset="-122"/>
              </a:endParaRPr>
            </a:p>
            <a:p>
              <a:pPr eaLnBrk="1" latinLnBrk="1" hangingPunct="1"/>
              <a:r>
                <a:rPr lang="zh-CN" sz="1600">
                  <a:ea typeface="宋体" pitchFamily="2" charset="-122"/>
                </a:rPr>
                <a:t>资助型基金会</a:t>
              </a:r>
            </a:p>
            <a:p>
              <a:pPr eaLnBrk="1" latinLnBrk="1" hangingPunct="1"/>
              <a:endParaRPr lang="zh-CN" altLang="zh-CN" sz="1600">
                <a:ea typeface="宋体" pitchFamily="2" charset="-122"/>
              </a:endParaRPr>
            </a:p>
          </p:txBody>
        </p:sp>
        <p:sp>
          <p:nvSpPr>
            <p:cNvPr id="20498" name="AutoShape 25"/>
            <p:cNvSpPr>
              <a:spLocks/>
            </p:cNvSpPr>
            <p:nvPr/>
          </p:nvSpPr>
          <p:spPr bwMode="auto">
            <a:xfrm>
              <a:off x="5598" y="3183"/>
              <a:ext cx="292" cy="1360"/>
            </a:xfrm>
            <a:prstGeom prst="leftBrace">
              <a:avLst>
                <a:gd name="adj1" fmla="val 38813"/>
                <a:gd name="adj2" fmla="val 5000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99" name="Text Box 26"/>
            <p:cNvSpPr txBox="1">
              <a:spLocks noChangeArrowheads="1"/>
            </p:cNvSpPr>
            <p:nvPr/>
          </p:nvSpPr>
          <p:spPr bwMode="auto">
            <a:xfrm>
              <a:off x="5879" y="2976"/>
              <a:ext cx="3745" cy="19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eaLnBrk="1" latinLnBrk="1" hangingPunct="1"/>
              <a:r>
                <a:rPr lang="zh-CN" sz="1600">
                  <a:ea typeface="宋体" pitchFamily="2" charset="-122"/>
                </a:rPr>
                <a:t>民办医院、学校、剧团、养老院、研究所、中心、图书馆、美术馆、科技服务中心等</a:t>
              </a:r>
            </a:p>
            <a:p>
              <a:pPr eaLnBrk="1" latinLnBrk="1" hangingPunct="1"/>
              <a:endParaRPr lang="zh-CN" altLang="zh-CN" sz="1600">
                <a:ea typeface="宋体" pitchFamily="2" charset="-122"/>
              </a:endParaRPr>
            </a:p>
          </p:txBody>
        </p:sp>
        <p:sp>
          <p:nvSpPr>
            <p:cNvPr id="20500" name="AutoShape 27"/>
            <p:cNvSpPr>
              <a:spLocks/>
            </p:cNvSpPr>
            <p:nvPr/>
          </p:nvSpPr>
          <p:spPr bwMode="auto">
            <a:xfrm>
              <a:off x="10631" y="796"/>
              <a:ext cx="444" cy="5846"/>
            </a:xfrm>
            <a:prstGeom prst="rightBrace">
              <a:avLst>
                <a:gd name="adj1" fmla="val 109722"/>
                <a:gd name="adj2" fmla="val 5000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01" name="Text Box 28"/>
            <p:cNvSpPr txBox="1">
              <a:spLocks noChangeArrowheads="1"/>
            </p:cNvSpPr>
            <p:nvPr/>
          </p:nvSpPr>
          <p:spPr bwMode="auto">
            <a:xfrm>
              <a:off x="11324" y="1362"/>
              <a:ext cx="1899" cy="48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eaLnBrk="1" latinLnBrk="1" hangingPunct="1"/>
              <a:r>
                <a:rPr lang="zh-CN">
                  <a:latin typeface="宋体" pitchFamily="2" charset="-122"/>
                  <a:ea typeface="宋体" pitchFamily="2" charset="-122"/>
                </a:rPr>
                <a:t>现行法规体系中统称为“社团”，归属民政部门。</a:t>
              </a:r>
              <a:r>
                <a:rPr lang="zh-CN" altLang="zh-CN">
                  <a:latin typeface="宋体" pitchFamily="2" charset="-122"/>
                  <a:ea typeface="宋体" pitchFamily="2" charset="-122"/>
                </a:rPr>
                <a:t>2013</a:t>
              </a:r>
              <a:r>
                <a:rPr lang="zh-CN">
                  <a:latin typeface="宋体" pitchFamily="2" charset="-122"/>
                  <a:ea typeface="宋体" pitchFamily="2" charset="-122"/>
                </a:rPr>
                <a:t>年底全国县以上社团总数为</a:t>
              </a:r>
              <a:r>
                <a:rPr lang="zh-CN" altLang="zh-CN">
                  <a:latin typeface="宋体" pitchFamily="2" charset="-122"/>
                  <a:ea typeface="宋体" pitchFamily="2" charset="-122"/>
                </a:rPr>
                <a:t>54.1</a:t>
              </a:r>
              <a:r>
                <a:rPr lang="zh-CN">
                  <a:latin typeface="宋体" pitchFamily="2" charset="-122"/>
                  <a:ea typeface="宋体" pitchFamily="2" charset="-122"/>
                </a:rPr>
                <a:t>万家。</a:t>
              </a:r>
            </a:p>
            <a:p>
              <a:pPr eaLnBrk="1" latinLnBrk="1" hangingPunct="1"/>
              <a:endParaRPr lang="zh-CN" altLang="zh-CN">
                <a:latin typeface="宋体" pitchFamily="2" charset="-122"/>
                <a:ea typeface="宋体" pitchFamily="2" charset="-122"/>
              </a:endParaRPr>
            </a:p>
          </p:txBody>
        </p:sp>
        <p:sp>
          <p:nvSpPr>
            <p:cNvPr id="20502" name="Text Box 538"/>
            <p:cNvSpPr txBox="1">
              <a:spLocks noChangeArrowheads="1"/>
            </p:cNvSpPr>
            <p:nvPr/>
          </p:nvSpPr>
          <p:spPr bwMode="auto">
            <a:xfrm>
              <a:off x="2671" y="3526"/>
              <a:ext cx="2877" cy="578"/>
            </a:xfrm>
            <a:prstGeom prst="rect">
              <a:avLst/>
            </a:prstGeom>
            <a:solidFill>
              <a:srgbClr val="FFFFFF"/>
            </a:solidFill>
            <a:ln w="9525">
              <a:solidFill>
                <a:srgbClr val="000000"/>
              </a:solidFill>
              <a:miter lim="800000"/>
              <a:headEnd/>
              <a:tailEnd/>
            </a:ln>
          </p:spPr>
          <p:txBody>
            <a:bodyPr>
              <a:spAutoFit/>
            </a:bodyPr>
            <a:lstStyle>
              <a:lvl1pPr eaLnBrk="0" hangingPunct="0">
                <a:defRPr sz="2000">
                  <a:solidFill>
                    <a:schemeClr val="tx1"/>
                  </a:solidFill>
                  <a:latin typeface="Times New Roman" pitchFamily="18" charset="0"/>
                  <a:ea typeface="黑体" pitchFamily="49" charset="-122"/>
                </a:defRPr>
              </a:lvl1pPr>
              <a:lvl2pPr marL="742950" indent="-285750" eaLnBrk="0" hangingPunct="0">
                <a:defRPr sz="2000">
                  <a:solidFill>
                    <a:schemeClr val="tx1"/>
                  </a:solidFill>
                  <a:latin typeface="Times New Roman" pitchFamily="18" charset="0"/>
                  <a:ea typeface="黑体" pitchFamily="49" charset="-122"/>
                </a:defRPr>
              </a:lvl2pPr>
              <a:lvl3pPr marL="1143000" indent="-228600" eaLnBrk="0" hangingPunct="0">
                <a:defRPr sz="2000">
                  <a:solidFill>
                    <a:schemeClr val="tx1"/>
                  </a:solidFill>
                  <a:latin typeface="Times New Roman" pitchFamily="18" charset="0"/>
                  <a:ea typeface="黑体" pitchFamily="49" charset="-122"/>
                </a:defRPr>
              </a:lvl3pPr>
              <a:lvl4pPr marL="1600200" indent="-228600" eaLnBrk="0" hangingPunct="0">
                <a:defRPr sz="2000">
                  <a:solidFill>
                    <a:schemeClr val="tx1"/>
                  </a:solidFill>
                  <a:latin typeface="Times New Roman" pitchFamily="18" charset="0"/>
                  <a:ea typeface="黑体" pitchFamily="49" charset="-122"/>
                </a:defRPr>
              </a:lvl4pPr>
              <a:lvl5pPr marL="2057400" indent="-228600" eaLnBrk="0" hangingPunct="0">
                <a:defRPr sz="2000">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ea typeface="黑体" pitchFamily="49" charset="-122"/>
                </a:defRPr>
              </a:lvl9pPr>
            </a:lstStyle>
            <a:p>
              <a:pPr eaLnBrk="1" latinLnBrk="1" hangingPunct="1"/>
              <a:r>
                <a:rPr lang="zh-CN" sz="1800" b="1">
                  <a:ea typeface="宋体" pitchFamily="2" charset="-122"/>
                  <a:sym typeface="Arial" pitchFamily="34" charset="0"/>
                </a:rPr>
                <a:t>民办非企业单位</a:t>
              </a:r>
            </a:p>
            <a:p>
              <a:pPr eaLnBrk="1" latinLnBrk="1" hangingPunct="1"/>
              <a:endParaRPr lang="zh-CN" altLang="zh-CN" b="1">
                <a:ea typeface="宋体" pitchFamily="2" charset="-122"/>
                <a:sym typeface="Arial" pitchFamily="34" charset="0"/>
              </a:endParaRPr>
            </a:p>
          </p:txBody>
        </p:sp>
      </p:grpSp>
    </p:spTree>
    <p:extLst>
      <p:ext uri="{BB962C8B-B14F-4D97-AF65-F5344CB8AC3E}">
        <p14:creationId xmlns:p14="http://schemas.microsoft.com/office/powerpoint/2010/main" val="881824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1143000"/>
          </a:xfrm>
        </p:spPr>
        <p:txBody>
          <a:bodyPr/>
          <a:lstStyle/>
          <a:p>
            <a:pPr eaLnBrk="1" hangingPunct="1"/>
            <a:r>
              <a:rPr lang="en-US" altLang="zh-CN" dirty="0"/>
              <a:t>The size of NPOs in the US </a:t>
            </a:r>
          </a:p>
        </p:txBody>
      </p:sp>
      <p:sp>
        <p:nvSpPr>
          <p:cNvPr id="28675" name="Rectangle 3"/>
          <p:cNvSpPr>
            <a:spLocks noGrp="1" noChangeArrowheads="1"/>
          </p:cNvSpPr>
          <p:nvPr>
            <p:ph type="body" idx="1"/>
          </p:nvPr>
        </p:nvSpPr>
        <p:spPr>
          <a:xfrm>
            <a:off x="685800" y="1524000"/>
            <a:ext cx="8077200" cy="5105400"/>
          </a:xfrm>
        </p:spPr>
        <p:txBody>
          <a:bodyPr>
            <a:normAutofit fontScale="92500" lnSpcReduction="20000"/>
          </a:bodyPr>
          <a:lstStyle/>
          <a:p>
            <a:pPr eaLnBrk="1" hangingPunct="1"/>
            <a:r>
              <a:rPr lang="en-US" altLang="zh-CN" sz="2800" dirty="0"/>
              <a:t>“Value Guardians”</a:t>
            </a:r>
          </a:p>
          <a:p>
            <a:pPr lvl="1"/>
            <a:r>
              <a:rPr lang="en-US" altLang="zh-CN" sz="2400" dirty="0"/>
              <a:t> Individualism (</a:t>
            </a:r>
            <a:r>
              <a:rPr lang="zh-CN" altLang="en-US" sz="2400" dirty="0"/>
              <a:t>个人主义）</a:t>
            </a:r>
            <a:r>
              <a:rPr lang="en-US" altLang="zh-CN" sz="2400" dirty="0"/>
              <a:t>&amp; Solidarity </a:t>
            </a:r>
            <a:r>
              <a:rPr lang="zh-CN" altLang="en-US" sz="2400" dirty="0"/>
              <a:t>（团结）</a:t>
            </a:r>
            <a:endParaRPr lang="en-US" altLang="zh-CN" sz="2400" dirty="0"/>
          </a:p>
          <a:p>
            <a:pPr lvl="1">
              <a:buNone/>
            </a:pPr>
            <a:r>
              <a:rPr lang="zh-CN" altLang="en-US" sz="2400" dirty="0"/>
              <a:t>     高度的个人自由与强大的国家权威融为一体</a:t>
            </a:r>
            <a:endParaRPr lang="zh-CN" altLang="en-US" sz="2000" dirty="0"/>
          </a:p>
          <a:p>
            <a:r>
              <a:rPr lang="en-US" altLang="zh-CN" sz="2800" dirty="0"/>
              <a:t>Concentrated in 4 fields: </a:t>
            </a:r>
          </a:p>
          <a:p>
            <a:pPr lvl="1"/>
            <a:r>
              <a:rPr lang="en-US" altLang="zh-CN" sz="2000" dirty="0"/>
              <a:t>health </a:t>
            </a:r>
          </a:p>
          <a:p>
            <a:pPr lvl="1"/>
            <a:r>
              <a:rPr lang="en-US" altLang="zh-CN" sz="2000" dirty="0"/>
              <a:t>education </a:t>
            </a:r>
          </a:p>
          <a:p>
            <a:pPr lvl="1"/>
            <a:r>
              <a:rPr lang="en-US" altLang="zh-CN" sz="2000" dirty="0"/>
              <a:t>social services </a:t>
            </a:r>
          </a:p>
          <a:p>
            <a:pPr lvl="1"/>
            <a:r>
              <a:rPr lang="en-US" altLang="zh-CN" sz="2000" dirty="0"/>
              <a:t>religion</a:t>
            </a:r>
          </a:p>
          <a:p>
            <a:pPr eaLnBrk="1" hangingPunct="1"/>
            <a:r>
              <a:rPr lang="en-US" altLang="zh-CN" sz="2800" dirty="0"/>
              <a:t>It is growing. </a:t>
            </a:r>
          </a:p>
          <a:p>
            <a:pPr lvl="1" eaLnBrk="1" hangingPunct="1"/>
            <a:r>
              <a:rPr lang="en-US" altLang="zh-CN" sz="2000" dirty="0"/>
              <a:t>The number of NPOs registered with the IRS grew to over 1.6 million in 2010 from 1.1 million in 1995, with a growth rate of 45%.</a:t>
            </a:r>
            <a:r>
              <a:rPr lang="zh-CN" altLang="en-US" sz="2000" dirty="0"/>
              <a:t> </a:t>
            </a:r>
            <a:endParaRPr lang="en-US" altLang="zh-CN" sz="2000" dirty="0"/>
          </a:p>
        </p:txBody>
      </p:sp>
      <p:sp>
        <p:nvSpPr>
          <p:cNvPr id="2" name="右箭头 1">
            <a:hlinkClick r:id="rId2" action="ppaction://hlinksldjump"/>
          </p:cNvPr>
          <p:cNvSpPr/>
          <p:nvPr/>
        </p:nvSpPr>
        <p:spPr>
          <a:xfrm>
            <a:off x="8589596" y="6381328"/>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Grp="1" noChangeAspect="1" noChangeArrowheads="1"/>
          </p:cNvPicPr>
          <p:nvPr>
            <p:ph sz="quarter" idx="2"/>
          </p:nvPr>
        </p:nvPicPr>
        <p:blipFill>
          <a:blip r:embed="rId3" cstate="print"/>
          <a:srcRect/>
          <a:stretch>
            <a:fillRect/>
          </a:stretch>
        </p:blipFill>
        <p:spPr>
          <a:xfrm>
            <a:off x="228600" y="1600200"/>
            <a:ext cx="4343400" cy="5086350"/>
          </a:xfrm>
        </p:spPr>
      </p:pic>
      <p:pic>
        <p:nvPicPr>
          <p:cNvPr id="29699" name="Picture 2"/>
          <p:cNvPicPr>
            <a:picLocks noGrp="1" noChangeAspect="1" noChangeArrowheads="1"/>
          </p:cNvPicPr>
          <p:nvPr>
            <p:ph sz="quarter" idx="4"/>
          </p:nvPr>
        </p:nvPicPr>
        <p:blipFill>
          <a:blip r:embed="rId4" cstate="print"/>
          <a:srcRect/>
          <a:stretch>
            <a:fillRect/>
          </a:stretch>
        </p:blipFill>
        <p:spPr>
          <a:xfrm>
            <a:off x="4572000" y="1600200"/>
            <a:ext cx="4343400" cy="5056188"/>
          </a:xfrm>
        </p:spPr>
      </p:pic>
      <p:sp>
        <p:nvSpPr>
          <p:cNvPr id="29700" name="Title 1"/>
          <p:cNvSpPr>
            <a:spLocks noGrp="1"/>
          </p:cNvSpPr>
          <p:nvPr>
            <p:ph type="title"/>
          </p:nvPr>
        </p:nvSpPr>
        <p:spPr/>
        <p:txBody>
          <a:bodyPr>
            <a:normAutofit fontScale="90000"/>
          </a:bodyPr>
          <a:lstStyle/>
          <a:p>
            <a:r>
              <a:rPr lang="en-US" altLang="zh-CN">
                <a:ea typeface="宋体" charset="-122"/>
              </a:rPr>
              <a:t>The Nonprofit Sector Grew Faster…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788987"/>
          </a:xfrm>
        </p:spPr>
        <p:txBody>
          <a:bodyPr/>
          <a:lstStyle/>
          <a:p>
            <a:pPr eaLnBrk="1" hangingPunct="1"/>
            <a:r>
              <a:rPr lang="en-US" altLang="en-US"/>
              <a:t>Health Care in the U.S. </a:t>
            </a:r>
          </a:p>
        </p:txBody>
      </p:sp>
      <p:sp>
        <p:nvSpPr>
          <p:cNvPr id="30723" name="Rectangle 3"/>
          <p:cNvSpPr>
            <a:spLocks noGrp="1" noChangeArrowheads="1"/>
          </p:cNvSpPr>
          <p:nvPr>
            <p:ph type="body" idx="1"/>
          </p:nvPr>
        </p:nvSpPr>
        <p:spPr>
          <a:xfrm>
            <a:off x="304800" y="1340768"/>
            <a:ext cx="8686800" cy="5517232"/>
          </a:xfrm>
        </p:spPr>
        <p:txBody>
          <a:bodyPr>
            <a:normAutofit fontScale="92500" lnSpcReduction="20000"/>
          </a:bodyPr>
          <a:lstStyle/>
          <a:p>
            <a:pPr eaLnBrk="1" hangingPunct="1">
              <a:spcBef>
                <a:spcPts val="400"/>
              </a:spcBef>
            </a:pPr>
            <a:r>
              <a:rPr lang="en-US" altLang="en-US" dirty="0"/>
              <a:t>Largest nonprofit subsector </a:t>
            </a:r>
          </a:p>
          <a:p>
            <a:pPr lvl="1" eaLnBrk="1" hangingPunct="1">
              <a:spcBef>
                <a:spcPts val="400"/>
              </a:spcBef>
            </a:pPr>
            <a:r>
              <a:rPr lang="en-US" altLang="en-US" dirty="0"/>
              <a:t>12% of total # of nonprofits, </a:t>
            </a:r>
          </a:p>
          <a:p>
            <a:pPr lvl="1" eaLnBrk="1" hangingPunct="1">
              <a:spcBef>
                <a:spcPts val="400"/>
              </a:spcBef>
            </a:pPr>
            <a:r>
              <a:rPr lang="en-US" altLang="en-US" dirty="0"/>
              <a:t>60% of all nonprofit revenue in 2010</a:t>
            </a:r>
          </a:p>
          <a:p>
            <a:pPr lvl="1" eaLnBrk="1" hangingPunct="1">
              <a:spcBef>
                <a:spcPts val="400"/>
              </a:spcBef>
              <a:buFontTx/>
              <a:buNone/>
            </a:pPr>
            <a:endParaRPr lang="en-US" altLang="en-US" dirty="0"/>
          </a:p>
          <a:p>
            <a:pPr eaLnBrk="1" hangingPunct="1">
              <a:spcBef>
                <a:spcPts val="400"/>
              </a:spcBef>
            </a:pPr>
            <a:r>
              <a:rPr lang="en-US" altLang="en-US" dirty="0"/>
              <a:t>All health care spending in the U.S.</a:t>
            </a:r>
          </a:p>
          <a:p>
            <a:pPr lvl="1" eaLnBrk="1" hangingPunct="1">
              <a:spcBef>
                <a:spcPts val="400"/>
              </a:spcBef>
            </a:pPr>
            <a:r>
              <a:rPr lang="en-US" altLang="en-US" dirty="0"/>
              <a:t>Health care spending: 2.6 trillion, 17.9% of GDP in 2010 ($8,402/person)</a:t>
            </a:r>
          </a:p>
          <a:p>
            <a:pPr lvl="1" eaLnBrk="1" hangingPunct="1">
              <a:spcBef>
                <a:spcPts val="400"/>
              </a:spcBef>
            </a:pPr>
            <a:r>
              <a:rPr lang="en-US" altLang="en-US" dirty="0"/>
              <a:t>The federal government became the largest financer of health care (29% of spending), surpassing household spending (28%)</a:t>
            </a:r>
          </a:p>
          <a:p>
            <a:pPr lvl="1" eaLnBrk="1" hangingPunct="1">
              <a:spcBef>
                <a:spcPts val="400"/>
              </a:spcBef>
            </a:pPr>
            <a:r>
              <a:rPr lang="en-US" altLang="en-US" dirty="0">
                <a:solidFill>
                  <a:srgbClr val="FF0000"/>
                </a:solidFill>
              </a:rPr>
              <a:t>Half</a:t>
            </a:r>
            <a:r>
              <a:rPr lang="en-US" altLang="en-US" dirty="0"/>
              <a:t> of federal revenue goes to health care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57200"/>
            <a:ext cx="8229600" cy="712788"/>
          </a:xfrm>
        </p:spPr>
        <p:txBody>
          <a:bodyPr>
            <a:normAutofit fontScale="90000"/>
          </a:bodyPr>
          <a:lstStyle/>
          <a:p>
            <a:pPr eaLnBrk="1" hangingPunct="1"/>
            <a:r>
              <a:rPr lang="en-US" altLang="en-US"/>
              <a:t>Health Care Subfields</a:t>
            </a:r>
          </a:p>
        </p:txBody>
      </p:sp>
      <p:sp>
        <p:nvSpPr>
          <p:cNvPr id="31747" name="Rectangle 3"/>
          <p:cNvSpPr>
            <a:spLocks noGrp="1" noChangeArrowheads="1"/>
          </p:cNvSpPr>
          <p:nvPr>
            <p:ph type="body" idx="1"/>
          </p:nvPr>
        </p:nvSpPr>
        <p:spPr>
          <a:xfrm>
            <a:off x="381000" y="1295400"/>
            <a:ext cx="8763000" cy="5257800"/>
          </a:xfrm>
        </p:spPr>
        <p:txBody>
          <a:bodyPr>
            <a:normAutofit fontScale="92500"/>
          </a:bodyPr>
          <a:lstStyle/>
          <a:p>
            <a:pPr eaLnBrk="1" hangingPunct="1">
              <a:lnSpc>
                <a:spcPct val="150000"/>
              </a:lnSpc>
              <a:spcBef>
                <a:spcPts val="400"/>
              </a:spcBef>
            </a:pPr>
            <a:r>
              <a:rPr lang="en-US" altLang="en-US"/>
              <a:t>Hospital care </a:t>
            </a:r>
          </a:p>
          <a:p>
            <a:pPr lvl="1" eaLnBrk="1" hangingPunct="1">
              <a:spcBef>
                <a:spcPts val="400"/>
              </a:spcBef>
            </a:pPr>
            <a:r>
              <a:rPr lang="en-US" altLang="en-US"/>
              <a:t>1/3 of all health care spending, government is the dominant source of funding (60%)</a:t>
            </a:r>
          </a:p>
          <a:p>
            <a:pPr lvl="1" eaLnBrk="1" hangingPunct="1">
              <a:spcBef>
                <a:spcPts val="400"/>
              </a:spcBef>
            </a:pPr>
            <a:r>
              <a:rPr lang="en-US" altLang="en-US"/>
              <a:t>community hospitals: 58% nonprofit, 1/3 public, 20% for-profit (usually specialty hospitals)</a:t>
            </a:r>
          </a:p>
          <a:p>
            <a:pPr lvl="1" eaLnBrk="1" hangingPunct="1">
              <a:spcBef>
                <a:spcPts val="400"/>
              </a:spcBef>
            </a:pPr>
            <a:r>
              <a:rPr lang="en-US" altLang="en-US"/>
              <a:t>Almost all community health centers are nonprofit.</a:t>
            </a:r>
          </a:p>
          <a:p>
            <a:pPr eaLnBrk="1" hangingPunct="1">
              <a:lnSpc>
                <a:spcPct val="150000"/>
              </a:lnSpc>
              <a:spcBef>
                <a:spcPts val="400"/>
              </a:spcBef>
            </a:pPr>
            <a:r>
              <a:rPr lang="en-US" altLang="en-US"/>
              <a:t>In-home or outpatient clinic care (45%)</a:t>
            </a:r>
          </a:p>
          <a:p>
            <a:pPr eaLnBrk="1" hangingPunct="1">
              <a:lnSpc>
                <a:spcPct val="150000"/>
              </a:lnSpc>
              <a:spcBef>
                <a:spcPts val="400"/>
              </a:spcBef>
            </a:pPr>
            <a:r>
              <a:rPr lang="en-US" altLang="en-US"/>
              <a:t>Nursing home care (30%)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576" y="332656"/>
            <a:ext cx="7869560" cy="1143000"/>
          </a:xfrm>
        </p:spPr>
        <p:txBody>
          <a:bodyPr/>
          <a:lstStyle/>
          <a:p>
            <a:r>
              <a:rPr lang="en-US" altLang="zh-CN" dirty="0"/>
              <a:t>Agenda for Today</a:t>
            </a:r>
          </a:p>
        </p:txBody>
      </p:sp>
      <p:sp>
        <p:nvSpPr>
          <p:cNvPr id="3075" name="Rectangle 3"/>
          <p:cNvSpPr>
            <a:spLocks noGrp="1" noChangeArrowheads="1"/>
          </p:cNvSpPr>
          <p:nvPr>
            <p:ph type="body" idx="1"/>
          </p:nvPr>
        </p:nvSpPr>
        <p:spPr>
          <a:xfrm>
            <a:off x="762000" y="2133600"/>
            <a:ext cx="7772400" cy="4267200"/>
          </a:xfrm>
        </p:spPr>
        <p:txBody>
          <a:bodyPr/>
          <a:lstStyle/>
          <a:p>
            <a:pPr eaLnBrk="1" hangingPunct="1"/>
            <a:r>
              <a:rPr lang="en-US" altLang="zh-CN" sz="3600" dirty="0"/>
              <a:t>Overview of the Last Session</a:t>
            </a:r>
          </a:p>
          <a:p>
            <a:pPr marL="0" indent="0" eaLnBrk="1" hangingPunct="1">
              <a:buNone/>
            </a:pPr>
            <a:endParaRPr lang="en-US" altLang="zh-CN" sz="3600" dirty="0"/>
          </a:p>
          <a:p>
            <a:pPr eaLnBrk="1" hangingPunct="1"/>
            <a:r>
              <a:rPr lang="en-US" altLang="zh-CN" sz="3600" dirty="0"/>
              <a:t>Three Sectors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143000"/>
          </a:xfrm>
        </p:spPr>
        <p:txBody>
          <a:bodyPr>
            <a:normAutofit fontScale="90000"/>
          </a:bodyPr>
          <a:lstStyle/>
          <a:p>
            <a:pPr eaLnBrk="1" hangingPunct="1"/>
            <a:r>
              <a:rPr lang="en-US" altLang="en-US" sz="3800"/>
              <a:t>Health Care: Sources of Revenue</a:t>
            </a:r>
          </a:p>
        </p:txBody>
      </p:sp>
      <p:sp>
        <p:nvSpPr>
          <p:cNvPr id="32771" name="Text Box 5"/>
          <p:cNvSpPr txBox="1">
            <a:spLocks noChangeArrowheads="1"/>
          </p:cNvSpPr>
          <p:nvPr/>
        </p:nvSpPr>
        <p:spPr bwMode="auto">
          <a:xfrm>
            <a:off x="304800" y="6248400"/>
            <a:ext cx="7924800" cy="307975"/>
          </a:xfrm>
          <a:prstGeom prst="rect">
            <a:avLst/>
          </a:prstGeom>
          <a:noFill/>
          <a:ln w="9525">
            <a:noFill/>
            <a:miter lim="800000"/>
            <a:headEnd/>
            <a:tailEnd/>
          </a:ln>
        </p:spPr>
        <p:txBody>
          <a:bodyPr>
            <a:spAutoFit/>
          </a:bodyPr>
          <a:lstStyle/>
          <a:p>
            <a:pPr eaLnBrk="0" hangingPunct="0">
              <a:spcBef>
                <a:spcPct val="50000"/>
              </a:spcBef>
            </a:pPr>
            <a:r>
              <a:rPr lang="en-US" altLang="en-US" sz="1400">
                <a:latin typeface="Times" pitchFamily="18" charset="0"/>
                <a:ea typeface="新細明體" pitchFamily="18" charset="-120"/>
              </a:rPr>
              <a:t>Source: The New Nonprofit Almanac &amp; Desk Reference, Independent Sector, Urban Institute, 2008.</a:t>
            </a:r>
          </a:p>
        </p:txBody>
      </p:sp>
      <p:graphicFrame>
        <p:nvGraphicFramePr>
          <p:cNvPr id="9" name="Content Placeholder 8"/>
          <p:cNvGraphicFramePr>
            <a:graphicFrameLocks noGrp="1"/>
          </p:cNvGraphicFramePr>
          <p:nvPr>
            <p:ph idx="1"/>
          </p:nvPr>
        </p:nvGraphicFramePr>
        <p:xfrm>
          <a:off x="457200" y="1219200"/>
          <a:ext cx="8229600" cy="4911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7813"/>
            <a:ext cx="8229600" cy="788987"/>
          </a:xfrm>
        </p:spPr>
        <p:txBody>
          <a:bodyPr/>
          <a:lstStyle/>
          <a:p>
            <a:pPr eaLnBrk="1" hangingPunct="1"/>
            <a:r>
              <a:rPr lang="en-US" altLang="en-US"/>
              <a:t>Education</a:t>
            </a:r>
          </a:p>
        </p:txBody>
      </p:sp>
      <p:sp>
        <p:nvSpPr>
          <p:cNvPr id="33795" name="Rectangle 3"/>
          <p:cNvSpPr>
            <a:spLocks noGrp="1" noChangeArrowheads="1"/>
          </p:cNvSpPr>
          <p:nvPr>
            <p:ph type="body" idx="1"/>
          </p:nvPr>
        </p:nvSpPr>
        <p:spPr>
          <a:xfrm>
            <a:off x="228600" y="1143000"/>
            <a:ext cx="9067800" cy="5105400"/>
          </a:xfrm>
        </p:spPr>
        <p:txBody>
          <a:bodyPr>
            <a:normAutofit fontScale="77500" lnSpcReduction="20000"/>
          </a:bodyPr>
          <a:lstStyle/>
          <a:p>
            <a:pPr eaLnBrk="1" hangingPunct="1">
              <a:lnSpc>
                <a:spcPct val="150000"/>
              </a:lnSpc>
            </a:pPr>
            <a:r>
              <a:rPr lang="en-US" altLang="en-US" sz="2800"/>
              <a:t>The 2</a:t>
            </a:r>
            <a:r>
              <a:rPr lang="en-US" altLang="en-US" sz="2800" baseline="30000"/>
              <a:t>nd</a:t>
            </a:r>
            <a:r>
              <a:rPr lang="en-US" altLang="en-US" sz="2800"/>
              <a:t> largest subsector</a:t>
            </a:r>
          </a:p>
          <a:p>
            <a:pPr eaLnBrk="1" hangingPunct="1">
              <a:lnSpc>
                <a:spcPct val="150000"/>
              </a:lnSpc>
            </a:pPr>
            <a:r>
              <a:rPr lang="en-US" altLang="en-US" sz="2800"/>
              <a:t>16.4% of all nonprofit expenditures in 2010 </a:t>
            </a:r>
          </a:p>
          <a:p>
            <a:pPr eaLnBrk="1" hangingPunct="1">
              <a:lnSpc>
                <a:spcPct val="150000"/>
              </a:lnSpc>
            </a:pPr>
            <a:r>
              <a:rPr lang="en-US" altLang="en-US" sz="2800"/>
              <a:t>70% from government (90% of it from state and local), 27% private fee, 3% private donation </a:t>
            </a:r>
          </a:p>
          <a:p>
            <a:pPr eaLnBrk="1" hangingPunct="1">
              <a:lnSpc>
                <a:spcPct val="150000"/>
              </a:lnSpc>
            </a:pPr>
            <a:r>
              <a:rPr lang="en-US" altLang="en-US" sz="2800"/>
              <a:t>Higher education NP: 70% tuition &amp; fee, 17% gov. </a:t>
            </a:r>
          </a:p>
          <a:p>
            <a:pPr eaLnBrk="1" hangingPunct="1">
              <a:lnSpc>
                <a:spcPct val="150000"/>
              </a:lnSpc>
            </a:pPr>
            <a:r>
              <a:rPr lang="en-US" altLang="en-US" sz="2800"/>
              <a:t>Elementary and secondary education: 25% NP</a:t>
            </a:r>
          </a:p>
          <a:p>
            <a:pPr eaLnBrk="1" hangingPunct="1">
              <a:lnSpc>
                <a:spcPct val="150000"/>
              </a:lnSpc>
            </a:pPr>
            <a:r>
              <a:rPr lang="en-US" altLang="en-US" sz="2800"/>
              <a:t>Vocational education: mainly for-profit, 27%NP</a:t>
            </a:r>
          </a:p>
          <a:p>
            <a:pPr eaLnBrk="1" hangingPunct="1">
              <a:lnSpc>
                <a:spcPct val="150000"/>
              </a:lnSpc>
            </a:pPr>
            <a:r>
              <a:rPr lang="en-US" altLang="en-US" sz="2800"/>
              <a:t>Library services: mainly public, 9% NP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81000"/>
            <a:ext cx="7772400" cy="1143000"/>
          </a:xfrm>
        </p:spPr>
        <p:txBody>
          <a:bodyPr>
            <a:normAutofit fontScale="90000"/>
          </a:bodyPr>
          <a:lstStyle/>
          <a:p>
            <a:pPr eaLnBrk="1" hangingPunct="1"/>
            <a:r>
              <a:rPr lang="en-US" altLang="en-US" sz="3800"/>
              <a:t>Changing Revenue Pattern: </a:t>
            </a:r>
            <a:br>
              <a:rPr lang="en-US" altLang="en-US" sz="3800"/>
            </a:br>
            <a:r>
              <a:rPr lang="en-US" altLang="en-US" sz="3800"/>
              <a:t>Education and Research</a:t>
            </a:r>
          </a:p>
        </p:txBody>
      </p:sp>
      <p:sp>
        <p:nvSpPr>
          <p:cNvPr id="34819" name="Text Box 5"/>
          <p:cNvSpPr txBox="1">
            <a:spLocks noChangeArrowheads="1"/>
          </p:cNvSpPr>
          <p:nvPr/>
        </p:nvSpPr>
        <p:spPr bwMode="auto">
          <a:xfrm>
            <a:off x="533400" y="6248400"/>
            <a:ext cx="7924800" cy="307975"/>
          </a:xfrm>
          <a:prstGeom prst="rect">
            <a:avLst/>
          </a:prstGeom>
          <a:noFill/>
          <a:ln w="9525">
            <a:noFill/>
            <a:miter lim="800000"/>
            <a:headEnd/>
            <a:tailEnd/>
          </a:ln>
        </p:spPr>
        <p:txBody>
          <a:bodyPr>
            <a:spAutoFit/>
          </a:bodyPr>
          <a:lstStyle/>
          <a:p>
            <a:pPr eaLnBrk="0" hangingPunct="0">
              <a:spcBef>
                <a:spcPct val="50000"/>
              </a:spcBef>
            </a:pPr>
            <a:r>
              <a:rPr lang="en-US" altLang="en-US" sz="1400">
                <a:latin typeface="Times" pitchFamily="18" charset="0"/>
                <a:ea typeface="新細明體" pitchFamily="18" charset="-120"/>
              </a:rPr>
              <a:t>Source: The New Nonprofit Almanac &amp; Desk Reference, Independent Sector, Urban Institute, 2008</a:t>
            </a:r>
          </a:p>
        </p:txBody>
      </p:sp>
      <p:graphicFrame>
        <p:nvGraphicFramePr>
          <p:cNvPr id="6" name="Content Placeholder 5"/>
          <p:cNvGraphicFramePr>
            <a:graphicFrameLocks noGrp="1"/>
          </p:cNvGraphicFramePr>
          <p:nvPr>
            <p:ph idx="1"/>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pPr eaLnBrk="1" fontAlgn="auto" hangingPunct="1">
              <a:spcAft>
                <a:spcPts val="0"/>
              </a:spcAft>
              <a:defRPr/>
            </a:pPr>
            <a:r>
              <a:rPr lang="en-US" dirty="0">
                <a:solidFill>
                  <a:schemeClr val="tx2">
                    <a:satMod val="130000"/>
                  </a:schemeClr>
                </a:solidFill>
                <a:ea typeface="PMingLiU" pitchFamily="18" charset="-120"/>
              </a:rPr>
              <a:t>Social Services</a:t>
            </a:r>
          </a:p>
        </p:txBody>
      </p:sp>
      <p:sp>
        <p:nvSpPr>
          <p:cNvPr id="35843" name="Content Placeholder 2"/>
          <p:cNvSpPr>
            <a:spLocks noGrp="1"/>
          </p:cNvSpPr>
          <p:nvPr>
            <p:ph idx="1"/>
          </p:nvPr>
        </p:nvSpPr>
        <p:spPr>
          <a:xfrm>
            <a:off x="381000" y="1219200"/>
            <a:ext cx="8553450" cy="5306144"/>
          </a:xfrm>
        </p:spPr>
        <p:txBody>
          <a:bodyPr>
            <a:normAutofit lnSpcReduction="10000"/>
          </a:bodyPr>
          <a:lstStyle/>
          <a:p>
            <a:pPr eaLnBrk="1" hangingPunct="1">
              <a:spcBef>
                <a:spcPts val="1200"/>
              </a:spcBef>
            </a:pPr>
            <a:r>
              <a:rPr lang="en-US" altLang="en-US" sz="2800" dirty="0"/>
              <a:t>Largest NP in terms of number of organizations</a:t>
            </a:r>
          </a:p>
          <a:p>
            <a:pPr eaLnBrk="1" hangingPunct="1">
              <a:spcBef>
                <a:spcPts val="1200"/>
              </a:spcBef>
            </a:pPr>
            <a:r>
              <a:rPr lang="en-US" altLang="en-US" sz="2800" dirty="0"/>
              <a:t>Social care provided to deprived and neglected children and youth, the needy elderly, the mentally ill and developmentally disabled, and disadvantaged adults.</a:t>
            </a:r>
          </a:p>
          <a:p>
            <a:pPr eaLnBrk="1" hangingPunct="1">
              <a:spcBef>
                <a:spcPts val="1200"/>
              </a:spcBef>
            </a:pPr>
            <a:r>
              <a:rPr lang="en-US" altLang="en-US" sz="2800" dirty="0"/>
              <a:t>Examples: Day-care services, adoption assistance, counseling, job training, residential care for the elderly, disaster assistance, refugee assistance, emergency food assistance, etc.</a:t>
            </a:r>
          </a:p>
          <a:p>
            <a:pPr eaLnBrk="1" hangingPunct="1">
              <a:spcBef>
                <a:spcPts val="1200"/>
              </a:spcBef>
            </a:pPr>
            <a:r>
              <a:rPr lang="en-US" altLang="en-US" sz="2800" dirty="0"/>
              <a:t>Mix of public/private system of social services</a:t>
            </a:r>
          </a:p>
          <a:p>
            <a:pPr eaLnBrk="1" hangingPunct="1">
              <a:lnSpc>
                <a:spcPct val="90000"/>
              </a:lnSpc>
            </a:pP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n-US" altLang="en-US" sz="3800" b="1"/>
              <a:t>Changing Revenue Pattern: </a:t>
            </a:r>
            <a:br>
              <a:rPr lang="en-US" altLang="en-US" sz="3800" b="1"/>
            </a:br>
            <a:r>
              <a:rPr lang="en-US" altLang="en-US" sz="3800" b="1"/>
              <a:t>Human Service</a:t>
            </a:r>
          </a:p>
        </p:txBody>
      </p:sp>
      <p:sp>
        <p:nvSpPr>
          <p:cNvPr id="37891" name="Text Box 5"/>
          <p:cNvSpPr txBox="1">
            <a:spLocks noChangeArrowheads="1"/>
          </p:cNvSpPr>
          <p:nvPr/>
        </p:nvSpPr>
        <p:spPr bwMode="auto">
          <a:xfrm>
            <a:off x="533400" y="6248400"/>
            <a:ext cx="8153400" cy="307975"/>
          </a:xfrm>
          <a:prstGeom prst="rect">
            <a:avLst/>
          </a:prstGeom>
          <a:noFill/>
          <a:ln w="9525">
            <a:noFill/>
            <a:miter lim="800000"/>
            <a:headEnd/>
            <a:tailEnd/>
          </a:ln>
        </p:spPr>
        <p:txBody>
          <a:bodyPr>
            <a:spAutoFit/>
          </a:bodyPr>
          <a:lstStyle/>
          <a:p>
            <a:pPr eaLnBrk="0" hangingPunct="0">
              <a:spcBef>
                <a:spcPct val="50000"/>
              </a:spcBef>
            </a:pPr>
            <a:r>
              <a:rPr lang="en-US" altLang="en-US" sz="1400">
                <a:latin typeface="Times" pitchFamily="18" charset="0"/>
                <a:ea typeface="新細明體" pitchFamily="18" charset="-120"/>
              </a:rPr>
              <a:t>Source: The New Nonprofit Almanac &amp; Desk Reference, Independent Sector, Urban Institute, 2008</a:t>
            </a:r>
          </a:p>
        </p:txBody>
      </p:sp>
      <p:graphicFrame>
        <p:nvGraphicFramePr>
          <p:cNvPr id="7" name="Content Placeholder 6"/>
          <p:cNvGraphicFramePr>
            <a:graphicFrameLocks noGrp="1"/>
          </p:cNvGraphicFramePr>
          <p:nvPr>
            <p:ph idx="1"/>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0" y="228600"/>
            <a:ext cx="7772400" cy="1143000"/>
          </a:xfrm>
        </p:spPr>
        <p:txBody>
          <a:bodyPr>
            <a:normAutofit fontScale="90000"/>
          </a:bodyPr>
          <a:lstStyle/>
          <a:p>
            <a:r>
              <a:rPr lang="en-US" altLang="en-US"/>
              <a:t>Arts, Culture, and Humanities</a:t>
            </a:r>
          </a:p>
        </p:txBody>
      </p:sp>
      <p:sp>
        <p:nvSpPr>
          <p:cNvPr id="38915" name="Content Placeholder 2"/>
          <p:cNvSpPr>
            <a:spLocks noGrp="1"/>
          </p:cNvSpPr>
          <p:nvPr>
            <p:ph idx="1"/>
          </p:nvPr>
        </p:nvSpPr>
        <p:spPr>
          <a:xfrm>
            <a:off x="381000" y="1371600"/>
            <a:ext cx="8229600" cy="4987925"/>
          </a:xfrm>
        </p:spPr>
        <p:txBody>
          <a:bodyPr/>
          <a:lstStyle/>
          <a:p>
            <a:pPr eaLnBrk="1" hangingPunct="1"/>
            <a:r>
              <a:rPr lang="en-US" altLang="en-US"/>
              <a:t>Small NP sector: 10.8% of all NP orgs (39,536), 3% employment, 3.7% of all nonprofit assets, and 4% individual charitable giving (2011).</a:t>
            </a:r>
          </a:p>
          <a:p>
            <a:pPr eaLnBrk="1" hangingPunct="1"/>
            <a:r>
              <a:rPr lang="en-US" altLang="en-US"/>
              <a:t>Its funding: </a:t>
            </a:r>
          </a:p>
          <a:p>
            <a:pPr lvl="1" eaLnBrk="1" hangingPunct="1"/>
            <a:r>
              <a:rPr lang="en-US" altLang="en-US"/>
              <a:t>Private philanthropy</a:t>
            </a:r>
          </a:p>
          <a:p>
            <a:pPr lvl="1" eaLnBrk="1" hangingPunct="1"/>
            <a:r>
              <a:rPr lang="en-US" altLang="en-US"/>
              <a:t>Ticket sales and endowment earnings</a:t>
            </a:r>
          </a:p>
          <a:p>
            <a:pPr lvl="1" eaLnBrk="1" hangingPunct="1"/>
            <a:r>
              <a:rPr lang="en-US" altLang="en-US"/>
              <a:t>Government (state &amp; local government)</a:t>
            </a:r>
          </a:p>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altLang="en-US" sz="4000" b="1"/>
              <a:t>Changing Revenue Patterns: </a:t>
            </a:r>
            <a:br>
              <a:rPr lang="en-US" altLang="en-US" sz="4000" b="1"/>
            </a:br>
            <a:r>
              <a:rPr lang="en-US" altLang="en-US" sz="4000" b="1"/>
              <a:t>Arts and Culture</a:t>
            </a:r>
            <a:endParaRPr lang="en-US" altLang="en-US" sz="3800" b="1"/>
          </a:p>
        </p:txBody>
      </p:sp>
      <p:sp>
        <p:nvSpPr>
          <p:cNvPr id="39939" name="Text Box 5"/>
          <p:cNvSpPr txBox="1">
            <a:spLocks noChangeArrowheads="1"/>
          </p:cNvSpPr>
          <p:nvPr/>
        </p:nvSpPr>
        <p:spPr bwMode="auto">
          <a:xfrm>
            <a:off x="533400" y="6248400"/>
            <a:ext cx="7924800" cy="307975"/>
          </a:xfrm>
          <a:prstGeom prst="rect">
            <a:avLst/>
          </a:prstGeom>
          <a:noFill/>
          <a:ln w="9525">
            <a:noFill/>
            <a:miter lim="800000"/>
            <a:headEnd/>
            <a:tailEnd/>
          </a:ln>
        </p:spPr>
        <p:txBody>
          <a:bodyPr>
            <a:spAutoFit/>
          </a:bodyPr>
          <a:lstStyle/>
          <a:p>
            <a:pPr eaLnBrk="0" hangingPunct="0">
              <a:spcBef>
                <a:spcPct val="50000"/>
              </a:spcBef>
            </a:pPr>
            <a:r>
              <a:rPr lang="en-US" altLang="en-US" sz="1400">
                <a:latin typeface="Times" pitchFamily="18" charset="0"/>
                <a:ea typeface="新細明體" pitchFamily="18" charset="-120"/>
              </a:rPr>
              <a:t>Source: The New Nonprofit Almanac &amp; Desk Reference, Independent Sector, Urban Institute, 2008</a:t>
            </a:r>
          </a:p>
        </p:txBody>
      </p:sp>
      <p:graphicFrame>
        <p:nvGraphicFramePr>
          <p:cNvPr id="6" name="Content Placeholder 5"/>
          <p:cNvGraphicFramePr>
            <a:graphicFrameLocks noGrp="1"/>
          </p:cNvGraphicFramePr>
          <p:nvPr>
            <p:ph idx="1"/>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304800"/>
            <a:ext cx="8077200" cy="1143000"/>
          </a:xfrm>
        </p:spPr>
        <p:txBody>
          <a:bodyPr/>
          <a:lstStyle/>
          <a:p>
            <a:pPr eaLnBrk="1" hangingPunct="1"/>
            <a:r>
              <a:rPr lang="en-US" altLang="zh-CN"/>
              <a:t>Economic Impact</a:t>
            </a:r>
          </a:p>
        </p:txBody>
      </p:sp>
      <p:sp>
        <p:nvSpPr>
          <p:cNvPr id="40963" name="Content Placeholder 2"/>
          <p:cNvSpPr>
            <a:spLocks noGrp="1"/>
          </p:cNvSpPr>
          <p:nvPr>
            <p:ph sz="quarter" idx="1"/>
          </p:nvPr>
        </p:nvSpPr>
        <p:spPr>
          <a:xfrm>
            <a:off x="301625" y="1527175"/>
            <a:ext cx="8504238" cy="4572000"/>
          </a:xfrm>
        </p:spPr>
        <p:txBody>
          <a:bodyPr>
            <a:normAutofit/>
          </a:bodyPr>
          <a:lstStyle/>
          <a:p>
            <a:pPr eaLnBrk="1" hangingPunct="1">
              <a:lnSpc>
                <a:spcPct val="90000"/>
              </a:lnSpc>
            </a:pPr>
            <a:r>
              <a:rPr lang="en-US" altLang="zh-CN" sz="2800" dirty="0">
                <a:ea typeface="宋体" charset="-122"/>
              </a:rPr>
              <a:t>The sector’s economic impact in 2010:</a:t>
            </a:r>
          </a:p>
          <a:p>
            <a:pPr lvl="1" eaLnBrk="1" hangingPunct="1">
              <a:lnSpc>
                <a:spcPct val="90000"/>
              </a:lnSpc>
            </a:pPr>
            <a:r>
              <a:rPr lang="en-US" altLang="zh-CN" sz="2400" dirty="0">
                <a:ea typeface="宋体" charset="-122"/>
              </a:rPr>
              <a:t>nonprofits contributed $804.8 billion to the U.S. economy (or 5.5% of </a:t>
            </a:r>
            <a:r>
              <a:rPr lang="en-US" altLang="zh-CN" sz="2400" b="1" dirty="0">
                <a:ea typeface="宋体" charset="-122"/>
              </a:rPr>
              <a:t>GDP</a:t>
            </a:r>
            <a:r>
              <a:rPr lang="en-US" altLang="zh-CN" sz="2400" dirty="0">
                <a:ea typeface="宋体" charset="-122"/>
              </a:rPr>
              <a:t>)</a:t>
            </a:r>
          </a:p>
          <a:p>
            <a:pPr lvl="1" eaLnBrk="1" hangingPunct="1">
              <a:lnSpc>
                <a:spcPct val="90000"/>
              </a:lnSpc>
            </a:pPr>
            <a:r>
              <a:rPr lang="en-US" altLang="zh-CN" sz="2400" dirty="0">
                <a:ea typeface="宋体" charset="-122"/>
              </a:rPr>
              <a:t>13.7 million </a:t>
            </a:r>
            <a:r>
              <a:rPr lang="en-US" altLang="zh-CN" sz="2400" b="1" dirty="0">
                <a:ea typeface="宋体" charset="-122"/>
              </a:rPr>
              <a:t>people employed </a:t>
            </a:r>
            <a:r>
              <a:rPr lang="en-US" altLang="zh-CN" sz="2400" dirty="0">
                <a:ea typeface="宋体" charset="-122"/>
              </a:rPr>
              <a:t>by nonprofits (or 10.6% of U.S. nonfarm workforce), an 18% increase from 2000</a:t>
            </a:r>
          </a:p>
          <a:p>
            <a:pPr lvl="1" eaLnBrk="1" hangingPunct="1">
              <a:lnSpc>
                <a:spcPct val="90000"/>
              </a:lnSpc>
            </a:pPr>
            <a:r>
              <a:rPr lang="en-US" altLang="zh-CN" sz="2400" dirty="0">
                <a:ea typeface="宋体" charset="-122"/>
              </a:rPr>
              <a:t>Paid $576.9 billion in </a:t>
            </a:r>
            <a:r>
              <a:rPr lang="en-US" altLang="zh-CN" sz="2400" b="1" dirty="0">
                <a:ea typeface="宋体" charset="-122"/>
              </a:rPr>
              <a:t>wages</a:t>
            </a:r>
            <a:r>
              <a:rPr lang="en-US" altLang="zh-CN" sz="2400" dirty="0">
                <a:ea typeface="宋体" charset="-122"/>
              </a:rPr>
              <a:t> and salaries (or 9% of all wages and salaries paid in the U.S.)</a:t>
            </a:r>
          </a:p>
          <a:p>
            <a:pPr lvl="1" eaLnBrk="1" hangingPunct="1">
              <a:lnSpc>
                <a:spcPct val="90000"/>
              </a:lnSpc>
            </a:pPr>
            <a:r>
              <a:rPr lang="en-US" altLang="zh-CN" sz="2400" dirty="0">
                <a:ea typeface="宋体" charset="-122"/>
              </a:rPr>
              <a:t>had $2.1  trillion in </a:t>
            </a:r>
            <a:r>
              <a:rPr lang="en-US" altLang="zh-CN" sz="2400" u="sng" dirty="0">
                <a:ea typeface="宋体" charset="-122"/>
              </a:rPr>
              <a:t>revenue</a:t>
            </a:r>
            <a:r>
              <a:rPr lang="en-US" altLang="zh-CN" sz="2400" dirty="0">
                <a:ea typeface="宋体" charset="-122"/>
              </a:rPr>
              <a:t> and $1.9 trillion in </a:t>
            </a:r>
            <a:r>
              <a:rPr lang="en-US" altLang="zh-CN" sz="2400" u="sng" dirty="0">
                <a:ea typeface="宋体" charset="-122"/>
              </a:rPr>
              <a:t>expenses</a:t>
            </a:r>
            <a:endParaRPr lang="en-US" altLang="zh-CN" dirty="0">
              <a:ea typeface="宋体" charset="-122"/>
            </a:endParaRPr>
          </a:p>
          <a:p>
            <a:pPr eaLnBrk="1" hangingPunct="1"/>
            <a:endParaRPr lang="en-US" altLang="zh-CN" dirty="0">
              <a:ea typeface="宋体" charset="-122"/>
            </a:endParaRPr>
          </a:p>
        </p:txBody>
      </p:sp>
      <p:sp>
        <p:nvSpPr>
          <p:cNvPr id="40964" name="Rectangle 4"/>
          <p:cNvSpPr>
            <a:spLocks noChangeArrowheads="1"/>
          </p:cNvSpPr>
          <p:nvPr/>
        </p:nvSpPr>
        <p:spPr bwMode="auto">
          <a:xfrm>
            <a:off x="533400" y="6248400"/>
            <a:ext cx="8229600" cy="609600"/>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pPr>
            <a:r>
              <a:rPr lang="zh-CN" altLang="en-US" sz="1800"/>
              <a:t>（</a:t>
            </a:r>
            <a:r>
              <a:rPr lang="en-US" altLang="zh-CN" sz="1800"/>
              <a:t>Source: </a:t>
            </a:r>
            <a:r>
              <a:rPr lang="en-US" altLang="zh-CN" sz="1800" i="1"/>
              <a:t>The Nonprofit Almanac</a:t>
            </a:r>
            <a:r>
              <a:rPr lang="en-US" altLang="zh-CN" sz="1800"/>
              <a:t> 2012 by the Urban Institute</a:t>
            </a:r>
            <a:r>
              <a:rPr lang="zh-CN" altLang="en-US" sz="1800"/>
              <a:t>）</a:t>
            </a:r>
            <a:r>
              <a:rPr lang="en-US" altLang="zh-CN" sz="180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endParaRPr lang="zh-CN" altLang="zh-CN">
              <a:solidFill>
                <a:srgbClr val="7B9899"/>
              </a:solidFill>
            </a:endParaRPr>
          </a:p>
        </p:txBody>
      </p:sp>
      <p:pic>
        <p:nvPicPr>
          <p:cNvPr id="43011" name="Picture 5"/>
          <p:cNvPicPr>
            <a:picLocks noGrp="1" noChangeAspect="1" noChangeArrowheads="1"/>
          </p:cNvPicPr>
          <p:nvPr>
            <p:ph sz="quarter" idx="1"/>
          </p:nvPr>
        </p:nvPicPr>
        <p:blipFill>
          <a:blip r:embed="rId2" cstate="print"/>
          <a:srcRect/>
          <a:stretch>
            <a:fillRect/>
          </a:stretch>
        </p:blipFill>
        <p:spPr>
          <a:xfrm>
            <a:off x="533400" y="533400"/>
            <a:ext cx="8077200" cy="617537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7772400" cy="1143000"/>
          </a:xfrm>
        </p:spPr>
        <p:txBody>
          <a:bodyPr/>
          <a:lstStyle/>
          <a:p>
            <a:pPr eaLnBrk="1" hangingPunct="1"/>
            <a:r>
              <a:rPr lang="zh-CN" altLang="en-US" dirty="0"/>
              <a:t>志愿活动 </a:t>
            </a:r>
            <a:r>
              <a:rPr lang="en-US" altLang="zh-CN" dirty="0"/>
              <a:t>Volunteering</a:t>
            </a:r>
          </a:p>
        </p:txBody>
      </p:sp>
      <p:sp>
        <p:nvSpPr>
          <p:cNvPr id="44035" name="Rectangle 3"/>
          <p:cNvSpPr>
            <a:spLocks noGrp="1" noChangeArrowheads="1"/>
          </p:cNvSpPr>
          <p:nvPr>
            <p:ph type="body" idx="1"/>
          </p:nvPr>
        </p:nvSpPr>
        <p:spPr>
          <a:xfrm>
            <a:off x="304800" y="1219200"/>
            <a:ext cx="8504238" cy="5638800"/>
          </a:xfrm>
        </p:spPr>
        <p:txBody>
          <a:bodyPr>
            <a:normAutofit fontScale="92500" lnSpcReduction="20000"/>
          </a:bodyPr>
          <a:lstStyle/>
          <a:p>
            <a:pPr eaLnBrk="1" hangingPunct="1">
              <a:lnSpc>
                <a:spcPct val="120000"/>
              </a:lnSpc>
            </a:pPr>
            <a:r>
              <a:rPr lang="en-US" altLang="zh-CN" dirty="0">
                <a:ea typeface="宋体" charset="-122"/>
              </a:rPr>
              <a:t>In 2011, more than 64.3 million Americans, or </a:t>
            </a:r>
            <a:r>
              <a:rPr lang="en-US" altLang="zh-CN" b="1" dirty="0">
                <a:ea typeface="宋体" charset="-122"/>
              </a:rPr>
              <a:t>27% </a:t>
            </a:r>
            <a:r>
              <a:rPr lang="en-US" altLang="zh-CN" dirty="0">
                <a:ea typeface="宋体" charset="-122"/>
              </a:rPr>
              <a:t>of the U.S. population, volunteered</a:t>
            </a:r>
          </a:p>
          <a:p>
            <a:pPr eaLnBrk="1" hangingPunct="1">
              <a:lnSpc>
                <a:spcPct val="120000"/>
              </a:lnSpc>
            </a:pPr>
            <a:r>
              <a:rPr lang="en-US" altLang="zh-CN" dirty="0">
                <a:ea typeface="宋体" charset="-122"/>
              </a:rPr>
              <a:t>Volunteers spent a median of 51 hours volunteering</a:t>
            </a:r>
          </a:p>
          <a:p>
            <a:pPr eaLnBrk="1" hangingPunct="1">
              <a:lnSpc>
                <a:spcPct val="120000"/>
              </a:lnSpc>
            </a:pPr>
            <a:r>
              <a:rPr lang="en-US" altLang="zh-CN" dirty="0">
                <a:ea typeface="宋体" charset="-122"/>
              </a:rPr>
              <a:t>About 15.2 billion hours were volunteered, the equivalent of 8.9 million full-time employees in 2011</a:t>
            </a:r>
          </a:p>
          <a:p>
            <a:pPr eaLnBrk="1" hangingPunct="1">
              <a:lnSpc>
                <a:spcPct val="120000"/>
              </a:lnSpc>
            </a:pPr>
            <a:r>
              <a:rPr lang="en-US" altLang="zh-CN" dirty="0">
                <a:ea typeface="宋体" charset="-122"/>
              </a:rPr>
              <a:t>The estimated wage value of volunteer time was $296.2 billion, or about 50% of all nonprofit wages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CN"/>
              <a:t>Historical Development</a:t>
            </a:r>
          </a:p>
        </p:txBody>
      </p:sp>
      <p:sp>
        <p:nvSpPr>
          <p:cNvPr id="7171" name="Rectangle 3"/>
          <p:cNvSpPr>
            <a:spLocks noGrp="1" noChangeArrowheads="1"/>
          </p:cNvSpPr>
          <p:nvPr>
            <p:ph type="body" idx="1"/>
          </p:nvPr>
        </p:nvSpPr>
        <p:spPr/>
        <p:txBody>
          <a:bodyPr>
            <a:normAutofit fontScale="92500" lnSpcReduction="10000"/>
          </a:bodyPr>
          <a:lstStyle/>
          <a:p>
            <a:pPr eaLnBrk="1" hangingPunct="1"/>
            <a:r>
              <a:rPr lang="en-US" altLang="zh-CN"/>
              <a:t>Intellectual Roots: Woodrow Wilson</a:t>
            </a:r>
          </a:p>
          <a:p>
            <a:pPr eaLnBrk="1" hangingPunct="1"/>
            <a:r>
              <a:rPr lang="en-US" altLang="zh-CN"/>
              <a:t>Scientific Management Movement</a:t>
            </a:r>
          </a:p>
          <a:p>
            <a:pPr eaLnBrk="1" hangingPunct="1"/>
            <a:r>
              <a:rPr lang="en-US" altLang="zh-CN"/>
              <a:t>Weber’s Concept of Bureaucracy</a:t>
            </a:r>
          </a:p>
          <a:p>
            <a:pPr eaLnBrk="1" hangingPunct="1"/>
            <a:r>
              <a:rPr lang="en-US" altLang="zh-CN"/>
              <a:t>Human Relations School</a:t>
            </a:r>
          </a:p>
          <a:p>
            <a:pPr eaLnBrk="1" hangingPunct="1"/>
            <a:r>
              <a:rPr lang="en-US" altLang="zh-CN"/>
              <a:t>New Public Administration</a:t>
            </a:r>
          </a:p>
          <a:p>
            <a:pPr eaLnBrk="1" hangingPunct="1"/>
            <a:r>
              <a:rPr lang="en-US" altLang="zh-CN"/>
              <a:t>New Public Management </a:t>
            </a:r>
          </a:p>
          <a:p>
            <a:pPr eaLnBrk="1" hangingPunct="1"/>
            <a:r>
              <a:rPr lang="en-US" altLang="zh-CN"/>
              <a:t>New Public Service</a:t>
            </a:r>
          </a:p>
          <a:p>
            <a:pPr eaLnBrk="1" hangingPunct="1"/>
            <a:endParaRPr lang="en-US" altLang="zh-C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28600"/>
            <a:ext cx="8836025" cy="533400"/>
          </a:xfrm>
        </p:spPr>
        <p:txBody>
          <a:bodyPr/>
          <a:lstStyle/>
          <a:p>
            <a:r>
              <a:rPr lang="en-US" altLang="zh-CN" sz="2400">
                <a:ea typeface="宋体" charset="-122"/>
              </a:rPr>
              <a:t>Distribution of Average Volunteer Time by Activity, 2011</a:t>
            </a:r>
          </a:p>
        </p:txBody>
      </p:sp>
      <p:pic>
        <p:nvPicPr>
          <p:cNvPr id="45059" name="Picture 3"/>
          <p:cNvPicPr>
            <a:picLocks noChangeAspect="1" noChangeArrowheads="1"/>
          </p:cNvPicPr>
          <p:nvPr/>
        </p:nvPicPr>
        <p:blipFill>
          <a:blip r:embed="rId2" cstate="print"/>
          <a:srcRect/>
          <a:stretch>
            <a:fillRect/>
          </a:stretch>
        </p:blipFill>
        <p:spPr bwMode="auto">
          <a:xfrm>
            <a:off x="457200" y="914400"/>
            <a:ext cx="8305800" cy="59436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304800"/>
            <a:ext cx="7772400" cy="1143000"/>
          </a:xfrm>
        </p:spPr>
        <p:txBody>
          <a:bodyPr>
            <a:normAutofit/>
          </a:bodyPr>
          <a:lstStyle/>
          <a:p>
            <a:pPr eaLnBrk="1" hangingPunct="1"/>
            <a:r>
              <a:rPr lang="zh-CN" altLang="en-US" sz="4000" dirty="0"/>
              <a:t>志愿失灵</a:t>
            </a:r>
            <a:r>
              <a:rPr lang="en-US" altLang="zh-CN" sz="4000" dirty="0"/>
              <a:t>The Nonprofit Failure</a:t>
            </a:r>
          </a:p>
        </p:txBody>
      </p:sp>
      <p:sp>
        <p:nvSpPr>
          <p:cNvPr id="47107" name="Rectangle 3"/>
          <p:cNvSpPr>
            <a:spLocks noGrp="1" noChangeArrowheads="1"/>
          </p:cNvSpPr>
          <p:nvPr>
            <p:ph type="body" idx="1"/>
          </p:nvPr>
        </p:nvSpPr>
        <p:spPr>
          <a:xfrm>
            <a:off x="685800" y="1524000"/>
            <a:ext cx="7772400" cy="5073352"/>
          </a:xfrm>
        </p:spPr>
        <p:txBody>
          <a:bodyPr>
            <a:normAutofit lnSpcReduction="10000"/>
          </a:bodyPr>
          <a:lstStyle/>
          <a:p>
            <a:pPr eaLnBrk="1" hangingPunct="1"/>
            <a:r>
              <a:rPr lang="en-US" altLang="zh-CN" dirty="0"/>
              <a:t>Particularism/favoritism </a:t>
            </a:r>
            <a:r>
              <a:rPr lang="en-US" altLang="zh-CN" sz="2000" dirty="0"/>
              <a:t>(</a:t>
            </a:r>
            <a:r>
              <a:rPr lang="zh-CN" altLang="en-US" sz="2000" dirty="0"/>
              <a:t>家长作风，</a:t>
            </a:r>
            <a:r>
              <a:rPr lang="en-US" altLang="zh-CN" sz="2000" dirty="0"/>
              <a:t>e.g. Chen Fellowship)</a:t>
            </a:r>
          </a:p>
          <a:p>
            <a:pPr eaLnBrk="1" hangingPunct="1"/>
            <a:r>
              <a:rPr lang="en-US" altLang="zh-CN" dirty="0"/>
              <a:t>Amateurism </a:t>
            </a:r>
            <a:r>
              <a:rPr lang="en-US" altLang="zh-CN" sz="2800" dirty="0">
                <a:latin typeface="宋体" charset="-122"/>
                <a:ea typeface="宋体" charset="-122"/>
              </a:rPr>
              <a:t>(</a:t>
            </a:r>
            <a:r>
              <a:rPr lang="zh-CN" altLang="en-US" sz="2800" dirty="0">
                <a:latin typeface="宋体" charset="-122"/>
                <a:ea typeface="宋体" charset="-122"/>
              </a:rPr>
              <a:t>业余性）</a:t>
            </a:r>
          </a:p>
          <a:p>
            <a:pPr eaLnBrk="1" hangingPunct="1"/>
            <a:r>
              <a:rPr lang="en-US" altLang="zh-CN" dirty="0"/>
              <a:t>Double market failure </a:t>
            </a:r>
          </a:p>
          <a:p>
            <a:pPr lvl="1" eaLnBrk="1" hangingPunct="1"/>
            <a:r>
              <a:rPr lang="en-US" altLang="zh-CN" dirty="0"/>
              <a:t>Might not reach optimal social efficiency (e.g. over-consuming; not productive)</a:t>
            </a:r>
          </a:p>
          <a:p>
            <a:pPr lvl="1" eaLnBrk="1" hangingPunct="1"/>
            <a:r>
              <a:rPr lang="en-US" altLang="zh-CN" dirty="0">
                <a:sym typeface="Wingdings" pitchFamily="2" charset="2"/>
              </a:rPr>
              <a:t>Principal-agent problem (info. asymmetry; high salary of managers)</a:t>
            </a:r>
          </a:p>
          <a:p>
            <a:pPr marL="457200" lvl="1" indent="0" eaLnBrk="1" hangingPunct="1">
              <a:buNone/>
            </a:pPr>
            <a:r>
              <a:rPr lang="zh-CN" altLang="en-US" b="1" dirty="0">
                <a:solidFill>
                  <a:srgbClr val="FF0000"/>
                </a:solidFill>
                <a:latin typeface="微软雅黑" pitchFamily="34" charset="-122"/>
                <a:ea typeface="微软雅黑" pitchFamily="34" charset="-122"/>
                <a:sym typeface="Times New Roman" pitchFamily="18" charset="0"/>
              </a:rPr>
              <a:t>讨论：你如何看待富人捐赠遗产的现象？</a:t>
            </a:r>
            <a:endParaRPr lang="zh-CN" altLang="en-US" b="1" dirty="0">
              <a:solidFill>
                <a:srgbClr val="FF0000"/>
              </a:solidFill>
              <a:latin typeface="宋体" pitchFamily="2" charset="-122"/>
              <a:ea typeface="宋体" pitchFamily="2" charset="-122"/>
            </a:endParaRPr>
          </a:p>
          <a:p>
            <a:pPr lvl="1" eaLnBrk="1" hangingPunct="1"/>
            <a:endParaRPr lang="en-US" altLang="zh-C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dirty="0"/>
              <a:t>政府 </a:t>
            </a:r>
            <a:r>
              <a:rPr lang="en-US" altLang="zh-CN" dirty="0"/>
              <a:t>vs. </a:t>
            </a:r>
            <a:r>
              <a:rPr lang="zh-CN" altLang="en-US" dirty="0"/>
              <a:t>非营利组织</a:t>
            </a:r>
            <a:br>
              <a:rPr lang="en-US" altLang="zh-CN" dirty="0"/>
            </a:br>
            <a:r>
              <a:rPr lang="en-US" altLang="zh-CN" dirty="0" err="1"/>
              <a:t>Gov’t</a:t>
            </a:r>
            <a:r>
              <a:rPr lang="en-US" altLang="zh-CN" dirty="0"/>
              <a:t> vs. NPOs (</a:t>
            </a:r>
            <a:r>
              <a:rPr lang="en-US" altLang="zh-CN" dirty="0" err="1"/>
              <a:t>Salamon</a:t>
            </a:r>
            <a:r>
              <a:rPr lang="en-US" altLang="zh-CN" dirty="0"/>
              <a:t>, 1988) </a:t>
            </a:r>
            <a:endParaRPr lang="zh-CN" altLang="en-US" dirty="0"/>
          </a:p>
        </p:txBody>
      </p:sp>
      <p:sp>
        <p:nvSpPr>
          <p:cNvPr id="3" name="内容占位符 2"/>
          <p:cNvSpPr>
            <a:spLocks noGrp="1"/>
          </p:cNvSpPr>
          <p:nvPr>
            <p:ph sz="half" idx="1"/>
          </p:nvPr>
        </p:nvSpPr>
        <p:spPr/>
        <p:txBody>
          <a:bodyPr>
            <a:normAutofit fontScale="85000" lnSpcReduction="20000"/>
          </a:bodyPr>
          <a:lstStyle/>
          <a:p>
            <a:pPr marL="457200" indent="-457200">
              <a:lnSpc>
                <a:spcPct val="110000"/>
              </a:lnSpc>
              <a:buNone/>
            </a:pPr>
            <a:r>
              <a:rPr lang="en-US" altLang="zh-CN" dirty="0"/>
              <a:t>Government</a:t>
            </a:r>
          </a:p>
          <a:p>
            <a:pPr marL="457200" indent="-457200">
              <a:lnSpc>
                <a:spcPct val="110000"/>
              </a:lnSpc>
            </a:pPr>
            <a:r>
              <a:rPr lang="en-US" altLang="zh-CN" dirty="0"/>
              <a:t>Generate more reliable resources</a:t>
            </a:r>
            <a:endParaRPr lang="en-US" altLang="zh-CN" sz="1600" dirty="0"/>
          </a:p>
          <a:p>
            <a:pPr marL="457200" indent="-457200">
              <a:lnSpc>
                <a:spcPct val="110000"/>
              </a:lnSpc>
            </a:pPr>
            <a:r>
              <a:rPr lang="en-US" altLang="zh-CN" dirty="0"/>
              <a:t>Set priorities based on democratic political process</a:t>
            </a:r>
            <a:endParaRPr lang="en-US" altLang="zh-CN" sz="1600" dirty="0"/>
          </a:p>
          <a:p>
            <a:pPr marL="457200" indent="-457200">
              <a:lnSpc>
                <a:spcPct val="110000"/>
              </a:lnSpc>
            </a:pPr>
            <a:r>
              <a:rPr lang="en-US" altLang="zh-CN" dirty="0"/>
              <a:t>Offset favoritism by making access a right</a:t>
            </a:r>
            <a:endParaRPr lang="en-US" altLang="zh-CN" sz="1400" dirty="0"/>
          </a:p>
          <a:p>
            <a:pPr marL="457200" indent="-457200">
              <a:lnSpc>
                <a:spcPct val="110000"/>
              </a:lnSpc>
            </a:pPr>
            <a:r>
              <a:rPr lang="en-US" altLang="zh-CN" dirty="0"/>
              <a:t>Improve quality by instituting quality-control standards</a:t>
            </a:r>
          </a:p>
        </p:txBody>
      </p:sp>
      <p:sp>
        <p:nvSpPr>
          <p:cNvPr id="4" name="内容占位符 3"/>
          <p:cNvSpPr>
            <a:spLocks noGrp="1"/>
          </p:cNvSpPr>
          <p:nvPr>
            <p:ph sz="half" idx="2"/>
          </p:nvPr>
        </p:nvSpPr>
        <p:spPr/>
        <p:txBody>
          <a:bodyPr>
            <a:normAutofit fontScale="85000" lnSpcReduction="20000"/>
          </a:bodyPr>
          <a:lstStyle/>
          <a:p>
            <a:pPr marL="457200" indent="-457200">
              <a:lnSpc>
                <a:spcPct val="110000"/>
              </a:lnSpc>
              <a:spcBef>
                <a:spcPct val="20000"/>
              </a:spcBef>
              <a:buFont typeface="Wingdings" pitchFamily="2" charset="2"/>
              <a:buNone/>
            </a:pPr>
            <a:r>
              <a:rPr lang="en-US" altLang="zh-CN" sz="3200" dirty="0">
                <a:ea typeface="新細明體" pitchFamily="18" charset="-120"/>
              </a:rPr>
              <a:t>Nonprofit</a:t>
            </a:r>
          </a:p>
          <a:p>
            <a:pPr marL="457200" indent="-457200">
              <a:lnSpc>
                <a:spcPct val="110000"/>
              </a:lnSpc>
              <a:spcBef>
                <a:spcPct val="20000"/>
              </a:spcBef>
            </a:pPr>
            <a:r>
              <a:rPr lang="en-US" altLang="zh-CN" dirty="0">
                <a:ea typeface="新細明體" pitchFamily="18" charset="-120"/>
              </a:rPr>
              <a:t>Personalize services (heterogeneity)</a:t>
            </a:r>
            <a:endParaRPr lang="en-US" altLang="zh-CN" sz="1600" dirty="0">
              <a:ea typeface="新細明體" pitchFamily="18" charset="-120"/>
            </a:endParaRPr>
          </a:p>
          <a:p>
            <a:pPr marL="457200" indent="-457200">
              <a:lnSpc>
                <a:spcPct val="110000"/>
              </a:lnSpc>
              <a:spcBef>
                <a:spcPct val="20000"/>
              </a:spcBef>
            </a:pPr>
            <a:r>
              <a:rPr lang="en-US" altLang="zh-CN" dirty="0">
                <a:ea typeface="新細明體" pitchFamily="18" charset="-120"/>
              </a:rPr>
              <a:t>Operate on a smaller scale</a:t>
            </a:r>
            <a:endParaRPr lang="en-US" altLang="zh-CN" sz="1600" dirty="0">
              <a:ea typeface="新細明體" pitchFamily="18" charset="-120"/>
            </a:endParaRPr>
          </a:p>
          <a:p>
            <a:pPr marL="457200" indent="-457200">
              <a:lnSpc>
                <a:spcPct val="110000"/>
              </a:lnSpc>
              <a:spcBef>
                <a:spcPct val="20000"/>
              </a:spcBef>
            </a:pPr>
            <a:r>
              <a:rPr lang="en-US" altLang="zh-CN" dirty="0">
                <a:ea typeface="新細明體" pitchFamily="18" charset="-120"/>
              </a:rPr>
              <a:t>Adjust care to the needs of clients</a:t>
            </a:r>
          </a:p>
          <a:p>
            <a:pPr marL="457200" indent="-457200">
              <a:lnSpc>
                <a:spcPct val="110000"/>
              </a:lnSpc>
              <a:spcBef>
                <a:spcPct val="20000"/>
              </a:spcBef>
              <a:buFont typeface="Wingdings" pitchFamily="2" charset="2"/>
              <a:buNone/>
            </a:pPr>
            <a:endParaRPr lang="en-US" altLang="zh-CN" sz="1600" dirty="0">
              <a:ea typeface="新細明體" pitchFamily="18" charset="-120"/>
            </a:endParaRPr>
          </a:p>
          <a:p>
            <a:pPr marL="457200" indent="-457200">
              <a:lnSpc>
                <a:spcPct val="110000"/>
              </a:lnSpc>
              <a:spcBef>
                <a:spcPct val="20000"/>
              </a:spcBef>
            </a:pPr>
            <a:r>
              <a:rPr lang="en-US" altLang="zh-CN" dirty="0">
                <a:ea typeface="新細明體" pitchFamily="18" charset="-120"/>
              </a:rPr>
              <a:t>Permit competition among service providers</a:t>
            </a:r>
          </a:p>
          <a:p>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04800"/>
            <a:ext cx="8153400" cy="1143000"/>
          </a:xfrm>
        </p:spPr>
        <p:txBody>
          <a:bodyPr>
            <a:normAutofit fontScale="90000"/>
          </a:bodyPr>
          <a:lstStyle/>
          <a:p>
            <a:pPr algn="l" eaLnBrk="1" hangingPunct="1"/>
            <a:r>
              <a:rPr lang="en-US" altLang="zh-TW" sz="4000" dirty="0"/>
              <a:t>Comparison Among </a:t>
            </a:r>
            <a:r>
              <a:rPr lang="en-US" altLang="zh-CN" sz="4000" dirty="0"/>
              <a:t>The Three Sectors (Service Delivery)</a:t>
            </a:r>
          </a:p>
        </p:txBody>
      </p:sp>
      <p:graphicFrame>
        <p:nvGraphicFramePr>
          <p:cNvPr id="296963" name="Group 3"/>
          <p:cNvGraphicFramePr>
            <a:graphicFrameLocks noGrp="1"/>
          </p:cNvGraphicFramePr>
          <p:nvPr>
            <p:ph idx="1"/>
          </p:nvPr>
        </p:nvGraphicFramePr>
        <p:xfrm>
          <a:off x="685800" y="1981200"/>
          <a:ext cx="7772400" cy="4297046"/>
        </p:xfrm>
        <a:graphic>
          <a:graphicData uri="http://schemas.openxmlformats.org/drawingml/2006/table">
            <a:tbl>
              <a:tblPr/>
              <a:tblGrid>
                <a:gridCol w="1525588">
                  <a:extLst>
                    <a:ext uri="{9D8B030D-6E8A-4147-A177-3AD203B41FA5}">
                      <a16:colId xmlns:a16="http://schemas.microsoft.com/office/drawing/2014/main" val="20000"/>
                    </a:ext>
                  </a:extLst>
                </a:gridCol>
                <a:gridCol w="1743075">
                  <a:extLst>
                    <a:ext uri="{9D8B030D-6E8A-4147-A177-3AD203B41FA5}">
                      <a16:colId xmlns:a16="http://schemas.microsoft.com/office/drawing/2014/main" val="20001"/>
                    </a:ext>
                  </a:extLst>
                </a:gridCol>
                <a:gridCol w="2033587">
                  <a:extLst>
                    <a:ext uri="{9D8B030D-6E8A-4147-A177-3AD203B41FA5}">
                      <a16:colId xmlns:a16="http://schemas.microsoft.com/office/drawing/2014/main" val="20002"/>
                    </a:ext>
                  </a:extLst>
                </a:gridCol>
                <a:gridCol w="2470150">
                  <a:extLst>
                    <a:ext uri="{9D8B030D-6E8A-4147-A177-3AD203B41FA5}">
                      <a16:colId xmlns:a16="http://schemas.microsoft.com/office/drawing/2014/main" val="20003"/>
                    </a:ext>
                  </a:extLst>
                </a:gridCol>
              </a:tblGrid>
              <a:tr h="474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en-US" sz="2800" b="0" i="0" u="none" strike="noStrike" cap="none" normalizeH="0" baseline="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itchFamily="18" charset="0"/>
                          <a:ea typeface="新細明體" pitchFamily="18" charset="-120"/>
                        </a:rPr>
                        <a:t>Public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itchFamily="18" charset="0"/>
                          <a:ea typeface="新細明體" pitchFamily="18" charset="-120"/>
                        </a:rPr>
                        <a:t>Private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itchFamily="18" charset="0"/>
                          <a:ea typeface="新細明體" pitchFamily="18" charset="-120"/>
                        </a:rPr>
                        <a:t>NPOs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Service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Profit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Philanthropy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4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Respon-sive 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Polity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Shareholder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0" i="0" u="none" strike="noStrike" cap="none" normalizeH="0" baseline="0">
                          <a:ln>
                            <a:noFill/>
                          </a:ln>
                          <a:solidFill>
                            <a:schemeClr val="tx1"/>
                          </a:solidFill>
                          <a:effectLst/>
                          <a:latin typeface="Times New Roman" pitchFamily="18" charset="0"/>
                          <a:ea typeface="新細明體" pitchFamily="18" charset="-120"/>
                        </a:rPr>
                        <a:t>“</a:t>
                      </a: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Calling”/ funder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Basis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Monopoly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Competitive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Voluntary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8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Services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Collective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Excludable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Selective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0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Sustain-ability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No exit; voice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Exit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Exit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04800"/>
            <a:ext cx="7054552" cy="1143000"/>
          </a:xfrm>
        </p:spPr>
        <p:txBody>
          <a:bodyPr>
            <a:normAutofit fontScale="90000"/>
          </a:bodyPr>
          <a:lstStyle/>
          <a:p>
            <a:pPr eaLnBrk="1" hangingPunct="1"/>
            <a:r>
              <a:rPr lang="en-US" altLang="zh-CN" sz="4000" dirty="0"/>
              <a:t>The Interdependence of the Three Sectors</a:t>
            </a:r>
          </a:p>
        </p:txBody>
      </p:sp>
      <p:sp>
        <p:nvSpPr>
          <p:cNvPr id="51203" name="Rectangle 3"/>
          <p:cNvSpPr>
            <a:spLocks noGrp="1" noChangeArrowheads="1"/>
          </p:cNvSpPr>
          <p:nvPr>
            <p:ph type="body" idx="1"/>
          </p:nvPr>
        </p:nvSpPr>
        <p:spPr>
          <a:xfrm>
            <a:off x="609600" y="1600200"/>
            <a:ext cx="7848600" cy="4953000"/>
          </a:xfrm>
        </p:spPr>
        <p:txBody>
          <a:bodyPr>
            <a:normAutofit fontScale="92500" lnSpcReduction="10000"/>
          </a:bodyPr>
          <a:lstStyle/>
          <a:p>
            <a:pPr eaLnBrk="1" hangingPunct="1">
              <a:lnSpc>
                <a:spcPct val="90000"/>
              </a:lnSpc>
            </a:pPr>
            <a:r>
              <a:rPr lang="en-US" altLang="zh-CN" sz="2800" dirty="0"/>
              <a:t>While the public sector is dependent on business for resources, the reverse is equally true.</a:t>
            </a:r>
          </a:p>
          <a:p>
            <a:pPr eaLnBrk="1" hangingPunct="1">
              <a:lnSpc>
                <a:spcPct val="90000"/>
              </a:lnSpc>
            </a:pPr>
            <a:r>
              <a:rPr lang="en-US" altLang="zh-CN" sz="2800" dirty="0"/>
              <a:t>The public sector performs many functions that are of critical importance to the health of the private sector.</a:t>
            </a:r>
          </a:p>
          <a:p>
            <a:pPr eaLnBrk="1" hangingPunct="1">
              <a:lnSpc>
                <a:spcPct val="90000"/>
              </a:lnSpc>
            </a:pPr>
            <a:r>
              <a:rPr lang="en-US" altLang="zh-CN" sz="2800" dirty="0"/>
              <a:t>The public sector tries to achieve public goals by providing various incentives to both the private sector and nonprofit sector to undertake certain tasks. </a:t>
            </a:r>
          </a:p>
          <a:p>
            <a:pPr eaLnBrk="1" hangingPunct="1">
              <a:lnSpc>
                <a:spcPct val="90000"/>
              </a:lnSpc>
            </a:pPr>
            <a:r>
              <a:rPr lang="en-US" altLang="zh-CN" sz="2800" dirty="0"/>
              <a:t>One of the simplest and most direct ways in which government can provide these incentive is through contracts.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eaLnBrk="1" hangingPunct="1"/>
            <a:r>
              <a:rPr lang="en-US" altLang="zh-CN" sz="3600"/>
              <a:t>Trends in Governance in the 21st Century</a:t>
            </a:r>
          </a:p>
        </p:txBody>
      </p:sp>
      <p:pic>
        <p:nvPicPr>
          <p:cNvPr id="52227" name="Picture 3"/>
          <p:cNvPicPr>
            <a:picLocks noGrp="1" noChangeAspect="1" noChangeArrowheads="1"/>
          </p:cNvPicPr>
          <p:nvPr>
            <p:ph type="body" idx="1"/>
          </p:nvPr>
        </p:nvPicPr>
        <p:blipFill>
          <a:blip r:embed="rId2" cstate="print"/>
          <a:srcRect l="25021" t="56975" r="25403" b="19307"/>
          <a:stretch>
            <a:fillRect/>
          </a:stretch>
        </p:blipFill>
        <p:spPr>
          <a:xfrm>
            <a:off x="609600" y="1905000"/>
            <a:ext cx="7848600" cy="45720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2819400" y="2362200"/>
            <a:ext cx="3435350" cy="923925"/>
          </a:xfrm>
          <a:prstGeom prst="rect">
            <a:avLst/>
          </a:prstGeom>
          <a:noFill/>
          <a:ln w="9525">
            <a:noFill/>
            <a:miter lim="800000"/>
            <a:headEnd/>
            <a:tailEnd/>
          </a:ln>
        </p:spPr>
        <p:txBody>
          <a:bodyPr wrap="none">
            <a:spAutoFit/>
          </a:bodyPr>
          <a:lstStyle/>
          <a:p>
            <a:r>
              <a:rPr lang="en-US" altLang="zh-CN" sz="5400">
                <a:ea typeface="新細明體" pitchFamily="18" charset="-120"/>
              </a:rPr>
              <a:t>Questions? </a:t>
            </a:r>
            <a:endParaRPr lang="zh-CN" altLang="en-US" sz="5400">
              <a:ea typeface="新細明體" pitchFamily="18"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428625" y="2571750"/>
            <a:ext cx="2817813" cy="714375"/>
            <a:chOff x="1059" y="930"/>
            <a:chExt cx="2064" cy="624"/>
          </a:xfrm>
        </p:grpSpPr>
        <p:sp>
          <p:nvSpPr>
            <p:cNvPr id="84016" name="Oval 7"/>
            <p:cNvSpPr>
              <a:spLocks noChangeArrowheads="1"/>
            </p:cNvSpPr>
            <p:nvPr/>
          </p:nvSpPr>
          <p:spPr bwMode="auto">
            <a:xfrm>
              <a:off x="1059" y="930"/>
              <a:ext cx="2064" cy="624"/>
            </a:xfrm>
            <a:prstGeom prst="ellipse">
              <a:avLst/>
            </a:prstGeom>
            <a:gradFill rotWithShape="1">
              <a:gsLst>
                <a:gs pos="0">
                  <a:srgbClr val="FF9933">
                    <a:alpha val="0"/>
                  </a:srgbClr>
                </a:gs>
                <a:gs pos="100000">
                  <a:srgbClr val="9999FF"/>
                </a:gs>
              </a:gsLst>
              <a:lin ang="5400000" scaled="1"/>
            </a:gradFill>
            <a:ln w="9525">
              <a:solidFill>
                <a:schemeClr val="tx1"/>
              </a:solidFill>
              <a:round/>
              <a:headEnd/>
              <a:tailEnd/>
            </a:ln>
          </p:spPr>
          <p:txBody>
            <a:bodyPr wrap="none" anchor="ctr"/>
            <a:lstStyle/>
            <a:p>
              <a:endParaRPr lang="zh-CN" altLang="en-US"/>
            </a:p>
          </p:txBody>
        </p:sp>
        <p:sp>
          <p:nvSpPr>
            <p:cNvPr id="84017" name="Text Box 8"/>
            <p:cNvSpPr txBox="1">
              <a:spLocks noChangeArrowheads="1"/>
            </p:cNvSpPr>
            <p:nvPr/>
          </p:nvSpPr>
          <p:spPr bwMode="auto">
            <a:xfrm>
              <a:off x="1284" y="1046"/>
              <a:ext cx="1524" cy="422"/>
            </a:xfrm>
            <a:prstGeom prst="rect">
              <a:avLst/>
            </a:prstGeom>
            <a:noFill/>
            <a:ln w="9525">
              <a:noFill/>
              <a:miter lim="800000"/>
              <a:headEnd/>
              <a:tailEnd/>
            </a:ln>
          </p:spPr>
          <p:txBody>
            <a:bodyPr>
              <a:spAutoFit/>
            </a:bodyPr>
            <a:lstStyle/>
            <a:p>
              <a:r>
                <a:rPr lang="zh-CN" altLang="en-US" sz="2800">
                  <a:latin typeface="微软雅黑" pitchFamily="34" charset="-122"/>
                  <a:ea typeface="微软雅黑" pitchFamily="34" charset="-122"/>
                </a:rPr>
                <a:t>公共行政学</a:t>
              </a:r>
            </a:p>
          </p:txBody>
        </p:sp>
      </p:grpSp>
      <p:sp>
        <p:nvSpPr>
          <p:cNvPr id="83971" name="Oval 9"/>
          <p:cNvSpPr>
            <a:spLocks noChangeArrowheads="1"/>
          </p:cNvSpPr>
          <p:nvPr/>
        </p:nvSpPr>
        <p:spPr bwMode="auto">
          <a:xfrm>
            <a:off x="282575" y="3643313"/>
            <a:ext cx="3078163" cy="642937"/>
          </a:xfrm>
          <a:prstGeom prst="ellipse">
            <a:avLst/>
          </a:prstGeom>
          <a:gradFill rotWithShape="1">
            <a:gsLst>
              <a:gs pos="0">
                <a:srgbClr val="FF9933">
                  <a:alpha val="0"/>
                </a:srgbClr>
              </a:gs>
              <a:gs pos="100000">
                <a:srgbClr val="9999FF"/>
              </a:gs>
            </a:gsLst>
            <a:lin ang="5400000" scaled="1"/>
          </a:gradFill>
          <a:ln w="9525">
            <a:solidFill>
              <a:schemeClr val="tx1"/>
            </a:solidFill>
            <a:round/>
            <a:headEnd/>
            <a:tailEnd/>
          </a:ln>
        </p:spPr>
        <p:txBody>
          <a:bodyPr wrap="none" anchor="ctr"/>
          <a:lstStyle/>
          <a:p>
            <a:endParaRPr lang="zh-CN" altLang="en-US"/>
          </a:p>
        </p:txBody>
      </p:sp>
      <p:sp>
        <p:nvSpPr>
          <p:cNvPr id="83972" name="Text Box 10"/>
          <p:cNvSpPr txBox="1">
            <a:spLocks noChangeArrowheads="1"/>
          </p:cNvSpPr>
          <p:nvPr/>
        </p:nvSpPr>
        <p:spPr bwMode="auto">
          <a:xfrm>
            <a:off x="571500" y="3714750"/>
            <a:ext cx="2659063" cy="523875"/>
          </a:xfrm>
          <a:prstGeom prst="rect">
            <a:avLst/>
          </a:prstGeom>
          <a:noFill/>
          <a:ln w="9525">
            <a:noFill/>
            <a:miter lim="800000"/>
            <a:headEnd/>
            <a:tailEnd/>
          </a:ln>
        </p:spPr>
        <p:txBody>
          <a:bodyPr>
            <a:spAutoFit/>
          </a:bodyPr>
          <a:lstStyle/>
          <a:p>
            <a:r>
              <a:rPr lang="zh-CN" altLang="en-US" sz="2800" dirty="0">
                <a:latin typeface="微软雅黑" pitchFamily="34" charset="-122"/>
                <a:ea typeface="微软雅黑" pitchFamily="34" charset="-122"/>
              </a:rPr>
              <a:t>新公共行政学</a:t>
            </a:r>
          </a:p>
        </p:txBody>
      </p:sp>
      <p:sp>
        <p:nvSpPr>
          <p:cNvPr id="83973" name="AutoShape 13"/>
          <p:cNvSpPr>
            <a:spLocks noChangeArrowheads="1"/>
          </p:cNvSpPr>
          <p:nvPr/>
        </p:nvSpPr>
        <p:spPr bwMode="auto">
          <a:xfrm>
            <a:off x="1571625" y="3357563"/>
            <a:ext cx="368300" cy="300037"/>
          </a:xfrm>
          <a:prstGeom prst="downArrow">
            <a:avLst>
              <a:gd name="adj1" fmla="val 50000"/>
              <a:gd name="adj2" fmla="val 38676"/>
            </a:avLst>
          </a:prstGeom>
          <a:solidFill>
            <a:srgbClr val="66FF33"/>
          </a:solidFill>
          <a:ln w="9525">
            <a:solidFill>
              <a:schemeClr val="tx1"/>
            </a:solidFill>
            <a:miter lim="800000"/>
            <a:headEnd/>
            <a:tailEnd/>
          </a:ln>
        </p:spPr>
        <p:txBody>
          <a:bodyPr vert="eaVert" wrap="none" anchor="ctr"/>
          <a:lstStyle/>
          <a:p>
            <a:endParaRPr lang="zh-CN" altLang="en-US"/>
          </a:p>
        </p:txBody>
      </p:sp>
      <p:sp>
        <p:nvSpPr>
          <p:cNvPr id="83974" name="Oval 14"/>
          <p:cNvSpPr>
            <a:spLocks noChangeArrowheads="1"/>
          </p:cNvSpPr>
          <p:nvPr/>
        </p:nvSpPr>
        <p:spPr bwMode="auto">
          <a:xfrm>
            <a:off x="430213" y="1571625"/>
            <a:ext cx="2581275" cy="642938"/>
          </a:xfrm>
          <a:prstGeom prst="ellipse">
            <a:avLst/>
          </a:prstGeom>
          <a:gradFill rotWithShape="1">
            <a:gsLst>
              <a:gs pos="0">
                <a:srgbClr val="FF9933">
                  <a:alpha val="0"/>
                </a:srgbClr>
              </a:gs>
              <a:gs pos="100000">
                <a:srgbClr val="9999FF"/>
              </a:gs>
            </a:gsLst>
            <a:lin ang="5400000" scaled="1"/>
          </a:gradFill>
          <a:ln w="9525">
            <a:solidFill>
              <a:schemeClr val="tx1"/>
            </a:solidFill>
            <a:round/>
            <a:headEnd/>
            <a:tailEnd/>
          </a:ln>
        </p:spPr>
        <p:txBody>
          <a:bodyPr wrap="none" anchor="ctr"/>
          <a:lstStyle/>
          <a:p>
            <a:endParaRPr lang="zh-CN" altLang="en-US"/>
          </a:p>
        </p:txBody>
      </p:sp>
      <p:sp>
        <p:nvSpPr>
          <p:cNvPr id="83975" name="Text Box 15"/>
          <p:cNvSpPr txBox="1">
            <a:spLocks noChangeArrowheads="1"/>
          </p:cNvSpPr>
          <p:nvPr/>
        </p:nvSpPr>
        <p:spPr bwMode="auto">
          <a:xfrm>
            <a:off x="857250" y="1695450"/>
            <a:ext cx="1687513" cy="523875"/>
          </a:xfrm>
          <a:prstGeom prst="rect">
            <a:avLst/>
          </a:prstGeom>
          <a:noFill/>
          <a:ln w="9525">
            <a:noFill/>
            <a:miter lim="800000"/>
            <a:headEnd/>
            <a:tailEnd/>
          </a:ln>
        </p:spPr>
        <p:txBody>
          <a:bodyPr>
            <a:spAutoFit/>
          </a:bodyPr>
          <a:lstStyle/>
          <a:p>
            <a:r>
              <a:rPr lang="zh-CN" altLang="en-US" sz="2800">
                <a:latin typeface="微软雅黑" pitchFamily="34" charset="-122"/>
                <a:ea typeface="微软雅黑" pitchFamily="34" charset="-122"/>
              </a:rPr>
              <a:t>行政学</a:t>
            </a:r>
          </a:p>
        </p:txBody>
      </p:sp>
      <p:sp>
        <p:nvSpPr>
          <p:cNvPr id="83976" name="AutoShape 16"/>
          <p:cNvSpPr>
            <a:spLocks noChangeArrowheads="1"/>
          </p:cNvSpPr>
          <p:nvPr/>
        </p:nvSpPr>
        <p:spPr bwMode="auto">
          <a:xfrm>
            <a:off x="1571625" y="2244725"/>
            <a:ext cx="357188" cy="327025"/>
          </a:xfrm>
          <a:prstGeom prst="downArrow">
            <a:avLst>
              <a:gd name="adj1" fmla="val 50000"/>
              <a:gd name="adj2" fmla="val 38644"/>
            </a:avLst>
          </a:prstGeom>
          <a:solidFill>
            <a:srgbClr val="66FF33"/>
          </a:solidFill>
          <a:ln w="9525">
            <a:solidFill>
              <a:schemeClr val="tx1"/>
            </a:solidFill>
            <a:miter lim="800000"/>
            <a:headEnd/>
            <a:tailEnd/>
          </a:ln>
        </p:spPr>
        <p:txBody>
          <a:bodyPr vert="eaVert" wrap="none" anchor="ctr"/>
          <a:lstStyle/>
          <a:p>
            <a:endParaRPr lang="zh-CN" altLang="en-US"/>
          </a:p>
        </p:txBody>
      </p:sp>
      <p:sp>
        <p:nvSpPr>
          <p:cNvPr id="13" name="Rectangle 2"/>
          <p:cNvSpPr txBox="1">
            <a:spLocks noChangeArrowheads="1"/>
          </p:cNvSpPr>
          <p:nvPr/>
        </p:nvSpPr>
        <p:spPr>
          <a:xfrm>
            <a:off x="611188" y="404813"/>
            <a:ext cx="7856537" cy="863600"/>
          </a:xfrm>
          <a:prstGeom prst="rect">
            <a:avLst/>
          </a:prstGeom>
        </p:spPr>
        <p:txBody>
          <a:bodyPr/>
          <a:lstStyle/>
          <a:p>
            <a:pPr>
              <a:defRPr/>
            </a:pPr>
            <a:r>
              <a:rPr lang="zh-CN" altLang="en-US" sz="4000" b="1" kern="0" dirty="0">
                <a:latin typeface="微软雅黑" pitchFamily="34" charset="-122"/>
                <a:ea typeface="微软雅黑" pitchFamily="34" charset="-122"/>
                <a:cs typeface="+mj-cs"/>
              </a:rPr>
              <a:t>西方公共管理理论的沿革</a:t>
            </a:r>
          </a:p>
        </p:txBody>
      </p:sp>
      <p:sp>
        <p:nvSpPr>
          <p:cNvPr id="83978" name="AutoShape 2"/>
          <p:cNvSpPr>
            <a:spLocks noChangeArrowheads="1"/>
          </p:cNvSpPr>
          <p:nvPr/>
        </p:nvSpPr>
        <p:spPr bwMode="gray">
          <a:xfrm>
            <a:off x="3644900" y="1571625"/>
            <a:ext cx="3786188" cy="642938"/>
          </a:xfrm>
          <a:prstGeom prst="homePlate">
            <a:avLst>
              <a:gd name="adj" fmla="val 103737"/>
            </a:avLst>
          </a:prstGeom>
          <a:gradFill rotWithShape="1">
            <a:gsLst>
              <a:gs pos="0">
                <a:srgbClr val="FFFFCC"/>
              </a:gs>
              <a:gs pos="100000">
                <a:srgbClr val="CCFFCC"/>
              </a:gs>
            </a:gsLst>
            <a:lin ang="5400000" scaled="1"/>
          </a:gradFill>
          <a:ln w="9525">
            <a:miter lim="800000"/>
            <a:headEnd/>
            <a:tailEnd/>
          </a:ln>
          <a:scene3d>
            <a:camera prst="legacyObliqueBottomLeft"/>
            <a:lightRig rig="legacyFlat3" dir="b"/>
          </a:scene3d>
          <a:sp3d extrusionH="430200" prstMaterial="legacyMetal">
            <a:bevelT w="13500" h="13500" prst="angle"/>
            <a:bevelB w="13500" h="13500" prst="angle"/>
            <a:extrusionClr>
              <a:srgbClr val="CCFFCC"/>
            </a:extrusionClr>
          </a:sp3d>
        </p:spPr>
        <p:txBody>
          <a:bodyPr wrap="none" anchor="ctr">
            <a:flatTx/>
          </a:bodyPr>
          <a:lstStyle/>
          <a:p>
            <a:r>
              <a:rPr lang="en-US" altLang="zh-CN" sz="2800">
                <a:latin typeface="微软雅黑" pitchFamily="34" charset="-122"/>
                <a:ea typeface="微软雅黑" pitchFamily="34" charset="-122"/>
              </a:rPr>
              <a:t>19</a:t>
            </a:r>
            <a:r>
              <a:rPr lang="zh-CN" altLang="en-US" sz="2800">
                <a:latin typeface="微软雅黑" pitchFamily="34" charset="-122"/>
                <a:ea typeface="微软雅黑" pitchFamily="34" charset="-122"/>
              </a:rPr>
              <a:t>世纪末到</a:t>
            </a:r>
            <a:r>
              <a:rPr lang="en-US" altLang="zh-CN" sz="2800">
                <a:latin typeface="微软雅黑" pitchFamily="34" charset="-122"/>
                <a:ea typeface="微软雅黑" pitchFamily="34" charset="-122"/>
              </a:rPr>
              <a:t>20</a:t>
            </a:r>
            <a:r>
              <a:rPr lang="zh-CN" altLang="en-US" sz="2800">
                <a:latin typeface="微软雅黑" pitchFamily="34" charset="-122"/>
                <a:ea typeface="微软雅黑" pitchFamily="34" charset="-122"/>
              </a:rPr>
              <a:t>世纪初</a:t>
            </a:r>
          </a:p>
        </p:txBody>
      </p:sp>
      <p:sp>
        <p:nvSpPr>
          <p:cNvPr id="83979" name="AutoShape 2"/>
          <p:cNvSpPr>
            <a:spLocks noChangeArrowheads="1"/>
          </p:cNvSpPr>
          <p:nvPr/>
        </p:nvSpPr>
        <p:spPr bwMode="gray">
          <a:xfrm>
            <a:off x="3644900" y="2643188"/>
            <a:ext cx="3786188" cy="500062"/>
          </a:xfrm>
          <a:prstGeom prst="homePlate">
            <a:avLst>
              <a:gd name="adj" fmla="val 103757"/>
            </a:avLst>
          </a:prstGeom>
          <a:gradFill rotWithShape="1">
            <a:gsLst>
              <a:gs pos="0">
                <a:srgbClr val="FFFFCC"/>
              </a:gs>
              <a:gs pos="100000">
                <a:srgbClr val="CCFFCC"/>
              </a:gs>
            </a:gsLst>
            <a:lin ang="5400000" scaled="1"/>
          </a:gradFill>
          <a:ln w="9525">
            <a:miter lim="800000"/>
            <a:headEnd/>
            <a:tailEnd/>
          </a:ln>
          <a:scene3d>
            <a:camera prst="legacyObliqueBottomLeft"/>
            <a:lightRig rig="legacyFlat3" dir="b"/>
          </a:scene3d>
          <a:sp3d extrusionH="430200" prstMaterial="legacyMetal">
            <a:bevelT w="13500" h="13500" prst="angle"/>
            <a:bevelB w="13500" h="13500" prst="angle"/>
            <a:extrusionClr>
              <a:srgbClr val="CCFFCC"/>
            </a:extrusionClr>
          </a:sp3d>
        </p:spPr>
        <p:txBody>
          <a:bodyPr wrap="none" anchor="ctr">
            <a:flatTx/>
          </a:bodyPr>
          <a:lstStyle/>
          <a:p>
            <a:r>
              <a:rPr lang="en-US" altLang="zh-CN" sz="2800">
                <a:latin typeface="微软雅黑" pitchFamily="34" charset="-122"/>
                <a:ea typeface="微软雅黑" pitchFamily="34" charset="-122"/>
              </a:rPr>
              <a:t>20</a:t>
            </a:r>
            <a:r>
              <a:rPr lang="zh-CN" altLang="en-US" sz="2800">
                <a:latin typeface="微软雅黑" pitchFamily="34" charset="-122"/>
                <a:ea typeface="微软雅黑" pitchFamily="34" charset="-122"/>
              </a:rPr>
              <a:t>世纪</a:t>
            </a:r>
            <a:r>
              <a:rPr lang="en-US" altLang="zh-CN" sz="2800">
                <a:latin typeface="微软雅黑" pitchFamily="34" charset="-122"/>
                <a:ea typeface="微软雅黑" pitchFamily="34" charset="-122"/>
              </a:rPr>
              <a:t>40—60</a:t>
            </a:r>
            <a:r>
              <a:rPr lang="zh-CN" altLang="en-US" sz="2800">
                <a:latin typeface="微软雅黑" pitchFamily="34" charset="-122"/>
                <a:ea typeface="微软雅黑" pitchFamily="34" charset="-122"/>
              </a:rPr>
              <a:t>年代</a:t>
            </a:r>
          </a:p>
        </p:txBody>
      </p:sp>
      <p:sp>
        <p:nvSpPr>
          <p:cNvPr id="83980" name="Oval 9"/>
          <p:cNvSpPr>
            <a:spLocks noChangeArrowheads="1"/>
          </p:cNvSpPr>
          <p:nvPr/>
        </p:nvSpPr>
        <p:spPr bwMode="auto">
          <a:xfrm>
            <a:off x="368300" y="4643438"/>
            <a:ext cx="3078163" cy="642937"/>
          </a:xfrm>
          <a:prstGeom prst="ellipse">
            <a:avLst/>
          </a:prstGeom>
          <a:gradFill rotWithShape="1">
            <a:gsLst>
              <a:gs pos="0">
                <a:srgbClr val="FF9933">
                  <a:alpha val="0"/>
                </a:srgbClr>
              </a:gs>
              <a:gs pos="100000">
                <a:srgbClr val="9999FF"/>
              </a:gs>
            </a:gsLst>
            <a:lin ang="5400000" scaled="1"/>
          </a:gradFill>
          <a:ln w="9525">
            <a:solidFill>
              <a:schemeClr val="tx1"/>
            </a:solidFill>
            <a:round/>
            <a:headEnd/>
            <a:tailEnd/>
          </a:ln>
        </p:spPr>
        <p:txBody>
          <a:bodyPr wrap="none" anchor="ctr"/>
          <a:lstStyle/>
          <a:p>
            <a:endParaRPr lang="zh-CN" altLang="en-US"/>
          </a:p>
        </p:txBody>
      </p:sp>
      <p:sp>
        <p:nvSpPr>
          <p:cNvPr id="83981" name="Text Box 10"/>
          <p:cNvSpPr txBox="1">
            <a:spLocks noChangeArrowheads="1"/>
          </p:cNvSpPr>
          <p:nvPr/>
        </p:nvSpPr>
        <p:spPr bwMode="auto">
          <a:xfrm>
            <a:off x="642938" y="4714875"/>
            <a:ext cx="2659062" cy="523875"/>
          </a:xfrm>
          <a:prstGeom prst="rect">
            <a:avLst/>
          </a:prstGeom>
          <a:noFill/>
          <a:ln w="9525">
            <a:noFill/>
            <a:miter lim="800000"/>
            <a:headEnd/>
            <a:tailEnd/>
          </a:ln>
        </p:spPr>
        <p:txBody>
          <a:bodyPr>
            <a:spAutoFit/>
          </a:bodyPr>
          <a:lstStyle/>
          <a:p>
            <a:r>
              <a:rPr lang="zh-CN" altLang="en-US" sz="2800">
                <a:latin typeface="微软雅黑" pitchFamily="34" charset="-122"/>
                <a:ea typeface="微软雅黑" pitchFamily="34" charset="-122"/>
              </a:rPr>
              <a:t>新公共管理学</a:t>
            </a:r>
          </a:p>
        </p:txBody>
      </p:sp>
      <p:sp>
        <p:nvSpPr>
          <p:cNvPr id="83982" name="AutoShape 13"/>
          <p:cNvSpPr>
            <a:spLocks noChangeArrowheads="1"/>
          </p:cNvSpPr>
          <p:nvPr/>
        </p:nvSpPr>
        <p:spPr bwMode="auto">
          <a:xfrm>
            <a:off x="1571625" y="4357688"/>
            <a:ext cx="368300" cy="300037"/>
          </a:xfrm>
          <a:prstGeom prst="downArrow">
            <a:avLst>
              <a:gd name="adj1" fmla="val 50000"/>
              <a:gd name="adj2" fmla="val 38676"/>
            </a:avLst>
          </a:prstGeom>
          <a:solidFill>
            <a:srgbClr val="66FF33"/>
          </a:solidFill>
          <a:ln w="9525">
            <a:solidFill>
              <a:schemeClr val="tx1"/>
            </a:solidFill>
            <a:miter lim="800000"/>
            <a:headEnd/>
            <a:tailEnd/>
          </a:ln>
        </p:spPr>
        <p:txBody>
          <a:bodyPr vert="eaVert" wrap="none" anchor="ctr"/>
          <a:lstStyle/>
          <a:p>
            <a:endParaRPr lang="zh-CN" altLang="en-US"/>
          </a:p>
        </p:txBody>
      </p:sp>
      <p:sp>
        <p:nvSpPr>
          <p:cNvPr id="83983" name="Oval 9"/>
          <p:cNvSpPr>
            <a:spLocks noChangeArrowheads="1"/>
          </p:cNvSpPr>
          <p:nvPr/>
        </p:nvSpPr>
        <p:spPr bwMode="auto">
          <a:xfrm>
            <a:off x="539750" y="5732463"/>
            <a:ext cx="3143250" cy="644525"/>
          </a:xfrm>
          <a:prstGeom prst="ellipse">
            <a:avLst/>
          </a:prstGeom>
          <a:gradFill rotWithShape="1">
            <a:gsLst>
              <a:gs pos="0">
                <a:srgbClr val="FF9933">
                  <a:alpha val="0"/>
                </a:srgbClr>
              </a:gs>
              <a:gs pos="100000">
                <a:srgbClr val="9999FF"/>
              </a:gs>
            </a:gsLst>
            <a:lin ang="5400000" scaled="1"/>
          </a:gradFill>
          <a:ln w="9525">
            <a:solidFill>
              <a:schemeClr val="tx1"/>
            </a:solidFill>
            <a:round/>
            <a:headEnd/>
            <a:tailEnd/>
          </a:ln>
        </p:spPr>
        <p:txBody>
          <a:bodyPr wrap="none" anchor="ctr"/>
          <a:lstStyle/>
          <a:p>
            <a:endParaRPr lang="zh-CN" altLang="en-US"/>
          </a:p>
        </p:txBody>
      </p:sp>
      <p:sp>
        <p:nvSpPr>
          <p:cNvPr id="83984" name="Text Box 10"/>
          <p:cNvSpPr txBox="1">
            <a:spLocks noChangeArrowheads="1"/>
          </p:cNvSpPr>
          <p:nvPr/>
        </p:nvSpPr>
        <p:spPr bwMode="auto">
          <a:xfrm>
            <a:off x="395536" y="5805488"/>
            <a:ext cx="3206502" cy="523220"/>
          </a:xfrm>
          <a:prstGeom prst="rect">
            <a:avLst/>
          </a:prstGeom>
          <a:noFill/>
          <a:ln w="9525">
            <a:noFill/>
            <a:miter lim="800000"/>
            <a:headEnd/>
            <a:tailEnd/>
          </a:ln>
        </p:spPr>
        <p:txBody>
          <a:bodyPr wrap="square">
            <a:spAutoFit/>
          </a:bodyPr>
          <a:lstStyle/>
          <a:p>
            <a:r>
              <a:rPr lang="zh-CN" altLang="en-US" sz="2800" dirty="0">
                <a:latin typeface="微软雅黑" pitchFamily="34" charset="-122"/>
                <a:ea typeface="微软雅黑" pitchFamily="34" charset="-122"/>
              </a:rPr>
              <a:t>新公共服务、治理</a:t>
            </a:r>
          </a:p>
        </p:txBody>
      </p:sp>
      <p:sp>
        <p:nvSpPr>
          <p:cNvPr id="83985" name="AutoShape 13"/>
          <p:cNvSpPr>
            <a:spLocks noChangeArrowheads="1"/>
          </p:cNvSpPr>
          <p:nvPr/>
        </p:nvSpPr>
        <p:spPr bwMode="auto">
          <a:xfrm>
            <a:off x="1643063" y="5357813"/>
            <a:ext cx="368300" cy="300037"/>
          </a:xfrm>
          <a:prstGeom prst="downArrow">
            <a:avLst>
              <a:gd name="adj1" fmla="val 50000"/>
              <a:gd name="adj2" fmla="val 38676"/>
            </a:avLst>
          </a:prstGeom>
          <a:solidFill>
            <a:srgbClr val="66FF33"/>
          </a:solidFill>
          <a:ln w="9525">
            <a:solidFill>
              <a:schemeClr val="tx1"/>
            </a:solidFill>
            <a:miter lim="800000"/>
            <a:headEnd/>
            <a:tailEnd/>
          </a:ln>
        </p:spPr>
        <p:txBody>
          <a:bodyPr vert="eaVert" wrap="none" anchor="ctr"/>
          <a:lstStyle/>
          <a:p>
            <a:endParaRPr lang="zh-CN" altLang="en-US"/>
          </a:p>
        </p:txBody>
      </p:sp>
      <p:sp>
        <p:nvSpPr>
          <p:cNvPr id="83986" name="AutoShape 2"/>
          <p:cNvSpPr>
            <a:spLocks noChangeArrowheads="1"/>
          </p:cNvSpPr>
          <p:nvPr/>
        </p:nvSpPr>
        <p:spPr bwMode="gray">
          <a:xfrm>
            <a:off x="3714750" y="3643313"/>
            <a:ext cx="3786188" cy="500062"/>
          </a:xfrm>
          <a:prstGeom prst="homePlate">
            <a:avLst>
              <a:gd name="adj" fmla="val 103757"/>
            </a:avLst>
          </a:prstGeom>
          <a:gradFill rotWithShape="1">
            <a:gsLst>
              <a:gs pos="0">
                <a:srgbClr val="FFFFCC"/>
              </a:gs>
              <a:gs pos="100000">
                <a:srgbClr val="CCFFCC"/>
              </a:gs>
            </a:gsLst>
            <a:lin ang="5400000" scaled="1"/>
          </a:gradFill>
          <a:ln w="9525">
            <a:miter lim="800000"/>
            <a:headEnd/>
            <a:tailEnd/>
          </a:ln>
          <a:scene3d>
            <a:camera prst="legacyObliqueBottomLeft"/>
            <a:lightRig rig="legacyFlat3" dir="b"/>
          </a:scene3d>
          <a:sp3d extrusionH="430200" prstMaterial="legacyMetal">
            <a:bevelT w="13500" h="13500" prst="angle"/>
            <a:bevelB w="13500" h="13500" prst="angle"/>
            <a:extrusionClr>
              <a:srgbClr val="CCFFCC"/>
            </a:extrusionClr>
          </a:sp3d>
        </p:spPr>
        <p:txBody>
          <a:bodyPr wrap="none" anchor="ctr">
            <a:flatTx/>
          </a:bodyPr>
          <a:lstStyle/>
          <a:p>
            <a:r>
              <a:rPr lang="en-US" altLang="zh-CN" sz="2800">
                <a:latin typeface="微软雅黑" pitchFamily="34" charset="-122"/>
                <a:ea typeface="微软雅黑" pitchFamily="34" charset="-122"/>
              </a:rPr>
              <a:t>20</a:t>
            </a:r>
            <a:r>
              <a:rPr lang="zh-CN" altLang="en-US" sz="2800">
                <a:latin typeface="微软雅黑" pitchFamily="34" charset="-122"/>
                <a:ea typeface="微软雅黑" pitchFamily="34" charset="-122"/>
              </a:rPr>
              <a:t>世纪</a:t>
            </a:r>
            <a:r>
              <a:rPr lang="en-US" altLang="zh-CN" sz="2800">
                <a:latin typeface="微软雅黑" pitchFamily="34" charset="-122"/>
                <a:ea typeface="微软雅黑" pitchFamily="34" charset="-122"/>
              </a:rPr>
              <a:t>60—70</a:t>
            </a:r>
            <a:r>
              <a:rPr lang="zh-CN" altLang="en-US" sz="2800">
                <a:latin typeface="微软雅黑" pitchFamily="34" charset="-122"/>
                <a:ea typeface="微软雅黑" pitchFamily="34" charset="-122"/>
              </a:rPr>
              <a:t>年代</a:t>
            </a:r>
          </a:p>
        </p:txBody>
      </p:sp>
      <p:sp>
        <p:nvSpPr>
          <p:cNvPr id="83987" name="AutoShape 2"/>
          <p:cNvSpPr>
            <a:spLocks noChangeArrowheads="1"/>
          </p:cNvSpPr>
          <p:nvPr/>
        </p:nvSpPr>
        <p:spPr bwMode="gray">
          <a:xfrm>
            <a:off x="3716338" y="4714875"/>
            <a:ext cx="3786187" cy="500063"/>
          </a:xfrm>
          <a:prstGeom prst="homePlate">
            <a:avLst>
              <a:gd name="adj" fmla="val 103756"/>
            </a:avLst>
          </a:prstGeom>
          <a:gradFill rotWithShape="1">
            <a:gsLst>
              <a:gs pos="0">
                <a:srgbClr val="FFFFCC"/>
              </a:gs>
              <a:gs pos="100000">
                <a:srgbClr val="CCFFCC"/>
              </a:gs>
            </a:gsLst>
            <a:lin ang="5400000" scaled="1"/>
          </a:gradFill>
          <a:ln w="9525">
            <a:miter lim="800000"/>
            <a:headEnd/>
            <a:tailEnd/>
          </a:ln>
          <a:scene3d>
            <a:camera prst="legacyObliqueBottomLeft"/>
            <a:lightRig rig="legacyFlat3" dir="b"/>
          </a:scene3d>
          <a:sp3d extrusionH="430200" prstMaterial="legacyMetal">
            <a:bevelT w="13500" h="13500" prst="angle"/>
            <a:bevelB w="13500" h="13500" prst="angle"/>
            <a:extrusionClr>
              <a:srgbClr val="CCFFCC"/>
            </a:extrusionClr>
          </a:sp3d>
        </p:spPr>
        <p:txBody>
          <a:bodyPr wrap="none" anchor="ctr">
            <a:flatTx/>
          </a:bodyPr>
          <a:lstStyle/>
          <a:p>
            <a:r>
              <a:rPr lang="en-US" altLang="zh-CN" sz="2800">
                <a:latin typeface="微软雅黑" pitchFamily="34" charset="-122"/>
                <a:ea typeface="微软雅黑" pitchFamily="34" charset="-122"/>
              </a:rPr>
              <a:t>20</a:t>
            </a:r>
            <a:r>
              <a:rPr lang="zh-CN" altLang="en-US" sz="2800">
                <a:latin typeface="微软雅黑" pitchFamily="34" charset="-122"/>
                <a:ea typeface="微软雅黑" pitchFamily="34" charset="-122"/>
              </a:rPr>
              <a:t>世纪</a:t>
            </a:r>
            <a:r>
              <a:rPr lang="en-US" altLang="zh-CN" sz="2800">
                <a:latin typeface="微软雅黑" pitchFamily="34" charset="-122"/>
                <a:ea typeface="微软雅黑" pitchFamily="34" charset="-122"/>
              </a:rPr>
              <a:t>80</a:t>
            </a:r>
            <a:r>
              <a:rPr lang="zh-CN" altLang="en-US" sz="2800">
                <a:latin typeface="微软雅黑" pitchFamily="34" charset="-122"/>
                <a:ea typeface="微软雅黑" pitchFamily="34" charset="-122"/>
              </a:rPr>
              <a:t>年代以后</a:t>
            </a:r>
          </a:p>
        </p:txBody>
      </p:sp>
      <p:sp>
        <p:nvSpPr>
          <p:cNvPr id="83988" name="AutoShape 2"/>
          <p:cNvSpPr>
            <a:spLocks noChangeArrowheads="1"/>
          </p:cNvSpPr>
          <p:nvPr/>
        </p:nvSpPr>
        <p:spPr bwMode="gray">
          <a:xfrm>
            <a:off x="3643313" y="5643563"/>
            <a:ext cx="3786187" cy="500062"/>
          </a:xfrm>
          <a:prstGeom prst="homePlate">
            <a:avLst>
              <a:gd name="adj" fmla="val 103757"/>
            </a:avLst>
          </a:prstGeom>
          <a:gradFill rotWithShape="1">
            <a:gsLst>
              <a:gs pos="0">
                <a:srgbClr val="FFFFCC"/>
              </a:gs>
              <a:gs pos="100000">
                <a:srgbClr val="CCFFCC"/>
              </a:gs>
            </a:gsLst>
            <a:lin ang="5400000" scaled="1"/>
          </a:gradFill>
          <a:ln w="9525">
            <a:miter lim="800000"/>
            <a:headEnd/>
            <a:tailEnd/>
          </a:ln>
          <a:scene3d>
            <a:camera prst="legacyObliqueBottomLeft"/>
            <a:lightRig rig="legacyFlat3" dir="b"/>
          </a:scene3d>
          <a:sp3d extrusionH="430200" prstMaterial="legacyMetal">
            <a:bevelT w="13500" h="13500" prst="angle"/>
            <a:bevelB w="13500" h="13500" prst="angle"/>
            <a:extrusionClr>
              <a:srgbClr val="CCFFCC"/>
            </a:extrusionClr>
          </a:sp3d>
        </p:spPr>
        <p:txBody>
          <a:bodyPr wrap="none" anchor="ctr">
            <a:flatTx/>
          </a:bodyPr>
          <a:lstStyle/>
          <a:p>
            <a:r>
              <a:rPr lang="en-US" altLang="zh-CN" sz="2800">
                <a:latin typeface="微软雅黑" pitchFamily="34" charset="-122"/>
                <a:ea typeface="微软雅黑" pitchFamily="34" charset="-122"/>
              </a:rPr>
              <a:t>20</a:t>
            </a:r>
            <a:r>
              <a:rPr lang="zh-CN" altLang="en-US" sz="2800">
                <a:latin typeface="微软雅黑" pitchFamily="34" charset="-122"/>
                <a:ea typeface="微软雅黑" pitchFamily="34" charset="-122"/>
              </a:rPr>
              <a:t>世纪</a:t>
            </a:r>
            <a:r>
              <a:rPr lang="en-US" altLang="zh-CN" sz="2800">
                <a:latin typeface="微软雅黑" pitchFamily="34" charset="-122"/>
                <a:ea typeface="微软雅黑" pitchFamily="34" charset="-122"/>
              </a:rPr>
              <a:t>90</a:t>
            </a:r>
            <a:r>
              <a:rPr lang="zh-CN" altLang="en-US" sz="2800">
                <a:latin typeface="微软雅黑" pitchFamily="34" charset="-122"/>
                <a:ea typeface="微软雅黑" pitchFamily="34" charset="-122"/>
              </a:rPr>
              <a:t>年代末以后</a:t>
            </a:r>
          </a:p>
        </p:txBody>
      </p:sp>
      <p:grpSp>
        <p:nvGrpSpPr>
          <p:cNvPr id="3" name="Group 36"/>
          <p:cNvGrpSpPr>
            <a:grpSpLocks/>
          </p:cNvGrpSpPr>
          <p:nvPr/>
        </p:nvGrpSpPr>
        <p:grpSpPr bwMode="auto">
          <a:xfrm>
            <a:off x="7429500" y="1585913"/>
            <a:ext cx="1714500" cy="771525"/>
            <a:chOff x="0" y="0"/>
            <a:chExt cx="1252" cy="1252"/>
          </a:xfrm>
        </p:grpSpPr>
        <p:sp>
          <p:nvSpPr>
            <p:cNvPr id="84012" name="Oval 3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84013" name="Oval 3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84014" name="Oval 3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84015" name="Oval 3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wrap="none" anchor="ctr"/>
            <a:lstStyle/>
            <a:p>
              <a:r>
                <a:rPr lang="zh-CN" altLang="en-US" sz="2800">
                  <a:latin typeface="微软雅黑" pitchFamily="34" charset="-122"/>
                  <a:ea typeface="微软雅黑" pitchFamily="34" charset="-122"/>
                </a:rPr>
                <a:t>效率</a:t>
              </a:r>
            </a:p>
          </p:txBody>
        </p:sp>
      </p:grpSp>
      <p:grpSp>
        <p:nvGrpSpPr>
          <p:cNvPr id="4" name="Group 36"/>
          <p:cNvGrpSpPr>
            <a:grpSpLocks/>
          </p:cNvGrpSpPr>
          <p:nvPr/>
        </p:nvGrpSpPr>
        <p:grpSpPr bwMode="auto">
          <a:xfrm>
            <a:off x="7429500" y="3571875"/>
            <a:ext cx="1714500" cy="600075"/>
            <a:chOff x="0" y="0"/>
            <a:chExt cx="1252" cy="1252"/>
          </a:xfrm>
        </p:grpSpPr>
        <p:sp>
          <p:nvSpPr>
            <p:cNvPr id="84008" name="Oval 3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84009" name="Oval 3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84010" name="Oval 3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84011" name="Oval 3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wrap="none" anchor="ctr"/>
            <a:lstStyle/>
            <a:p>
              <a:r>
                <a:rPr lang="zh-CN" altLang="en-US" sz="2800">
                  <a:latin typeface="微软雅黑" pitchFamily="34" charset="-122"/>
                  <a:ea typeface="微软雅黑" pitchFamily="34" charset="-122"/>
                </a:rPr>
                <a:t>公平</a:t>
              </a:r>
            </a:p>
          </p:txBody>
        </p:sp>
      </p:grpSp>
      <p:grpSp>
        <p:nvGrpSpPr>
          <p:cNvPr id="5" name="Group 36"/>
          <p:cNvGrpSpPr>
            <a:grpSpLocks/>
          </p:cNvGrpSpPr>
          <p:nvPr/>
        </p:nvGrpSpPr>
        <p:grpSpPr bwMode="auto">
          <a:xfrm>
            <a:off x="7429500" y="4643438"/>
            <a:ext cx="1714500" cy="600075"/>
            <a:chOff x="0" y="0"/>
            <a:chExt cx="1252" cy="1252"/>
          </a:xfrm>
        </p:grpSpPr>
        <p:sp>
          <p:nvSpPr>
            <p:cNvPr id="84004" name="Oval 3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84005" name="Oval 3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84006" name="Oval 3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84007" name="Oval 3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wrap="none" anchor="ctr"/>
            <a:lstStyle/>
            <a:p>
              <a:r>
                <a:rPr lang="zh-CN" altLang="en-US" sz="2800">
                  <a:latin typeface="微软雅黑" pitchFamily="34" charset="-122"/>
                  <a:ea typeface="微软雅黑" pitchFamily="34" charset="-122"/>
                </a:rPr>
                <a:t>效率</a:t>
              </a:r>
            </a:p>
          </p:txBody>
        </p:sp>
      </p:grpSp>
      <p:grpSp>
        <p:nvGrpSpPr>
          <p:cNvPr id="6" name="Group 36"/>
          <p:cNvGrpSpPr>
            <a:grpSpLocks/>
          </p:cNvGrpSpPr>
          <p:nvPr/>
        </p:nvGrpSpPr>
        <p:grpSpPr bwMode="auto">
          <a:xfrm>
            <a:off x="7429500" y="5643563"/>
            <a:ext cx="1714500" cy="600075"/>
            <a:chOff x="0" y="0"/>
            <a:chExt cx="1252" cy="1252"/>
          </a:xfrm>
        </p:grpSpPr>
        <p:sp>
          <p:nvSpPr>
            <p:cNvPr id="84000" name="Oval 3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84001" name="Oval 3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84002" name="Oval 3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84003" name="Oval 3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wrap="none" anchor="ctr"/>
            <a:lstStyle/>
            <a:p>
              <a:r>
                <a:rPr lang="zh-CN" altLang="en-US" sz="2800">
                  <a:latin typeface="微软雅黑" pitchFamily="34" charset="-122"/>
                  <a:ea typeface="微软雅黑" pitchFamily="34" charset="-122"/>
                </a:rPr>
                <a:t>公平</a:t>
              </a:r>
            </a:p>
          </p:txBody>
        </p:sp>
      </p:grpSp>
      <p:grpSp>
        <p:nvGrpSpPr>
          <p:cNvPr id="7" name="Group 36"/>
          <p:cNvGrpSpPr>
            <a:grpSpLocks/>
          </p:cNvGrpSpPr>
          <p:nvPr/>
        </p:nvGrpSpPr>
        <p:grpSpPr bwMode="auto">
          <a:xfrm>
            <a:off x="7429500" y="2571750"/>
            <a:ext cx="1714500" cy="600075"/>
            <a:chOff x="0" y="0"/>
            <a:chExt cx="1252" cy="1252"/>
          </a:xfrm>
        </p:grpSpPr>
        <p:sp>
          <p:nvSpPr>
            <p:cNvPr id="83996" name="Oval 3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83997" name="Oval 3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83998" name="Oval 3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83999" name="Oval 3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wrap="none" anchor="ctr"/>
            <a:lstStyle/>
            <a:p>
              <a:r>
                <a:rPr lang="zh-CN" altLang="en-US" sz="2800">
                  <a:latin typeface="微软雅黑" pitchFamily="34" charset="-122"/>
                  <a:ea typeface="微软雅黑" pitchFamily="34" charset="-122"/>
                </a:rPr>
                <a:t>效率</a:t>
              </a:r>
            </a:p>
          </p:txBody>
        </p:sp>
      </p:grpSp>
      <p:sp>
        <p:nvSpPr>
          <p:cNvPr id="48" name="日期占位符 47"/>
          <p:cNvSpPr>
            <a:spLocks noGrp="1"/>
          </p:cNvSpPr>
          <p:nvPr>
            <p:ph type="dt" sz="quarter" idx="10"/>
          </p:nvPr>
        </p:nvSpPr>
        <p:spPr/>
        <p:txBody>
          <a:bodyPr/>
          <a:lstStyle/>
          <a:p>
            <a:pPr>
              <a:defRPr/>
            </a:pPr>
            <a:fld id="{397759E5-D058-40D7-82A3-9F13ADF84DDC}" type="datetime1">
              <a:rPr lang="zh-CN" altLang="en-US"/>
              <a:pPr>
                <a:defRPr/>
              </a:pPr>
              <a:t>2020/9/24</a:t>
            </a:fld>
            <a:endParaRPr lang="zh-CN" altLang="en-US" dirty="0"/>
          </a:p>
        </p:txBody>
      </p:sp>
      <p:sp>
        <p:nvSpPr>
          <p:cNvPr id="49" name="灯片编号占位符 48"/>
          <p:cNvSpPr>
            <a:spLocks noGrp="1"/>
          </p:cNvSpPr>
          <p:nvPr>
            <p:ph type="sldNum" sz="quarter" idx="12"/>
          </p:nvPr>
        </p:nvSpPr>
        <p:spPr/>
        <p:txBody>
          <a:bodyPr/>
          <a:lstStyle/>
          <a:p>
            <a:pPr>
              <a:defRPr/>
            </a:pPr>
            <a:r>
              <a:rPr lang="de-DE" altLang="en-US"/>
              <a:t>Page </a:t>
            </a:r>
            <a:r>
              <a:rPr lang="de-DE" altLang="en-US">
                <a:sym typeface="MS UI Gothic" pitchFamily="34" charset="-128"/>
              </a:rPr>
              <a:t></a:t>
            </a:r>
            <a:r>
              <a:rPr lang="de-DE" altLang="en-US"/>
              <a:t> </a:t>
            </a:r>
            <a:fld id="{F94B1273-A790-493C-AEAD-51BD8D404E3C}" type="slidenum">
              <a:rPr lang="zh-CN" altLang="en-US" smtClean="0"/>
              <a:pPr>
                <a:defRPr/>
              </a:pPr>
              <a:t>5</a:t>
            </a:fld>
            <a:endParaRPr lang="en-US"/>
          </a:p>
        </p:txBody>
      </p:sp>
    </p:spTree>
    <p:extLst>
      <p:ext uri="{BB962C8B-B14F-4D97-AF65-F5344CB8AC3E}">
        <p14:creationId xmlns:p14="http://schemas.microsoft.com/office/powerpoint/2010/main" val="30786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2204863"/>
            <a:ext cx="8229600" cy="3024337"/>
          </a:xfrm>
        </p:spPr>
        <p:txBody>
          <a:bodyPr/>
          <a:lstStyle/>
          <a:p>
            <a:pPr algn="ctr" eaLnBrk="1" hangingPunct="1">
              <a:buFontTx/>
              <a:buNone/>
            </a:pPr>
            <a:endParaRPr lang="en-US" altLang="zh-CN" sz="3600" dirty="0"/>
          </a:p>
          <a:p>
            <a:pPr algn="ctr" eaLnBrk="1" hangingPunct="1">
              <a:buFontTx/>
              <a:buNone/>
            </a:pPr>
            <a:r>
              <a:rPr lang="en-US" altLang="zh-CN" sz="4600" dirty="0"/>
              <a:t>The Three Sectors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eaLnBrk="1" hangingPunct="1"/>
            <a:r>
              <a:rPr lang="en-US" altLang="zh-CN"/>
              <a:t>Concepts</a:t>
            </a:r>
          </a:p>
        </p:txBody>
      </p:sp>
      <p:sp>
        <p:nvSpPr>
          <p:cNvPr id="18435" name="Rectangle 3"/>
          <p:cNvSpPr>
            <a:spLocks noGrp="1" noChangeArrowheads="1"/>
          </p:cNvSpPr>
          <p:nvPr>
            <p:ph type="body" idx="1"/>
          </p:nvPr>
        </p:nvSpPr>
        <p:spPr>
          <a:xfrm>
            <a:off x="539552" y="1447800"/>
            <a:ext cx="7918648" cy="4933528"/>
          </a:xfrm>
        </p:spPr>
        <p:txBody>
          <a:bodyPr>
            <a:normAutofit lnSpcReduction="10000"/>
          </a:bodyPr>
          <a:lstStyle/>
          <a:p>
            <a:pPr eaLnBrk="1" hangingPunct="1">
              <a:lnSpc>
                <a:spcPct val="90000"/>
              </a:lnSpc>
            </a:pPr>
            <a:r>
              <a:rPr lang="en-US" altLang="zh-TW" sz="2400" u="sng" dirty="0"/>
              <a:t>The public sector</a:t>
            </a:r>
            <a:r>
              <a:rPr lang="en-US" altLang="zh-CN" sz="2400" dirty="0"/>
              <a:t>: </a:t>
            </a:r>
            <a:r>
              <a:rPr lang="zh-CN" altLang="zh-CN" sz="2400" dirty="0"/>
              <a:t>is a part of the state that deals with either the production, delivery and allocation of goods and services by and for the government or its citizens, whether national, regional or local/municipal.</a:t>
            </a:r>
            <a:endParaRPr lang="en-US" altLang="zh-TW" sz="2400" dirty="0"/>
          </a:p>
          <a:p>
            <a:pPr eaLnBrk="1" hangingPunct="1">
              <a:lnSpc>
                <a:spcPct val="90000"/>
              </a:lnSpc>
            </a:pPr>
            <a:r>
              <a:rPr lang="en-US" altLang="zh-CN" sz="2400" u="sng" dirty="0"/>
              <a:t>T</a:t>
            </a:r>
            <a:r>
              <a:rPr lang="en-US" altLang="zh-TW" sz="2400" u="sng" dirty="0"/>
              <a:t>he private sector</a:t>
            </a:r>
            <a:r>
              <a:rPr lang="en-US" altLang="zh-CN" sz="2400" dirty="0"/>
              <a:t>: </a:t>
            </a:r>
            <a:r>
              <a:rPr lang="en-US" altLang="zh-TW" sz="2400" dirty="0"/>
              <a:t>is </a:t>
            </a:r>
            <a:r>
              <a:rPr lang="en-US" altLang="zh-CN" sz="2400" dirty="0"/>
              <a:t>the</a:t>
            </a:r>
            <a:r>
              <a:rPr lang="en-US" altLang="zh-TW" sz="2400" dirty="0"/>
              <a:t> part of the economy which is both run for private profit and is not controlled by the state.</a:t>
            </a:r>
            <a:endParaRPr lang="en-US" altLang="zh-CN" sz="2400" dirty="0"/>
          </a:p>
          <a:p>
            <a:pPr eaLnBrk="1" hangingPunct="1">
              <a:lnSpc>
                <a:spcPct val="90000"/>
              </a:lnSpc>
            </a:pPr>
            <a:r>
              <a:rPr lang="en-US" altLang="zh-TW" sz="2400" u="sng" dirty="0"/>
              <a:t>Nonprofit </a:t>
            </a:r>
            <a:r>
              <a:rPr lang="en-US" altLang="zh-CN" sz="2400" u="sng" dirty="0"/>
              <a:t>(</a:t>
            </a:r>
            <a:r>
              <a:rPr lang="zh-CN" altLang="en-US" sz="2400" u="sng" dirty="0"/>
              <a:t>非营利）</a:t>
            </a:r>
            <a:r>
              <a:rPr lang="en-US" altLang="zh-TW" sz="2400" u="sng" dirty="0"/>
              <a:t>sector</a:t>
            </a:r>
            <a:r>
              <a:rPr lang="en-US" altLang="zh-CN" sz="2400" dirty="0"/>
              <a:t>:</a:t>
            </a:r>
            <a:r>
              <a:rPr lang="en-US" altLang="zh-TW" sz="2400" dirty="0"/>
              <a:t> is the sphere of social activity undertaken by organizations that are nonprofit and nongovernmental. </a:t>
            </a:r>
            <a:endParaRPr lang="en-US" altLang="zh-CN" sz="2400" dirty="0"/>
          </a:p>
          <a:p>
            <a:pPr lvl="1" eaLnBrk="1" hangingPunct="1">
              <a:lnSpc>
                <a:spcPct val="90000"/>
              </a:lnSpc>
            </a:pPr>
            <a:r>
              <a:rPr lang="en-US" altLang="zh-CN" sz="2000" dirty="0"/>
              <a:t>Business with public interests.</a:t>
            </a:r>
          </a:p>
          <a:p>
            <a:pPr lvl="1" eaLnBrk="1" hangingPunct="1">
              <a:lnSpc>
                <a:spcPct val="90000"/>
              </a:lnSpc>
            </a:pPr>
            <a:r>
              <a:rPr lang="en-US" altLang="zh-CN" sz="2000" dirty="0"/>
              <a:t>Nonprofits may generate profits, but they may not distribute them.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ea typeface="新細明體" pitchFamily="18" charset="-120"/>
            </a:endParaRPr>
          </a:p>
        </p:txBody>
      </p:sp>
      <p:pic>
        <p:nvPicPr>
          <p:cNvPr id="19459" name="Picture 1"/>
          <p:cNvPicPr>
            <a:picLocks noChangeAspect="1" noChangeArrowheads="1"/>
          </p:cNvPicPr>
          <p:nvPr/>
        </p:nvPicPr>
        <p:blipFill>
          <a:blip r:embed="rId2" cstate="print"/>
          <a:srcRect l="15672" t="23907" r="26886" b="27605"/>
          <a:stretch>
            <a:fillRect/>
          </a:stretch>
        </p:blipFill>
        <p:spPr bwMode="auto">
          <a:xfrm>
            <a:off x="-304800" y="0"/>
            <a:ext cx="10287000" cy="70119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685800" y="304800"/>
            <a:ext cx="7772400" cy="762000"/>
          </a:xfrm>
        </p:spPr>
        <p:txBody>
          <a:bodyPr>
            <a:normAutofit fontScale="90000"/>
          </a:bodyPr>
          <a:lstStyle/>
          <a:p>
            <a:pPr eaLnBrk="1" hangingPunct="1"/>
            <a:r>
              <a:rPr lang="en-US" altLang="zh-CN" sz="4000" dirty="0"/>
              <a:t>The Three Sectors’ Failure in </a:t>
            </a:r>
            <a:br>
              <a:rPr lang="en-US" altLang="zh-CN" sz="4000" dirty="0"/>
            </a:br>
            <a:r>
              <a:rPr lang="en-US" altLang="zh-CN" sz="4000" dirty="0"/>
              <a:t>Social Service Delivery</a:t>
            </a:r>
          </a:p>
        </p:txBody>
      </p:sp>
      <p:sp>
        <p:nvSpPr>
          <p:cNvPr id="289795" name="Rectangle 3"/>
          <p:cNvSpPr>
            <a:spLocks noGrp="1" noChangeArrowheads="1"/>
          </p:cNvSpPr>
          <p:nvPr>
            <p:ph type="body" idx="1"/>
          </p:nvPr>
        </p:nvSpPr>
        <p:spPr>
          <a:xfrm>
            <a:off x="611560" y="1196752"/>
            <a:ext cx="7772400" cy="5486400"/>
          </a:xfrm>
        </p:spPr>
        <p:txBody>
          <a:bodyPr>
            <a:normAutofit lnSpcReduction="10000"/>
          </a:bodyPr>
          <a:lstStyle/>
          <a:p>
            <a:pPr eaLnBrk="1" hangingPunct="1">
              <a:spcBef>
                <a:spcPts val="1200"/>
              </a:spcBef>
              <a:spcAft>
                <a:spcPts val="600"/>
              </a:spcAft>
            </a:pPr>
            <a:r>
              <a:rPr lang="en-US" altLang="zh-CN" sz="2800" b="1" dirty="0">
                <a:hlinkClick r:id="rId2" action="ppaction://hlinksldjump"/>
              </a:rPr>
              <a:t>Government Failure</a:t>
            </a:r>
            <a:endParaRPr lang="en-US" altLang="zh-CN" sz="2800" b="1" dirty="0"/>
          </a:p>
          <a:p>
            <a:pPr lvl="1" eaLnBrk="1" hangingPunct="1">
              <a:spcBef>
                <a:spcPts val="1200"/>
              </a:spcBef>
              <a:spcAft>
                <a:spcPts val="600"/>
              </a:spcAft>
            </a:pPr>
            <a:r>
              <a:rPr lang="en-US" altLang="zh-CN" sz="2400" dirty="0"/>
              <a:t>“Median voter”</a:t>
            </a:r>
          </a:p>
          <a:p>
            <a:pPr lvl="1" eaLnBrk="1" hangingPunct="1">
              <a:spcBef>
                <a:spcPts val="1200"/>
              </a:spcBef>
              <a:spcAft>
                <a:spcPts val="600"/>
              </a:spcAft>
            </a:pPr>
            <a:r>
              <a:rPr lang="en-US" altLang="zh-CN" sz="2400" dirty="0"/>
              <a:t>Self-interested bureaucrat</a:t>
            </a:r>
          </a:p>
          <a:p>
            <a:pPr lvl="1" eaLnBrk="1" hangingPunct="1">
              <a:spcBef>
                <a:spcPts val="1200"/>
              </a:spcBef>
              <a:spcAft>
                <a:spcPts val="600"/>
              </a:spcAft>
            </a:pPr>
            <a:r>
              <a:rPr lang="en-US" altLang="zh-CN" sz="2400" dirty="0"/>
              <a:t>Problems of bureaucratic supply (e.g. national defense)</a:t>
            </a:r>
          </a:p>
          <a:p>
            <a:pPr eaLnBrk="1" hangingPunct="1">
              <a:spcBef>
                <a:spcPts val="1200"/>
              </a:spcBef>
              <a:spcAft>
                <a:spcPts val="600"/>
              </a:spcAft>
            </a:pPr>
            <a:r>
              <a:rPr lang="en-US" altLang="zh-CN" sz="2800" b="1" dirty="0">
                <a:hlinkClick r:id="rId3" action="ppaction://hlinksldjump"/>
              </a:rPr>
              <a:t>Market Failure</a:t>
            </a:r>
            <a:endParaRPr lang="en-US" altLang="zh-CN" sz="2800" b="1" dirty="0"/>
          </a:p>
          <a:p>
            <a:pPr lvl="1" eaLnBrk="1" hangingPunct="1">
              <a:spcBef>
                <a:spcPts val="1200"/>
              </a:spcBef>
              <a:spcAft>
                <a:spcPts val="600"/>
              </a:spcAft>
            </a:pPr>
            <a:r>
              <a:rPr lang="en-US" altLang="zh-CN" sz="2400" dirty="0"/>
              <a:t>Contract failure theory </a:t>
            </a:r>
          </a:p>
          <a:p>
            <a:pPr lvl="1" eaLnBrk="1" hangingPunct="1">
              <a:spcBef>
                <a:spcPts val="1200"/>
              </a:spcBef>
              <a:spcAft>
                <a:spcPts val="600"/>
              </a:spcAft>
            </a:pPr>
            <a:r>
              <a:rPr lang="en-US" altLang="zh-CN" sz="2400" dirty="0"/>
              <a:t>Under-producing public goods/services</a:t>
            </a:r>
          </a:p>
          <a:p>
            <a:pPr lvl="1">
              <a:spcBef>
                <a:spcPts val="1200"/>
              </a:spcBef>
              <a:spcAft>
                <a:spcPts val="600"/>
              </a:spcAft>
            </a:pPr>
            <a:r>
              <a:rPr lang="en-US" altLang="zh-CN" sz="2400" dirty="0"/>
              <a:t>Opportunism, tyranny of minority/ externality</a:t>
            </a:r>
          </a:p>
          <a:p>
            <a:pPr eaLnBrk="1" hangingPunct="1">
              <a:spcBef>
                <a:spcPts val="1200"/>
              </a:spcBef>
              <a:spcAft>
                <a:spcPts val="600"/>
              </a:spcAft>
            </a:pPr>
            <a:r>
              <a:rPr lang="en-US" altLang="zh-CN" sz="2800" b="1" dirty="0"/>
              <a:t>The Nonprofit Failure</a:t>
            </a:r>
            <a:endParaRPr lang="en-US" altLang="zh-CN" sz="2800" dirty="0"/>
          </a:p>
        </p:txBody>
      </p:sp>
    </p:spTree>
    <p:extLst>
      <p:ext uri="{BB962C8B-B14F-4D97-AF65-F5344CB8AC3E}">
        <p14:creationId xmlns:p14="http://schemas.microsoft.com/office/powerpoint/2010/main" val="1754535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9794"/>
                                        </p:tgtEl>
                                        <p:attrNameLst>
                                          <p:attrName>style.visibility</p:attrName>
                                        </p:attrNameLst>
                                      </p:cBhvr>
                                      <p:to>
                                        <p:strVal val="visible"/>
                                      </p:to>
                                    </p:set>
                                    <p:animEffect transition="in" filter="fade">
                                      <p:cBhvr>
                                        <p:cTn id="7" dur="2000"/>
                                        <p:tgtEl>
                                          <p:spTgt spid="289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9795">
                                            <p:txEl>
                                              <p:pRg st="0" end="0"/>
                                            </p:txEl>
                                          </p:spTgt>
                                        </p:tgtEl>
                                        <p:attrNameLst>
                                          <p:attrName>style.visibility</p:attrName>
                                        </p:attrNameLst>
                                      </p:cBhvr>
                                      <p:to>
                                        <p:strVal val="visible"/>
                                      </p:to>
                                    </p:set>
                                    <p:animEffect transition="in" filter="fade">
                                      <p:cBhvr>
                                        <p:cTn id="12" dur="2000"/>
                                        <p:tgtEl>
                                          <p:spTgt spid="28979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9795">
                                            <p:txEl>
                                              <p:pRg st="1" end="1"/>
                                            </p:txEl>
                                          </p:spTgt>
                                        </p:tgtEl>
                                        <p:attrNameLst>
                                          <p:attrName>style.visibility</p:attrName>
                                        </p:attrNameLst>
                                      </p:cBhvr>
                                      <p:to>
                                        <p:strVal val="visible"/>
                                      </p:to>
                                    </p:set>
                                    <p:animEffect transition="in" filter="fade">
                                      <p:cBhvr>
                                        <p:cTn id="15" dur="2000"/>
                                        <p:tgtEl>
                                          <p:spTgt spid="28979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9795">
                                            <p:txEl>
                                              <p:pRg st="2" end="2"/>
                                            </p:txEl>
                                          </p:spTgt>
                                        </p:tgtEl>
                                        <p:attrNameLst>
                                          <p:attrName>style.visibility</p:attrName>
                                        </p:attrNameLst>
                                      </p:cBhvr>
                                      <p:to>
                                        <p:strVal val="visible"/>
                                      </p:to>
                                    </p:set>
                                    <p:animEffect transition="in" filter="fade">
                                      <p:cBhvr>
                                        <p:cTn id="18" dur="2000"/>
                                        <p:tgtEl>
                                          <p:spTgt spid="28979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9795">
                                            <p:txEl>
                                              <p:pRg st="3" end="3"/>
                                            </p:txEl>
                                          </p:spTgt>
                                        </p:tgtEl>
                                        <p:attrNameLst>
                                          <p:attrName>style.visibility</p:attrName>
                                        </p:attrNameLst>
                                      </p:cBhvr>
                                      <p:to>
                                        <p:strVal val="visible"/>
                                      </p:to>
                                    </p:set>
                                    <p:animEffect transition="in" filter="fade">
                                      <p:cBhvr>
                                        <p:cTn id="21" dur="2000"/>
                                        <p:tgtEl>
                                          <p:spTgt spid="28979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9795">
                                            <p:txEl>
                                              <p:pRg st="4" end="4"/>
                                            </p:txEl>
                                          </p:spTgt>
                                        </p:tgtEl>
                                        <p:attrNameLst>
                                          <p:attrName>style.visibility</p:attrName>
                                        </p:attrNameLst>
                                      </p:cBhvr>
                                      <p:to>
                                        <p:strVal val="visible"/>
                                      </p:to>
                                    </p:set>
                                    <p:animEffect transition="in" filter="fade">
                                      <p:cBhvr>
                                        <p:cTn id="26" dur="2000"/>
                                        <p:tgtEl>
                                          <p:spTgt spid="28979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9795">
                                            <p:txEl>
                                              <p:pRg st="5" end="5"/>
                                            </p:txEl>
                                          </p:spTgt>
                                        </p:tgtEl>
                                        <p:attrNameLst>
                                          <p:attrName>style.visibility</p:attrName>
                                        </p:attrNameLst>
                                      </p:cBhvr>
                                      <p:to>
                                        <p:strVal val="visible"/>
                                      </p:to>
                                    </p:set>
                                    <p:animEffect transition="in" filter="fade">
                                      <p:cBhvr>
                                        <p:cTn id="29" dur="2000"/>
                                        <p:tgtEl>
                                          <p:spTgt spid="289795">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9795">
                                            <p:txEl>
                                              <p:pRg st="6" end="6"/>
                                            </p:txEl>
                                          </p:spTgt>
                                        </p:tgtEl>
                                        <p:attrNameLst>
                                          <p:attrName>style.visibility</p:attrName>
                                        </p:attrNameLst>
                                      </p:cBhvr>
                                      <p:to>
                                        <p:strVal val="visible"/>
                                      </p:to>
                                    </p:set>
                                    <p:animEffect transition="in" filter="fade">
                                      <p:cBhvr>
                                        <p:cTn id="32" dur="2000"/>
                                        <p:tgtEl>
                                          <p:spTgt spid="289795">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9795">
                                            <p:txEl>
                                              <p:pRg st="7" end="7"/>
                                            </p:txEl>
                                          </p:spTgt>
                                        </p:tgtEl>
                                        <p:attrNameLst>
                                          <p:attrName>style.visibility</p:attrName>
                                        </p:attrNameLst>
                                      </p:cBhvr>
                                      <p:to>
                                        <p:strVal val="visible"/>
                                      </p:to>
                                    </p:set>
                                    <p:animEffect transition="in" filter="fade">
                                      <p:cBhvr>
                                        <p:cTn id="35" dur="2000"/>
                                        <p:tgtEl>
                                          <p:spTgt spid="28979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9795">
                                            <p:txEl>
                                              <p:pRg st="8" end="8"/>
                                            </p:txEl>
                                          </p:spTgt>
                                        </p:tgtEl>
                                        <p:attrNameLst>
                                          <p:attrName>style.visibility</p:attrName>
                                        </p:attrNameLst>
                                      </p:cBhvr>
                                      <p:to>
                                        <p:strVal val="visible"/>
                                      </p:to>
                                    </p:set>
                                    <p:animEffect transition="in" filter="fade">
                                      <p:cBhvr>
                                        <p:cTn id="40" dur="2000"/>
                                        <p:tgtEl>
                                          <p:spTgt spid="289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p:bldP spid="289795"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3717</TotalTime>
  <Words>2441</Words>
  <Application>Microsoft Office PowerPoint</Application>
  <PresentationFormat>全屏显示(4:3)</PresentationFormat>
  <Paragraphs>340</Paragraphs>
  <Slides>46</Slides>
  <Notes>11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46</vt:i4>
      </vt:variant>
    </vt:vector>
  </HeadingPairs>
  <TitlesOfParts>
    <vt:vector size="63" baseType="lpstr">
      <vt:lpstr>MS UI Gothic</vt:lpstr>
      <vt:lpstr>新細明體</vt:lpstr>
      <vt:lpstr>新細明體</vt:lpstr>
      <vt:lpstr>黑体</vt:lpstr>
      <vt:lpstr>楷体</vt:lpstr>
      <vt:lpstr>宋体</vt:lpstr>
      <vt:lpstr>微软雅黑</vt:lpstr>
      <vt:lpstr>Arial</vt:lpstr>
      <vt:lpstr>Calibri</vt:lpstr>
      <vt:lpstr>Garamond</vt:lpstr>
      <vt:lpstr>Tahoma</vt:lpstr>
      <vt:lpstr>Times</vt:lpstr>
      <vt:lpstr>Times New Roman</vt:lpstr>
      <vt:lpstr>Wingdings</vt:lpstr>
      <vt:lpstr>Wingdings 2</vt:lpstr>
      <vt:lpstr>Office 主题</vt:lpstr>
      <vt:lpstr>自定义设计方案</vt:lpstr>
      <vt:lpstr>PowerPoint 演示文稿</vt:lpstr>
      <vt:lpstr>Week 4  Three Sectors</vt:lpstr>
      <vt:lpstr>Agenda for Today</vt:lpstr>
      <vt:lpstr>Historical Development</vt:lpstr>
      <vt:lpstr>PowerPoint 演示文稿</vt:lpstr>
      <vt:lpstr>PowerPoint 演示文稿</vt:lpstr>
      <vt:lpstr>Concepts</vt:lpstr>
      <vt:lpstr>PowerPoint 演示文稿</vt:lpstr>
      <vt:lpstr>The Three Sectors’ Failure in  Social Service Delivery</vt:lpstr>
      <vt:lpstr>Models of Service delivery  Ideal type 1: the bureaucratic Model</vt:lpstr>
      <vt:lpstr>政府失灵Government Failure</vt:lpstr>
      <vt:lpstr>政府失灵</vt:lpstr>
      <vt:lpstr>Models of Service delivery  Ideal type 2: the third-Party Model </vt:lpstr>
      <vt:lpstr>Real service production model-- the hybrid model</vt:lpstr>
      <vt:lpstr>市场失灵Market Failure</vt:lpstr>
      <vt:lpstr>“合约失灵”理论</vt:lpstr>
      <vt:lpstr>The Rise of Nonprofits 第三部门的兴起</vt:lpstr>
      <vt:lpstr>Characteristics of NPOs  (L. Salamon)</vt:lpstr>
      <vt:lpstr>NPO 的特征</vt:lpstr>
      <vt:lpstr>基本分类 The Basic Division of Nonprofits</vt:lpstr>
      <vt:lpstr>PowerPoint 演示文稿</vt:lpstr>
      <vt:lpstr>The Service Areas of Chinese NPOs</vt:lpstr>
      <vt:lpstr>PowerPoint 演示文稿</vt:lpstr>
      <vt:lpstr>PowerPoint 演示文稿</vt:lpstr>
      <vt:lpstr>PowerPoint 演示文稿</vt:lpstr>
      <vt:lpstr>The size of NPOs in the US </vt:lpstr>
      <vt:lpstr>The Nonprofit Sector Grew Faster…</vt:lpstr>
      <vt:lpstr>Health Care in the U.S. </vt:lpstr>
      <vt:lpstr>Health Care Subfields</vt:lpstr>
      <vt:lpstr>Health Care: Sources of Revenue</vt:lpstr>
      <vt:lpstr>Education</vt:lpstr>
      <vt:lpstr>Changing Revenue Pattern:  Education and Research</vt:lpstr>
      <vt:lpstr>Social Services</vt:lpstr>
      <vt:lpstr>Changing Revenue Pattern:  Human Service</vt:lpstr>
      <vt:lpstr>Arts, Culture, and Humanities</vt:lpstr>
      <vt:lpstr>Changing Revenue Patterns:  Arts and Culture</vt:lpstr>
      <vt:lpstr>Economic Impact</vt:lpstr>
      <vt:lpstr>PowerPoint 演示文稿</vt:lpstr>
      <vt:lpstr>志愿活动 Volunteering</vt:lpstr>
      <vt:lpstr>Distribution of Average Volunteer Time by Activity, 2011</vt:lpstr>
      <vt:lpstr>志愿失灵The Nonprofit Failure</vt:lpstr>
      <vt:lpstr>政府 vs. 非营利组织 Gov’t vs. NPOs (Salamon, 1988) </vt:lpstr>
      <vt:lpstr>Comparison Among The Three Sectors (Service Delivery)</vt:lpstr>
      <vt:lpstr>The Interdependence of the Three Sectors</vt:lpstr>
      <vt:lpstr>Trends in Governance in the 21st Century</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Admin</cp:lastModifiedBy>
  <cp:revision>205</cp:revision>
  <dcterms:created xsi:type="dcterms:W3CDTF">2015-10-30T01:04:12Z</dcterms:created>
  <dcterms:modified xsi:type="dcterms:W3CDTF">2020-09-24T02:15:50Z</dcterms:modified>
</cp:coreProperties>
</file>