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5"/>
  </p:notesMasterIdLst>
  <p:handoutMasterIdLst>
    <p:handoutMasterId r:id="rId46"/>
  </p:handoutMasterIdLst>
  <p:sldIdLst>
    <p:sldId id="257" r:id="rId3"/>
    <p:sldId id="441" r:id="rId4"/>
    <p:sldId id="580" r:id="rId5"/>
    <p:sldId id="586" r:id="rId6"/>
    <p:sldId id="646" r:id="rId7"/>
    <p:sldId id="652" r:id="rId8"/>
    <p:sldId id="656" r:id="rId9"/>
    <p:sldId id="665" r:id="rId10"/>
    <p:sldId id="653" r:id="rId11"/>
    <p:sldId id="654" r:id="rId12"/>
    <p:sldId id="655" r:id="rId13"/>
    <p:sldId id="657" r:id="rId14"/>
    <p:sldId id="564" r:id="rId15"/>
    <p:sldId id="565" r:id="rId16"/>
    <p:sldId id="566" r:id="rId17"/>
    <p:sldId id="567" r:id="rId18"/>
    <p:sldId id="568" r:id="rId19"/>
    <p:sldId id="569" r:id="rId20"/>
    <p:sldId id="570" r:id="rId21"/>
    <p:sldId id="571" r:id="rId22"/>
    <p:sldId id="658" r:id="rId23"/>
    <p:sldId id="659" r:id="rId24"/>
    <p:sldId id="660" r:id="rId25"/>
    <p:sldId id="661" r:id="rId26"/>
    <p:sldId id="662" r:id="rId27"/>
    <p:sldId id="663" r:id="rId28"/>
    <p:sldId id="572" r:id="rId29"/>
    <p:sldId id="573" r:id="rId30"/>
    <p:sldId id="630" r:id="rId31"/>
    <p:sldId id="631" r:id="rId32"/>
    <p:sldId id="634" r:id="rId33"/>
    <p:sldId id="635" r:id="rId34"/>
    <p:sldId id="636" r:id="rId35"/>
    <p:sldId id="637" r:id="rId36"/>
    <p:sldId id="638" r:id="rId37"/>
    <p:sldId id="639" r:id="rId38"/>
    <p:sldId id="640" r:id="rId39"/>
    <p:sldId id="641" r:id="rId40"/>
    <p:sldId id="642" r:id="rId41"/>
    <p:sldId id="643" r:id="rId42"/>
    <p:sldId id="644" r:id="rId43"/>
    <p:sldId id="645" r:id="rId44"/>
  </p:sldIdLst>
  <p:sldSz cx="9144000" cy="6858000" type="screen4x3"/>
  <p:notesSz cx="6799263"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59926" autoAdjust="0"/>
  </p:normalViewPr>
  <p:slideViewPr>
    <p:cSldViewPr>
      <p:cViewPr varScale="1">
        <p:scale>
          <a:sx n="40" d="100"/>
          <a:sy n="40" d="100"/>
        </p:scale>
        <p:origin x="2040" y="44"/>
      </p:cViewPr>
      <p:guideLst>
        <p:guide orient="horz" pos="2160"/>
        <p:guide pos="2880"/>
      </p:guideLst>
    </p:cSldViewPr>
  </p:slideViewPr>
  <p:outlineViewPr>
    <p:cViewPr>
      <p:scale>
        <a:sx n="33" d="100"/>
        <a:sy n="33" d="100"/>
      </p:scale>
      <p:origin x="0" y="49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5DFD4E9F-1E6E-4E60-9EC6-C18B1CB8E902}" type="datetimeFigureOut">
              <a:rPr lang="zh-CN" altLang="en-US" smtClean="0"/>
              <a:pPr/>
              <a:t>2020/9/29</a:t>
            </a:fld>
            <a:endParaRPr lang="zh-CN" altLang="en-US"/>
          </a:p>
        </p:txBody>
      </p:sp>
      <p:sp>
        <p:nvSpPr>
          <p:cNvPr id="4" name="页脚占位符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2B87326-9C1C-4738-ABCB-7E795697C636}" type="slidenum">
              <a:rPr lang="zh-CN" altLang="en-US" smtClean="0"/>
              <a:pPr/>
              <a:t>‹#›</a:t>
            </a:fld>
            <a:endParaRPr lang="zh-CN" altLang="en-US"/>
          </a:p>
        </p:txBody>
      </p:sp>
    </p:spTree>
    <p:extLst>
      <p:ext uri="{BB962C8B-B14F-4D97-AF65-F5344CB8AC3E}">
        <p14:creationId xmlns:p14="http://schemas.microsoft.com/office/powerpoint/2010/main" val="272272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C502A9C-033D-4E13-B24D-36BFE49209E0}" type="datetimeFigureOut">
              <a:rPr lang="zh-CN" altLang="en-US" smtClean="0"/>
              <a:pPr/>
              <a:t>2020/9/29</a:t>
            </a:fld>
            <a:endParaRPr lang="zh-CN" altLang="en-US"/>
          </a:p>
        </p:txBody>
      </p:sp>
      <p:sp>
        <p:nvSpPr>
          <p:cNvPr id="4" name="幻灯片图像占位符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FB2B724-8F57-4446-A309-E4566470A244}" type="slidenum">
              <a:rPr lang="zh-CN" altLang="en-US" smtClean="0"/>
              <a:pPr/>
              <a:t>‹#›</a:t>
            </a:fld>
            <a:endParaRPr lang="zh-CN" altLang="en-US"/>
          </a:p>
        </p:txBody>
      </p:sp>
    </p:spTree>
    <p:extLst>
      <p:ext uri="{BB962C8B-B14F-4D97-AF65-F5344CB8AC3E}">
        <p14:creationId xmlns:p14="http://schemas.microsoft.com/office/powerpoint/2010/main" val="346276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2</a:t>
            </a:fld>
            <a:endParaRPr lang="zh-CN" altLang="en-US"/>
          </a:p>
        </p:txBody>
      </p:sp>
    </p:spTree>
    <p:extLst>
      <p:ext uri="{BB962C8B-B14F-4D97-AF65-F5344CB8AC3E}">
        <p14:creationId xmlns:p14="http://schemas.microsoft.com/office/powerpoint/2010/main" val="407565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7</a:t>
            </a:fld>
            <a:endParaRPr lang="zh-CN" altLang="en-US"/>
          </a:p>
        </p:txBody>
      </p:sp>
    </p:spTree>
    <p:extLst>
      <p:ext uri="{BB962C8B-B14F-4D97-AF65-F5344CB8AC3E}">
        <p14:creationId xmlns:p14="http://schemas.microsoft.com/office/powerpoint/2010/main" val="384921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8</a:t>
            </a:fld>
            <a:endParaRPr lang="zh-CN" altLang="en-US"/>
          </a:p>
        </p:txBody>
      </p:sp>
    </p:spTree>
    <p:extLst>
      <p:ext uri="{BB962C8B-B14F-4D97-AF65-F5344CB8AC3E}">
        <p14:creationId xmlns:p14="http://schemas.microsoft.com/office/powerpoint/2010/main" val="6960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FB2B724-8F57-4446-A309-E4566470A244}" type="slidenum">
              <a:rPr lang="zh-CN" altLang="en-US" smtClean="0"/>
              <a:pPr/>
              <a:t>12</a:t>
            </a:fld>
            <a:endParaRPr lang="zh-CN" altLang="en-US"/>
          </a:p>
        </p:txBody>
      </p:sp>
    </p:spTree>
    <p:extLst>
      <p:ext uri="{BB962C8B-B14F-4D97-AF65-F5344CB8AC3E}">
        <p14:creationId xmlns:p14="http://schemas.microsoft.com/office/powerpoint/2010/main" val="1057242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b="1">
                <a:latin typeface="+mj-ea"/>
                <a:ea typeface="+mj-ea"/>
              </a:defRPr>
            </a:lvl1pPr>
          </a:lstStyle>
          <a:p>
            <a:r>
              <a:rPr lang="zh-CN" altLang="en-US" dirty="0"/>
              <a:t>单击此处编辑母版标题样式</a:t>
            </a:r>
          </a:p>
        </p:txBody>
      </p:sp>
      <p:sp>
        <p:nvSpPr>
          <p:cNvPr id="3" name="内容占位符 2"/>
          <p:cNvSpPr>
            <a:spLocks noGrp="1"/>
          </p:cNvSpPr>
          <p:nvPr>
            <p:ph idx="1"/>
          </p:nvPr>
        </p:nvSpPr>
        <p:spPr/>
        <p:txBody>
          <a:bodyPr/>
          <a:lstStyle>
            <a:lvl1pPr>
              <a:spcAft>
                <a:spcPts val="1200"/>
              </a:spcAft>
              <a:defRPr sz="3200">
                <a:latin typeface="+mj-ea"/>
                <a:ea typeface="+mj-ea"/>
                <a:cs typeface="Times New Roman" pitchFamily="18" charset="0"/>
              </a:defRPr>
            </a:lvl1pPr>
            <a:lvl2pPr>
              <a:spcAft>
                <a:spcPts val="1200"/>
              </a:spcAft>
              <a:defRPr>
                <a:latin typeface="+mj-ea"/>
                <a:ea typeface="+mj-ea"/>
                <a:cs typeface="Times New Roman" pitchFamily="18" charset="0"/>
              </a:defRPr>
            </a:lvl2pPr>
            <a:lvl3pPr>
              <a:spcAft>
                <a:spcPts val="1200"/>
              </a:spcAft>
              <a:defRPr>
                <a:latin typeface="+mj-ea"/>
                <a:ea typeface="+mj-ea"/>
                <a:cs typeface="Times New Roman" pitchFamily="18" charset="0"/>
              </a:defRPr>
            </a:lvl3pPr>
            <a:lvl4pPr>
              <a:spcAft>
                <a:spcPts val="1200"/>
              </a:spcAft>
              <a:defRPr>
                <a:latin typeface="+mj-ea"/>
                <a:ea typeface="+mj-ea"/>
                <a:cs typeface="Times New Roman" pitchFamily="18" charset="0"/>
              </a:defRPr>
            </a:lvl4pPr>
            <a:lvl5pPr>
              <a:spcAft>
                <a:spcPts val="1200"/>
              </a:spcAft>
              <a:defRPr>
                <a:latin typeface="+mj-ea"/>
                <a:ea typeface="+mj-ea"/>
                <a:cs typeface="Times New Roman"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pic>
        <p:nvPicPr>
          <p:cNvPr id="7" name="图片 6" descr="财大百年.jpg"/>
          <p:cNvPicPr>
            <a:picLocks noChangeAspect="1"/>
          </p:cNvPicPr>
          <p:nvPr userDrawn="1"/>
        </p:nvPicPr>
        <p:blipFill>
          <a:blip r:embed="rId2" cstate="print"/>
          <a:stretch>
            <a:fillRect/>
          </a:stretch>
        </p:blipFill>
        <p:spPr>
          <a:xfrm>
            <a:off x="7596336" y="0"/>
            <a:ext cx="1406608" cy="1268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4E1148-F79A-405C-BBF0-9B1A8E791FE7}" type="datetimeFigureOut">
              <a:rPr lang="zh-CN" altLang="en-US" smtClean="0"/>
              <a:pPr/>
              <a:t>2020/9/29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4E1148-F79A-405C-BBF0-9B1A8E791FE7}" type="datetimeFigureOut">
              <a:rPr lang="zh-CN" altLang="en-US" smtClean="0"/>
              <a:pPr/>
              <a:t>2020/9/29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4E1148-F79A-405C-BBF0-9B1A8E791FE7}" type="datetimeFigureOut">
              <a:rPr lang="zh-CN" altLang="en-US" smtClean="0"/>
              <a:pPr/>
              <a:t>2020/9/29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4E1148-F79A-405C-BBF0-9B1A8E791FE7}" type="datetimeFigureOut">
              <a:rPr lang="zh-CN" altLang="en-US" smtClean="0"/>
              <a:pPr/>
              <a:t>2020/9/29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4E1148-F79A-405C-BBF0-9B1A8E791FE7}" type="datetimeFigureOut">
              <a:rPr lang="zh-CN" altLang="en-US" smtClean="0"/>
              <a:pPr/>
              <a:t>2020/9/29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4E1148-F79A-405C-BBF0-9B1A8E791FE7}" type="datetimeFigureOut">
              <a:rPr lang="zh-CN" altLang="en-US" smtClean="0"/>
              <a:pPr/>
              <a:t>2020/9/29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4E1148-F79A-405C-BBF0-9B1A8E791FE7}" type="datetimeFigureOut">
              <a:rPr lang="zh-CN" altLang="en-US" smtClean="0"/>
              <a:pPr/>
              <a:t>2020/9/29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4E1148-F79A-405C-BBF0-9B1A8E791FE7}" type="datetimeFigureOut">
              <a:rPr lang="zh-CN" altLang="en-US" smtClean="0"/>
              <a:pPr/>
              <a:t>2020/9/29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4E1148-F79A-405C-BBF0-9B1A8E791FE7}" type="datetimeFigureOut">
              <a:rPr lang="zh-CN" altLang="en-US" smtClean="0"/>
              <a:pPr/>
              <a:t>2020/9/29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4E1148-F79A-405C-BBF0-9B1A8E791FE7}" type="datetimeFigureOut">
              <a:rPr lang="zh-CN" altLang="en-US" smtClean="0"/>
              <a:pPr/>
              <a:t>2020/9/29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5376B0F9-B97F-408B-8725-26DA8F23D80F}" type="datetimeFigureOut">
              <a:rPr lang="zh-CN" altLang="en-US" smtClean="0"/>
              <a:pPr/>
              <a:t>2020/9/29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4E1148-F79A-405C-BBF0-9B1A8E791FE7}" type="datetimeFigureOut">
              <a:rPr lang="zh-CN" altLang="en-US" smtClean="0"/>
              <a:pPr/>
              <a:t>2020/9/29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D0766C-9A88-4B72-AF10-6DC2A692F38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76B0F9-B97F-408B-8725-26DA8F23D80F}" type="datetimeFigureOut">
              <a:rPr lang="zh-CN" altLang="en-US" smtClean="0"/>
              <a:pPr/>
              <a:t>2020/9/29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b="1">
                <a:latin typeface="微软雅黑" pitchFamily="34" charset="-122"/>
                <a:ea typeface="微软雅黑"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微软雅黑" pitchFamily="34" charset="-122"/>
                <a:ea typeface="微软雅黑"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itchFamily="34" charset="-122"/>
                <a:ea typeface="微软雅黑"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5" y="1535113"/>
            <a:ext cx="4041775" cy="639762"/>
          </a:xfrm>
        </p:spPr>
        <p:txBody>
          <a:bodyPr anchor="b">
            <a:normAutofit/>
          </a:bodyPr>
          <a:lstStyle>
            <a:lvl1pPr marL="0" indent="0">
              <a:buNone/>
              <a:defRPr lang="zh-CN" altLang="en-US" sz="2400" b="1" kern="1200" dirty="0" smtClean="0">
                <a:solidFill>
                  <a:schemeClr val="tx1"/>
                </a:solidFill>
                <a:latin typeface="微软雅黑" pitchFamily="34" charset="-122"/>
                <a:ea typeface="微软雅黑" pitchFamily="34" charset="-122"/>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CN" altLang="en-US" dirty="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5376B0F9-B97F-408B-8725-26DA8F23D80F}" type="datetimeFigureOut">
              <a:rPr lang="zh-CN" altLang="en-US" smtClean="0"/>
              <a:pPr/>
              <a:t>2020/9/29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5376B0F9-B97F-408B-8725-26DA8F23D80F}" type="datetimeFigureOut">
              <a:rPr lang="zh-CN" altLang="en-US" smtClean="0"/>
              <a:pPr/>
              <a:t>2020/9/29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76B0F9-B97F-408B-8725-26DA8F23D80F}" type="datetimeFigureOut">
              <a:rPr lang="zh-CN" altLang="en-US" smtClean="0"/>
              <a:pPr/>
              <a:t>2020/9/29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F87E60D-0FB3-49C0-9E07-81E686184EA3}" type="datetime1">
              <a:rPr lang="zh-CN" altLang="en-US"/>
              <a:pPr>
                <a:defRPr/>
              </a:pPr>
              <a:t>2020/9/29</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5A23F97-7C84-40F7-984D-02204E7EA8AE}" type="slidenum">
              <a:rPr lang="zh-CN" altLang="en-US"/>
              <a:pPr>
                <a:defRPr/>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a:t>单击此处编辑母版标题样式</a:t>
            </a:r>
          </a:p>
        </p:txBody>
      </p:sp>
      <p:sp>
        <p:nvSpPr>
          <p:cNvPr id="3" name="表格占位符 2"/>
          <p:cNvSpPr>
            <a:spLocks noGrp="1"/>
          </p:cNvSpPr>
          <p:nvPr>
            <p:ph type="tbl" idx="1"/>
          </p:nvPr>
        </p:nvSpPr>
        <p:spPr>
          <a:xfrm>
            <a:off x="685800" y="1981200"/>
            <a:ext cx="7772400" cy="4114800"/>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602201A-F0A1-450D-802D-6EC479B550D9}"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6B0F9-B97F-408B-8725-26DA8F23D80F}" type="datetimeFigureOut">
              <a:rPr lang="zh-CN" altLang="en-US" smtClean="0"/>
              <a:pPr/>
              <a:t>2020/9/29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88515-41D2-4887-BCD7-0B3346ACF827}" type="slidenum">
              <a:rPr lang="zh-CN" altLang="en-US" smtClean="0"/>
              <a:pPr/>
              <a:t>‹#›</a:t>
            </a:fld>
            <a:endParaRPr lang="zh-CN" altLang="en-US"/>
          </a:p>
        </p:txBody>
      </p:sp>
      <p:pic>
        <p:nvPicPr>
          <p:cNvPr id="8" name="图片 7" descr="财大百年.jpg"/>
          <p:cNvPicPr>
            <a:picLocks noChangeAspect="1"/>
          </p:cNvPicPr>
          <p:nvPr userDrawn="1"/>
        </p:nvPicPr>
        <p:blipFill>
          <a:blip r:embed="rId11" cstate="print"/>
          <a:stretch>
            <a:fillRect/>
          </a:stretch>
        </p:blipFill>
        <p:spPr>
          <a:xfrm>
            <a:off x="7596336" y="0"/>
            <a:ext cx="1406608" cy="126876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74" r:id="rId3"/>
    <p:sldLayoutId id="2147483649" r:id="rId4"/>
    <p:sldLayoutId id="2147483653" r:id="rId5"/>
    <p:sldLayoutId id="2147483654" r:id="rId6"/>
    <p:sldLayoutId id="2147483655" r:id="rId7"/>
    <p:sldLayoutId id="2147483660" r:id="rId8"/>
    <p:sldLayoutId id="2147483661" r:id="rId9"/>
  </p:sldLayoutIdLst>
  <p:txStyles>
    <p:titleStyle>
      <a:lvl1pPr algn="ctr" defTabSz="914400" rtl="0" eaLnBrk="1" latinLnBrk="0" hangingPunct="1">
        <a:spcBef>
          <a:spcPct val="0"/>
        </a:spcBef>
        <a:buNone/>
        <a:defRPr sz="4400" b="1" kern="1200">
          <a:solidFill>
            <a:schemeClr val="tx1"/>
          </a:solidFill>
          <a:latin typeface="+mj-ea"/>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1"/>
          </a:solidFill>
          <a:latin typeface="+mj-ea"/>
          <a:ea typeface="+mj-ea"/>
          <a:cs typeface="+mn-cs"/>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1"/>
          </a:solidFill>
          <a:latin typeface="+mj-ea"/>
          <a:ea typeface="+mj-ea"/>
          <a:cs typeface="+mn-cs"/>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1"/>
          </a:solidFill>
          <a:latin typeface="+mj-ea"/>
          <a:ea typeface="+mj-ea"/>
          <a:cs typeface="+mn-cs"/>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E1148-F79A-405C-BBF0-9B1A8E791FE7}" type="datetimeFigureOut">
              <a:rPr lang="zh-CN" altLang="en-US" smtClean="0"/>
              <a:pPr/>
              <a:t>2020/9/29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0766C-9A88-4B72-AF10-6DC2A692F38E}" type="slidenum">
              <a:rPr lang="zh-CN" altLang="en-US" smtClean="0"/>
              <a:pPr/>
              <a:t>‹#›</a:t>
            </a:fld>
            <a:endParaRPr lang="zh-CN" altLang="en-US"/>
          </a:p>
        </p:txBody>
      </p:sp>
      <p:pic>
        <p:nvPicPr>
          <p:cNvPr id="7" name="图片 6" descr="财大百年.jpg"/>
          <p:cNvPicPr>
            <a:picLocks noChangeAspect="1"/>
          </p:cNvPicPr>
          <p:nvPr userDrawn="1"/>
        </p:nvPicPr>
        <p:blipFill>
          <a:blip r:embed="rId13" cstate="print"/>
          <a:stretch>
            <a:fillRect/>
          </a:stretch>
        </p:blipFill>
        <p:spPr>
          <a:xfrm>
            <a:off x="7596336" y="0"/>
            <a:ext cx="1406608" cy="126876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5124" name="TextBox 3"/>
          <p:cNvSpPr txBox="1">
            <a:spLocks noChangeArrowheads="1"/>
          </p:cNvSpPr>
          <p:nvPr/>
        </p:nvSpPr>
        <p:spPr bwMode="auto">
          <a:xfrm>
            <a:off x="611560" y="1844824"/>
            <a:ext cx="6912768" cy="3170099"/>
          </a:xfrm>
          <a:prstGeom prst="rect">
            <a:avLst/>
          </a:prstGeom>
          <a:noFill/>
          <a:ln w="9525">
            <a:noFill/>
            <a:miter lim="800000"/>
            <a:headEnd/>
            <a:tailEnd/>
          </a:ln>
        </p:spPr>
        <p:txBody>
          <a:bodyPr wrap="square">
            <a:spAutoFit/>
          </a:bodyPr>
          <a:lstStyle/>
          <a:p>
            <a:pPr algn="ctr"/>
            <a:r>
              <a:rPr lang="en-US" altLang="zh-CN" sz="4400" b="1" dirty="0">
                <a:solidFill>
                  <a:srgbClr val="740000"/>
                </a:solidFill>
                <a:latin typeface="微软雅黑" pitchFamily="34" charset="-122"/>
                <a:ea typeface="微软雅黑" pitchFamily="34" charset="-122"/>
              </a:rPr>
              <a:t>Introduction To Public Administration</a:t>
            </a:r>
          </a:p>
          <a:p>
            <a:pPr algn="ctr"/>
            <a:endParaRPr lang="en-US" altLang="zh-CN" sz="2800" b="1" dirty="0">
              <a:solidFill>
                <a:srgbClr val="740000"/>
              </a:solidFill>
              <a:latin typeface="微软雅黑" pitchFamily="34" charset="-122"/>
              <a:ea typeface="微软雅黑" pitchFamily="34" charset="-122"/>
            </a:endParaRPr>
          </a:p>
          <a:p>
            <a:pPr algn="ctr"/>
            <a:endParaRPr lang="en-US" altLang="zh-CN" sz="2800" b="1" dirty="0">
              <a:solidFill>
                <a:srgbClr val="740000"/>
              </a:solidFill>
              <a:latin typeface="微软雅黑" pitchFamily="34" charset="-122"/>
              <a:ea typeface="微软雅黑" pitchFamily="34" charset="-122"/>
            </a:endParaRPr>
          </a:p>
          <a:p>
            <a:pPr algn="ctr"/>
            <a:r>
              <a:rPr lang="en-US" altLang="zh-CN" sz="2800" b="1" dirty="0">
                <a:solidFill>
                  <a:srgbClr val="740000"/>
                </a:solidFill>
                <a:latin typeface="微软雅黑" pitchFamily="34" charset="-122"/>
                <a:ea typeface="微软雅黑" pitchFamily="34" charset="-122"/>
              </a:rPr>
              <a:t>SUFE SPEA</a:t>
            </a:r>
          </a:p>
          <a:p>
            <a:pPr algn="ctr"/>
            <a:r>
              <a:rPr lang="en-US" altLang="zh-CN" sz="2800" b="1" dirty="0">
                <a:solidFill>
                  <a:srgbClr val="740000"/>
                </a:solidFill>
                <a:latin typeface="微软雅黑" pitchFamily="34" charset="-122"/>
                <a:ea typeface="微软雅黑" pitchFamily="34" charset="-122"/>
              </a:rPr>
              <a:t>Instructor: WANG, </a:t>
            </a:r>
            <a:r>
              <a:rPr lang="en-US" altLang="zh-CN" sz="2800" b="1" dirty="0" err="1">
                <a:solidFill>
                  <a:srgbClr val="740000"/>
                </a:solidFill>
                <a:latin typeface="微软雅黑" pitchFamily="34" charset="-122"/>
                <a:ea typeface="微软雅黑" pitchFamily="34" charset="-122"/>
              </a:rPr>
              <a:t>Feng</a:t>
            </a:r>
            <a:endParaRPr lang="en-US" altLang="zh-CN" sz="2800" b="1" dirty="0">
              <a:solidFill>
                <a:srgbClr val="740000"/>
              </a:solidFill>
              <a:latin typeface="微软雅黑" pitchFamily="34" charset="-122"/>
              <a:ea typeface="微软雅黑" pitchFamily="34" charset="-122"/>
            </a:endParaRPr>
          </a:p>
        </p:txBody>
      </p:sp>
      <p:sp>
        <p:nvSpPr>
          <p:cNvPr id="5" name="日期占位符 4"/>
          <p:cNvSpPr>
            <a:spLocks noGrp="1"/>
          </p:cNvSpPr>
          <p:nvPr>
            <p:ph type="dt" sz="quarter" idx="10"/>
          </p:nvPr>
        </p:nvSpPr>
        <p:spPr/>
        <p:txBody>
          <a:bodyPr/>
          <a:lstStyle/>
          <a:p>
            <a:pPr>
              <a:defRPr/>
            </a:pPr>
            <a:fld id="{8260F866-0770-42AC-8872-8697DDAE443C}" type="datetime1">
              <a:rPr lang="zh-CN" altLang="en-US"/>
              <a:pPr>
                <a:defRPr/>
              </a:pPr>
              <a:t>2020/9/29</a:t>
            </a:fld>
            <a:endParaRPr lang="zh-CN" altLang="en-US"/>
          </a:p>
        </p:txBody>
      </p:sp>
      <p:sp>
        <p:nvSpPr>
          <p:cNvPr id="6" name="灯片编号占位符 5"/>
          <p:cNvSpPr>
            <a:spLocks noGrp="1"/>
          </p:cNvSpPr>
          <p:nvPr>
            <p:ph type="sldNum" sz="quarter" idx="12"/>
          </p:nvPr>
        </p:nvSpPr>
        <p:spPr/>
        <p:txBody>
          <a:bodyPr/>
          <a:lstStyle/>
          <a:p>
            <a:pPr>
              <a:defRPr/>
            </a:pPr>
            <a:fld id="{BA0C9516-6C8C-4A4A-8A72-32D40F2E5BD3}" type="slidenum">
              <a:rPr lang="zh-CN" altLang="en-US" smtClean="0"/>
              <a:pPr>
                <a:defRPr/>
              </a:pPr>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04800"/>
            <a:ext cx="7054552" cy="1143000"/>
          </a:xfrm>
        </p:spPr>
        <p:txBody>
          <a:bodyPr>
            <a:normAutofit fontScale="90000"/>
          </a:bodyPr>
          <a:lstStyle/>
          <a:p>
            <a:pPr eaLnBrk="1" hangingPunct="1"/>
            <a:r>
              <a:rPr lang="en-US" altLang="zh-CN" sz="4000" dirty="0"/>
              <a:t>The Interdependence of the Three Sectors</a:t>
            </a:r>
          </a:p>
        </p:txBody>
      </p:sp>
      <p:sp>
        <p:nvSpPr>
          <p:cNvPr id="51203" name="Rectangle 3"/>
          <p:cNvSpPr>
            <a:spLocks noGrp="1" noChangeArrowheads="1"/>
          </p:cNvSpPr>
          <p:nvPr>
            <p:ph type="body" idx="1"/>
          </p:nvPr>
        </p:nvSpPr>
        <p:spPr>
          <a:xfrm>
            <a:off x="609600" y="1600200"/>
            <a:ext cx="7848600" cy="4953000"/>
          </a:xfrm>
        </p:spPr>
        <p:txBody>
          <a:bodyPr>
            <a:normAutofit fontScale="92500" lnSpcReduction="10000"/>
          </a:bodyPr>
          <a:lstStyle/>
          <a:p>
            <a:pPr eaLnBrk="1" hangingPunct="1">
              <a:lnSpc>
                <a:spcPct val="90000"/>
              </a:lnSpc>
            </a:pPr>
            <a:r>
              <a:rPr lang="en-US" altLang="zh-CN" sz="2800" dirty="0"/>
              <a:t>While the public sector is dependent on business for resources, the reverse is equally true.</a:t>
            </a:r>
          </a:p>
          <a:p>
            <a:pPr eaLnBrk="1" hangingPunct="1">
              <a:lnSpc>
                <a:spcPct val="90000"/>
              </a:lnSpc>
            </a:pPr>
            <a:r>
              <a:rPr lang="en-US" altLang="zh-CN" sz="2800" dirty="0"/>
              <a:t>The public sector performs many functions that are of critical importance to the health of the private sector.</a:t>
            </a:r>
          </a:p>
          <a:p>
            <a:pPr eaLnBrk="1" hangingPunct="1">
              <a:lnSpc>
                <a:spcPct val="90000"/>
              </a:lnSpc>
            </a:pPr>
            <a:r>
              <a:rPr lang="en-US" altLang="zh-CN" sz="2800" dirty="0"/>
              <a:t>The public sector tries to achieve public goals by providing various incentives to both the private sector and nonprofit sector to undertake certain tasks. </a:t>
            </a:r>
          </a:p>
          <a:p>
            <a:pPr eaLnBrk="1" hangingPunct="1">
              <a:lnSpc>
                <a:spcPct val="90000"/>
              </a:lnSpc>
            </a:pPr>
            <a:r>
              <a:rPr lang="en-US" altLang="zh-CN" sz="2800" dirty="0"/>
              <a:t>One of the simplest and most direct ways in which government can provide these incentive is through contracts.</a:t>
            </a:r>
          </a:p>
        </p:txBody>
      </p:sp>
    </p:spTree>
    <p:extLst>
      <p:ext uri="{BB962C8B-B14F-4D97-AF65-F5344CB8AC3E}">
        <p14:creationId xmlns:p14="http://schemas.microsoft.com/office/powerpoint/2010/main" val="84454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r>
              <a:rPr lang="en-US" altLang="zh-CN" sz="3600"/>
              <a:t>Trends in Governance in the 21st Century</a:t>
            </a:r>
          </a:p>
        </p:txBody>
      </p:sp>
      <p:pic>
        <p:nvPicPr>
          <p:cNvPr id="52227" name="Picture 3"/>
          <p:cNvPicPr>
            <a:picLocks noGrp="1" noChangeAspect="1" noChangeArrowheads="1"/>
          </p:cNvPicPr>
          <p:nvPr>
            <p:ph type="body" idx="1"/>
          </p:nvPr>
        </p:nvPicPr>
        <p:blipFill>
          <a:blip r:embed="rId2" cstate="print"/>
          <a:srcRect l="25021" t="56975" r="25403" b="19307"/>
          <a:stretch>
            <a:fillRect/>
          </a:stretch>
        </p:blipFill>
        <p:spPr>
          <a:xfrm>
            <a:off x="609600" y="1905000"/>
            <a:ext cx="7848600" cy="4572000"/>
          </a:xfrm>
        </p:spPr>
      </p:pic>
    </p:spTree>
    <p:extLst>
      <p:ext uri="{BB962C8B-B14F-4D97-AF65-F5344CB8AC3E}">
        <p14:creationId xmlns:p14="http://schemas.microsoft.com/office/powerpoint/2010/main" val="369255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2276872"/>
            <a:ext cx="8218487" cy="3743325"/>
          </a:xfrm>
        </p:spPr>
        <p:txBody>
          <a:bodyPr>
            <a:normAutofit/>
          </a:bodyPr>
          <a:lstStyle/>
          <a:p>
            <a:r>
              <a:rPr lang="en-US" altLang="zh-CN" dirty="0"/>
              <a:t>Public VS. Private</a:t>
            </a:r>
            <a:br>
              <a:rPr lang="en-US" altLang="zh-CN" dirty="0"/>
            </a:br>
            <a:r>
              <a:rPr lang="en-US" altLang="zh-CN" dirty="0"/>
              <a:t>Management</a:t>
            </a:r>
            <a:endParaRPr lang="en-US" altLang="zh-CN" sz="4000" dirty="0"/>
          </a:p>
        </p:txBody>
      </p:sp>
    </p:spTree>
    <p:extLst>
      <p:ext uri="{BB962C8B-B14F-4D97-AF65-F5344CB8AC3E}">
        <p14:creationId xmlns:p14="http://schemas.microsoft.com/office/powerpoint/2010/main" val="41502580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81000" y="381000"/>
            <a:ext cx="8540750" cy="762000"/>
          </a:xfrm>
        </p:spPr>
        <p:txBody>
          <a:bodyPr/>
          <a:lstStyle/>
          <a:p>
            <a:r>
              <a:rPr lang="en-US" altLang="zh-CN" sz="4000" dirty="0"/>
              <a:t>Case</a:t>
            </a:r>
            <a:r>
              <a:rPr lang="zh-CN" altLang="en-US" sz="4000" dirty="0"/>
              <a:t>：</a:t>
            </a:r>
            <a:endParaRPr lang="en-US" altLang="zh-CN" sz="4000" dirty="0"/>
          </a:p>
        </p:txBody>
      </p:sp>
      <p:sp>
        <p:nvSpPr>
          <p:cNvPr id="12291" name="Rectangle 3"/>
          <p:cNvSpPr>
            <a:spLocks noGrp="1" noRot="1" noChangeArrowheads="1"/>
          </p:cNvSpPr>
          <p:nvPr>
            <p:ph type="body" idx="1"/>
          </p:nvPr>
        </p:nvSpPr>
        <p:spPr>
          <a:xfrm>
            <a:off x="381000" y="1219200"/>
            <a:ext cx="8540750" cy="5410200"/>
          </a:xfrm>
        </p:spPr>
        <p:txBody>
          <a:bodyPr>
            <a:normAutofit fontScale="77500" lnSpcReduction="20000"/>
          </a:bodyPr>
          <a:lstStyle/>
          <a:p>
            <a:r>
              <a:rPr lang="en-US" altLang="zh-CN" sz="2800" dirty="0"/>
              <a:t>Laura’s employment dilemma</a:t>
            </a:r>
          </a:p>
          <a:p>
            <a:pPr lvl="1"/>
            <a:r>
              <a:rPr lang="en-US" altLang="zh-CN" sz="2400" dirty="0"/>
              <a:t>Laura:</a:t>
            </a:r>
          </a:p>
          <a:p>
            <a:pPr lvl="2"/>
            <a:r>
              <a:rPr lang="en-US" altLang="zh-CN" sz="2000" dirty="0"/>
              <a:t>12 years working experience in State budget office</a:t>
            </a:r>
          </a:p>
          <a:p>
            <a:pPr lvl="2"/>
            <a:r>
              <a:rPr lang="en-US" altLang="zh-CN" sz="2000" dirty="0"/>
              <a:t>Single mother with two children, family concern</a:t>
            </a:r>
          </a:p>
          <a:p>
            <a:pPr lvl="2"/>
            <a:r>
              <a:rPr lang="en-US" altLang="zh-CN" sz="2000" dirty="0"/>
              <a:t>Attention to details, good interpersonal skills, quick learner, working experience in public organizations </a:t>
            </a:r>
          </a:p>
          <a:p>
            <a:pPr lvl="1"/>
            <a:r>
              <a:rPr lang="en-US" altLang="zh-CN" sz="2400" dirty="0"/>
              <a:t>Options</a:t>
            </a:r>
          </a:p>
          <a:p>
            <a:pPr lvl="2"/>
            <a:r>
              <a:rPr lang="en-US" altLang="zh-CN" sz="2000" dirty="0"/>
              <a:t>Consulting firm </a:t>
            </a:r>
            <a:r>
              <a:rPr lang="zh-CN" altLang="en-US" sz="2000" dirty="0"/>
              <a:t>（</a:t>
            </a:r>
            <a:r>
              <a:rPr lang="en-US" altLang="zh-CN" sz="2000" dirty="0"/>
              <a:t>80% travel, salary is high)</a:t>
            </a:r>
          </a:p>
          <a:p>
            <a:pPr lvl="2"/>
            <a:r>
              <a:rPr lang="en-US" altLang="zh-CN" sz="2000" dirty="0"/>
              <a:t>NPO (fundraising, very close to home, salary is low) </a:t>
            </a:r>
          </a:p>
          <a:p>
            <a:pPr lvl="2"/>
            <a:r>
              <a:rPr lang="en-US" altLang="zh-CN" sz="2000" dirty="0"/>
              <a:t>Federal government (no experience before, salary is medium)</a:t>
            </a:r>
          </a:p>
          <a:p>
            <a:r>
              <a:rPr lang="en-US" altLang="zh-CN" sz="2800" dirty="0"/>
              <a:t> Which position would you recommend Laura to take? Why? </a:t>
            </a:r>
          </a:p>
          <a:p>
            <a:r>
              <a:rPr lang="en-US" altLang="zh-CN" sz="2800" dirty="0"/>
              <a:t>Is your choice different from that which you would recommend to Laura? If yes, then why?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1143000"/>
          </a:xfrm>
        </p:spPr>
        <p:txBody>
          <a:bodyPr/>
          <a:lstStyle/>
          <a:p>
            <a:pPr eaLnBrk="1" hangingPunct="1"/>
            <a:r>
              <a:rPr lang="en-US" altLang="zh-CN"/>
              <a:t>Discussions</a:t>
            </a:r>
          </a:p>
        </p:txBody>
      </p:sp>
      <p:sp>
        <p:nvSpPr>
          <p:cNvPr id="13315" name="Rectangle 3"/>
          <p:cNvSpPr>
            <a:spLocks noGrp="1" noChangeArrowheads="1"/>
          </p:cNvSpPr>
          <p:nvPr>
            <p:ph type="body" idx="1"/>
          </p:nvPr>
        </p:nvSpPr>
        <p:spPr>
          <a:xfrm>
            <a:off x="685800" y="1447800"/>
            <a:ext cx="7772400" cy="4953000"/>
          </a:xfrm>
        </p:spPr>
        <p:txBody>
          <a:bodyPr>
            <a:normAutofit fontScale="92500" lnSpcReduction="10000"/>
          </a:bodyPr>
          <a:lstStyle/>
          <a:p>
            <a:pPr eaLnBrk="1" hangingPunct="1">
              <a:spcBef>
                <a:spcPts val="1200"/>
              </a:spcBef>
              <a:spcAft>
                <a:spcPts val="600"/>
              </a:spcAft>
            </a:pPr>
            <a:r>
              <a:rPr lang="en-US" altLang="zh-CN" dirty="0"/>
              <a:t>Describe what your ideal career is, such as in which sector, what type, the position, etc. </a:t>
            </a:r>
          </a:p>
          <a:p>
            <a:pPr eaLnBrk="1" hangingPunct="1">
              <a:spcBef>
                <a:spcPts val="1200"/>
              </a:spcBef>
              <a:spcAft>
                <a:spcPts val="600"/>
              </a:spcAft>
            </a:pPr>
            <a:r>
              <a:rPr lang="en-US" altLang="zh-CN" dirty="0"/>
              <a:t>And why? </a:t>
            </a:r>
          </a:p>
          <a:p>
            <a:pPr eaLnBrk="1" hangingPunct="1">
              <a:spcBef>
                <a:spcPts val="1200"/>
              </a:spcBef>
              <a:spcAft>
                <a:spcPts val="600"/>
              </a:spcAft>
            </a:pPr>
            <a:r>
              <a:rPr lang="en-US" altLang="zh-CN" dirty="0"/>
              <a:t>If you cannot get your perfect job after your graduation, but you have a similar position offer in other sectors, is it acceptable? </a:t>
            </a:r>
          </a:p>
          <a:p>
            <a:pPr eaLnBrk="1" hangingPunct="1">
              <a:spcBef>
                <a:spcPts val="1200"/>
              </a:spcBef>
              <a:spcAft>
                <a:spcPts val="600"/>
              </a:spcAft>
            </a:pPr>
            <a:r>
              <a:rPr lang="en-US" altLang="zh-CN" dirty="0"/>
              <a:t>What are the differences and similarities between the two?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228600"/>
            <a:ext cx="7772400" cy="838200"/>
          </a:xfrm>
        </p:spPr>
        <p:txBody>
          <a:bodyPr/>
          <a:lstStyle/>
          <a:p>
            <a:pPr eaLnBrk="1" hangingPunct="1"/>
            <a:r>
              <a:rPr lang="en-US" altLang="zh-CN"/>
              <a:t>Differences</a:t>
            </a:r>
          </a:p>
        </p:txBody>
      </p:sp>
      <p:sp>
        <p:nvSpPr>
          <p:cNvPr id="7171" name="Rectangle 3"/>
          <p:cNvSpPr>
            <a:spLocks noGrp="1" noChangeArrowheads="1"/>
          </p:cNvSpPr>
          <p:nvPr>
            <p:ph type="body" idx="1"/>
          </p:nvPr>
        </p:nvSpPr>
        <p:spPr>
          <a:xfrm>
            <a:off x="395288" y="1557338"/>
            <a:ext cx="8497887" cy="4995862"/>
          </a:xfrm>
        </p:spPr>
        <p:txBody>
          <a:bodyPr>
            <a:normAutofit fontScale="92500" lnSpcReduction="10000"/>
          </a:bodyPr>
          <a:lstStyle/>
          <a:p>
            <a:pPr eaLnBrk="1" hangingPunct="1"/>
            <a:r>
              <a:rPr lang="en-US" altLang="zh-CN" sz="2800" b="1" dirty="0"/>
              <a:t>The Nature of Organizations</a:t>
            </a:r>
            <a:endParaRPr lang="en-US" altLang="zh-CN" sz="2800" dirty="0"/>
          </a:p>
          <a:p>
            <a:pPr lvl="1" eaLnBrk="1" hangingPunct="1"/>
            <a:r>
              <a:rPr lang="en-US" altLang="zh-CN" sz="2400" dirty="0"/>
              <a:t>Ownership (political communities vs. stockholders)</a:t>
            </a:r>
          </a:p>
          <a:p>
            <a:pPr lvl="2" eaLnBrk="1" hangingPunct="1"/>
            <a:r>
              <a:rPr lang="en-US" altLang="zh-CN" sz="2000" dirty="0">
                <a:sym typeface="Wingdings" pitchFamily="2" charset="2"/>
              </a:rPr>
              <a:t>legal distinction</a:t>
            </a:r>
          </a:p>
          <a:p>
            <a:pPr lvl="1" eaLnBrk="1" hangingPunct="1"/>
            <a:r>
              <a:rPr lang="en-US" altLang="zh-CN" sz="2400" dirty="0"/>
              <a:t>Funding</a:t>
            </a:r>
          </a:p>
          <a:p>
            <a:pPr lvl="2" eaLnBrk="1" hangingPunct="1"/>
            <a:r>
              <a:rPr lang="en-US" altLang="zh-CN" sz="2000" dirty="0"/>
              <a:t>tax vs. commercial activities</a:t>
            </a:r>
          </a:p>
          <a:p>
            <a:pPr lvl="1" eaLnBrk="1" hangingPunct="1"/>
            <a:r>
              <a:rPr lang="en-US" altLang="zh-CN" sz="2400" dirty="0"/>
              <a:t>Social control</a:t>
            </a:r>
          </a:p>
          <a:p>
            <a:pPr lvl="2" eaLnBrk="1" hangingPunct="1"/>
            <a:r>
              <a:rPr lang="en-US" altLang="zh-CN" sz="2000" dirty="0"/>
              <a:t>political authority vs. market sources</a:t>
            </a:r>
          </a:p>
          <a:p>
            <a:r>
              <a:rPr lang="en-US" altLang="zh-CN" sz="2800" dirty="0"/>
              <a:t>Sayre and Allison once posed that "</a:t>
            </a:r>
            <a:r>
              <a:rPr lang="en-US" altLang="zh-CN" sz="2800" b="1" dirty="0"/>
              <a:t>public and private management</a:t>
            </a:r>
            <a:r>
              <a:rPr lang="en-US" altLang="zh-CN" sz="2800" dirty="0"/>
              <a:t> are fundamentally alike in all unimportant respects." </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lstStyle/>
          <a:p>
            <a:pPr eaLnBrk="1" hangingPunct="1"/>
            <a:r>
              <a:rPr lang="en-US" altLang="zh-CN"/>
              <a:t>Public Organizations…</a:t>
            </a:r>
          </a:p>
        </p:txBody>
      </p:sp>
      <p:sp>
        <p:nvSpPr>
          <p:cNvPr id="8195" name="Rectangle 3"/>
          <p:cNvSpPr>
            <a:spLocks noGrp="1" noChangeArrowheads="1"/>
          </p:cNvSpPr>
          <p:nvPr>
            <p:ph type="body" idx="1"/>
          </p:nvPr>
        </p:nvSpPr>
        <p:spPr>
          <a:xfrm>
            <a:off x="685800" y="1295400"/>
            <a:ext cx="7772400" cy="5105400"/>
          </a:xfrm>
        </p:spPr>
        <p:txBody>
          <a:bodyPr>
            <a:normAutofit fontScale="85000" lnSpcReduction="20000"/>
          </a:bodyPr>
          <a:lstStyle/>
          <a:p>
            <a:pPr eaLnBrk="1" hangingPunct="1">
              <a:lnSpc>
                <a:spcPct val="80000"/>
              </a:lnSpc>
            </a:pPr>
            <a:r>
              <a:rPr lang="en-US" altLang="zh-CN" sz="2800" b="1"/>
              <a:t>Environment </a:t>
            </a:r>
          </a:p>
          <a:p>
            <a:pPr lvl="1" eaLnBrk="1" hangingPunct="1">
              <a:lnSpc>
                <a:spcPct val="80000"/>
              </a:lnSpc>
            </a:pPr>
            <a:r>
              <a:rPr lang="en-US" altLang="zh-CN" sz="2400"/>
              <a:t>More complex</a:t>
            </a:r>
          </a:p>
          <a:p>
            <a:pPr lvl="1" eaLnBrk="1" hangingPunct="1">
              <a:lnSpc>
                <a:spcPct val="80000"/>
              </a:lnSpc>
            </a:pPr>
            <a:r>
              <a:rPr lang="en-US" altLang="zh-CN" sz="2400"/>
              <a:t>More easily be influenced  </a:t>
            </a:r>
          </a:p>
          <a:p>
            <a:pPr lvl="1" eaLnBrk="1" hangingPunct="1">
              <a:lnSpc>
                <a:spcPct val="80000"/>
              </a:lnSpc>
            </a:pPr>
            <a:r>
              <a:rPr lang="en-US" altLang="zh-CN" sz="2400"/>
              <a:t>Less stable environment (4 yrs)</a:t>
            </a:r>
          </a:p>
          <a:p>
            <a:pPr lvl="1" eaLnBrk="1" hangingPunct="1">
              <a:lnSpc>
                <a:spcPct val="80000"/>
              </a:lnSpc>
            </a:pPr>
            <a:r>
              <a:rPr lang="en-US" altLang="zh-CN" sz="2400"/>
              <a:t>Facing less intense competitive pressure when deliver services</a:t>
            </a:r>
          </a:p>
          <a:p>
            <a:pPr lvl="2" eaLnBrk="1" hangingPunct="1">
              <a:lnSpc>
                <a:spcPct val="80000"/>
              </a:lnSpc>
            </a:pPr>
            <a:r>
              <a:rPr lang="en-US" altLang="zh-CN" sz="2000"/>
              <a:t>monopolistic vs. non-monopolistic services</a:t>
            </a:r>
          </a:p>
          <a:p>
            <a:pPr lvl="2" eaLnBrk="1" hangingPunct="1">
              <a:lnSpc>
                <a:spcPct val="80000"/>
              </a:lnSpc>
            </a:pPr>
            <a:r>
              <a:rPr lang="en-US" altLang="zh-CN" sz="2000"/>
              <a:t>mandatory vs. voluntary transaction</a:t>
            </a:r>
          </a:p>
          <a:p>
            <a:pPr lvl="1" eaLnBrk="1" hangingPunct="1">
              <a:lnSpc>
                <a:spcPct val="80000"/>
              </a:lnSpc>
              <a:buFontTx/>
              <a:buNone/>
            </a:pPr>
            <a:endParaRPr lang="en-US" altLang="zh-CN" sz="2400"/>
          </a:p>
          <a:p>
            <a:pPr eaLnBrk="1" hangingPunct="1">
              <a:lnSpc>
                <a:spcPct val="80000"/>
              </a:lnSpc>
            </a:pPr>
            <a:r>
              <a:rPr lang="en-US" altLang="zh-CN" sz="2800" b="1"/>
              <a:t>Goals </a:t>
            </a:r>
          </a:p>
          <a:p>
            <a:pPr lvl="1" eaLnBrk="1" hangingPunct="1">
              <a:lnSpc>
                <a:spcPct val="80000"/>
              </a:lnSpc>
            </a:pPr>
            <a:r>
              <a:rPr lang="en-US" altLang="zh-CN" sz="2400"/>
              <a:t>Distinctive goals (equity, etc)</a:t>
            </a:r>
          </a:p>
          <a:p>
            <a:pPr lvl="1" eaLnBrk="1" hangingPunct="1">
              <a:lnSpc>
                <a:spcPct val="80000"/>
              </a:lnSpc>
            </a:pPr>
            <a:r>
              <a:rPr lang="en-US" altLang="zh-CN" sz="2400"/>
              <a:t>Larger number of goals (economy, environment) </a:t>
            </a:r>
          </a:p>
          <a:p>
            <a:pPr lvl="1" eaLnBrk="1" hangingPunct="1">
              <a:lnSpc>
                <a:spcPct val="80000"/>
              </a:lnSpc>
            </a:pPr>
            <a:r>
              <a:rPr lang="en-US" altLang="zh-CN" sz="2400"/>
              <a:t>More vague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19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609600"/>
            <a:ext cx="7772400" cy="762000"/>
          </a:xfrm>
        </p:spPr>
        <p:txBody>
          <a:bodyPr/>
          <a:lstStyle/>
          <a:p>
            <a:pPr eaLnBrk="1" hangingPunct="1"/>
            <a:r>
              <a:rPr lang="en-US" altLang="zh-CN"/>
              <a:t>Public Organizations…</a:t>
            </a:r>
          </a:p>
        </p:txBody>
      </p:sp>
      <p:sp>
        <p:nvSpPr>
          <p:cNvPr id="16387" name="Rectangle 3"/>
          <p:cNvSpPr>
            <a:spLocks noGrp="1" noChangeArrowheads="1"/>
          </p:cNvSpPr>
          <p:nvPr>
            <p:ph type="body" idx="1"/>
          </p:nvPr>
        </p:nvSpPr>
        <p:spPr/>
        <p:txBody>
          <a:bodyPr>
            <a:normAutofit fontScale="92500" lnSpcReduction="10000"/>
          </a:bodyPr>
          <a:lstStyle/>
          <a:p>
            <a:pPr eaLnBrk="1" hangingPunct="1"/>
            <a:r>
              <a:rPr lang="en-US" altLang="zh-CN" b="1"/>
              <a:t>Organizational structures</a:t>
            </a:r>
          </a:p>
          <a:p>
            <a:pPr lvl="1" eaLnBrk="1" hangingPunct="1"/>
            <a:r>
              <a:rPr lang="en-US" altLang="zh-CN"/>
              <a:t>More bureaucratic</a:t>
            </a:r>
          </a:p>
          <a:p>
            <a:pPr lvl="1" eaLnBrk="1" hangingPunct="1"/>
            <a:r>
              <a:rPr lang="en-US" altLang="zh-CN"/>
              <a:t>More red tape</a:t>
            </a:r>
          </a:p>
          <a:p>
            <a:pPr lvl="1" eaLnBrk="1" hangingPunct="1"/>
            <a:r>
              <a:rPr lang="en-US" altLang="zh-CN"/>
              <a:t>Lower managerial autonomy</a:t>
            </a:r>
          </a:p>
          <a:p>
            <a:pPr lvl="2" eaLnBrk="1" hangingPunct="1"/>
            <a:r>
              <a:rPr lang="en-US" altLang="zh-CN"/>
              <a:t>double vs. single hierarchy </a:t>
            </a:r>
          </a:p>
          <a:p>
            <a:pPr lvl="2" eaLnBrk="1" hangingPunct="1"/>
            <a:r>
              <a:rPr lang="en-US" altLang="zh-CN"/>
              <a:t>blurred authority </a:t>
            </a:r>
            <a:r>
              <a:rPr lang="en-US" altLang="zh-CN">
                <a:sym typeface="Wingdings" pitchFamily="2" charset="2"/>
              </a:rPr>
              <a:t>(power to set the budget)</a:t>
            </a:r>
            <a:endParaRPr lang="en-US" altLang="zh-CN"/>
          </a:p>
          <a:p>
            <a:pPr lvl="2" eaLnBrk="1" hangingPunct="1"/>
            <a:r>
              <a:rPr lang="en-US" altLang="zh-CN"/>
              <a:t>lack full power to hire and fire</a:t>
            </a:r>
          </a:p>
          <a:p>
            <a:pPr lvl="2" eaLnBrk="1" hangingPunct="1"/>
            <a:r>
              <a:rPr lang="en-US" altLang="zh-CN"/>
              <a:t>check and balance (legislative bodies)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228600"/>
            <a:ext cx="7772400" cy="1143000"/>
          </a:xfrm>
        </p:spPr>
        <p:txBody>
          <a:bodyPr/>
          <a:lstStyle/>
          <a:p>
            <a:pPr eaLnBrk="1" hangingPunct="1"/>
            <a:r>
              <a:rPr lang="en-US" altLang="zh-CN"/>
              <a:t>Differences</a:t>
            </a:r>
          </a:p>
        </p:txBody>
      </p:sp>
      <p:sp>
        <p:nvSpPr>
          <p:cNvPr id="10243" name="Rectangle 3"/>
          <p:cNvSpPr>
            <a:spLocks noGrp="1" noChangeArrowheads="1"/>
          </p:cNvSpPr>
          <p:nvPr>
            <p:ph type="body" idx="1"/>
          </p:nvPr>
        </p:nvSpPr>
        <p:spPr>
          <a:xfrm>
            <a:off x="685800" y="1295400"/>
            <a:ext cx="7772400" cy="5334000"/>
          </a:xfrm>
        </p:spPr>
        <p:txBody>
          <a:bodyPr>
            <a:normAutofit fontScale="92500" lnSpcReduction="20000"/>
          </a:bodyPr>
          <a:lstStyle/>
          <a:p>
            <a:pPr eaLnBrk="1" hangingPunct="1">
              <a:lnSpc>
                <a:spcPct val="80000"/>
              </a:lnSpc>
            </a:pPr>
            <a:r>
              <a:rPr lang="en-US" altLang="zh-CN" sz="2800" b="1"/>
              <a:t>Managerial values</a:t>
            </a:r>
          </a:p>
          <a:p>
            <a:pPr lvl="1" eaLnBrk="1" hangingPunct="1">
              <a:lnSpc>
                <a:spcPct val="80000"/>
              </a:lnSpc>
            </a:pPr>
            <a:r>
              <a:rPr lang="en-US" altLang="zh-CN" sz="2400"/>
              <a:t>Less materialistic</a:t>
            </a:r>
          </a:p>
          <a:p>
            <a:pPr lvl="1" eaLnBrk="1" hangingPunct="1">
              <a:lnSpc>
                <a:spcPct val="80000"/>
              </a:lnSpc>
            </a:pPr>
            <a:r>
              <a:rPr lang="en-US" altLang="zh-CN" sz="2400"/>
              <a:t>Stronger desire to serve the public</a:t>
            </a:r>
          </a:p>
          <a:p>
            <a:pPr lvl="1" eaLnBrk="1" hangingPunct="1">
              <a:lnSpc>
                <a:spcPct val="80000"/>
              </a:lnSpc>
            </a:pPr>
            <a:r>
              <a:rPr lang="en-US" altLang="zh-CN" sz="2400"/>
              <a:t>Lower organizational commitment</a:t>
            </a:r>
          </a:p>
          <a:p>
            <a:pPr lvl="2" eaLnBrk="1" hangingPunct="1">
              <a:lnSpc>
                <a:spcPct val="80000"/>
              </a:lnSpc>
            </a:pPr>
            <a:r>
              <a:rPr lang="en-US" altLang="zh-CN" sz="2000"/>
              <a:t>Inflexible personnel procedures</a:t>
            </a:r>
          </a:p>
          <a:p>
            <a:pPr lvl="2" eaLnBrk="1" hangingPunct="1">
              <a:lnSpc>
                <a:spcPct val="80000"/>
              </a:lnSpc>
            </a:pPr>
            <a:r>
              <a:rPr lang="en-US" altLang="zh-CN" sz="2000"/>
              <a:t>Weak linkage between performance and rewards</a:t>
            </a:r>
          </a:p>
          <a:p>
            <a:pPr lvl="1" eaLnBrk="1" hangingPunct="1">
              <a:lnSpc>
                <a:spcPct val="80000"/>
              </a:lnSpc>
            </a:pPr>
            <a:r>
              <a:rPr lang="en-US" altLang="zh-CN" sz="2400"/>
              <a:t>Incentives to satisfy those who provide resources, not clients. </a:t>
            </a:r>
          </a:p>
          <a:p>
            <a:pPr lvl="2" eaLnBrk="1" hangingPunct="1">
              <a:lnSpc>
                <a:spcPct val="80000"/>
              </a:lnSpc>
              <a:buFontTx/>
              <a:buNone/>
            </a:pPr>
            <a:endParaRPr lang="en-US" altLang="zh-CN" sz="2000"/>
          </a:p>
          <a:p>
            <a:pPr eaLnBrk="1" hangingPunct="1">
              <a:lnSpc>
                <a:spcPct val="80000"/>
              </a:lnSpc>
            </a:pPr>
            <a:r>
              <a:rPr lang="en-US" altLang="zh-CN" sz="2800" b="1"/>
              <a:t>Performance measurement </a:t>
            </a:r>
          </a:p>
          <a:p>
            <a:pPr lvl="1" eaLnBrk="1" hangingPunct="1">
              <a:lnSpc>
                <a:spcPct val="80000"/>
              </a:lnSpc>
            </a:pPr>
            <a:r>
              <a:rPr lang="en-US" altLang="zh-CN" sz="2400"/>
              <a:t>Goal ambiguity </a:t>
            </a:r>
            <a:r>
              <a:rPr lang="en-US" altLang="zh-CN" sz="2400">
                <a:sym typeface="Wingdings" pitchFamily="2" charset="2"/>
              </a:rPr>
              <a:t> how to measure outcome? how to make comparison between alternatives</a:t>
            </a:r>
          </a:p>
          <a:p>
            <a:pPr lvl="1" eaLnBrk="1" hangingPunct="1">
              <a:lnSpc>
                <a:spcPct val="80000"/>
              </a:lnSpc>
            </a:pPr>
            <a:r>
              <a:rPr lang="en-US" altLang="zh-CN" sz="2400">
                <a:sym typeface="Wingdings" pitchFamily="2" charset="2"/>
              </a:rPr>
              <a:t>Difficult to delegate important decisions to lower-level managers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24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228600"/>
            <a:ext cx="7772400" cy="1143000"/>
          </a:xfrm>
        </p:spPr>
        <p:txBody>
          <a:bodyPr/>
          <a:lstStyle/>
          <a:p>
            <a:pPr eaLnBrk="1" hangingPunct="1"/>
            <a:r>
              <a:rPr lang="en-US" altLang="zh-CN"/>
              <a:t>Similarities</a:t>
            </a:r>
          </a:p>
        </p:txBody>
      </p:sp>
      <p:sp>
        <p:nvSpPr>
          <p:cNvPr id="18435" name="Rectangle 3"/>
          <p:cNvSpPr>
            <a:spLocks noGrp="1" noChangeArrowheads="1"/>
          </p:cNvSpPr>
          <p:nvPr>
            <p:ph type="body" idx="1"/>
          </p:nvPr>
        </p:nvSpPr>
        <p:spPr>
          <a:xfrm>
            <a:off x="467544" y="1447800"/>
            <a:ext cx="8676456" cy="5410200"/>
          </a:xfrm>
        </p:spPr>
        <p:txBody>
          <a:bodyPr>
            <a:normAutofit fontScale="92500" lnSpcReduction="20000"/>
          </a:bodyPr>
          <a:lstStyle/>
          <a:p>
            <a:pPr eaLnBrk="1" hangingPunct="1"/>
            <a:r>
              <a:rPr lang="en-US" altLang="zh-CN" dirty="0"/>
              <a:t>Similar problems need to be addressed (Knott, 1993)</a:t>
            </a:r>
          </a:p>
          <a:p>
            <a:pPr lvl="1" eaLnBrk="1" hangingPunct="1"/>
            <a:r>
              <a:rPr lang="en-US" altLang="zh-CN" dirty="0"/>
              <a:t>Task interdependence</a:t>
            </a:r>
          </a:p>
          <a:p>
            <a:pPr lvl="1" eaLnBrk="1" hangingPunct="1"/>
            <a:r>
              <a:rPr lang="en-US" altLang="zh-CN" dirty="0"/>
              <a:t>Information asymmetry</a:t>
            </a:r>
          </a:p>
          <a:p>
            <a:pPr lvl="1" eaLnBrk="1" hangingPunct="1"/>
            <a:r>
              <a:rPr lang="en-US" altLang="zh-CN" dirty="0"/>
              <a:t>Interests conflict (HR, material allocation, </a:t>
            </a:r>
            <a:r>
              <a:rPr lang="en-US" altLang="zh-CN" dirty="0" err="1"/>
              <a:t>etc</a:t>
            </a:r>
            <a:r>
              <a:rPr lang="en-US" altLang="zh-CN" dirty="0"/>
              <a:t>)</a:t>
            </a:r>
          </a:p>
          <a:p>
            <a:pPr eaLnBrk="1" hangingPunct="1"/>
            <a:r>
              <a:rPr lang="en-US" altLang="zh-CN" dirty="0"/>
              <a:t>Similar bureaucratic structure for big orgs</a:t>
            </a:r>
          </a:p>
          <a:p>
            <a:pPr eaLnBrk="1" hangingPunct="1"/>
            <a:r>
              <a:rPr lang="en-US" altLang="zh-CN" dirty="0"/>
              <a:t>Similar number of managerial positions</a:t>
            </a:r>
          </a:p>
          <a:p>
            <a:r>
              <a:rPr lang="en-US" altLang="zh-CN" dirty="0"/>
              <a:t>“All organizations are public since orgs of all types more or less confront political authority in their environments.” (Bozeman, 1987)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2276872"/>
            <a:ext cx="8218487" cy="3743325"/>
          </a:xfrm>
        </p:spPr>
        <p:txBody>
          <a:bodyPr>
            <a:normAutofit/>
          </a:bodyPr>
          <a:lstStyle/>
          <a:p>
            <a:r>
              <a:rPr lang="en-US" altLang="zh-CN" dirty="0"/>
              <a:t>Week 5</a:t>
            </a:r>
            <a:br>
              <a:rPr lang="en-US" altLang="zh-CN" dirty="0"/>
            </a:br>
            <a:br>
              <a:rPr lang="en-US" altLang="zh-CN" dirty="0"/>
            </a:br>
            <a:r>
              <a:rPr lang="en-US" altLang="zh-CN" dirty="0"/>
              <a:t>Public VS. Private</a:t>
            </a:r>
            <a:br>
              <a:rPr lang="en-US" altLang="zh-CN" dirty="0"/>
            </a:br>
            <a:r>
              <a:rPr lang="en-US" altLang="zh-CN" dirty="0"/>
              <a:t>Management</a:t>
            </a:r>
            <a:endParaRPr lang="en-US" altLang="zh-CN" sz="40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990600"/>
          </a:xfrm>
        </p:spPr>
        <p:txBody>
          <a:bodyPr/>
          <a:lstStyle/>
          <a:p>
            <a:pPr eaLnBrk="1" hangingPunct="1"/>
            <a:r>
              <a:rPr lang="en-US" altLang="zh-CN"/>
              <a:t>Similar duties and skills</a:t>
            </a:r>
          </a:p>
        </p:txBody>
      </p:sp>
      <p:sp>
        <p:nvSpPr>
          <p:cNvPr id="19459" name="Rectangle 3"/>
          <p:cNvSpPr>
            <a:spLocks noGrp="1" noChangeArrowheads="1"/>
          </p:cNvSpPr>
          <p:nvPr>
            <p:ph type="body" idx="1"/>
          </p:nvPr>
        </p:nvSpPr>
        <p:spPr>
          <a:xfrm>
            <a:off x="685800" y="1447800"/>
            <a:ext cx="7772400" cy="5410200"/>
          </a:xfrm>
        </p:spPr>
        <p:txBody>
          <a:bodyPr>
            <a:normAutofit fontScale="85000" lnSpcReduction="20000"/>
          </a:bodyPr>
          <a:lstStyle/>
          <a:p>
            <a:pPr eaLnBrk="1" hangingPunct="1">
              <a:lnSpc>
                <a:spcPct val="90000"/>
              </a:lnSpc>
            </a:pPr>
            <a:r>
              <a:rPr lang="en-US" altLang="zh-CN" sz="2800" dirty="0"/>
              <a:t>Managerial duties (</a:t>
            </a:r>
            <a:r>
              <a:rPr lang="en-US" altLang="zh-CN" sz="2800" b="1" dirty="0">
                <a:solidFill>
                  <a:srgbClr val="FF0000"/>
                </a:solidFill>
              </a:rPr>
              <a:t>POSDCORB</a:t>
            </a:r>
            <a:r>
              <a:rPr lang="en-US" altLang="zh-CN" sz="2800" dirty="0"/>
              <a:t>, Gulick,1937)</a:t>
            </a:r>
          </a:p>
          <a:p>
            <a:pPr lvl="1" eaLnBrk="1" hangingPunct="1">
              <a:lnSpc>
                <a:spcPct val="90000"/>
              </a:lnSpc>
            </a:pPr>
            <a:r>
              <a:rPr lang="en-US" altLang="zh-CN" sz="2400" b="1" i="1" u="sng" dirty="0"/>
              <a:t>P</a:t>
            </a:r>
            <a:r>
              <a:rPr lang="en-US" altLang="zh-CN" sz="2400" dirty="0"/>
              <a:t>lanning (outline and methods)</a:t>
            </a:r>
          </a:p>
          <a:p>
            <a:pPr lvl="1" eaLnBrk="1" hangingPunct="1">
              <a:lnSpc>
                <a:spcPct val="90000"/>
              </a:lnSpc>
            </a:pPr>
            <a:r>
              <a:rPr lang="en-US" altLang="zh-CN" sz="2400" b="1" i="1" u="sng" dirty="0"/>
              <a:t>O</a:t>
            </a:r>
            <a:r>
              <a:rPr lang="en-US" altLang="zh-CN" sz="2400" dirty="0"/>
              <a:t>rganizing (structure)</a:t>
            </a:r>
          </a:p>
          <a:p>
            <a:pPr lvl="1" eaLnBrk="1" hangingPunct="1">
              <a:lnSpc>
                <a:spcPct val="90000"/>
              </a:lnSpc>
            </a:pPr>
            <a:r>
              <a:rPr lang="en-US" altLang="zh-CN" sz="2400" b="1" i="1" u="sng" dirty="0"/>
              <a:t>S</a:t>
            </a:r>
            <a:r>
              <a:rPr lang="en-US" altLang="zh-CN" sz="2400" dirty="0"/>
              <a:t>taffing (personnel)</a:t>
            </a:r>
          </a:p>
          <a:p>
            <a:pPr lvl="1" eaLnBrk="1" hangingPunct="1">
              <a:lnSpc>
                <a:spcPct val="90000"/>
              </a:lnSpc>
            </a:pPr>
            <a:r>
              <a:rPr lang="en-US" altLang="zh-CN" sz="2400" b="1" i="1" u="sng" dirty="0"/>
              <a:t>D</a:t>
            </a:r>
            <a:r>
              <a:rPr lang="en-US" altLang="zh-CN" sz="2400" dirty="0"/>
              <a:t>irecting (decision-making)</a:t>
            </a:r>
          </a:p>
          <a:p>
            <a:pPr lvl="1" eaLnBrk="1" hangingPunct="1">
              <a:lnSpc>
                <a:spcPct val="90000"/>
              </a:lnSpc>
            </a:pPr>
            <a:r>
              <a:rPr lang="en-US" altLang="zh-CN" sz="2400" b="1" i="1" u="sng" dirty="0"/>
              <a:t>Co</a:t>
            </a:r>
            <a:r>
              <a:rPr lang="en-US" altLang="zh-CN" sz="2400" dirty="0"/>
              <a:t>ordinating (task management)</a:t>
            </a:r>
          </a:p>
          <a:p>
            <a:pPr lvl="1" eaLnBrk="1" hangingPunct="1">
              <a:lnSpc>
                <a:spcPct val="90000"/>
              </a:lnSpc>
            </a:pPr>
            <a:r>
              <a:rPr lang="en-US" altLang="zh-CN" sz="2400" b="1" i="1" u="sng" dirty="0"/>
              <a:t>R</a:t>
            </a:r>
            <a:r>
              <a:rPr lang="en-US" altLang="zh-CN" sz="2400" dirty="0"/>
              <a:t>eporting (communication and record-keeping)</a:t>
            </a:r>
          </a:p>
          <a:p>
            <a:pPr lvl="1" eaLnBrk="1" hangingPunct="1">
              <a:lnSpc>
                <a:spcPct val="90000"/>
              </a:lnSpc>
            </a:pPr>
            <a:r>
              <a:rPr lang="en-US" altLang="zh-CN" sz="2400" b="1" i="1" u="sng" dirty="0"/>
              <a:t>B</a:t>
            </a:r>
            <a:r>
              <a:rPr lang="en-US" altLang="zh-CN" sz="2400" dirty="0"/>
              <a:t>udgeting (fiscal planning, accounting, and control)</a:t>
            </a:r>
          </a:p>
          <a:p>
            <a:pPr eaLnBrk="1" hangingPunct="1">
              <a:lnSpc>
                <a:spcPct val="90000"/>
              </a:lnSpc>
            </a:pPr>
            <a:r>
              <a:rPr lang="en-US" altLang="zh-CN" sz="2800" b="1" dirty="0">
                <a:solidFill>
                  <a:srgbClr val="FF0000"/>
                </a:solidFill>
              </a:rPr>
              <a:t>Management skills </a:t>
            </a:r>
            <a:r>
              <a:rPr lang="en-US" altLang="zh-CN" sz="2800" dirty="0"/>
              <a:t>(textbook, chapter 1)</a:t>
            </a:r>
          </a:p>
          <a:p>
            <a:pPr lvl="1" eaLnBrk="1" hangingPunct="1">
              <a:lnSpc>
                <a:spcPct val="90000"/>
              </a:lnSpc>
            </a:pPr>
            <a:r>
              <a:rPr lang="en-US" altLang="zh-CN" sz="2400" dirty="0"/>
              <a:t>Political management</a:t>
            </a:r>
          </a:p>
          <a:p>
            <a:pPr lvl="1" eaLnBrk="1" hangingPunct="1">
              <a:lnSpc>
                <a:spcPct val="90000"/>
              </a:lnSpc>
            </a:pPr>
            <a:r>
              <a:rPr lang="en-US" altLang="zh-CN" sz="2400" dirty="0"/>
              <a:t>Program management</a:t>
            </a:r>
          </a:p>
          <a:p>
            <a:pPr lvl="1" eaLnBrk="1" hangingPunct="1">
              <a:lnSpc>
                <a:spcPct val="90000"/>
              </a:lnSpc>
            </a:pPr>
            <a:r>
              <a:rPr lang="en-US" altLang="zh-CN" sz="2400" dirty="0"/>
              <a:t>Resource management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528" y="260648"/>
            <a:ext cx="7772400" cy="1143000"/>
          </a:xfrm>
        </p:spPr>
        <p:txBody>
          <a:bodyPr/>
          <a:lstStyle/>
          <a:p>
            <a:pPr eaLnBrk="1" hangingPunct="1">
              <a:spcBef>
                <a:spcPts val="600"/>
              </a:spcBef>
              <a:spcAft>
                <a:spcPts val="600"/>
              </a:spcAft>
            </a:pPr>
            <a:r>
              <a:rPr lang="zh-CN" altLang="en-US" dirty="0"/>
              <a:t>公共管理的过程</a:t>
            </a:r>
            <a:r>
              <a:rPr lang="en-US" altLang="zh-CN" sz="3000" dirty="0"/>
              <a:t>(Starling, 2011)</a:t>
            </a:r>
          </a:p>
        </p:txBody>
      </p:sp>
      <p:pic>
        <p:nvPicPr>
          <p:cNvPr id="22531" name="Picture 3"/>
          <p:cNvPicPr>
            <a:picLocks noGrp="1" noChangeAspect="1" noChangeArrowheads="1"/>
          </p:cNvPicPr>
          <p:nvPr>
            <p:ph type="body" idx="1"/>
          </p:nvPr>
        </p:nvPicPr>
        <p:blipFill>
          <a:blip r:embed="rId2" cstate="print"/>
          <a:srcRect l="17958" t="19016" r="18974" b="51617"/>
          <a:stretch>
            <a:fillRect/>
          </a:stretch>
        </p:blipFill>
        <p:spPr>
          <a:xfrm>
            <a:off x="533400" y="1412776"/>
            <a:ext cx="8229600" cy="5140424"/>
          </a:xfrm>
          <a:noFill/>
        </p:spPr>
      </p:pic>
    </p:spTree>
    <p:extLst>
      <p:ext uri="{BB962C8B-B14F-4D97-AF65-F5344CB8AC3E}">
        <p14:creationId xmlns:p14="http://schemas.microsoft.com/office/powerpoint/2010/main" val="735439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7772400" cy="990600"/>
          </a:xfrm>
        </p:spPr>
        <p:txBody>
          <a:bodyPr/>
          <a:lstStyle/>
          <a:p>
            <a:pPr eaLnBrk="1" hangingPunct="1"/>
            <a:r>
              <a:rPr lang="en-US" altLang="zh-CN"/>
              <a:t>Political Management</a:t>
            </a:r>
          </a:p>
        </p:txBody>
      </p:sp>
      <p:sp>
        <p:nvSpPr>
          <p:cNvPr id="8195" name="Rectangle 3"/>
          <p:cNvSpPr>
            <a:spLocks noGrp="1" noChangeArrowheads="1"/>
          </p:cNvSpPr>
          <p:nvPr>
            <p:ph type="body" idx="1"/>
          </p:nvPr>
        </p:nvSpPr>
        <p:spPr>
          <a:xfrm>
            <a:off x="685800" y="1447800"/>
            <a:ext cx="7772400" cy="4876800"/>
          </a:xfrm>
        </p:spPr>
        <p:txBody>
          <a:bodyPr/>
          <a:lstStyle/>
          <a:p>
            <a:pPr eaLnBrk="1" hangingPunct="1">
              <a:spcAft>
                <a:spcPct val="50000"/>
              </a:spcAft>
            </a:pPr>
            <a:r>
              <a:rPr lang="en-US" altLang="zh-CN" sz="3000"/>
              <a:t>Public administrators must not only have </a:t>
            </a:r>
            <a:r>
              <a:rPr lang="en-US" altLang="zh-CN" sz="3000" b="1"/>
              <a:t>knowledge</a:t>
            </a:r>
            <a:r>
              <a:rPr lang="en-US" altLang="zh-CN" sz="3000"/>
              <a:t> of political institutions and processes, but also have </a:t>
            </a:r>
            <a:r>
              <a:rPr lang="en-US" altLang="zh-CN" sz="3000" b="1"/>
              <a:t>political skills</a:t>
            </a:r>
            <a:r>
              <a:rPr lang="en-US" altLang="zh-CN" sz="3000"/>
              <a:t>.</a:t>
            </a:r>
            <a:r>
              <a:rPr lang="en-US" altLang="zh-CN" sz="2800"/>
              <a:t> </a:t>
            </a:r>
          </a:p>
          <a:p>
            <a:pPr eaLnBrk="1" hangingPunct="1">
              <a:spcAft>
                <a:spcPct val="50000"/>
              </a:spcAft>
              <a:buFontTx/>
              <a:buNone/>
            </a:pPr>
            <a:r>
              <a:rPr lang="en-US" altLang="zh-CN" sz="2800"/>
              <a:t>	Examples: </a:t>
            </a:r>
          </a:p>
          <a:p>
            <a:pPr eaLnBrk="1" hangingPunct="1">
              <a:spcAft>
                <a:spcPct val="50000"/>
              </a:spcAft>
              <a:buFontTx/>
              <a:buNone/>
            </a:pPr>
            <a:r>
              <a:rPr lang="en-US" altLang="zh-CN" sz="2800"/>
              <a:t>	-1989</a:t>
            </a:r>
            <a:r>
              <a:rPr lang="en-US" altLang="zh-CN" sz="2800">
                <a:latin typeface="Garamond" pitchFamily="18" charset="0"/>
              </a:rPr>
              <a:t>’</a:t>
            </a:r>
            <a:r>
              <a:rPr lang="en-US" altLang="zh-CN" sz="2800"/>
              <a:t>s earthquake in San Francisco </a:t>
            </a:r>
          </a:p>
          <a:p>
            <a:pPr eaLnBrk="1" hangingPunct="1">
              <a:spcAft>
                <a:spcPct val="50000"/>
              </a:spcAft>
              <a:buFontTx/>
              <a:buNone/>
            </a:pPr>
            <a:r>
              <a:rPr lang="en-US" altLang="zh-CN" sz="2800"/>
              <a:t>	- Centers for Disease Control vs. Blood Bankers</a:t>
            </a:r>
          </a:p>
          <a:p>
            <a:pPr eaLnBrk="1" hangingPunct="1">
              <a:spcAft>
                <a:spcPct val="50000"/>
              </a:spcAft>
              <a:buFontTx/>
              <a:buNone/>
            </a:pPr>
            <a:endParaRPr lang="en-US" altLang="zh-CN" sz="2800"/>
          </a:p>
        </p:txBody>
      </p:sp>
    </p:spTree>
    <p:extLst>
      <p:ext uri="{BB962C8B-B14F-4D97-AF65-F5344CB8AC3E}">
        <p14:creationId xmlns:p14="http://schemas.microsoft.com/office/powerpoint/2010/main" val="277640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lstStyle/>
          <a:p>
            <a:pPr eaLnBrk="1" hangingPunct="1"/>
            <a:r>
              <a:rPr lang="en-US" altLang="zh-CN"/>
              <a:t>Program Management</a:t>
            </a:r>
          </a:p>
        </p:txBody>
      </p:sp>
      <p:sp>
        <p:nvSpPr>
          <p:cNvPr id="9219" name="Rectangle 3"/>
          <p:cNvSpPr>
            <a:spLocks noGrp="1" noChangeArrowheads="1"/>
          </p:cNvSpPr>
          <p:nvPr>
            <p:ph type="body" idx="1"/>
          </p:nvPr>
        </p:nvSpPr>
        <p:spPr>
          <a:xfrm>
            <a:off x="609600" y="1066800"/>
            <a:ext cx="8153400" cy="5791200"/>
          </a:xfrm>
          <a:ln>
            <a:solidFill>
              <a:schemeClr val="accent1"/>
            </a:solidFill>
            <a:miter lim="800000"/>
            <a:headEnd/>
            <a:tailEnd/>
          </a:ln>
        </p:spPr>
        <p:txBody>
          <a:bodyPr>
            <a:normAutofit fontScale="92500" lnSpcReduction="10000"/>
          </a:bodyPr>
          <a:lstStyle/>
          <a:p>
            <a:pPr eaLnBrk="1" hangingPunct="1">
              <a:lnSpc>
                <a:spcPct val="90000"/>
              </a:lnSpc>
              <a:spcBef>
                <a:spcPct val="0"/>
              </a:spcBef>
            </a:pPr>
            <a:r>
              <a:rPr lang="en-US" altLang="zh-CN" sz="2800" dirty="0">
                <a:hlinkClick r:id="rId2" action="ppaction://hlinksldjump"/>
              </a:rPr>
              <a:t>Terminology</a:t>
            </a:r>
            <a:r>
              <a:rPr lang="zh-CN" altLang="en-US" sz="2800" dirty="0"/>
              <a:t>（名词）</a:t>
            </a:r>
            <a:endParaRPr lang="en-US" altLang="zh-CN" sz="2800" dirty="0"/>
          </a:p>
          <a:p>
            <a:pPr lvl="1" eaLnBrk="1" hangingPunct="1">
              <a:lnSpc>
                <a:spcPct val="90000"/>
              </a:lnSpc>
              <a:spcBef>
                <a:spcPct val="0"/>
              </a:spcBef>
            </a:pPr>
            <a:r>
              <a:rPr lang="en-US" altLang="zh-CN" sz="2400" b="1" dirty="0"/>
              <a:t>Policy</a:t>
            </a:r>
            <a:r>
              <a:rPr lang="en-US" altLang="zh-CN" sz="2400" dirty="0"/>
              <a:t>: a statement of </a:t>
            </a:r>
            <a:r>
              <a:rPr lang="en-US" altLang="zh-CN" sz="2400" u="sng" dirty="0"/>
              <a:t>goals</a:t>
            </a:r>
            <a:r>
              <a:rPr lang="en-US" altLang="zh-CN" sz="2400" dirty="0"/>
              <a:t> and of the relative importance attached to each. It comprises one or more plans. </a:t>
            </a:r>
          </a:p>
          <a:p>
            <a:pPr lvl="2" eaLnBrk="1" hangingPunct="1">
              <a:lnSpc>
                <a:spcPct val="90000"/>
              </a:lnSpc>
              <a:spcBef>
                <a:spcPct val="0"/>
              </a:spcBef>
            </a:pPr>
            <a:r>
              <a:rPr lang="en-US" altLang="zh-CN" sz="2000" dirty="0"/>
              <a:t>broad, </a:t>
            </a:r>
            <a:r>
              <a:rPr lang="en-US" altLang="zh-CN" sz="2000" dirty="0" err="1"/>
              <a:t>eg</a:t>
            </a:r>
            <a:r>
              <a:rPr lang="en-US" altLang="zh-CN" sz="2000" dirty="0"/>
              <a:t>. welfare policy</a:t>
            </a:r>
            <a:endParaRPr lang="zh-CN" altLang="en-US" sz="2000" dirty="0"/>
          </a:p>
          <a:p>
            <a:pPr lvl="1" eaLnBrk="1" hangingPunct="1">
              <a:lnSpc>
                <a:spcPct val="90000"/>
              </a:lnSpc>
              <a:spcBef>
                <a:spcPct val="0"/>
              </a:spcBef>
            </a:pPr>
            <a:r>
              <a:rPr lang="en-US" altLang="zh-CN" sz="2400" b="1" dirty="0"/>
              <a:t>Plan</a:t>
            </a:r>
            <a:r>
              <a:rPr lang="en-US" altLang="zh-CN" sz="2400" dirty="0"/>
              <a:t>: a statement of </a:t>
            </a:r>
            <a:r>
              <a:rPr lang="en-US" altLang="zh-CN" sz="2400" u="sng" dirty="0"/>
              <a:t>objectives</a:t>
            </a:r>
            <a:r>
              <a:rPr lang="en-US" altLang="zh-CN" sz="2400" dirty="0"/>
              <a:t> to be attained.</a:t>
            </a:r>
          </a:p>
          <a:p>
            <a:pPr lvl="1" eaLnBrk="1" hangingPunct="1">
              <a:lnSpc>
                <a:spcPct val="90000"/>
              </a:lnSpc>
              <a:spcBef>
                <a:spcPct val="0"/>
              </a:spcBef>
            </a:pPr>
            <a:r>
              <a:rPr lang="en-US" altLang="zh-CN" sz="2400" b="1" dirty="0"/>
              <a:t>Program</a:t>
            </a:r>
            <a:r>
              <a:rPr lang="en-US" altLang="zh-CN" sz="2400" dirty="0"/>
              <a:t>: a set of specific </a:t>
            </a:r>
            <a:r>
              <a:rPr lang="en-US" altLang="zh-CN" sz="2400" u="sng" dirty="0"/>
              <a:t>actions</a:t>
            </a:r>
            <a:r>
              <a:rPr lang="en-US" altLang="zh-CN" sz="2400" dirty="0"/>
              <a:t> intended to help implement a plan. </a:t>
            </a:r>
          </a:p>
          <a:p>
            <a:pPr lvl="2" eaLnBrk="1" hangingPunct="1">
              <a:lnSpc>
                <a:spcPct val="120000"/>
              </a:lnSpc>
              <a:spcBef>
                <a:spcPct val="0"/>
              </a:spcBef>
            </a:pPr>
            <a:r>
              <a:rPr lang="en-US" altLang="zh-CN" sz="2000" dirty="0"/>
              <a:t>specific, having a focus: </a:t>
            </a:r>
            <a:r>
              <a:rPr lang="en-US" altLang="zh-CN" sz="2000" dirty="0" err="1"/>
              <a:t>eg</a:t>
            </a:r>
            <a:r>
              <a:rPr lang="en-US" altLang="zh-CN" sz="2000" dirty="0"/>
              <a:t>. Medicare; Medicaid; unemployment insurance; Temporary Assistance for Needy Families (TANF); Food stamps; public housing assistance.</a:t>
            </a:r>
            <a:endParaRPr lang="en-US" altLang="zh-CN" dirty="0"/>
          </a:p>
          <a:p>
            <a:pPr eaLnBrk="1" hangingPunct="1">
              <a:spcBef>
                <a:spcPct val="0"/>
              </a:spcBef>
            </a:pPr>
            <a:r>
              <a:rPr lang="en-US" altLang="zh-CN" sz="2800" dirty="0"/>
              <a:t>Public administrators ensure that tasks are done in an </a:t>
            </a:r>
            <a:r>
              <a:rPr lang="en-US" altLang="zh-CN" sz="2800" b="1" dirty="0"/>
              <a:t>efficient and effective</a:t>
            </a:r>
            <a:r>
              <a:rPr lang="en-US" altLang="zh-CN" sz="2800" dirty="0"/>
              <a:t> manner.</a:t>
            </a:r>
          </a:p>
          <a:p>
            <a:pPr lvl="1" eaLnBrk="1" hangingPunct="1">
              <a:spcBef>
                <a:spcPct val="0"/>
              </a:spcBef>
              <a:buFontTx/>
              <a:buNone/>
            </a:pPr>
            <a:r>
              <a:rPr lang="en-US" altLang="zh-CN" sz="2400" dirty="0">
                <a:sym typeface="Wingdings" pitchFamily="2" charset="2"/>
              </a:rPr>
              <a:t> Need a thorough grasp of the five traditional management functions.</a:t>
            </a:r>
            <a:endParaRPr lang="en-US" altLang="zh-CN" sz="2400" dirty="0"/>
          </a:p>
        </p:txBody>
      </p:sp>
    </p:spTree>
    <p:extLst>
      <p:ext uri="{BB962C8B-B14F-4D97-AF65-F5344CB8AC3E}">
        <p14:creationId xmlns:p14="http://schemas.microsoft.com/office/powerpoint/2010/main" val="227713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077A4A6F-E5B6-486F-9B9A-C3E61CA4840D}" type="slidenum">
              <a:rPr lang="zh-CN" altLang="en-US" sz="1400" smtClean="0"/>
              <a:pPr eaLnBrk="1" hangingPunct="1"/>
              <a:t>24</a:t>
            </a:fld>
            <a:endParaRPr lang="en-US" altLang="zh-CN" sz="1400"/>
          </a:p>
        </p:txBody>
      </p:sp>
      <p:sp>
        <p:nvSpPr>
          <p:cNvPr id="10243"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altLang="zh-CN" sz="3600"/>
              <a:t>An Idealized Structure of Public Policy</a:t>
            </a:r>
          </a:p>
        </p:txBody>
      </p:sp>
      <p:pic>
        <p:nvPicPr>
          <p:cNvPr id="1024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3985" t="53862" r="20853" b="14383"/>
          <a:stretch>
            <a:fillRect/>
          </a:stretch>
        </p:blipFill>
        <p:spPr>
          <a:xfrm>
            <a:off x="304800" y="1066800"/>
            <a:ext cx="4876800" cy="4648200"/>
          </a:xfrm>
          <a:noFill/>
        </p:spPr>
      </p:pic>
      <p:sp>
        <p:nvSpPr>
          <p:cNvPr id="10245" name="Rectangle 5"/>
          <p:cNvSpPr>
            <a:spLocks noChangeArrowheads="1"/>
          </p:cNvSpPr>
          <p:nvPr/>
        </p:nvSpPr>
        <p:spPr bwMode="auto">
          <a:xfrm>
            <a:off x="5257800" y="990600"/>
            <a:ext cx="3733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pPr>
            <a:r>
              <a:rPr lang="en-US" altLang="zh-CN" dirty="0"/>
              <a:t>Example:</a:t>
            </a:r>
          </a:p>
          <a:p>
            <a:pPr marL="342900" indent="-342900">
              <a:lnSpc>
                <a:spcPct val="80000"/>
              </a:lnSpc>
            </a:pPr>
            <a:r>
              <a:rPr lang="en-US" altLang="zh-CN" dirty="0"/>
              <a:t>             </a:t>
            </a:r>
          </a:p>
          <a:p>
            <a:pPr marL="342900" indent="-342900">
              <a:lnSpc>
                <a:spcPct val="80000"/>
              </a:lnSpc>
            </a:pPr>
            <a:r>
              <a:rPr lang="en-US" altLang="zh-CN" dirty="0"/>
              <a:t>               Increasing </a:t>
            </a:r>
          </a:p>
          <a:p>
            <a:pPr marL="342900" indent="-342900">
              <a:lnSpc>
                <a:spcPct val="80000"/>
              </a:lnSpc>
            </a:pPr>
            <a:r>
              <a:rPr lang="en-US" altLang="zh-CN" dirty="0"/>
              <a:t>		physical safety</a:t>
            </a:r>
          </a:p>
          <a:p>
            <a:pPr marL="342900" indent="-342900">
              <a:lnSpc>
                <a:spcPct val="80000"/>
              </a:lnSpc>
            </a:pPr>
            <a:r>
              <a:rPr lang="en-US" altLang="zh-CN" dirty="0"/>
              <a:t> </a:t>
            </a:r>
          </a:p>
          <a:p>
            <a:pPr marL="342900" indent="-342900">
              <a:lnSpc>
                <a:spcPct val="80000"/>
              </a:lnSpc>
            </a:pPr>
            <a:endParaRPr lang="en-US" altLang="zh-CN" dirty="0"/>
          </a:p>
          <a:p>
            <a:pPr marL="342900" indent="-342900">
              <a:lnSpc>
                <a:spcPct val="80000"/>
              </a:lnSpc>
            </a:pPr>
            <a:endParaRPr lang="en-US" altLang="zh-CN" dirty="0"/>
          </a:p>
          <a:p>
            <a:pPr marL="342900" indent="-342900">
              <a:lnSpc>
                <a:spcPct val="80000"/>
              </a:lnSpc>
            </a:pPr>
            <a:endParaRPr lang="en-US" altLang="zh-CN" dirty="0"/>
          </a:p>
          <a:p>
            <a:pPr marL="342900" indent="-342900">
              <a:lnSpc>
                <a:spcPct val="80000"/>
              </a:lnSpc>
            </a:pPr>
            <a:r>
              <a:rPr lang="en-US" altLang="zh-CN" sz="2000" dirty="0"/>
              <a:t>Decreasing        </a:t>
            </a:r>
            <a:r>
              <a:rPr lang="en-US" altLang="zh-CN" sz="2000" dirty="0" err="1"/>
              <a:t>Decreasing</a:t>
            </a:r>
            <a:r>
              <a:rPr lang="en-US" altLang="zh-CN" sz="2000" dirty="0"/>
              <a:t> </a:t>
            </a:r>
          </a:p>
          <a:p>
            <a:pPr marL="342900" indent="-342900">
              <a:lnSpc>
                <a:spcPct val="80000"/>
              </a:lnSpc>
            </a:pPr>
            <a:r>
              <a:rPr lang="en-US" altLang="zh-CN" sz="2000" dirty="0"/>
              <a:t>violent 	            traffic</a:t>
            </a:r>
          </a:p>
          <a:p>
            <a:pPr marL="342900" indent="-342900">
              <a:lnSpc>
                <a:spcPct val="80000"/>
              </a:lnSpc>
            </a:pPr>
            <a:r>
              <a:rPr lang="en-US" altLang="zh-CN" sz="2000" dirty="0"/>
              <a:t>crimes (25%)     accident (25%)</a:t>
            </a:r>
          </a:p>
          <a:p>
            <a:pPr marL="342900" indent="-342900">
              <a:lnSpc>
                <a:spcPct val="80000"/>
              </a:lnSpc>
            </a:pPr>
            <a:endParaRPr lang="en-US" altLang="zh-CN" sz="2000" dirty="0"/>
          </a:p>
          <a:p>
            <a:pPr marL="342900" indent="-342900">
              <a:lnSpc>
                <a:spcPct val="80000"/>
              </a:lnSpc>
            </a:pPr>
            <a:endParaRPr lang="en-US" altLang="zh-CN" sz="2000" dirty="0"/>
          </a:p>
          <a:p>
            <a:pPr marL="342900" indent="-342900">
              <a:lnSpc>
                <a:spcPct val="80000"/>
              </a:lnSpc>
            </a:pPr>
            <a:endParaRPr lang="en-US" altLang="zh-CN" sz="2000" dirty="0"/>
          </a:p>
          <a:p>
            <a:pPr marL="342900" indent="-342900">
              <a:lnSpc>
                <a:spcPct val="90000"/>
              </a:lnSpc>
              <a:buFontTx/>
              <a:buChar char="•"/>
            </a:pPr>
            <a:r>
              <a:rPr lang="en-US" altLang="zh-CN" sz="2000" dirty="0"/>
              <a:t>Increase police force by 1000.</a:t>
            </a:r>
          </a:p>
          <a:p>
            <a:pPr marL="342900" indent="-342900">
              <a:lnSpc>
                <a:spcPct val="90000"/>
              </a:lnSpc>
              <a:buFontTx/>
              <a:buChar char="•"/>
            </a:pPr>
            <a:r>
              <a:rPr lang="en-US" altLang="zh-CN" sz="2000" dirty="0"/>
              <a:t>Set up youth afterschool program</a:t>
            </a:r>
          </a:p>
          <a:p>
            <a:pPr marL="342900" indent="-342900">
              <a:lnSpc>
                <a:spcPct val="90000"/>
              </a:lnSpc>
              <a:buFontTx/>
              <a:buChar char="•"/>
            </a:pPr>
            <a:r>
              <a:rPr lang="en-US" altLang="zh-CN" sz="2000" dirty="0"/>
              <a:t>Neighborhood Watch Program</a:t>
            </a:r>
          </a:p>
          <a:p>
            <a:pPr marL="342900" indent="-342900">
              <a:lnSpc>
                <a:spcPct val="90000"/>
              </a:lnSpc>
              <a:buFontTx/>
              <a:buChar char="•"/>
            </a:pPr>
            <a:r>
              <a:rPr lang="en-US" altLang="zh-CN" dirty="0">
                <a:latin typeface="Garamond" pitchFamily="18" charset="0"/>
              </a:rPr>
              <a:t>…</a:t>
            </a:r>
            <a:endParaRPr lang="en-US" altLang="zh-CN" dirty="0"/>
          </a:p>
        </p:txBody>
      </p:sp>
      <p:sp>
        <p:nvSpPr>
          <p:cNvPr id="10246" name="Line 8"/>
          <p:cNvSpPr>
            <a:spLocks noChangeShapeType="1"/>
          </p:cNvSpPr>
          <p:nvPr/>
        </p:nvSpPr>
        <p:spPr bwMode="auto">
          <a:xfrm>
            <a:off x="5868144" y="355092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 name="Line 8"/>
          <p:cNvSpPr>
            <a:spLocks noChangeShapeType="1"/>
          </p:cNvSpPr>
          <p:nvPr/>
        </p:nvSpPr>
        <p:spPr bwMode="auto">
          <a:xfrm flipH="1">
            <a:off x="6300192" y="1916832"/>
            <a:ext cx="432048" cy="864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 name="Line 8"/>
          <p:cNvSpPr>
            <a:spLocks noChangeShapeType="1"/>
          </p:cNvSpPr>
          <p:nvPr/>
        </p:nvSpPr>
        <p:spPr bwMode="auto">
          <a:xfrm>
            <a:off x="7155924" y="1967880"/>
            <a:ext cx="51242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2170143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27088" y="304800"/>
            <a:ext cx="7631112" cy="676275"/>
          </a:xfrm>
        </p:spPr>
        <p:txBody>
          <a:bodyPr>
            <a:normAutofit fontScale="90000"/>
          </a:bodyPr>
          <a:lstStyle/>
          <a:p>
            <a:pPr eaLnBrk="1" hangingPunct="1"/>
            <a:r>
              <a:rPr lang="en-US" altLang="zh-CN" sz="4000"/>
              <a:t>Traditional Management Functions</a:t>
            </a:r>
          </a:p>
        </p:txBody>
      </p:sp>
      <p:sp>
        <p:nvSpPr>
          <p:cNvPr id="11267" name="Rectangle 3"/>
          <p:cNvSpPr>
            <a:spLocks noGrp="1" noChangeArrowheads="1"/>
          </p:cNvSpPr>
          <p:nvPr>
            <p:ph type="body" idx="1"/>
          </p:nvPr>
        </p:nvSpPr>
        <p:spPr>
          <a:xfrm>
            <a:off x="685800" y="1219200"/>
            <a:ext cx="8062913" cy="5334000"/>
          </a:xfrm>
        </p:spPr>
        <p:txBody>
          <a:bodyPr>
            <a:normAutofit fontScale="85000" lnSpcReduction="20000"/>
          </a:bodyPr>
          <a:lstStyle/>
          <a:p>
            <a:pPr eaLnBrk="1" hangingPunct="1">
              <a:lnSpc>
                <a:spcPct val="90000"/>
              </a:lnSpc>
            </a:pPr>
            <a:r>
              <a:rPr lang="en-US" altLang="zh-CN" sz="2000" b="1" dirty="0"/>
              <a:t>Planning –</a:t>
            </a:r>
            <a:r>
              <a:rPr lang="en-US" altLang="zh-CN" sz="2000" dirty="0"/>
              <a:t>goals &amp; objectives</a:t>
            </a:r>
            <a:endParaRPr lang="en-US" altLang="zh-CN" sz="2000" b="1" dirty="0"/>
          </a:p>
          <a:p>
            <a:pPr lvl="1" eaLnBrk="1" hangingPunct="1">
              <a:lnSpc>
                <a:spcPct val="90000"/>
              </a:lnSpc>
              <a:buFontTx/>
              <a:buNone/>
            </a:pPr>
            <a:r>
              <a:rPr lang="en-US" altLang="zh-CN" sz="2000" dirty="0"/>
              <a:t>    </a:t>
            </a:r>
            <a:r>
              <a:rPr lang="en-US" altLang="zh-CN" sz="2000" dirty="0">
                <a:solidFill>
                  <a:schemeClr val="hlink"/>
                </a:solidFill>
              </a:rPr>
              <a:t>Where</a:t>
            </a:r>
            <a:r>
              <a:rPr lang="en-US" altLang="zh-CN" sz="2000" dirty="0"/>
              <a:t> the organization wants to go </a:t>
            </a:r>
            <a:r>
              <a:rPr lang="en-US" altLang="zh-CN" sz="2000" dirty="0">
                <a:solidFill>
                  <a:schemeClr val="hlink"/>
                </a:solidFill>
              </a:rPr>
              <a:t>and how</a:t>
            </a:r>
            <a:r>
              <a:rPr lang="en-US" altLang="zh-CN" sz="2000" dirty="0"/>
              <a:t> it will get there.</a:t>
            </a:r>
          </a:p>
          <a:p>
            <a:pPr eaLnBrk="1" hangingPunct="1">
              <a:lnSpc>
                <a:spcPct val="90000"/>
              </a:lnSpc>
              <a:spcBef>
                <a:spcPct val="50000"/>
              </a:spcBef>
            </a:pPr>
            <a:r>
              <a:rPr lang="en-US" altLang="zh-CN" sz="2000" b="1" dirty="0"/>
              <a:t>Decision Making- </a:t>
            </a:r>
            <a:r>
              <a:rPr lang="en-US" altLang="zh-CN" sz="2000" dirty="0"/>
              <a:t>alternative strategies for</a:t>
            </a:r>
            <a:r>
              <a:rPr lang="en-US" altLang="zh-CN" sz="2000" b="1" dirty="0"/>
              <a:t> </a:t>
            </a:r>
            <a:r>
              <a:rPr lang="en-US" altLang="zh-CN" sz="2000" dirty="0"/>
              <a:t>attaining the objectives.</a:t>
            </a:r>
          </a:p>
          <a:p>
            <a:pPr lvl="1" eaLnBrk="1" hangingPunct="1">
              <a:lnSpc>
                <a:spcPct val="90000"/>
              </a:lnSpc>
              <a:buFontTx/>
              <a:buNone/>
            </a:pPr>
            <a:r>
              <a:rPr lang="en-US" altLang="zh-CN" sz="2000" dirty="0"/>
              <a:t>	Process of identifying problems and opportunities, generating alternatives, and selecting an alternative.</a:t>
            </a:r>
          </a:p>
          <a:p>
            <a:pPr eaLnBrk="1" hangingPunct="1">
              <a:lnSpc>
                <a:spcPct val="90000"/>
              </a:lnSpc>
              <a:spcBef>
                <a:spcPct val="50000"/>
              </a:spcBef>
            </a:pPr>
            <a:r>
              <a:rPr lang="en-US" altLang="zh-CN" sz="2000" b="1" dirty="0"/>
              <a:t>Organizing- </a:t>
            </a:r>
            <a:r>
              <a:rPr lang="en-US" altLang="zh-CN" sz="2000" dirty="0"/>
              <a:t>structures and roles</a:t>
            </a:r>
          </a:p>
          <a:p>
            <a:pPr lvl="1" eaLnBrk="1" hangingPunct="1">
              <a:lnSpc>
                <a:spcPct val="90000"/>
              </a:lnSpc>
              <a:buFontTx/>
              <a:buNone/>
            </a:pPr>
            <a:r>
              <a:rPr lang="en-US" altLang="zh-CN" sz="2000" dirty="0"/>
              <a:t>   Assignment of tasks (“these are the things we must do”)</a:t>
            </a:r>
          </a:p>
          <a:p>
            <a:pPr lvl="1" eaLnBrk="1" hangingPunct="1">
              <a:lnSpc>
                <a:spcPct val="90000"/>
              </a:lnSpc>
              <a:buFontTx/>
              <a:buNone/>
            </a:pPr>
            <a:r>
              <a:rPr lang="en-US" altLang="zh-CN" sz="2000" dirty="0"/>
              <a:t>&amp; the grouping of tasks into organizational units (</a:t>
            </a:r>
            <a:r>
              <a:rPr lang="en-US" altLang="zh-CN" sz="2000" dirty="0" err="1"/>
              <a:t>depts</a:t>
            </a:r>
            <a:r>
              <a:rPr lang="en-US" altLang="zh-CN" sz="2000" dirty="0"/>
              <a:t>, offices) </a:t>
            </a:r>
          </a:p>
          <a:p>
            <a:pPr eaLnBrk="1" hangingPunct="1">
              <a:lnSpc>
                <a:spcPct val="90000"/>
              </a:lnSpc>
              <a:spcBef>
                <a:spcPct val="50000"/>
              </a:spcBef>
            </a:pPr>
            <a:r>
              <a:rPr lang="en-US" altLang="zh-CN" sz="2000" b="1" dirty="0"/>
              <a:t>Leading- </a:t>
            </a:r>
            <a:r>
              <a:rPr lang="en-US" altLang="zh-CN" sz="2000" dirty="0"/>
              <a:t>motivating and interpersonal skills</a:t>
            </a:r>
            <a:endParaRPr lang="en-US" altLang="zh-CN" sz="2000" b="1" dirty="0"/>
          </a:p>
          <a:p>
            <a:pPr lvl="1" eaLnBrk="1" hangingPunct="1">
              <a:lnSpc>
                <a:spcPct val="90000"/>
              </a:lnSpc>
              <a:buFontTx/>
              <a:buNone/>
            </a:pPr>
            <a:r>
              <a:rPr lang="en-US" altLang="zh-CN" sz="2000" dirty="0"/>
              <a:t>    The use of influence to </a:t>
            </a:r>
            <a:r>
              <a:rPr lang="en-US" altLang="zh-CN" sz="2000" dirty="0">
                <a:solidFill>
                  <a:schemeClr val="hlink"/>
                </a:solidFill>
              </a:rPr>
              <a:t>lead and motivate</a:t>
            </a:r>
            <a:r>
              <a:rPr lang="en-US" altLang="zh-CN" sz="2000" dirty="0"/>
              <a:t> civil servants to achieve program objectives.</a:t>
            </a:r>
          </a:p>
          <a:p>
            <a:pPr eaLnBrk="1" hangingPunct="1">
              <a:lnSpc>
                <a:spcPct val="90000"/>
              </a:lnSpc>
              <a:spcBef>
                <a:spcPct val="50000"/>
              </a:spcBef>
            </a:pPr>
            <a:r>
              <a:rPr lang="en-US" altLang="zh-CN" sz="2000" b="1" dirty="0"/>
              <a:t>Implementing </a:t>
            </a:r>
          </a:p>
          <a:p>
            <a:pPr lvl="1" eaLnBrk="1" hangingPunct="1">
              <a:lnSpc>
                <a:spcPct val="90000"/>
              </a:lnSpc>
              <a:buFontTx/>
              <a:buNone/>
            </a:pPr>
            <a:r>
              <a:rPr lang="en-US" altLang="zh-CN" sz="2000" dirty="0"/>
              <a:t>    </a:t>
            </a:r>
            <a:r>
              <a:rPr lang="en-US" altLang="zh-CN" sz="2000" dirty="0">
                <a:solidFill>
                  <a:schemeClr val="hlink"/>
                </a:solidFill>
              </a:rPr>
              <a:t>Monitoring and adjusting</a:t>
            </a:r>
            <a:r>
              <a:rPr lang="en-US" altLang="zh-CN" sz="2000" dirty="0"/>
              <a:t> of the agency employees’ activities to ensure that the program remains on track toward its objectives.</a:t>
            </a:r>
          </a:p>
        </p:txBody>
      </p:sp>
    </p:spTree>
    <p:extLst>
      <p:ext uri="{BB962C8B-B14F-4D97-AF65-F5344CB8AC3E}">
        <p14:creationId xmlns:p14="http://schemas.microsoft.com/office/powerpoint/2010/main" val="2028353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pPr eaLnBrk="1" hangingPunct="1"/>
            <a:r>
              <a:rPr lang="en-US" altLang="zh-CN"/>
              <a:t>Resource Management</a:t>
            </a:r>
          </a:p>
        </p:txBody>
      </p:sp>
      <p:sp>
        <p:nvSpPr>
          <p:cNvPr id="12291" name="Rectangle 3"/>
          <p:cNvSpPr>
            <a:spLocks noGrp="1" noChangeArrowheads="1"/>
          </p:cNvSpPr>
          <p:nvPr>
            <p:ph type="body" idx="1"/>
          </p:nvPr>
        </p:nvSpPr>
        <p:spPr>
          <a:xfrm>
            <a:off x="395288" y="1196975"/>
            <a:ext cx="8569325" cy="5181600"/>
          </a:xfrm>
        </p:spPr>
        <p:txBody>
          <a:bodyPr>
            <a:normAutofit lnSpcReduction="10000"/>
          </a:bodyPr>
          <a:lstStyle/>
          <a:p>
            <a:pPr eaLnBrk="1" hangingPunct="1">
              <a:spcBef>
                <a:spcPts val="600"/>
              </a:spcBef>
              <a:spcAft>
                <a:spcPts val="600"/>
              </a:spcAft>
            </a:pPr>
            <a:r>
              <a:rPr lang="en-US" altLang="zh-CN" dirty="0"/>
              <a:t>Success in conceiving and implementing public policy is predicated on the administrator</a:t>
            </a:r>
            <a:r>
              <a:rPr lang="en-US" altLang="zh-CN" dirty="0">
                <a:latin typeface="Garamond" pitchFamily="18" charset="0"/>
              </a:rPr>
              <a:t>’</a:t>
            </a:r>
            <a:r>
              <a:rPr lang="en-US" altLang="zh-CN" dirty="0"/>
              <a:t>s skill at resource management.</a:t>
            </a:r>
            <a:endParaRPr lang="en-US" altLang="zh-CN" sz="1600" dirty="0"/>
          </a:p>
          <a:p>
            <a:pPr lvl="1" eaLnBrk="1" hangingPunct="1">
              <a:spcBef>
                <a:spcPts val="600"/>
              </a:spcBef>
              <a:spcAft>
                <a:spcPts val="600"/>
              </a:spcAft>
            </a:pPr>
            <a:r>
              <a:rPr lang="en-US" altLang="zh-CN" dirty="0"/>
              <a:t>Public administration is people intensive </a:t>
            </a:r>
            <a:r>
              <a:rPr lang="en-US" altLang="zh-CN" b="1" dirty="0"/>
              <a:t>(HR management)</a:t>
            </a:r>
            <a:r>
              <a:rPr lang="en-US" altLang="zh-CN" dirty="0"/>
              <a:t>.</a:t>
            </a:r>
            <a:endParaRPr lang="en-US" altLang="zh-CN" b="1" dirty="0"/>
          </a:p>
          <a:p>
            <a:pPr lvl="1" eaLnBrk="1" hangingPunct="1">
              <a:spcBef>
                <a:spcPts val="600"/>
              </a:spcBef>
              <a:spcAft>
                <a:spcPts val="600"/>
              </a:spcAft>
            </a:pPr>
            <a:r>
              <a:rPr lang="en-US" altLang="zh-CN" dirty="0"/>
              <a:t>Few public administrative activities are voluntary and free </a:t>
            </a:r>
            <a:r>
              <a:rPr lang="en-US" altLang="zh-CN" b="1" dirty="0"/>
              <a:t>(Financial management)</a:t>
            </a:r>
            <a:r>
              <a:rPr lang="en-US" altLang="zh-CN" dirty="0"/>
              <a:t>.</a:t>
            </a:r>
          </a:p>
          <a:p>
            <a:pPr lvl="1" eaLnBrk="1" hangingPunct="1">
              <a:spcBef>
                <a:spcPts val="600"/>
              </a:spcBef>
              <a:spcAft>
                <a:spcPts val="600"/>
              </a:spcAft>
            </a:pPr>
            <a:r>
              <a:rPr lang="en-US" altLang="zh-CN" dirty="0"/>
              <a:t>Some argue that information is becoming the most important resource in the 21st century (</a:t>
            </a:r>
            <a:r>
              <a:rPr lang="en-US" altLang="zh-CN" b="1" dirty="0"/>
              <a:t>information management</a:t>
            </a:r>
            <a:r>
              <a:rPr lang="en-US" altLang="zh-CN" dirty="0"/>
              <a:t>).</a:t>
            </a:r>
          </a:p>
        </p:txBody>
      </p:sp>
    </p:spTree>
    <p:extLst>
      <p:ext uri="{BB962C8B-B14F-4D97-AF65-F5344CB8AC3E}">
        <p14:creationId xmlns:p14="http://schemas.microsoft.com/office/powerpoint/2010/main" val="1341501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304800"/>
            <a:ext cx="8458200" cy="1143000"/>
          </a:xfrm>
        </p:spPr>
        <p:txBody>
          <a:bodyPr/>
          <a:lstStyle/>
          <a:p>
            <a:pPr eaLnBrk="1" hangingPunct="1"/>
            <a:r>
              <a:rPr lang="en-US" altLang="zh-CN" sz="3600"/>
              <a:t>Typology of Org Management </a:t>
            </a:r>
            <a:r>
              <a:rPr lang="en-IE" altLang="zh-CN" sz="2800"/>
              <a:t>(Knott, 1993)</a:t>
            </a:r>
            <a:endParaRPr lang="en-US" altLang="zh-CN" sz="2800"/>
          </a:p>
        </p:txBody>
      </p:sp>
      <p:graphicFrame>
        <p:nvGraphicFramePr>
          <p:cNvPr id="300035" name="Group 3"/>
          <p:cNvGraphicFramePr>
            <a:graphicFrameLocks noGrp="1"/>
          </p:cNvGraphicFramePr>
          <p:nvPr>
            <p:ph idx="1"/>
          </p:nvPr>
        </p:nvGraphicFramePr>
        <p:xfrm>
          <a:off x="2286000" y="2286000"/>
          <a:ext cx="6553200" cy="4114800"/>
        </p:xfrm>
        <a:graphic>
          <a:graphicData uri="http://schemas.openxmlformats.org/drawingml/2006/table">
            <a:tbl>
              <a:tblPr/>
              <a:tblGrid>
                <a:gridCol w="3276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2178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chemeClr val="tx1"/>
                          </a:solidFill>
                          <a:effectLst/>
                          <a:latin typeface="Times New Roman" pitchFamily="18" charset="0"/>
                          <a:ea typeface="新細明體" pitchFamily="18" charset="-120"/>
                        </a:rPr>
                        <a:t>Private</a:t>
                      </a:r>
                      <a:r>
                        <a:rPr kumimoji="1" lang="en-US" altLang="zh-CN" sz="2000" b="0" i="0" u="none" strike="noStrike" cap="none" normalizeH="0" baseline="0">
                          <a:ln>
                            <a:noFill/>
                          </a:ln>
                          <a:solidFill>
                            <a:schemeClr val="tx1"/>
                          </a:solidFill>
                          <a:effectLst/>
                          <a:latin typeface="Times New Roman" pitchFamily="18" charset="0"/>
                          <a:ea typeface="新細明體" pitchFamily="18" charset="-120"/>
                        </a:rPr>
                        <a:t>: Retailing, fast-food</a:t>
                      </a:r>
                      <a:endParaRPr kumimoji="1" lang="en-US" altLang="zh-CN" sz="2000" b="1" i="1"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000" b="1"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chemeClr val="tx1"/>
                          </a:solidFill>
                          <a:effectLst/>
                          <a:latin typeface="Times New Roman" pitchFamily="18" charset="0"/>
                          <a:ea typeface="新細明體" pitchFamily="18" charset="-120"/>
                        </a:rPr>
                        <a:t>Public:</a:t>
                      </a:r>
                      <a:r>
                        <a:rPr kumimoji="1" lang="en-US" altLang="zh-CN" sz="2000" b="0" i="0" u="none" strike="noStrike" cap="none" normalizeH="0" baseline="0">
                          <a:ln>
                            <a:noFill/>
                          </a:ln>
                          <a:solidFill>
                            <a:schemeClr val="tx1"/>
                          </a:solidFill>
                          <a:effectLst/>
                          <a:latin typeface="Times New Roman" pitchFamily="18" charset="0"/>
                          <a:ea typeface="新細明體" pitchFamily="18" charset="-120"/>
                        </a:rPr>
                        <a:t> Parking fine collection, Social security agency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chemeClr val="tx1"/>
                          </a:solidFill>
                          <a:effectLst/>
                          <a:latin typeface="Times New Roman" pitchFamily="18" charset="0"/>
                          <a:ea typeface="新細明體" pitchFamily="18" charset="-120"/>
                        </a:rPr>
                        <a:t>Private</a:t>
                      </a:r>
                      <a:r>
                        <a:rPr kumimoji="1" lang="en-US" altLang="zh-CN" sz="2000" b="0" i="0" u="none" strike="noStrike" cap="none" normalizeH="0" baseline="0">
                          <a:ln>
                            <a:noFill/>
                          </a:ln>
                          <a:solidFill>
                            <a:schemeClr val="tx1"/>
                          </a:solidFill>
                          <a:effectLst/>
                          <a:latin typeface="Times New Roman" pitchFamily="18" charset="0"/>
                          <a:ea typeface="新細明體" pitchFamily="18" charset="-120"/>
                        </a:rPr>
                        <a:t>: Hospital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000" b="1"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chemeClr val="tx1"/>
                          </a:solidFill>
                          <a:effectLst/>
                          <a:latin typeface="Times New Roman" pitchFamily="18" charset="0"/>
                          <a:ea typeface="新細明體" pitchFamily="18" charset="-120"/>
                        </a:rPr>
                        <a:t>Public:</a:t>
                      </a:r>
                      <a:r>
                        <a:rPr kumimoji="1" lang="en-US" altLang="zh-CN" sz="2000" b="0" i="0" u="none" strike="noStrike" cap="none" normalizeH="0" baseline="0">
                          <a:ln>
                            <a:noFill/>
                          </a:ln>
                          <a:solidFill>
                            <a:schemeClr val="tx1"/>
                          </a:solidFill>
                          <a:effectLst/>
                          <a:latin typeface="Times New Roman" pitchFamily="18" charset="0"/>
                          <a:ea typeface="新細明體" pitchFamily="18" charset="-120"/>
                        </a:rPr>
                        <a:t> Forest service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36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chemeClr val="tx1"/>
                          </a:solidFill>
                          <a:effectLst/>
                          <a:latin typeface="Times New Roman" pitchFamily="18" charset="0"/>
                          <a:ea typeface="新細明體" pitchFamily="18" charset="-120"/>
                        </a:rPr>
                        <a:t>Private</a:t>
                      </a:r>
                      <a:r>
                        <a:rPr kumimoji="1" lang="en-US" altLang="zh-CN" sz="2000" b="0" i="0" u="none" strike="noStrike" cap="none" normalizeH="0" baseline="0">
                          <a:ln>
                            <a:noFill/>
                          </a:ln>
                          <a:solidFill>
                            <a:schemeClr val="tx1"/>
                          </a:solidFill>
                          <a:effectLst/>
                          <a:latin typeface="Times New Roman" pitchFamily="18" charset="0"/>
                          <a:ea typeface="新細明體" pitchFamily="18" charset="-120"/>
                        </a:rPr>
                        <a:t>: GM, MaDonalds</a:t>
                      </a:r>
                      <a:endParaRPr kumimoji="1" lang="en-US" altLang="zh-CN" sz="2000" b="1" i="1"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000" b="1"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chemeClr val="tx1"/>
                          </a:solidFill>
                          <a:effectLst/>
                          <a:latin typeface="Times New Roman" pitchFamily="18" charset="0"/>
                          <a:ea typeface="新細明體" pitchFamily="18" charset="-120"/>
                        </a:rPr>
                        <a:t>Public:</a:t>
                      </a:r>
                      <a:r>
                        <a:rPr kumimoji="1" lang="en-US" altLang="zh-CN" sz="2000" b="0" i="0" u="none" strike="noStrike" cap="none" normalizeH="0" baseline="0">
                          <a:ln>
                            <a:noFill/>
                          </a:ln>
                          <a:solidFill>
                            <a:schemeClr val="tx1"/>
                          </a:solidFill>
                          <a:effectLst/>
                          <a:latin typeface="Times New Roman" pitchFamily="18" charset="0"/>
                          <a:ea typeface="新細明體" pitchFamily="18" charset="-120"/>
                        </a:rPr>
                        <a:t> Public utilities (water and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chemeClr val="tx1"/>
                          </a:solidFill>
                          <a:effectLst/>
                          <a:latin typeface="Times New Roman" pitchFamily="18" charset="0"/>
                          <a:ea typeface="新細明體" pitchFamily="18" charset="-120"/>
                        </a:rPr>
                        <a:t>Private</a:t>
                      </a:r>
                      <a:r>
                        <a:rPr kumimoji="1" lang="en-US" altLang="zh-CN" sz="2000" b="0" i="0" u="none" strike="noStrike" cap="none" normalizeH="0" baseline="0">
                          <a:ln>
                            <a:noFill/>
                          </a:ln>
                          <a:solidFill>
                            <a:schemeClr val="tx1"/>
                          </a:solidFill>
                          <a:effectLst/>
                          <a:latin typeface="Times New Roman" pitchFamily="18" charset="0"/>
                          <a:ea typeface="新細明體" pitchFamily="18" charset="-120"/>
                        </a:rPr>
                        <a:t>: university, bank</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000" b="0" i="0" u="none" strike="noStrike" cap="none" normalizeH="0" baseline="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chemeClr val="tx1"/>
                          </a:solidFill>
                          <a:effectLst/>
                          <a:latin typeface="Times New Roman" pitchFamily="18" charset="0"/>
                          <a:ea typeface="新細明體" pitchFamily="18" charset="-120"/>
                        </a:rPr>
                        <a:t>Public:</a:t>
                      </a:r>
                      <a:r>
                        <a:rPr kumimoji="1" lang="en-US" altLang="zh-CN" sz="2000" b="0" i="0" u="none" strike="noStrike" cap="none" normalizeH="0" baseline="0">
                          <a:ln>
                            <a:noFill/>
                          </a:ln>
                          <a:solidFill>
                            <a:schemeClr val="tx1"/>
                          </a:solidFill>
                          <a:effectLst/>
                          <a:latin typeface="Times New Roman" pitchFamily="18" charset="0"/>
                          <a:ea typeface="新細明體" pitchFamily="18" charset="-120"/>
                        </a:rPr>
                        <a:t> Immigration  service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494" name="Text Box 14"/>
          <p:cNvSpPr txBox="1">
            <a:spLocks noChangeArrowheads="1"/>
          </p:cNvSpPr>
          <p:nvPr/>
        </p:nvSpPr>
        <p:spPr bwMode="auto">
          <a:xfrm>
            <a:off x="609600" y="1295400"/>
            <a:ext cx="8305800" cy="4770438"/>
          </a:xfrm>
          <a:prstGeom prst="rect">
            <a:avLst/>
          </a:prstGeom>
          <a:noFill/>
          <a:ln w="9525">
            <a:noFill/>
            <a:miter lim="800000"/>
            <a:headEnd/>
            <a:tailEnd/>
          </a:ln>
        </p:spPr>
        <p:txBody>
          <a:bodyPr>
            <a:spAutoFit/>
          </a:bodyPr>
          <a:lstStyle/>
          <a:p>
            <a:pPr marL="457200" indent="-457200">
              <a:buFont typeface="Wingdings" pitchFamily="2" charset="2"/>
              <a:buNone/>
            </a:pPr>
            <a:r>
              <a:rPr lang="zh-CN" altLang="en-US" sz="2800">
                <a:latin typeface="Arial" charset="0"/>
                <a:ea typeface="新細明體" pitchFamily="18" charset="-120"/>
              </a:rPr>
              <a:t>                                      </a:t>
            </a:r>
            <a:r>
              <a:rPr lang="en-US" altLang="zh-CN" sz="2800">
                <a:latin typeface="Arial" charset="0"/>
                <a:ea typeface="新細明體" pitchFamily="18" charset="-120"/>
              </a:rPr>
              <a:t>Internal </a:t>
            </a:r>
          </a:p>
          <a:p>
            <a:pPr marL="457200" indent="-457200">
              <a:buFont typeface="Wingdings" pitchFamily="2" charset="2"/>
              <a:buNone/>
            </a:pPr>
            <a:r>
              <a:rPr lang="en-US" altLang="zh-CN" sz="2800">
                <a:latin typeface="Arial" charset="0"/>
                <a:ea typeface="新細明體" pitchFamily="18" charset="-120"/>
              </a:rPr>
              <a:t>		               	</a:t>
            </a:r>
            <a:r>
              <a:rPr lang="en-US" altLang="zh-CN" sz="2000">
                <a:latin typeface="Arial" charset="0"/>
                <a:ea typeface="新細明體" pitchFamily="18" charset="-120"/>
              </a:rPr>
              <a:t>routine</a:t>
            </a:r>
            <a:r>
              <a:rPr lang="en-US" altLang="zh-CN" sz="2800">
                <a:latin typeface="Arial" charset="0"/>
                <a:ea typeface="新細明體" pitchFamily="18" charset="-120"/>
              </a:rPr>
              <a:t>		    </a:t>
            </a:r>
            <a:r>
              <a:rPr lang="en-US" altLang="zh-CN" sz="2000">
                <a:latin typeface="Arial" charset="0"/>
                <a:ea typeface="新細明體" pitchFamily="18" charset="-120"/>
              </a:rPr>
              <a:t>non-routine</a:t>
            </a:r>
          </a:p>
          <a:p>
            <a:pPr marL="457200" indent="-457200">
              <a:buFont typeface="Wingdings" pitchFamily="2" charset="2"/>
              <a:buNone/>
            </a:pPr>
            <a:r>
              <a:rPr lang="en-US" altLang="zh-CN" sz="2800">
                <a:latin typeface="Arial" charset="0"/>
                <a:ea typeface="新細明體" pitchFamily="18" charset="-120"/>
              </a:rPr>
              <a:t>External</a:t>
            </a:r>
          </a:p>
          <a:p>
            <a:pPr marL="457200" indent="-457200">
              <a:buFont typeface="Wingdings" pitchFamily="2" charset="2"/>
              <a:buNone/>
            </a:pPr>
            <a:r>
              <a:rPr lang="en-US" altLang="zh-CN" sz="2800">
                <a:latin typeface="Arial" charset="0"/>
                <a:ea typeface="新細明體" pitchFamily="18" charset="-120"/>
              </a:rPr>
              <a:t>Envir.</a:t>
            </a:r>
          </a:p>
          <a:p>
            <a:pPr marL="457200" indent="-457200">
              <a:buFont typeface="Wingdings" pitchFamily="2" charset="2"/>
              <a:buNone/>
            </a:pPr>
            <a:endParaRPr lang="en-US" altLang="zh-CN" sz="2800">
              <a:latin typeface="Arial" charset="0"/>
              <a:ea typeface="新細明體" pitchFamily="18" charset="-120"/>
            </a:endParaRPr>
          </a:p>
          <a:p>
            <a:pPr marL="457200" indent="-457200">
              <a:buFont typeface="Wingdings" pitchFamily="2" charset="2"/>
              <a:buNone/>
            </a:pPr>
            <a:r>
              <a:rPr lang="en-US" altLang="zh-CN" sz="2000">
                <a:latin typeface="Arial" charset="0"/>
                <a:ea typeface="新細明體" pitchFamily="18" charset="-120"/>
              </a:rPr>
              <a:t>stable</a:t>
            </a:r>
          </a:p>
          <a:p>
            <a:pPr marL="457200" indent="-457200">
              <a:buFont typeface="Wingdings" pitchFamily="2" charset="2"/>
              <a:buNone/>
            </a:pPr>
            <a:endParaRPr lang="en-US" altLang="zh-CN" sz="2000">
              <a:latin typeface="Arial" charset="0"/>
              <a:ea typeface="新細明體" pitchFamily="18" charset="-120"/>
            </a:endParaRPr>
          </a:p>
          <a:p>
            <a:pPr marL="457200" indent="-457200">
              <a:buFont typeface="Wingdings" pitchFamily="2" charset="2"/>
              <a:buNone/>
            </a:pPr>
            <a:endParaRPr lang="en-US" altLang="zh-CN" sz="2800">
              <a:latin typeface="Arial" charset="0"/>
              <a:ea typeface="新細明體" pitchFamily="18" charset="-120"/>
            </a:endParaRPr>
          </a:p>
          <a:p>
            <a:pPr marL="457200" indent="-457200">
              <a:buFont typeface="Wingdings" pitchFamily="2" charset="2"/>
              <a:buNone/>
            </a:pPr>
            <a:endParaRPr lang="en-US" altLang="zh-CN" sz="2800">
              <a:latin typeface="Arial" charset="0"/>
              <a:ea typeface="新細明體" pitchFamily="18" charset="-120"/>
            </a:endParaRPr>
          </a:p>
          <a:p>
            <a:pPr marL="457200" indent="-457200">
              <a:buFont typeface="Wingdings" pitchFamily="2" charset="2"/>
              <a:buNone/>
            </a:pPr>
            <a:r>
              <a:rPr lang="en-US" altLang="zh-CN" sz="2000">
                <a:latin typeface="Arial" charset="0"/>
                <a:ea typeface="新細明體" pitchFamily="18" charset="-120"/>
              </a:rPr>
              <a:t>multiple</a:t>
            </a:r>
          </a:p>
          <a:p>
            <a:pPr marL="457200" indent="-457200">
              <a:buFont typeface="Wingdings" pitchFamily="2" charset="2"/>
              <a:buNone/>
            </a:pPr>
            <a:r>
              <a:rPr lang="en-US" altLang="zh-CN" sz="2000">
                <a:latin typeface="Arial" charset="0"/>
                <a:ea typeface="新細明體" pitchFamily="18" charset="-120"/>
              </a:rPr>
              <a:t>stakeholders</a:t>
            </a:r>
          </a:p>
          <a:p>
            <a:pPr marL="457200" indent="-457200">
              <a:buFont typeface="Wingdings" pitchFamily="2" charset="2"/>
              <a:buNone/>
            </a:pPr>
            <a:endParaRPr lang="zh-CN" altLang="en-US" sz="2800">
              <a:latin typeface="Arial" charset="0"/>
              <a:ea typeface="新細明體" pitchFamily="18"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762000" y="2590800"/>
            <a:ext cx="7772400" cy="1143000"/>
          </a:xfrm>
        </p:spPr>
        <p:txBody>
          <a:bodyPr/>
          <a:lstStyle/>
          <a:p>
            <a:r>
              <a:rPr lang="en-US" altLang="zh-CN"/>
              <a:t>Questions</a:t>
            </a:r>
            <a:r>
              <a:rPr lang="zh-CN" altLang="en-US"/>
              <a:t>？</a:t>
            </a:r>
          </a:p>
        </p:txBody>
      </p:sp>
    </p:spTree>
    <p:extLst>
      <p:ext uri="{BB962C8B-B14F-4D97-AF65-F5344CB8AC3E}">
        <p14:creationId xmlns:p14="http://schemas.microsoft.com/office/powerpoint/2010/main" val="3674587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914400" y="1295400"/>
            <a:ext cx="7772400" cy="4114800"/>
          </a:xfrm>
        </p:spPr>
        <p:txBody>
          <a:bodyPr/>
          <a:lstStyle/>
          <a:p>
            <a:pPr algn="ctr" eaLnBrk="1" hangingPunct="1">
              <a:buFontTx/>
              <a:buNone/>
            </a:pPr>
            <a:r>
              <a:rPr lang="zh-CN" altLang="en-US" dirty="0"/>
              <a:t> </a:t>
            </a:r>
          </a:p>
          <a:p>
            <a:pPr algn="ctr" eaLnBrk="1" hangingPunct="1">
              <a:buFontTx/>
              <a:buNone/>
            </a:pPr>
            <a:endParaRPr lang="en-US" altLang="zh-CN" dirty="0"/>
          </a:p>
          <a:p>
            <a:pPr algn="ctr" eaLnBrk="1" hangingPunct="1">
              <a:buFontTx/>
              <a:buNone/>
            </a:pPr>
            <a:r>
              <a:rPr lang="zh-CN" altLang="en-US" sz="5000" b="1" dirty="0"/>
              <a:t>中文版本</a:t>
            </a:r>
            <a:endParaRPr lang="en-US" altLang="zh-CN" sz="5000" b="1" dirty="0"/>
          </a:p>
          <a:p>
            <a:pPr algn="ctr" eaLnBrk="1" hangingPunct="1">
              <a:buFontTx/>
              <a:buNone/>
            </a:pPr>
            <a:r>
              <a:rPr lang="zh-CN" altLang="en-US" sz="5000" b="1" dirty="0"/>
              <a:t>公共组织</a:t>
            </a:r>
            <a:r>
              <a:rPr lang="en-US" altLang="zh-CN" sz="5000" b="1" dirty="0"/>
              <a:t> VS.</a:t>
            </a:r>
            <a:r>
              <a:rPr lang="zh-CN" altLang="en-US" sz="5000" b="1" dirty="0"/>
              <a:t>商业组织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576" y="332656"/>
            <a:ext cx="7869560" cy="1143000"/>
          </a:xfrm>
        </p:spPr>
        <p:txBody>
          <a:bodyPr/>
          <a:lstStyle/>
          <a:p>
            <a:r>
              <a:rPr lang="en-US" altLang="zh-CN" dirty="0"/>
              <a:t>Agenda for Today</a:t>
            </a:r>
          </a:p>
        </p:txBody>
      </p:sp>
      <p:sp>
        <p:nvSpPr>
          <p:cNvPr id="3075" name="Rectangle 3"/>
          <p:cNvSpPr>
            <a:spLocks noGrp="1" noChangeArrowheads="1"/>
          </p:cNvSpPr>
          <p:nvPr>
            <p:ph type="body" idx="1"/>
          </p:nvPr>
        </p:nvSpPr>
        <p:spPr>
          <a:xfrm>
            <a:off x="762000" y="2133600"/>
            <a:ext cx="7772400" cy="4267200"/>
          </a:xfrm>
        </p:spPr>
        <p:txBody>
          <a:bodyPr/>
          <a:lstStyle/>
          <a:p>
            <a:pPr eaLnBrk="1" hangingPunct="1"/>
            <a:r>
              <a:rPr lang="en-US" altLang="zh-CN" dirty="0"/>
              <a:t>Overview of the Last Session</a:t>
            </a:r>
          </a:p>
          <a:p>
            <a:pPr eaLnBrk="1" hangingPunct="1"/>
            <a:r>
              <a:rPr lang="en-US" altLang="zh-CN" dirty="0"/>
              <a:t>Public vs. Private Management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381000" y="381000"/>
            <a:ext cx="8540750" cy="762000"/>
          </a:xfrm>
        </p:spPr>
        <p:txBody>
          <a:bodyPr/>
          <a:lstStyle/>
          <a:p>
            <a:r>
              <a:rPr lang="zh-CN" altLang="en-US" sz="4000" dirty="0"/>
              <a:t>课堂讨论：</a:t>
            </a:r>
            <a:r>
              <a:rPr lang="en-US" altLang="zh-CN" dirty="0"/>
              <a:t>Lily</a:t>
            </a:r>
            <a:r>
              <a:rPr lang="zh-CN" altLang="en-US" dirty="0"/>
              <a:t>的工作难题</a:t>
            </a:r>
            <a:endParaRPr lang="en-US" altLang="zh-CN" sz="4000" dirty="0"/>
          </a:p>
        </p:txBody>
      </p:sp>
      <p:sp>
        <p:nvSpPr>
          <p:cNvPr id="40963" name="Rectangle 3"/>
          <p:cNvSpPr>
            <a:spLocks noGrp="1" noRot="1" noChangeArrowheads="1"/>
          </p:cNvSpPr>
          <p:nvPr>
            <p:ph type="body" idx="1"/>
          </p:nvPr>
        </p:nvSpPr>
        <p:spPr>
          <a:xfrm>
            <a:off x="395536" y="1196752"/>
            <a:ext cx="8540750" cy="5410200"/>
          </a:xfrm>
        </p:spPr>
        <p:txBody>
          <a:bodyPr>
            <a:normAutofit fontScale="92500" lnSpcReduction="10000"/>
          </a:bodyPr>
          <a:lstStyle/>
          <a:p>
            <a:pPr lvl="1"/>
            <a:r>
              <a:rPr lang="en-US" altLang="zh-CN" sz="2400" dirty="0"/>
              <a:t>Lily:</a:t>
            </a:r>
          </a:p>
          <a:p>
            <a:pPr lvl="2"/>
            <a:r>
              <a:rPr lang="zh-CN" altLang="en-US" sz="2000" dirty="0"/>
              <a:t>州预算办公室</a:t>
            </a:r>
            <a:r>
              <a:rPr lang="en-US" altLang="zh-CN" sz="2000" dirty="0"/>
              <a:t>12</a:t>
            </a:r>
            <a:r>
              <a:rPr lang="zh-CN" altLang="en-US" sz="2000" dirty="0"/>
              <a:t>年工作经验</a:t>
            </a:r>
          </a:p>
          <a:p>
            <a:pPr lvl="2"/>
            <a:r>
              <a:rPr lang="zh-CN" altLang="en-US" sz="2000" dirty="0"/>
              <a:t>两个孩子的单亲妈妈，家庭关系</a:t>
            </a:r>
          </a:p>
          <a:p>
            <a:pPr lvl="2"/>
            <a:r>
              <a:rPr lang="zh-CN" altLang="en-US" sz="2000" dirty="0"/>
              <a:t>注重细节，良好的人际沟通能力，快速学习能力，有公共机构工作经验</a:t>
            </a:r>
            <a:endParaRPr lang="en-US" altLang="zh-CN" sz="2000" dirty="0"/>
          </a:p>
          <a:p>
            <a:pPr lvl="1"/>
            <a:r>
              <a:rPr lang="zh-CN" altLang="en-US" sz="2400" dirty="0"/>
              <a:t>选择</a:t>
            </a:r>
          </a:p>
          <a:p>
            <a:pPr lvl="2"/>
            <a:r>
              <a:rPr sz="2000" dirty="0"/>
              <a:t>咨询公司（80%出差，工资高）</a:t>
            </a:r>
          </a:p>
          <a:p>
            <a:pPr lvl="2"/>
            <a:r>
              <a:rPr lang="en-US" altLang="zh-CN" sz="2000" dirty="0"/>
              <a:t>NPO (筹款，离家很近，工资很低) </a:t>
            </a:r>
          </a:p>
          <a:p>
            <a:pPr lvl="2"/>
            <a:r>
              <a:rPr lang="en-US" altLang="zh-CN" sz="2000" dirty="0"/>
              <a:t>联邦政府（没有经验，</a:t>
            </a:r>
            <a:r>
              <a:rPr lang="en-US" altLang="zh-CN" sz="2000" dirty="0">
                <a:sym typeface="+mn-ea"/>
              </a:rPr>
              <a:t>中等</a:t>
            </a:r>
            <a:r>
              <a:rPr lang="en-US" altLang="zh-CN" sz="2000" dirty="0"/>
              <a:t>工资）</a:t>
            </a:r>
          </a:p>
          <a:p>
            <a:r>
              <a:rPr lang="en-US" altLang="zh-CN" sz="2800" dirty="0"/>
              <a:t> </a:t>
            </a:r>
            <a:r>
              <a:rPr lang="zh-CN" altLang="en-US" sz="2800" dirty="0"/>
              <a:t>你会建议</a:t>
            </a:r>
            <a:r>
              <a:rPr lang="en-US" altLang="zh-CN" sz="2800" dirty="0"/>
              <a:t> Lily </a:t>
            </a:r>
            <a:r>
              <a:rPr lang="zh-CN" altLang="en-US" sz="2800" dirty="0"/>
              <a:t>选择哪个工作</a:t>
            </a:r>
            <a:r>
              <a:rPr lang="en-US" altLang="zh-CN" sz="2800" dirty="0"/>
              <a:t>?</a:t>
            </a:r>
            <a:r>
              <a:rPr lang="zh-CN" altLang="en-US" sz="2800" dirty="0"/>
              <a:t>为什么</a:t>
            </a:r>
            <a:r>
              <a:rPr lang="en-US" altLang="zh-CN" sz="2800" dirty="0"/>
              <a:t>? </a:t>
            </a:r>
          </a:p>
          <a:p>
            <a:r>
              <a:rPr lang="zh-CN" altLang="en-US" sz="2800" dirty="0"/>
              <a:t>如果是你，你会作何选择？为什么</a:t>
            </a:r>
            <a:r>
              <a:rPr lang="en-US" altLang="zh-CN" sz="2800"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9552" y="228600"/>
            <a:ext cx="7994848" cy="838200"/>
          </a:xfrm>
        </p:spPr>
        <p:txBody>
          <a:bodyPr/>
          <a:lstStyle/>
          <a:p>
            <a:pPr eaLnBrk="1" hangingPunct="1"/>
            <a:r>
              <a:rPr lang="zh-CN" dirty="0"/>
              <a:t>不同点</a:t>
            </a:r>
          </a:p>
        </p:txBody>
      </p:sp>
      <p:sp>
        <p:nvSpPr>
          <p:cNvPr id="7171" name="Rectangle 3"/>
          <p:cNvSpPr>
            <a:spLocks noGrp="1" noChangeArrowheads="1"/>
          </p:cNvSpPr>
          <p:nvPr>
            <p:ph type="body" idx="1"/>
          </p:nvPr>
        </p:nvSpPr>
        <p:spPr>
          <a:xfrm>
            <a:off x="251520" y="1196752"/>
            <a:ext cx="8497887" cy="5400600"/>
          </a:xfrm>
        </p:spPr>
        <p:txBody>
          <a:bodyPr>
            <a:normAutofit fontScale="92500" lnSpcReduction="20000"/>
          </a:bodyPr>
          <a:lstStyle/>
          <a:p>
            <a:pPr eaLnBrk="1" hangingPunct="1">
              <a:lnSpc>
                <a:spcPct val="120000"/>
              </a:lnSpc>
              <a:spcAft>
                <a:spcPts val="600"/>
              </a:spcAft>
            </a:pPr>
            <a:r>
              <a:rPr lang="zh-CN" altLang="en-US" sz="2800" b="1" dirty="0"/>
              <a:t>组织的属性</a:t>
            </a:r>
          </a:p>
          <a:p>
            <a:pPr lvl="1" eaLnBrk="1" hangingPunct="1">
              <a:lnSpc>
                <a:spcPct val="120000"/>
              </a:lnSpc>
              <a:spcAft>
                <a:spcPts val="600"/>
              </a:spcAft>
            </a:pPr>
            <a:r>
              <a:rPr lang="zh-CN" altLang="en-US" sz="2600" dirty="0"/>
              <a:t>所有权</a:t>
            </a:r>
            <a:r>
              <a:rPr lang="en-US" altLang="zh-CN" sz="2600" dirty="0"/>
              <a:t> (</a:t>
            </a:r>
            <a:r>
              <a:rPr lang="zh-CN" altLang="en-US" sz="2600" dirty="0"/>
              <a:t>政治团体</a:t>
            </a:r>
            <a:r>
              <a:rPr lang="en-US" altLang="zh-CN" sz="2600" dirty="0"/>
              <a:t> vs.</a:t>
            </a:r>
            <a:r>
              <a:rPr lang="zh-CN" altLang="en-US" sz="2600" dirty="0"/>
              <a:t>股东</a:t>
            </a:r>
            <a:r>
              <a:rPr lang="en-US" altLang="zh-CN" sz="2600" dirty="0"/>
              <a:t>)</a:t>
            </a:r>
          </a:p>
          <a:p>
            <a:pPr lvl="2" eaLnBrk="1" hangingPunct="1">
              <a:lnSpc>
                <a:spcPct val="120000"/>
              </a:lnSpc>
              <a:spcAft>
                <a:spcPts val="600"/>
              </a:spcAft>
            </a:pPr>
            <a:r>
              <a:rPr lang="en-US" altLang="zh-CN" sz="2600" dirty="0">
                <a:sym typeface="Wingdings" pitchFamily="2" charset="2"/>
              </a:rPr>
              <a:t>法律区别</a:t>
            </a:r>
          </a:p>
          <a:p>
            <a:pPr lvl="1" eaLnBrk="1" hangingPunct="1">
              <a:lnSpc>
                <a:spcPct val="120000"/>
              </a:lnSpc>
              <a:spcAft>
                <a:spcPts val="600"/>
              </a:spcAft>
            </a:pPr>
            <a:r>
              <a:rPr lang="zh-CN" altLang="en-US" sz="2600" dirty="0"/>
              <a:t>资金</a:t>
            </a:r>
          </a:p>
          <a:p>
            <a:pPr lvl="2" eaLnBrk="1" hangingPunct="1">
              <a:lnSpc>
                <a:spcPct val="120000"/>
              </a:lnSpc>
              <a:spcAft>
                <a:spcPts val="600"/>
              </a:spcAft>
            </a:pPr>
            <a:r>
              <a:rPr lang="zh-CN" altLang="en-US" sz="2600" dirty="0"/>
              <a:t>税收</a:t>
            </a:r>
            <a:r>
              <a:rPr lang="en-US" altLang="zh-CN" sz="2600" dirty="0"/>
              <a:t> vs.</a:t>
            </a:r>
            <a:r>
              <a:rPr lang="zh-CN" altLang="en-US" sz="2600" dirty="0"/>
              <a:t>商业活动</a:t>
            </a:r>
          </a:p>
          <a:p>
            <a:pPr lvl="1" eaLnBrk="1" hangingPunct="1">
              <a:lnSpc>
                <a:spcPct val="120000"/>
              </a:lnSpc>
              <a:spcAft>
                <a:spcPts val="600"/>
              </a:spcAft>
            </a:pPr>
            <a:r>
              <a:rPr lang="zh-CN" altLang="en-US" sz="2600" dirty="0"/>
              <a:t>社会控制</a:t>
            </a:r>
          </a:p>
          <a:p>
            <a:pPr lvl="2" eaLnBrk="1" hangingPunct="1">
              <a:lnSpc>
                <a:spcPct val="120000"/>
              </a:lnSpc>
              <a:spcAft>
                <a:spcPts val="600"/>
              </a:spcAft>
            </a:pPr>
            <a:r>
              <a:rPr lang="zh-CN" altLang="en-US" sz="2600" dirty="0"/>
              <a:t>政治权利 </a:t>
            </a:r>
            <a:r>
              <a:rPr lang="en-US" altLang="zh-CN" sz="2600" dirty="0"/>
              <a:t>vs. </a:t>
            </a:r>
            <a:r>
              <a:rPr lang="zh-CN" altLang="en-US" sz="2600" dirty="0"/>
              <a:t>市场资源</a:t>
            </a:r>
          </a:p>
          <a:p>
            <a:pPr lvl="1" eaLnBrk="1" hangingPunct="1">
              <a:lnSpc>
                <a:spcPct val="120000"/>
              </a:lnSpc>
              <a:spcAft>
                <a:spcPts val="600"/>
              </a:spcAft>
              <a:buNone/>
            </a:pPr>
            <a:r>
              <a:rPr lang="zh-CN" altLang="en-US" sz="3000" b="1" dirty="0"/>
              <a:t>问题</a:t>
            </a:r>
            <a:r>
              <a:rPr lang="en-US" altLang="zh-CN" sz="3000" dirty="0"/>
              <a:t>: </a:t>
            </a:r>
            <a:r>
              <a:rPr lang="en-US" altLang="zh-CN" sz="3000" dirty="0" err="1"/>
              <a:t>如果一个企业符合国家政策，而一个政府机构却忽视了其政治权力</a:t>
            </a:r>
            <a:r>
              <a:rPr lang="zh-CN" altLang="en-US" sz="3000" dirty="0"/>
              <a:t>（议会，人大）</a:t>
            </a:r>
            <a:r>
              <a:rPr lang="en-US" altLang="zh-CN" sz="3000" dirty="0" err="1"/>
              <a:t>的意愿，谁更</a:t>
            </a:r>
            <a:r>
              <a:rPr lang="zh-CN" altLang="en-US" sz="3000" dirty="0"/>
              <a:t>具有公共性</a:t>
            </a:r>
            <a:r>
              <a:rPr lang="en-US" altLang="zh-CN" sz="3000" dirty="0"/>
              <a:t>？</a:t>
            </a:r>
          </a:p>
          <a:p>
            <a:pPr lvl="2" eaLnBrk="1" hangingPunct="1"/>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7544" y="260648"/>
            <a:ext cx="7304856" cy="1143000"/>
          </a:xfrm>
        </p:spPr>
        <p:txBody>
          <a:bodyPr/>
          <a:lstStyle/>
          <a:p>
            <a:pPr eaLnBrk="1" hangingPunct="1"/>
            <a:r>
              <a:rPr lang="zh-CN" altLang="en-US" dirty="0"/>
              <a:t>公共组织</a:t>
            </a:r>
            <a:r>
              <a:rPr lang="en-US" altLang="zh-CN" dirty="0"/>
              <a:t>…</a:t>
            </a:r>
          </a:p>
        </p:txBody>
      </p:sp>
      <p:sp>
        <p:nvSpPr>
          <p:cNvPr id="8195" name="Rectangle 3"/>
          <p:cNvSpPr>
            <a:spLocks noGrp="1" noChangeArrowheads="1"/>
          </p:cNvSpPr>
          <p:nvPr>
            <p:ph type="body" idx="1"/>
          </p:nvPr>
        </p:nvSpPr>
        <p:spPr>
          <a:xfrm>
            <a:off x="685800" y="1295400"/>
            <a:ext cx="7772400" cy="5373960"/>
          </a:xfrm>
        </p:spPr>
        <p:txBody>
          <a:bodyPr>
            <a:normAutofit/>
          </a:bodyPr>
          <a:lstStyle/>
          <a:p>
            <a:pPr eaLnBrk="1" hangingPunct="1"/>
            <a:r>
              <a:rPr lang="zh-CN" altLang="en-US" b="1" dirty="0"/>
              <a:t>生存的环境</a:t>
            </a:r>
            <a:r>
              <a:rPr lang="en-US" altLang="zh-CN" b="1" dirty="0"/>
              <a:t> </a:t>
            </a:r>
          </a:p>
          <a:p>
            <a:pPr lvl="1" eaLnBrk="1" hangingPunct="1"/>
            <a:r>
              <a:rPr lang="zh-CN" altLang="en-US" sz="2600" dirty="0"/>
              <a:t>更复杂</a:t>
            </a:r>
          </a:p>
          <a:p>
            <a:pPr lvl="1" eaLnBrk="1" hangingPunct="1"/>
            <a:r>
              <a:rPr lang="zh-CN" altLang="en-US" sz="2600" dirty="0"/>
              <a:t>更容易被影响</a:t>
            </a:r>
            <a:r>
              <a:rPr lang="en-US" altLang="zh-CN" sz="2600" dirty="0"/>
              <a:t>  </a:t>
            </a:r>
          </a:p>
          <a:p>
            <a:pPr lvl="1" eaLnBrk="1" hangingPunct="1"/>
            <a:r>
              <a:rPr lang="zh-CN" altLang="en-US" sz="2600" dirty="0"/>
              <a:t>不太稳定的环境</a:t>
            </a:r>
            <a:r>
              <a:rPr lang="en-US" altLang="zh-CN" sz="2600" dirty="0"/>
              <a:t> (</a:t>
            </a:r>
            <a:r>
              <a:rPr lang="zh-CN" altLang="en-US" sz="2600" dirty="0"/>
              <a:t>换届</a:t>
            </a:r>
            <a:r>
              <a:rPr lang="en-US" altLang="zh-CN" sz="2600" dirty="0"/>
              <a:t>)</a:t>
            </a:r>
          </a:p>
          <a:p>
            <a:pPr eaLnBrk="1" hangingPunct="1"/>
            <a:r>
              <a:rPr lang="zh-CN" altLang="en-US" b="1" dirty="0"/>
              <a:t>组织目标</a:t>
            </a:r>
          </a:p>
          <a:p>
            <a:pPr lvl="1" eaLnBrk="1" hangingPunct="1"/>
            <a:r>
              <a:rPr lang="en-US" altLang="zh-CN" sz="2600" dirty="0"/>
              <a:t>独特的目标（</a:t>
            </a:r>
            <a:r>
              <a:rPr lang="zh-CN" altLang="en-US" sz="2600" dirty="0"/>
              <a:t>平等</a:t>
            </a:r>
            <a:r>
              <a:rPr lang="en-US" altLang="zh-CN" sz="2600" dirty="0"/>
              <a:t>）</a:t>
            </a:r>
          </a:p>
          <a:p>
            <a:pPr lvl="1" eaLnBrk="1" hangingPunct="1"/>
            <a:r>
              <a:rPr lang="en-US" altLang="zh-CN" sz="2600" dirty="0"/>
              <a:t>数量较多的目标（经济，环境）</a:t>
            </a:r>
          </a:p>
          <a:p>
            <a:pPr lvl="1" eaLnBrk="1" hangingPunct="1"/>
            <a:r>
              <a:rPr lang="en-US" altLang="zh-CN" sz="2600" dirty="0"/>
              <a:t>更模糊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7772400" cy="762000"/>
          </a:xfrm>
        </p:spPr>
        <p:txBody>
          <a:bodyPr/>
          <a:lstStyle/>
          <a:p>
            <a:pPr eaLnBrk="1" hangingPunct="1"/>
            <a:r>
              <a:rPr lang="zh-CN" altLang="en-US"/>
              <a:t>公共组织</a:t>
            </a:r>
            <a:r>
              <a:rPr lang="en-US" altLang="zh-CN"/>
              <a:t>…</a:t>
            </a:r>
          </a:p>
        </p:txBody>
      </p:sp>
      <p:sp>
        <p:nvSpPr>
          <p:cNvPr id="44035" name="Rectangle 3"/>
          <p:cNvSpPr>
            <a:spLocks noGrp="1" noChangeArrowheads="1"/>
          </p:cNvSpPr>
          <p:nvPr>
            <p:ph type="body" idx="1"/>
          </p:nvPr>
        </p:nvSpPr>
        <p:spPr>
          <a:xfrm>
            <a:off x="457200" y="1556792"/>
            <a:ext cx="8229600" cy="5040560"/>
          </a:xfrm>
        </p:spPr>
        <p:txBody>
          <a:bodyPr/>
          <a:lstStyle/>
          <a:p>
            <a:pPr eaLnBrk="1" hangingPunct="1"/>
            <a:r>
              <a:rPr lang="zh-CN" altLang="en-US" b="1" dirty="0"/>
              <a:t>组织结构</a:t>
            </a:r>
          </a:p>
          <a:p>
            <a:pPr lvl="1" eaLnBrk="1" hangingPunct="1"/>
            <a:r>
              <a:rPr lang="zh-CN" altLang="en-US" dirty="0"/>
              <a:t>更官僚制</a:t>
            </a:r>
          </a:p>
          <a:p>
            <a:pPr lvl="1" eaLnBrk="1" hangingPunct="1"/>
            <a:r>
              <a:rPr lang="zh-CN" altLang="en-US" dirty="0"/>
              <a:t>更多的繁文冗节</a:t>
            </a:r>
            <a:endParaRPr lang="en-US" altLang="zh-CN" dirty="0"/>
          </a:p>
          <a:p>
            <a:pPr lvl="1" eaLnBrk="1" hangingPunct="1"/>
            <a:r>
              <a:rPr lang="zh-CN" altLang="en-US" dirty="0"/>
              <a:t>较低的管理自主权</a:t>
            </a:r>
          </a:p>
          <a:p>
            <a:pPr lvl="2" eaLnBrk="1" hangingPunct="1"/>
            <a:r>
              <a:rPr lang="en-US" altLang="zh-CN" sz="2600" dirty="0" err="1"/>
              <a:t>缺乏</a:t>
            </a:r>
            <a:r>
              <a:rPr lang="zh-CN" altLang="en-US" sz="2600" dirty="0"/>
              <a:t>足够的雇佣和解聘的权力</a:t>
            </a:r>
            <a:endParaRPr lang="en-US" altLang="zh-CN" sz="2600" dirty="0"/>
          </a:p>
          <a:p>
            <a:pPr lvl="2" eaLnBrk="1" hangingPunct="1"/>
            <a:r>
              <a:rPr lang="en-US" altLang="zh-CN" sz="2600" dirty="0" err="1"/>
              <a:t>检查和平衡（立法机构</a:t>
            </a:r>
            <a:r>
              <a:rPr lang="en-US" altLang="zh-CN" sz="2600" dirty="0"/>
              <a:t>）</a:t>
            </a:r>
          </a:p>
          <a:p>
            <a:pPr lvl="2" eaLnBrk="1" hangingPunct="1"/>
            <a:r>
              <a:rPr lang="zh-CN" altLang="en-US" sz="2600" dirty="0"/>
              <a:t>权威模糊</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0" y="228600"/>
            <a:ext cx="7772400" cy="1143000"/>
          </a:xfrm>
        </p:spPr>
        <p:txBody>
          <a:bodyPr/>
          <a:lstStyle/>
          <a:p>
            <a:pPr eaLnBrk="1" hangingPunct="1"/>
            <a:r>
              <a:rPr lang="zh-CN" dirty="0"/>
              <a:t>不同点</a:t>
            </a:r>
          </a:p>
        </p:txBody>
      </p:sp>
      <p:sp>
        <p:nvSpPr>
          <p:cNvPr id="10243" name="Rectangle 3"/>
          <p:cNvSpPr>
            <a:spLocks noGrp="1" noChangeArrowheads="1"/>
          </p:cNvSpPr>
          <p:nvPr>
            <p:ph type="body" idx="1"/>
          </p:nvPr>
        </p:nvSpPr>
        <p:spPr>
          <a:xfrm>
            <a:off x="467544" y="1340768"/>
            <a:ext cx="8424936" cy="5288632"/>
          </a:xfrm>
        </p:spPr>
        <p:txBody>
          <a:bodyPr>
            <a:normAutofit fontScale="92500" lnSpcReduction="10000"/>
          </a:bodyPr>
          <a:lstStyle/>
          <a:p>
            <a:pPr eaLnBrk="1" hangingPunct="1">
              <a:lnSpc>
                <a:spcPct val="110000"/>
              </a:lnSpc>
              <a:spcAft>
                <a:spcPts val="600"/>
              </a:spcAft>
            </a:pPr>
            <a:r>
              <a:rPr lang="en-US" altLang="zh-CN" sz="2800" b="1" dirty="0">
                <a:sym typeface="+mn-ea"/>
              </a:rPr>
              <a:t>管理价值</a:t>
            </a:r>
            <a:endParaRPr lang="en-US" altLang="zh-CN" sz="2800" b="1" dirty="0"/>
          </a:p>
          <a:p>
            <a:pPr lvl="1" algn="l" eaLnBrk="1" hangingPunct="1">
              <a:lnSpc>
                <a:spcPct val="110000"/>
              </a:lnSpc>
              <a:spcAft>
                <a:spcPts val="600"/>
              </a:spcAft>
            </a:pPr>
            <a:r>
              <a:rPr lang="en-US" altLang="zh-CN" sz="2600" dirty="0">
                <a:sym typeface="+mn-ea"/>
              </a:rPr>
              <a:t>较少的功利性</a:t>
            </a:r>
            <a:endParaRPr lang="en-US" altLang="zh-CN" sz="2600" dirty="0"/>
          </a:p>
          <a:p>
            <a:pPr lvl="1" algn="l" eaLnBrk="1" hangingPunct="1">
              <a:lnSpc>
                <a:spcPct val="110000"/>
              </a:lnSpc>
              <a:spcAft>
                <a:spcPts val="600"/>
              </a:spcAft>
            </a:pPr>
            <a:r>
              <a:rPr lang="en-US" altLang="zh-CN" sz="2600" dirty="0">
                <a:sym typeface="+mn-ea"/>
              </a:rPr>
              <a:t>对公众服务的强烈愿望</a:t>
            </a:r>
            <a:endParaRPr lang="en-US" altLang="zh-CN" sz="2600" dirty="0"/>
          </a:p>
          <a:p>
            <a:pPr lvl="1" algn="l" eaLnBrk="1" hangingPunct="1">
              <a:lnSpc>
                <a:spcPct val="110000"/>
              </a:lnSpc>
              <a:spcAft>
                <a:spcPts val="600"/>
              </a:spcAft>
            </a:pPr>
            <a:r>
              <a:rPr lang="en-US" altLang="zh-CN" sz="2600" dirty="0">
                <a:sym typeface="+mn-ea"/>
              </a:rPr>
              <a:t>较低的组织承诺</a:t>
            </a:r>
            <a:endParaRPr lang="en-US" altLang="zh-CN" sz="2600" dirty="0"/>
          </a:p>
          <a:p>
            <a:pPr lvl="2" eaLnBrk="1" hangingPunct="1">
              <a:lnSpc>
                <a:spcPct val="110000"/>
              </a:lnSpc>
              <a:spcAft>
                <a:spcPts val="600"/>
              </a:spcAft>
            </a:pPr>
            <a:r>
              <a:rPr lang="en-US" altLang="zh-CN" sz="2600" dirty="0">
                <a:sym typeface="+mn-ea"/>
              </a:rPr>
              <a:t>不灵活的人事程序</a:t>
            </a:r>
            <a:endParaRPr lang="en-US" altLang="zh-CN" sz="2600" dirty="0"/>
          </a:p>
          <a:p>
            <a:pPr lvl="2" eaLnBrk="1" hangingPunct="1">
              <a:lnSpc>
                <a:spcPct val="110000"/>
              </a:lnSpc>
              <a:spcAft>
                <a:spcPts val="600"/>
              </a:spcAft>
            </a:pPr>
            <a:r>
              <a:rPr lang="en-US" altLang="zh-CN" sz="2600" dirty="0" err="1">
                <a:sym typeface="+mn-ea"/>
              </a:rPr>
              <a:t>绩效和奖励之间的弱联系</a:t>
            </a:r>
            <a:endParaRPr lang="en-US" altLang="zh-CN" sz="2000" dirty="0"/>
          </a:p>
          <a:p>
            <a:pPr eaLnBrk="1" hangingPunct="1">
              <a:lnSpc>
                <a:spcPct val="110000"/>
              </a:lnSpc>
              <a:spcAft>
                <a:spcPts val="600"/>
              </a:spcAft>
            </a:pPr>
            <a:r>
              <a:rPr lang="en-US" altLang="zh-CN" sz="2800" b="1" dirty="0"/>
              <a:t> </a:t>
            </a:r>
            <a:r>
              <a:rPr lang="zh-CN" altLang="en-US" sz="2800" b="1" dirty="0"/>
              <a:t>绩效评估</a:t>
            </a:r>
            <a:endParaRPr lang="en-US" altLang="zh-CN" sz="2800" b="1" dirty="0"/>
          </a:p>
          <a:p>
            <a:pPr lvl="1" eaLnBrk="1" hangingPunct="1">
              <a:lnSpc>
                <a:spcPct val="110000"/>
              </a:lnSpc>
              <a:spcAft>
                <a:spcPts val="600"/>
              </a:spcAft>
            </a:pPr>
            <a:r>
              <a:rPr lang="en-US" altLang="zh-CN" sz="2600" dirty="0"/>
              <a:t>目标的模糊性</a:t>
            </a:r>
            <a:r>
              <a:rPr lang="en-US" altLang="zh-CN" sz="2600" dirty="0">
                <a:sym typeface="Wingdings" pitchFamily="2" charset="2"/>
              </a:rPr>
              <a:t> 如何衡量结果？ </a:t>
            </a:r>
            <a:r>
              <a:rPr lang="en-US" altLang="zh-CN" sz="2600" dirty="0" err="1">
                <a:sym typeface="Wingdings" pitchFamily="2" charset="2"/>
              </a:rPr>
              <a:t>如何在</a:t>
            </a:r>
            <a:r>
              <a:rPr lang="zh-CN" altLang="en-US" sz="2600" dirty="0">
                <a:sym typeface="Wingdings" pitchFamily="2" charset="2"/>
              </a:rPr>
              <a:t>不同方案</a:t>
            </a:r>
            <a:r>
              <a:rPr lang="en-US" altLang="zh-CN" sz="2600" dirty="0" err="1">
                <a:sym typeface="Wingdings" pitchFamily="2" charset="2"/>
              </a:rPr>
              <a:t>之间进行比较</a:t>
            </a:r>
            <a:r>
              <a:rPr lang="zh-CN" altLang="en-US" sz="2600" dirty="0">
                <a:sym typeface="Wingdings" pitchFamily="2" charset="2"/>
              </a:rPr>
              <a:t>？</a:t>
            </a:r>
            <a:endParaRPr lang="en-US" altLang="zh-CN" sz="2600" dirty="0">
              <a:sym typeface="Wingdings" pitchFamily="2" charset="2"/>
            </a:endParaRPr>
          </a:p>
          <a:p>
            <a:pPr lvl="1" eaLnBrk="1" hangingPunct="1">
              <a:lnSpc>
                <a:spcPct val="110000"/>
              </a:lnSpc>
              <a:spcAft>
                <a:spcPts val="600"/>
              </a:spcAft>
            </a:pPr>
            <a:r>
              <a:rPr lang="en-US" altLang="zh-CN" sz="2600" dirty="0" err="1">
                <a:sym typeface="Wingdings" pitchFamily="2" charset="2"/>
              </a:rPr>
              <a:t>难以将重要的决策</a:t>
            </a:r>
            <a:r>
              <a:rPr lang="zh-CN" altLang="en-US" sz="2600" dirty="0">
                <a:sym typeface="Wingdings" pitchFamily="2" charset="2"/>
              </a:rPr>
              <a:t>授权</a:t>
            </a:r>
            <a:r>
              <a:rPr lang="en-US" altLang="zh-CN" sz="2600" dirty="0" err="1">
                <a:sym typeface="Wingdings" pitchFamily="2" charset="2"/>
              </a:rPr>
              <a:t>给下级管理者</a:t>
            </a:r>
            <a:endParaRPr lang="en-US" altLang="zh-CN" sz="2600" dirty="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228600"/>
            <a:ext cx="7772400" cy="1143000"/>
          </a:xfrm>
        </p:spPr>
        <p:txBody>
          <a:bodyPr/>
          <a:lstStyle/>
          <a:p>
            <a:pPr eaLnBrk="1" hangingPunct="1"/>
            <a:r>
              <a:rPr lang="zh-CN"/>
              <a:t>相似性</a:t>
            </a:r>
          </a:p>
        </p:txBody>
      </p:sp>
      <p:sp>
        <p:nvSpPr>
          <p:cNvPr id="46083" name="Rectangle 3"/>
          <p:cNvSpPr>
            <a:spLocks noGrp="1" noChangeArrowheads="1"/>
          </p:cNvSpPr>
          <p:nvPr>
            <p:ph type="body" idx="1"/>
          </p:nvPr>
        </p:nvSpPr>
        <p:spPr>
          <a:xfrm>
            <a:off x="762000" y="1447800"/>
            <a:ext cx="7772400" cy="4953000"/>
          </a:xfrm>
        </p:spPr>
        <p:txBody>
          <a:bodyPr/>
          <a:lstStyle/>
          <a:p>
            <a:pPr eaLnBrk="1" hangingPunct="1"/>
            <a:r>
              <a:rPr lang="zh-CN" altLang="en-US" b="1" dirty="0"/>
              <a:t>需要解决类似的问题</a:t>
            </a:r>
            <a:r>
              <a:rPr lang="en-US" altLang="zh-CN" dirty="0"/>
              <a:t>(Knott, 1993)</a:t>
            </a:r>
          </a:p>
          <a:p>
            <a:pPr lvl="1" eaLnBrk="1" hangingPunct="1"/>
            <a:r>
              <a:rPr lang="en-US" altLang="zh-CN" dirty="0" err="1">
                <a:sym typeface="+mn-ea"/>
              </a:rPr>
              <a:t>任务相互依存</a:t>
            </a:r>
            <a:endParaRPr lang="en-US" altLang="zh-CN" dirty="0">
              <a:sym typeface="+mn-ea"/>
            </a:endParaRPr>
          </a:p>
          <a:p>
            <a:pPr lvl="1" eaLnBrk="1" hangingPunct="1"/>
            <a:r>
              <a:rPr lang="en-US" altLang="zh-CN" dirty="0" err="1">
                <a:sym typeface="+mn-ea"/>
              </a:rPr>
              <a:t>信息不对称</a:t>
            </a:r>
            <a:endParaRPr lang="en-US" altLang="zh-CN" dirty="0">
              <a:sym typeface="+mn-ea"/>
            </a:endParaRPr>
          </a:p>
          <a:p>
            <a:pPr lvl="1" eaLnBrk="1" hangingPunct="1"/>
            <a:r>
              <a:rPr lang="en-US" altLang="zh-CN" dirty="0" err="1">
                <a:sym typeface="+mn-ea"/>
              </a:rPr>
              <a:t>利益冲突（人力资源、物资分配等</a:t>
            </a:r>
            <a:r>
              <a:rPr lang="en-US" altLang="zh-CN" dirty="0">
                <a:sym typeface="+mn-ea"/>
              </a:rPr>
              <a:t>）</a:t>
            </a:r>
          </a:p>
          <a:p>
            <a:pPr lvl="1" eaLnBrk="1" hangingPunct="1">
              <a:buFontTx/>
              <a:buNone/>
            </a:pPr>
            <a:endParaRPr lang="en-US" altLang="zh-CN" dirty="0"/>
          </a:p>
          <a:p>
            <a:pPr eaLnBrk="1" hangingPunct="1"/>
            <a:r>
              <a:rPr lang="en-US" altLang="zh-CN" dirty="0"/>
              <a:t>大</a:t>
            </a:r>
            <a:r>
              <a:rPr lang="zh-CN" altLang="en-US" dirty="0"/>
              <a:t>的</a:t>
            </a:r>
            <a:r>
              <a:rPr lang="en-US" altLang="zh-CN" b="1" dirty="0" err="1"/>
              <a:t>组织</a:t>
            </a:r>
            <a:r>
              <a:rPr lang="zh-CN" altLang="en-US" b="1" dirty="0"/>
              <a:t>结构</a:t>
            </a:r>
            <a:r>
              <a:rPr lang="zh-CN" altLang="en-US" dirty="0"/>
              <a:t>均采取</a:t>
            </a:r>
            <a:r>
              <a:rPr lang="en-US" altLang="zh-CN" dirty="0" err="1"/>
              <a:t>官僚</a:t>
            </a:r>
            <a:r>
              <a:rPr lang="zh-CN" altLang="en-US" dirty="0"/>
              <a:t>制</a:t>
            </a:r>
            <a:r>
              <a:rPr lang="en-US" altLang="zh-CN" dirty="0" err="1"/>
              <a:t>结构</a:t>
            </a:r>
            <a:r>
              <a:rPr lang="zh-CN" altLang="en-US" dirty="0"/>
              <a:t>。</a:t>
            </a:r>
            <a:endParaRPr lang="en-US" altLang="zh-C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04800"/>
            <a:ext cx="7772400" cy="990600"/>
          </a:xfrm>
        </p:spPr>
        <p:txBody>
          <a:bodyPr/>
          <a:lstStyle/>
          <a:p>
            <a:pPr eaLnBrk="1" hangingPunct="1"/>
            <a:r>
              <a:rPr lang="en-US" altLang="zh-CN" dirty="0"/>
              <a:t>类似的职责和技能</a:t>
            </a:r>
          </a:p>
        </p:txBody>
      </p:sp>
      <p:sp>
        <p:nvSpPr>
          <p:cNvPr id="47107" name="Rectangle 3"/>
          <p:cNvSpPr>
            <a:spLocks noGrp="1" noChangeArrowheads="1"/>
          </p:cNvSpPr>
          <p:nvPr>
            <p:ph type="body" idx="1"/>
          </p:nvPr>
        </p:nvSpPr>
        <p:spPr>
          <a:xfrm>
            <a:off x="251520" y="1340768"/>
            <a:ext cx="8496944" cy="5194176"/>
          </a:xfrm>
        </p:spPr>
        <p:txBody>
          <a:bodyPr>
            <a:normAutofit fontScale="92500" lnSpcReduction="10000"/>
          </a:bodyPr>
          <a:lstStyle/>
          <a:p>
            <a:pPr eaLnBrk="1" hangingPunct="1">
              <a:lnSpc>
                <a:spcPct val="120000"/>
              </a:lnSpc>
              <a:spcAft>
                <a:spcPts val="0"/>
              </a:spcAft>
            </a:pPr>
            <a:r>
              <a:rPr lang="zh-CN" altLang="en-US" sz="2800" b="1" dirty="0"/>
              <a:t>管理职责</a:t>
            </a:r>
            <a:r>
              <a:rPr lang="en-US" altLang="zh-CN" sz="2800" b="1" dirty="0"/>
              <a:t> </a:t>
            </a:r>
            <a:r>
              <a:rPr lang="en-US" altLang="zh-CN" sz="2800" dirty="0"/>
              <a:t>(POSDCORB, Gulick,1937)</a:t>
            </a:r>
          </a:p>
          <a:p>
            <a:pPr lvl="1" eaLnBrk="1" hangingPunct="1">
              <a:lnSpc>
                <a:spcPct val="120000"/>
              </a:lnSpc>
              <a:spcAft>
                <a:spcPts val="0"/>
              </a:spcAft>
            </a:pPr>
            <a:r>
              <a:rPr lang="en-US" altLang="zh-CN" sz="2000" dirty="0"/>
              <a:t>规划（大纲和方法）</a:t>
            </a:r>
          </a:p>
          <a:p>
            <a:pPr lvl="1" eaLnBrk="1" hangingPunct="1">
              <a:lnSpc>
                <a:spcPct val="120000"/>
              </a:lnSpc>
              <a:spcAft>
                <a:spcPts val="0"/>
              </a:spcAft>
            </a:pPr>
            <a:r>
              <a:rPr lang="en-US" altLang="zh-CN" sz="2000" dirty="0"/>
              <a:t>组织（结构）</a:t>
            </a:r>
          </a:p>
          <a:p>
            <a:pPr lvl="1" eaLnBrk="1" hangingPunct="1">
              <a:lnSpc>
                <a:spcPct val="120000"/>
              </a:lnSpc>
              <a:spcAft>
                <a:spcPts val="0"/>
              </a:spcAft>
            </a:pPr>
            <a:r>
              <a:rPr lang="en-US" altLang="zh-CN" sz="2000" dirty="0"/>
              <a:t>人员编制（人员）</a:t>
            </a:r>
          </a:p>
          <a:p>
            <a:pPr lvl="1" eaLnBrk="1" hangingPunct="1">
              <a:lnSpc>
                <a:spcPct val="120000"/>
              </a:lnSpc>
              <a:spcAft>
                <a:spcPts val="0"/>
              </a:spcAft>
            </a:pPr>
            <a:r>
              <a:rPr lang="en-US" altLang="zh-CN" sz="2000" dirty="0"/>
              <a:t>指导（决策）</a:t>
            </a:r>
          </a:p>
          <a:p>
            <a:pPr lvl="1" eaLnBrk="1" hangingPunct="1">
              <a:lnSpc>
                <a:spcPct val="120000"/>
              </a:lnSpc>
              <a:spcAft>
                <a:spcPts val="0"/>
              </a:spcAft>
            </a:pPr>
            <a:r>
              <a:rPr lang="en-US" altLang="zh-CN" sz="2000" dirty="0"/>
              <a:t>协调（任务管理）</a:t>
            </a:r>
          </a:p>
          <a:p>
            <a:pPr lvl="1" eaLnBrk="1" hangingPunct="1">
              <a:lnSpc>
                <a:spcPct val="120000"/>
              </a:lnSpc>
              <a:spcAft>
                <a:spcPts val="0"/>
              </a:spcAft>
            </a:pPr>
            <a:r>
              <a:rPr lang="en-US" altLang="zh-CN" sz="2000" dirty="0"/>
              <a:t>报告（通信和记录保存）</a:t>
            </a:r>
          </a:p>
          <a:p>
            <a:pPr lvl="1" eaLnBrk="1" hangingPunct="1">
              <a:lnSpc>
                <a:spcPct val="120000"/>
              </a:lnSpc>
              <a:spcAft>
                <a:spcPts val="0"/>
              </a:spcAft>
            </a:pPr>
            <a:r>
              <a:rPr lang="en-US" altLang="zh-CN" sz="2000" dirty="0"/>
              <a:t>预算（财政计划，会计和控制）</a:t>
            </a:r>
          </a:p>
          <a:p>
            <a:pPr eaLnBrk="1" hangingPunct="1">
              <a:lnSpc>
                <a:spcPct val="120000"/>
              </a:lnSpc>
              <a:spcAft>
                <a:spcPts val="0"/>
              </a:spcAft>
            </a:pPr>
            <a:r>
              <a:rPr lang="zh-CN" altLang="en-US" sz="2800" b="1" dirty="0"/>
              <a:t>管理技能</a:t>
            </a:r>
          </a:p>
          <a:p>
            <a:pPr lvl="1" eaLnBrk="1" hangingPunct="1">
              <a:lnSpc>
                <a:spcPct val="120000"/>
              </a:lnSpc>
              <a:spcAft>
                <a:spcPts val="0"/>
              </a:spcAft>
            </a:pPr>
            <a:r>
              <a:rPr lang="zh-CN" altLang="en-US" sz="2400" dirty="0"/>
              <a:t>政治管理</a:t>
            </a:r>
          </a:p>
          <a:p>
            <a:pPr lvl="1" eaLnBrk="1" hangingPunct="1">
              <a:lnSpc>
                <a:spcPct val="120000"/>
              </a:lnSpc>
              <a:spcAft>
                <a:spcPts val="0"/>
              </a:spcAft>
            </a:pPr>
            <a:r>
              <a:rPr lang="zh-CN" altLang="en-US" sz="2400" dirty="0"/>
              <a:t>项目管理</a:t>
            </a:r>
          </a:p>
          <a:p>
            <a:pPr lvl="1" eaLnBrk="1" hangingPunct="1">
              <a:lnSpc>
                <a:spcPct val="120000"/>
              </a:lnSpc>
              <a:spcAft>
                <a:spcPts val="0"/>
              </a:spcAft>
            </a:pPr>
            <a:r>
              <a:rPr lang="zh-CN" altLang="en-US" sz="2400" dirty="0"/>
              <a:t>资源管理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528" y="260648"/>
            <a:ext cx="7772400" cy="1143000"/>
          </a:xfrm>
        </p:spPr>
        <p:txBody>
          <a:bodyPr/>
          <a:lstStyle/>
          <a:p>
            <a:pPr eaLnBrk="1" hangingPunct="1">
              <a:spcBef>
                <a:spcPts val="600"/>
              </a:spcBef>
              <a:spcAft>
                <a:spcPts val="600"/>
              </a:spcAft>
            </a:pPr>
            <a:r>
              <a:rPr lang="zh-CN" altLang="en-US" dirty="0"/>
              <a:t>公共管理的过程</a:t>
            </a:r>
            <a:r>
              <a:rPr lang="en-US" altLang="zh-CN" sz="3000" dirty="0"/>
              <a:t>(Starling, 2011)</a:t>
            </a:r>
          </a:p>
        </p:txBody>
      </p:sp>
      <p:pic>
        <p:nvPicPr>
          <p:cNvPr id="22531" name="Picture 3"/>
          <p:cNvPicPr>
            <a:picLocks noGrp="1" noChangeAspect="1" noChangeArrowheads="1"/>
          </p:cNvPicPr>
          <p:nvPr>
            <p:ph type="body" idx="1"/>
          </p:nvPr>
        </p:nvPicPr>
        <p:blipFill>
          <a:blip r:embed="rId2" cstate="print"/>
          <a:srcRect l="17958" t="19016" r="18974" b="51617"/>
          <a:stretch>
            <a:fillRect/>
          </a:stretch>
        </p:blipFill>
        <p:spPr>
          <a:xfrm>
            <a:off x="533400" y="1412776"/>
            <a:ext cx="8229600" cy="5140424"/>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3528" y="332656"/>
            <a:ext cx="8458200" cy="1143000"/>
          </a:xfrm>
        </p:spPr>
        <p:txBody>
          <a:bodyPr/>
          <a:lstStyle/>
          <a:p>
            <a:pPr eaLnBrk="1" hangingPunct="1"/>
            <a:r>
              <a:rPr lang="zh-CN" altLang="en-US" b="1" dirty="0">
                <a:latin typeface="微软雅黑" pitchFamily="34" charset="-122"/>
                <a:ea typeface="微软雅黑" pitchFamily="34" charset="-122"/>
              </a:rPr>
              <a:t>组织管理的类型</a:t>
            </a:r>
            <a:r>
              <a:rPr lang="en-IE" altLang="zh-CN" sz="4000" b="1" dirty="0">
                <a:latin typeface="微软雅黑" pitchFamily="34" charset="-122"/>
                <a:ea typeface="微软雅黑" pitchFamily="34" charset="-122"/>
              </a:rPr>
              <a:t>(Knott, 1993)</a:t>
            </a:r>
            <a:endParaRPr lang="en-US" altLang="zh-CN" sz="4000" b="1" dirty="0">
              <a:latin typeface="微软雅黑" pitchFamily="34" charset="-122"/>
              <a:ea typeface="微软雅黑" pitchFamily="34" charset="-122"/>
            </a:endParaRPr>
          </a:p>
        </p:txBody>
      </p:sp>
      <p:graphicFrame>
        <p:nvGraphicFramePr>
          <p:cNvPr id="300035" name="Group 3"/>
          <p:cNvGraphicFramePr>
            <a:graphicFrameLocks noGrp="1"/>
          </p:cNvGraphicFramePr>
          <p:nvPr>
            <p:ph idx="1"/>
          </p:nvPr>
        </p:nvGraphicFramePr>
        <p:xfrm>
          <a:off x="2286000" y="2852936"/>
          <a:ext cx="6553200" cy="3547864"/>
        </p:xfrm>
        <a:graphic>
          <a:graphicData uri="http://schemas.openxmlformats.org/drawingml/2006/table">
            <a:tbl>
              <a:tblPr/>
              <a:tblGrid>
                <a:gridCol w="3276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1877959">
                <a:tc>
                  <a:txBody>
                    <a:bodyPr/>
                    <a:lstStyle/>
                    <a:p>
                      <a:pPr marL="0" marR="0" lvl="0" indent="0" algn="l" defTabSz="914400" rtl="0" eaLnBrk="1" fontAlgn="base" latinLnBrk="0" hangingPunct="1">
                        <a:spcBef>
                          <a:spcPct val="20000"/>
                        </a:spcBef>
                        <a:spcAft>
                          <a:spcPct val="0"/>
                        </a:spcAft>
                        <a:buClrTx/>
                        <a:buSzTx/>
                        <a:buFontTx/>
                        <a:buNone/>
                      </a:pPr>
                      <a:r>
                        <a:rPr kumimoji="1" lang="en-US" altLang="zh-CN" sz="2000" b="1" i="0" u="none" strike="noStrike" cap="none" normalizeH="0" baseline="0" dirty="0">
                          <a:ln>
                            <a:noFill/>
                          </a:ln>
                          <a:solidFill>
                            <a:schemeClr val="tx1"/>
                          </a:solidFill>
                          <a:effectLst/>
                          <a:latin typeface="Times New Roman" pitchFamily="18" charset="0"/>
                          <a:ea typeface="PMingLiU" pitchFamily="18" charset="-120"/>
                        </a:rPr>
                        <a:t>Private</a:t>
                      </a:r>
                      <a:r>
                        <a:rPr kumimoji="1" lang="en-US" altLang="zh-CN" sz="2000" b="0" i="0" u="none" strike="noStrike" cap="none" normalizeH="0" baseline="0" dirty="0">
                          <a:ln>
                            <a:noFill/>
                          </a:ln>
                          <a:solidFill>
                            <a:schemeClr val="tx1"/>
                          </a:solidFill>
                          <a:effectLst/>
                          <a:latin typeface="Times New Roman" pitchFamily="18" charset="0"/>
                          <a:ea typeface="PMingLiU" pitchFamily="18" charset="-120"/>
                        </a:rPr>
                        <a:t>: Retailing, fast-food</a:t>
                      </a:r>
                      <a:endParaRPr kumimoji="1" lang="en-US" altLang="zh-CN" sz="2000" b="1" i="1" u="none" strike="noStrike" cap="none" normalizeH="0" baseline="0" dirty="0">
                        <a:ln>
                          <a:noFill/>
                        </a:ln>
                        <a:solidFill>
                          <a:schemeClr val="tx1"/>
                        </a:solidFill>
                        <a:effectLst/>
                        <a:latin typeface="Times New Roman" pitchFamily="18" charset="0"/>
                        <a:ea typeface="PMingLiU" pitchFamily="18" charset="-120"/>
                      </a:endParaRPr>
                    </a:p>
                    <a:p>
                      <a:pPr marL="0" marR="0" lvl="0" indent="0" algn="l" defTabSz="914400" rtl="0" eaLnBrk="1" fontAlgn="base" latinLnBrk="0" hangingPunct="1">
                        <a:spcBef>
                          <a:spcPct val="20000"/>
                        </a:spcBef>
                        <a:spcAft>
                          <a:spcPct val="0"/>
                        </a:spcAft>
                        <a:buClrTx/>
                        <a:buSzTx/>
                        <a:buFontTx/>
                        <a:buNone/>
                      </a:pPr>
                      <a:endParaRPr kumimoji="1" lang="en-US" altLang="zh-CN" sz="2000" b="1" i="0" u="none" strike="noStrike" cap="none" normalizeH="0" baseline="0" dirty="0">
                        <a:ln>
                          <a:noFill/>
                        </a:ln>
                        <a:solidFill>
                          <a:schemeClr val="tx1"/>
                        </a:solidFill>
                        <a:effectLst/>
                        <a:latin typeface="Times New Roman" pitchFamily="18" charset="0"/>
                        <a:ea typeface="PMingLiU" pitchFamily="18" charset="-120"/>
                      </a:endParaRPr>
                    </a:p>
                    <a:p>
                      <a:pPr marL="0" marR="0" lvl="0" indent="0" algn="l" defTabSz="914400" rtl="0" eaLnBrk="1" fontAlgn="base" latinLnBrk="0" hangingPunct="1">
                        <a:spcBef>
                          <a:spcPct val="20000"/>
                        </a:spcBef>
                        <a:spcAft>
                          <a:spcPct val="0"/>
                        </a:spcAft>
                        <a:buClrTx/>
                        <a:buSzTx/>
                        <a:buFontTx/>
                        <a:buNone/>
                      </a:pPr>
                      <a:r>
                        <a:rPr kumimoji="1" lang="en-US" altLang="zh-CN" sz="2000" b="1" i="0" u="none" strike="noStrike" cap="none" normalizeH="0" baseline="0" dirty="0">
                          <a:ln>
                            <a:noFill/>
                          </a:ln>
                          <a:solidFill>
                            <a:schemeClr val="tx1"/>
                          </a:solidFill>
                          <a:effectLst/>
                          <a:latin typeface="Times New Roman" pitchFamily="18" charset="0"/>
                          <a:ea typeface="PMingLiU" pitchFamily="18" charset="-120"/>
                        </a:rPr>
                        <a:t>Public:</a:t>
                      </a:r>
                      <a:r>
                        <a:rPr kumimoji="1" lang="en-US" altLang="zh-CN" sz="2000" b="0" i="0" u="none" strike="noStrike" cap="none" normalizeH="0" baseline="0" dirty="0">
                          <a:ln>
                            <a:noFill/>
                          </a:ln>
                          <a:solidFill>
                            <a:schemeClr val="tx1"/>
                          </a:solidFill>
                          <a:effectLst/>
                          <a:latin typeface="Times New Roman" pitchFamily="18" charset="0"/>
                          <a:ea typeface="PMingLiU" pitchFamily="18" charset="-120"/>
                        </a:rPr>
                        <a:t> Parking fine collection, Social security agency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r>
                        <a:rPr kumimoji="1" lang="en-US" altLang="zh-CN" sz="2000" b="1" i="0" u="none" strike="noStrike" cap="none" normalizeH="0" baseline="0">
                          <a:ln>
                            <a:noFill/>
                          </a:ln>
                          <a:solidFill>
                            <a:schemeClr val="tx1"/>
                          </a:solidFill>
                          <a:effectLst/>
                          <a:latin typeface="Times New Roman" pitchFamily="18" charset="0"/>
                          <a:ea typeface="PMingLiU" pitchFamily="18" charset="-120"/>
                        </a:rPr>
                        <a:t>Private</a:t>
                      </a:r>
                      <a:r>
                        <a:rPr kumimoji="1" lang="en-US" altLang="zh-CN" sz="2000" b="0" i="0" u="none" strike="noStrike" cap="none" normalizeH="0" baseline="0">
                          <a:ln>
                            <a:noFill/>
                          </a:ln>
                          <a:solidFill>
                            <a:schemeClr val="tx1"/>
                          </a:solidFill>
                          <a:effectLst/>
                          <a:latin typeface="Times New Roman" pitchFamily="18" charset="0"/>
                          <a:ea typeface="PMingLiU" pitchFamily="18" charset="-120"/>
                        </a:rPr>
                        <a:t>: Hospital</a:t>
                      </a:r>
                    </a:p>
                    <a:p>
                      <a:pPr marL="0" marR="0" lvl="0" indent="0" algn="l" defTabSz="914400" rtl="0" eaLnBrk="1" fontAlgn="base" latinLnBrk="0" hangingPunct="1">
                        <a:spcBef>
                          <a:spcPct val="20000"/>
                        </a:spcBef>
                        <a:spcAft>
                          <a:spcPct val="0"/>
                        </a:spcAft>
                        <a:buClrTx/>
                        <a:buSzTx/>
                        <a:buFontTx/>
                        <a:buNone/>
                      </a:pPr>
                      <a:endParaRPr kumimoji="1" lang="en-US" altLang="zh-CN" sz="2000" b="1" i="0" u="none" strike="noStrike" cap="none" normalizeH="0" baseline="0">
                        <a:ln>
                          <a:noFill/>
                        </a:ln>
                        <a:solidFill>
                          <a:schemeClr val="tx1"/>
                        </a:solidFill>
                        <a:effectLst/>
                        <a:latin typeface="Times New Roman" pitchFamily="18" charset="0"/>
                        <a:ea typeface="PMingLiU" pitchFamily="18" charset="-120"/>
                      </a:endParaRPr>
                    </a:p>
                    <a:p>
                      <a:pPr marL="0" marR="0" lvl="0" indent="0" algn="l" defTabSz="914400" rtl="0" eaLnBrk="1" fontAlgn="base" latinLnBrk="0" hangingPunct="1">
                        <a:spcBef>
                          <a:spcPct val="20000"/>
                        </a:spcBef>
                        <a:spcAft>
                          <a:spcPct val="0"/>
                        </a:spcAft>
                        <a:buClrTx/>
                        <a:buSzTx/>
                        <a:buFontTx/>
                        <a:buNone/>
                      </a:pPr>
                      <a:r>
                        <a:rPr kumimoji="1" lang="en-US" altLang="zh-CN" sz="2000" b="1" i="0" u="none" strike="noStrike" cap="none" normalizeH="0" baseline="0">
                          <a:ln>
                            <a:noFill/>
                          </a:ln>
                          <a:solidFill>
                            <a:schemeClr val="tx1"/>
                          </a:solidFill>
                          <a:effectLst/>
                          <a:latin typeface="Times New Roman" pitchFamily="18" charset="0"/>
                          <a:ea typeface="PMingLiU" pitchFamily="18" charset="-120"/>
                        </a:rPr>
                        <a:t>Public:</a:t>
                      </a:r>
                      <a:r>
                        <a:rPr kumimoji="1" lang="en-US" altLang="zh-CN" sz="2000" b="0" i="0" u="none" strike="noStrike" cap="none" normalizeH="0" baseline="0">
                          <a:ln>
                            <a:noFill/>
                          </a:ln>
                          <a:solidFill>
                            <a:schemeClr val="tx1"/>
                          </a:solidFill>
                          <a:effectLst/>
                          <a:latin typeface="Times New Roman" pitchFamily="18" charset="0"/>
                          <a:ea typeface="PMingLiU" pitchFamily="18" charset="-120"/>
                        </a:rPr>
                        <a:t> Forest service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9905">
                <a:tc>
                  <a:txBody>
                    <a:bodyPr/>
                    <a:lstStyle/>
                    <a:p>
                      <a:pPr marL="0" marR="0" lvl="0" indent="0" algn="l" defTabSz="914400" rtl="0" eaLnBrk="1" fontAlgn="base" latinLnBrk="0" hangingPunct="1">
                        <a:spcBef>
                          <a:spcPct val="20000"/>
                        </a:spcBef>
                        <a:spcAft>
                          <a:spcPct val="0"/>
                        </a:spcAft>
                        <a:buClrTx/>
                        <a:buSzTx/>
                        <a:buFontTx/>
                        <a:buNone/>
                      </a:pPr>
                      <a:r>
                        <a:rPr kumimoji="1" lang="en-US" altLang="zh-CN" sz="2000" b="1" i="0" u="none" strike="noStrike" cap="none" normalizeH="0" baseline="0" dirty="0">
                          <a:ln>
                            <a:noFill/>
                          </a:ln>
                          <a:solidFill>
                            <a:schemeClr val="tx1"/>
                          </a:solidFill>
                          <a:effectLst/>
                          <a:latin typeface="Times New Roman" pitchFamily="18" charset="0"/>
                          <a:ea typeface="PMingLiU" pitchFamily="18" charset="-120"/>
                        </a:rPr>
                        <a:t>Private</a:t>
                      </a:r>
                      <a:r>
                        <a:rPr kumimoji="1" lang="en-US" altLang="zh-CN" sz="2000" b="0" i="0" u="none" strike="noStrike" cap="none" normalizeH="0" baseline="0" dirty="0">
                          <a:ln>
                            <a:noFill/>
                          </a:ln>
                          <a:solidFill>
                            <a:schemeClr val="tx1"/>
                          </a:solidFill>
                          <a:effectLst/>
                          <a:latin typeface="Times New Roman" pitchFamily="18" charset="0"/>
                          <a:ea typeface="PMingLiU" pitchFamily="18" charset="-120"/>
                        </a:rPr>
                        <a:t>: GM, </a:t>
                      </a:r>
                      <a:r>
                        <a:rPr kumimoji="1" lang="en-US" altLang="zh-CN" sz="2000" b="0" i="0" u="none" strike="noStrike" cap="none" normalizeH="0" baseline="0" dirty="0" err="1">
                          <a:ln>
                            <a:noFill/>
                          </a:ln>
                          <a:solidFill>
                            <a:schemeClr val="tx1"/>
                          </a:solidFill>
                          <a:effectLst/>
                          <a:latin typeface="Times New Roman" pitchFamily="18" charset="0"/>
                          <a:ea typeface="PMingLiU" pitchFamily="18" charset="-120"/>
                        </a:rPr>
                        <a:t>MaDonalds</a:t>
                      </a:r>
                      <a:endParaRPr kumimoji="1" lang="en-US" altLang="zh-CN" sz="2000" b="1" i="1" u="none" strike="noStrike" cap="none" normalizeH="0" baseline="0" dirty="0">
                        <a:ln>
                          <a:noFill/>
                        </a:ln>
                        <a:solidFill>
                          <a:schemeClr val="tx1"/>
                        </a:solidFill>
                        <a:effectLst/>
                        <a:latin typeface="Times New Roman" pitchFamily="18" charset="0"/>
                        <a:ea typeface="PMingLiU" pitchFamily="18" charset="-120"/>
                      </a:endParaRPr>
                    </a:p>
                    <a:p>
                      <a:pPr marL="0" marR="0" lvl="0" indent="0" algn="l" defTabSz="914400" rtl="0" eaLnBrk="1" fontAlgn="base" latinLnBrk="0" hangingPunct="1">
                        <a:spcBef>
                          <a:spcPct val="20000"/>
                        </a:spcBef>
                        <a:spcAft>
                          <a:spcPct val="0"/>
                        </a:spcAft>
                        <a:buClrTx/>
                        <a:buSzTx/>
                        <a:buFontTx/>
                        <a:buNone/>
                      </a:pPr>
                      <a:endParaRPr kumimoji="1" lang="en-US" altLang="zh-CN" sz="2000" b="1" i="0" u="none" strike="noStrike" cap="none" normalizeH="0" baseline="0" dirty="0">
                        <a:ln>
                          <a:noFill/>
                        </a:ln>
                        <a:solidFill>
                          <a:schemeClr val="tx1"/>
                        </a:solidFill>
                        <a:effectLst/>
                        <a:latin typeface="Times New Roman" pitchFamily="18" charset="0"/>
                        <a:ea typeface="PMingLiU" pitchFamily="18" charset="-120"/>
                      </a:endParaRPr>
                    </a:p>
                    <a:p>
                      <a:pPr marL="0" marR="0" lvl="0" indent="0" algn="l" defTabSz="914400" rtl="0" eaLnBrk="1" fontAlgn="base" latinLnBrk="0" hangingPunct="1">
                        <a:spcBef>
                          <a:spcPct val="20000"/>
                        </a:spcBef>
                        <a:spcAft>
                          <a:spcPct val="0"/>
                        </a:spcAft>
                        <a:buClrTx/>
                        <a:buSzTx/>
                        <a:buFontTx/>
                        <a:buNone/>
                      </a:pPr>
                      <a:r>
                        <a:rPr kumimoji="1" lang="en-US" altLang="zh-CN" sz="2000" b="1" i="0" u="none" strike="noStrike" cap="none" normalizeH="0" baseline="0" dirty="0">
                          <a:ln>
                            <a:noFill/>
                          </a:ln>
                          <a:solidFill>
                            <a:schemeClr val="tx1"/>
                          </a:solidFill>
                          <a:effectLst/>
                          <a:latin typeface="Times New Roman" pitchFamily="18" charset="0"/>
                          <a:ea typeface="PMingLiU" pitchFamily="18" charset="-120"/>
                        </a:rPr>
                        <a:t>Public:</a:t>
                      </a:r>
                      <a:r>
                        <a:rPr kumimoji="1" lang="en-US" altLang="zh-CN" sz="2000" b="0" i="0" u="none" strike="noStrike" cap="none" normalizeH="0" baseline="0" dirty="0">
                          <a:ln>
                            <a:noFill/>
                          </a:ln>
                          <a:solidFill>
                            <a:schemeClr val="tx1"/>
                          </a:solidFill>
                          <a:effectLst/>
                          <a:latin typeface="Times New Roman" pitchFamily="18" charset="0"/>
                          <a:ea typeface="PMingLiU" pitchFamily="18" charset="-120"/>
                        </a:rPr>
                        <a:t> Public utilities (water and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r>
                        <a:rPr kumimoji="1" lang="en-US" altLang="zh-CN" sz="2000" b="1" i="0" u="none" strike="noStrike" cap="none" normalizeH="0" baseline="0" dirty="0">
                          <a:ln>
                            <a:noFill/>
                          </a:ln>
                          <a:solidFill>
                            <a:schemeClr val="tx1"/>
                          </a:solidFill>
                          <a:effectLst/>
                          <a:latin typeface="Times New Roman" pitchFamily="18" charset="0"/>
                          <a:ea typeface="PMingLiU" pitchFamily="18" charset="-120"/>
                        </a:rPr>
                        <a:t>Private</a:t>
                      </a:r>
                      <a:r>
                        <a:rPr kumimoji="1" lang="en-US" altLang="zh-CN" sz="2000" b="0" i="0" u="none" strike="noStrike" cap="none" normalizeH="0" baseline="0" dirty="0">
                          <a:ln>
                            <a:noFill/>
                          </a:ln>
                          <a:solidFill>
                            <a:schemeClr val="tx1"/>
                          </a:solidFill>
                          <a:effectLst/>
                          <a:latin typeface="Times New Roman" pitchFamily="18" charset="0"/>
                          <a:ea typeface="PMingLiU" pitchFamily="18" charset="-120"/>
                        </a:rPr>
                        <a:t>: university, bank</a:t>
                      </a:r>
                    </a:p>
                    <a:p>
                      <a:pPr marL="0" marR="0" lvl="0" indent="0" algn="l" defTabSz="914400" rtl="0" eaLnBrk="1" fontAlgn="base" latinLnBrk="0" hangingPunct="1">
                        <a:spcBef>
                          <a:spcPct val="20000"/>
                        </a:spcBef>
                        <a:spcAft>
                          <a:spcPct val="0"/>
                        </a:spcAft>
                        <a:buClrTx/>
                        <a:buSzTx/>
                        <a:buFontTx/>
                        <a:buNone/>
                      </a:pPr>
                      <a:endParaRPr kumimoji="1" lang="en-US" altLang="zh-CN" sz="2000" b="0" i="0" u="none" strike="noStrike" cap="none" normalizeH="0" baseline="0" dirty="0">
                        <a:ln>
                          <a:noFill/>
                        </a:ln>
                        <a:solidFill>
                          <a:schemeClr val="tx1"/>
                        </a:solidFill>
                        <a:effectLst/>
                        <a:latin typeface="Times New Roman" pitchFamily="18" charset="0"/>
                        <a:ea typeface="PMingLiU" pitchFamily="18" charset="-120"/>
                      </a:endParaRPr>
                    </a:p>
                    <a:p>
                      <a:pPr marL="0" marR="0" lvl="0" indent="0" algn="l" defTabSz="914400" rtl="0" eaLnBrk="1" fontAlgn="base" latinLnBrk="0" hangingPunct="1">
                        <a:spcBef>
                          <a:spcPct val="20000"/>
                        </a:spcBef>
                        <a:spcAft>
                          <a:spcPct val="0"/>
                        </a:spcAft>
                        <a:buClrTx/>
                        <a:buSzTx/>
                        <a:buFontTx/>
                        <a:buNone/>
                      </a:pPr>
                      <a:r>
                        <a:rPr kumimoji="1" lang="en-US" altLang="zh-CN" sz="2000" b="1" i="0" u="none" strike="noStrike" cap="none" normalizeH="0" baseline="0" dirty="0">
                          <a:ln>
                            <a:noFill/>
                          </a:ln>
                          <a:solidFill>
                            <a:schemeClr val="tx1"/>
                          </a:solidFill>
                          <a:effectLst/>
                          <a:latin typeface="Times New Roman" pitchFamily="18" charset="0"/>
                          <a:ea typeface="PMingLiU" pitchFamily="18" charset="-120"/>
                        </a:rPr>
                        <a:t>Public:</a:t>
                      </a:r>
                      <a:r>
                        <a:rPr kumimoji="1" lang="en-US" altLang="zh-CN" sz="2000" b="0" i="0" u="none" strike="noStrike" cap="none" normalizeH="0" baseline="0" dirty="0">
                          <a:ln>
                            <a:noFill/>
                          </a:ln>
                          <a:solidFill>
                            <a:schemeClr val="tx1"/>
                          </a:solidFill>
                          <a:effectLst/>
                          <a:latin typeface="Times New Roman" pitchFamily="18" charset="0"/>
                          <a:ea typeface="PMingLiU" pitchFamily="18" charset="-120"/>
                        </a:rPr>
                        <a:t> Immigration  service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8142" name="Text Box 14"/>
          <p:cNvSpPr txBox="1">
            <a:spLocks noChangeArrowheads="1"/>
          </p:cNvSpPr>
          <p:nvPr/>
        </p:nvSpPr>
        <p:spPr bwMode="auto">
          <a:xfrm>
            <a:off x="467544" y="1844824"/>
            <a:ext cx="8305800" cy="3847207"/>
          </a:xfrm>
          <a:prstGeom prst="rect">
            <a:avLst/>
          </a:prstGeom>
          <a:noFill/>
          <a:ln w="9525">
            <a:noFill/>
            <a:miter lim="800000"/>
          </a:ln>
        </p:spPr>
        <p:txBody>
          <a:bodyPr wrap="square">
            <a:spAutoFit/>
          </a:bodyPr>
          <a:lstStyle/>
          <a:p>
            <a:pPr marL="457200" indent="-457200"/>
            <a:r>
              <a:rPr lang="zh-CN" altLang="en-US" sz="2800" b="1" dirty="0">
                <a:latin typeface="微软雅黑" pitchFamily="34" charset="-122"/>
                <a:ea typeface="微软雅黑" pitchFamily="34" charset="-122"/>
              </a:rPr>
              <a:t>外界环境                   组织内部工作</a:t>
            </a:r>
            <a:endParaRPr lang="en-US" altLang="zh-CN" sz="2800" b="1" dirty="0">
              <a:latin typeface="微软雅黑" pitchFamily="34" charset="-122"/>
              <a:ea typeface="微软雅黑" pitchFamily="34" charset="-122"/>
            </a:endParaRPr>
          </a:p>
          <a:p>
            <a:pPr marL="457200" indent="-457200">
              <a:buFont typeface="Wingdings" pitchFamily="2" charset="2"/>
              <a:buNone/>
            </a:pPr>
            <a:r>
              <a:rPr lang="en-US" altLang="zh-CN" sz="2800" dirty="0">
                <a:latin typeface="微软雅黑" pitchFamily="34" charset="-122"/>
                <a:ea typeface="微软雅黑" pitchFamily="34" charset="-122"/>
              </a:rPr>
              <a:t>		                      </a:t>
            </a:r>
            <a:r>
              <a:rPr lang="zh-CN" altLang="en-US" sz="2200" dirty="0">
                <a:latin typeface="微软雅黑" pitchFamily="34" charset="-122"/>
                <a:ea typeface="微软雅黑" pitchFamily="34" charset="-122"/>
              </a:rPr>
              <a:t>常规工作</a:t>
            </a:r>
            <a:r>
              <a:rPr lang="en-US" altLang="zh-CN" sz="2800" dirty="0">
                <a:latin typeface="微软雅黑" pitchFamily="34" charset="-122"/>
                <a:ea typeface="微软雅黑" pitchFamily="34" charset="-122"/>
              </a:rPr>
              <a:t>		</a:t>
            </a:r>
            <a:r>
              <a:rPr lang="zh-CN" altLang="en-US" sz="2200" dirty="0">
                <a:latin typeface="微软雅黑" pitchFamily="34" charset="-122"/>
                <a:ea typeface="微软雅黑" pitchFamily="34" charset="-122"/>
              </a:rPr>
              <a:t>非常规工作</a:t>
            </a:r>
            <a:endParaRPr lang="en-US" altLang="zh-CN" sz="2200" dirty="0">
              <a:latin typeface="微软雅黑" pitchFamily="34" charset="-122"/>
              <a:ea typeface="微软雅黑" pitchFamily="34" charset="-122"/>
            </a:endParaRPr>
          </a:p>
          <a:p>
            <a:pPr marL="457200" indent="-457200">
              <a:buFont typeface="Wingdings" pitchFamily="2" charset="2"/>
              <a:buNone/>
            </a:pPr>
            <a:endParaRPr lang="en-US" altLang="zh-CN" sz="2000" dirty="0">
              <a:latin typeface="微软雅黑" pitchFamily="34" charset="-122"/>
              <a:ea typeface="微软雅黑" pitchFamily="34" charset="-122"/>
            </a:endParaRPr>
          </a:p>
          <a:p>
            <a:pPr marL="457200" indent="-457200">
              <a:buFont typeface="Wingdings" pitchFamily="2" charset="2"/>
              <a:buNone/>
            </a:pPr>
            <a:r>
              <a:rPr lang="zh-CN" altLang="en-US" sz="2200" dirty="0">
                <a:latin typeface="微软雅黑" pitchFamily="34" charset="-122"/>
                <a:ea typeface="微软雅黑" pitchFamily="34" charset="-122"/>
              </a:rPr>
              <a:t>稳定单一</a:t>
            </a:r>
            <a:endParaRPr lang="en-US" altLang="zh-CN" sz="2200" dirty="0">
              <a:latin typeface="微软雅黑" pitchFamily="34" charset="-122"/>
              <a:ea typeface="微软雅黑" pitchFamily="34" charset="-122"/>
            </a:endParaRPr>
          </a:p>
          <a:p>
            <a:pPr marL="457200" indent="-457200">
              <a:buFont typeface="Wingdings" pitchFamily="2" charset="2"/>
              <a:buNone/>
            </a:pPr>
            <a:endParaRPr lang="en-US" altLang="zh-CN" sz="2000" dirty="0">
              <a:latin typeface="微软雅黑" pitchFamily="34" charset="-122"/>
              <a:ea typeface="微软雅黑" pitchFamily="34" charset="-122"/>
            </a:endParaRPr>
          </a:p>
          <a:p>
            <a:pPr marL="457200" indent="-457200">
              <a:buFont typeface="Wingdings" pitchFamily="2" charset="2"/>
              <a:buNone/>
            </a:pPr>
            <a:endParaRPr lang="en-US" altLang="zh-CN" sz="2000" dirty="0">
              <a:latin typeface="微软雅黑" pitchFamily="34" charset="-122"/>
              <a:ea typeface="微软雅黑" pitchFamily="34" charset="-122"/>
            </a:endParaRPr>
          </a:p>
          <a:p>
            <a:pPr marL="457200" indent="-457200">
              <a:buFont typeface="Wingdings" pitchFamily="2" charset="2"/>
              <a:buNone/>
            </a:pPr>
            <a:endParaRPr lang="en-US" altLang="zh-CN" sz="2800" dirty="0">
              <a:latin typeface="微软雅黑" pitchFamily="34" charset="-122"/>
              <a:ea typeface="微软雅黑" pitchFamily="34" charset="-122"/>
            </a:endParaRPr>
          </a:p>
          <a:p>
            <a:pPr marL="457200" indent="-457200">
              <a:buFont typeface="Wingdings" pitchFamily="2" charset="2"/>
              <a:buNone/>
            </a:pPr>
            <a:endParaRPr lang="en-US" altLang="zh-CN" sz="2800" dirty="0">
              <a:latin typeface="微软雅黑" pitchFamily="34" charset="-122"/>
              <a:ea typeface="微软雅黑" pitchFamily="34" charset="-122"/>
            </a:endParaRPr>
          </a:p>
          <a:p>
            <a:pPr marL="457200" indent="-457200">
              <a:buFont typeface="Wingdings" pitchFamily="2" charset="2"/>
              <a:buNone/>
            </a:pPr>
            <a:endParaRPr lang="en-US" altLang="zh-CN" sz="2800" dirty="0">
              <a:latin typeface="微软雅黑" pitchFamily="34" charset="-122"/>
              <a:ea typeface="微软雅黑" pitchFamily="34" charset="-122"/>
            </a:endParaRPr>
          </a:p>
          <a:p>
            <a:pPr marL="457200" indent="-457200">
              <a:buFont typeface="Wingdings" pitchFamily="2" charset="2"/>
              <a:buNone/>
            </a:pPr>
            <a:r>
              <a:rPr lang="zh-CN" altLang="en-US" sz="2200" dirty="0">
                <a:latin typeface="微软雅黑" pitchFamily="34" charset="-122"/>
                <a:ea typeface="微软雅黑" pitchFamily="34" charset="-122"/>
              </a:rPr>
              <a:t>多元化</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3568" y="188640"/>
            <a:ext cx="7772400" cy="990600"/>
          </a:xfrm>
        </p:spPr>
        <p:txBody>
          <a:bodyPr/>
          <a:lstStyle/>
          <a:p>
            <a:pPr eaLnBrk="1" hangingPunct="1"/>
            <a:r>
              <a:rPr lang="zh-CN" dirty="0"/>
              <a:t>政治管理</a:t>
            </a:r>
            <a:r>
              <a:rPr lang="zh-CN" altLang="en-US" dirty="0"/>
              <a:t>技能</a:t>
            </a:r>
            <a:endParaRPr lang="zh-CN" dirty="0"/>
          </a:p>
        </p:txBody>
      </p:sp>
      <p:sp>
        <p:nvSpPr>
          <p:cNvPr id="23555" name="Rectangle 3"/>
          <p:cNvSpPr>
            <a:spLocks noGrp="1" noChangeArrowheads="1"/>
          </p:cNvSpPr>
          <p:nvPr>
            <p:ph type="body" idx="1"/>
          </p:nvPr>
        </p:nvSpPr>
        <p:spPr>
          <a:xfrm>
            <a:off x="685800" y="1447800"/>
            <a:ext cx="7772400" cy="4876800"/>
          </a:xfrm>
        </p:spPr>
        <p:txBody>
          <a:bodyPr/>
          <a:lstStyle/>
          <a:p>
            <a:pPr eaLnBrk="1" hangingPunct="1">
              <a:spcAft>
                <a:spcPct val="50000"/>
              </a:spcAft>
            </a:pPr>
            <a:r>
              <a:rPr lang="en-US" altLang="zh-CN" sz="3000" dirty="0" err="1"/>
              <a:t>公共管理者不仅要有政治制度和过程的知识，而且还要有政治技能</a:t>
            </a:r>
            <a:r>
              <a:rPr lang="en-US" altLang="zh-CN" sz="3000" dirty="0"/>
              <a:t>。</a:t>
            </a:r>
          </a:p>
          <a:p>
            <a:pPr eaLnBrk="1" hangingPunct="1">
              <a:spcAft>
                <a:spcPct val="50000"/>
              </a:spcAft>
              <a:buFontTx/>
              <a:buNone/>
            </a:pPr>
            <a:r>
              <a:rPr lang="en-US" altLang="zh-CN" sz="2800" dirty="0"/>
              <a:t>	</a:t>
            </a:r>
            <a:r>
              <a:rPr lang="zh-CN" altLang="en-US" sz="2800" dirty="0"/>
              <a:t>举例</a:t>
            </a:r>
            <a:r>
              <a:rPr lang="en-US" altLang="zh-CN" sz="2800" dirty="0"/>
              <a:t>: </a:t>
            </a:r>
          </a:p>
          <a:p>
            <a:pPr eaLnBrk="1" hangingPunct="1">
              <a:spcAft>
                <a:spcPct val="50000"/>
              </a:spcAft>
              <a:buFontTx/>
              <a:buNone/>
            </a:pPr>
            <a:r>
              <a:rPr lang="en-US" altLang="zh-CN" sz="2800" dirty="0"/>
              <a:t>	-1989</a:t>
            </a:r>
            <a:r>
              <a:rPr lang="zh-CN" altLang="en-US" sz="2800" dirty="0"/>
              <a:t>的</a:t>
            </a:r>
            <a:r>
              <a:rPr lang="en-US" altLang="zh-CN" sz="2800" dirty="0"/>
              <a:t>San Francisco </a:t>
            </a:r>
            <a:r>
              <a:rPr lang="zh-CN" altLang="en-US" sz="2800" dirty="0"/>
              <a:t>地震</a:t>
            </a:r>
          </a:p>
          <a:p>
            <a:pPr eaLnBrk="1" hangingPunct="1">
              <a:spcAft>
                <a:spcPct val="50000"/>
              </a:spcAft>
              <a:buFontTx/>
              <a:buNone/>
            </a:pPr>
            <a:r>
              <a:rPr lang="en-US" altLang="zh-CN" sz="2800" dirty="0"/>
              <a:t>	-</a:t>
            </a:r>
            <a:r>
              <a:rPr lang="en-US" altLang="zh-CN" sz="2800" dirty="0" err="1"/>
              <a:t>疾病控制中心与血液银行</a:t>
            </a:r>
            <a:r>
              <a:rPr lang="zh-CN" altLang="en-US" sz="2800" dirty="0"/>
              <a:t>的博弈</a:t>
            </a:r>
            <a:endParaRPr lang="en-US" altLang="zh-CN" sz="2800" dirty="0"/>
          </a:p>
          <a:p>
            <a:pPr eaLnBrk="1" hangingPunct="1">
              <a:spcAft>
                <a:spcPct val="50000"/>
              </a:spcAft>
              <a:buFontTx/>
              <a:buNone/>
            </a:pPr>
            <a:endParaRPr lang="en-US" altLang="zh-CN"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ea typeface="新細明體" pitchFamily="18" charset="-120"/>
            </a:endParaRPr>
          </a:p>
        </p:txBody>
      </p:sp>
      <p:pic>
        <p:nvPicPr>
          <p:cNvPr id="19459" name="Picture 1"/>
          <p:cNvPicPr>
            <a:picLocks noChangeAspect="1" noChangeArrowheads="1"/>
          </p:cNvPicPr>
          <p:nvPr/>
        </p:nvPicPr>
        <p:blipFill>
          <a:blip r:embed="rId2" cstate="print"/>
          <a:srcRect l="15672" t="23907" r="26886" b="27605"/>
          <a:stretch>
            <a:fillRect/>
          </a:stretch>
        </p:blipFill>
        <p:spPr bwMode="auto">
          <a:xfrm>
            <a:off x="-304800" y="0"/>
            <a:ext cx="10287000" cy="701198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27088" y="304800"/>
            <a:ext cx="7631112" cy="676275"/>
          </a:xfrm>
        </p:spPr>
        <p:txBody>
          <a:bodyPr>
            <a:noAutofit/>
          </a:bodyPr>
          <a:lstStyle/>
          <a:p>
            <a:pPr eaLnBrk="1" hangingPunct="1"/>
            <a:r>
              <a:rPr lang="zh-CN" altLang="en-US" dirty="0"/>
              <a:t>项目</a:t>
            </a:r>
            <a:r>
              <a:rPr lang="zh-CN" dirty="0"/>
              <a:t>管理</a:t>
            </a:r>
            <a:r>
              <a:rPr lang="zh-CN" altLang="en-US" dirty="0"/>
              <a:t>技能</a:t>
            </a:r>
            <a:endParaRPr lang="zh-CN" dirty="0"/>
          </a:p>
        </p:txBody>
      </p:sp>
      <p:sp>
        <p:nvSpPr>
          <p:cNvPr id="26627" name="Rectangle 3"/>
          <p:cNvSpPr>
            <a:spLocks noGrp="1" noChangeArrowheads="1"/>
          </p:cNvSpPr>
          <p:nvPr>
            <p:ph type="body" idx="1"/>
          </p:nvPr>
        </p:nvSpPr>
        <p:spPr>
          <a:xfrm>
            <a:off x="467544" y="1268760"/>
            <a:ext cx="8281169" cy="5400600"/>
          </a:xfrm>
        </p:spPr>
        <p:txBody>
          <a:bodyPr>
            <a:normAutofit/>
          </a:bodyPr>
          <a:lstStyle/>
          <a:p>
            <a:pPr eaLnBrk="1" hangingPunct="1">
              <a:lnSpc>
                <a:spcPct val="120000"/>
              </a:lnSpc>
              <a:spcAft>
                <a:spcPts val="600"/>
              </a:spcAft>
            </a:pPr>
            <a:r>
              <a:rPr lang="zh-CN" altLang="en-US" dirty="0"/>
              <a:t>规划：目标</a:t>
            </a:r>
          </a:p>
          <a:p>
            <a:pPr>
              <a:lnSpc>
                <a:spcPct val="120000"/>
              </a:lnSpc>
              <a:spcAft>
                <a:spcPts val="600"/>
              </a:spcAft>
            </a:pPr>
            <a:r>
              <a:rPr lang="zh-CN" altLang="en-US" dirty="0"/>
              <a:t>决策： </a:t>
            </a:r>
            <a:r>
              <a:rPr lang="en-US" altLang="zh-CN" dirty="0" err="1"/>
              <a:t>实现目标的</a:t>
            </a:r>
            <a:r>
              <a:rPr lang="zh-CN" altLang="en-US" dirty="0"/>
              <a:t>备选方案</a:t>
            </a:r>
          </a:p>
          <a:p>
            <a:pPr>
              <a:lnSpc>
                <a:spcPct val="120000"/>
              </a:lnSpc>
              <a:spcAft>
                <a:spcPts val="600"/>
              </a:spcAft>
            </a:pPr>
            <a:r>
              <a:rPr lang="zh-CN" altLang="en-US" dirty="0"/>
              <a:t>组织：结构和角色</a:t>
            </a:r>
            <a:endParaRPr lang="en-US" altLang="zh-CN" dirty="0"/>
          </a:p>
          <a:p>
            <a:pPr>
              <a:lnSpc>
                <a:spcPct val="120000"/>
              </a:lnSpc>
              <a:spcAft>
                <a:spcPts val="600"/>
              </a:spcAft>
            </a:pPr>
            <a:r>
              <a:rPr lang="zh-CN" altLang="en-US" dirty="0"/>
              <a:t>领导：</a:t>
            </a:r>
            <a:r>
              <a:rPr lang="en-US" altLang="zh-CN" dirty="0"/>
              <a:t> 激励和人际交往能力</a:t>
            </a:r>
          </a:p>
          <a:p>
            <a:pPr>
              <a:lnSpc>
                <a:spcPct val="120000"/>
              </a:lnSpc>
              <a:spcAft>
                <a:spcPts val="600"/>
              </a:spcAft>
            </a:pPr>
            <a:r>
              <a:rPr lang="zh-CN" altLang="en-US" dirty="0"/>
              <a:t>执行：监督和调整</a:t>
            </a:r>
          </a:p>
          <a:p>
            <a:pPr lvl="1" eaLnBrk="1" hangingPunct="1">
              <a:lnSpc>
                <a:spcPct val="120000"/>
              </a:lnSpc>
              <a:spcAft>
                <a:spcPts val="600"/>
              </a:spcAft>
              <a:buFontTx/>
              <a:buNone/>
            </a:pPr>
            <a:r>
              <a:rPr lang="en-US" altLang="zh-CN" sz="2400" dirty="0"/>
              <a:t>    </a:t>
            </a:r>
            <a:endParaRPr lang="en-US" altLang="zh-CN"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lstStyle/>
          <a:p>
            <a:pPr eaLnBrk="1" hangingPunct="1"/>
            <a:r>
              <a:rPr lang="zh-CN" dirty="0"/>
              <a:t>资源管理</a:t>
            </a:r>
            <a:r>
              <a:rPr lang="zh-CN" altLang="en-US" dirty="0"/>
              <a:t>技能</a:t>
            </a:r>
            <a:endParaRPr lang="zh-CN" dirty="0"/>
          </a:p>
        </p:txBody>
      </p:sp>
      <p:sp>
        <p:nvSpPr>
          <p:cNvPr id="27651" name="Rectangle 3"/>
          <p:cNvSpPr>
            <a:spLocks noGrp="1" noChangeArrowheads="1"/>
          </p:cNvSpPr>
          <p:nvPr>
            <p:ph type="body" idx="1"/>
          </p:nvPr>
        </p:nvSpPr>
        <p:spPr>
          <a:xfrm>
            <a:off x="395288" y="1556791"/>
            <a:ext cx="8569325" cy="4821783"/>
          </a:xfrm>
        </p:spPr>
        <p:txBody>
          <a:bodyPr>
            <a:normAutofit/>
          </a:bodyPr>
          <a:lstStyle/>
          <a:p>
            <a:pPr eaLnBrk="1" hangingPunct="1">
              <a:spcAft>
                <a:spcPts val="600"/>
              </a:spcAft>
            </a:pPr>
            <a:r>
              <a:rPr lang="en-US" altLang="zh-CN" dirty="0" err="1"/>
              <a:t>成功制定和实施公共政策是基于</a:t>
            </a:r>
            <a:r>
              <a:rPr lang="zh-CN" altLang="en-US" dirty="0"/>
              <a:t>公共管理者</a:t>
            </a:r>
            <a:r>
              <a:rPr lang="en-US" altLang="zh-CN" dirty="0" err="1"/>
              <a:t>的资源管理技能</a:t>
            </a:r>
            <a:r>
              <a:rPr lang="zh-CN" altLang="en-US" dirty="0"/>
              <a:t>。</a:t>
            </a:r>
            <a:endParaRPr lang="en-US" altLang="zh-CN" dirty="0"/>
          </a:p>
          <a:p>
            <a:pPr lvl="1">
              <a:spcAft>
                <a:spcPts val="600"/>
              </a:spcAft>
            </a:pPr>
            <a:r>
              <a:rPr lang="en-US" altLang="zh-CN" sz="3000" dirty="0" err="1"/>
              <a:t>人力资源管理</a:t>
            </a:r>
            <a:r>
              <a:rPr lang="zh-CN" altLang="en-US" sz="3000" dirty="0"/>
              <a:t>：</a:t>
            </a:r>
            <a:r>
              <a:rPr lang="en-US" altLang="zh-CN" sz="3000" dirty="0" err="1"/>
              <a:t>公共管理是人员密集的</a:t>
            </a:r>
            <a:r>
              <a:rPr lang="en-US" altLang="zh-CN" sz="3000" dirty="0"/>
              <a:t>。</a:t>
            </a:r>
          </a:p>
          <a:p>
            <a:pPr lvl="1">
              <a:spcAft>
                <a:spcPts val="600"/>
              </a:spcAft>
            </a:pPr>
            <a:r>
              <a:rPr lang="zh-CN" altLang="en-US" sz="3000" dirty="0"/>
              <a:t>财政</a:t>
            </a:r>
            <a:r>
              <a:rPr lang="en-US" altLang="zh-CN" sz="3000" dirty="0" err="1"/>
              <a:t>管理</a:t>
            </a:r>
            <a:r>
              <a:rPr lang="zh-CN" altLang="en-US" sz="3000" dirty="0"/>
              <a:t>：只有很</a:t>
            </a:r>
            <a:r>
              <a:rPr lang="en-US" altLang="zh-CN" sz="3000" dirty="0" err="1"/>
              <a:t>少数公共管理活动是自愿和自由的</a:t>
            </a:r>
            <a:r>
              <a:rPr lang="zh-CN" altLang="en-US" sz="3000" dirty="0"/>
              <a:t>。</a:t>
            </a:r>
            <a:endParaRPr lang="en-US" altLang="zh-CN" sz="3000" dirty="0"/>
          </a:p>
          <a:p>
            <a:pPr lvl="1">
              <a:spcAft>
                <a:spcPts val="600"/>
              </a:spcAft>
            </a:pPr>
            <a:r>
              <a:rPr lang="en-US" altLang="zh-CN" sz="3000" dirty="0" err="1"/>
              <a:t>信息管理</a:t>
            </a:r>
            <a:r>
              <a:rPr lang="zh-CN" altLang="en-US" sz="3000" dirty="0"/>
              <a:t>：</a:t>
            </a:r>
            <a:r>
              <a:rPr lang="en-US" altLang="zh-CN" sz="3000" dirty="0" err="1"/>
              <a:t>信息</a:t>
            </a:r>
            <a:r>
              <a:rPr lang="zh-CN" altLang="en-US" sz="3000" dirty="0"/>
              <a:t>越来越重要</a:t>
            </a:r>
            <a:r>
              <a:rPr lang="en-US" altLang="zh-CN" sz="3000"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9552" y="548680"/>
            <a:ext cx="7772400" cy="1143000"/>
          </a:xfrm>
        </p:spPr>
        <p:txBody>
          <a:bodyPr>
            <a:normAutofit/>
          </a:bodyPr>
          <a:lstStyle/>
          <a:p>
            <a:pPr eaLnBrk="1" hangingPunct="1"/>
            <a:r>
              <a:rPr lang="zh-CN" altLang="en-US" dirty="0"/>
              <a:t>公共</a:t>
            </a:r>
            <a:r>
              <a:rPr lang="en-US" altLang="zh-CN" dirty="0"/>
              <a:t>&amp;</a:t>
            </a:r>
            <a:r>
              <a:rPr lang="zh-CN" altLang="en-US" dirty="0"/>
              <a:t>商业组织</a:t>
            </a:r>
            <a:r>
              <a:rPr lang="zh-CN" dirty="0"/>
              <a:t>相互依存关系</a:t>
            </a:r>
          </a:p>
        </p:txBody>
      </p:sp>
      <p:sp>
        <p:nvSpPr>
          <p:cNvPr id="51203" name="Rectangle 3"/>
          <p:cNvSpPr>
            <a:spLocks noGrp="1" noChangeArrowheads="1"/>
          </p:cNvSpPr>
          <p:nvPr>
            <p:ph type="body" idx="1"/>
          </p:nvPr>
        </p:nvSpPr>
        <p:spPr>
          <a:xfrm>
            <a:off x="539552" y="1905000"/>
            <a:ext cx="7848600" cy="4953000"/>
          </a:xfrm>
        </p:spPr>
        <p:txBody>
          <a:bodyPr>
            <a:normAutofit/>
          </a:bodyPr>
          <a:lstStyle/>
          <a:p>
            <a:pPr eaLnBrk="1" hangingPunct="1">
              <a:lnSpc>
                <a:spcPct val="90000"/>
              </a:lnSpc>
            </a:pPr>
            <a:r>
              <a:rPr lang="zh-CN" altLang="en-US" sz="3000" dirty="0"/>
              <a:t>尽管公共部门依赖于商业资源，但是商业部门也依赖于公共资源。</a:t>
            </a:r>
            <a:endParaRPr lang="en-US" altLang="zh-CN" sz="3000" dirty="0"/>
          </a:p>
          <a:p>
            <a:pPr eaLnBrk="1" hangingPunct="1">
              <a:lnSpc>
                <a:spcPct val="90000"/>
              </a:lnSpc>
            </a:pPr>
            <a:r>
              <a:rPr lang="zh-CN" altLang="en-US" sz="3000" dirty="0"/>
              <a:t>公共部门的许多执行功能对私营部门的发展至关重要。</a:t>
            </a:r>
          </a:p>
          <a:p>
            <a:pPr eaLnBrk="1" hangingPunct="1">
              <a:lnSpc>
                <a:spcPct val="90000"/>
              </a:lnSpc>
            </a:pPr>
            <a:r>
              <a:rPr lang="zh-CN" altLang="en-US" sz="3000" dirty="0"/>
              <a:t>公共部门通过执行特定任务来对私营部门和非营利部门提供各种激励，以实现公共目标。</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685800" y="304800"/>
            <a:ext cx="7772400" cy="762000"/>
          </a:xfrm>
        </p:spPr>
        <p:txBody>
          <a:bodyPr>
            <a:normAutofit fontScale="90000"/>
          </a:bodyPr>
          <a:lstStyle/>
          <a:p>
            <a:pPr eaLnBrk="1" hangingPunct="1"/>
            <a:r>
              <a:rPr lang="en-US" altLang="zh-CN" sz="4000"/>
              <a:t>The Three Sectors’ Failure in </a:t>
            </a:r>
            <a:br>
              <a:rPr lang="en-US" altLang="zh-CN" sz="4000"/>
            </a:br>
            <a:r>
              <a:rPr lang="en-US" altLang="zh-CN" sz="4000"/>
              <a:t>Social Service Delivery</a:t>
            </a:r>
          </a:p>
        </p:txBody>
      </p:sp>
      <p:sp>
        <p:nvSpPr>
          <p:cNvPr id="289795" name="Rectangle 3"/>
          <p:cNvSpPr>
            <a:spLocks noGrp="1" noChangeArrowheads="1"/>
          </p:cNvSpPr>
          <p:nvPr>
            <p:ph type="body" idx="1"/>
          </p:nvPr>
        </p:nvSpPr>
        <p:spPr>
          <a:xfrm>
            <a:off x="611560" y="1196752"/>
            <a:ext cx="7772400" cy="5486400"/>
          </a:xfrm>
        </p:spPr>
        <p:txBody>
          <a:bodyPr>
            <a:normAutofit lnSpcReduction="10000"/>
          </a:bodyPr>
          <a:lstStyle/>
          <a:p>
            <a:pPr eaLnBrk="1" hangingPunct="1">
              <a:spcBef>
                <a:spcPts val="1200"/>
              </a:spcBef>
              <a:spcAft>
                <a:spcPts val="600"/>
              </a:spcAft>
            </a:pPr>
            <a:r>
              <a:rPr lang="en-US" altLang="zh-CN" sz="2800" b="1" dirty="0"/>
              <a:t>Government Failure</a:t>
            </a:r>
          </a:p>
          <a:p>
            <a:pPr lvl="1" eaLnBrk="1" hangingPunct="1">
              <a:spcBef>
                <a:spcPts val="1200"/>
              </a:spcBef>
              <a:spcAft>
                <a:spcPts val="600"/>
              </a:spcAft>
            </a:pPr>
            <a:r>
              <a:rPr lang="en-US" altLang="zh-CN" sz="2400" dirty="0"/>
              <a:t>“Median voter”</a:t>
            </a:r>
          </a:p>
          <a:p>
            <a:pPr lvl="1" eaLnBrk="1" hangingPunct="1">
              <a:spcBef>
                <a:spcPts val="1200"/>
              </a:spcBef>
              <a:spcAft>
                <a:spcPts val="600"/>
              </a:spcAft>
            </a:pPr>
            <a:r>
              <a:rPr lang="en-US" altLang="zh-CN" sz="2400" dirty="0"/>
              <a:t>Self-interested bureaucrat</a:t>
            </a:r>
          </a:p>
          <a:p>
            <a:pPr lvl="1" eaLnBrk="1" hangingPunct="1">
              <a:spcBef>
                <a:spcPts val="1200"/>
              </a:spcBef>
              <a:spcAft>
                <a:spcPts val="600"/>
              </a:spcAft>
            </a:pPr>
            <a:r>
              <a:rPr lang="en-US" altLang="zh-CN" sz="2400" dirty="0"/>
              <a:t>Problems of bureaucratic supply (e.g. national defense)</a:t>
            </a:r>
          </a:p>
          <a:p>
            <a:pPr eaLnBrk="1" hangingPunct="1">
              <a:spcBef>
                <a:spcPts val="1200"/>
              </a:spcBef>
              <a:spcAft>
                <a:spcPts val="600"/>
              </a:spcAft>
            </a:pPr>
            <a:r>
              <a:rPr lang="en-US" altLang="zh-CN" sz="2800" b="1" dirty="0"/>
              <a:t>Market Failure</a:t>
            </a:r>
          </a:p>
          <a:p>
            <a:pPr lvl="1" eaLnBrk="1" hangingPunct="1">
              <a:spcBef>
                <a:spcPts val="1200"/>
              </a:spcBef>
              <a:spcAft>
                <a:spcPts val="600"/>
              </a:spcAft>
            </a:pPr>
            <a:r>
              <a:rPr lang="en-US" altLang="zh-CN" sz="2400" dirty="0"/>
              <a:t>Contract failure theory </a:t>
            </a:r>
          </a:p>
          <a:p>
            <a:pPr lvl="1" eaLnBrk="1" hangingPunct="1">
              <a:spcBef>
                <a:spcPts val="1200"/>
              </a:spcBef>
              <a:spcAft>
                <a:spcPts val="600"/>
              </a:spcAft>
            </a:pPr>
            <a:r>
              <a:rPr lang="en-US" altLang="zh-CN" sz="2400" dirty="0"/>
              <a:t>Tyranny of minority </a:t>
            </a:r>
          </a:p>
          <a:p>
            <a:pPr lvl="1" eaLnBrk="1" hangingPunct="1">
              <a:spcBef>
                <a:spcPts val="1200"/>
              </a:spcBef>
              <a:spcAft>
                <a:spcPts val="600"/>
              </a:spcAft>
            </a:pPr>
            <a:r>
              <a:rPr lang="en-US" altLang="zh-CN" sz="2400" dirty="0"/>
              <a:t>Opportunism</a:t>
            </a:r>
          </a:p>
          <a:p>
            <a:pPr eaLnBrk="1" hangingPunct="1">
              <a:spcBef>
                <a:spcPts val="1200"/>
              </a:spcBef>
              <a:spcAft>
                <a:spcPts val="600"/>
              </a:spcAft>
            </a:pPr>
            <a:r>
              <a:rPr lang="en-US" altLang="zh-CN" sz="2800" b="1" dirty="0"/>
              <a:t>The Nonprofit Failure</a:t>
            </a:r>
            <a:endParaRPr lang="en-US" altLang="zh-CN" sz="2800" dirty="0"/>
          </a:p>
        </p:txBody>
      </p:sp>
    </p:spTree>
    <p:extLst>
      <p:ext uri="{BB962C8B-B14F-4D97-AF65-F5344CB8AC3E}">
        <p14:creationId xmlns:p14="http://schemas.microsoft.com/office/powerpoint/2010/main" val="734077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fade">
                                      <p:cBhvr>
                                        <p:cTn id="7" dur="2000"/>
                                        <p:tgtEl>
                                          <p:spTgt spid="289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9795">
                                            <p:txEl>
                                              <p:pRg st="0" end="0"/>
                                            </p:txEl>
                                          </p:spTgt>
                                        </p:tgtEl>
                                        <p:attrNameLst>
                                          <p:attrName>style.visibility</p:attrName>
                                        </p:attrNameLst>
                                      </p:cBhvr>
                                      <p:to>
                                        <p:strVal val="visible"/>
                                      </p:to>
                                    </p:set>
                                    <p:animEffect transition="in" filter="fade">
                                      <p:cBhvr>
                                        <p:cTn id="12" dur="2000"/>
                                        <p:tgtEl>
                                          <p:spTgt spid="2897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9795">
                                            <p:txEl>
                                              <p:pRg st="1" end="1"/>
                                            </p:txEl>
                                          </p:spTgt>
                                        </p:tgtEl>
                                        <p:attrNameLst>
                                          <p:attrName>style.visibility</p:attrName>
                                        </p:attrNameLst>
                                      </p:cBhvr>
                                      <p:to>
                                        <p:strVal val="visible"/>
                                      </p:to>
                                    </p:set>
                                    <p:animEffect transition="in" filter="fade">
                                      <p:cBhvr>
                                        <p:cTn id="15" dur="2000"/>
                                        <p:tgtEl>
                                          <p:spTgt spid="2897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9795">
                                            <p:txEl>
                                              <p:pRg st="2" end="2"/>
                                            </p:txEl>
                                          </p:spTgt>
                                        </p:tgtEl>
                                        <p:attrNameLst>
                                          <p:attrName>style.visibility</p:attrName>
                                        </p:attrNameLst>
                                      </p:cBhvr>
                                      <p:to>
                                        <p:strVal val="visible"/>
                                      </p:to>
                                    </p:set>
                                    <p:animEffect transition="in" filter="fade">
                                      <p:cBhvr>
                                        <p:cTn id="18" dur="2000"/>
                                        <p:tgtEl>
                                          <p:spTgt spid="28979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9795">
                                            <p:txEl>
                                              <p:pRg st="3" end="3"/>
                                            </p:txEl>
                                          </p:spTgt>
                                        </p:tgtEl>
                                        <p:attrNameLst>
                                          <p:attrName>style.visibility</p:attrName>
                                        </p:attrNameLst>
                                      </p:cBhvr>
                                      <p:to>
                                        <p:strVal val="visible"/>
                                      </p:to>
                                    </p:set>
                                    <p:animEffect transition="in" filter="fade">
                                      <p:cBhvr>
                                        <p:cTn id="21" dur="2000"/>
                                        <p:tgtEl>
                                          <p:spTgt spid="28979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9795">
                                            <p:txEl>
                                              <p:pRg st="4" end="4"/>
                                            </p:txEl>
                                          </p:spTgt>
                                        </p:tgtEl>
                                        <p:attrNameLst>
                                          <p:attrName>style.visibility</p:attrName>
                                        </p:attrNameLst>
                                      </p:cBhvr>
                                      <p:to>
                                        <p:strVal val="visible"/>
                                      </p:to>
                                    </p:set>
                                    <p:animEffect transition="in" filter="fade">
                                      <p:cBhvr>
                                        <p:cTn id="26" dur="2000"/>
                                        <p:tgtEl>
                                          <p:spTgt spid="28979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9795">
                                            <p:txEl>
                                              <p:pRg st="5" end="5"/>
                                            </p:txEl>
                                          </p:spTgt>
                                        </p:tgtEl>
                                        <p:attrNameLst>
                                          <p:attrName>style.visibility</p:attrName>
                                        </p:attrNameLst>
                                      </p:cBhvr>
                                      <p:to>
                                        <p:strVal val="visible"/>
                                      </p:to>
                                    </p:set>
                                    <p:animEffect transition="in" filter="fade">
                                      <p:cBhvr>
                                        <p:cTn id="29" dur="2000"/>
                                        <p:tgtEl>
                                          <p:spTgt spid="289795">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9795">
                                            <p:txEl>
                                              <p:pRg st="6" end="6"/>
                                            </p:txEl>
                                          </p:spTgt>
                                        </p:tgtEl>
                                        <p:attrNameLst>
                                          <p:attrName>style.visibility</p:attrName>
                                        </p:attrNameLst>
                                      </p:cBhvr>
                                      <p:to>
                                        <p:strVal val="visible"/>
                                      </p:to>
                                    </p:set>
                                    <p:animEffect transition="in" filter="fade">
                                      <p:cBhvr>
                                        <p:cTn id="32" dur="2000"/>
                                        <p:tgtEl>
                                          <p:spTgt spid="289795">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9795">
                                            <p:txEl>
                                              <p:pRg st="7" end="7"/>
                                            </p:txEl>
                                          </p:spTgt>
                                        </p:tgtEl>
                                        <p:attrNameLst>
                                          <p:attrName>style.visibility</p:attrName>
                                        </p:attrNameLst>
                                      </p:cBhvr>
                                      <p:to>
                                        <p:strVal val="visible"/>
                                      </p:to>
                                    </p:set>
                                    <p:animEffect transition="in" filter="fade">
                                      <p:cBhvr>
                                        <p:cTn id="35" dur="2000"/>
                                        <p:tgtEl>
                                          <p:spTgt spid="28979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9795">
                                            <p:txEl>
                                              <p:pRg st="8" end="8"/>
                                            </p:txEl>
                                          </p:spTgt>
                                        </p:tgtEl>
                                        <p:attrNameLst>
                                          <p:attrName>style.visibility</p:attrName>
                                        </p:attrNameLst>
                                      </p:cBhvr>
                                      <p:to>
                                        <p:strVal val="visible"/>
                                      </p:to>
                                    </p:set>
                                    <p:animEffect transition="in" filter="fade">
                                      <p:cBhvr>
                                        <p:cTn id="40" dur="2000"/>
                                        <p:tgtEl>
                                          <p:spTgt spid="28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p:bldP spid="2897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304800"/>
            <a:ext cx="7772400" cy="1143000"/>
          </a:xfrm>
        </p:spPr>
        <p:txBody>
          <a:bodyPr>
            <a:normAutofit/>
          </a:bodyPr>
          <a:lstStyle/>
          <a:p>
            <a:pPr eaLnBrk="1" hangingPunct="1"/>
            <a:r>
              <a:rPr lang="zh-CN" altLang="en-US" sz="4000" dirty="0"/>
              <a:t>志愿失灵</a:t>
            </a:r>
            <a:r>
              <a:rPr lang="en-US" altLang="zh-CN" sz="4000" dirty="0"/>
              <a:t>The Nonprofit Failure</a:t>
            </a:r>
          </a:p>
        </p:txBody>
      </p:sp>
      <p:sp>
        <p:nvSpPr>
          <p:cNvPr id="47107" name="Rectangle 3"/>
          <p:cNvSpPr>
            <a:spLocks noGrp="1" noChangeArrowheads="1"/>
          </p:cNvSpPr>
          <p:nvPr>
            <p:ph type="body" idx="1"/>
          </p:nvPr>
        </p:nvSpPr>
        <p:spPr>
          <a:xfrm>
            <a:off x="685800" y="1524000"/>
            <a:ext cx="7772400" cy="5073352"/>
          </a:xfrm>
        </p:spPr>
        <p:txBody>
          <a:bodyPr>
            <a:normAutofit/>
          </a:bodyPr>
          <a:lstStyle/>
          <a:p>
            <a:pPr eaLnBrk="1" hangingPunct="1"/>
            <a:r>
              <a:rPr lang="en-US" altLang="zh-CN" dirty="0"/>
              <a:t>Particularism/favoritism </a:t>
            </a:r>
            <a:r>
              <a:rPr lang="en-US" altLang="zh-CN" sz="2000" dirty="0"/>
              <a:t>(</a:t>
            </a:r>
            <a:r>
              <a:rPr lang="zh-CN" altLang="en-US" sz="2000" dirty="0"/>
              <a:t>家长作风，</a:t>
            </a:r>
            <a:r>
              <a:rPr lang="en-US" altLang="zh-CN" sz="2000" dirty="0"/>
              <a:t>e.g. Chen Fellowship)</a:t>
            </a:r>
          </a:p>
          <a:p>
            <a:pPr eaLnBrk="1" hangingPunct="1"/>
            <a:r>
              <a:rPr lang="en-US" altLang="zh-CN" dirty="0"/>
              <a:t>Amateurism </a:t>
            </a:r>
            <a:r>
              <a:rPr lang="en-US" altLang="zh-CN" sz="2800" dirty="0">
                <a:latin typeface="宋体" charset="-122"/>
                <a:ea typeface="宋体" charset="-122"/>
              </a:rPr>
              <a:t>(</a:t>
            </a:r>
            <a:r>
              <a:rPr lang="zh-CN" altLang="en-US" sz="2800" dirty="0">
                <a:latin typeface="宋体" charset="-122"/>
                <a:ea typeface="宋体" charset="-122"/>
              </a:rPr>
              <a:t>业余性）</a:t>
            </a:r>
          </a:p>
          <a:p>
            <a:pPr eaLnBrk="1" hangingPunct="1"/>
            <a:r>
              <a:rPr lang="en-US" altLang="zh-CN" dirty="0"/>
              <a:t>Double market failure </a:t>
            </a:r>
          </a:p>
          <a:p>
            <a:pPr lvl="1" eaLnBrk="1" hangingPunct="1"/>
            <a:r>
              <a:rPr lang="en-US" altLang="zh-CN" dirty="0"/>
              <a:t>Might not reach optimal social efficiency (e.g. over-consuming; not productive)</a:t>
            </a:r>
          </a:p>
          <a:p>
            <a:pPr lvl="1" eaLnBrk="1" hangingPunct="1"/>
            <a:r>
              <a:rPr lang="en-US" altLang="zh-CN" dirty="0">
                <a:sym typeface="Wingdings" pitchFamily="2" charset="2"/>
              </a:rPr>
              <a:t>Principal-agent problem (info. asymmetry; high salary of managers)</a:t>
            </a:r>
          </a:p>
        </p:txBody>
      </p:sp>
    </p:spTree>
    <p:extLst>
      <p:ext uri="{BB962C8B-B14F-4D97-AF65-F5344CB8AC3E}">
        <p14:creationId xmlns:p14="http://schemas.microsoft.com/office/powerpoint/2010/main" val="374971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dirty="0"/>
              <a:t>政府 </a:t>
            </a:r>
            <a:r>
              <a:rPr lang="en-US" altLang="zh-CN" dirty="0"/>
              <a:t>vs. </a:t>
            </a:r>
            <a:r>
              <a:rPr lang="zh-CN" altLang="en-US" dirty="0"/>
              <a:t>非营利组织</a:t>
            </a:r>
            <a:br>
              <a:rPr lang="en-US" altLang="zh-CN" dirty="0"/>
            </a:br>
            <a:r>
              <a:rPr lang="en-US" altLang="zh-CN" dirty="0" err="1"/>
              <a:t>Gov’t</a:t>
            </a:r>
            <a:r>
              <a:rPr lang="en-US" altLang="zh-CN" dirty="0"/>
              <a:t> vs. NPOs (</a:t>
            </a:r>
            <a:r>
              <a:rPr lang="en-US" altLang="zh-CN" dirty="0" err="1"/>
              <a:t>Salamon</a:t>
            </a:r>
            <a:r>
              <a:rPr lang="en-US" altLang="zh-CN" dirty="0"/>
              <a:t>, 1988) </a:t>
            </a:r>
            <a:endParaRPr lang="zh-CN" altLang="en-US" dirty="0"/>
          </a:p>
        </p:txBody>
      </p:sp>
      <p:sp>
        <p:nvSpPr>
          <p:cNvPr id="3" name="内容占位符 2"/>
          <p:cNvSpPr>
            <a:spLocks noGrp="1"/>
          </p:cNvSpPr>
          <p:nvPr>
            <p:ph sz="half" idx="1"/>
          </p:nvPr>
        </p:nvSpPr>
        <p:spPr/>
        <p:txBody>
          <a:bodyPr>
            <a:normAutofit fontScale="85000" lnSpcReduction="20000"/>
          </a:bodyPr>
          <a:lstStyle/>
          <a:p>
            <a:pPr marL="457200" indent="-457200">
              <a:lnSpc>
                <a:spcPct val="110000"/>
              </a:lnSpc>
              <a:buNone/>
            </a:pPr>
            <a:r>
              <a:rPr lang="en-US" altLang="zh-CN" dirty="0"/>
              <a:t>Government</a:t>
            </a:r>
          </a:p>
          <a:p>
            <a:pPr marL="457200" indent="-457200">
              <a:lnSpc>
                <a:spcPct val="110000"/>
              </a:lnSpc>
            </a:pPr>
            <a:r>
              <a:rPr lang="en-US" altLang="zh-CN" dirty="0"/>
              <a:t>Generate more reliable resources</a:t>
            </a:r>
            <a:endParaRPr lang="en-US" altLang="zh-CN" sz="1600" dirty="0"/>
          </a:p>
          <a:p>
            <a:pPr marL="457200" indent="-457200">
              <a:lnSpc>
                <a:spcPct val="110000"/>
              </a:lnSpc>
            </a:pPr>
            <a:r>
              <a:rPr lang="en-US" altLang="zh-CN" dirty="0"/>
              <a:t>Set priorities based on democratic political process</a:t>
            </a:r>
            <a:endParaRPr lang="en-US" altLang="zh-CN" sz="1600" dirty="0"/>
          </a:p>
          <a:p>
            <a:pPr marL="457200" indent="-457200">
              <a:lnSpc>
                <a:spcPct val="110000"/>
              </a:lnSpc>
            </a:pPr>
            <a:r>
              <a:rPr lang="en-US" altLang="zh-CN" dirty="0"/>
              <a:t>Offset favoritism by making access a right</a:t>
            </a:r>
            <a:endParaRPr lang="en-US" altLang="zh-CN" sz="1400" dirty="0"/>
          </a:p>
          <a:p>
            <a:pPr marL="457200" indent="-457200">
              <a:lnSpc>
                <a:spcPct val="110000"/>
              </a:lnSpc>
            </a:pPr>
            <a:r>
              <a:rPr lang="en-US" altLang="zh-CN" dirty="0"/>
              <a:t>Improve quality by instituting quality-control standards</a:t>
            </a:r>
          </a:p>
        </p:txBody>
      </p:sp>
      <p:sp>
        <p:nvSpPr>
          <p:cNvPr id="4" name="内容占位符 3"/>
          <p:cNvSpPr>
            <a:spLocks noGrp="1"/>
          </p:cNvSpPr>
          <p:nvPr>
            <p:ph sz="half" idx="2"/>
          </p:nvPr>
        </p:nvSpPr>
        <p:spPr/>
        <p:txBody>
          <a:bodyPr>
            <a:normAutofit fontScale="85000" lnSpcReduction="20000"/>
          </a:bodyPr>
          <a:lstStyle/>
          <a:p>
            <a:pPr marL="457200" indent="-457200">
              <a:lnSpc>
                <a:spcPct val="110000"/>
              </a:lnSpc>
              <a:spcBef>
                <a:spcPct val="20000"/>
              </a:spcBef>
              <a:buFont typeface="Wingdings" pitchFamily="2" charset="2"/>
              <a:buNone/>
            </a:pPr>
            <a:r>
              <a:rPr lang="en-US" altLang="zh-CN" sz="3200" dirty="0">
                <a:ea typeface="新細明體" pitchFamily="18" charset="-120"/>
              </a:rPr>
              <a:t>Nonprofit</a:t>
            </a:r>
          </a:p>
          <a:p>
            <a:pPr marL="457200" indent="-457200">
              <a:lnSpc>
                <a:spcPct val="110000"/>
              </a:lnSpc>
              <a:spcBef>
                <a:spcPct val="20000"/>
              </a:spcBef>
            </a:pPr>
            <a:r>
              <a:rPr lang="en-US" altLang="zh-CN" dirty="0">
                <a:ea typeface="新細明體" pitchFamily="18" charset="-120"/>
              </a:rPr>
              <a:t>Personalize services (heterogeneity)</a:t>
            </a:r>
            <a:endParaRPr lang="en-US" altLang="zh-CN" sz="1600" dirty="0">
              <a:ea typeface="新細明體" pitchFamily="18" charset="-120"/>
            </a:endParaRPr>
          </a:p>
          <a:p>
            <a:pPr marL="457200" indent="-457200">
              <a:lnSpc>
                <a:spcPct val="110000"/>
              </a:lnSpc>
              <a:spcBef>
                <a:spcPct val="20000"/>
              </a:spcBef>
            </a:pPr>
            <a:r>
              <a:rPr lang="en-US" altLang="zh-CN" dirty="0">
                <a:ea typeface="新細明體" pitchFamily="18" charset="-120"/>
              </a:rPr>
              <a:t>Operate on a smaller scale</a:t>
            </a:r>
            <a:endParaRPr lang="en-US" altLang="zh-CN" sz="1600" dirty="0">
              <a:ea typeface="新細明體" pitchFamily="18" charset="-120"/>
            </a:endParaRPr>
          </a:p>
          <a:p>
            <a:pPr marL="457200" indent="-457200">
              <a:lnSpc>
                <a:spcPct val="110000"/>
              </a:lnSpc>
              <a:spcBef>
                <a:spcPct val="20000"/>
              </a:spcBef>
            </a:pPr>
            <a:r>
              <a:rPr lang="en-US" altLang="zh-CN" dirty="0">
                <a:ea typeface="新細明體" pitchFamily="18" charset="-120"/>
              </a:rPr>
              <a:t>Adjust care to the needs of clients</a:t>
            </a:r>
          </a:p>
          <a:p>
            <a:pPr marL="457200" indent="-457200">
              <a:lnSpc>
                <a:spcPct val="110000"/>
              </a:lnSpc>
              <a:spcBef>
                <a:spcPct val="20000"/>
              </a:spcBef>
              <a:buFont typeface="Wingdings" pitchFamily="2" charset="2"/>
              <a:buNone/>
            </a:pPr>
            <a:endParaRPr lang="en-US" altLang="zh-CN" sz="1600" dirty="0">
              <a:ea typeface="新細明體" pitchFamily="18" charset="-120"/>
            </a:endParaRPr>
          </a:p>
          <a:p>
            <a:pPr marL="457200" indent="-457200">
              <a:lnSpc>
                <a:spcPct val="110000"/>
              </a:lnSpc>
              <a:spcBef>
                <a:spcPct val="20000"/>
              </a:spcBef>
            </a:pPr>
            <a:r>
              <a:rPr lang="en-US" altLang="zh-CN" dirty="0">
                <a:ea typeface="新細明體" pitchFamily="18" charset="-120"/>
              </a:rPr>
              <a:t>Permit competition among service providers</a:t>
            </a:r>
          </a:p>
          <a:p>
            <a:endParaRPr lang="zh-CN" altLang="en-US" dirty="0"/>
          </a:p>
        </p:txBody>
      </p:sp>
    </p:spTree>
    <p:extLst>
      <p:ext uri="{BB962C8B-B14F-4D97-AF65-F5344CB8AC3E}">
        <p14:creationId xmlns:p14="http://schemas.microsoft.com/office/powerpoint/2010/main" val="71957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2276872"/>
            <a:ext cx="8218487" cy="3743325"/>
          </a:xfrm>
        </p:spPr>
        <p:txBody>
          <a:bodyPr>
            <a:normAutofit/>
          </a:bodyPr>
          <a:lstStyle/>
          <a:p>
            <a:pPr marL="457200" lvl="1" indent="0" eaLnBrk="1" hangingPunct="1"/>
            <a:r>
              <a:rPr lang="en-US" altLang="zh-CN" sz="4400" b="1" dirty="0">
                <a:solidFill>
                  <a:srgbClr val="FF0000"/>
                </a:solidFill>
                <a:latin typeface="微软雅黑" pitchFamily="34" charset="-122"/>
                <a:ea typeface="微软雅黑" pitchFamily="34" charset="-122"/>
                <a:sym typeface="Times New Roman" pitchFamily="18" charset="0"/>
              </a:rPr>
              <a:t>Debate</a:t>
            </a:r>
            <a:r>
              <a:rPr lang="zh-CN" altLang="en-US" sz="4400" b="1" dirty="0">
                <a:solidFill>
                  <a:srgbClr val="FF0000"/>
                </a:solidFill>
                <a:latin typeface="微软雅黑" pitchFamily="34" charset="-122"/>
                <a:ea typeface="微软雅黑" pitchFamily="34" charset="-122"/>
                <a:sym typeface="Times New Roman" pitchFamily="18" charset="0"/>
              </a:rPr>
              <a:t>：</a:t>
            </a:r>
            <a:br>
              <a:rPr lang="en-US" altLang="zh-CN" sz="4400" b="1" dirty="0">
                <a:solidFill>
                  <a:srgbClr val="FF0000"/>
                </a:solidFill>
                <a:latin typeface="微软雅黑" pitchFamily="34" charset="-122"/>
                <a:ea typeface="微软雅黑" pitchFamily="34" charset="-122"/>
                <a:sym typeface="Times New Roman" pitchFamily="18" charset="0"/>
              </a:rPr>
            </a:br>
            <a:r>
              <a:rPr lang="zh-CN" altLang="en-US" sz="4400" b="1" dirty="0">
                <a:solidFill>
                  <a:srgbClr val="FF0000"/>
                </a:solidFill>
                <a:latin typeface="微软雅黑" pitchFamily="34" charset="-122"/>
                <a:ea typeface="微软雅黑" pitchFamily="34" charset="-122"/>
                <a:sym typeface="Times New Roman" pitchFamily="18" charset="0"/>
              </a:rPr>
              <a:t>你对欧洲、美国富人捐赠遗产</a:t>
            </a:r>
            <a:r>
              <a:rPr lang="zh-CN" altLang="en-US" sz="4400" b="1">
                <a:solidFill>
                  <a:srgbClr val="FF0000"/>
                </a:solidFill>
                <a:latin typeface="微软雅黑" pitchFamily="34" charset="-122"/>
                <a:ea typeface="微软雅黑" pitchFamily="34" charset="-122"/>
                <a:sym typeface="Times New Roman" pitchFamily="18" charset="0"/>
              </a:rPr>
              <a:t>不同的理解和看法</a:t>
            </a:r>
            <a:endParaRPr lang="zh-CN" altLang="en-US" sz="4400" b="1" dirty="0">
              <a:solidFill>
                <a:srgbClr val="FF0000"/>
              </a:solidFill>
              <a:latin typeface="宋体" pitchFamily="2" charset="-122"/>
              <a:ea typeface="宋体" pitchFamily="2" charset="-122"/>
            </a:endParaRPr>
          </a:p>
        </p:txBody>
      </p:sp>
    </p:spTree>
    <p:extLst>
      <p:ext uri="{BB962C8B-B14F-4D97-AF65-F5344CB8AC3E}">
        <p14:creationId xmlns:p14="http://schemas.microsoft.com/office/powerpoint/2010/main" val="21526499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04800"/>
            <a:ext cx="8153400" cy="1143000"/>
          </a:xfrm>
        </p:spPr>
        <p:txBody>
          <a:bodyPr>
            <a:normAutofit fontScale="90000"/>
          </a:bodyPr>
          <a:lstStyle/>
          <a:p>
            <a:pPr algn="l" eaLnBrk="1" hangingPunct="1"/>
            <a:r>
              <a:rPr lang="en-US" altLang="zh-TW" sz="4000" dirty="0"/>
              <a:t>Comparison Among </a:t>
            </a:r>
            <a:r>
              <a:rPr lang="en-US" altLang="zh-CN" sz="4000" dirty="0"/>
              <a:t>The Three Sectors (Service Delivery)</a:t>
            </a:r>
          </a:p>
        </p:txBody>
      </p:sp>
      <p:graphicFrame>
        <p:nvGraphicFramePr>
          <p:cNvPr id="296963" name="Group 3"/>
          <p:cNvGraphicFramePr>
            <a:graphicFrameLocks noGrp="1"/>
          </p:cNvGraphicFramePr>
          <p:nvPr>
            <p:ph idx="1"/>
          </p:nvPr>
        </p:nvGraphicFramePr>
        <p:xfrm>
          <a:off x="685800" y="1981200"/>
          <a:ext cx="7772400" cy="4297046"/>
        </p:xfrm>
        <a:graphic>
          <a:graphicData uri="http://schemas.openxmlformats.org/drawingml/2006/table">
            <a:tbl>
              <a:tblPr/>
              <a:tblGrid>
                <a:gridCol w="1525588">
                  <a:extLst>
                    <a:ext uri="{9D8B030D-6E8A-4147-A177-3AD203B41FA5}">
                      <a16:colId xmlns:a16="http://schemas.microsoft.com/office/drawing/2014/main" val="20000"/>
                    </a:ext>
                  </a:extLst>
                </a:gridCol>
                <a:gridCol w="1743075">
                  <a:extLst>
                    <a:ext uri="{9D8B030D-6E8A-4147-A177-3AD203B41FA5}">
                      <a16:colId xmlns:a16="http://schemas.microsoft.com/office/drawing/2014/main" val="20001"/>
                    </a:ext>
                  </a:extLst>
                </a:gridCol>
                <a:gridCol w="2033587">
                  <a:extLst>
                    <a:ext uri="{9D8B030D-6E8A-4147-A177-3AD203B41FA5}">
                      <a16:colId xmlns:a16="http://schemas.microsoft.com/office/drawing/2014/main" val="20002"/>
                    </a:ext>
                  </a:extLst>
                </a:gridCol>
                <a:gridCol w="2470150">
                  <a:extLst>
                    <a:ext uri="{9D8B030D-6E8A-4147-A177-3AD203B41FA5}">
                      <a16:colId xmlns:a16="http://schemas.microsoft.com/office/drawing/2014/main" val="20003"/>
                    </a:ext>
                  </a:extLst>
                </a:gridCol>
              </a:tblGrid>
              <a:tr h="474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en-US" sz="2800" b="0" i="0" u="none" strike="noStrike" cap="none" normalizeH="0" baseline="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itchFamily="18" charset="0"/>
                          <a:ea typeface="新細明體" pitchFamily="18" charset="-120"/>
                        </a:rPr>
                        <a:t>Public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itchFamily="18" charset="0"/>
                          <a:ea typeface="新細明體" pitchFamily="18" charset="-120"/>
                        </a:rPr>
                        <a:t>Private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itchFamily="18" charset="0"/>
                          <a:ea typeface="新細明體" pitchFamily="18" charset="-120"/>
                        </a:rPr>
                        <a:t>NPOs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Service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Profit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Philanthropy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4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Respon-sive 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Polity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Shareholder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a:ln>
                            <a:noFill/>
                          </a:ln>
                          <a:solidFill>
                            <a:schemeClr val="tx1"/>
                          </a:solidFill>
                          <a:effectLst/>
                          <a:latin typeface="Times New Roman" pitchFamily="18" charset="0"/>
                          <a:ea typeface="新細明體" pitchFamily="18" charset="-120"/>
                        </a:rPr>
                        <a:t>“</a:t>
                      </a: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Calling”/ funder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Basis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Monopoly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Competitive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Voluntary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Services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Collective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Excludable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Selective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Sustain-ability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No exit; voice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Exit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tx1"/>
                          </a:solidFill>
                          <a:effectLst/>
                          <a:latin typeface="Times New Roman" pitchFamily="18" charset="0"/>
                          <a:ea typeface="新細明體" pitchFamily="18" charset="-120"/>
                        </a:rPr>
                        <a:t>Exit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3574829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3641</TotalTime>
  <Words>1822</Words>
  <Application>Microsoft Office PowerPoint</Application>
  <PresentationFormat>全屏显示(4:3)</PresentationFormat>
  <Paragraphs>349</Paragraphs>
  <Slides>42</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42</vt:i4>
      </vt:variant>
    </vt:vector>
  </HeadingPairs>
  <TitlesOfParts>
    <vt:vector size="54" baseType="lpstr">
      <vt:lpstr>新細明體</vt:lpstr>
      <vt:lpstr>新細明體</vt:lpstr>
      <vt:lpstr>宋体</vt:lpstr>
      <vt:lpstr>微软雅黑</vt:lpstr>
      <vt:lpstr>Arial</vt:lpstr>
      <vt:lpstr>Calibri</vt:lpstr>
      <vt:lpstr>Garamond</vt:lpstr>
      <vt:lpstr>Tahoma</vt:lpstr>
      <vt:lpstr>Times New Roman</vt:lpstr>
      <vt:lpstr>Wingdings</vt:lpstr>
      <vt:lpstr>Office 主题</vt:lpstr>
      <vt:lpstr>自定义设计方案</vt:lpstr>
      <vt:lpstr>PowerPoint 演示文稿</vt:lpstr>
      <vt:lpstr>Week 5  Public VS. Private Management</vt:lpstr>
      <vt:lpstr>Agenda for Today</vt:lpstr>
      <vt:lpstr>PowerPoint 演示文稿</vt:lpstr>
      <vt:lpstr>The Three Sectors’ Failure in  Social Service Delivery</vt:lpstr>
      <vt:lpstr>志愿失灵The Nonprofit Failure</vt:lpstr>
      <vt:lpstr>政府 vs. 非营利组织 Gov’t vs. NPOs (Salamon, 1988) </vt:lpstr>
      <vt:lpstr>Debate： 你对欧洲、美国富人捐赠遗产不同的理解和看法</vt:lpstr>
      <vt:lpstr>Comparison Among The Three Sectors (Service Delivery)</vt:lpstr>
      <vt:lpstr>The Interdependence of the Three Sectors</vt:lpstr>
      <vt:lpstr>Trends in Governance in the 21st Century</vt:lpstr>
      <vt:lpstr>Public VS. Private Management</vt:lpstr>
      <vt:lpstr>Case：</vt:lpstr>
      <vt:lpstr>Discussions</vt:lpstr>
      <vt:lpstr>Differences</vt:lpstr>
      <vt:lpstr>Public Organizations…</vt:lpstr>
      <vt:lpstr>Public Organizations…</vt:lpstr>
      <vt:lpstr>Differences</vt:lpstr>
      <vt:lpstr>Similarities</vt:lpstr>
      <vt:lpstr>Similar duties and skills</vt:lpstr>
      <vt:lpstr>公共管理的过程(Starling, 2011)</vt:lpstr>
      <vt:lpstr>Political Management</vt:lpstr>
      <vt:lpstr>Program Management</vt:lpstr>
      <vt:lpstr>An Idealized Structure of Public Policy</vt:lpstr>
      <vt:lpstr>Traditional Management Functions</vt:lpstr>
      <vt:lpstr>Resource Management</vt:lpstr>
      <vt:lpstr>Typology of Org Management (Knott, 1993)</vt:lpstr>
      <vt:lpstr>Questions？</vt:lpstr>
      <vt:lpstr>PowerPoint 演示文稿</vt:lpstr>
      <vt:lpstr>课堂讨论：Lily的工作难题</vt:lpstr>
      <vt:lpstr>不同点</vt:lpstr>
      <vt:lpstr>公共组织…</vt:lpstr>
      <vt:lpstr>公共组织…</vt:lpstr>
      <vt:lpstr>不同点</vt:lpstr>
      <vt:lpstr>相似性</vt:lpstr>
      <vt:lpstr>类似的职责和技能</vt:lpstr>
      <vt:lpstr>公共管理的过程(Starling, 2011)</vt:lpstr>
      <vt:lpstr>组织管理的类型(Knott, 1993)</vt:lpstr>
      <vt:lpstr>政治管理技能</vt:lpstr>
      <vt:lpstr>项目管理技能</vt:lpstr>
      <vt:lpstr>资源管理技能</vt:lpstr>
      <vt:lpstr>公共&amp;商业组织相互依存关系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Admin</cp:lastModifiedBy>
  <cp:revision>198</cp:revision>
  <dcterms:created xsi:type="dcterms:W3CDTF">2015-10-30T01:04:12Z</dcterms:created>
  <dcterms:modified xsi:type="dcterms:W3CDTF">2020-09-29T08:29:05Z</dcterms:modified>
</cp:coreProperties>
</file>