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6"/>
  </p:notesMasterIdLst>
  <p:handoutMasterIdLst>
    <p:handoutMasterId r:id="rId27"/>
  </p:handoutMasterIdLst>
  <p:sldIdLst>
    <p:sldId id="257" r:id="rId3"/>
    <p:sldId id="441" r:id="rId4"/>
    <p:sldId id="442" r:id="rId5"/>
    <p:sldId id="549" r:id="rId6"/>
    <p:sldId id="539" r:id="rId7"/>
    <p:sldId id="551" r:id="rId8"/>
    <p:sldId id="541" r:id="rId9"/>
    <p:sldId id="542" r:id="rId10"/>
    <p:sldId id="543" r:id="rId11"/>
    <p:sldId id="544" r:id="rId12"/>
    <p:sldId id="545" r:id="rId13"/>
    <p:sldId id="546" r:id="rId14"/>
    <p:sldId id="547" r:id="rId15"/>
    <p:sldId id="528" r:id="rId16"/>
    <p:sldId id="529" r:id="rId17"/>
    <p:sldId id="531" r:id="rId18"/>
    <p:sldId id="532" r:id="rId19"/>
    <p:sldId id="533" r:id="rId20"/>
    <p:sldId id="552" r:id="rId21"/>
    <p:sldId id="534" r:id="rId22"/>
    <p:sldId id="535" r:id="rId23"/>
    <p:sldId id="536" r:id="rId24"/>
    <p:sldId id="538" r:id="rId25"/>
  </p:sldIdLst>
  <p:sldSz cx="9144000" cy="6858000" type="screen4x3"/>
  <p:notesSz cx="6799263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9425" autoAdjust="0"/>
  </p:normalViewPr>
  <p:slideViewPr>
    <p:cSldViewPr>
      <p:cViewPr varScale="1">
        <p:scale>
          <a:sx n="60" d="100"/>
          <a:sy n="60" d="100"/>
        </p:scale>
        <p:origin x="14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D4E9F-1E6E-4E60-9EC6-C18B1CB8E902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87326-9C1C-4738-ABCB-7E795697C6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096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02A9C-033D-4E13-B24D-36BFE49209E0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2B724-8F57-4446-A309-E4566470A2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70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 sz="3200">
                <a:latin typeface="+mj-ea"/>
                <a:ea typeface="+mj-ea"/>
                <a:cs typeface="Times New Roman" pitchFamily="18" charset="0"/>
              </a:defRPr>
            </a:lvl1pPr>
            <a:lvl2pPr>
              <a:spcAft>
                <a:spcPts val="1200"/>
              </a:spcAft>
              <a:defRPr>
                <a:latin typeface="+mj-ea"/>
                <a:ea typeface="+mj-ea"/>
                <a:cs typeface="Times New Roman" pitchFamily="18" charset="0"/>
              </a:defRPr>
            </a:lvl2pPr>
            <a:lvl3pPr>
              <a:spcAft>
                <a:spcPts val="1200"/>
              </a:spcAft>
              <a:defRPr>
                <a:latin typeface="+mj-ea"/>
                <a:ea typeface="+mj-ea"/>
                <a:cs typeface="Times New Roman" pitchFamily="18" charset="0"/>
              </a:defRPr>
            </a:lvl3pPr>
            <a:lvl4pPr>
              <a:spcAft>
                <a:spcPts val="1200"/>
              </a:spcAft>
              <a:defRPr>
                <a:latin typeface="+mj-ea"/>
                <a:ea typeface="+mj-ea"/>
                <a:cs typeface="Times New Roman" pitchFamily="18" charset="0"/>
              </a:defRPr>
            </a:lvl4pPr>
            <a:lvl5pPr>
              <a:spcAft>
                <a:spcPts val="1200"/>
              </a:spcAft>
              <a:defRPr>
                <a:latin typeface="+mj-ea"/>
                <a:ea typeface="+mj-ea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3FAA-1B04-47EE-8EE7-570E4B804295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85D-4460-48E2-A7DF-4F0D3D029F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3FAA-1B04-47EE-8EE7-570E4B804295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85D-4460-48E2-A7DF-4F0D3D029F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3FAA-1B04-47EE-8EE7-570E4B804295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85D-4460-48E2-A7DF-4F0D3D029F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3FAA-1B04-47EE-8EE7-570E4B804295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85D-4460-48E2-A7DF-4F0D3D029F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3FAA-1B04-47EE-8EE7-570E4B804295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85D-4460-48E2-A7DF-4F0D3D029F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3FAA-1B04-47EE-8EE7-570E4B804295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85D-4460-48E2-A7DF-4F0D3D029F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3FAA-1B04-47EE-8EE7-570E4B804295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85D-4460-48E2-A7DF-4F0D3D029F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3FAA-1B04-47EE-8EE7-570E4B804295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85D-4460-48E2-A7DF-4F0D3D029F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3FAA-1B04-47EE-8EE7-570E4B804295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85D-4460-48E2-A7DF-4F0D3D029F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3FAA-1B04-47EE-8EE7-570E4B804295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85D-4460-48E2-A7DF-4F0D3D029F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j-ea"/>
                <a:ea typeface="+mj-ea"/>
              </a:defRPr>
            </a:lvl1pPr>
            <a:lvl2pPr>
              <a:defRPr sz="24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800">
                <a:latin typeface="+mj-ea"/>
                <a:ea typeface="+mj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j-ea"/>
                <a:ea typeface="+mj-ea"/>
              </a:defRPr>
            </a:lvl1pPr>
            <a:lvl2pPr>
              <a:defRPr sz="24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800">
                <a:latin typeface="+mj-ea"/>
                <a:ea typeface="+mj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微软雅黑" pitchFamily="34" charset="-122"/>
                <a:ea typeface="微软雅黑" pitchFamily="34" charset="-122"/>
              </a:defRPr>
            </a:lvl1pPr>
            <a:lvl2pPr>
              <a:defRPr sz="2000">
                <a:latin typeface="微软雅黑" pitchFamily="34" charset="-122"/>
                <a:ea typeface="微软雅黑" pitchFamily="34" charset="-122"/>
              </a:defRPr>
            </a:lvl2pPr>
            <a:lvl3pPr>
              <a:defRPr sz="1800">
                <a:latin typeface="微软雅黑" pitchFamily="34" charset="-122"/>
                <a:ea typeface="微软雅黑" pitchFamily="34" charset="-122"/>
              </a:defRPr>
            </a:lvl3pPr>
            <a:lvl4pPr>
              <a:defRPr sz="1600">
                <a:latin typeface="微软雅黑" pitchFamily="34" charset="-122"/>
                <a:ea typeface="微软雅黑" pitchFamily="34" charset="-122"/>
              </a:defRPr>
            </a:lvl4pPr>
            <a:lvl5pPr>
              <a:defRPr sz="1600"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lang="zh-CN" altLang="en-US" sz="2400" b="1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微软雅黑" pitchFamily="34" charset="-122"/>
                <a:ea typeface="微软雅黑" pitchFamily="34" charset="-122"/>
              </a:defRPr>
            </a:lvl1pPr>
            <a:lvl2pPr>
              <a:defRPr sz="2000">
                <a:latin typeface="微软雅黑" pitchFamily="34" charset="-122"/>
                <a:ea typeface="微软雅黑" pitchFamily="34" charset="-122"/>
              </a:defRPr>
            </a:lvl2pPr>
            <a:lvl3pPr>
              <a:defRPr sz="1800">
                <a:latin typeface="微软雅黑" pitchFamily="34" charset="-122"/>
                <a:ea typeface="微软雅黑" pitchFamily="34" charset="-122"/>
              </a:defRPr>
            </a:lvl3pPr>
            <a:lvl4pPr>
              <a:defRPr sz="1600">
                <a:latin typeface="微软雅黑" pitchFamily="34" charset="-122"/>
                <a:ea typeface="微软雅黑" pitchFamily="34" charset="-122"/>
              </a:defRPr>
            </a:lvl4pPr>
            <a:lvl5pPr>
              <a:defRPr sz="1600"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E60D-0FB3-49C0-9E07-81E686184EA3}" type="datetime1">
              <a:rPr lang="zh-CN" altLang="en-US"/>
              <a:pPr>
                <a:defRPr/>
              </a:pPr>
              <a:t>2020/10/21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23F97-7C84-40F7-984D-02204E7EA8A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5" name="图片 4" descr="财大百年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37393" y="0"/>
            <a:ext cx="1406607" cy="1268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7C887-D580-4756-B4F7-A6758B633F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" name="图片 7" descr="财大百年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37393" y="0"/>
            <a:ext cx="1406607" cy="1268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3FAA-1B04-47EE-8EE7-570E4B804295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85D-4460-48E2-A7DF-4F0D3D029F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B0F9-B97F-408B-8725-26DA8F23D80F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财大百年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056718" y="0"/>
            <a:ext cx="1087282" cy="980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3" r:id="rId4"/>
    <p:sldLayoutId id="2147483654" r:id="rId5"/>
    <p:sldLayoutId id="2147483655" r:id="rId6"/>
    <p:sldLayoutId id="2147483660" r:id="rId7"/>
    <p:sldLayoutId id="214748366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03FAA-1B04-47EE-8EE7-570E4B804295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CD85D-4460-48E2-A7DF-4F0D3D029F8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财大百年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37393" y="0"/>
            <a:ext cx="1406607" cy="1268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611560" y="1844824"/>
            <a:ext cx="69127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740000"/>
                </a:solidFill>
                <a:latin typeface="微软雅黑" pitchFamily="34" charset="-122"/>
                <a:ea typeface="微软雅黑" pitchFamily="34" charset="-122"/>
              </a:rPr>
              <a:t>Introduction To Public Administration</a:t>
            </a:r>
          </a:p>
          <a:p>
            <a:pPr algn="ctr"/>
            <a:endParaRPr lang="en-US" altLang="zh-CN" sz="2800" b="1" dirty="0">
              <a:solidFill>
                <a:srgbClr val="74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2800" b="1" dirty="0">
              <a:solidFill>
                <a:srgbClr val="74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800" b="1" dirty="0">
                <a:solidFill>
                  <a:srgbClr val="740000"/>
                </a:solidFill>
                <a:latin typeface="微软雅黑" pitchFamily="34" charset="-122"/>
                <a:ea typeface="微软雅黑" pitchFamily="34" charset="-122"/>
              </a:rPr>
              <a:t>SUFE SPEA</a:t>
            </a:r>
          </a:p>
          <a:p>
            <a:pPr algn="ctr"/>
            <a:r>
              <a:rPr lang="en-US" altLang="zh-CN" sz="2800" b="1" dirty="0">
                <a:solidFill>
                  <a:srgbClr val="740000"/>
                </a:solidFill>
                <a:latin typeface="微软雅黑" pitchFamily="34" charset="-122"/>
                <a:ea typeface="微软雅黑" pitchFamily="34" charset="-122"/>
              </a:rPr>
              <a:t>Instructor: WANG, </a:t>
            </a:r>
            <a:r>
              <a:rPr lang="en-US" altLang="zh-CN" sz="2800" b="1" dirty="0" err="1">
                <a:solidFill>
                  <a:srgbClr val="740000"/>
                </a:solidFill>
                <a:latin typeface="微软雅黑" pitchFamily="34" charset="-122"/>
                <a:ea typeface="微软雅黑" pitchFamily="34" charset="-122"/>
              </a:rPr>
              <a:t>Feng</a:t>
            </a:r>
            <a:endParaRPr lang="en-US" altLang="zh-CN" sz="2800" b="1" dirty="0">
              <a:solidFill>
                <a:srgbClr val="74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60F866-0770-42AC-8872-8697DDAE443C}" type="datetime1">
              <a:rPr lang="zh-CN" altLang="en-US"/>
              <a:pPr>
                <a:defRPr/>
              </a:pPr>
              <a:t>2020/10/21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C9516-6C8C-4A4A-8A72-32D40F2E5BD3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077A4A6F-E5B6-486F-9B9A-C3E61CA4840D}" type="slidenum">
              <a:rPr lang="zh-CN" altLang="en-US" sz="1400" smtClean="0"/>
              <a:pPr eaLnBrk="1" hangingPunct="1"/>
              <a:t>10</a:t>
            </a:fld>
            <a:endParaRPr lang="en-US" altLang="zh-CN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/>
              <a:t>An Idealized Structure of Public Policy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53862" r="20853" b="14383"/>
          <a:stretch>
            <a:fillRect/>
          </a:stretch>
        </p:blipFill>
        <p:spPr>
          <a:xfrm>
            <a:off x="304800" y="1066800"/>
            <a:ext cx="4876800" cy="4648200"/>
          </a:xfr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257800" y="990600"/>
            <a:ext cx="37338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altLang="zh-CN" dirty="0">
                <a:latin typeface="+mj-lt"/>
              </a:rPr>
              <a:t>Example: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zh-CN" dirty="0">
                <a:latin typeface="+mj-lt"/>
              </a:rPr>
              <a:t>             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zh-CN" sz="2000" dirty="0">
                <a:latin typeface="+mj-lt"/>
              </a:rPr>
              <a:t>               Increasing 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zh-CN" sz="2000" dirty="0">
                <a:latin typeface="+mj-lt"/>
              </a:rPr>
              <a:t>		physical safety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zh-CN" dirty="0">
                <a:latin typeface="+mj-lt"/>
              </a:rPr>
              <a:t> </a:t>
            </a:r>
          </a:p>
          <a:p>
            <a:pPr marL="342900" indent="-342900">
              <a:lnSpc>
                <a:spcPct val="80000"/>
              </a:lnSpc>
            </a:pPr>
            <a:endParaRPr lang="en-US" altLang="zh-CN" dirty="0">
              <a:latin typeface="+mj-lt"/>
            </a:endParaRPr>
          </a:p>
          <a:p>
            <a:pPr marL="342900" indent="-342900">
              <a:lnSpc>
                <a:spcPct val="80000"/>
              </a:lnSpc>
            </a:pPr>
            <a:endParaRPr lang="en-US" altLang="zh-CN" dirty="0">
              <a:latin typeface="+mj-lt"/>
            </a:endParaRPr>
          </a:p>
          <a:p>
            <a:pPr marL="342900" indent="-342900">
              <a:lnSpc>
                <a:spcPct val="80000"/>
              </a:lnSpc>
            </a:pPr>
            <a:endParaRPr lang="en-US" altLang="zh-CN" dirty="0">
              <a:latin typeface="+mj-lt"/>
            </a:endParaRPr>
          </a:p>
          <a:p>
            <a:pPr marL="342900" indent="-342900">
              <a:lnSpc>
                <a:spcPct val="80000"/>
              </a:lnSpc>
            </a:pPr>
            <a:r>
              <a:rPr lang="en-US" altLang="zh-CN" sz="2000" dirty="0">
                <a:latin typeface="+mj-lt"/>
              </a:rPr>
              <a:t>Decreasing        </a:t>
            </a:r>
            <a:r>
              <a:rPr lang="en-US" altLang="zh-CN" sz="2000" dirty="0" err="1">
                <a:latin typeface="+mj-lt"/>
              </a:rPr>
              <a:t>Decreasing</a:t>
            </a:r>
            <a:r>
              <a:rPr lang="en-US" altLang="zh-CN" sz="2000" dirty="0">
                <a:latin typeface="+mj-lt"/>
              </a:rPr>
              <a:t> 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zh-CN" sz="2000" dirty="0">
                <a:latin typeface="+mj-lt"/>
              </a:rPr>
              <a:t>violent 	            traffic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zh-CN" sz="2000" dirty="0">
                <a:latin typeface="+mj-lt"/>
              </a:rPr>
              <a:t>crimes (25%)     accident (25%)</a:t>
            </a:r>
          </a:p>
          <a:p>
            <a:pPr marL="342900" indent="-342900">
              <a:lnSpc>
                <a:spcPct val="80000"/>
              </a:lnSpc>
            </a:pPr>
            <a:endParaRPr lang="en-US" altLang="zh-CN" sz="2000" dirty="0">
              <a:latin typeface="+mj-lt"/>
            </a:endParaRPr>
          </a:p>
          <a:p>
            <a:pPr marL="342900" indent="-342900">
              <a:lnSpc>
                <a:spcPct val="80000"/>
              </a:lnSpc>
            </a:pPr>
            <a:endParaRPr lang="en-US" altLang="zh-CN" sz="2000" dirty="0">
              <a:latin typeface="+mj-lt"/>
            </a:endParaRPr>
          </a:p>
          <a:p>
            <a:pPr marL="342900" indent="-342900">
              <a:lnSpc>
                <a:spcPct val="80000"/>
              </a:lnSpc>
            </a:pPr>
            <a:endParaRPr lang="en-US" altLang="zh-CN" sz="20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en-US" altLang="zh-CN" sz="2000" dirty="0">
                <a:latin typeface="+mj-lt"/>
              </a:rPr>
              <a:t>Increase police force by 1000.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en-US" altLang="zh-CN" sz="2000" dirty="0">
                <a:latin typeface="+mj-lt"/>
              </a:rPr>
              <a:t>Set up youth afterschool program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en-US" altLang="zh-CN" sz="2000" dirty="0">
                <a:latin typeface="+mj-lt"/>
              </a:rPr>
              <a:t>Neighborhood Watch Program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en-US" altLang="zh-CN" dirty="0">
                <a:latin typeface="Garamond" pitchFamily="18" charset="0"/>
              </a:rPr>
              <a:t>…</a:t>
            </a:r>
            <a:endParaRPr lang="en-US" altLang="zh-CN" dirty="0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5868144" y="355092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6300192" y="1916832"/>
            <a:ext cx="432048" cy="864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7155924" y="1967880"/>
            <a:ext cx="51242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24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04800"/>
            <a:ext cx="7631112" cy="676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/>
              <a:t>Traditional Management Functions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62913" cy="5334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000" b="1" dirty="0"/>
              <a:t>Planning –</a:t>
            </a:r>
            <a:r>
              <a:rPr lang="en-US" altLang="zh-CN" sz="2000" dirty="0"/>
              <a:t>goals &amp; objectives</a:t>
            </a:r>
            <a:endParaRPr lang="en-US" altLang="zh-CN" sz="2000" b="1" dirty="0"/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zh-CN" sz="2000" dirty="0"/>
              <a:t>    </a:t>
            </a:r>
            <a:r>
              <a:rPr lang="en-US" altLang="zh-CN" sz="2000" dirty="0">
                <a:solidFill>
                  <a:schemeClr val="hlink"/>
                </a:solidFill>
              </a:rPr>
              <a:t>Where</a:t>
            </a:r>
            <a:r>
              <a:rPr lang="en-US" altLang="zh-CN" sz="2000" dirty="0"/>
              <a:t> the organization wants to go </a:t>
            </a:r>
            <a:r>
              <a:rPr lang="en-US" altLang="zh-CN" sz="2000" dirty="0">
                <a:solidFill>
                  <a:schemeClr val="hlink"/>
                </a:solidFill>
              </a:rPr>
              <a:t>and how</a:t>
            </a:r>
            <a:r>
              <a:rPr lang="en-US" altLang="zh-CN" sz="2000" dirty="0"/>
              <a:t> it will get there.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000" b="1" dirty="0"/>
              <a:t>Decision Making- </a:t>
            </a:r>
            <a:r>
              <a:rPr lang="en-US" altLang="zh-CN" sz="2000" dirty="0"/>
              <a:t>alternative strategies for</a:t>
            </a:r>
            <a:r>
              <a:rPr lang="en-US" altLang="zh-CN" sz="2000" b="1" dirty="0"/>
              <a:t> </a:t>
            </a:r>
            <a:r>
              <a:rPr lang="en-US" altLang="zh-CN" sz="2000" dirty="0"/>
              <a:t>attaining the objectives.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zh-CN" sz="2000" dirty="0"/>
              <a:t>	Process of identifying problems and opportunities, generating alternatives, and selecting an alternative.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000" b="1" dirty="0"/>
              <a:t>Organizing- </a:t>
            </a:r>
            <a:r>
              <a:rPr lang="en-US" altLang="zh-CN" sz="2000" dirty="0"/>
              <a:t>structures and roles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zh-CN" sz="2000" dirty="0"/>
              <a:t>   Assignment of tasks (“these are the things we must do”)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zh-CN" sz="2000" dirty="0"/>
              <a:t>&amp; the grouping of tasks into organizational units (</a:t>
            </a:r>
            <a:r>
              <a:rPr lang="en-US" altLang="zh-CN" sz="2000" dirty="0" err="1"/>
              <a:t>depts</a:t>
            </a:r>
            <a:r>
              <a:rPr lang="en-US" altLang="zh-CN" sz="2000" dirty="0"/>
              <a:t>, offices)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000" b="1" dirty="0"/>
              <a:t>Leading- </a:t>
            </a:r>
            <a:r>
              <a:rPr lang="en-US" altLang="zh-CN" sz="2000" dirty="0"/>
              <a:t>motivating and interpersonal skills</a:t>
            </a:r>
            <a:endParaRPr lang="en-US" altLang="zh-CN" sz="2000" b="1" dirty="0"/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zh-CN" sz="2000" dirty="0"/>
              <a:t>    The use of influence to </a:t>
            </a:r>
            <a:r>
              <a:rPr lang="en-US" altLang="zh-CN" sz="2000" dirty="0">
                <a:solidFill>
                  <a:schemeClr val="hlink"/>
                </a:solidFill>
              </a:rPr>
              <a:t>lead and motivate</a:t>
            </a:r>
            <a:r>
              <a:rPr lang="en-US" altLang="zh-CN" sz="2000" dirty="0"/>
              <a:t> civil servants to achieve program objectives.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000" b="1" dirty="0"/>
              <a:t>Implementing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zh-CN" sz="2000" dirty="0"/>
              <a:t>    </a:t>
            </a:r>
            <a:r>
              <a:rPr lang="en-US" altLang="zh-CN" sz="2000" dirty="0">
                <a:solidFill>
                  <a:schemeClr val="hlink"/>
                </a:solidFill>
              </a:rPr>
              <a:t>Monitoring and adjusting</a:t>
            </a:r>
            <a:r>
              <a:rPr lang="en-US" altLang="zh-CN" sz="2000" dirty="0"/>
              <a:t> of the agency employees’ activities to ensure that the program remains on track toward its objectives.</a:t>
            </a:r>
          </a:p>
        </p:txBody>
      </p:sp>
    </p:spTree>
    <p:extLst>
      <p:ext uri="{BB962C8B-B14F-4D97-AF65-F5344CB8AC3E}">
        <p14:creationId xmlns:p14="http://schemas.microsoft.com/office/powerpoint/2010/main" val="14406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/>
              <a:t>Resource Management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783"/>
            <a:ext cx="8569325" cy="4893791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zh-CN" sz="2800" dirty="0"/>
              <a:t>Administrator’s skill at resource management impacts the success of implementing a policy.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CN" dirty="0"/>
              <a:t>Public administration is people intensive </a:t>
            </a:r>
            <a:r>
              <a:rPr lang="en-US" altLang="zh-CN" b="1" dirty="0"/>
              <a:t>(HR management)</a:t>
            </a:r>
            <a:r>
              <a:rPr lang="en-US" altLang="zh-CN" dirty="0"/>
              <a:t>.</a:t>
            </a:r>
            <a:endParaRPr lang="en-US" altLang="zh-CN" b="1" dirty="0"/>
          </a:p>
          <a:p>
            <a:pPr lvl="1" eaLnBrk="1" hangingPunct="1">
              <a:spcBef>
                <a:spcPts val="0"/>
              </a:spcBef>
            </a:pPr>
            <a:r>
              <a:rPr lang="en-US" altLang="zh-CN" dirty="0"/>
              <a:t>Few public administrative activities are voluntary and free </a:t>
            </a:r>
            <a:r>
              <a:rPr lang="en-US" altLang="zh-CN" b="1" dirty="0"/>
              <a:t>(Financial management)</a:t>
            </a:r>
            <a:r>
              <a:rPr lang="en-US" altLang="zh-CN" dirty="0"/>
              <a:t>.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CN" dirty="0"/>
              <a:t>Information is becoming the most important resource in the 21st century (</a:t>
            </a:r>
            <a:r>
              <a:rPr lang="en-US" altLang="zh-CN" b="1" dirty="0"/>
              <a:t>information management</a:t>
            </a:r>
            <a:r>
              <a:rPr lang="en-US" altLang="zh-CN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74904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3124200"/>
          </a:xfrm>
        </p:spPr>
        <p:txBody>
          <a:bodyPr/>
          <a:lstStyle/>
          <a:p>
            <a:pPr eaLnBrk="1" hangingPunct="1"/>
            <a:r>
              <a:rPr lang="en-US" altLang="zh-CN"/>
              <a:t>The Political Environment of Public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44662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2800">
                <a:ea typeface="宋体" charset="-122"/>
              </a:rPr>
              <a:t>The Political Field Surrounding a Public Administrator</a:t>
            </a:r>
            <a:r>
              <a:rPr lang="en-US" altLang="zh-CN" sz="4000">
                <a:ea typeface="宋体" charset="-122"/>
              </a:rPr>
              <a:t> </a:t>
            </a:r>
          </a:p>
        </p:txBody>
      </p:sp>
      <p:pic>
        <p:nvPicPr>
          <p:cNvPr id="3328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2069" t="19887" r="23167" b="39337"/>
          <a:stretch>
            <a:fillRect/>
          </a:stretch>
        </p:blipFill>
        <p:spPr>
          <a:xfrm>
            <a:off x="609600" y="1143000"/>
            <a:ext cx="8077200" cy="5410200"/>
          </a:xfrm>
          <a:solidFill>
            <a:schemeClr val="accent1">
              <a:lumMod val="75000"/>
            </a:schemeClr>
          </a:solidFill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2819400" y="1752600"/>
            <a:ext cx="9906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4267200" y="1524000"/>
            <a:ext cx="9906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5867400" y="1752600"/>
            <a:ext cx="6858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 dirty="0">
                <a:solidFill>
                  <a:schemeClr val="tx1"/>
                </a:solidFill>
                <a:ea typeface="宋体" charset="-122"/>
              </a:rPr>
              <a:t>The </a:t>
            </a:r>
            <a:r>
              <a:rPr lang="en-US" altLang="zh-CN" sz="4000" dirty="0">
                <a:solidFill>
                  <a:schemeClr val="accent2"/>
                </a:solidFill>
                <a:ea typeface="宋体" charset="-122"/>
              </a:rPr>
              <a:t>Political Appointee  </a:t>
            </a:r>
            <a:r>
              <a:rPr lang="en-US" altLang="zh-CN" sz="4000" dirty="0">
                <a:solidFill>
                  <a:schemeClr val="tx1"/>
                </a:solidFill>
                <a:ea typeface="宋体" charset="-122"/>
              </a:rPr>
              <a:t>Connection</a:t>
            </a:r>
            <a:endParaRPr lang="en-US" altLang="zh-CN" sz="3600" dirty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95400"/>
            <a:ext cx="8610600" cy="5562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dirty="0">
                <a:ea typeface="宋体" charset="-122"/>
              </a:rPr>
              <a:t>Presidential Appointees </a:t>
            </a:r>
            <a:r>
              <a:rPr lang="zh-CN" altLang="en-US" sz="2800" dirty="0">
                <a:ea typeface="宋体" charset="-122"/>
              </a:rPr>
              <a:t>政务官</a:t>
            </a:r>
            <a:r>
              <a:rPr lang="en-US" altLang="zh-CN" sz="2800" dirty="0">
                <a:ea typeface="宋体" charset="-122"/>
              </a:rPr>
              <a:t>: Head every department in the </a:t>
            </a:r>
            <a:r>
              <a:rPr lang="en-US" altLang="zh-CN" sz="2800" u="sng" dirty="0">
                <a:ea typeface="宋体" charset="-122"/>
              </a:rPr>
              <a:t>federal</a:t>
            </a:r>
            <a:r>
              <a:rPr lang="en-US" altLang="zh-CN" sz="2800" dirty="0">
                <a:ea typeface="宋体" charset="-122"/>
              </a:rPr>
              <a:t> government and work closely with the </a:t>
            </a:r>
            <a:r>
              <a:rPr lang="en-US" altLang="zh-CN" sz="2800" b="1" dirty="0">
                <a:solidFill>
                  <a:srgbClr val="FF0000"/>
                </a:solidFill>
                <a:ea typeface="宋体" charset="-122"/>
              </a:rPr>
              <a:t>senior executives</a:t>
            </a:r>
            <a:r>
              <a:rPr lang="en-US" altLang="zh-CN" sz="2800" dirty="0">
                <a:ea typeface="宋体" charset="-122"/>
              </a:rPr>
              <a:t> </a:t>
            </a:r>
            <a:r>
              <a:rPr lang="zh-CN" altLang="en-US" sz="2800" dirty="0">
                <a:ea typeface="宋体" charset="-122"/>
              </a:rPr>
              <a:t>（高级事务官）</a:t>
            </a:r>
            <a:r>
              <a:rPr lang="en-US" altLang="zh-CN" sz="2800" dirty="0">
                <a:ea typeface="宋体" charset="-122"/>
              </a:rPr>
              <a:t>of agencies (3000:7000)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CN" sz="2800" dirty="0">
                <a:ea typeface="宋体" charset="-122"/>
              </a:rPr>
              <a:t>Sources of tension between agencies and political appointees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2600" dirty="0">
                <a:ea typeface="宋体" charset="-122"/>
              </a:rPr>
              <a:t>Power base: agencies tends to be independent (by forming </a:t>
            </a:r>
            <a:r>
              <a:rPr lang="zh-CN" altLang="en-US" sz="2600" dirty="0">
                <a:ea typeface="宋体" charset="-122"/>
              </a:rPr>
              <a:t>“</a:t>
            </a:r>
            <a:r>
              <a:rPr lang="en-US" altLang="zh-CN" sz="2600" dirty="0">
                <a:ea typeface="宋体" charset="-122"/>
              </a:rPr>
              <a:t>iron triangle</a:t>
            </a:r>
            <a:r>
              <a:rPr lang="zh-CN" altLang="en-US" sz="2600" dirty="0">
                <a:ea typeface="宋体" charset="-122"/>
              </a:rPr>
              <a:t>”铁三角</a:t>
            </a:r>
            <a:r>
              <a:rPr lang="en-US" altLang="zh-CN" sz="2600" dirty="0">
                <a:ea typeface="宋体" charset="-122"/>
              </a:rPr>
              <a:t>)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CN" sz="2600" dirty="0">
                <a:ea typeface="宋体" charset="-122"/>
              </a:rPr>
              <a:t>Agencies have a tendency to be resistant to change because of the professional orientation of careerists.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CN" sz="2600" dirty="0">
                <a:ea typeface="宋体" charset="-122"/>
              </a:rPr>
              <a:t>Average tenure of political appointees is only 18 months. So, little time available to form strong ties.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8382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charset="-122"/>
              </a:rPr>
              <a:t>The </a:t>
            </a:r>
            <a:r>
              <a:rPr lang="en-US" altLang="zh-CN">
                <a:solidFill>
                  <a:schemeClr val="accent2"/>
                </a:solidFill>
                <a:ea typeface="宋体" charset="-122"/>
              </a:rPr>
              <a:t>Legislative</a:t>
            </a:r>
            <a:r>
              <a:rPr lang="en-US" altLang="zh-CN">
                <a:ea typeface="宋体" charset="-122"/>
              </a:rPr>
              <a:t> Connection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181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I. Congress exercises </a:t>
            </a:r>
            <a:r>
              <a:rPr lang="en-US" altLang="zh-CN" b="1" dirty="0">
                <a:ea typeface="宋体" charset="-122"/>
              </a:rPr>
              <a:t>formal authority</a:t>
            </a:r>
            <a:r>
              <a:rPr lang="en-US" altLang="zh-CN" dirty="0">
                <a:ea typeface="宋体" charset="-122"/>
              </a:rPr>
              <a:t> over agencies by </a:t>
            </a:r>
            <a:r>
              <a:rPr lang="en-US" altLang="zh-CN" b="1" i="1" dirty="0">
                <a:ea typeface="宋体" charset="-122"/>
              </a:rPr>
              <a:t>setting policy.</a:t>
            </a: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altLang="zh-CN" b="1" dirty="0">
                <a:ea typeface="宋体" charset="-122"/>
              </a:rPr>
              <a:t>Freedom of Information Act (FOIA)</a:t>
            </a:r>
            <a:r>
              <a:rPr lang="en-US" altLang="zh-CN" dirty="0">
                <a:ea typeface="宋体" charset="-122"/>
              </a:rPr>
              <a:t> gives any person the right to request information from agencies and to file action in federal court if the request is denied.</a:t>
            </a: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altLang="zh-CN" b="1" dirty="0">
                <a:ea typeface="宋体" charset="-122"/>
              </a:rPr>
              <a:t>Sunset laws</a:t>
            </a:r>
            <a:r>
              <a:rPr lang="en-US" altLang="zh-CN" dirty="0">
                <a:ea typeface="宋体" charset="-122"/>
              </a:rPr>
              <a:t> provide that an agency is automatically abolished </a:t>
            </a:r>
            <a:r>
              <a:rPr lang="zh-CN" altLang="en-US" dirty="0">
                <a:ea typeface="宋体" charset="-122"/>
              </a:rPr>
              <a:t>废除</a:t>
            </a:r>
            <a:r>
              <a:rPr lang="en-US" altLang="zh-CN" dirty="0">
                <a:ea typeface="宋体" charset="-122"/>
              </a:rPr>
              <a:t>, or self-destructs, after a period of years (7 or 10) unless the legislature passes a law extending its existence.</a:t>
            </a: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altLang="zh-CN" b="1" dirty="0">
                <a:ea typeface="宋体" charset="-122"/>
              </a:rPr>
              <a:t>Sunshine laws</a:t>
            </a:r>
            <a:r>
              <a:rPr lang="en-US" altLang="zh-CN" dirty="0">
                <a:ea typeface="宋体" charset="-122"/>
              </a:rPr>
              <a:t> requires that formal 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government business meetings</a:t>
            </a:r>
            <a:r>
              <a:rPr lang="en-US" altLang="zh-CN" dirty="0">
                <a:ea typeface="宋体" charset="-122"/>
              </a:rPr>
              <a:t> be open to the public.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 dirty="0">
                <a:ea typeface="宋体" charset="-122"/>
              </a:rPr>
              <a:t>II</a:t>
            </a:r>
            <a:r>
              <a:rPr lang="en-US" altLang="zh-CN" sz="4000" i="1" dirty="0">
                <a:ea typeface="宋体" charset="-122"/>
              </a:rPr>
              <a:t>. Oversight </a:t>
            </a:r>
            <a:r>
              <a:rPr lang="en-US" altLang="zh-CN" sz="4000" b="1" i="1" dirty="0">
                <a:ea typeface="宋体" charset="-122"/>
              </a:rPr>
              <a:t>(</a:t>
            </a:r>
            <a:r>
              <a:rPr lang="zh-CN" altLang="en-US" sz="4000" b="1" i="1" dirty="0">
                <a:ea typeface="宋体" charset="-122"/>
              </a:rPr>
              <a:t>监督）</a:t>
            </a:r>
            <a:r>
              <a:rPr lang="en-US" altLang="zh-CN" sz="4000" i="1" dirty="0">
                <a:ea typeface="宋体" charset="-122"/>
              </a:rPr>
              <a:t>&amp; </a:t>
            </a:r>
            <a:br>
              <a:rPr lang="en-US" altLang="zh-CN" sz="4000" i="1" dirty="0">
                <a:ea typeface="宋体" charset="-122"/>
              </a:rPr>
            </a:br>
            <a:r>
              <a:rPr lang="en-US" altLang="zh-CN" sz="4000" i="1" dirty="0">
                <a:ea typeface="宋体" charset="-122"/>
              </a:rPr>
              <a:t>Appropriations</a:t>
            </a:r>
            <a:r>
              <a:rPr lang="zh-CN" altLang="en-US" sz="4000" b="1" i="1" dirty="0">
                <a:ea typeface="宋体" charset="-122"/>
              </a:rPr>
              <a:t>（拨款）</a:t>
            </a:r>
            <a:endParaRPr lang="en-US" altLang="zh-CN" sz="4000" b="1" i="1" dirty="0">
              <a:ea typeface="宋体" charset="-122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5486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2800" b="1" dirty="0">
                <a:ea typeface="宋体" charset="-122"/>
              </a:rPr>
              <a:t>Oversight </a:t>
            </a:r>
            <a:r>
              <a:rPr lang="en-US" altLang="zh-CN" sz="2800" dirty="0">
                <a:ea typeface="宋体" charset="-122"/>
              </a:rPr>
              <a:t>involves continuing, systematic supervision of the performance of the executive branch by Congress.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>
                <a:ea typeface="宋体" charset="-122"/>
              </a:rPr>
              <a:t>legislative oversight is often criticized to be micromanagement, which can be expensive.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>
                <a:ea typeface="宋体" charset="-122"/>
              </a:rPr>
              <a:t>Congress has the power of the wallet. Actions by the </a:t>
            </a:r>
            <a:r>
              <a:rPr lang="en-US" altLang="zh-CN" sz="2800" b="1" i="1" dirty="0">
                <a:ea typeface="宋体" charset="-122"/>
              </a:rPr>
              <a:t>appropriations committees</a:t>
            </a:r>
            <a:r>
              <a:rPr lang="en-US" altLang="zh-CN" sz="2800" dirty="0">
                <a:ea typeface="宋体" charset="-122"/>
              </a:rPr>
              <a:t> (</a:t>
            </a:r>
            <a:r>
              <a:rPr lang="en-US" altLang="zh-CN" sz="2800" dirty="0"/>
              <a:t>of the US House of Representatives)</a:t>
            </a:r>
            <a:r>
              <a:rPr lang="en-US" altLang="zh-CN" sz="2800" dirty="0">
                <a:ea typeface="宋体" charset="-122"/>
              </a:rPr>
              <a:t> may override </a:t>
            </a:r>
            <a:r>
              <a:rPr lang="zh-CN" altLang="en-US" sz="2800" dirty="0">
                <a:ea typeface="宋体" charset="-122"/>
              </a:rPr>
              <a:t>推翻 </a:t>
            </a:r>
            <a:r>
              <a:rPr lang="en-US" altLang="zh-CN" sz="2800" dirty="0">
                <a:ea typeface="宋体" charset="-122"/>
              </a:rPr>
              <a:t>presidential directives or nullify(</a:t>
            </a:r>
            <a:r>
              <a:rPr lang="zh-CN" altLang="en-US" sz="2800" dirty="0">
                <a:ea typeface="宋体" charset="-122"/>
              </a:rPr>
              <a:t>废除</a:t>
            </a:r>
            <a:r>
              <a:rPr lang="en-US" altLang="zh-CN" sz="2800" dirty="0">
                <a:ea typeface="宋体" charset="-122"/>
              </a:rPr>
              <a:t>) laws enacted by the Congress itself.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/>
              <a:t>It is in charge of setting the specific expenditures of money by the government.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/>
              <a:t>Federal government shutdown (</a:t>
            </a:r>
            <a:r>
              <a:rPr lang="zh-CN" altLang="en-US" sz="2400" dirty="0"/>
              <a:t>美国联邦政府关闭）</a:t>
            </a:r>
            <a:endParaRPr lang="en-US" altLang="zh-CN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/>
              <a:t>http://news.163.com/special/usgovernmentshutdown/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CN" sz="24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CN" sz="2400" dirty="0"/>
          </a:p>
          <a:p>
            <a:pPr lvl="1" eaLnBrk="1" hangingPunct="1">
              <a:lnSpc>
                <a:spcPct val="90000"/>
              </a:lnSpc>
            </a:pPr>
            <a:endParaRPr lang="en-US" altLang="zh-CN" sz="2400" dirty="0"/>
          </a:p>
          <a:p>
            <a:pPr lvl="1" eaLnBrk="1" hangingPunct="1">
              <a:lnSpc>
                <a:spcPct val="90000"/>
              </a:lnSpc>
            </a:pPr>
            <a:endParaRPr lang="en-US" altLang="zh-CN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E.g</a:t>
            </a:r>
            <a:r>
              <a:rPr lang="en-US" altLang="zh-CN" sz="3000" dirty="0"/>
              <a:t>.: The impact of appropriation on federal government operation (2019)</a:t>
            </a:r>
            <a:endParaRPr lang="zh-CN" altLang="en-US" sz="3000" dirty="0"/>
          </a:p>
        </p:txBody>
      </p:sp>
      <p:pic>
        <p:nvPicPr>
          <p:cNvPr id="1026" name="Picture 2" descr="D:\教学\公共管理学 Public Administration\2019 公共行政学\gov shut 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552574"/>
            <a:ext cx="8191500" cy="482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17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276872"/>
            <a:ext cx="8218487" cy="3743325"/>
          </a:xfrm>
        </p:spPr>
        <p:txBody>
          <a:bodyPr/>
          <a:lstStyle/>
          <a:p>
            <a:r>
              <a:rPr lang="en-US" altLang="zh-CN" dirty="0"/>
              <a:t>Week7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The Process of PA and Its Political Context</a:t>
            </a:r>
            <a:endParaRPr lang="en-US" altLang="zh-CN" sz="40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zh-CN" sz="4000">
                <a:solidFill>
                  <a:schemeClr val="tx1"/>
                </a:solidFill>
                <a:ea typeface="宋体" charset="-122"/>
              </a:rPr>
              <a:t>The </a:t>
            </a:r>
            <a:r>
              <a:rPr lang="en-US" altLang="zh-CN" sz="4000">
                <a:solidFill>
                  <a:schemeClr val="accent2"/>
                </a:solidFill>
                <a:ea typeface="宋体" charset="-122"/>
              </a:rPr>
              <a:t>Judicial </a:t>
            </a:r>
            <a:r>
              <a:rPr lang="en-US" altLang="zh-CN" sz="4000">
                <a:solidFill>
                  <a:schemeClr val="tx1"/>
                </a:solidFill>
                <a:ea typeface="宋体" charset="-122"/>
              </a:rPr>
              <a:t>Connection</a:t>
            </a:r>
            <a:r>
              <a:rPr lang="en-US" altLang="zh-CN" sz="4000">
                <a:ea typeface="宋体" charset="-122"/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5334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Administrative Responsibility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Rulings of courts help ensure that the actions taken by public administrators are responsive, fair, and honest.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Administrative Law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The body of law that defines the power, limits, and procedures of administrative agencies.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Public Employees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The Supreme Court has placed important limitations on the flexibility of managers to supervise their employees and operate their organizations.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zh-CN" sz="3200"/>
              <a:t>Examples of Illegal Administrative Action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Over a period of years, a small Mississippi town concentrated its economic development and new infrastructure in its business district and an adjacent neighborhood.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In Delaware, a patrol officer, for no particular reason other than that it was part of his job, made a routine stop of a car to check the driver’s license and registration.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Seeking to budget more rationally, Pennsylvania established a one-year residency requirement as part of their eligibility standards for receiving welfare benefits.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>
                <a:ea typeface="宋体" charset="-122"/>
              </a:rPr>
              <a:t>The Interaction of Management Strategy and Political Strategy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zh-CN" sz="2800" dirty="0"/>
              <a:t>Example 1: recreation programs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CN" sz="2400" dirty="0"/>
              <a:t>Management: close those having few users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CN" sz="2400" dirty="0"/>
              <a:t>Political: stay open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CN" sz="2800" dirty="0"/>
              <a:t>Example 2: a new airport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CN" sz="2400" dirty="0"/>
              <a:t>Management: grasp investment opportunity no matter the location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CN" sz="2400" dirty="0"/>
              <a:t>Political: oppose the out-of-state site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CN" sz="2800" dirty="0"/>
              <a:t>Interaction: AIDs epidemic issue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CN" sz="2400" dirty="0"/>
              <a:t>Management: free needles, drug-treatment program; mandatory sex education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CN" sz="2400" dirty="0"/>
              <a:t>But neither libertarian nor conservatives satisfied;</a:t>
            </a:r>
          </a:p>
          <a:p>
            <a:pPr lvl="1">
              <a:spcAft>
                <a:spcPts val="600"/>
              </a:spcAft>
            </a:pPr>
            <a:r>
              <a:rPr lang="zh-CN" altLang="en-US" sz="2400" dirty="0"/>
              <a:t>“</a:t>
            </a:r>
            <a:r>
              <a:rPr lang="en-US" altLang="zh-CN" sz="2400" dirty="0"/>
              <a:t>AIDS was the first major public health issue for which </a:t>
            </a:r>
            <a:r>
              <a:rPr lang="en-US" altLang="zh-CN" sz="2400" i="1" dirty="0"/>
              <a:t>political values</a:t>
            </a:r>
            <a:r>
              <a:rPr lang="en-US" altLang="zh-CN" sz="2400" dirty="0"/>
              <a:t> rather than health requirements determined the program structure.</a:t>
            </a:r>
            <a:r>
              <a:rPr lang="zh-CN" altLang="en-US" sz="2400" dirty="0"/>
              <a:t>”</a:t>
            </a:r>
            <a:r>
              <a:rPr lang="en-US" altLang="zh-CN" sz="2100" dirty="0"/>
              <a:t>-Dr. Joseph, former NY city commissioner of health.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800"/>
              <a:t>Two Basic Types of City Government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43000"/>
            <a:ext cx="3600400" cy="5486400"/>
          </a:xfrm>
        </p:spPr>
        <p:txBody>
          <a:bodyPr>
            <a:normAutofit fontScale="92500" lnSpcReduction="10000"/>
          </a:bodyPr>
          <a:lstStyle/>
          <a:p>
            <a:pPr marL="288000" eaLnBrk="1" hangingPunct="1"/>
            <a:r>
              <a:rPr lang="en-US" altLang="zh-CN" sz="2200" dirty="0"/>
              <a:t>The </a:t>
            </a:r>
            <a:r>
              <a:rPr lang="en-US" altLang="zh-CN" sz="2200" dirty="0">
                <a:solidFill>
                  <a:schemeClr val="hlink"/>
                </a:solidFill>
              </a:rPr>
              <a:t>mayor-council form: </a:t>
            </a:r>
            <a:r>
              <a:rPr lang="en-US" altLang="zh-CN" sz="2200" dirty="0"/>
              <a:t>reproduces the standard institutions of </a:t>
            </a:r>
            <a:r>
              <a:rPr lang="en-US" altLang="zh-CN" sz="2200" u="sng" dirty="0"/>
              <a:t>American government</a:t>
            </a:r>
            <a:r>
              <a:rPr lang="en-US" altLang="zh-CN" sz="2200" dirty="0"/>
              <a:t> at the municipal level, with a separately elected legislature and chief executive (political responsiveness)</a:t>
            </a:r>
          </a:p>
          <a:p>
            <a:pPr marL="288000" eaLnBrk="1" hangingPunct="1"/>
            <a:r>
              <a:rPr lang="en-US" altLang="zh-CN" sz="2200" dirty="0"/>
              <a:t>The </a:t>
            </a:r>
            <a:r>
              <a:rPr lang="en-US" altLang="zh-CN" sz="2200" dirty="0">
                <a:solidFill>
                  <a:schemeClr val="hlink"/>
                </a:solidFill>
              </a:rPr>
              <a:t>council-manager</a:t>
            </a:r>
            <a:r>
              <a:rPr lang="en-US" altLang="zh-CN" sz="2200" dirty="0"/>
              <a:t> </a:t>
            </a:r>
            <a:r>
              <a:rPr lang="en-US" altLang="zh-CN" sz="2200" dirty="0">
                <a:solidFill>
                  <a:schemeClr val="hlink"/>
                </a:solidFill>
              </a:rPr>
              <a:t>form: </a:t>
            </a:r>
            <a:r>
              <a:rPr lang="en-US" altLang="zh-CN" sz="2200" dirty="0"/>
              <a:t>the legislature appoints the chief of the executive branch—the city manager,</a:t>
            </a:r>
            <a:r>
              <a:rPr lang="zh-CN" altLang="en-US" sz="2200" dirty="0"/>
              <a:t> </a:t>
            </a:r>
            <a:r>
              <a:rPr lang="en-US" altLang="zh-CN" sz="2200" dirty="0"/>
              <a:t>who</a:t>
            </a:r>
            <a:r>
              <a:rPr lang="zh-CN" altLang="en-US" sz="2200" dirty="0"/>
              <a:t> </a:t>
            </a:r>
            <a:r>
              <a:rPr lang="en-US" altLang="zh-CN" sz="2200" dirty="0"/>
              <a:t>is a professional trained in city management and is supposed to administer city services in an expert, nonpartisan way (efficiency)</a:t>
            </a:r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2499" t="21156" r="20026" b="33150"/>
          <a:stretch>
            <a:fillRect/>
          </a:stretch>
        </p:blipFill>
        <p:spPr>
          <a:xfrm>
            <a:off x="3851920" y="914400"/>
            <a:ext cx="4953000" cy="5715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pitchFamily="34" charset="-127"/>
              </a:rPr>
              <a:t>Agenda for Today			</a:t>
            </a:r>
            <a:endParaRPr lang="en-US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8013576" cy="3993307"/>
          </a:xfrm>
        </p:spPr>
        <p:txBody>
          <a:bodyPr>
            <a:normAutofit/>
          </a:bodyPr>
          <a:lstStyle/>
          <a:p>
            <a:r>
              <a:rPr lang="en-US" altLang="zh-CN" dirty="0"/>
              <a:t>Overview of the Last Session</a:t>
            </a:r>
          </a:p>
          <a:p>
            <a:r>
              <a:rPr lang="en-US" altLang="zh-CN" dirty="0"/>
              <a:t>The Process of PA</a:t>
            </a:r>
          </a:p>
          <a:p>
            <a:pPr lvl="0"/>
            <a:r>
              <a:rPr lang="en-US" altLang="zh-CN" dirty="0">
                <a:solidFill>
                  <a:prstClr val="black"/>
                </a:solidFill>
              </a:rPr>
              <a:t>The Political Environment of PA</a:t>
            </a:r>
          </a:p>
          <a:p>
            <a:pPr marL="0" indent="0"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zh-CN" sz="4000"/>
              <a:t>Public VS. Private Management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/>
              <a:t>Differences</a:t>
            </a:r>
            <a:r>
              <a:rPr lang="en-US" altLang="zh-CN" b="1" dirty="0"/>
              <a:t> </a:t>
            </a:r>
          </a:p>
          <a:p>
            <a:pPr lvl="1" eaLnBrk="1" hangingPunct="1"/>
            <a:r>
              <a:rPr lang="en-US" altLang="zh-CN" b="1" dirty="0"/>
              <a:t>The Nature of Organizations</a:t>
            </a:r>
            <a:endParaRPr lang="en-US" altLang="zh-CN" dirty="0"/>
          </a:p>
          <a:p>
            <a:pPr lvl="2" eaLnBrk="1" hangingPunct="1"/>
            <a:r>
              <a:rPr lang="en-US" altLang="zh-CN" dirty="0"/>
              <a:t>Ownership</a:t>
            </a:r>
          </a:p>
          <a:p>
            <a:pPr lvl="2" eaLnBrk="1" hangingPunct="1"/>
            <a:r>
              <a:rPr lang="en-US" altLang="zh-CN" dirty="0"/>
              <a:t>Funding</a:t>
            </a:r>
          </a:p>
          <a:p>
            <a:pPr lvl="2" eaLnBrk="1" hangingPunct="1"/>
            <a:r>
              <a:rPr lang="en-US" altLang="zh-CN" dirty="0"/>
              <a:t>Social control</a:t>
            </a:r>
          </a:p>
          <a:p>
            <a:pPr lvl="1" eaLnBrk="1" hangingPunct="1"/>
            <a:r>
              <a:rPr lang="en-US" altLang="zh-CN" b="1" dirty="0"/>
              <a:t>Environment</a:t>
            </a:r>
          </a:p>
          <a:p>
            <a:pPr lvl="1" eaLnBrk="1" hangingPunct="1"/>
            <a:r>
              <a:rPr lang="en-US" altLang="zh-CN" b="1" dirty="0"/>
              <a:t>Goals</a:t>
            </a:r>
          </a:p>
          <a:p>
            <a:pPr lvl="1" eaLnBrk="1" hangingPunct="1"/>
            <a:r>
              <a:rPr lang="en-US" altLang="zh-CN" b="1" dirty="0"/>
              <a:t>Managerial values</a:t>
            </a:r>
          </a:p>
        </p:txBody>
      </p:sp>
    </p:spTree>
    <p:extLst>
      <p:ext uri="{BB962C8B-B14F-4D97-AF65-F5344CB8AC3E}">
        <p14:creationId xmlns:p14="http://schemas.microsoft.com/office/powerpoint/2010/main" val="170260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/>
              <a:t>Similarities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9530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zh-CN" dirty="0"/>
              <a:t>Similar </a:t>
            </a:r>
            <a:r>
              <a:rPr lang="en-US" altLang="zh-CN" b="1" i="1" dirty="0"/>
              <a:t>problems</a:t>
            </a:r>
            <a:r>
              <a:rPr lang="en-US" altLang="zh-CN" dirty="0"/>
              <a:t> need to be addressed (Knott, 1993)</a:t>
            </a:r>
          </a:p>
          <a:p>
            <a:pPr lvl="1" eaLnBrk="1" hangingPunct="1"/>
            <a:r>
              <a:rPr lang="en-US" altLang="zh-CN" dirty="0"/>
              <a:t>Task interdependence</a:t>
            </a:r>
          </a:p>
          <a:p>
            <a:pPr lvl="1" eaLnBrk="1" hangingPunct="1"/>
            <a:r>
              <a:rPr lang="en-US" altLang="zh-CN" dirty="0"/>
              <a:t>Information asymmetry</a:t>
            </a:r>
          </a:p>
          <a:p>
            <a:pPr lvl="1" eaLnBrk="1" hangingPunct="1"/>
            <a:r>
              <a:rPr lang="en-US" altLang="zh-CN" dirty="0"/>
              <a:t>Interests conflict (HR, material allocation, </a:t>
            </a:r>
            <a:r>
              <a:rPr lang="en-US" altLang="zh-CN" dirty="0" err="1"/>
              <a:t>etc</a:t>
            </a:r>
            <a:r>
              <a:rPr lang="en-US" altLang="zh-CN" dirty="0"/>
              <a:t>)</a:t>
            </a:r>
          </a:p>
          <a:p>
            <a:pPr eaLnBrk="1" hangingPunct="1"/>
            <a:r>
              <a:rPr lang="en-US" altLang="zh-CN" dirty="0"/>
              <a:t>Similar bureaucratic </a:t>
            </a:r>
            <a:r>
              <a:rPr lang="en-US" altLang="zh-CN" b="1" i="1" dirty="0"/>
              <a:t>structure</a:t>
            </a:r>
            <a:r>
              <a:rPr lang="en-US" altLang="zh-CN" dirty="0"/>
              <a:t> for </a:t>
            </a:r>
            <a:r>
              <a:rPr lang="en-US" altLang="zh-CN" dirty="0">
                <a:solidFill>
                  <a:srgbClr val="FF0000"/>
                </a:solidFill>
              </a:rPr>
              <a:t>big</a:t>
            </a:r>
            <a:r>
              <a:rPr lang="en-US" altLang="zh-CN" dirty="0"/>
              <a:t> orgs</a:t>
            </a:r>
          </a:p>
          <a:p>
            <a:r>
              <a:rPr lang="en-US" altLang="zh-CN" dirty="0"/>
              <a:t>Similar duties and </a:t>
            </a:r>
            <a:r>
              <a:rPr lang="en-US" altLang="zh-CN" b="1" i="1" dirty="0"/>
              <a:t>management skills</a:t>
            </a:r>
          </a:p>
        </p:txBody>
      </p:sp>
    </p:spTree>
    <p:extLst>
      <p:ext uri="{BB962C8B-B14F-4D97-AF65-F5344CB8AC3E}">
        <p14:creationId xmlns:p14="http://schemas.microsoft.com/office/powerpoint/2010/main" val="134014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/>
              <a:t>Management duties and skills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410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2800" b="1" dirty="0"/>
              <a:t>Managerial duties </a:t>
            </a:r>
            <a:r>
              <a:rPr lang="en-US" altLang="zh-CN" sz="2800" dirty="0"/>
              <a:t>(</a:t>
            </a:r>
            <a:r>
              <a:rPr lang="en-US" altLang="zh-CN" sz="2800" b="1" dirty="0">
                <a:solidFill>
                  <a:srgbClr val="FF0000"/>
                </a:solidFill>
              </a:rPr>
              <a:t>POSDCORB, Gulick,1937</a:t>
            </a:r>
            <a:r>
              <a:rPr lang="en-US" altLang="zh-CN" sz="28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b="1" i="1" u="sng" dirty="0"/>
              <a:t>P</a:t>
            </a:r>
            <a:r>
              <a:rPr lang="en-US" altLang="zh-CN" sz="2400" dirty="0"/>
              <a:t>lanning (outline and methods)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b="1" i="1" u="sng" dirty="0"/>
              <a:t>O</a:t>
            </a:r>
            <a:r>
              <a:rPr lang="en-US" altLang="zh-CN" sz="2400" dirty="0"/>
              <a:t>rganizing (structure)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b="1" i="1" u="sng" dirty="0"/>
              <a:t>S</a:t>
            </a:r>
            <a:r>
              <a:rPr lang="en-US" altLang="zh-CN" sz="2400" dirty="0"/>
              <a:t>taffing (personnel)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b="1" i="1" u="sng" dirty="0"/>
              <a:t>D</a:t>
            </a:r>
            <a:r>
              <a:rPr lang="en-US" altLang="zh-CN" sz="2400" dirty="0"/>
              <a:t>irecting (decision-making)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b="1" i="1" u="sng" dirty="0"/>
              <a:t>Co</a:t>
            </a:r>
            <a:r>
              <a:rPr lang="en-US" altLang="zh-CN" sz="2400" dirty="0"/>
              <a:t>ordinating (task management)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b="1" i="1" u="sng" dirty="0"/>
              <a:t>R</a:t>
            </a:r>
            <a:r>
              <a:rPr lang="en-US" altLang="zh-CN" sz="2400" dirty="0"/>
              <a:t>eporting (communication and record-keeping)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b="1" i="1" u="sng" dirty="0"/>
              <a:t>B</a:t>
            </a:r>
            <a:r>
              <a:rPr lang="en-US" altLang="zh-CN" sz="2400" dirty="0"/>
              <a:t>udgeting (fiscal planning, accounting, and control)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dirty="0"/>
              <a:t>Management skills</a:t>
            </a:r>
            <a:r>
              <a:rPr lang="en-US" altLang="zh-CN" sz="2800" dirty="0"/>
              <a:t> (textbook, chapter 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b="1" dirty="0"/>
              <a:t>Political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b="1" dirty="0"/>
              <a:t>Program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b="1" dirty="0"/>
              <a:t>Resource management</a:t>
            </a:r>
          </a:p>
        </p:txBody>
      </p:sp>
    </p:spTree>
    <p:extLst>
      <p:ext uri="{BB962C8B-B14F-4D97-AF65-F5344CB8AC3E}">
        <p14:creationId xmlns:p14="http://schemas.microsoft.com/office/powerpoint/2010/main" val="387401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/>
              <a:t>The Process of Public Administration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t="19016" r="18974" b="51617"/>
          <a:stretch>
            <a:fillRect/>
          </a:stretch>
        </p:blipFill>
        <p:spPr>
          <a:xfrm>
            <a:off x="533400" y="1219200"/>
            <a:ext cx="8229600" cy="5334000"/>
          </a:xfrm>
          <a:noFill/>
        </p:spPr>
      </p:pic>
      <p:cxnSp>
        <p:nvCxnSpPr>
          <p:cNvPr id="4" name="直接连接符 3"/>
          <p:cNvCxnSpPr/>
          <p:nvPr/>
        </p:nvCxnSpPr>
        <p:spPr>
          <a:xfrm>
            <a:off x="3779912" y="1772816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771800" y="2780928"/>
            <a:ext cx="8640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860032" y="2780928"/>
            <a:ext cx="8640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57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zh-CN"/>
              <a:t>Political Management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zh-CN" sz="3000"/>
              <a:t>Public administrators must not only have </a:t>
            </a:r>
            <a:r>
              <a:rPr lang="en-US" altLang="zh-CN" sz="3000" b="1"/>
              <a:t>knowledge</a:t>
            </a:r>
            <a:r>
              <a:rPr lang="en-US" altLang="zh-CN" sz="3000"/>
              <a:t> of political institutions and processes, but also have </a:t>
            </a:r>
            <a:r>
              <a:rPr lang="en-US" altLang="zh-CN" sz="3000" b="1"/>
              <a:t>political skills</a:t>
            </a:r>
            <a:r>
              <a:rPr lang="en-US" altLang="zh-CN" sz="3000"/>
              <a:t>.</a:t>
            </a:r>
            <a:r>
              <a:rPr lang="en-US" altLang="zh-CN" sz="2800"/>
              <a:t> </a:t>
            </a:r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en-US" altLang="zh-CN" sz="2800"/>
              <a:t>	Examples: </a:t>
            </a:r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en-US" altLang="zh-CN" sz="2800"/>
              <a:t>	-1989</a:t>
            </a:r>
            <a:r>
              <a:rPr lang="en-US" altLang="zh-CN" sz="2800">
                <a:latin typeface="Garamond" pitchFamily="18" charset="0"/>
              </a:rPr>
              <a:t>’</a:t>
            </a:r>
            <a:r>
              <a:rPr lang="en-US" altLang="zh-CN" sz="2800"/>
              <a:t>s earthquake in San Francisco </a:t>
            </a:r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en-US" altLang="zh-CN" sz="2800"/>
              <a:t>	- Centers for Disease Control vs. Blood Bankers</a:t>
            </a:r>
          </a:p>
          <a:p>
            <a:pPr eaLnBrk="1" hangingPunct="1">
              <a:spcAft>
                <a:spcPct val="50000"/>
              </a:spcAft>
              <a:buFontTx/>
              <a:buNone/>
            </a:pPr>
            <a:endParaRPr lang="en-US" altLang="zh-CN" sz="2800"/>
          </a:p>
        </p:txBody>
      </p:sp>
    </p:spTree>
    <p:extLst>
      <p:ext uri="{BB962C8B-B14F-4D97-AF65-F5344CB8AC3E}">
        <p14:creationId xmlns:p14="http://schemas.microsoft.com/office/powerpoint/2010/main" val="18168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/>
              <a:t>Program Management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153400" cy="55626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800" dirty="0">
                <a:hlinkClick r:id="rId2" action="ppaction://hlinksldjump"/>
              </a:rPr>
              <a:t>Terminology</a:t>
            </a:r>
            <a:r>
              <a:rPr lang="zh-CN" altLang="en-US" sz="2800" dirty="0"/>
              <a:t>（名词）</a:t>
            </a:r>
            <a:endParaRPr lang="en-US" altLang="zh-CN" sz="2800" dirty="0"/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 dirty="0"/>
              <a:t>Policy</a:t>
            </a:r>
            <a:r>
              <a:rPr lang="en-US" altLang="zh-CN" sz="2400" dirty="0"/>
              <a:t>: a statement of </a:t>
            </a:r>
            <a:r>
              <a:rPr lang="en-US" altLang="zh-CN" sz="2400" u="sng" dirty="0"/>
              <a:t>goals</a:t>
            </a:r>
            <a:r>
              <a:rPr lang="en-US" altLang="zh-CN" sz="2400" dirty="0"/>
              <a:t> and of the relative importance attached to each. It comprises one or more plans. 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rgbClr val="FF0000"/>
                </a:solidFill>
              </a:rPr>
              <a:t>broad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eg</a:t>
            </a:r>
            <a:r>
              <a:rPr lang="en-US" altLang="zh-CN" sz="2000" dirty="0"/>
              <a:t>. welfare policy</a:t>
            </a:r>
            <a:endParaRPr lang="zh-CN" altLang="en-US" sz="2000" dirty="0"/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 dirty="0"/>
              <a:t>Plan</a:t>
            </a:r>
            <a:r>
              <a:rPr lang="en-US" altLang="zh-CN" sz="2400" dirty="0"/>
              <a:t>: a statement of </a:t>
            </a:r>
            <a:r>
              <a:rPr lang="en-US" altLang="zh-CN" sz="2400" u="sng" dirty="0"/>
              <a:t>objectives</a:t>
            </a:r>
            <a:r>
              <a:rPr lang="en-US" altLang="zh-CN" sz="2400" dirty="0"/>
              <a:t> to be attained.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 dirty="0"/>
              <a:t>Program</a:t>
            </a:r>
            <a:r>
              <a:rPr lang="en-US" altLang="zh-CN" sz="2400" dirty="0"/>
              <a:t>: a set of specific </a:t>
            </a:r>
            <a:r>
              <a:rPr lang="en-US" altLang="zh-CN" sz="2400" u="sng" dirty="0"/>
              <a:t>actions</a:t>
            </a:r>
            <a:r>
              <a:rPr lang="en-US" altLang="zh-CN" sz="2400" dirty="0"/>
              <a:t> intended to help implement a plan. 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rgbClr val="FF0000"/>
                </a:solidFill>
              </a:rPr>
              <a:t>specific, having a focus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eg</a:t>
            </a:r>
            <a:r>
              <a:rPr lang="en-US" altLang="zh-CN" sz="2000" dirty="0"/>
              <a:t>. Medicaid; unemployment insurance; Temporary Assistance for Needy Families (TANF); Food stamps; public housing assistance.</a:t>
            </a:r>
            <a:endParaRPr lang="en-US" altLang="zh-CN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800" dirty="0"/>
              <a:t>Public administrators ensure that tasks are done in an </a:t>
            </a:r>
            <a:r>
              <a:rPr lang="en-US" altLang="zh-CN" sz="2800" b="1" dirty="0"/>
              <a:t>efficient and effective</a:t>
            </a:r>
            <a:r>
              <a:rPr lang="en-US" altLang="zh-CN" sz="2800" dirty="0"/>
              <a:t> manner.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ym typeface="Wingdings" pitchFamily="2" charset="2"/>
              </a:rPr>
              <a:t> Need a thorough grasp of the five traditional management functions.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446481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1208</Words>
  <Application>Microsoft Office PowerPoint</Application>
  <PresentationFormat>全屏显示(4:3)</PresentationFormat>
  <Paragraphs>141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굴림</vt:lpstr>
      <vt:lpstr>新細明體</vt:lpstr>
      <vt:lpstr>宋体</vt:lpstr>
      <vt:lpstr>微软雅黑</vt:lpstr>
      <vt:lpstr>Arial</vt:lpstr>
      <vt:lpstr>Calibri</vt:lpstr>
      <vt:lpstr>Garamond</vt:lpstr>
      <vt:lpstr>Tahoma</vt:lpstr>
      <vt:lpstr>Times New Roman</vt:lpstr>
      <vt:lpstr>Wingdings</vt:lpstr>
      <vt:lpstr>Office 主题</vt:lpstr>
      <vt:lpstr>自定义设计方案</vt:lpstr>
      <vt:lpstr>PowerPoint 演示文稿</vt:lpstr>
      <vt:lpstr>Week7  The Process of PA and Its Political Context</vt:lpstr>
      <vt:lpstr>Agenda for Today   </vt:lpstr>
      <vt:lpstr>Public VS. Private Management</vt:lpstr>
      <vt:lpstr>Similarities</vt:lpstr>
      <vt:lpstr>Management duties and skills</vt:lpstr>
      <vt:lpstr>The Process of Public Administration</vt:lpstr>
      <vt:lpstr>Political Management</vt:lpstr>
      <vt:lpstr>Program Management</vt:lpstr>
      <vt:lpstr>An Idealized Structure of Public Policy</vt:lpstr>
      <vt:lpstr>Traditional Management Functions</vt:lpstr>
      <vt:lpstr>Resource Management</vt:lpstr>
      <vt:lpstr>The Political Environment of Public Administration</vt:lpstr>
      <vt:lpstr>The Political Field Surrounding a Public Administrator </vt:lpstr>
      <vt:lpstr>The Political Appointee  Connection</vt:lpstr>
      <vt:lpstr>The Legislative Connection</vt:lpstr>
      <vt:lpstr>II. Oversight (监督）&amp;  Appropriations（拨款）</vt:lpstr>
      <vt:lpstr>E.g.: The impact of appropriation on federal government operation (2019)</vt:lpstr>
      <vt:lpstr>PowerPoint 演示文稿</vt:lpstr>
      <vt:lpstr>The Judicial Connection </vt:lpstr>
      <vt:lpstr>Examples of Illegal Administrative Action</vt:lpstr>
      <vt:lpstr>The Interaction of Management Strategy and Political Strategy</vt:lpstr>
      <vt:lpstr>Two Basic Types of City Government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Admin</cp:lastModifiedBy>
  <cp:revision>203</cp:revision>
  <dcterms:created xsi:type="dcterms:W3CDTF">2015-10-30T01:04:12Z</dcterms:created>
  <dcterms:modified xsi:type="dcterms:W3CDTF">2020-10-21T00:19:11Z</dcterms:modified>
</cp:coreProperties>
</file>