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62"/>
  </p:notesMasterIdLst>
  <p:handoutMasterIdLst>
    <p:handoutMasterId r:id="rId63"/>
  </p:handoutMasterIdLst>
  <p:sldIdLst>
    <p:sldId id="257" r:id="rId3"/>
    <p:sldId id="441" r:id="rId4"/>
    <p:sldId id="468" r:id="rId5"/>
    <p:sldId id="469" r:id="rId6"/>
    <p:sldId id="471" r:id="rId7"/>
    <p:sldId id="472" r:id="rId8"/>
    <p:sldId id="473" r:id="rId9"/>
    <p:sldId id="474" r:id="rId10"/>
    <p:sldId id="500" r:id="rId11"/>
    <p:sldId id="475" r:id="rId12"/>
    <p:sldId id="526" r:id="rId13"/>
    <p:sldId id="476" r:id="rId14"/>
    <p:sldId id="477" r:id="rId15"/>
    <p:sldId id="478" r:id="rId16"/>
    <p:sldId id="527" r:id="rId17"/>
    <p:sldId id="479" r:id="rId18"/>
    <p:sldId id="480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502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9" r:id="rId37"/>
    <p:sldId id="498" r:id="rId38"/>
    <p:sldId id="523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513" r:id="rId50"/>
    <p:sldId id="514" r:id="rId51"/>
    <p:sldId id="524" r:id="rId52"/>
    <p:sldId id="525" r:id="rId53"/>
    <p:sldId id="515" r:id="rId54"/>
    <p:sldId id="516" r:id="rId55"/>
    <p:sldId id="517" r:id="rId56"/>
    <p:sldId id="518" r:id="rId57"/>
    <p:sldId id="519" r:id="rId58"/>
    <p:sldId id="520" r:id="rId59"/>
    <p:sldId id="521" r:id="rId60"/>
    <p:sldId id="522" r:id="rId61"/>
  </p:sldIdLst>
  <p:sldSz cx="9144000" cy="6858000" type="screen4x3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425" autoAdjust="0"/>
  </p:normalViewPr>
  <p:slideViewPr>
    <p:cSldViewPr>
      <p:cViewPr varScale="1">
        <p:scale>
          <a:sx n="60" d="100"/>
          <a:sy n="60" d="100"/>
        </p:scale>
        <p:origin x="14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D4E9F-1E6E-4E60-9EC6-C18B1CB8E902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87326-9C1C-4738-ABCB-7E795697C63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765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02A9C-033D-4E13-B24D-36BFE49209E0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2B724-8F57-4446-A309-E4566470A2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0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3200">
                <a:latin typeface="+mj-ea"/>
                <a:ea typeface="+mj-ea"/>
                <a:cs typeface="Times New Roman" pitchFamily="18" charset="0"/>
              </a:defRPr>
            </a:lvl1pPr>
            <a:lvl2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2pPr>
            <a:lvl3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3pPr>
            <a:lvl4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4pPr>
            <a:lvl5pPr>
              <a:spcAft>
                <a:spcPts val="1200"/>
              </a:spcAft>
              <a:defRPr>
                <a:latin typeface="+mj-ea"/>
                <a:ea typeface="+mj-ea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j-ea"/>
                <a:ea typeface="+mj-ea"/>
              </a:defRPr>
            </a:lvl1pPr>
            <a:lvl2pPr>
              <a:defRPr sz="24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1800">
                <a:latin typeface="+mj-ea"/>
                <a:ea typeface="+mj-ea"/>
              </a:defRPr>
            </a:lvl4pPr>
            <a:lvl5pPr>
              <a:defRPr sz="1800">
                <a:latin typeface="+mj-ea"/>
                <a:ea typeface="+mj-e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zh-CN" altLang="en-US" sz="2400" b="1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微软雅黑" pitchFamily="34" charset="-122"/>
                <a:ea typeface="微软雅黑" pitchFamily="34" charset="-122"/>
              </a:defRPr>
            </a:lvl1pPr>
            <a:lvl2pPr>
              <a:defRPr sz="2000">
                <a:latin typeface="微软雅黑" pitchFamily="34" charset="-122"/>
                <a:ea typeface="微软雅黑" pitchFamily="34" charset="-122"/>
              </a:defRPr>
            </a:lvl2pPr>
            <a:lvl3pPr>
              <a:defRPr sz="1800">
                <a:latin typeface="微软雅黑" pitchFamily="34" charset="-122"/>
                <a:ea typeface="微软雅黑" pitchFamily="34" charset="-122"/>
              </a:defRPr>
            </a:lvl3pPr>
            <a:lvl4pPr>
              <a:defRPr sz="1600">
                <a:latin typeface="微软雅黑" pitchFamily="34" charset="-122"/>
                <a:ea typeface="微软雅黑" pitchFamily="34" charset="-122"/>
              </a:defRPr>
            </a:lvl4pPr>
            <a:lvl5pPr>
              <a:defRPr sz="16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74B8-2C10-4688-AE81-5DC9B1EA07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9A59-B4D0-49A8-8F07-FC7F15006EE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6B0F9-B97F-408B-8725-26DA8F23D80F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8515-41D2-4887-BCD7-0B3346ACF82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财大百年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812360" y="0"/>
            <a:ext cx="1087282" cy="980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49" r:id="rId3"/>
    <p:sldLayoutId id="2147483653" r:id="rId4"/>
    <p:sldLayoutId id="2147483684" r:id="rId5"/>
    <p:sldLayoutId id="2147483685" r:id="rId6"/>
    <p:sldLayoutId id="2147483686" r:id="rId7"/>
    <p:sldLayoutId id="2147483687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5B38D-955A-4341-9103-AB6C13B65BDB}" type="datetimeFigureOut">
              <a:rPr lang="zh-CN" altLang="en-US" smtClean="0"/>
              <a:pPr/>
              <a:t>2020/10/27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0BD9-AFC0-4CA1-9B4A-D1E5DADB59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5%90%B9%E5%93%A8%E4%BA%BA/1255128?fr=aladdin" TargetMode="External"/><Relationship Id="rId2" Type="http://schemas.openxmlformats.org/officeDocument/2006/relationships/hyperlink" Target="https://www.sohu.com/a/378193492_145495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cma.org/icma-code-ethics" TargetMode="External"/><Relationship Id="rId2" Type="http://schemas.openxmlformats.org/officeDocument/2006/relationships/hyperlink" Target="https://www.aspanet.org/ASPA/Code-of-Ethics/ASPA/Code-of-Ethics/Code-of-Ethics.aspx?hkey=5b8f046b-dcbd-416d-87cd-0b8fcfacb5e7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ma.org/main/bc.asp?bcid=40&amp;hsid=1&amp;ssid1=2530&amp;ssid2=253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611560" y="1844824"/>
            <a:ext cx="69127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Introduction To Public Administration</a:t>
            </a: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SUFE SPEA</a:t>
            </a:r>
          </a:p>
          <a:p>
            <a:pPr algn="ctr"/>
            <a:r>
              <a:rPr lang="en-US" altLang="zh-CN" sz="2800" b="1" dirty="0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Instructor: WANG, </a:t>
            </a:r>
            <a:r>
              <a:rPr lang="en-US" altLang="zh-CN" sz="2800" b="1" dirty="0" err="1">
                <a:solidFill>
                  <a:srgbClr val="740000"/>
                </a:solidFill>
                <a:latin typeface="微软雅黑" pitchFamily="34" charset="-122"/>
                <a:ea typeface="微软雅黑" pitchFamily="34" charset="-122"/>
              </a:rPr>
              <a:t>Feng</a:t>
            </a:r>
            <a:endParaRPr lang="en-US" altLang="zh-CN" sz="2800" b="1" dirty="0">
              <a:solidFill>
                <a:srgbClr val="74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A0C9516-6C8C-4A4A-8A72-32D40F2E5BD3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Responsiveness</a:t>
            </a:r>
            <a:r>
              <a:rPr lang="zh-CN" altLang="en-US" dirty="0"/>
              <a:t>（回应性）</a:t>
            </a:r>
            <a:r>
              <a:rPr lang="en-US" altLang="zh-CN" dirty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zh-CN" sz="2800" dirty="0"/>
              <a:t>Responsiveness: refers to the quick reaction to popular demands for policy change (e.g. COVID-19).</a:t>
            </a:r>
          </a:p>
          <a:p>
            <a:pPr eaLnBrk="1" hangingPunct="1">
              <a:lnSpc>
                <a:spcPct val="12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zh-CN" sz="2800" dirty="0"/>
              <a:t>In some cases, responsiveness means that government actively resolve some problems or define the problems (e.g. food safety). </a:t>
            </a:r>
          </a:p>
          <a:p>
            <a:pPr>
              <a:lnSpc>
                <a:spcPct val="12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zh-CN" sz="2800" dirty="0"/>
              <a:t>Methods: citizen surveys, asking input (focus group; town meeting, </a:t>
            </a:r>
            <a:r>
              <a:rPr lang="en-US" altLang="zh-CN" sz="2800" dirty="0" err="1"/>
              <a:t>eg</a:t>
            </a:r>
            <a:r>
              <a:rPr lang="en-US" altLang="zh-CN" sz="2800" dirty="0"/>
              <a:t>. 311 of NY)</a:t>
            </a:r>
          </a:p>
          <a:p>
            <a:pPr lvl="1">
              <a:lnSpc>
                <a:spcPct val="12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zh-CN" sz="2400" dirty="0"/>
              <a:t>Example: the less use of parks</a:t>
            </a:r>
          </a:p>
          <a:p>
            <a:pPr lvl="2">
              <a:lnSpc>
                <a:spcPct val="120000"/>
              </a:lnSpc>
              <a:spcBef>
                <a:spcPct val="70000"/>
              </a:spcBef>
              <a:spcAft>
                <a:spcPts val="600"/>
              </a:spcAft>
            </a:pPr>
            <a:r>
              <a:rPr lang="en-US" altLang="zh-CN" sz="2000" dirty="0"/>
              <a:t>Government: providing more playground equipment</a:t>
            </a:r>
          </a:p>
          <a:p>
            <a:pPr lvl="2">
              <a:lnSpc>
                <a:spcPct val="12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US" altLang="zh-CN" sz="2000" dirty="0"/>
              <a:t>Citizen: park safety</a:t>
            </a:r>
          </a:p>
          <a:p>
            <a:pPr lvl="3" eaLnBrk="1" hangingPunct="1">
              <a:lnSpc>
                <a:spcPct val="90000"/>
              </a:lnSpc>
              <a:spcBef>
                <a:spcPct val="70000"/>
              </a:spcBef>
              <a:buFontTx/>
              <a:buNone/>
            </a:pPr>
            <a:r>
              <a:rPr lang="en-US" altLang="zh-CN" sz="1800" dirty="0"/>
              <a:t>	 	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61048"/>
            <a:ext cx="4032448" cy="302895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" y="0"/>
            <a:ext cx="7274768" cy="3861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" y="3861048"/>
            <a:ext cx="4536504" cy="3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0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Fairness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To ensure that government will be administered by law, not by the arbitrary will of people.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sz="2600" dirty="0"/>
              <a:t>To ensure that citizens have a chance to present their cases and be heard fairly, agencies follow due process (</a:t>
            </a:r>
            <a:r>
              <a:rPr lang="zh-CN" altLang="en-US" sz="2600" dirty="0"/>
              <a:t>法定程序）</a:t>
            </a:r>
            <a:r>
              <a:rPr lang="en-US" altLang="zh-CN" sz="2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800" dirty="0"/>
              <a:t>Fairness concerns results as well as </a:t>
            </a:r>
            <a:r>
              <a:rPr lang="en-US" altLang="zh-CN" sz="2800" i="1" dirty="0"/>
              <a:t>procedures.</a:t>
            </a:r>
            <a:endParaRPr lang="zh-CN" altLang="en-US" sz="2800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868363"/>
          </a:xfrm>
        </p:spPr>
        <p:txBody>
          <a:bodyPr/>
          <a:lstStyle/>
          <a:p>
            <a:pPr eaLnBrk="1" hangingPunct="1"/>
            <a:r>
              <a:rPr lang="en-US" altLang="zh-CN"/>
              <a:t>Flexibility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6324600" cy="5562600"/>
          </a:xfrm>
        </p:spPr>
        <p:txBody>
          <a:bodyPr/>
          <a:lstStyle/>
          <a:p>
            <a:pPr eaLnBrk="1" hangingPunct="1"/>
            <a:r>
              <a:rPr lang="en-US" altLang="zh-CN" sz="2400" dirty="0"/>
              <a:t>Flexibility can be pursued only so far.</a:t>
            </a:r>
          </a:p>
          <a:p>
            <a:pPr eaLnBrk="1" hangingPunct="1"/>
            <a:r>
              <a:rPr lang="en-US" altLang="zh-CN" sz="2400" u="sng" dirty="0"/>
              <a:t>Top figure</a:t>
            </a:r>
            <a:r>
              <a:rPr lang="en-US" altLang="zh-CN" sz="2400" dirty="0"/>
              <a:t>: ignoring individual groups, local concerns, or situational differences </a:t>
            </a:r>
            <a:r>
              <a:rPr lang="en-US" altLang="zh-CN" sz="2400" dirty="0">
                <a:sym typeface="Wingdings" pitchFamily="2" charset="2"/>
              </a:rPr>
              <a:t>might not meet anyone</a:t>
            </a:r>
            <a:r>
              <a:rPr lang="en-US" altLang="zh-CN" sz="2400" dirty="0">
                <a:latin typeface="Garamond" pitchFamily="18" charset="0"/>
                <a:sym typeface="Wingdings" pitchFamily="2" charset="2"/>
              </a:rPr>
              <a:t>’</a:t>
            </a:r>
            <a:r>
              <a:rPr lang="en-US" altLang="zh-CN" sz="2400" dirty="0">
                <a:sym typeface="Wingdings" pitchFamily="2" charset="2"/>
              </a:rPr>
              <a:t>s needs well</a:t>
            </a:r>
          </a:p>
          <a:p>
            <a:pPr eaLnBrk="1" hangingPunct="1"/>
            <a:r>
              <a:rPr lang="en-US" altLang="zh-CN" sz="2400" u="sng" dirty="0"/>
              <a:t>Middle figure</a:t>
            </a:r>
            <a:r>
              <a:rPr lang="en-US" altLang="zh-CN" sz="2400" dirty="0"/>
              <a:t>: treating everyone individually is usually</a:t>
            </a:r>
          </a:p>
          <a:p>
            <a:pPr eaLnBrk="1" hangingPunct="1">
              <a:buFontTx/>
              <a:buNone/>
            </a:pPr>
            <a:r>
              <a:rPr lang="en-US" altLang="zh-CN" sz="2400" dirty="0"/>
              <a:t>	</a:t>
            </a:r>
            <a:r>
              <a:rPr lang="en-US" altLang="zh-CN" sz="2400" dirty="0">
                <a:sym typeface="Wingdings" pitchFamily="2" charset="2"/>
              </a:rPr>
              <a:t></a:t>
            </a:r>
            <a:r>
              <a:rPr lang="en-US" altLang="zh-CN" sz="2400" dirty="0"/>
              <a:t> too expensive and impractical	</a:t>
            </a:r>
          </a:p>
          <a:p>
            <a:pPr eaLnBrk="1" hangingPunct="1"/>
            <a:r>
              <a:rPr lang="en-US" altLang="zh-CN" sz="2400" u="sng" dirty="0"/>
              <a:t>Bottom figure</a:t>
            </a:r>
            <a:r>
              <a:rPr lang="en-US" altLang="zh-CN" sz="2400" dirty="0"/>
              <a:t>: searching for broad groupings that can be approached as segments. </a:t>
            </a:r>
          </a:p>
          <a:p>
            <a:pPr lvl="1" eaLnBrk="1" hangingPunct="1"/>
            <a:r>
              <a:rPr lang="en-US" altLang="zh-CN" dirty="0"/>
              <a:t>E.g.: LA </a:t>
            </a:r>
            <a:r>
              <a:rPr lang="en-US" altLang="zh-CN" dirty="0" err="1"/>
              <a:t>Weingart</a:t>
            </a:r>
            <a:r>
              <a:rPr lang="en-US" altLang="zh-CN" dirty="0"/>
              <a:t> Center (p.57): 	</a:t>
            </a:r>
            <a:r>
              <a:rPr lang="en-US" altLang="zh-CN" dirty="0">
                <a:latin typeface="Garamond" pitchFamily="18" charset="0"/>
              </a:rPr>
              <a:t>“</a:t>
            </a:r>
            <a:r>
              <a:rPr lang="en-US" altLang="zh-CN" dirty="0"/>
              <a:t>have-nots</a:t>
            </a:r>
            <a:r>
              <a:rPr lang="en-US" altLang="zh-CN" dirty="0">
                <a:latin typeface="Garamond" pitchFamily="18" charset="0"/>
              </a:rPr>
              <a:t>”</a:t>
            </a:r>
            <a:r>
              <a:rPr lang="en-US" altLang="zh-CN" dirty="0"/>
              <a:t>, </a:t>
            </a:r>
            <a:r>
              <a:rPr lang="en-US" altLang="zh-CN" dirty="0">
                <a:latin typeface="Garamond" pitchFamily="18" charset="0"/>
              </a:rPr>
              <a:t>“</a:t>
            </a:r>
            <a:r>
              <a:rPr lang="en-US" altLang="zh-CN" dirty="0"/>
              <a:t>can-</a:t>
            </a:r>
            <a:r>
              <a:rPr lang="en-US" altLang="zh-CN" dirty="0" err="1"/>
              <a:t>nots</a:t>
            </a:r>
            <a:r>
              <a:rPr lang="en-US" altLang="zh-CN" dirty="0">
                <a:latin typeface="Garamond" pitchFamily="18" charset="0"/>
              </a:rPr>
              <a:t>”</a:t>
            </a:r>
            <a:r>
              <a:rPr lang="en-US" altLang="zh-CN" dirty="0"/>
              <a:t>, </a:t>
            </a:r>
            <a:r>
              <a:rPr lang="en-US" altLang="zh-CN" dirty="0">
                <a:latin typeface="Garamond" pitchFamily="18" charset="0"/>
              </a:rPr>
              <a:t>“</a:t>
            </a:r>
            <a:r>
              <a:rPr lang="en-US" altLang="zh-CN" dirty="0"/>
              <a:t>will-</a:t>
            </a:r>
            <a:r>
              <a:rPr lang="en-US" altLang="zh-CN" dirty="0" err="1"/>
              <a:t>nots</a:t>
            </a:r>
            <a:r>
              <a:rPr lang="en-US" altLang="zh-CN" dirty="0">
                <a:latin typeface="Garamond" pitchFamily="18" charset="0"/>
              </a:rPr>
              <a:t>”</a:t>
            </a:r>
            <a:endParaRPr lang="en-US" altLang="zh-CN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 l="21805" t="31390" r="59761" b="60294"/>
          <a:stretch>
            <a:fillRect/>
          </a:stretch>
        </p:blipFill>
        <p:spPr>
          <a:xfrm>
            <a:off x="6705600" y="1295400"/>
            <a:ext cx="1981200" cy="1162050"/>
          </a:xfrm>
          <a:noFill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 l="41452" t="31540" r="40211" b="60283"/>
          <a:stretch>
            <a:fillRect/>
          </a:stretch>
        </p:blipFill>
        <p:spPr bwMode="auto">
          <a:xfrm>
            <a:off x="6705600" y="2743200"/>
            <a:ext cx="1981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print"/>
          <a:srcRect l="60347" t="31390" r="21219" b="60294"/>
          <a:stretch>
            <a:fillRect/>
          </a:stretch>
        </p:blipFill>
        <p:spPr bwMode="auto">
          <a:xfrm>
            <a:off x="6781800" y="43434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zh-CN"/>
              <a:t>Honesty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10600" cy="529776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dirty="0"/>
              <a:t>Why Honesty Matters? </a:t>
            </a:r>
          </a:p>
          <a:p>
            <a:pPr lvl="1" eaLnBrk="1" hangingPunct="1"/>
            <a:r>
              <a:rPr lang="en-US" altLang="zh-CN" dirty="0"/>
              <a:t>It breeds trust. The more trust exists in a society, the better that society functions. </a:t>
            </a:r>
          </a:p>
          <a:p>
            <a:pPr lvl="2" eaLnBrk="1" hangingPunct="1"/>
            <a:r>
              <a:rPr lang="en-US" altLang="zh-CN" dirty="0"/>
              <a:t>The level of trust inherent in the society (Francis Fukuyama </a:t>
            </a:r>
            <a:r>
              <a:rPr lang="zh-CN" altLang="en-US" dirty="0"/>
              <a:t>福山</a:t>
            </a:r>
            <a:r>
              <a:rPr lang="en-US" altLang="zh-CN" dirty="0"/>
              <a:t>)</a:t>
            </a:r>
          </a:p>
          <a:p>
            <a:pPr eaLnBrk="1" hangingPunct="1"/>
            <a:r>
              <a:rPr lang="en-US" altLang="zh-CN" dirty="0"/>
              <a:t>Why public officials deceive?</a:t>
            </a:r>
          </a:p>
          <a:p>
            <a:pPr lvl="1"/>
            <a:r>
              <a:rPr lang="en-US" altLang="zh-CN" dirty="0"/>
              <a:t>Incompetence: Try to hide poor performance;</a:t>
            </a:r>
          </a:p>
          <a:p>
            <a:pPr lvl="1"/>
            <a:r>
              <a:rPr lang="en-US" altLang="zh-CN" dirty="0"/>
              <a:t> Superiority: 1) Arrogance</a:t>
            </a:r>
            <a:r>
              <a:rPr lang="zh-CN" altLang="en-US" dirty="0"/>
              <a:t>；</a:t>
            </a:r>
            <a:r>
              <a:rPr lang="en-US" altLang="zh-CN" dirty="0"/>
              <a:t>2) the people should be deceived </a:t>
            </a:r>
            <a:r>
              <a:rPr lang="en-US" altLang="zh-CN" dirty="0">
                <a:latin typeface="Garamond" pitchFamily="18" charset="0"/>
              </a:rPr>
              <a:t>“</a:t>
            </a:r>
            <a:r>
              <a:rPr lang="en-US" altLang="zh-CN" dirty="0"/>
              <a:t>for their own good</a:t>
            </a:r>
            <a:r>
              <a:rPr lang="en-US" altLang="zh-CN" dirty="0">
                <a:latin typeface="Garamond" pitchFamily="18" charset="0"/>
              </a:rPr>
              <a:t>” (Movie: A few good man)</a:t>
            </a:r>
          </a:p>
          <a:p>
            <a:pPr lvl="1"/>
            <a:endParaRPr lang="en-US" altLang="zh-CN" dirty="0">
              <a:latin typeface="Garamond" pitchFamily="18" charset="0"/>
            </a:endParaRPr>
          </a:p>
          <a:p>
            <a:pPr marL="457200" lvl="1" indent="0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dirty="0">
                <a:ea typeface="宋体" charset="-122"/>
              </a:rPr>
              <a:t>Honesty is More than Truth Telling </a:t>
            </a:r>
            <a:r>
              <a:rPr lang="en-US" altLang="zh-CN" sz="2300" dirty="0">
                <a:ea typeface="宋体" charset="-122"/>
              </a:rPr>
              <a:t>p61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Malfeasance (</a:t>
            </a:r>
            <a:r>
              <a:rPr lang="zh-CN" altLang="en-US" sz="2400" dirty="0">
                <a:solidFill>
                  <a:schemeClr val="hlink"/>
                </a:solidFill>
                <a:ea typeface="宋体" charset="-122"/>
              </a:rPr>
              <a:t>渎职，不法作为）</a:t>
            </a: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: Wrongful conduct by a public official. </a:t>
            </a:r>
            <a:r>
              <a:rPr lang="en-US" altLang="zh-CN" sz="2400" dirty="0">
                <a:ea typeface="宋体" charset="-122"/>
              </a:rPr>
              <a:t>Performance by public officials of deeds that they are forbidden to perform by constitutional or statutory law, or by commonly accepted moral standards.</a:t>
            </a:r>
            <a:endParaRPr lang="en-US" altLang="zh-CN" sz="2000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Misfeasance </a:t>
            </a:r>
            <a:r>
              <a:rPr lang="zh-CN" altLang="en-US" sz="2400" dirty="0">
                <a:solidFill>
                  <a:schemeClr val="hlink"/>
                </a:solidFill>
                <a:ea typeface="宋体" charset="-122"/>
              </a:rPr>
              <a:t>（过失，不当作为）</a:t>
            </a: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: Doing a proper act in a wrongful or injurious manner.</a:t>
            </a:r>
            <a:r>
              <a:rPr lang="en-US" altLang="zh-CN" sz="2400" dirty="0"/>
              <a:t> </a:t>
            </a:r>
            <a:r>
              <a:rPr lang="en-US" altLang="zh-CN" sz="2400" dirty="0">
                <a:ea typeface="宋体" charset="-122"/>
              </a:rPr>
              <a:t>Improper performance of lawful duties. It involves administrative activity that is </a:t>
            </a:r>
            <a:r>
              <a:rPr lang="en-US" altLang="zh-CN" sz="2400" u="sng" dirty="0">
                <a:ea typeface="宋体" charset="-122"/>
              </a:rPr>
              <a:t>within the lawful mission of an agency </a:t>
            </a:r>
            <a:r>
              <a:rPr lang="en-US" altLang="zh-CN" sz="2400" dirty="0">
                <a:ea typeface="宋体" charset="-122"/>
              </a:rPr>
              <a:t>but that violates constitutional standards or the public interest.</a:t>
            </a:r>
            <a:endParaRPr lang="en-US" altLang="zh-CN" sz="2000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Nonfeasance</a:t>
            </a:r>
            <a:r>
              <a:rPr lang="zh-CN" altLang="en-US" sz="2400" dirty="0">
                <a:solidFill>
                  <a:schemeClr val="hlink"/>
                </a:solidFill>
                <a:ea typeface="宋体" charset="-122"/>
              </a:rPr>
              <a:t>（不作为）</a:t>
            </a:r>
            <a:r>
              <a:rPr lang="en-US" altLang="zh-CN" sz="2400" dirty="0">
                <a:solidFill>
                  <a:schemeClr val="hlink"/>
                </a:solidFill>
                <a:ea typeface="宋体" charset="-122"/>
              </a:rPr>
              <a:t>: Failure of a public official to performed required duties.</a:t>
            </a:r>
          </a:p>
        </p:txBody>
      </p:sp>
    </p:spTree>
    <p:extLst>
      <p:ext uri="{BB962C8B-B14F-4D97-AF65-F5344CB8AC3E}">
        <p14:creationId xmlns:p14="http://schemas.microsoft.com/office/powerpoint/2010/main" val="1604849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zh-CN"/>
              <a:t>Accountability </a:t>
            </a:r>
            <a:r>
              <a:rPr kumimoji="1" lang="zh-CN" altLang="en-US"/>
              <a:t>（可问责性）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CN" sz="2800"/>
              <a:t>Accountability: The extent to which one must answer to higher authority</a:t>
            </a:r>
            <a:r>
              <a:rPr kumimoji="1" lang="en-US" altLang="zh-CN" sz="2800">
                <a:latin typeface="Garamond" pitchFamily="18" charset="0"/>
              </a:rPr>
              <a:t> </a:t>
            </a:r>
            <a:r>
              <a:rPr kumimoji="1" lang="en-US" altLang="zh-CN" sz="2800"/>
              <a:t>for one</a:t>
            </a:r>
            <a:r>
              <a:rPr kumimoji="1" lang="en-US" altLang="zh-CN" sz="2800">
                <a:latin typeface="Garamond" pitchFamily="18" charset="0"/>
              </a:rPr>
              <a:t>’</a:t>
            </a:r>
            <a:r>
              <a:rPr kumimoji="1" lang="en-US" altLang="zh-CN" sz="2800"/>
              <a:t>s action in society at large or within one</a:t>
            </a:r>
            <a:r>
              <a:rPr kumimoji="1" lang="en-US" altLang="zh-CN" sz="2800">
                <a:latin typeface="Garamond" pitchFamily="18" charset="0"/>
              </a:rPr>
              <a:t>’</a:t>
            </a:r>
            <a:r>
              <a:rPr kumimoji="1" lang="en-US" altLang="zh-CN" sz="2800"/>
              <a:t>s particular organizational position. </a:t>
            </a:r>
          </a:p>
          <a:p>
            <a:pPr eaLnBrk="1" hangingPunct="1">
              <a:buFontTx/>
              <a:buNone/>
            </a:pPr>
            <a:endParaRPr kumimoji="1" lang="en-US" altLang="zh-CN" sz="2800"/>
          </a:p>
          <a:p>
            <a:pPr eaLnBrk="1" hangingPunct="1"/>
            <a:r>
              <a:rPr lang="en-US" altLang="zh-CN" sz="2800"/>
              <a:t>When things go wrong, someone must be held responsible.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000"/>
              <a:t>Competence </a:t>
            </a:r>
            <a:r>
              <a:rPr lang="zh-CN" altLang="en-US" sz="4000"/>
              <a:t>（能力）</a:t>
            </a:r>
            <a:endParaRPr lang="en-US" altLang="zh-CN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43528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800" dirty="0"/>
              <a:t>Components of the New Model of Public Administration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/>
              <a:t>Provide </a:t>
            </a:r>
            <a:r>
              <a:rPr lang="en-US" altLang="zh-CN" sz="2400" dirty="0">
                <a:solidFill>
                  <a:srgbClr val="FF0000"/>
                </a:solidFill>
              </a:rPr>
              <a:t>high-quality services</a:t>
            </a:r>
            <a:r>
              <a:rPr lang="en-US" altLang="zh-CN" sz="2400" dirty="0"/>
              <a:t>.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/>
              <a:t>Be </a:t>
            </a:r>
            <a:r>
              <a:rPr lang="en-US" altLang="zh-CN" sz="2400" dirty="0">
                <a:solidFill>
                  <a:srgbClr val="FF0000"/>
                </a:solidFill>
              </a:rPr>
              <a:t>evaluated</a:t>
            </a:r>
            <a:r>
              <a:rPr lang="en-US" altLang="zh-CN" sz="2400" dirty="0"/>
              <a:t> and rewarded on the basis of how well they meet targets.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/>
              <a:t>Ensured that the human and technological </a:t>
            </a:r>
            <a:r>
              <a:rPr lang="en-US" altLang="zh-CN" sz="2400" dirty="0">
                <a:solidFill>
                  <a:srgbClr val="FF0000"/>
                </a:solidFill>
              </a:rPr>
              <a:t>resources</a:t>
            </a:r>
            <a:r>
              <a:rPr lang="en-US" altLang="zh-CN" sz="2400" dirty="0"/>
              <a:t> will be available.</a:t>
            </a:r>
          </a:p>
          <a:p>
            <a:pPr lvl="1" eaLnBrk="1" hangingPunct="1">
              <a:lnSpc>
                <a:spcPct val="110000"/>
              </a:lnSpc>
              <a:spcAft>
                <a:spcPts val="0"/>
              </a:spcAft>
            </a:pPr>
            <a:r>
              <a:rPr lang="en-US" altLang="zh-CN" sz="2400" dirty="0"/>
              <a:t>Maintained </a:t>
            </a:r>
            <a:r>
              <a:rPr lang="en-US" altLang="zh-CN" sz="2400" dirty="0">
                <a:solidFill>
                  <a:srgbClr val="FF0000"/>
                </a:solidFill>
              </a:rPr>
              <a:t>open-minded attitude </a:t>
            </a:r>
            <a:r>
              <a:rPr lang="en-US" altLang="zh-CN" sz="2400" dirty="0"/>
              <a:t>about which services belong to the private.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Discussions</a:t>
            </a:r>
            <a:endParaRPr lang="zh-CN" altLang="en-US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What mechanisms could control government operations to be responsible?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chemeClr val="tx1"/>
                </a:solidFill>
              </a:rPr>
              <a:t>The Managerial Perspective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18435" name="Text Box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385816"/>
          </a:xfrm>
        </p:spPr>
        <p:txBody>
          <a:bodyPr>
            <a:spAutoFit/>
          </a:bodyPr>
          <a:lstStyle/>
          <a:p>
            <a:pPr marL="457200" indent="-457200"/>
            <a:r>
              <a:rPr lang="en-US" altLang="zh-CN" dirty="0"/>
              <a:t>Develop mechanisms </a:t>
            </a:r>
            <a:r>
              <a:rPr lang="en-US" altLang="zh-CN" b="1" dirty="0"/>
              <a:t>internal</a:t>
            </a:r>
            <a:r>
              <a:rPr lang="en-US" altLang="zh-CN" dirty="0"/>
              <a:t> to organizations.</a:t>
            </a:r>
          </a:p>
          <a:p>
            <a:pPr marL="914400" lvl="1" indent="-457200"/>
            <a:r>
              <a:rPr lang="en-US" altLang="zh-CN" dirty="0"/>
              <a:t>Clearly assigned authority and responsibility</a:t>
            </a:r>
          </a:p>
          <a:p>
            <a:pPr marL="914400" lvl="1" indent="-457200"/>
            <a:r>
              <a:rPr lang="en-US" altLang="zh-CN" dirty="0"/>
              <a:t>Strict subordination </a:t>
            </a:r>
          </a:p>
          <a:p>
            <a:pPr marL="914400" lvl="1" indent="-457200"/>
            <a:r>
              <a:rPr lang="en-US" altLang="zh-CN" dirty="0"/>
              <a:t>A limited span of control </a:t>
            </a:r>
          </a:p>
          <a:p>
            <a:pPr marL="914400" lvl="1" indent="-457200"/>
            <a:r>
              <a:rPr lang="en-US" altLang="zh-CN" dirty="0"/>
              <a:t>Formal disciplinary system </a:t>
            </a:r>
          </a:p>
          <a:p>
            <a:pPr marL="914400" lvl="1" indent="-457200"/>
            <a:r>
              <a:rPr lang="en-US" altLang="zh-CN" dirty="0"/>
              <a:t>Audit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2276872"/>
            <a:ext cx="8218487" cy="3743325"/>
          </a:xfrm>
        </p:spPr>
        <p:txBody>
          <a:bodyPr/>
          <a:lstStyle/>
          <a:p>
            <a:pPr algn="ctr"/>
            <a:r>
              <a:rPr lang="en-US" altLang="zh-CN" dirty="0"/>
              <a:t>Week 8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Administrative Responsibility and Ethics</a:t>
            </a:r>
            <a:br>
              <a:rPr lang="en-US" altLang="zh-CN" dirty="0"/>
            </a:br>
            <a:endParaRPr lang="en-US" altLang="zh-CN" sz="40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chemeClr val="tx1"/>
                </a:solidFill>
              </a:rPr>
              <a:t>The Political Perspective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en-US" altLang="zh-CN" dirty="0"/>
              <a:t>Develop mechanisms </a:t>
            </a:r>
            <a:r>
              <a:rPr lang="en-US" altLang="zh-CN" b="1" dirty="0"/>
              <a:t>external </a:t>
            </a:r>
            <a:r>
              <a:rPr lang="en-US" altLang="zh-CN" dirty="0"/>
              <a:t>to organizations.</a:t>
            </a:r>
          </a:p>
          <a:p>
            <a:pPr marL="914400" lvl="1" indent="-457200">
              <a:defRPr/>
            </a:pPr>
            <a:r>
              <a:rPr lang="en-US" altLang="zh-CN" dirty="0"/>
              <a:t>General legislative oversight </a:t>
            </a:r>
          </a:p>
          <a:p>
            <a:pPr marL="914400" lvl="1" indent="-457200">
              <a:defRPr/>
            </a:pPr>
            <a:r>
              <a:rPr lang="en-US" altLang="zh-CN" dirty="0"/>
              <a:t>Budgetary control </a:t>
            </a:r>
          </a:p>
          <a:p>
            <a:pPr marL="914400" lvl="1" indent="-457200">
              <a:defRPr/>
            </a:pPr>
            <a:r>
              <a:rPr lang="en-US" altLang="zh-CN" dirty="0"/>
              <a:t>Rotation in office </a:t>
            </a:r>
          </a:p>
          <a:p>
            <a:pPr marL="914400" lvl="1" indent="-457200">
              <a:defRPr/>
            </a:pPr>
            <a:r>
              <a:rPr lang="en-US" altLang="zh-CN" dirty="0"/>
              <a:t>Representation and public participation</a:t>
            </a:r>
          </a:p>
          <a:p>
            <a:pPr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chemeClr val="tx1"/>
                </a:solidFill>
              </a:rPr>
              <a:t>The Legal Perspective</a:t>
            </a:r>
            <a:endParaRPr lang="zh-CN" altLang="en-US" sz="4000">
              <a:solidFill>
                <a:schemeClr val="tx1"/>
              </a:solidFill>
            </a:endParaRP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altLang="zh-CN"/>
              <a:t>External Control</a:t>
            </a:r>
          </a:p>
          <a:p>
            <a:pPr marL="914400" lvl="1" indent="-457200"/>
            <a:r>
              <a:rPr lang="en-US" altLang="zh-CN"/>
              <a:t>Constitutional values and requirements</a:t>
            </a:r>
          </a:p>
          <a:p>
            <a:pPr marL="914400" lvl="1" indent="-457200"/>
            <a:r>
              <a:rPr lang="en-US" altLang="zh-CN"/>
              <a:t>Clear rules of conduct and enforcement mechanisms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200" name="Group 24"/>
          <p:cNvGraphicFramePr>
            <a:graphicFrameLocks noGrp="1"/>
          </p:cNvGraphicFramePr>
          <p:nvPr>
            <p:ph/>
          </p:nvPr>
        </p:nvGraphicFramePr>
        <p:xfrm>
          <a:off x="914400" y="1905000"/>
          <a:ext cx="7772400" cy="4648201"/>
        </p:xfrm>
        <a:graphic>
          <a:graphicData uri="http://schemas.openxmlformats.org/drawingml/2006/table">
            <a:tbl>
              <a:tblPr/>
              <a:tblGrid>
                <a:gridCol w="1982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External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Internal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Formal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Judiciary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Ombudsman</a:t>
                      </a:r>
                      <a:r>
                        <a:rPr kumimoji="0" lang="zh-CN" altLang="en-US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（巡视员）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Legislature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Agency head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Whistleblower 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（检举者）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statutes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Informal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Citizen participation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Interest group representation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Professional codes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Representative bureaucracy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Public Interest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8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Ethical analysis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Framework for Analyzing Controls on Government Operations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The Nature of Judicial Control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/>
              <a:t>The most </a:t>
            </a:r>
            <a:r>
              <a:rPr lang="en-US" altLang="zh-CN" sz="2800" b="1" dirty="0"/>
              <a:t>rapidly expanding </a:t>
            </a:r>
            <a:r>
              <a:rPr lang="en-US" altLang="zh-CN" sz="2800" dirty="0"/>
              <a:t>control over administrators in recent years.</a:t>
            </a:r>
          </a:p>
          <a:p>
            <a:pPr eaLnBrk="1" hangingPunct="1"/>
            <a:r>
              <a:rPr lang="en-US" altLang="zh-CN" sz="2800" dirty="0"/>
              <a:t>A court</a:t>
            </a:r>
            <a:r>
              <a:rPr lang="en-US" altLang="zh-CN" sz="2800" dirty="0">
                <a:latin typeface="Garamond" pitchFamily="18" charset="0"/>
              </a:rPr>
              <a:t>’</a:t>
            </a:r>
            <a:r>
              <a:rPr lang="en-US" altLang="zh-CN" sz="2800" dirty="0"/>
              <a:t>s responsibility is always </a:t>
            </a:r>
            <a:r>
              <a:rPr lang="en-US" altLang="zh-CN" sz="2800" b="1" dirty="0"/>
              <a:t>after the fact</a:t>
            </a:r>
            <a:r>
              <a:rPr lang="en-US" altLang="zh-CN" sz="2800" dirty="0"/>
              <a:t>.</a:t>
            </a:r>
          </a:p>
          <a:p>
            <a:pPr eaLnBrk="1" hangingPunct="1"/>
            <a:r>
              <a:rPr lang="en-US" altLang="zh-CN" sz="2800" dirty="0"/>
              <a:t>The Supreme Court tends to </a:t>
            </a:r>
            <a:r>
              <a:rPr lang="en-US" altLang="zh-CN" sz="2800" b="1" dirty="0"/>
              <a:t>support</a:t>
            </a:r>
            <a:r>
              <a:rPr lang="en-US" altLang="zh-CN" sz="2800" dirty="0"/>
              <a:t> federal agencies more frequently.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Ombudsman </a:t>
            </a:r>
            <a:r>
              <a:rPr lang="zh-CN" altLang="en-US"/>
              <a:t>（巡视员）</a:t>
            </a:r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altLang="zh-CN" sz="2400" dirty="0"/>
              <a:t>A government appointee who investigates complaints by private persons against the government.</a:t>
            </a:r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altLang="zh-CN" sz="2200" dirty="0"/>
              <a:t>Has the power to interview those who handled a matter in dispute and examine their records.</a:t>
            </a:r>
            <a:endParaRPr lang="zh-CN" altLang="en-US" sz="2200" dirty="0"/>
          </a:p>
          <a:p>
            <a:pPr lvl="1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altLang="zh-CN" sz="2200" dirty="0"/>
              <a:t>Makes recommendations and uses </a:t>
            </a:r>
            <a:r>
              <a:rPr lang="en-US" altLang="zh-CN" sz="2200" dirty="0">
                <a:latin typeface="Garamond" pitchFamily="18" charset="0"/>
              </a:rPr>
              <a:t>“</a:t>
            </a:r>
            <a:r>
              <a:rPr lang="en-US" altLang="zh-CN" sz="2200" dirty="0"/>
              <a:t>reasoned persuasion</a:t>
            </a:r>
            <a:r>
              <a:rPr lang="en-US" altLang="zh-CN" sz="2200" dirty="0">
                <a:latin typeface="Garamond" pitchFamily="18" charset="0"/>
              </a:rPr>
              <a:t>”</a:t>
            </a:r>
            <a:r>
              <a:rPr lang="en-US" altLang="zh-CN" sz="2200" dirty="0"/>
              <a:t> to achieve a remedy.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Whistle-Blower </a:t>
            </a:r>
            <a:r>
              <a:rPr lang="zh-CN" altLang="en-US" dirty="0"/>
              <a:t>（检举者）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22156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zh-CN" sz="2600" dirty="0"/>
              <a:t>An informant who exposes wrongdoing </a:t>
            </a:r>
            <a:r>
              <a:rPr lang="en-US" altLang="zh-CN" sz="2600" b="1" dirty="0">
                <a:solidFill>
                  <a:srgbClr val="FF0000"/>
                </a:solidFill>
              </a:rPr>
              <a:t>within </a:t>
            </a:r>
            <a:r>
              <a:rPr lang="en-US" altLang="zh-CN" sz="2600" dirty="0"/>
              <a:t>an organization in the hope of stopping it.</a:t>
            </a:r>
          </a:p>
          <a:p>
            <a:pPr eaLnBrk="1" hangingPunct="1"/>
            <a:r>
              <a:rPr lang="en-US" altLang="zh-CN" sz="2600" dirty="0"/>
              <a:t>The U.S. Congress provides protection in Civil Service Reform Act of 1978.  Act encourages disclosures of fraud, waste, or abuse by providing protection from reprisal (</a:t>
            </a:r>
            <a:r>
              <a:rPr lang="zh-CN" altLang="en-US" sz="2200" dirty="0"/>
              <a:t>报复</a:t>
            </a:r>
            <a:r>
              <a:rPr lang="en-US" altLang="zh-CN" sz="2200" dirty="0"/>
              <a:t>).</a:t>
            </a:r>
          </a:p>
          <a:p>
            <a:pPr eaLnBrk="1" hangingPunct="1"/>
            <a:r>
              <a:rPr lang="en-US" altLang="zh-CN" sz="2600" u="sng" dirty="0"/>
              <a:t>Whistleblower Protection Act of 1989 </a:t>
            </a:r>
            <a:r>
              <a:rPr lang="en-US" altLang="zh-CN" sz="2600" dirty="0"/>
              <a:t>establish an independent agency responsible for </a:t>
            </a:r>
            <a:r>
              <a:rPr lang="en-US" altLang="zh-CN" sz="2600" b="1" dirty="0"/>
              <a:t>protecting </a:t>
            </a:r>
            <a:r>
              <a:rPr lang="en-US" altLang="zh-CN" sz="2600" dirty="0"/>
              <a:t>whistleblowers</a:t>
            </a:r>
            <a:r>
              <a:rPr lang="en-US" altLang="zh-CN" sz="2600" b="1" dirty="0"/>
              <a:t>; investigating </a:t>
            </a:r>
            <a:r>
              <a:rPr lang="en-US" altLang="zh-CN" sz="2600" dirty="0"/>
              <a:t>employee complaints of whistleblower reprisal; and initiating </a:t>
            </a:r>
            <a:r>
              <a:rPr lang="en-US" altLang="zh-CN" sz="2600" b="1" dirty="0"/>
              <a:t>corrective</a:t>
            </a:r>
            <a:r>
              <a:rPr lang="en-US" altLang="zh-CN" sz="2600" dirty="0"/>
              <a:t> and disciplinary actions.</a:t>
            </a:r>
          </a:p>
          <a:p>
            <a:r>
              <a:rPr lang="en-US" altLang="zh-CN" sz="2600" dirty="0">
                <a:hlinkClick r:id="rId2"/>
              </a:rPr>
              <a:t>https://www.sohu.com/a/378193492_145495</a:t>
            </a:r>
            <a:endParaRPr lang="en-US" altLang="zh-CN" sz="2600" dirty="0"/>
          </a:p>
          <a:p>
            <a:r>
              <a:rPr lang="en-US" altLang="zh-CN" sz="2600" dirty="0">
                <a:hlinkClick r:id="rId3"/>
              </a:rPr>
              <a:t>https://baike.baidu.com/item/%E5%90%B9%E5%93%A8%E4%BA%BA/1255128?fr=aladdin</a:t>
            </a:r>
            <a:endParaRPr lang="en-US" altLang="zh-CN" sz="2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1676" y="731837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Case: TIME names whistleblowers as Persons of Year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Questions: please discuss the questions with your team member:</a:t>
            </a:r>
          </a:p>
          <a:p>
            <a:r>
              <a:rPr lang="en-US" altLang="zh-CN" dirty="0"/>
              <a:t>What’s the threshold for blowing the whistle on one’s agency?</a:t>
            </a:r>
          </a:p>
          <a:p>
            <a:r>
              <a:rPr lang="en-US" altLang="zh-CN" dirty="0"/>
              <a:t>What’s the tradeoff between loyalty to your organization and your perception of the public interest</a:t>
            </a:r>
            <a:r>
              <a:rPr lang="zh-CN" altLang="en-US" dirty="0"/>
              <a:t>？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Codes of Ethics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American Society of Public Administration:</a:t>
            </a:r>
          </a:p>
          <a:p>
            <a:pPr lvl="1"/>
            <a:r>
              <a:rPr lang="en-US" altLang="zh-CN" dirty="0">
                <a:hlinkClick r:id="rId2"/>
              </a:rPr>
              <a:t>https://www.aspanet.org/ASPA/Code-of-Ethics/ASPA/Code-of-Ethics/Code-of-Ethics.aspx?hkey=5b8f046b-dcbd-416d-87cd-0b8fcfacb5e7</a:t>
            </a:r>
            <a:endParaRPr lang="en-US" altLang="zh-CN" dirty="0"/>
          </a:p>
          <a:p>
            <a:r>
              <a:rPr lang="en-US" altLang="zh-CN" dirty="0"/>
              <a:t>International City Manager</a:t>
            </a:r>
            <a:r>
              <a:rPr lang="en-US" altLang="zh-CN" dirty="0">
                <a:latin typeface="Times New Roman" pitchFamily="18" charset="0"/>
              </a:rPr>
              <a:t>’</a:t>
            </a:r>
            <a:r>
              <a:rPr lang="en-US" altLang="zh-CN" dirty="0"/>
              <a:t>s Association:</a:t>
            </a:r>
          </a:p>
          <a:p>
            <a:pPr lvl="1"/>
            <a:r>
              <a:rPr lang="en-US" altLang="zh-CN" dirty="0">
                <a:hlinkClick r:id="rId3"/>
              </a:rPr>
              <a:t>https</a:t>
            </a:r>
            <a:r>
              <a:rPr lang="en-US" altLang="zh-CN">
                <a:hlinkClick r:id="rId3"/>
              </a:rPr>
              <a:t>://icma.org/icma-code-ethics</a:t>
            </a:r>
            <a:endParaRPr lang="en-US" altLang="zh-CN"/>
          </a:p>
          <a:p>
            <a:pPr lvl="1"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Limitations of Professional Codes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/>
              <a:t>No one professional code can cover all the scope of an administrator</a:t>
            </a:r>
            <a:r>
              <a:rPr lang="en-US" altLang="zh-CN" dirty="0">
                <a:latin typeface="Garamond" pitchFamily="18" charset="0"/>
              </a:rPr>
              <a:t>’</a:t>
            </a:r>
            <a:r>
              <a:rPr lang="en-US" altLang="zh-CN" dirty="0"/>
              <a:t>s activities. </a:t>
            </a:r>
          </a:p>
          <a:p>
            <a:pPr eaLnBrk="1" hangingPunct="1"/>
            <a:r>
              <a:rPr lang="en-US" altLang="zh-CN" dirty="0"/>
              <a:t>The wording of these guidelines: </a:t>
            </a:r>
          </a:p>
          <a:p>
            <a:pPr lvl="1"/>
            <a:r>
              <a:rPr lang="en-US" altLang="zh-CN" dirty="0"/>
              <a:t>if too general, they are useless as a guide;</a:t>
            </a:r>
          </a:p>
          <a:p>
            <a:pPr lvl="1"/>
            <a:r>
              <a:rPr lang="en-US" altLang="zh-CN" dirty="0"/>
              <a:t>If specific enough to serve as guide to action, they might be too detailed to be unworkable</a:t>
            </a:r>
            <a:r>
              <a:rPr lang="zh-CN" altLang="en-US" sz="2000" dirty="0"/>
              <a:t>不能实行的</a:t>
            </a:r>
            <a:r>
              <a:rPr lang="en-US" altLang="zh-CN" dirty="0"/>
              <a:t>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Ethical Analysis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80000"/>
              </a:spcBef>
            </a:pPr>
            <a:r>
              <a:rPr lang="en-US" altLang="zh-CN" sz="3100" dirty="0"/>
              <a:t>Ethics: </a:t>
            </a:r>
          </a:p>
          <a:p>
            <a:pPr lvl="1">
              <a:spcBef>
                <a:spcPct val="80000"/>
              </a:spcBef>
            </a:pPr>
            <a:r>
              <a:rPr lang="en-US" altLang="zh-CN" sz="2700" dirty="0"/>
              <a:t>A branch of philosophy that focuses on what is morally good and bad, right or wrong. </a:t>
            </a:r>
          </a:p>
          <a:p>
            <a:pPr lvl="1">
              <a:spcBef>
                <a:spcPct val="80000"/>
              </a:spcBef>
            </a:pPr>
            <a:r>
              <a:rPr lang="en-US" altLang="zh-CN" sz="2700" dirty="0"/>
              <a:t>It refers to the values that guide a person, organization, or society — the difference between right and wrong, fairness and unfairness, honesty and dishonesty.”</a:t>
            </a:r>
          </a:p>
          <a:p>
            <a:pPr eaLnBrk="1" hangingPunct="1">
              <a:spcBef>
                <a:spcPct val="80000"/>
              </a:spcBef>
              <a:buFontTx/>
              <a:buNone/>
            </a:pPr>
            <a:endParaRPr lang="en-US" altLang="zh-C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itchFamily="34" charset="-127"/>
              </a:rPr>
              <a:t>Agenda for Today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CN" dirty="0"/>
              <a:t>Overview of the Last Session</a:t>
            </a:r>
          </a:p>
          <a:p>
            <a:pPr eaLnBrk="1" hangingPunct="1">
              <a:buFontTx/>
              <a:buNone/>
            </a:pPr>
            <a:endParaRPr lang="en-US" altLang="zh-CN" dirty="0"/>
          </a:p>
          <a:p>
            <a:pPr eaLnBrk="1" hangingPunct="1"/>
            <a:r>
              <a:rPr lang="en-US" altLang="zh-CN" dirty="0"/>
              <a:t>Administrative Responsibility and Ethics</a:t>
            </a:r>
          </a:p>
          <a:p>
            <a:pPr eaLnBrk="1" hangingPunct="1">
              <a:buFontTx/>
              <a:buNone/>
            </a:pPr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The importance of ethics</a:t>
            </a:r>
            <a:endParaRPr lang="zh-CN" altLang="en-US"/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en-US" altLang="zh-CN" sz="3100" dirty="0"/>
              <a:t>Two research: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zh-CN" sz="3100" dirty="0"/>
              <a:t>“maintaining ethical standards” was ranked the top important skill for success. (Table 4.1, textbook)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zh-CN" sz="3100" dirty="0"/>
              <a:t>“Street-level bureaucrats are influenced by their moral judgments, not by organizational rules”.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Why Study Ethics?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3100" dirty="0"/>
              <a:t>Helps public administrator arrive at decisions more quickly. (e.g. policeman)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100" dirty="0"/>
              <a:t>Leads to greater consistency in decision making.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3100" dirty="0"/>
              <a:t>Helps public administrators make more reflective </a:t>
            </a:r>
            <a:r>
              <a:rPr lang="zh-CN" altLang="en-US" sz="2400" dirty="0"/>
              <a:t>经过思考的</a:t>
            </a:r>
            <a:r>
              <a:rPr lang="zh-CN" altLang="en-US" sz="3100" dirty="0"/>
              <a:t> </a:t>
            </a:r>
            <a:r>
              <a:rPr lang="en-US" altLang="zh-CN" sz="3100" dirty="0"/>
              <a:t>judgment -- ones that can be defended in public.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3140" t="23613" r="29243" b="55286"/>
          <a:stretch>
            <a:fillRect/>
          </a:stretch>
        </p:blipFill>
        <p:spPr bwMode="auto">
          <a:xfrm>
            <a:off x="685800" y="1066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4000"/>
              <a:t>Some Common Ethical Problems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zh-CN" sz="4000"/>
              <a:t>How Would You Answer?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721836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73231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kumimoji="1" lang="en-US" altLang="zh-CN"/>
              <a:t>The four levels of ethics</a:t>
            </a:r>
            <a:endParaRPr kumimoji="1" lang="zh-CN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2800" b="1" dirty="0"/>
              <a:t>Personal morality:</a:t>
            </a:r>
            <a:r>
              <a:rPr kumimoji="1" lang="en-US" altLang="zh-CN" sz="2800" dirty="0"/>
              <a:t> the basic sense of right and wrong (factors: parental influence, experience, religious beliefs, etc.)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2800" b="1" dirty="0"/>
              <a:t>Professional ethics:</a:t>
            </a:r>
            <a:r>
              <a:rPr kumimoji="1" lang="en-US" altLang="zh-CN" sz="2800" dirty="0"/>
              <a:t> Professional codes/norms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2800" b="1" dirty="0"/>
              <a:t>Organizational ethics</a:t>
            </a:r>
            <a:r>
              <a:rPr kumimoji="1" lang="en-US" altLang="zh-CN" sz="2800" dirty="0"/>
              <a:t>: organizational culture &amp; environment (</a:t>
            </a:r>
            <a:r>
              <a:rPr kumimoji="1" lang="en-US" altLang="zh-CN" sz="2800" dirty="0" err="1"/>
              <a:t>eg</a:t>
            </a:r>
            <a:r>
              <a:rPr kumimoji="1" lang="en-US" altLang="zh-CN" sz="2800" dirty="0"/>
              <a:t>. agency rules)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zh-CN" sz="2800" b="1" dirty="0"/>
              <a:t>Social ethics</a:t>
            </a:r>
            <a:r>
              <a:rPr kumimoji="1" lang="en-US" altLang="zh-CN" sz="2800" dirty="0"/>
              <a:t>: </a:t>
            </a:r>
            <a:r>
              <a:rPr lang="en-US" altLang="zh-CN" sz="2800" dirty="0"/>
              <a:t>Social obligation to protect individuals and further the progress of the group </a:t>
            </a:r>
            <a:r>
              <a:rPr kumimoji="1" lang="en-US" altLang="zh-CN" sz="2800" dirty="0"/>
              <a:t>(formal: laws; informal: individual social conscience)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 err="1"/>
              <a:t>Milgram</a:t>
            </a:r>
            <a:r>
              <a:rPr lang="en-US" altLang="zh-CN" sz="2400" dirty="0"/>
              <a:t> Experiment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CN" sz="2400" dirty="0"/>
              <a:t>Question</a:t>
            </a:r>
            <a:r>
              <a:rPr lang="zh-CN" altLang="en-US" sz="2400" dirty="0"/>
              <a:t>：</a:t>
            </a:r>
            <a:r>
              <a:rPr lang="en-US" altLang="zh-CN" sz="2400" dirty="0"/>
              <a:t>How do public managers handle conflicts between their personal values and public policy?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Process of Ethical Analysis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234" t="44209" r="29756" b="14732"/>
          <a:stretch>
            <a:fillRect/>
          </a:stretch>
        </p:blipFill>
        <p:spPr>
          <a:xfrm>
            <a:off x="1143000" y="1447800"/>
            <a:ext cx="7391400" cy="51816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How Anthony Robbins</a:t>
            </a:r>
            <a:br>
              <a:rPr lang="en-US" altLang="zh-CN" sz="4000"/>
            </a:br>
            <a:r>
              <a:rPr lang="en-US" altLang="zh-CN" sz="4000"/>
              <a:t> Reworks Aristotle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6400" cy="51054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200"/>
              <a:t>First, Putting you values in order -- from the most important to the least.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200"/>
              <a:t>Next, ask yourself three critical Qs: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/>
              <a:t>What do my values need to be in order to create my ultimate destiny, in order to be the best person I can possibly be, in order to have the largest impact in my life?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/>
              <a:t>What other values would I need to add?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1800"/>
              <a:t>What values should I eliminate from my list in order to achieve my ultimate destiny?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zh-CN" sz="2200"/>
              <a:t>Finally, evaluate each value individually, asking what benefit you can get by having this value in this position on your hierarchy.</a:t>
            </a:r>
          </a:p>
        </p:txBody>
      </p:sp>
      <p:pic>
        <p:nvPicPr>
          <p:cNvPr id="33796" name="Picture 4" descr="Cov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00200"/>
            <a:ext cx="2441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276872"/>
            <a:ext cx="8229600" cy="1143000"/>
          </a:xfrm>
        </p:spPr>
        <p:txBody>
          <a:bodyPr/>
          <a:lstStyle/>
          <a:p>
            <a:pPr algn="ctr"/>
            <a:r>
              <a:rPr lang="zh-CN" altLang="en-US" dirty="0"/>
              <a:t>课件中文版本</a:t>
            </a:r>
          </a:p>
        </p:txBody>
      </p:sp>
    </p:spTree>
    <p:extLst>
      <p:ext uri="{BB962C8B-B14F-4D97-AF65-F5344CB8AC3E}">
        <p14:creationId xmlns:p14="http://schemas.microsoft.com/office/powerpoint/2010/main" val="2779611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kumimoji="1" lang="zh-CN" altLang="en-US" b="1" dirty="0">
                <a:solidFill>
                  <a:schemeClr val="tx1"/>
                </a:solidFill>
              </a:rPr>
              <a:t>为什么守夜人也需要被看守？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35280" cy="545016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kumimoji="1" lang="zh-CN" altLang="en-US" dirty="0"/>
              <a:t>对公共利益的误解 （</a:t>
            </a:r>
            <a:r>
              <a:rPr kumimoji="1" lang="en-US" altLang="zh-CN" dirty="0"/>
              <a:t>misconception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社会背景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专业化</a:t>
            </a:r>
            <a:r>
              <a:rPr kumimoji="1" lang="en-US" altLang="zh-CN" dirty="0">
                <a:sym typeface="Wingdings" pitchFamily="2" charset="2"/>
              </a:rPr>
              <a:t> </a:t>
            </a:r>
            <a:r>
              <a:rPr kumimoji="1" lang="zh-CN" altLang="en-US" dirty="0">
                <a:sym typeface="Wingdings" pitchFamily="2" charset="2"/>
              </a:rPr>
              <a:t>狭隘视角</a:t>
            </a:r>
            <a:endParaRPr kumimoji="1" lang="en-US" altLang="zh-CN" dirty="0">
              <a:sym typeface="Wingdings" pitchFamily="2" charset="2"/>
            </a:endParaRPr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与被服务对象</a:t>
            </a:r>
            <a:r>
              <a:rPr kumimoji="1" lang="zh-CN" altLang="en-US" sz="2800" dirty="0"/>
              <a:t>的密切关系 </a:t>
            </a:r>
            <a:r>
              <a:rPr kumimoji="1" lang="en-US" altLang="zh-CN" sz="2800" dirty="0">
                <a:sym typeface="Wingdings" pitchFamily="2" charset="2"/>
              </a:rPr>
              <a:t> </a:t>
            </a:r>
            <a:r>
              <a:rPr kumimoji="1" lang="zh-CN" altLang="en-US" sz="2800" dirty="0">
                <a:sym typeface="Wingdings" pitchFamily="2" charset="2"/>
              </a:rPr>
              <a:t>容易代表其利益</a:t>
            </a:r>
            <a:endParaRPr kumimoji="1" lang="en-US" altLang="zh-CN" sz="2800" dirty="0"/>
          </a:p>
          <a:p>
            <a:pPr eaLnBrk="1" hangingPunct="1">
              <a:spcAft>
                <a:spcPts val="600"/>
              </a:spcAft>
            </a:pPr>
            <a:r>
              <a:rPr kumimoji="1" lang="zh-CN" altLang="en-US" dirty="0"/>
              <a:t>腐败：为个人利益对公共利益的损害和背叛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政治交换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以权谋利 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单方面</a:t>
            </a:r>
            <a:r>
              <a:rPr kumimoji="1" lang="en-US" altLang="zh-CN" dirty="0"/>
              <a:t>: (</a:t>
            </a:r>
            <a:r>
              <a:rPr kumimoji="1" lang="zh-CN" altLang="en-US" dirty="0"/>
              <a:t>挪用公款、造假数据、利用内部信息）</a:t>
            </a:r>
            <a:endParaRPr kumimoji="1" lang="en-US" altLang="zh-CN" dirty="0"/>
          </a:p>
          <a:p>
            <a:pPr lvl="1" eaLnBrk="1" hangingPunct="1">
              <a:spcAft>
                <a:spcPts val="600"/>
              </a:spcAft>
            </a:pPr>
            <a:r>
              <a:rPr kumimoji="1" lang="zh-CN" altLang="en-US" dirty="0"/>
              <a:t>交易型： </a:t>
            </a:r>
            <a:r>
              <a:rPr kumimoji="1" lang="en-US" altLang="zh-CN" dirty="0"/>
              <a:t>(bribery</a:t>
            </a:r>
            <a:r>
              <a:rPr kumimoji="1" lang="zh-CN" altLang="en-US" dirty="0"/>
              <a:t>受贿 </a:t>
            </a:r>
            <a:r>
              <a:rPr kumimoji="1" lang="en-US" altLang="zh-CN" dirty="0"/>
              <a:t>, extortion</a:t>
            </a:r>
            <a:r>
              <a:rPr kumimoji="1" lang="zh-CN" altLang="en-US" dirty="0"/>
              <a:t>勒索）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讨论问题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dirty="0"/>
              <a:t>你认为政府责任应该具备哪些要素？或者说，理想的政府应该具备什么特征？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/>
              <a:t>The Process of Public Administration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7958" t="19016" r="18974" b="51617"/>
          <a:stretch>
            <a:fillRect/>
          </a:stretch>
        </p:blipFill>
        <p:spPr>
          <a:xfrm>
            <a:off x="381000" y="1143000"/>
            <a:ext cx="8229600" cy="5334000"/>
          </a:xfrm>
          <a:noFill/>
        </p:spPr>
      </p:pic>
      <p:sp>
        <p:nvSpPr>
          <p:cNvPr id="10" name="右箭头 9"/>
          <p:cNvSpPr/>
          <p:nvPr/>
        </p:nvSpPr>
        <p:spPr>
          <a:xfrm>
            <a:off x="681999" y="2951888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681999" y="471444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88"/>
            <a:ext cx="8229600" cy="78581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行政责任的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理想构成要素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64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4744" t="38661" r="19003" b="46124"/>
          <a:stretch>
            <a:fillRect/>
          </a:stretch>
        </p:blipFill>
        <p:spPr>
          <a:xfrm>
            <a:off x="990600" y="2438400"/>
            <a:ext cx="7543800" cy="2682875"/>
          </a:xfrm>
        </p:spPr>
      </p:pic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D83E4647-A692-4096-AF67-B6ABEBF9CDE4}" type="datetime1">
              <a:rPr lang="zh-CN" altLang="en-US"/>
              <a:pPr>
                <a:defRPr/>
              </a:pPr>
              <a:t>2020/10/27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55C8170C-627B-411E-83F4-8C3BEB0013D6}" type="slidenum">
              <a:rPr lang="zh-CN" alt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785813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快速回应性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0188"/>
            <a:ext cx="8435280" cy="50530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7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回应性不只是对公众政策改变需求的快速回应（如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SARS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），有时也指政府主动解决某些公共问题或者对一些问题的判断（例如：食品安全）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70000"/>
              </a:spcBef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方法：从公民获取必要信息：问卷调查，恳谈会，焦点小组讨论等）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例子：地方政府要对某些利用率少的公园进行改造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ct val="400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政府：提供更多运动器械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spcBef>
                <a:spcPct val="40000"/>
              </a:spcBef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公民：公园安全问题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976A5DCA-AEE2-49F3-BEBF-9C60A3B492EF}" type="datetime1">
              <a:rPr lang="zh-CN" altLang="en-US"/>
              <a:pPr>
                <a:defRPr/>
              </a:pPr>
              <a:t>2020/10/27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C194D4F9-E1BA-4ABB-AFB6-1F0A0F5613E5}" type="slidenum">
              <a:rPr lang="zh-CN" alt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8363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灵活性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8467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6324600" cy="5133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只是理想目标。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上图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：忽视群体、地方需求、形势的区别（每个人不能获得很好的对待）</a:t>
            </a:r>
            <a:endParaRPr lang="en-US" altLang="zh-CN" sz="2800" dirty="0">
              <a:latin typeface="微软雅黑" pitchFamily="34" charset="-122"/>
              <a:ea typeface="微软雅黑" pitchFamily="34" charset="-122"/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中图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：每个人的需要都被考虑（代价高，不切实际）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	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[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下图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]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：把相近需求个体组成群体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: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洛杉矶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Weingart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 (NPO): 	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服务对象分为三类：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“无有者”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have-nots,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“无能者”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can-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nots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, 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“无意愿者”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will-</a:t>
            </a:r>
            <a:r>
              <a:rPr lang="en-US" altLang="zh-CN" sz="2800" dirty="0" err="1">
                <a:latin typeface="微软雅黑" pitchFamily="34" charset="-122"/>
                <a:ea typeface="微软雅黑" pitchFamily="34" charset="-122"/>
              </a:rPr>
              <a:t>nots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 l="21805" t="31390" r="59761" b="60294"/>
          <a:stretch>
            <a:fillRect/>
          </a:stretch>
        </p:blipFill>
        <p:spPr bwMode="auto">
          <a:xfrm>
            <a:off x="6629400" y="1371600"/>
            <a:ext cx="1981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69" name="Picture 5"/>
          <p:cNvPicPr>
            <a:picLocks noChangeAspect="1" noChangeArrowheads="1"/>
          </p:cNvPicPr>
          <p:nvPr/>
        </p:nvPicPr>
        <p:blipFill>
          <a:blip r:embed="rId2" cstate="print"/>
          <a:srcRect l="41452" t="31540" r="40211" b="60283"/>
          <a:stretch>
            <a:fillRect/>
          </a:stretch>
        </p:blipFill>
        <p:spPr bwMode="auto">
          <a:xfrm>
            <a:off x="6705600" y="2743200"/>
            <a:ext cx="19812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2" cstate="print"/>
          <a:srcRect l="60347" t="31390" r="21219" b="60294"/>
          <a:stretch>
            <a:fillRect/>
          </a:stretch>
        </p:blipFill>
        <p:spPr bwMode="auto">
          <a:xfrm>
            <a:off x="6781800" y="4343400"/>
            <a:ext cx="1981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日期占位符 14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424578C5-DF1E-4EA9-B7B0-05A747E4A8EE}" type="datetime1">
              <a:rPr lang="zh-CN" altLang="en-US"/>
              <a:pPr>
                <a:defRPr/>
              </a:pPr>
              <a:t>2020/10/27</a:t>
            </a:fld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80477B3A-A66C-4CF8-8431-8382BCC8560D}" type="slidenum">
              <a:rPr lang="zh-CN" alt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78581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行政责任要素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229600" cy="516860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公正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Fairness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：依法办事：结果和程序公正。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诚实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Honesty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重要性：可以培育信任。（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社会信任度越高，社会越能运作良好。”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—Fukuyama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福山）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为什么官员会欺骗？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能力不足的掩饰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lvl="2"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优越感：傲慢；是为他们“好”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可问责性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Accountability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：我国开始“终身追责”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能力 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</a:rPr>
              <a:t>Competency: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现代公共管理新要素</a:t>
            </a:r>
            <a:endParaRPr lang="en-US" altLang="zh-CN" sz="2800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2800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zh-CN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31A5138D-F898-4731-85C7-E8A2B341CFAB}" type="datetime1">
              <a:rPr lang="zh-CN" altLang="en-US"/>
              <a:pPr>
                <a:defRPr/>
              </a:pPr>
              <a:t>2020/10/27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B9E53216-EEDA-4BA9-BA99-C7049D6769E5}" type="slidenum">
              <a:rPr lang="zh-CN" alt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问题讨论：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zh-CN" altLang="en-US" dirty="0"/>
              <a:t>   </a:t>
            </a:r>
            <a:r>
              <a:rPr lang="zh-CN" altLang="en-US" sz="4000" b="1" dirty="0"/>
              <a:t>设计什么制度来看守政府的行为？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785818"/>
          </a:xfrm>
        </p:spPr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从管理角度</a:t>
            </a:r>
          </a:p>
        </p:txBody>
      </p:sp>
      <p:sp>
        <p:nvSpPr>
          <p:cNvPr id="18435" name="Text Box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616648"/>
          </a:xfrm>
        </p:spPr>
        <p:txBody>
          <a:bodyPr>
            <a:spAutoFit/>
          </a:bodyPr>
          <a:lstStyle/>
          <a:p>
            <a:pPr marL="457200" indent="-457200"/>
            <a:r>
              <a:rPr lang="zh-CN" altLang="en-US" sz="3600" dirty="0"/>
              <a:t>设计组织内部机制</a:t>
            </a:r>
            <a:r>
              <a:rPr lang="zh-CN" altLang="en-US" dirty="0"/>
              <a:t>：</a:t>
            </a:r>
            <a:endParaRPr lang="en-US" altLang="zh-CN" b="1" dirty="0"/>
          </a:p>
          <a:p>
            <a:pPr marL="914400" lvl="1" indent="-457200"/>
            <a:r>
              <a:rPr lang="zh-CN" altLang="en-US" dirty="0"/>
              <a:t>清晰的责权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严格的隶属关系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合适的管理幅度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正式的纪律体系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审计</a:t>
            </a:r>
            <a:endParaRPr lang="en-US" altLang="zh-CN" dirty="0"/>
          </a:p>
          <a:p>
            <a:pPr marL="914400" lvl="1" indent="-457200"/>
            <a:r>
              <a:rPr lang="en-US" altLang="zh-CN" dirty="0"/>
              <a:t>……</a:t>
            </a:r>
            <a:r>
              <a:rPr lang="zh-CN" altLang="en-US" dirty="0"/>
              <a:t>等等</a:t>
            </a:r>
            <a:endParaRPr lang="en-US" altLang="zh-C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政治角度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zh-CN" altLang="en-US" sz="3600" dirty="0"/>
              <a:t>外部监督机制</a:t>
            </a:r>
            <a:endParaRPr lang="en-US" altLang="zh-CN" sz="3600" b="1" dirty="0"/>
          </a:p>
          <a:p>
            <a:pPr marL="914400" lvl="1" indent="-457200">
              <a:defRPr/>
            </a:pPr>
            <a:r>
              <a:rPr lang="zh-CN" altLang="en-US" dirty="0"/>
              <a:t>立法监督</a:t>
            </a:r>
            <a:endParaRPr lang="en-US" altLang="zh-CN" dirty="0"/>
          </a:p>
          <a:p>
            <a:pPr marL="914400" lvl="1" indent="-457200">
              <a:defRPr/>
            </a:pPr>
            <a:r>
              <a:rPr lang="zh-CN" altLang="en-US" dirty="0"/>
              <a:t>预算控制 </a:t>
            </a:r>
            <a:r>
              <a:rPr lang="en-US" altLang="zh-CN" dirty="0"/>
              <a:t> </a:t>
            </a:r>
          </a:p>
          <a:p>
            <a:pPr marL="914400" lvl="1" indent="-457200">
              <a:defRPr/>
            </a:pPr>
            <a:r>
              <a:rPr lang="zh-CN" altLang="en-US" dirty="0"/>
              <a:t>轮岗</a:t>
            </a:r>
            <a:endParaRPr lang="en-US" altLang="zh-CN" dirty="0"/>
          </a:p>
          <a:p>
            <a:pPr marL="914400" lvl="1" indent="-457200">
              <a:defRPr/>
            </a:pPr>
            <a:r>
              <a:rPr lang="zh-CN" altLang="en-US" dirty="0"/>
              <a:t>公民参与</a:t>
            </a:r>
            <a:endParaRPr lang="en-US" altLang="zh-CN" dirty="0"/>
          </a:p>
          <a:p>
            <a:pPr>
              <a:buFontTx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>
                <a:solidFill>
                  <a:schemeClr val="tx1"/>
                </a:solidFill>
              </a:rPr>
              <a:t>法律角度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zh-CN" altLang="en-US" sz="3600" dirty="0"/>
              <a:t>外部控制</a:t>
            </a:r>
            <a:endParaRPr lang="en-US" altLang="zh-CN" sz="3600" dirty="0"/>
          </a:p>
          <a:p>
            <a:pPr marL="914400" lvl="1" indent="-457200"/>
            <a:r>
              <a:rPr lang="zh-CN" altLang="en-US" dirty="0"/>
              <a:t>宪法 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法律、法规</a:t>
            </a:r>
            <a:endParaRPr lang="en-US" altLang="zh-CN" dirty="0"/>
          </a:p>
          <a:p>
            <a:pPr marL="914400" lvl="1" indent="-457200"/>
            <a:r>
              <a:rPr lang="zh-CN" altLang="en-US" dirty="0"/>
              <a:t>法规的执行</a:t>
            </a:r>
            <a:endParaRPr lang="en-US" altLang="zh-C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28625"/>
            <a:ext cx="8229600" cy="85725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对政府的看守机制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5" name="Group 2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751587001"/>
              </p:ext>
            </p:extLst>
          </p:nvPr>
        </p:nvGraphicFramePr>
        <p:xfrm>
          <a:off x="914400" y="1905000"/>
          <a:ext cx="7546032" cy="4325303"/>
        </p:xfrm>
        <a:graphic>
          <a:graphicData uri="http://schemas.openxmlformats.org/drawingml/2006/table">
            <a:tbl>
              <a:tblPr/>
              <a:tblGrid>
                <a:gridCol w="1854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外部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内部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3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正式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司法部门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巡视组</a:t>
                      </a: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立法部门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部门首长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揭发检举法规</a:t>
                      </a:r>
                      <a:endParaRPr kumimoji="0" lang="en-US" altLang="zh-CN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63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非正式</a:t>
                      </a:r>
                      <a:endParaRPr kumimoji="0" lang="en-US" altLang="zh-CN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公民参与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利益集团代表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媒体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职业道德规定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公共利益</a:t>
                      </a: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0" lang="zh-CN" altLang="en-US" sz="28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伦理分析</a:t>
                      </a:r>
                      <a:endParaRPr kumimoji="0" lang="en-US" altLang="zh-CN" sz="28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日期占位符 5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fld id="{06E755F0-6157-4F4A-AE1B-C131C656C49F}" type="datetime1">
              <a:rPr lang="zh-CN" altLang="en-US"/>
              <a:pPr>
                <a:defRPr/>
              </a:pPr>
              <a:t>2020/10/27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E2165DD7-1F7E-4028-946C-B2D7A398DD45}" type="slidenum">
              <a:rPr lang="zh-CN" alt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职业道德规定</a:t>
            </a:r>
            <a:endParaRPr lang="en-US" altLang="zh-CN" b="1" dirty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International City Manager</a:t>
            </a:r>
            <a:r>
              <a:rPr lang="en-US" altLang="zh-CN" dirty="0">
                <a:latin typeface="Times New Roman" pitchFamily="18" charset="0"/>
              </a:rPr>
              <a:t>’</a:t>
            </a:r>
            <a:r>
              <a:rPr lang="en-US" altLang="zh-CN" dirty="0"/>
              <a:t>s Association:</a:t>
            </a:r>
          </a:p>
          <a:p>
            <a:pPr lvl="1">
              <a:buNone/>
            </a:pPr>
            <a:r>
              <a:rPr lang="en-US" altLang="zh-CN" dirty="0">
                <a:hlinkClick r:id="rId2"/>
              </a:rPr>
              <a:t>http://www.icma.org/main/bc.asp?bcid=40&amp;hsid=1&amp;ssid1=2530&amp;ssid2=2531</a:t>
            </a:r>
            <a:endParaRPr lang="en-US" altLang="zh-CN" dirty="0"/>
          </a:p>
          <a:p>
            <a:pPr lvl="1">
              <a:buNone/>
            </a:pPr>
            <a:endParaRPr lang="en-US" altLang="zh-CN" dirty="0"/>
          </a:p>
          <a:p>
            <a:r>
              <a:rPr lang="zh-CN" altLang="en-US" dirty="0"/>
              <a:t>软性约束 </a:t>
            </a:r>
            <a:r>
              <a:rPr lang="en-US" altLang="zh-CN" dirty="0"/>
              <a:t>&amp; </a:t>
            </a:r>
            <a:r>
              <a:rPr lang="zh-CN" altLang="en-US" dirty="0"/>
              <a:t>有限性</a:t>
            </a:r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800"/>
              <a:t>The Political Field Surrounding a Public Administrator</a:t>
            </a:r>
            <a:r>
              <a:rPr lang="en-US" altLang="zh-CN" sz="4000"/>
              <a:t> </a:t>
            </a:r>
          </a:p>
        </p:txBody>
      </p:sp>
      <p:pic>
        <p:nvPicPr>
          <p:cNvPr id="332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2069" t="19887" r="23167" b="39337"/>
          <a:stretch>
            <a:fillRect/>
          </a:stretch>
        </p:blipFill>
        <p:spPr>
          <a:xfrm>
            <a:off x="609600" y="1143000"/>
            <a:ext cx="8077200" cy="5410200"/>
          </a:xfrm>
          <a:solidFill>
            <a:schemeClr val="accent1">
              <a:lumMod val="75000"/>
            </a:schemeClr>
          </a:solidFill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2819400" y="1752600"/>
            <a:ext cx="990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267200" y="1524000"/>
            <a:ext cx="9906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5867400" y="1752600"/>
            <a:ext cx="6858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/>
              <a:t>检举者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2600" dirty="0"/>
              <a:t>检举人：对组织错误做法的揭发，以期停止该错误行为的人。</a:t>
            </a:r>
            <a:endParaRPr lang="en-US" altLang="zh-CN" sz="2600" dirty="0"/>
          </a:p>
          <a:p>
            <a:pPr eaLnBrk="1" hangingPunct="1"/>
            <a:r>
              <a:rPr lang="zh-CN" altLang="en-US" sz="2800" dirty="0"/>
              <a:t>检举人保护制度：公务员改革法案（</a:t>
            </a:r>
            <a:r>
              <a:rPr lang="en-US" altLang="zh-CN" sz="2800" dirty="0"/>
              <a:t>1978</a:t>
            </a:r>
            <a:r>
              <a:rPr lang="zh-CN" altLang="en-US" sz="2800" dirty="0"/>
              <a:t>年），鼓励对浪费、错误和滥用权力的举报，并保护检举人不受组织报复的法案。 </a:t>
            </a:r>
            <a:endParaRPr lang="en-US" altLang="zh-CN" sz="2800" dirty="0"/>
          </a:p>
          <a:p>
            <a:r>
              <a:rPr lang="zh-CN" altLang="en-US" sz="2800" dirty="0"/>
              <a:t>检举人保护法案（</a:t>
            </a:r>
            <a:r>
              <a:rPr lang="en-US" altLang="zh-CN" sz="2800" dirty="0"/>
              <a:t>1989</a:t>
            </a:r>
            <a:r>
              <a:rPr lang="zh-CN" altLang="en-US" sz="2800" dirty="0"/>
              <a:t>年）：建立独立部门，保护检举人，调查对检举人施加报复等行为，并且有纠正和管教的权力。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4082074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阅读</a:t>
            </a:r>
            <a:r>
              <a:rPr lang="en-US" altLang="zh-CN" dirty="0"/>
              <a:t>《</a:t>
            </a:r>
            <a:r>
              <a:rPr lang="zh-CN" altLang="en-US" dirty="0"/>
              <a:t>沉默的大多数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讨论：</a:t>
            </a:r>
            <a:endParaRPr lang="en-US" altLang="zh-CN" dirty="0"/>
          </a:p>
          <a:p>
            <a:pPr lvl="1"/>
            <a:r>
              <a:rPr lang="zh-CN" altLang="en-US" dirty="0"/>
              <a:t>你认为一个人揭发自己组织错误行为的可接受标准是什么？</a:t>
            </a:r>
            <a:endParaRPr lang="en-US" altLang="zh-CN" dirty="0"/>
          </a:p>
          <a:p>
            <a:pPr lvl="1"/>
            <a:r>
              <a:rPr lang="zh-CN" altLang="en-US" dirty="0"/>
              <a:t>你认为应该怎么处理对组织忠诚和对公共利益的维护的冲突？如何平衡？</a:t>
            </a:r>
          </a:p>
        </p:txBody>
      </p:sp>
    </p:spTree>
    <p:extLst>
      <p:ext uri="{BB962C8B-B14F-4D97-AF65-F5344CB8AC3E}">
        <p14:creationId xmlns:p14="http://schemas.microsoft.com/office/powerpoint/2010/main" val="4677330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/>
              <a:t>伦理分析 </a:t>
            </a:r>
            <a:endParaRPr lang="en-US" altLang="zh-CN" b="1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6783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80000"/>
              </a:spcBef>
            </a:pPr>
            <a:r>
              <a:rPr lang="zh-CN" altLang="zh-CN" dirty="0"/>
              <a:t>伦理：是哲学的一个分支，它关心什么是道德上的善与恶、对与错。它指的</a:t>
            </a:r>
            <a:r>
              <a:rPr lang="zh-CN" altLang="en-US" dirty="0">
                <a:sym typeface="+mn-ea"/>
              </a:rPr>
              <a:t>在对与错、公平与不公平、诚实与不诚实之间，</a:t>
            </a:r>
            <a:r>
              <a:rPr lang="zh-CN" altLang="zh-CN" dirty="0"/>
              <a:t>引导个人、组织、社会的价值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行政伦理的重要性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80000"/>
              </a:spcBef>
            </a:pPr>
            <a:r>
              <a:rPr lang="zh-CN" altLang="en-US" sz="3100" dirty="0"/>
              <a:t>两个研究表明</a:t>
            </a:r>
            <a:r>
              <a:rPr lang="en-US" altLang="zh-CN" sz="3100" dirty="0"/>
              <a:t>: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altLang="zh-CN" sz="3100" dirty="0"/>
              <a:t>“</a:t>
            </a:r>
            <a:r>
              <a:rPr lang="en-US" altLang="zh-CN" sz="3100" dirty="0" err="1"/>
              <a:t>维护道德标准”是成功的</a:t>
            </a:r>
            <a:r>
              <a:rPr lang="zh-CN" altLang="en-US" sz="3100" dirty="0"/>
              <a:t>管理者具备的最重</a:t>
            </a:r>
            <a:r>
              <a:rPr lang="en-US" altLang="zh-CN" sz="3100" dirty="0"/>
              <a:t>要</a:t>
            </a:r>
            <a:r>
              <a:rPr lang="zh-CN" altLang="en-US" sz="3100" dirty="0"/>
              <a:t>的品德。</a:t>
            </a:r>
            <a:endParaRPr lang="en-US" altLang="zh-CN" sz="3100" dirty="0"/>
          </a:p>
          <a:p>
            <a:pPr lvl="1" eaLnBrk="1" hangingPunct="1">
              <a:spcBef>
                <a:spcPct val="80000"/>
              </a:spcBef>
            </a:pPr>
            <a:r>
              <a:rPr lang="en-US" altLang="zh-CN" sz="3100" dirty="0"/>
              <a:t>“</a:t>
            </a:r>
            <a:r>
              <a:rPr lang="zh-CN" altLang="en-US" sz="3100" dirty="0"/>
              <a:t>街头官僚</a:t>
            </a:r>
            <a:r>
              <a:rPr lang="en-US" altLang="zh-CN" sz="3100" dirty="0"/>
              <a:t>”</a:t>
            </a:r>
            <a:r>
              <a:rPr lang="zh-CN" altLang="en-US" sz="3100" dirty="0"/>
              <a:t>大多通过道德判断，而不是组织规则来做决定。</a:t>
            </a:r>
            <a:endParaRPr lang="en-US" altLang="zh-CN" sz="31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dirty="0"/>
              <a:t>公共管理者为什么要学习行政伦理</a:t>
            </a:r>
            <a:r>
              <a:rPr lang="en-US" altLang="zh-CN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3100" dirty="0"/>
              <a:t>这种研究可以帮助公务人员更加迅速的作出决策</a:t>
            </a:r>
            <a:r>
              <a:rPr lang="en-US" altLang="zh-CN" sz="3100" dirty="0"/>
              <a:t> (</a:t>
            </a:r>
            <a:r>
              <a:rPr lang="zh-CN" altLang="en-US" sz="3100" dirty="0"/>
              <a:t>例如：</a:t>
            </a:r>
            <a:r>
              <a:rPr lang="en-US" altLang="zh-CN" sz="3100" dirty="0"/>
              <a:t> </a:t>
            </a:r>
            <a:r>
              <a:rPr lang="zh-CN" altLang="en-US" sz="3100" dirty="0"/>
              <a:t>警察</a:t>
            </a:r>
            <a:r>
              <a:rPr lang="en-US" altLang="zh-CN" sz="31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100" dirty="0"/>
              <a:t>可以使诸多决策前后一致。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lang="zh-CN" dirty="0"/>
              <a:t>能够帮助</a:t>
            </a:r>
            <a:r>
              <a:rPr lang="zh-CN" altLang="en-US" dirty="0"/>
              <a:t>公务</a:t>
            </a:r>
            <a:r>
              <a:rPr lang="zh-CN" dirty="0"/>
              <a:t>人员做出更深思熟虑的判断</a:t>
            </a:r>
            <a:r>
              <a:rPr lang="zh-CN" altLang="en-US" dirty="0"/>
              <a:t>：如当众予以辩护的判断。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一般的行政伦理问题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/>
              <a:t>Page </a:t>
            </a:r>
            <a:r>
              <a:rPr lang="de-DE" altLang="en-US">
                <a:sym typeface="MS UI Gothic" pitchFamily="34" charset="-128"/>
              </a:rPr>
              <a:t></a:t>
            </a:r>
            <a:r>
              <a:rPr lang="de-DE" altLang="en-US"/>
              <a:t> </a:t>
            </a:r>
            <a:fld id="{32A6B226-3EC0-41CE-888B-C388AAD8862D}" type="slidenum">
              <a:rPr lang="zh-CN" alt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3140" t="23613" r="29243" b="55286"/>
          <a:stretch>
            <a:fillRect/>
          </a:stretch>
        </p:blipFill>
        <p:spPr bwMode="auto">
          <a:xfrm>
            <a:off x="323528" y="1196752"/>
            <a:ext cx="856895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zh-CN" altLang="en-US" sz="4000" dirty="0"/>
              <a:t>你如何处理如下问题？</a:t>
            </a:r>
            <a:endParaRPr lang="en-US" altLang="zh-CN" sz="4000" dirty="0"/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708920"/>
            <a:ext cx="7218363" cy="10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96752"/>
            <a:ext cx="7189788" cy="113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293096"/>
            <a:ext cx="7323138" cy="16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kumimoji="1" lang="en-US" altLang="zh-CN"/>
              <a:t>伦理道德的四个层次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/>
              <a:t>个人道德</a:t>
            </a:r>
            <a:r>
              <a:rPr kumimoji="1" lang="en-US" altLang="zh-CN" sz="2800" b="1" dirty="0"/>
              <a:t>:  </a:t>
            </a:r>
            <a:r>
              <a:rPr kumimoji="1" lang="zh-CN" altLang="en-US" sz="2800" dirty="0"/>
              <a:t>基于对和错的意识（影响因素：父母的影响、个人经验、宗教信仰等。）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/>
              <a:t>职业道德</a:t>
            </a:r>
            <a:r>
              <a:rPr kumimoji="1" lang="en-US" altLang="zh-CN" sz="2800" dirty="0"/>
              <a:t>：</a:t>
            </a:r>
            <a:r>
              <a:rPr kumimoji="1" lang="en-US" altLang="zh-CN" sz="2800" dirty="0" err="1"/>
              <a:t>职业规范</a:t>
            </a:r>
            <a:r>
              <a:rPr kumimoji="1" lang="en-US" altLang="zh-CN" sz="2800" dirty="0"/>
              <a:t>/</a:t>
            </a:r>
            <a:r>
              <a:rPr kumimoji="1" lang="zh-CN" altLang="en-US" sz="2800" dirty="0"/>
              <a:t>职业标准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/>
              <a:t>组织伦理</a:t>
            </a:r>
            <a:r>
              <a:rPr kumimoji="1" lang="en-US" altLang="zh-CN" sz="2800" dirty="0"/>
              <a:t>: </a:t>
            </a:r>
            <a:r>
              <a:rPr kumimoji="1" lang="zh-CN" altLang="en-US" sz="2800" dirty="0"/>
              <a:t>组织文化与环境</a:t>
            </a:r>
            <a:r>
              <a:rPr kumimoji="1" lang="en-US" altLang="zh-CN" sz="2800" dirty="0"/>
              <a:t> ( </a:t>
            </a:r>
            <a:r>
              <a:rPr kumimoji="1" lang="zh-CN" altLang="en-US" sz="2800" dirty="0"/>
              <a:t>如：组织规章</a:t>
            </a:r>
            <a:r>
              <a:rPr kumimoji="1" lang="en-US" altLang="zh-CN" sz="2800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CN" altLang="en-US" sz="2800" b="1" dirty="0"/>
              <a:t>社会伦理</a:t>
            </a:r>
            <a:r>
              <a:rPr kumimoji="1" lang="en-US" altLang="zh-CN" sz="2800" dirty="0"/>
              <a:t>: </a:t>
            </a:r>
            <a:r>
              <a:rPr kumimoji="1" lang="zh-CN" altLang="en-US" sz="2800" dirty="0"/>
              <a:t>保护个人的社会义务和团体进一步的发展</a:t>
            </a:r>
            <a:r>
              <a:rPr lang="en-US" altLang="zh-CN" sz="2800" dirty="0"/>
              <a:t> </a:t>
            </a:r>
            <a:r>
              <a:rPr kumimoji="1" lang="en-US" altLang="zh-CN" sz="2800" dirty="0"/>
              <a:t>(</a:t>
            </a:r>
            <a:r>
              <a:rPr kumimoji="1" lang="zh-CN" altLang="en-US" sz="2800" dirty="0"/>
              <a:t>正式的</a:t>
            </a:r>
            <a:r>
              <a:rPr kumimoji="1" lang="en-US" altLang="zh-CN" sz="2800" dirty="0"/>
              <a:t>:</a:t>
            </a:r>
            <a:r>
              <a:rPr kumimoji="1" lang="zh-CN" altLang="en-US" sz="2800" dirty="0"/>
              <a:t>法律</a:t>
            </a:r>
            <a:r>
              <a:rPr kumimoji="1" lang="en-US" altLang="zh-CN" sz="2800" dirty="0"/>
              <a:t>; </a:t>
            </a:r>
            <a:r>
              <a:rPr kumimoji="1" lang="zh-CN" altLang="en-US" sz="2800" dirty="0"/>
              <a:t>非正式的</a:t>
            </a:r>
            <a:r>
              <a:rPr kumimoji="1" lang="en-US" altLang="zh-CN" sz="2800" dirty="0"/>
              <a:t>:</a:t>
            </a:r>
            <a:r>
              <a:rPr kumimoji="1" lang="zh-CN" altLang="en-US" sz="2800" dirty="0"/>
              <a:t>个人的社会意识</a:t>
            </a:r>
            <a:r>
              <a:rPr kumimoji="1" lang="en-US" altLang="zh-CN" sz="2800" dirty="0"/>
              <a:t>)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zh-CN" sz="2400" dirty="0"/>
              <a:t>Milgram Experiment</a:t>
            </a:r>
            <a:r>
              <a:rPr lang="zh-CN" altLang="en-US" sz="2400" dirty="0"/>
              <a:t>（看视频）</a:t>
            </a:r>
            <a:r>
              <a:rPr lang="en-US" altLang="zh-CN" sz="2400" dirty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zh-CN" altLang="en-US" sz="2400" b="1" i="1" dirty="0"/>
              <a:t>讨论问题</a:t>
            </a:r>
            <a:r>
              <a:rPr lang="zh-CN" altLang="en-US" sz="2400" dirty="0"/>
              <a:t>：公共管理者如何处理个人价值和公共政策之间的冲突？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《</a:t>
            </a:r>
            <a:r>
              <a:rPr lang="zh-CN" altLang="en-US" dirty="0"/>
              <a:t>唤醒强大的内在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6696744" cy="5400600"/>
          </a:xfrm>
        </p:spPr>
        <p:txBody>
          <a:bodyPr/>
          <a:lstStyle/>
          <a:p>
            <a:pPr marL="533400" indent="-533400" eaLnBrk="1" hangingPunct="1">
              <a:spcAft>
                <a:spcPts val="600"/>
              </a:spcAft>
              <a:buFontTx/>
              <a:buNone/>
            </a:pPr>
            <a:r>
              <a:rPr lang="zh-CN" altLang="en-US" sz="2600" dirty="0"/>
              <a:t>首先</a:t>
            </a:r>
            <a:r>
              <a:rPr lang="en-US" altLang="zh-CN" sz="2600" dirty="0"/>
              <a:t>, </a:t>
            </a:r>
            <a:r>
              <a:rPr lang="zh-CN" altLang="en-US" sz="2600" dirty="0"/>
              <a:t>把你的价值观从最重要的开始依次排序</a:t>
            </a:r>
            <a:r>
              <a:rPr lang="en-US" altLang="zh-CN" sz="2600" dirty="0"/>
              <a:t>.</a:t>
            </a:r>
          </a:p>
          <a:p>
            <a:pPr marL="533400" indent="-533400" eaLnBrk="1" hangingPunct="1">
              <a:spcAft>
                <a:spcPts val="600"/>
              </a:spcAft>
              <a:buFontTx/>
              <a:buNone/>
            </a:pPr>
            <a:r>
              <a:rPr lang="zh-CN" altLang="en-US" sz="2600" dirty="0"/>
              <a:t>其次</a:t>
            </a:r>
            <a:r>
              <a:rPr lang="en-US" altLang="zh-CN" sz="2600" dirty="0"/>
              <a:t>, </a:t>
            </a:r>
            <a:r>
              <a:rPr lang="zh-CN" altLang="en-US" sz="2600" dirty="0"/>
              <a:t>问自己三个关键的问题</a:t>
            </a:r>
            <a:r>
              <a:rPr lang="en-US" altLang="zh-CN" sz="2600" dirty="0"/>
              <a:t>: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zh-CN" altLang="en-US" sz="2600" dirty="0"/>
              <a:t>为了使我的一生拥有最大的影响、为了尽可能成为最好的人、为了达到我的终极目标，</a:t>
            </a:r>
            <a:r>
              <a:rPr lang="zh-CN" altLang="en-US" sz="2600" b="1" dirty="0"/>
              <a:t>我的价值需求是什么</a:t>
            </a:r>
            <a:r>
              <a:rPr lang="zh-CN" altLang="en-US" sz="2600" dirty="0"/>
              <a:t>？</a:t>
            </a:r>
          </a:p>
          <a:p>
            <a:pPr marL="914400" lvl="1" indent="-457200" eaLnBrk="1" hangingPunct="1">
              <a:spcAft>
                <a:spcPts val="600"/>
              </a:spcAft>
            </a:pPr>
            <a:r>
              <a:rPr lang="zh-CN" altLang="en-US" sz="2600" dirty="0"/>
              <a:t>我还需要</a:t>
            </a:r>
            <a:r>
              <a:rPr lang="zh-CN" altLang="en-US" sz="2600" b="1" dirty="0"/>
              <a:t>增加</a:t>
            </a:r>
            <a:r>
              <a:rPr lang="zh-CN" altLang="en-US" sz="2600" dirty="0"/>
              <a:t>哪些价值观？</a:t>
            </a:r>
            <a:endParaRPr lang="en-US" altLang="zh-CN" sz="2600" dirty="0"/>
          </a:p>
          <a:p>
            <a:pPr marL="914400" lvl="1" indent="-457200" eaLnBrk="1" hangingPunct="1">
              <a:spcAft>
                <a:spcPts val="600"/>
              </a:spcAft>
            </a:pPr>
            <a:r>
              <a:rPr lang="zh-CN" altLang="en-US" sz="2600" dirty="0"/>
              <a:t>为了实现自己的终极目标，应该从我的名单中</a:t>
            </a:r>
            <a:r>
              <a:rPr lang="zh-CN" altLang="en-US" sz="2600" b="1" dirty="0"/>
              <a:t>删除</a:t>
            </a:r>
            <a:r>
              <a:rPr lang="zh-CN" altLang="en-US" sz="2600" dirty="0"/>
              <a:t>哪些价值观？</a:t>
            </a:r>
          </a:p>
          <a:p>
            <a:pPr marL="533400" indent="-533400" eaLnBrk="1" hangingPunct="1">
              <a:spcAft>
                <a:spcPts val="600"/>
              </a:spcAft>
              <a:buFontTx/>
              <a:buNone/>
            </a:pPr>
            <a:r>
              <a:rPr lang="zh-CN" altLang="en-US" sz="2600" dirty="0"/>
              <a:t>最后，</a:t>
            </a:r>
            <a:r>
              <a:rPr lang="en-US" altLang="zh-CN" sz="2600" dirty="0" err="1"/>
              <a:t>单独评估每一个价值</a:t>
            </a:r>
            <a:r>
              <a:rPr lang="en-US" altLang="zh-CN" sz="2600" dirty="0"/>
              <a:t>，</a:t>
            </a:r>
            <a:r>
              <a:rPr lang="zh-CN" altLang="en-US" sz="2600" dirty="0"/>
              <a:t>问问自己</a:t>
            </a:r>
            <a:r>
              <a:rPr lang="en-US" altLang="zh-CN" sz="2600" dirty="0" err="1"/>
              <a:t>在</a:t>
            </a:r>
            <a:r>
              <a:rPr lang="en-US" altLang="zh-CN" sz="2600" dirty="0" err="1">
                <a:sym typeface="+mn-ea"/>
              </a:rPr>
              <a:t>这个位置的这</a:t>
            </a:r>
            <a:r>
              <a:rPr lang="en-US" altLang="zh-CN" sz="2600" dirty="0" err="1"/>
              <a:t>一层次上，你可以得到什么好处</a:t>
            </a:r>
            <a:r>
              <a:rPr lang="en-US" altLang="zh-CN" sz="2600" dirty="0"/>
              <a:t>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en-US" dirty="0"/>
              <a:t>Page </a:t>
            </a:r>
            <a:r>
              <a:rPr lang="de-DE" altLang="en-US" dirty="0">
                <a:sym typeface="MS UI Gothic" pitchFamily="34" charset="-128"/>
              </a:rPr>
              <a:t></a:t>
            </a:r>
            <a:r>
              <a:rPr lang="de-DE" altLang="en-US" dirty="0"/>
              <a:t> </a:t>
            </a:r>
            <a:fld id="{32A6B226-3EC0-41CE-888B-C388AAD8862D}" type="slidenum">
              <a:rPr lang="zh-CN" alt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5" name="Picture 4" descr="Cover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052736"/>
            <a:ext cx="226774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8229600" cy="785818"/>
          </a:xfrm>
        </p:spPr>
        <p:txBody>
          <a:bodyPr/>
          <a:lstStyle/>
          <a:p>
            <a:pPr eaLnBrk="1" hangingPunct="1"/>
            <a:r>
              <a:rPr lang="zh-CN" altLang="en-US" dirty="0"/>
              <a:t>伦理分析的过程</a:t>
            </a:r>
            <a:endParaRPr lang="en-US" altLang="zh-CN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36234" t="44209" r="29756" b="14732"/>
          <a:stretch>
            <a:fillRect/>
          </a:stretch>
        </p:blipFill>
        <p:spPr>
          <a:xfrm>
            <a:off x="1143000" y="1447800"/>
            <a:ext cx="7391400" cy="5181600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/>
            <a:r>
              <a:rPr lang="en-US" altLang="zh-CN" sz="4000"/>
              <a:t>Administrative Responsibility </a:t>
            </a:r>
          </a:p>
          <a:p>
            <a:pPr algn="ctr" eaLnBrk="1" hangingPunct="1"/>
            <a:r>
              <a:rPr lang="en-US" altLang="zh-CN" sz="4000"/>
              <a:t>and Ethics</a:t>
            </a:r>
          </a:p>
          <a:p>
            <a:pPr eaLnBrk="1" hangingPunct="1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kumimoji="1" lang="en-US" altLang="zh-CN" sz="3600">
                <a:solidFill>
                  <a:schemeClr val="tx1"/>
                </a:solidFill>
              </a:rPr>
              <a:t>Why The Guardians Need Guarding?</a:t>
            </a:r>
            <a:endParaRPr kumimoji="1" lang="zh-CN" altLang="en-US" sz="360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800" dirty="0"/>
              <a:t>Misconception of the </a:t>
            </a:r>
            <a:r>
              <a:rPr kumimoji="1" lang="en-US" altLang="zh-CN" sz="2800" b="1" i="1" dirty="0"/>
              <a:t>public</a:t>
            </a:r>
            <a:r>
              <a:rPr kumimoji="1" lang="en-US" altLang="zh-CN" sz="2800" dirty="0"/>
              <a:t> interest</a:t>
            </a:r>
          </a:p>
          <a:p>
            <a:pPr lvl="2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Representative of some social forces, e.g. higher level (gender, ethnics, region, etc.)</a:t>
            </a:r>
          </a:p>
          <a:p>
            <a:pPr lvl="2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Specialization leads to a narrow outlook</a:t>
            </a:r>
          </a:p>
          <a:p>
            <a:pPr lvl="2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A close relationship with a particular clientele(</a:t>
            </a:r>
            <a:r>
              <a:rPr kumimoji="1" lang="zh-CN" altLang="en-US" sz="2000" dirty="0"/>
              <a:t>客户</a:t>
            </a:r>
            <a:r>
              <a:rPr kumimoji="1" lang="en-US" altLang="zh-CN" sz="2000" dirty="0"/>
              <a:t>) group can lead to a misconception of public interest.</a:t>
            </a:r>
          </a:p>
          <a:p>
            <a:pPr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800" dirty="0"/>
              <a:t>Corruption: A betrayal of the public trust for reasons of </a:t>
            </a:r>
            <a:r>
              <a:rPr kumimoji="1" lang="en-US" altLang="zh-CN" sz="2800" b="1" i="1" dirty="0"/>
              <a:t>private</a:t>
            </a:r>
            <a:r>
              <a:rPr kumimoji="1" lang="en-US" altLang="zh-CN" sz="2800" dirty="0"/>
              <a:t> interest.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Political exchange: what are acceptable?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Honest graft </a:t>
            </a:r>
            <a:r>
              <a:rPr kumimoji="1" lang="zh-CN" altLang="en-US" sz="2000" dirty="0"/>
              <a:t>以权谋利</a:t>
            </a:r>
            <a:r>
              <a:rPr kumimoji="1" lang="zh-CN" altLang="en-US" sz="2400" dirty="0"/>
              <a:t> </a:t>
            </a:r>
            <a:endParaRPr kumimoji="1" lang="en-US" altLang="zh-CN" sz="2000" dirty="0"/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Unilateral </a:t>
            </a:r>
            <a:r>
              <a:rPr kumimoji="1" lang="zh-CN" altLang="en-US" sz="2000" dirty="0"/>
              <a:t>单方面</a:t>
            </a:r>
            <a:r>
              <a:rPr kumimoji="1" lang="en-US" altLang="zh-CN" sz="2000" dirty="0"/>
              <a:t>: (falsify data; embezzle </a:t>
            </a:r>
            <a:r>
              <a:rPr kumimoji="1" lang="zh-CN" altLang="en-US" sz="2000" dirty="0"/>
              <a:t>挪用</a:t>
            </a:r>
            <a:r>
              <a:rPr kumimoji="1" lang="en-US" altLang="zh-CN" sz="2000" dirty="0"/>
              <a:t>grant; misuse of inside information)</a:t>
            </a:r>
          </a:p>
          <a:p>
            <a:pPr lvl="1" eaLnBrk="1" hangingPunct="1">
              <a:lnSpc>
                <a:spcPct val="120000"/>
              </a:lnSpc>
              <a:spcAft>
                <a:spcPts val="0"/>
              </a:spcAft>
            </a:pPr>
            <a:r>
              <a:rPr kumimoji="1" lang="en-US" altLang="zh-CN" sz="2000" dirty="0"/>
              <a:t>Transactional (bribery</a:t>
            </a:r>
            <a:r>
              <a:rPr kumimoji="1" lang="zh-CN" altLang="en-US" sz="2000" dirty="0"/>
              <a:t>受贿 </a:t>
            </a:r>
            <a:r>
              <a:rPr kumimoji="1" lang="en-US" altLang="zh-CN" sz="2000" dirty="0"/>
              <a:t>, extortion</a:t>
            </a:r>
            <a:r>
              <a:rPr kumimoji="1" lang="zh-CN" altLang="en-US" sz="2000" dirty="0"/>
              <a:t>勒索</a:t>
            </a:r>
            <a:r>
              <a:rPr kumimoji="1" lang="zh-CN" altLang="en-US" sz="2400" dirty="0"/>
              <a:t>）</a:t>
            </a:r>
            <a:endParaRPr kumimoji="1" lang="en-US" altLang="zh-CN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Discussion Question</a:t>
            </a:r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4525963"/>
          </a:xfrm>
        </p:spPr>
        <p:txBody>
          <a:bodyPr/>
          <a:lstStyle/>
          <a:p>
            <a:r>
              <a:rPr lang="en-US" altLang="zh-CN" dirty="0"/>
              <a:t>In your opinion, what qualities that a government should have ?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sz="4000"/>
              <a:t>The Ideal of </a:t>
            </a:r>
            <a:br>
              <a:rPr lang="en-US" altLang="zh-CN" sz="4000"/>
            </a:br>
            <a:r>
              <a:rPr lang="en-US" altLang="zh-CN" sz="4000"/>
              <a:t>Administrative Responsibility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4744" t="38661" r="19003" b="46124"/>
          <a:stretch>
            <a:fillRect/>
          </a:stretch>
        </p:blipFill>
        <p:spPr>
          <a:xfrm>
            <a:off x="990600" y="2438400"/>
            <a:ext cx="7543800" cy="268287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3759</TotalTime>
  <Words>2471</Words>
  <Application>Microsoft Office PowerPoint</Application>
  <PresentationFormat>全屏显示(4:3)</PresentationFormat>
  <Paragraphs>288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굴림</vt:lpstr>
      <vt:lpstr>MS UI Gothic</vt:lpstr>
      <vt:lpstr>宋体</vt:lpstr>
      <vt:lpstr>微软雅黑</vt:lpstr>
      <vt:lpstr>Arial</vt:lpstr>
      <vt:lpstr>Calibri</vt:lpstr>
      <vt:lpstr>Garamond</vt:lpstr>
      <vt:lpstr>Tahoma</vt:lpstr>
      <vt:lpstr>Times New Roman</vt:lpstr>
      <vt:lpstr>Wingdings</vt:lpstr>
      <vt:lpstr>Office 主题</vt:lpstr>
      <vt:lpstr>1_自定义设计方案</vt:lpstr>
      <vt:lpstr>PowerPoint 演示文稿</vt:lpstr>
      <vt:lpstr>Week 8  Administrative Responsibility and Ethics </vt:lpstr>
      <vt:lpstr>Agenda for Today</vt:lpstr>
      <vt:lpstr>The Process of Public Administration</vt:lpstr>
      <vt:lpstr>The Political Field Surrounding a Public Administrator </vt:lpstr>
      <vt:lpstr>PowerPoint 演示文稿</vt:lpstr>
      <vt:lpstr>Why The Guardians Need Guarding?</vt:lpstr>
      <vt:lpstr>Discussion Question</vt:lpstr>
      <vt:lpstr>The Ideal of  Administrative Responsibility</vt:lpstr>
      <vt:lpstr>Responsiveness（回应性） </vt:lpstr>
      <vt:lpstr>PowerPoint 演示文稿</vt:lpstr>
      <vt:lpstr>Fairness</vt:lpstr>
      <vt:lpstr>Flexibility</vt:lpstr>
      <vt:lpstr>Honesty</vt:lpstr>
      <vt:lpstr>Honesty is More than Truth Telling p61</vt:lpstr>
      <vt:lpstr>Accountability （可问责性）</vt:lpstr>
      <vt:lpstr>Competence （能力）</vt:lpstr>
      <vt:lpstr>Discussions</vt:lpstr>
      <vt:lpstr>The Managerial Perspective</vt:lpstr>
      <vt:lpstr>The Political Perspective</vt:lpstr>
      <vt:lpstr>The Legal Perspective</vt:lpstr>
      <vt:lpstr>Framework for Analyzing Controls on Government Operations</vt:lpstr>
      <vt:lpstr>The Nature of Judicial Control</vt:lpstr>
      <vt:lpstr>Ombudsman （巡视员）</vt:lpstr>
      <vt:lpstr>Whistle-Blower （检举者）</vt:lpstr>
      <vt:lpstr>Case: TIME names whistleblowers as Persons of Year </vt:lpstr>
      <vt:lpstr>Codes of Ethics</vt:lpstr>
      <vt:lpstr>Limitations of Professional Codes</vt:lpstr>
      <vt:lpstr>Ethical Analysis</vt:lpstr>
      <vt:lpstr>The importance of ethics</vt:lpstr>
      <vt:lpstr>Why Study Ethics?</vt:lpstr>
      <vt:lpstr>Some Common Ethical Problems</vt:lpstr>
      <vt:lpstr>How Would You Answer?</vt:lpstr>
      <vt:lpstr>The four levels of ethics</vt:lpstr>
      <vt:lpstr>Process of Ethical Analysis</vt:lpstr>
      <vt:lpstr>How Anthony Robbins  Reworks Aristotle</vt:lpstr>
      <vt:lpstr>课件中文版本</vt:lpstr>
      <vt:lpstr>为什么守夜人也需要被看守？</vt:lpstr>
      <vt:lpstr>讨论问题</vt:lpstr>
      <vt:lpstr>行政责任的理想构成要素</vt:lpstr>
      <vt:lpstr>快速回应性</vt:lpstr>
      <vt:lpstr>灵活性</vt:lpstr>
      <vt:lpstr>行政责任要素</vt:lpstr>
      <vt:lpstr>问题讨论：</vt:lpstr>
      <vt:lpstr>从管理角度</vt:lpstr>
      <vt:lpstr>政治角度</vt:lpstr>
      <vt:lpstr>法律角度</vt:lpstr>
      <vt:lpstr>对政府的看守机制</vt:lpstr>
      <vt:lpstr>职业道德规定</vt:lpstr>
      <vt:lpstr>检举者</vt:lpstr>
      <vt:lpstr>阅读《沉默的大多数》</vt:lpstr>
      <vt:lpstr>伦理分析 </vt:lpstr>
      <vt:lpstr>行政伦理的重要性</vt:lpstr>
      <vt:lpstr>公共管理者为什么要学习行政伦理?</vt:lpstr>
      <vt:lpstr>一般的行政伦理问题</vt:lpstr>
      <vt:lpstr>你如何处理如下问题？</vt:lpstr>
      <vt:lpstr>伦理道德的四个层次</vt:lpstr>
      <vt:lpstr>《唤醒强大的内在》</vt:lpstr>
      <vt:lpstr>伦理分析的过程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Admin</cp:lastModifiedBy>
  <cp:revision>193</cp:revision>
  <cp:lastPrinted>2020-10-27T11:12:16Z</cp:lastPrinted>
  <dcterms:created xsi:type="dcterms:W3CDTF">2015-10-30T01:04:12Z</dcterms:created>
  <dcterms:modified xsi:type="dcterms:W3CDTF">2020-10-27T11:26:46Z</dcterms:modified>
</cp:coreProperties>
</file>