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7" r:id="rId2"/>
    <p:sldId id="510" r:id="rId3"/>
    <p:sldId id="641" r:id="rId4"/>
    <p:sldId id="511" r:id="rId5"/>
    <p:sldId id="512" r:id="rId6"/>
    <p:sldId id="513" r:id="rId7"/>
    <p:sldId id="514" r:id="rId8"/>
    <p:sldId id="545" r:id="rId9"/>
    <p:sldId id="544" r:id="rId10"/>
    <p:sldId id="639" r:id="rId11"/>
    <p:sldId id="640" r:id="rId12"/>
    <p:sldId id="515" r:id="rId13"/>
    <p:sldId id="516" r:id="rId14"/>
    <p:sldId id="517" r:id="rId15"/>
    <p:sldId id="518" r:id="rId16"/>
    <p:sldId id="519" r:id="rId17"/>
    <p:sldId id="520" r:id="rId18"/>
    <p:sldId id="521" r:id="rId19"/>
    <p:sldId id="522" r:id="rId20"/>
    <p:sldId id="523" r:id="rId21"/>
    <p:sldId id="525" r:id="rId22"/>
    <p:sldId id="526" r:id="rId23"/>
    <p:sldId id="527" r:id="rId24"/>
    <p:sldId id="528" r:id="rId25"/>
    <p:sldId id="568" r:id="rId26"/>
    <p:sldId id="529" r:id="rId27"/>
    <p:sldId id="530" r:id="rId28"/>
    <p:sldId id="531" r:id="rId29"/>
    <p:sldId id="532" r:id="rId30"/>
    <p:sldId id="533" r:id="rId31"/>
    <p:sldId id="534" r:id="rId32"/>
    <p:sldId id="535" r:id="rId33"/>
    <p:sldId id="536" r:id="rId34"/>
    <p:sldId id="537" r:id="rId35"/>
    <p:sldId id="538" r:id="rId36"/>
    <p:sldId id="539" r:id="rId37"/>
    <p:sldId id="540" r:id="rId38"/>
    <p:sldId id="541" r:id="rId39"/>
    <p:sldId id="542" r:id="rId40"/>
    <p:sldId id="543" r:id="rId41"/>
    <p:sldId id="546" r:id="rId42"/>
    <p:sldId id="547" r:id="rId43"/>
    <p:sldId id="548" r:id="rId44"/>
    <p:sldId id="549" r:id="rId45"/>
    <p:sldId id="550" r:id="rId46"/>
    <p:sldId id="551" r:id="rId47"/>
    <p:sldId id="552" r:id="rId48"/>
    <p:sldId id="553" r:id="rId49"/>
    <p:sldId id="554" r:id="rId50"/>
    <p:sldId id="555" r:id="rId51"/>
    <p:sldId id="557" r:id="rId52"/>
    <p:sldId id="558" r:id="rId53"/>
    <p:sldId id="559" r:id="rId54"/>
    <p:sldId id="560" r:id="rId55"/>
    <p:sldId id="561" r:id="rId56"/>
    <p:sldId id="562" r:id="rId57"/>
    <p:sldId id="563" r:id="rId58"/>
    <p:sldId id="564" r:id="rId59"/>
    <p:sldId id="565" r:id="rId60"/>
    <p:sldId id="567" r:id="rId61"/>
  </p:sldIdLst>
  <p:sldSz cx="9144000" cy="6858000" type="screen4x3"/>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9425" autoAdjust="0"/>
  </p:normalViewPr>
  <p:slideViewPr>
    <p:cSldViewPr>
      <p:cViewPr varScale="1">
        <p:scale>
          <a:sx n="60" d="100"/>
          <a:sy n="60" d="100"/>
        </p:scale>
        <p:origin x="1460" y="56"/>
      </p:cViewPr>
      <p:guideLst>
        <p:guide orient="horz" pos="2160"/>
        <p:guide pos="2880"/>
      </p:guideLst>
    </p:cSldViewPr>
  </p:slideViewPr>
  <p:outlineViewPr>
    <p:cViewPr>
      <p:scale>
        <a:sx n="33" d="100"/>
        <a:sy n="33" d="100"/>
      </p:scale>
      <p:origin x="0" y="492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zh-CN" altLang="en-US"/>
          </a:p>
        </p:txBody>
      </p:sp>
      <p:sp>
        <p:nvSpPr>
          <p:cNvPr id="3" name="日期占位符 2"/>
          <p:cNvSpPr>
            <a:spLocks noGrp="1"/>
          </p:cNvSpPr>
          <p:nvPr>
            <p:ph type="dt" sz="quarter" idx="1"/>
          </p:nvPr>
        </p:nvSpPr>
        <p:spPr>
          <a:xfrm>
            <a:off x="3850443" y="1"/>
            <a:ext cx="2945659" cy="496332"/>
          </a:xfrm>
          <a:prstGeom prst="rect">
            <a:avLst/>
          </a:prstGeom>
        </p:spPr>
        <p:txBody>
          <a:bodyPr vert="horz" lIns="91413" tIns="45706" rIns="91413" bIns="45706" rtlCol="0"/>
          <a:lstStyle>
            <a:lvl1pPr algn="r">
              <a:defRPr sz="1200"/>
            </a:lvl1pPr>
          </a:lstStyle>
          <a:p>
            <a:fld id="{5DFD4E9F-1E6E-4E60-9EC6-C18B1CB8E902}" type="datetimeFigureOut">
              <a:rPr lang="zh-CN" altLang="en-US" smtClean="0"/>
              <a:pPr/>
              <a:t>2020/11/10</a:t>
            </a:fld>
            <a:endParaRPr lang="zh-CN" altLang="en-US"/>
          </a:p>
        </p:txBody>
      </p:sp>
      <p:sp>
        <p:nvSpPr>
          <p:cNvPr id="4" name="页脚占位符 3"/>
          <p:cNvSpPr>
            <a:spLocks noGrp="1"/>
          </p:cNvSpPr>
          <p:nvPr>
            <p:ph type="ftr" sz="quarter" idx="2"/>
          </p:nvPr>
        </p:nvSpPr>
        <p:spPr>
          <a:xfrm>
            <a:off x="0" y="9428584"/>
            <a:ext cx="2945659" cy="496332"/>
          </a:xfrm>
          <a:prstGeom prst="rect">
            <a:avLst/>
          </a:prstGeom>
        </p:spPr>
        <p:txBody>
          <a:bodyPr vert="horz" lIns="91413" tIns="45706" rIns="91413" bIns="45706"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4"/>
            <a:ext cx="2945659" cy="496332"/>
          </a:xfrm>
          <a:prstGeom prst="rect">
            <a:avLst/>
          </a:prstGeom>
        </p:spPr>
        <p:txBody>
          <a:bodyPr vert="horz" lIns="91413" tIns="45706" rIns="91413" bIns="45706" rtlCol="0" anchor="b"/>
          <a:lstStyle>
            <a:lvl1pPr algn="r">
              <a:defRPr sz="1200"/>
            </a:lvl1pPr>
          </a:lstStyle>
          <a:p>
            <a:fld id="{22B87326-9C1C-4738-ABCB-7E795697C636}" type="slidenum">
              <a:rPr lang="zh-CN" altLang="en-US" smtClean="0"/>
              <a:pPr/>
              <a:t>‹#›</a:t>
            </a:fld>
            <a:endParaRPr lang="zh-CN" altLang="en-US"/>
          </a:p>
        </p:txBody>
      </p:sp>
    </p:spTree>
    <p:extLst>
      <p:ext uri="{BB962C8B-B14F-4D97-AF65-F5344CB8AC3E}">
        <p14:creationId xmlns:p14="http://schemas.microsoft.com/office/powerpoint/2010/main" val="983626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zh-CN" altLang="en-US"/>
          </a:p>
        </p:txBody>
      </p:sp>
      <p:sp>
        <p:nvSpPr>
          <p:cNvPr id="3" name="日期占位符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vl1pPr>
          </a:lstStyle>
          <a:p>
            <a:fld id="{6C502A9C-033D-4E13-B24D-36BFE49209E0}" type="datetimeFigureOut">
              <a:rPr lang="zh-CN" altLang="en-US" smtClean="0"/>
              <a:pPr/>
              <a:t>2020/11/10</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13" tIns="45706" rIns="91413" bIns="4570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vl1pPr>
          </a:lstStyle>
          <a:p>
            <a:fld id="{FFB2B724-8F57-4446-A309-E4566470A244}" type="slidenum">
              <a:rPr lang="zh-CN" altLang="en-US" smtClean="0"/>
              <a:pPr/>
              <a:t>‹#›</a:t>
            </a:fld>
            <a:endParaRPr lang="zh-CN" altLang="en-US"/>
          </a:p>
        </p:txBody>
      </p:sp>
    </p:spTree>
    <p:extLst>
      <p:ext uri="{BB962C8B-B14F-4D97-AF65-F5344CB8AC3E}">
        <p14:creationId xmlns:p14="http://schemas.microsoft.com/office/powerpoint/2010/main" val="39826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a:t>单击此处编辑母版标题样式</a:t>
            </a:r>
          </a:p>
        </p:txBody>
      </p:sp>
      <p:sp>
        <p:nvSpPr>
          <p:cNvPr id="3" name="内容占位符 2"/>
          <p:cNvSpPr>
            <a:spLocks noGrp="1"/>
          </p:cNvSpPr>
          <p:nvPr>
            <p:ph idx="1"/>
          </p:nvPr>
        </p:nvSpPr>
        <p:spPr/>
        <p:txBody>
          <a:bodyPr/>
          <a:lstStyle>
            <a:lvl1pPr>
              <a:spcAft>
                <a:spcPts val="1200"/>
              </a:spcAft>
              <a:defRPr sz="3200">
                <a:latin typeface="+mj-ea"/>
                <a:ea typeface="+mj-ea"/>
                <a:cs typeface="Times New Roman" pitchFamily="18" charset="0"/>
              </a:defRPr>
            </a:lvl1pPr>
            <a:lvl2pPr>
              <a:spcAft>
                <a:spcPts val="1200"/>
              </a:spcAft>
              <a:defRPr>
                <a:latin typeface="+mj-ea"/>
                <a:ea typeface="+mj-ea"/>
                <a:cs typeface="Times New Roman" pitchFamily="18" charset="0"/>
              </a:defRPr>
            </a:lvl2pPr>
            <a:lvl3pPr>
              <a:spcAft>
                <a:spcPts val="1200"/>
              </a:spcAft>
              <a:defRPr>
                <a:latin typeface="+mj-ea"/>
                <a:ea typeface="+mj-ea"/>
                <a:cs typeface="Times New Roman" pitchFamily="18" charset="0"/>
              </a:defRPr>
            </a:lvl3pPr>
            <a:lvl4pPr>
              <a:spcAft>
                <a:spcPts val="1200"/>
              </a:spcAft>
              <a:defRPr>
                <a:latin typeface="+mj-ea"/>
                <a:ea typeface="+mj-ea"/>
                <a:cs typeface="Times New Roman" pitchFamily="18" charset="0"/>
              </a:defRPr>
            </a:lvl4pPr>
            <a:lvl5pPr>
              <a:spcAft>
                <a:spcPts val="1200"/>
              </a:spcAft>
              <a:defRPr>
                <a:latin typeface="+mj-ea"/>
                <a:ea typeface="+mj-ea"/>
                <a:cs typeface="Times New Roman"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376B0F9-B97F-408B-8725-26DA8F23D80F}" type="datetimeFigureOut">
              <a:rPr lang="zh-CN" altLang="en-US" smtClean="0"/>
              <a:pPr/>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600200"/>
            <a:ext cx="4038600" cy="452596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5376B0F9-B97F-408B-8725-26DA8F23D80F}" type="datetimeFigureOut">
              <a:rPr lang="zh-CN" altLang="en-US" smtClean="0"/>
              <a:pPr/>
              <a:t>2020/11/10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b="1">
                <a:latin typeface="微软雅黑" pitchFamily="34" charset="-122"/>
                <a:ea typeface="微软雅黑"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5376B0F9-B97F-408B-8725-26DA8F23D80F}" type="datetimeFigureOut">
              <a:rPr lang="zh-CN" altLang="en-US" smtClean="0"/>
              <a:pPr/>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微软雅黑" pitchFamily="34" charset="-122"/>
                <a:ea typeface="微软雅黑"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itchFamily="34" charset="-122"/>
                <a:ea typeface="微软雅黑"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5" y="1535113"/>
            <a:ext cx="4041775" cy="639762"/>
          </a:xfrm>
        </p:spPr>
        <p:txBody>
          <a:bodyPr anchor="b">
            <a:normAutofit/>
          </a:bodyPr>
          <a:lstStyle>
            <a:lvl1pPr marL="0" indent="0">
              <a:buNone/>
              <a:defRPr lang="zh-CN" altLang="en-US" sz="2400" b="1" kern="1200" dirty="0" smtClean="0">
                <a:solidFill>
                  <a:schemeClr val="tx1"/>
                </a:solidFill>
                <a:latin typeface="微软雅黑" pitchFamily="34" charset="-122"/>
                <a:ea typeface="微软雅黑" pitchFamily="34" charset="-122"/>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CN" altLang="en-US" dirty="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5376B0F9-B97F-408B-8725-26DA8F23D80F}" type="datetimeFigureOut">
              <a:rPr lang="zh-CN" altLang="en-US" smtClean="0"/>
              <a:pPr/>
              <a:t>2020/11/10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5376B0F9-B97F-408B-8725-26DA8F23D80F}" type="datetimeFigureOut">
              <a:rPr lang="zh-CN" altLang="en-US" smtClean="0"/>
              <a:pPr/>
              <a:t>2020/11/10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76B0F9-B97F-408B-8725-26DA8F23D80F}" type="datetimeFigureOut">
              <a:rPr lang="zh-CN" altLang="en-US" smtClean="0"/>
              <a:pPr/>
              <a:t>2020/11/10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F87E60D-0FB3-49C0-9E07-81E686184EA3}" type="datetime1">
              <a:rPr lang="zh-CN" altLang="en-US"/>
              <a:pPr>
                <a:defRPr/>
              </a:pPr>
              <a:t>2020/11/10</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5A23F97-7C84-40F7-984D-02204E7EA8AE}"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5316DABE-91C2-46A2-84B9-CFB296AE491B}"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6B0F9-B97F-408B-8725-26DA8F23D80F}" type="datetimeFigureOut">
              <a:rPr lang="zh-CN" altLang="en-US" smtClean="0"/>
              <a:pPr/>
              <a:t>2020/11/10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88515-41D2-4887-BCD7-0B3346ACF827}" type="slidenum">
              <a:rPr lang="zh-CN" altLang="en-US" smtClean="0"/>
              <a:pPr/>
              <a:t>‹#›</a:t>
            </a:fld>
            <a:endParaRPr lang="zh-CN" altLang="en-US"/>
          </a:p>
        </p:txBody>
      </p:sp>
      <p:pic>
        <p:nvPicPr>
          <p:cNvPr id="8" name="图片 7" descr="财大百年.jpg"/>
          <p:cNvPicPr>
            <a:picLocks noChangeAspect="1"/>
          </p:cNvPicPr>
          <p:nvPr userDrawn="1"/>
        </p:nvPicPr>
        <p:blipFill>
          <a:blip r:embed="rId10" cstate="print"/>
          <a:stretch>
            <a:fillRect/>
          </a:stretch>
        </p:blipFill>
        <p:spPr>
          <a:xfrm>
            <a:off x="7740352" y="0"/>
            <a:ext cx="1167113" cy="1052736"/>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3" r:id="rId4"/>
    <p:sldLayoutId id="2147483654" r:id="rId5"/>
    <p:sldLayoutId id="2147483655" r:id="rId6"/>
    <p:sldLayoutId id="2147483660" r:id="rId7"/>
    <p:sldLayoutId id="2147483662" r:id="rId8"/>
  </p:sldLayoutIdLst>
  <p:txStyles>
    <p:titleStyle>
      <a:lvl1pPr algn="l" defTabSz="914400" rtl="0" eaLnBrk="1" latinLnBrk="0" hangingPunct="1">
        <a:spcBef>
          <a:spcPct val="0"/>
        </a:spcBef>
        <a:buNone/>
        <a:defRPr sz="4400" b="1" kern="1200">
          <a:solidFill>
            <a:schemeClr val="tx1"/>
          </a:solidFill>
          <a:latin typeface="+mj-ea"/>
          <a:ea typeface="+mj-ea"/>
          <a:cs typeface="+mj-cs"/>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1"/>
          </a:solidFill>
          <a:latin typeface="+mj-ea"/>
          <a:ea typeface="+mj-ea"/>
          <a:cs typeface="+mn-cs"/>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1"/>
          </a:solidFill>
          <a:latin typeface="+mj-ea"/>
          <a:ea typeface="+mj-ea"/>
          <a:cs typeface="+mn-cs"/>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1"/>
          </a:solidFill>
          <a:latin typeface="+mj-ea"/>
          <a:ea typeface="+mj-ea"/>
          <a:cs typeface="+mn-cs"/>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1"/>
          </a:solidFill>
          <a:latin typeface="+mj-ea"/>
          <a:ea typeface="+mj-ea"/>
          <a:cs typeface="+mn-cs"/>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www.csub.edu/~rdaniels/DHS_StratPlan_FINAL_spread.pdf"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blip>
          <a:srcRect/>
          <a:tile tx="0" ty="0" sx="100000" sy="100000" flip="none" algn="tl"/>
        </a:blipFill>
        <a:effectLst/>
      </p:bgPr>
    </p:bg>
    <p:spTree>
      <p:nvGrpSpPr>
        <p:cNvPr id="1" name=""/>
        <p:cNvGrpSpPr/>
        <p:nvPr/>
      </p:nvGrpSpPr>
      <p:grpSpPr>
        <a:xfrm>
          <a:off x="0" y="0"/>
          <a:ext cx="0" cy="0"/>
          <a:chOff x="0" y="0"/>
          <a:chExt cx="0" cy="0"/>
        </a:xfrm>
      </p:grpSpPr>
      <p:sp>
        <p:nvSpPr>
          <p:cNvPr id="5124" name="TextBox 3"/>
          <p:cNvSpPr txBox="1">
            <a:spLocks noChangeArrowheads="1"/>
          </p:cNvSpPr>
          <p:nvPr/>
        </p:nvSpPr>
        <p:spPr bwMode="auto">
          <a:xfrm>
            <a:off x="611560" y="1844824"/>
            <a:ext cx="7344816" cy="3170099"/>
          </a:xfrm>
          <a:prstGeom prst="rect">
            <a:avLst/>
          </a:prstGeom>
          <a:noFill/>
          <a:ln w="9525">
            <a:noFill/>
            <a:miter lim="800000"/>
            <a:headEnd/>
            <a:tailEnd/>
          </a:ln>
        </p:spPr>
        <p:txBody>
          <a:bodyPr wrap="square">
            <a:spAutoFit/>
          </a:bodyPr>
          <a:lstStyle/>
          <a:p>
            <a:pPr algn="ctr"/>
            <a:r>
              <a:rPr lang="en-US" altLang="zh-CN" sz="4400" b="1" dirty="0">
                <a:solidFill>
                  <a:srgbClr val="740000"/>
                </a:solidFill>
                <a:latin typeface="微软雅黑" pitchFamily="34" charset="-122"/>
                <a:ea typeface="微软雅黑" pitchFamily="34" charset="-122"/>
              </a:rPr>
              <a:t>Public Administration and Management</a:t>
            </a:r>
          </a:p>
          <a:p>
            <a:pPr algn="ctr"/>
            <a:endParaRPr lang="en-US" altLang="zh-CN" sz="2800" b="1" dirty="0">
              <a:solidFill>
                <a:srgbClr val="740000"/>
              </a:solidFill>
              <a:latin typeface="微软雅黑" pitchFamily="34" charset="-122"/>
              <a:ea typeface="微软雅黑" pitchFamily="34" charset="-122"/>
            </a:endParaRPr>
          </a:p>
          <a:p>
            <a:pPr algn="ctr"/>
            <a:endParaRPr lang="en-US" altLang="zh-CN" sz="2800" b="1" dirty="0">
              <a:solidFill>
                <a:srgbClr val="740000"/>
              </a:solidFill>
              <a:latin typeface="微软雅黑" pitchFamily="34" charset="-122"/>
              <a:ea typeface="微软雅黑" pitchFamily="34" charset="-122"/>
            </a:endParaRPr>
          </a:p>
          <a:p>
            <a:pPr algn="ctr"/>
            <a:r>
              <a:rPr lang="en-US" altLang="zh-CN" sz="2800" b="1" dirty="0">
                <a:solidFill>
                  <a:srgbClr val="740000"/>
                </a:solidFill>
                <a:latin typeface="微软雅黑" pitchFamily="34" charset="-122"/>
                <a:ea typeface="微软雅黑" pitchFamily="34" charset="-122"/>
              </a:rPr>
              <a:t>SUFE SPEA</a:t>
            </a:r>
          </a:p>
          <a:p>
            <a:pPr algn="ctr"/>
            <a:r>
              <a:rPr lang="en-US" altLang="zh-CN" sz="2800" b="1" dirty="0">
                <a:solidFill>
                  <a:srgbClr val="740000"/>
                </a:solidFill>
                <a:latin typeface="微软雅黑" pitchFamily="34" charset="-122"/>
                <a:ea typeface="微软雅黑" pitchFamily="34" charset="-122"/>
              </a:rPr>
              <a:t>Instructor: WANG, </a:t>
            </a:r>
            <a:r>
              <a:rPr lang="en-US" altLang="zh-CN" sz="2800" b="1" dirty="0" err="1">
                <a:solidFill>
                  <a:srgbClr val="740000"/>
                </a:solidFill>
                <a:latin typeface="微软雅黑" pitchFamily="34" charset="-122"/>
                <a:ea typeface="微软雅黑" pitchFamily="34" charset="-122"/>
              </a:rPr>
              <a:t>Feng</a:t>
            </a:r>
            <a:endParaRPr lang="en-US" altLang="zh-CN" sz="2800" b="1" dirty="0">
              <a:solidFill>
                <a:srgbClr val="740000"/>
              </a:solidFill>
              <a:latin typeface="微软雅黑" pitchFamily="34" charset="-122"/>
              <a:ea typeface="微软雅黑" pitchFamily="34" charset="-122"/>
            </a:endParaRPr>
          </a:p>
        </p:txBody>
      </p:sp>
      <p:sp>
        <p:nvSpPr>
          <p:cNvPr id="5" name="日期占位符 4"/>
          <p:cNvSpPr>
            <a:spLocks noGrp="1"/>
          </p:cNvSpPr>
          <p:nvPr>
            <p:ph type="dt" sz="quarter" idx="10"/>
          </p:nvPr>
        </p:nvSpPr>
        <p:spPr/>
        <p:txBody>
          <a:bodyPr/>
          <a:lstStyle/>
          <a:p>
            <a:pPr>
              <a:defRPr/>
            </a:pPr>
            <a:fld id="{8260F866-0770-42AC-8872-8697DDAE443C}" type="datetime1">
              <a:rPr lang="zh-CN" altLang="en-US"/>
              <a:pPr>
                <a:defRPr/>
              </a:pPr>
              <a:t>2020/11/10</a:t>
            </a:fld>
            <a:endParaRPr lang="zh-CN" altLang="en-US"/>
          </a:p>
        </p:txBody>
      </p:sp>
      <p:sp>
        <p:nvSpPr>
          <p:cNvPr id="6" name="灯片编号占位符 5"/>
          <p:cNvSpPr>
            <a:spLocks noGrp="1"/>
          </p:cNvSpPr>
          <p:nvPr>
            <p:ph type="sldNum" sz="quarter" idx="12"/>
          </p:nvPr>
        </p:nvSpPr>
        <p:spPr/>
        <p:txBody>
          <a:bodyPr/>
          <a:lstStyle/>
          <a:p>
            <a:pPr>
              <a:defRPr/>
            </a:pPr>
            <a:fld id="{BA0C9516-6C8C-4A4A-8A72-32D40F2E5BD3}" type="slidenum">
              <a:rPr lang="zh-CN" altLang="en-US" smtClean="0"/>
              <a:pPr>
                <a:defRPr/>
              </a:pPr>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zh-CN"/>
              <a:t>Governments in USA</a:t>
            </a:r>
          </a:p>
        </p:txBody>
      </p:sp>
      <p:sp>
        <p:nvSpPr>
          <p:cNvPr id="50179" name="Rectangle 3"/>
          <p:cNvSpPr>
            <a:spLocks noGrp="1" noChangeArrowheads="1"/>
          </p:cNvSpPr>
          <p:nvPr>
            <p:ph type="body" idx="1"/>
          </p:nvPr>
        </p:nvSpPr>
        <p:spPr>
          <a:xfrm>
            <a:off x="533400" y="1447800"/>
            <a:ext cx="8229600" cy="4525963"/>
          </a:xfrm>
        </p:spPr>
        <p:txBody>
          <a:bodyPr>
            <a:normAutofit fontScale="70000" lnSpcReduction="20000"/>
          </a:bodyPr>
          <a:lstStyle/>
          <a:p>
            <a:pPr eaLnBrk="1" hangingPunct="1"/>
            <a:r>
              <a:rPr lang="en-US" altLang="zh-CN"/>
              <a:t>Federal government</a:t>
            </a:r>
          </a:p>
          <a:p>
            <a:pPr eaLnBrk="1" hangingPunct="1"/>
            <a:r>
              <a:rPr lang="en-US" altLang="zh-CN"/>
              <a:t>State government</a:t>
            </a:r>
          </a:p>
          <a:p>
            <a:pPr eaLnBrk="1" hangingPunct="1"/>
            <a:r>
              <a:rPr lang="en-US" altLang="zh-CN"/>
              <a:t>Local government </a:t>
            </a:r>
          </a:p>
          <a:p>
            <a:pPr lvl="1" eaLnBrk="1" hangingPunct="1"/>
            <a:r>
              <a:rPr lang="en-US" altLang="zh-CN"/>
              <a:t>County </a:t>
            </a:r>
          </a:p>
          <a:p>
            <a:pPr lvl="2" eaLnBrk="1" hangingPunct="1"/>
            <a:r>
              <a:rPr lang="en-US" altLang="zh-CN"/>
              <a:t>Town</a:t>
            </a:r>
          </a:p>
          <a:p>
            <a:pPr lvl="2" eaLnBrk="1" hangingPunct="1"/>
            <a:r>
              <a:rPr lang="en-US" altLang="zh-CN"/>
              <a:t>City</a:t>
            </a:r>
          </a:p>
          <a:p>
            <a:pPr eaLnBrk="1" hangingPunct="1"/>
            <a:r>
              <a:rPr lang="en-US" altLang="zh-CN"/>
              <a:t>Example: </a:t>
            </a:r>
          </a:p>
          <a:p>
            <a:pPr lvl="1" eaLnBrk="1" hangingPunct="1"/>
            <a:r>
              <a:rPr lang="en-US" altLang="zh-CN"/>
              <a:t>South California Region</a:t>
            </a:r>
          </a:p>
          <a:p>
            <a:pPr lvl="2" eaLnBrk="1" hangingPunct="1"/>
            <a:r>
              <a:rPr lang="en-US" altLang="zh-CN" b="1"/>
              <a:t>Los Angels county</a:t>
            </a:r>
            <a:r>
              <a:rPr lang="en-US" altLang="zh-CN"/>
              <a:t>, etc. 8 counties </a:t>
            </a:r>
          </a:p>
          <a:p>
            <a:pPr lvl="3" eaLnBrk="1" hangingPunct="1"/>
            <a:r>
              <a:rPr lang="en-US" altLang="zh-CN" b="1"/>
              <a:t>City of Los Angeles</a:t>
            </a:r>
            <a:r>
              <a:rPr lang="en-US" altLang="zh-CN"/>
              <a:t>, etc 88 cities </a:t>
            </a:r>
          </a:p>
        </p:txBody>
      </p:sp>
    </p:spTree>
    <p:extLst>
      <p:ext uri="{BB962C8B-B14F-4D97-AF65-F5344CB8AC3E}">
        <p14:creationId xmlns:p14="http://schemas.microsoft.com/office/powerpoint/2010/main" val="107003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868362"/>
          </a:xfrm>
        </p:spPr>
        <p:txBody>
          <a:bodyPr/>
          <a:lstStyle/>
          <a:p>
            <a:pPr eaLnBrk="1" hangingPunct="1"/>
            <a:r>
              <a:rPr lang="en-US" altLang="zh-CN"/>
              <a:t>City Government Systems</a:t>
            </a:r>
          </a:p>
        </p:txBody>
      </p:sp>
      <p:sp>
        <p:nvSpPr>
          <p:cNvPr id="51203" name="Rectangle 3"/>
          <p:cNvSpPr>
            <a:spLocks noGrp="1" noChangeArrowheads="1"/>
          </p:cNvSpPr>
          <p:nvPr>
            <p:ph type="body" idx="1"/>
          </p:nvPr>
        </p:nvSpPr>
        <p:spPr>
          <a:xfrm>
            <a:off x="457200" y="1295400"/>
            <a:ext cx="8229600" cy="5257800"/>
          </a:xfrm>
        </p:spPr>
        <p:txBody>
          <a:bodyPr>
            <a:normAutofit lnSpcReduction="10000"/>
          </a:bodyPr>
          <a:lstStyle/>
          <a:p>
            <a:pPr eaLnBrk="1" hangingPunct="1"/>
            <a:r>
              <a:rPr lang="en-US" altLang="zh-CN" dirty="0"/>
              <a:t>Mayor-Council (</a:t>
            </a:r>
            <a:r>
              <a:rPr lang="zh-CN" altLang="en-US" dirty="0"/>
              <a:t>市长</a:t>
            </a:r>
            <a:r>
              <a:rPr lang="en-US" altLang="zh-CN" dirty="0"/>
              <a:t>-</a:t>
            </a:r>
            <a:r>
              <a:rPr lang="zh-CN" altLang="en-US" dirty="0"/>
              <a:t>议会制</a:t>
            </a:r>
            <a:r>
              <a:rPr lang="en-US" altLang="zh-CN" dirty="0"/>
              <a:t>)</a:t>
            </a:r>
          </a:p>
          <a:p>
            <a:pPr lvl="1" eaLnBrk="1" hangingPunct="1"/>
            <a:r>
              <a:rPr lang="en-US" altLang="zh-CN" b="1" i="1" dirty="0"/>
              <a:t>Strong Mayor</a:t>
            </a:r>
            <a:r>
              <a:rPr lang="zh-CN" altLang="en-US" dirty="0"/>
              <a:t>：</a:t>
            </a:r>
            <a:r>
              <a:rPr lang="en-US" altLang="zh-CN" dirty="0"/>
              <a:t>mayor is directly elected by voters, can appoint department heads, propose budget plan, has veto power over council votes (large cities, LA, NY).</a:t>
            </a:r>
          </a:p>
          <a:p>
            <a:pPr lvl="1" eaLnBrk="1" hangingPunct="1"/>
            <a:r>
              <a:rPr lang="en-US" altLang="zh-CN" b="1" i="1" dirty="0"/>
              <a:t>Week Mayor</a:t>
            </a:r>
            <a:r>
              <a:rPr lang="zh-CN" altLang="en-US" dirty="0"/>
              <a:t>：</a:t>
            </a:r>
            <a:r>
              <a:rPr lang="en-US" altLang="zh-CN" dirty="0"/>
              <a:t>chosen from council members. No appointing and veto power (small towns).</a:t>
            </a:r>
            <a:endParaRPr lang="zh-CN" altLang="en-US" dirty="0"/>
          </a:p>
          <a:p>
            <a:pPr eaLnBrk="1" hangingPunct="1"/>
            <a:r>
              <a:rPr lang="en-US" altLang="zh-CN" dirty="0"/>
              <a:t>Council-manager</a:t>
            </a:r>
            <a:r>
              <a:rPr lang="zh-CN" altLang="en-US" dirty="0"/>
              <a:t> </a:t>
            </a:r>
            <a:r>
              <a:rPr lang="en-US" altLang="zh-CN" dirty="0"/>
              <a:t>(</a:t>
            </a:r>
            <a:r>
              <a:rPr lang="zh-CN" altLang="en-US" dirty="0"/>
              <a:t>议会</a:t>
            </a:r>
            <a:r>
              <a:rPr lang="en-US" altLang="zh-CN" dirty="0"/>
              <a:t>-</a:t>
            </a:r>
            <a:r>
              <a:rPr lang="zh-CN" altLang="en-US" dirty="0"/>
              <a:t>经理人制</a:t>
            </a:r>
            <a:r>
              <a:rPr lang="en-US" altLang="zh-CN" dirty="0"/>
              <a:t>)</a:t>
            </a:r>
          </a:p>
          <a:p>
            <a:pPr lvl="1" eaLnBrk="1" hangingPunct="1"/>
            <a:r>
              <a:rPr lang="en-US" altLang="zh-CN" dirty="0"/>
              <a:t>council will hire a manager</a:t>
            </a:r>
          </a:p>
          <a:p>
            <a:pPr lvl="1" eaLnBrk="1" hangingPunct="1"/>
            <a:r>
              <a:rPr lang="en-US" altLang="zh-CN" dirty="0"/>
              <a:t>middle-sized and small American cities</a:t>
            </a:r>
            <a:endParaRPr lang="zh-CN" altLang="en-US" dirty="0"/>
          </a:p>
        </p:txBody>
      </p:sp>
    </p:spTree>
    <p:extLst>
      <p:ext uri="{BB962C8B-B14F-4D97-AF65-F5344CB8AC3E}">
        <p14:creationId xmlns:p14="http://schemas.microsoft.com/office/powerpoint/2010/main" val="312021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a:spLocks noGrp="1"/>
          </p:cNvSpPr>
          <p:nvPr>
            <p:ph type="sldNum" sz="quarter" idx="12"/>
          </p:nvPr>
        </p:nvSpPr>
        <p:spPr>
          <a:noFill/>
        </p:spPr>
        <p:txBody>
          <a:bodyPr/>
          <a:lstStyle/>
          <a:p>
            <a:fld id="{58E29219-3C9A-455B-8AC8-49E70B458A50}" type="slidenum">
              <a:rPr lang="zh-CN" altLang="en-US" smtClean="0">
                <a:ea typeface="宋体" charset="-122"/>
              </a:rPr>
              <a:pPr/>
              <a:t>12</a:t>
            </a:fld>
            <a:endParaRPr lang="en-US" altLang="zh-CN">
              <a:ea typeface="宋体" charset="-122"/>
            </a:endParaRPr>
          </a:p>
        </p:txBody>
      </p:sp>
      <p:sp>
        <p:nvSpPr>
          <p:cNvPr id="7171" name="Rectangle 2"/>
          <p:cNvSpPr>
            <a:spLocks noGrp="1" noChangeArrowheads="1"/>
          </p:cNvSpPr>
          <p:nvPr>
            <p:ph type="title"/>
          </p:nvPr>
        </p:nvSpPr>
        <p:spPr/>
        <p:txBody>
          <a:bodyPr/>
          <a:lstStyle/>
          <a:p>
            <a:pPr eaLnBrk="1" hangingPunct="1"/>
            <a:r>
              <a:rPr lang="en-US" altLang="zh-CN"/>
              <a:t>Planning</a:t>
            </a:r>
          </a:p>
        </p:txBody>
      </p:sp>
      <p:sp>
        <p:nvSpPr>
          <p:cNvPr id="7172" name="Rectangle 3"/>
          <p:cNvSpPr>
            <a:spLocks noGrp="1" noChangeArrowheads="1"/>
          </p:cNvSpPr>
          <p:nvPr>
            <p:ph type="body" idx="1"/>
          </p:nvPr>
        </p:nvSpPr>
        <p:spPr>
          <a:xfrm>
            <a:off x="304800" y="1600200"/>
            <a:ext cx="8534400" cy="4525963"/>
          </a:xfrm>
        </p:spPr>
        <p:txBody>
          <a:bodyPr/>
          <a:lstStyle/>
          <a:p>
            <a:pPr marL="812800" indent="-812800" eaLnBrk="1" hangingPunct="1">
              <a:buFontTx/>
              <a:buAutoNum type="romanUcPeriod"/>
            </a:pPr>
            <a:r>
              <a:rPr lang="en-US" altLang="zh-CN" dirty="0"/>
              <a:t>Goals and Plans: Some Terminology </a:t>
            </a:r>
            <a:r>
              <a:rPr lang="zh-CN" altLang="en-US" dirty="0"/>
              <a:t>术语</a:t>
            </a:r>
          </a:p>
          <a:p>
            <a:pPr marL="812800" indent="-812800" eaLnBrk="1" hangingPunct="1">
              <a:buFontTx/>
              <a:buAutoNum type="romanUcPeriod"/>
            </a:pPr>
            <a:r>
              <a:rPr lang="en-US" altLang="zh-CN" dirty="0"/>
              <a:t>Planning Types &amp; Models</a:t>
            </a:r>
          </a:p>
          <a:p>
            <a:pPr marL="812800" indent="-812800" eaLnBrk="1" hangingPunct="1">
              <a:buFontTx/>
              <a:buAutoNum type="romanUcPeriod"/>
            </a:pPr>
            <a:r>
              <a:rPr lang="en-US" altLang="zh-CN" dirty="0"/>
              <a:t>Tools for Planning (Forecasting</a:t>
            </a:r>
            <a:r>
              <a:rPr lang="zh-CN" altLang="en-US" dirty="0"/>
              <a:t>）</a:t>
            </a:r>
          </a:p>
          <a:p>
            <a:pPr marL="812800" indent="-812800" eaLnBrk="1" hangingPunct="1">
              <a:buFontTx/>
              <a:buAutoNum type="romanUcPeriod"/>
            </a:pPr>
            <a:r>
              <a:rPr lang="en-US" altLang="zh-CN" dirty="0"/>
              <a:t>Strategic Planning/Management</a:t>
            </a:r>
            <a:endParaRPr lang="zh-CN" altLang="en-US" dirty="0"/>
          </a:p>
          <a:p>
            <a:pPr marL="812800" indent="-812800" eaLnBrk="1" hangingPunct="1">
              <a:buFontTx/>
              <a:buAutoNum type="romanUcPeriod"/>
            </a:pP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p:spPr>
        <p:txBody>
          <a:bodyPr/>
          <a:lstStyle/>
          <a:p>
            <a:fld id="{1F3567C9-CC5B-4715-9BB1-51C689EFF025}" type="slidenum">
              <a:rPr lang="zh-CN" altLang="en-US" smtClean="0">
                <a:ea typeface="宋体" charset="-122"/>
              </a:rPr>
              <a:pPr/>
              <a:t>13</a:t>
            </a:fld>
            <a:endParaRPr lang="en-US" altLang="zh-CN">
              <a:ea typeface="宋体" charset="-122"/>
            </a:endParaRPr>
          </a:p>
        </p:txBody>
      </p:sp>
      <p:sp>
        <p:nvSpPr>
          <p:cNvPr id="8195" name="Rectangle 2"/>
          <p:cNvSpPr>
            <a:spLocks noGrp="1" noChangeArrowheads="1"/>
          </p:cNvSpPr>
          <p:nvPr>
            <p:ph type="title"/>
          </p:nvPr>
        </p:nvSpPr>
        <p:spPr>
          <a:xfrm>
            <a:off x="457200" y="457200"/>
            <a:ext cx="8229600" cy="715963"/>
          </a:xfrm>
        </p:spPr>
        <p:txBody>
          <a:bodyPr/>
          <a:lstStyle/>
          <a:p>
            <a:pPr eaLnBrk="1" hangingPunct="1"/>
            <a:r>
              <a:rPr lang="en-US" altLang="zh-CN" sz="4000"/>
              <a:t>I. Some Terminology</a:t>
            </a:r>
            <a:endParaRPr lang="zh-CN" altLang="en-US" sz="3400"/>
          </a:p>
        </p:txBody>
      </p:sp>
      <p:sp>
        <p:nvSpPr>
          <p:cNvPr id="8196" name="Rectangle 3"/>
          <p:cNvSpPr>
            <a:spLocks noGrp="1" noChangeArrowheads="1"/>
          </p:cNvSpPr>
          <p:nvPr>
            <p:ph type="body" idx="1"/>
          </p:nvPr>
        </p:nvSpPr>
        <p:spPr>
          <a:xfrm>
            <a:off x="533400" y="1371600"/>
            <a:ext cx="8305800" cy="5029200"/>
          </a:xfrm>
        </p:spPr>
        <p:txBody>
          <a:bodyPr>
            <a:normAutofit lnSpcReduction="10000"/>
          </a:bodyPr>
          <a:lstStyle/>
          <a:p>
            <a:pPr eaLnBrk="1" hangingPunct="1">
              <a:spcBef>
                <a:spcPts val="600"/>
              </a:spcBef>
            </a:pPr>
            <a:r>
              <a:rPr lang="en-US" altLang="zh-CN" sz="2800" dirty="0"/>
              <a:t>Planning is reasoning about how an organization will get where it wants to go. </a:t>
            </a:r>
          </a:p>
          <a:p>
            <a:r>
              <a:rPr lang="en-US" altLang="zh-CN" sz="2800" dirty="0"/>
              <a:t>Its essence is to see threats </a:t>
            </a:r>
            <a:r>
              <a:rPr lang="zh-CN" altLang="en-US" sz="2800" dirty="0"/>
              <a:t>危 </a:t>
            </a:r>
            <a:r>
              <a:rPr lang="en-US" altLang="zh-CN" sz="2800" dirty="0"/>
              <a:t>and opportunities </a:t>
            </a:r>
            <a:r>
              <a:rPr lang="zh-CN" altLang="en-US" sz="2800" dirty="0"/>
              <a:t>机会 </a:t>
            </a:r>
            <a:r>
              <a:rPr lang="en-US" altLang="zh-CN" sz="2800" dirty="0"/>
              <a:t>in the future and to exploit (</a:t>
            </a:r>
            <a:r>
              <a:rPr lang="zh-CN" altLang="en-US" sz="2800" dirty="0"/>
              <a:t>利用</a:t>
            </a:r>
            <a:r>
              <a:rPr lang="en-US" altLang="zh-CN" sz="2800" dirty="0"/>
              <a:t>) or combat (</a:t>
            </a:r>
            <a:r>
              <a:rPr lang="zh-CN" altLang="en-US" sz="2800" dirty="0"/>
              <a:t>解决</a:t>
            </a:r>
            <a:r>
              <a:rPr lang="en-US" altLang="zh-CN" sz="2800" dirty="0"/>
              <a:t>) them by making decisions in the present.</a:t>
            </a:r>
            <a:endParaRPr lang="zh-CN" altLang="en-US" sz="2800" dirty="0"/>
          </a:p>
          <a:p>
            <a:pPr lvl="1" eaLnBrk="1" hangingPunct="1">
              <a:spcBef>
                <a:spcPts val="600"/>
              </a:spcBef>
            </a:pPr>
            <a:r>
              <a:rPr lang="en-US" altLang="zh-CN" sz="2400" dirty="0">
                <a:solidFill>
                  <a:schemeClr val="hlink"/>
                </a:solidFill>
              </a:rPr>
              <a:t>Policy:</a:t>
            </a:r>
            <a:r>
              <a:rPr lang="en-US" altLang="zh-CN" sz="2400" dirty="0"/>
              <a:t> a statement of </a:t>
            </a:r>
            <a:r>
              <a:rPr lang="en-US" altLang="zh-CN" sz="2400" u="sng" dirty="0"/>
              <a:t>goals</a:t>
            </a:r>
            <a:r>
              <a:rPr lang="en-US" altLang="zh-CN" sz="2400" dirty="0"/>
              <a:t> and of the relative importance attached to each. It comprises one or more plans.</a:t>
            </a:r>
            <a:endParaRPr lang="zh-CN" altLang="en-US" sz="2400" dirty="0"/>
          </a:p>
          <a:p>
            <a:pPr lvl="1" eaLnBrk="1" hangingPunct="1">
              <a:spcBef>
                <a:spcPts val="600"/>
              </a:spcBef>
            </a:pPr>
            <a:r>
              <a:rPr lang="en-US" altLang="zh-CN" sz="2400" dirty="0">
                <a:solidFill>
                  <a:schemeClr val="hlink"/>
                </a:solidFill>
              </a:rPr>
              <a:t>Plan: </a:t>
            </a:r>
            <a:r>
              <a:rPr lang="en-US" altLang="zh-CN" sz="2400" dirty="0"/>
              <a:t>a</a:t>
            </a:r>
            <a:r>
              <a:rPr lang="en-US" altLang="zh-CN" sz="2400" dirty="0">
                <a:solidFill>
                  <a:schemeClr val="hlink"/>
                </a:solidFill>
              </a:rPr>
              <a:t> </a:t>
            </a:r>
            <a:r>
              <a:rPr lang="en-US" altLang="zh-CN" sz="2400" dirty="0"/>
              <a:t>statement of </a:t>
            </a:r>
            <a:r>
              <a:rPr lang="en-US" altLang="zh-CN" sz="2400" u="sng" dirty="0"/>
              <a:t>objectives</a:t>
            </a:r>
            <a:r>
              <a:rPr lang="en-US" altLang="zh-CN" sz="2400" dirty="0"/>
              <a:t> to be attained.</a:t>
            </a:r>
          </a:p>
          <a:p>
            <a:pPr lvl="1" eaLnBrk="1" hangingPunct="1">
              <a:spcBef>
                <a:spcPts val="600"/>
              </a:spcBef>
            </a:pPr>
            <a:r>
              <a:rPr lang="en-US" altLang="zh-CN" sz="2400" dirty="0">
                <a:solidFill>
                  <a:schemeClr val="hlink"/>
                </a:solidFill>
              </a:rPr>
              <a:t>Program:</a:t>
            </a:r>
            <a:r>
              <a:rPr lang="en-US" altLang="zh-CN" sz="2400" dirty="0"/>
              <a:t> a set of specific </a:t>
            </a:r>
            <a:r>
              <a:rPr lang="en-US" altLang="zh-CN" sz="2400" u="sng" dirty="0"/>
              <a:t>actions</a:t>
            </a:r>
            <a:r>
              <a:rPr lang="en-US" altLang="zh-CN" sz="2400" dirty="0"/>
              <a:t> intended to help implement a plan.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a:spLocks noGrp="1"/>
          </p:cNvSpPr>
          <p:nvPr>
            <p:ph type="sldNum" sz="quarter" idx="12"/>
          </p:nvPr>
        </p:nvSpPr>
        <p:spPr>
          <a:noFill/>
        </p:spPr>
        <p:txBody>
          <a:bodyPr/>
          <a:lstStyle/>
          <a:p>
            <a:fld id="{539FA356-D0EB-41AB-BEBA-8DC95DDD31E9}" type="slidenum">
              <a:rPr lang="zh-CN" altLang="en-US" smtClean="0">
                <a:ea typeface="宋体" charset="-122"/>
              </a:rPr>
              <a:pPr/>
              <a:t>14</a:t>
            </a:fld>
            <a:endParaRPr lang="en-US" altLang="zh-CN">
              <a:ea typeface="宋体" charset="-122"/>
            </a:endParaRPr>
          </a:p>
        </p:txBody>
      </p:sp>
      <p:sp>
        <p:nvSpPr>
          <p:cNvPr id="9219"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altLang="zh-CN" sz="3600" dirty="0"/>
              <a:t>An Idealized Structure of Public Policy</a:t>
            </a:r>
            <a:br>
              <a:rPr lang="en-US" altLang="zh-CN" sz="3600" dirty="0"/>
            </a:br>
            <a:r>
              <a:rPr lang="en-US" altLang="zh-CN" sz="1600" dirty="0"/>
              <a:t>p.96</a:t>
            </a:r>
          </a:p>
        </p:txBody>
      </p:sp>
      <p:pic>
        <p:nvPicPr>
          <p:cNvPr id="9220" name="Picture 4"/>
          <p:cNvPicPr>
            <a:picLocks noGrp="1" noChangeAspect="1" noChangeArrowheads="1"/>
          </p:cNvPicPr>
          <p:nvPr>
            <p:ph type="body" idx="1"/>
          </p:nvPr>
        </p:nvPicPr>
        <p:blipFill>
          <a:blip r:embed="rId2" cstate="print"/>
          <a:srcRect l="23985" t="53862" r="20853" b="14383"/>
          <a:stretch>
            <a:fillRect/>
          </a:stretch>
        </p:blipFill>
        <p:spPr>
          <a:xfrm>
            <a:off x="304800" y="1066800"/>
            <a:ext cx="5257800" cy="4648200"/>
          </a:xfrm>
          <a:noFill/>
        </p:spPr>
      </p:pic>
      <p:sp>
        <p:nvSpPr>
          <p:cNvPr id="9221" name="Rectangle 5"/>
          <p:cNvSpPr>
            <a:spLocks noChangeArrowheads="1"/>
          </p:cNvSpPr>
          <p:nvPr/>
        </p:nvSpPr>
        <p:spPr bwMode="auto">
          <a:xfrm>
            <a:off x="5562600" y="1676400"/>
            <a:ext cx="3581400" cy="4678363"/>
          </a:xfrm>
          <a:prstGeom prst="rect">
            <a:avLst/>
          </a:prstGeom>
          <a:noFill/>
          <a:ln w="9525">
            <a:noFill/>
            <a:miter lim="800000"/>
            <a:headEnd/>
            <a:tailEnd/>
          </a:ln>
        </p:spPr>
        <p:txBody>
          <a:bodyPr/>
          <a:lstStyle/>
          <a:p>
            <a:pPr marL="342900" indent="-342900">
              <a:lnSpc>
                <a:spcPct val="80000"/>
              </a:lnSpc>
            </a:pPr>
            <a:r>
              <a:rPr lang="en-US" altLang="zh-CN" sz="2400"/>
              <a:t>		Increasing </a:t>
            </a:r>
          </a:p>
          <a:p>
            <a:pPr marL="342900" indent="-342900">
              <a:lnSpc>
                <a:spcPct val="80000"/>
              </a:lnSpc>
            </a:pPr>
            <a:r>
              <a:rPr lang="en-US" altLang="zh-CN" sz="2400"/>
              <a:t>		physical safety</a:t>
            </a:r>
          </a:p>
          <a:p>
            <a:pPr marL="342900" indent="-342900">
              <a:lnSpc>
                <a:spcPct val="80000"/>
              </a:lnSpc>
            </a:pPr>
            <a:r>
              <a:rPr lang="en-US" altLang="zh-CN" sz="2400"/>
              <a:t> </a:t>
            </a:r>
          </a:p>
          <a:p>
            <a:pPr marL="342900" indent="-342900">
              <a:lnSpc>
                <a:spcPct val="80000"/>
              </a:lnSpc>
            </a:pPr>
            <a:endParaRPr lang="en-US" altLang="zh-CN" sz="2400"/>
          </a:p>
          <a:p>
            <a:pPr marL="342900" indent="-342900">
              <a:lnSpc>
                <a:spcPct val="80000"/>
              </a:lnSpc>
            </a:pPr>
            <a:endParaRPr lang="en-US" altLang="zh-CN" sz="2400"/>
          </a:p>
          <a:p>
            <a:pPr marL="342900" indent="-342900">
              <a:lnSpc>
                <a:spcPct val="80000"/>
              </a:lnSpc>
            </a:pPr>
            <a:endParaRPr lang="en-US" altLang="zh-CN" sz="2400"/>
          </a:p>
          <a:p>
            <a:pPr marL="342900" indent="-342900">
              <a:lnSpc>
                <a:spcPct val="80000"/>
              </a:lnSpc>
            </a:pPr>
            <a:r>
              <a:rPr lang="en-US" altLang="zh-CN" sz="2000"/>
              <a:t>Decreasing      Decreasing </a:t>
            </a:r>
          </a:p>
          <a:p>
            <a:pPr marL="342900" indent="-342900">
              <a:lnSpc>
                <a:spcPct val="80000"/>
              </a:lnSpc>
            </a:pPr>
            <a:r>
              <a:rPr lang="en-US" altLang="zh-CN" sz="2000"/>
              <a:t>violent 	            traffic</a:t>
            </a:r>
          </a:p>
          <a:p>
            <a:pPr marL="342900" indent="-342900">
              <a:lnSpc>
                <a:spcPct val="80000"/>
              </a:lnSpc>
            </a:pPr>
            <a:r>
              <a:rPr lang="en-US" altLang="zh-CN" sz="2000"/>
              <a:t>crimes (25%)   accident(25%)</a:t>
            </a:r>
          </a:p>
          <a:p>
            <a:pPr marL="342900" indent="-342900">
              <a:lnSpc>
                <a:spcPct val="80000"/>
              </a:lnSpc>
            </a:pPr>
            <a:endParaRPr lang="en-US" altLang="zh-CN" sz="2000"/>
          </a:p>
          <a:p>
            <a:pPr marL="342900" indent="-342900">
              <a:lnSpc>
                <a:spcPct val="80000"/>
              </a:lnSpc>
            </a:pPr>
            <a:endParaRPr lang="en-US" altLang="zh-CN" sz="2000"/>
          </a:p>
          <a:p>
            <a:pPr marL="342900" indent="-342900">
              <a:lnSpc>
                <a:spcPct val="80000"/>
              </a:lnSpc>
            </a:pPr>
            <a:endParaRPr lang="en-US" altLang="zh-CN" sz="2000"/>
          </a:p>
          <a:p>
            <a:pPr marL="342900" indent="-342900">
              <a:lnSpc>
                <a:spcPct val="90000"/>
              </a:lnSpc>
              <a:buFontTx/>
              <a:buChar char="•"/>
            </a:pPr>
            <a:r>
              <a:rPr lang="en-US" altLang="zh-CN"/>
              <a:t>Increase police force by 1000.</a:t>
            </a:r>
          </a:p>
          <a:p>
            <a:pPr marL="342900" indent="-342900">
              <a:lnSpc>
                <a:spcPct val="90000"/>
              </a:lnSpc>
              <a:buFontTx/>
              <a:buChar char="•"/>
            </a:pPr>
            <a:r>
              <a:rPr lang="en-US" altLang="zh-CN"/>
              <a:t>Set up youth afterschool program</a:t>
            </a:r>
          </a:p>
          <a:p>
            <a:pPr marL="342900" indent="-342900">
              <a:lnSpc>
                <a:spcPct val="90000"/>
              </a:lnSpc>
              <a:buFontTx/>
              <a:buChar char="•"/>
            </a:pPr>
            <a:r>
              <a:rPr lang="en-US" altLang="zh-CN"/>
              <a:t>Neighborhood Watch program</a:t>
            </a:r>
          </a:p>
          <a:p>
            <a:pPr marL="342900" indent="-342900">
              <a:lnSpc>
                <a:spcPct val="90000"/>
              </a:lnSpc>
              <a:buFontTx/>
              <a:buChar char="•"/>
            </a:pPr>
            <a:r>
              <a:rPr lang="en-US" altLang="zh-CN">
                <a:latin typeface="Garamond" pitchFamily="18" charset="0"/>
              </a:rPr>
              <a:t>…</a:t>
            </a:r>
            <a:endParaRPr lang="en-US" altLang="zh-CN"/>
          </a:p>
        </p:txBody>
      </p:sp>
      <p:sp>
        <p:nvSpPr>
          <p:cNvPr id="9222" name="Line 8"/>
          <p:cNvSpPr>
            <a:spLocks noChangeShapeType="1"/>
          </p:cNvSpPr>
          <p:nvPr/>
        </p:nvSpPr>
        <p:spPr bwMode="auto">
          <a:xfrm>
            <a:off x="6096000" y="4114800"/>
            <a:ext cx="0" cy="762000"/>
          </a:xfrm>
          <a:prstGeom prst="line">
            <a:avLst/>
          </a:prstGeom>
          <a:noFill/>
          <a:ln w="9525">
            <a:solidFill>
              <a:schemeClr val="tx1"/>
            </a:solidFill>
            <a:round/>
            <a:headEnd/>
            <a:tailEnd type="triangle" w="med" len="med"/>
          </a:ln>
        </p:spPr>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p:spPr>
        <p:txBody>
          <a:bodyPr/>
          <a:lstStyle/>
          <a:p>
            <a:fld id="{B61A365A-0389-4A70-8E0B-9A1447ED73D0}" type="slidenum">
              <a:rPr lang="zh-CN" altLang="en-US" smtClean="0">
                <a:ea typeface="宋体" charset="-122"/>
              </a:rPr>
              <a:pPr/>
              <a:t>15</a:t>
            </a:fld>
            <a:endParaRPr lang="en-US" altLang="zh-CN">
              <a:ea typeface="宋体" charset="-122"/>
            </a:endParaRPr>
          </a:p>
        </p:txBody>
      </p:sp>
      <p:sp>
        <p:nvSpPr>
          <p:cNvPr id="10243" name="Rectangle 2"/>
          <p:cNvSpPr>
            <a:spLocks noGrp="1" noChangeArrowheads="1"/>
          </p:cNvSpPr>
          <p:nvPr>
            <p:ph type="title"/>
          </p:nvPr>
        </p:nvSpPr>
        <p:spPr>
          <a:xfrm>
            <a:off x="457200" y="274638"/>
            <a:ext cx="8229600" cy="792162"/>
          </a:xfrm>
        </p:spPr>
        <p:txBody>
          <a:bodyPr/>
          <a:lstStyle/>
          <a:p>
            <a:pPr eaLnBrk="1" hangingPunct="1"/>
            <a:r>
              <a:rPr lang="en-US" altLang="zh-CN" sz="3600"/>
              <a:t>Where Do Goals Come From?</a:t>
            </a:r>
          </a:p>
        </p:txBody>
      </p:sp>
      <p:sp>
        <p:nvSpPr>
          <p:cNvPr id="10244" name="Rectangle 3"/>
          <p:cNvSpPr>
            <a:spLocks noGrp="1" noChangeArrowheads="1"/>
          </p:cNvSpPr>
          <p:nvPr>
            <p:ph type="body" idx="1"/>
          </p:nvPr>
        </p:nvSpPr>
        <p:spPr>
          <a:xfrm>
            <a:off x="457200" y="1295400"/>
            <a:ext cx="8229600" cy="5157936"/>
          </a:xfrm>
        </p:spPr>
        <p:txBody>
          <a:bodyPr>
            <a:normAutofit fontScale="92500" lnSpcReduction="10000"/>
          </a:bodyPr>
          <a:lstStyle/>
          <a:p>
            <a:pPr eaLnBrk="1" hangingPunct="1">
              <a:spcBef>
                <a:spcPts val="1200"/>
              </a:spcBef>
            </a:pPr>
            <a:r>
              <a:rPr lang="en-US" altLang="zh-CN" dirty="0"/>
              <a:t>Private sector: chief operating officer (CEO) with the advice and consent of the board of directors.</a:t>
            </a:r>
          </a:p>
          <a:p>
            <a:pPr eaLnBrk="1" hangingPunct="1">
              <a:spcBef>
                <a:spcPts val="1200"/>
              </a:spcBef>
            </a:pPr>
            <a:r>
              <a:rPr lang="en-US" altLang="zh-CN" dirty="0"/>
              <a:t>Nonprofit: top management with the advice and consent of the trustees.</a:t>
            </a:r>
          </a:p>
          <a:p>
            <a:pPr eaLnBrk="1" hangingPunct="1">
              <a:spcBef>
                <a:spcPts val="1200"/>
              </a:spcBef>
            </a:pPr>
            <a:r>
              <a:rPr lang="en-US" altLang="zh-CN" dirty="0"/>
              <a:t>Public sector: </a:t>
            </a:r>
            <a:r>
              <a:rPr lang="en-US" altLang="zh-CN" dirty="0">
                <a:solidFill>
                  <a:srgbClr val="FF0000"/>
                </a:solidFill>
              </a:rPr>
              <a:t>public policies </a:t>
            </a:r>
            <a:r>
              <a:rPr lang="en-US" altLang="zh-CN" dirty="0"/>
              <a:t>(e.g. statutes).</a:t>
            </a:r>
          </a:p>
          <a:p>
            <a:pPr marL="0" indent="0" eaLnBrk="1" hangingPunct="1">
              <a:spcBef>
                <a:spcPts val="1200"/>
              </a:spcBef>
              <a:buNone/>
            </a:pPr>
            <a:r>
              <a:rPr lang="en-US" altLang="zh-CN" dirty="0"/>
              <a:t>	</a:t>
            </a:r>
            <a:r>
              <a:rPr lang="en-US" altLang="zh-CN" dirty="0" err="1"/>
              <a:t>eg</a:t>
            </a:r>
            <a:r>
              <a:rPr lang="en-US" altLang="zh-CN" dirty="0"/>
              <a:t>: </a:t>
            </a:r>
            <a:r>
              <a:rPr lang="en-US" altLang="zh-CN" sz="2400" dirty="0"/>
              <a:t>EPA </a:t>
            </a:r>
            <a:r>
              <a:rPr lang="zh-CN" altLang="en-US" sz="2400" dirty="0"/>
              <a:t>环保局</a:t>
            </a:r>
            <a:r>
              <a:rPr lang="en-US" altLang="zh-CN" sz="2400" dirty="0"/>
              <a:t>’s goals derived from: Clean Air Act; Clean Water Act; Safe Drinking Water Act; Toxic Substance Control Act; Emergency Planning and Community Right-to-Know Act.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5"/>
          <p:cNvSpPr>
            <a:spLocks noGrp="1"/>
          </p:cNvSpPr>
          <p:nvPr>
            <p:ph type="sldNum" sz="quarter" idx="12"/>
          </p:nvPr>
        </p:nvSpPr>
        <p:spPr>
          <a:noFill/>
        </p:spPr>
        <p:txBody>
          <a:bodyPr/>
          <a:lstStyle/>
          <a:p>
            <a:fld id="{440A9FAC-17F7-421A-8FD2-7A80EAEBB5B1}" type="slidenum">
              <a:rPr lang="zh-CN" altLang="en-US" smtClean="0">
                <a:ea typeface="宋体" charset="-122"/>
              </a:rPr>
              <a:pPr/>
              <a:t>16</a:t>
            </a:fld>
            <a:endParaRPr lang="en-US" altLang="zh-CN">
              <a:ea typeface="宋体" charset="-122"/>
            </a:endParaRPr>
          </a:p>
        </p:txBody>
      </p:sp>
      <p:sp>
        <p:nvSpPr>
          <p:cNvPr id="11267" name="Rectangle 2"/>
          <p:cNvSpPr>
            <a:spLocks noGrp="1" noChangeArrowheads="1"/>
          </p:cNvSpPr>
          <p:nvPr>
            <p:ph type="title"/>
          </p:nvPr>
        </p:nvSpPr>
        <p:spPr>
          <a:xfrm>
            <a:off x="457200" y="274638"/>
            <a:ext cx="8229600" cy="792162"/>
          </a:xfrm>
        </p:spPr>
        <p:txBody>
          <a:bodyPr/>
          <a:lstStyle/>
          <a:p>
            <a:pPr eaLnBrk="1" hangingPunct="1"/>
            <a:r>
              <a:rPr lang="en-US" altLang="zh-CN" sz="3600"/>
              <a:t>II.  Planning Types &amp; Models</a:t>
            </a:r>
          </a:p>
        </p:txBody>
      </p:sp>
      <p:sp>
        <p:nvSpPr>
          <p:cNvPr id="11268" name="Rectangle 3"/>
          <p:cNvSpPr>
            <a:spLocks noGrp="1" noChangeArrowheads="1"/>
          </p:cNvSpPr>
          <p:nvPr>
            <p:ph type="body" idx="1"/>
          </p:nvPr>
        </p:nvSpPr>
        <p:spPr>
          <a:xfrm>
            <a:off x="457200" y="1219200"/>
            <a:ext cx="8229600" cy="4906963"/>
          </a:xfrm>
        </p:spPr>
        <p:txBody>
          <a:bodyPr/>
          <a:lstStyle/>
          <a:p>
            <a:pPr eaLnBrk="1" hangingPunct="1">
              <a:spcBef>
                <a:spcPct val="70000"/>
              </a:spcBef>
            </a:pPr>
            <a:r>
              <a:rPr lang="en-US" altLang="zh-CN" sz="2800"/>
              <a:t>Once goals are determined, managers should select a suitable planning approach that is flexible and adaptable to changing environments. </a:t>
            </a:r>
          </a:p>
          <a:p>
            <a:pPr lvl="1" eaLnBrk="1" hangingPunct="1">
              <a:spcBef>
                <a:spcPct val="70000"/>
              </a:spcBef>
            </a:pPr>
            <a:r>
              <a:rPr lang="en-US" altLang="zh-CN" sz="2400"/>
              <a:t>Rational planning model (comprehensive, general)</a:t>
            </a:r>
          </a:p>
          <a:p>
            <a:pPr lvl="1" eaLnBrk="1" hangingPunct="1">
              <a:spcBef>
                <a:spcPct val="70000"/>
              </a:spcBef>
            </a:pPr>
            <a:r>
              <a:rPr lang="en-US" altLang="zh-CN" sz="2400"/>
              <a:t>Logical incrementalism (comprehensive, general)</a:t>
            </a:r>
          </a:p>
          <a:p>
            <a:pPr lvl="1" eaLnBrk="1" hangingPunct="1">
              <a:spcBef>
                <a:spcPct val="70000"/>
              </a:spcBef>
            </a:pPr>
            <a:r>
              <a:rPr lang="en-US" altLang="zh-CN" sz="2400"/>
              <a:t>Contingency planning (specific)</a:t>
            </a:r>
          </a:p>
          <a:p>
            <a:pPr lvl="1" eaLnBrk="1" hangingPunct="1">
              <a:spcBef>
                <a:spcPct val="70000"/>
              </a:spcBef>
            </a:pPr>
            <a:r>
              <a:rPr lang="en-US" altLang="zh-CN" sz="2400"/>
              <a:t>Crisis management planning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a:spLocks noGrp="1"/>
          </p:cNvSpPr>
          <p:nvPr>
            <p:ph type="sldNum" sz="quarter" idx="12"/>
          </p:nvPr>
        </p:nvSpPr>
        <p:spPr>
          <a:noFill/>
        </p:spPr>
        <p:txBody>
          <a:bodyPr/>
          <a:lstStyle/>
          <a:p>
            <a:fld id="{279BBEC7-85F2-4A38-A4F6-4C4A732C6107}" type="slidenum">
              <a:rPr lang="zh-CN" altLang="en-US" smtClean="0">
                <a:ea typeface="宋体" charset="-122"/>
              </a:rPr>
              <a:pPr/>
              <a:t>17</a:t>
            </a:fld>
            <a:endParaRPr lang="en-US" altLang="zh-CN">
              <a:ea typeface="宋体" charset="-122"/>
            </a:endParaRPr>
          </a:p>
        </p:txBody>
      </p:sp>
      <p:sp>
        <p:nvSpPr>
          <p:cNvPr id="12291" name="Rectangle 2"/>
          <p:cNvSpPr>
            <a:spLocks noGrp="1" noChangeArrowheads="1"/>
          </p:cNvSpPr>
          <p:nvPr>
            <p:ph type="title"/>
          </p:nvPr>
        </p:nvSpPr>
        <p:spPr>
          <a:xfrm>
            <a:off x="533400" y="0"/>
            <a:ext cx="8229600" cy="914400"/>
          </a:xfrm>
        </p:spPr>
        <p:txBody>
          <a:bodyPr/>
          <a:lstStyle/>
          <a:p>
            <a:pPr eaLnBrk="1" hangingPunct="1"/>
            <a:r>
              <a:rPr lang="en-US" altLang="zh-CN" sz="3600"/>
              <a:t>The Rational Planning Model</a:t>
            </a:r>
          </a:p>
        </p:txBody>
      </p:sp>
      <p:pic>
        <p:nvPicPr>
          <p:cNvPr id="12292" name="Picture 4"/>
          <p:cNvPicPr>
            <a:picLocks noGrp="1" noChangeAspect="1" noChangeArrowheads="1"/>
          </p:cNvPicPr>
          <p:nvPr>
            <p:ph type="body" idx="1"/>
          </p:nvPr>
        </p:nvPicPr>
        <p:blipFill>
          <a:blip r:embed="rId2" cstate="print"/>
          <a:srcRect l="20241" t="12581" r="17358" b="34155"/>
          <a:stretch>
            <a:fillRect/>
          </a:stretch>
        </p:blipFill>
        <p:spPr>
          <a:xfrm>
            <a:off x="304800" y="762000"/>
            <a:ext cx="8458200" cy="609600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a:spLocks noGrp="1"/>
          </p:cNvSpPr>
          <p:nvPr>
            <p:ph type="sldNum" sz="quarter" idx="12"/>
          </p:nvPr>
        </p:nvSpPr>
        <p:spPr>
          <a:noFill/>
        </p:spPr>
        <p:txBody>
          <a:bodyPr/>
          <a:lstStyle/>
          <a:p>
            <a:fld id="{3326D691-ADB7-4D2B-A223-41D5004E6618}" type="slidenum">
              <a:rPr lang="zh-CN" altLang="en-US" smtClean="0">
                <a:ea typeface="宋体" charset="-122"/>
              </a:rPr>
              <a:pPr/>
              <a:t>18</a:t>
            </a:fld>
            <a:endParaRPr lang="en-US" altLang="zh-CN">
              <a:ea typeface="宋体" charset="-122"/>
            </a:endParaRPr>
          </a:p>
        </p:txBody>
      </p:sp>
      <p:sp>
        <p:nvSpPr>
          <p:cNvPr id="13315" name="Rectangle 2"/>
          <p:cNvSpPr>
            <a:spLocks noGrp="1" noChangeArrowheads="1"/>
          </p:cNvSpPr>
          <p:nvPr>
            <p:ph type="title"/>
          </p:nvPr>
        </p:nvSpPr>
        <p:spPr>
          <a:xfrm>
            <a:off x="457200" y="274638"/>
            <a:ext cx="8229600" cy="792162"/>
          </a:xfrm>
        </p:spPr>
        <p:txBody>
          <a:bodyPr/>
          <a:lstStyle/>
          <a:p>
            <a:pPr eaLnBrk="1" hangingPunct="1"/>
            <a:r>
              <a:rPr lang="en-US" altLang="zh-CN" sz="3600"/>
              <a:t>Strengths of the Rational Model</a:t>
            </a:r>
          </a:p>
        </p:txBody>
      </p:sp>
      <p:sp>
        <p:nvSpPr>
          <p:cNvPr id="13316" name="Rectangle 3"/>
          <p:cNvSpPr>
            <a:spLocks noGrp="1" noChangeArrowheads="1"/>
          </p:cNvSpPr>
          <p:nvPr>
            <p:ph type="body" idx="1"/>
          </p:nvPr>
        </p:nvSpPr>
        <p:spPr>
          <a:xfrm>
            <a:off x="457200" y="1371600"/>
            <a:ext cx="8382000" cy="5029200"/>
          </a:xfrm>
        </p:spPr>
        <p:txBody>
          <a:bodyPr>
            <a:normAutofit fontScale="92500"/>
          </a:bodyPr>
          <a:lstStyle/>
          <a:p>
            <a:pPr eaLnBrk="1" hangingPunct="1">
              <a:lnSpc>
                <a:spcPct val="80000"/>
              </a:lnSpc>
              <a:spcBef>
                <a:spcPct val="70000"/>
              </a:spcBef>
            </a:pPr>
            <a:r>
              <a:rPr lang="en-US" altLang="zh-CN" sz="2600" dirty="0"/>
              <a:t>Alerts/reminds </a:t>
            </a:r>
            <a:r>
              <a:rPr lang="zh-CN" altLang="en-US" sz="2600" dirty="0"/>
              <a:t>提醒 </a:t>
            </a:r>
            <a:r>
              <a:rPr lang="en-US" altLang="zh-CN" sz="2600" dirty="0"/>
              <a:t>administrator: </a:t>
            </a:r>
          </a:p>
          <a:p>
            <a:pPr lvl="1" eaLnBrk="1" hangingPunct="1">
              <a:lnSpc>
                <a:spcPct val="120000"/>
              </a:lnSpc>
              <a:spcAft>
                <a:spcPts val="0"/>
              </a:spcAft>
            </a:pPr>
            <a:r>
              <a:rPr lang="en-US" altLang="zh-CN" sz="2200" dirty="0"/>
              <a:t>To translate lofty goals into concrete </a:t>
            </a:r>
            <a:r>
              <a:rPr lang="en-US" altLang="zh-CN" sz="2200" u="sng" dirty="0"/>
              <a:t>actions</a:t>
            </a:r>
            <a:r>
              <a:rPr lang="en-US" altLang="zh-CN" sz="2200" dirty="0"/>
              <a:t>. (</a:t>
            </a:r>
            <a:r>
              <a:rPr lang="zh-CN" altLang="en-US" sz="2200" dirty="0"/>
              <a:t>目标具体化）</a:t>
            </a:r>
            <a:endParaRPr lang="en-US" altLang="zh-CN" sz="2200" dirty="0"/>
          </a:p>
          <a:p>
            <a:pPr lvl="1" eaLnBrk="1" hangingPunct="1">
              <a:lnSpc>
                <a:spcPct val="120000"/>
              </a:lnSpc>
              <a:spcAft>
                <a:spcPts val="0"/>
              </a:spcAft>
            </a:pPr>
            <a:r>
              <a:rPr lang="en-US" altLang="zh-CN" sz="2200" dirty="0"/>
              <a:t>To </a:t>
            </a:r>
            <a:r>
              <a:rPr lang="en-US" altLang="zh-CN" sz="2200" u="sng" dirty="0"/>
              <a:t>set priorities</a:t>
            </a:r>
            <a:r>
              <a:rPr lang="en-US" altLang="zh-CN" sz="2200" dirty="0"/>
              <a:t> and adhere to it. </a:t>
            </a:r>
            <a:r>
              <a:rPr lang="zh-CN" altLang="en-US" sz="2200" dirty="0"/>
              <a:t>（建立优先次序）</a:t>
            </a:r>
            <a:endParaRPr lang="en-US" altLang="zh-CN" sz="2200" dirty="0"/>
          </a:p>
          <a:p>
            <a:pPr lvl="1" eaLnBrk="1" hangingPunct="1">
              <a:lnSpc>
                <a:spcPct val="120000"/>
              </a:lnSpc>
              <a:spcAft>
                <a:spcPts val="0"/>
              </a:spcAft>
            </a:pPr>
            <a:r>
              <a:rPr lang="en-US" altLang="zh-CN" sz="2200" dirty="0"/>
              <a:t>To design structure </a:t>
            </a:r>
            <a:r>
              <a:rPr lang="en-US" altLang="zh-CN" sz="2200" u="sng" dirty="0"/>
              <a:t>after</a:t>
            </a:r>
            <a:r>
              <a:rPr lang="en-US" altLang="zh-CN" sz="2200" dirty="0"/>
              <a:t> goals have been set up. </a:t>
            </a:r>
            <a:r>
              <a:rPr lang="zh-CN" altLang="en-US" sz="2200" dirty="0"/>
              <a:t>（设计结构）</a:t>
            </a:r>
            <a:endParaRPr lang="en-US" altLang="zh-CN" sz="2200" dirty="0"/>
          </a:p>
          <a:p>
            <a:pPr lvl="1">
              <a:lnSpc>
                <a:spcPct val="120000"/>
              </a:lnSpc>
              <a:spcAft>
                <a:spcPts val="0"/>
              </a:spcAft>
            </a:pPr>
            <a:r>
              <a:rPr lang="en-US" altLang="zh-CN" sz="2200" dirty="0"/>
              <a:t>To analyze, experiment, and evaluate </a:t>
            </a:r>
            <a:r>
              <a:rPr lang="en-US" altLang="zh-CN" sz="2200" u="sng" dirty="0"/>
              <a:t>before</a:t>
            </a:r>
            <a:r>
              <a:rPr lang="en-US" altLang="zh-CN" sz="2200" dirty="0"/>
              <a:t> launching  program on a grand scale (</a:t>
            </a:r>
            <a:r>
              <a:rPr lang="zh-CN" altLang="en-US" sz="2200" dirty="0"/>
              <a:t>在大规模实施项目之前进行分析和评估）</a:t>
            </a:r>
            <a:r>
              <a:rPr lang="en-US" altLang="zh-CN" sz="2200" dirty="0"/>
              <a:t>.</a:t>
            </a:r>
          </a:p>
          <a:p>
            <a:pPr lvl="1" eaLnBrk="1" hangingPunct="1">
              <a:lnSpc>
                <a:spcPct val="120000"/>
              </a:lnSpc>
              <a:spcAft>
                <a:spcPts val="0"/>
              </a:spcAft>
            </a:pPr>
            <a:r>
              <a:rPr lang="en-US" altLang="zh-CN" sz="2200" dirty="0"/>
              <a:t>To pay attention to </a:t>
            </a:r>
            <a:r>
              <a:rPr lang="en-US" altLang="zh-CN" sz="2200" u="sng" dirty="0"/>
              <a:t>feedback</a:t>
            </a:r>
            <a:r>
              <a:rPr lang="en-US" altLang="zh-CN" sz="2200" dirty="0"/>
              <a:t>. </a:t>
            </a:r>
          </a:p>
          <a:p>
            <a:pPr lvl="1" eaLnBrk="1" hangingPunct="1">
              <a:lnSpc>
                <a:spcPct val="120000"/>
              </a:lnSpc>
              <a:spcAft>
                <a:spcPts val="0"/>
              </a:spcAft>
            </a:pPr>
            <a:r>
              <a:rPr lang="en-US" altLang="zh-CN" sz="2200" dirty="0"/>
              <a:t>To periodically (</a:t>
            </a:r>
            <a:r>
              <a:rPr lang="zh-CN" altLang="en-US" sz="2200" dirty="0"/>
              <a:t>定期）</a:t>
            </a:r>
            <a:r>
              <a:rPr lang="en-US" altLang="zh-CN" sz="2200" u="sng" dirty="0"/>
              <a:t>scan environment</a:t>
            </a:r>
            <a:r>
              <a:rPr lang="en-US" altLang="zh-CN" sz="2200" dirty="0"/>
              <a:t> for new threats and opportunities.</a:t>
            </a:r>
            <a:endParaRPr lang="zh-CN" altLang="en-US" sz="2200" dirty="0"/>
          </a:p>
          <a:p>
            <a:pPr lvl="1" eaLnBrk="1" hangingPunct="1">
              <a:lnSpc>
                <a:spcPct val="120000"/>
              </a:lnSpc>
              <a:spcAft>
                <a:spcPts val="0"/>
              </a:spcAft>
            </a:pPr>
            <a:r>
              <a:rPr lang="en-US" altLang="zh-CN" sz="2200" dirty="0"/>
              <a:t>To communicate about goals, alternatives and resource allocations, which help create a network of information.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5"/>
          <p:cNvSpPr>
            <a:spLocks noGrp="1"/>
          </p:cNvSpPr>
          <p:nvPr>
            <p:ph type="sldNum" sz="quarter" idx="12"/>
          </p:nvPr>
        </p:nvSpPr>
        <p:spPr>
          <a:noFill/>
        </p:spPr>
        <p:txBody>
          <a:bodyPr/>
          <a:lstStyle/>
          <a:p>
            <a:fld id="{90BDE03D-54C4-4970-9B74-2300A002389E}" type="slidenum">
              <a:rPr lang="zh-CN" altLang="en-US" smtClean="0">
                <a:ea typeface="宋体" charset="-122"/>
              </a:rPr>
              <a:pPr/>
              <a:t>19</a:t>
            </a:fld>
            <a:endParaRPr lang="en-US" altLang="zh-CN">
              <a:ea typeface="宋体" charset="-122"/>
            </a:endParaRPr>
          </a:p>
        </p:txBody>
      </p:sp>
      <p:sp>
        <p:nvSpPr>
          <p:cNvPr id="14339" name="Rectangle 2"/>
          <p:cNvSpPr>
            <a:spLocks noGrp="1" noChangeArrowheads="1"/>
          </p:cNvSpPr>
          <p:nvPr>
            <p:ph type="title"/>
          </p:nvPr>
        </p:nvSpPr>
        <p:spPr>
          <a:xfrm>
            <a:off x="457200" y="274638"/>
            <a:ext cx="8229600" cy="792162"/>
          </a:xfrm>
        </p:spPr>
        <p:txBody>
          <a:bodyPr/>
          <a:lstStyle/>
          <a:p>
            <a:pPr eaLnBrk="1" hangingPunct="1"/>
            <a:r>
              <a:rPr lang="en-US" altLang="zh-CN" sz="3600"/>
              <a:t>Weaknesses of the Rational Model</a:t>
            </a:r>
          </a:p>
        </p:txBody>
      </p:sp>
      <p:sp>
        <p:nvSpPr>
          <p:cNvPr id="14340" name="Rectangle 3"/>
          <p:cNvSpPr>
            <a:spLocks noGrp="1" noChangeArrowheads="1"/>
          </p:cNvSpPr>
          <p:nvPr>
            <p:ph type="body" idx="1"/>
          </p:nvPr>
        </p:nvSpPr>
        <p:spPr>
          <a:xfrm>
            <a:off x="457200" y="1524000"/>
            <a:ext cx="8229600" cy="4906963"/>
          </a:xfrm>
        </p:spPr>
        <p:txBody>
          <a:bodyPr>
            <a:normAutofit fontScale="85000" lnSpcReduction="10000"/>
          </a:bodyPr>
          <a:lstStyle/>
          <a:p>
            <a:pPr eaLnBrk="1" hangingPunct="1">
              <a:lnSpc>
                <a:spcPct val="110000"/>
              </a:lnSpc>
              <a:spcBef>
                <a:spcPct val="70000"/>
              </a:spcBef>
            </a:pPr>
            <a:r>
              <a:rPr lang="en-US" altLang="zh-CN" dirty="0"/>
              <a:t>Making goals explicit can generate political opposition.</a:t>
            </a:r>
          </a:p>
          <a:p>
            <a:pPr eaLnBrk="1" hangingPunct="1">
              <a:lnSpc>
                <a:spcPct val="110000"/>
              </a:lnSpc>
              <a:spcBef>
                <a:spcPct val="70000"/>
              </a:spcBef>
            </a:pPr>
            <a:r>
              <a:rPr lang="en-US" altLang="zh-CN" dirty="0"/>
              <a:t>Based on dubious </a:t>
            </a:r>
            <a:r>
              <a:rPr lang="zh-CN" altLang="en-US" dirty="0"/>
              <a:t>不可靠的 </a:t>
            </a:r>
            <a:r>
              <a:rPr lang="en-US" altLang="zh-CN" dirty="0"/>
              <a:t>assumption that planner can peer into the future.</a:t>
            </a:r>
          </a:p>
          <a:p>
            <a:pPr eaLnBrk="1" hangingPunct="1">
              <a:lnSpc>
                <a:spcPct val="110000"/>
              </a:lnSpc>
              <a:spcBef>
                <a:spcPct val="70000"/>
              </a:spcBef>
            </a:pPr>
            <a:r>
              <a:rPr lang="en-US" altLang="zh-CN" dirty="0"/>
              <a:t>Fails to account for the politics within and outside to organization.</a:t>
            </a:r>
          </a:p>
          <a:p>
            <a:pPr eaLnBrk="1" hangingPunct="1">
              <a:lnSpc>
                <a:spcPct val="110000"/>
              </a:lnSpc>
              <a:spcBef>
                <a:spcPct val="70000"/>
              </a:spcBef>
            </a:pPr>
            <a:r>
              <a:rPr lang="en-US" altLang="zh-CN" dirty="0">
                <a:solidFill>
                  <a:srgbClr val="FF0000"/>
                </a:solidFill>
              </a:rPr>
              <a:t>Discounts </a:t>
            </a:r>
            <a:r>
              <a:rPr lang="zh-CN" altLang="en-US" dirty="0">
                <a:solidFill>
                  <a:srgbClr val="FF0000"/>
                </a:solidFill>
              </a:rPr>
              <a:t>低估 </a:t>
            </a:r>
            <a:r>
              <a:rPr lang="en-US" altLang="zh-CN" dirty="0">
                <a:solidFill>
                  <a:srgbClr val="FF0000"/>
                </a:solidFill>
              </a:rPr>
              <a:t>subjective </a:t>
            </a:r>
            <a:r>
              <a:rPr lang="zh-CN" altLang="en-US" dirty="0">
                <a:solidFill>
                  <a:srgbClr val="FF0000"/>
                </a:solidFill>
              </a:rPr>
              <a:t>主观的 </a:t>
            </a:r>
            <a:r>
              <a:rPr lang="en-US" altLang="zh-CN" dirty="0">
                <a:solidFill>
                  <a:srgbClr val="FF0000"/>
                </a:solidFill>
              </a:rPr>
              <a:t>and qualitative </a:t>
            </a:r>
            <a:r>
              <a:rPr lang="zh-CN" altLang="en-US" dirty="0">
                <a:solidFill>
                  <a:srgbClr val="FF0000"/>
                </a:solidFill>
              </a:rPr>
              <a:t>定性的</a:t>
            </a:r>
            <a:r>
              <a:rPr lang="en-US" altLang="zh-CN" dirty="0"/>
              <a:t>factors in the planning process.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pPr algn="ctr"/>
            <a:r>
              <a:rPr lang="en-US" altLang="zh-CN" dirty="0"/>
              <a:t>Week 9</a:t>
            </a:r>
            <a:br>
              <a:rPr lang="en-US" altLang="zh-CN" dirty="0"/>
            </a:br>
            <a:r>
              <a:rPr lang="en-US" altLang="zh-CN" dirty="0"/>
              <a:t>Planning</a:t>
            </a:r>
            <a:br>
              <a:rPr lang="en-US" altLang="zh-CN" dirty="0"/>
            </a:br>
            <a:r>
              <a:rPr lang="zh-CN" altLang="en-US" dirty="0"/>
              <a:t>规划</a:t>
            </a:r>
            <a:br>
              <a:rPr lang="en-US" altLang="zh-CN" dirty="0"/>
            </a:br>
            <a:endParaRPr lang="zh-CN" altLang="en-US" sz="2400" dirty="0"/>
          </a:p>
        </p:txBody>
      </p:sp>
      <p:sp>
        <p:nvSpPr>
          <p:cNvPr id="3" name="标题 1"/>
          <p:cNvSpPr txBox="1">
            <a:spLocks/>
          </p:cNvSpPr>
          <p:nvPr/>
        </p:nvSpPr>
        <p:spPr>
          <a:xfrm>
            <a:off x="1043608" y="4941168"/>
            <a:ext cx="7772400" cy="1470025"/>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chemeClr val="tx1"/>
                </a:solidFill>
                <a:latin typeface="微软雅黑" pitchFamily="34" charset="-122"/>
                <a:ea typeface="微软雅黑" pitchFamily="34" charset="-122"/>
                <a:cs typeface="+mj-cs"/>
              </a:defRPr>
            </a:lvl1pPr>
          </a:lstStyle>
          <a:p>
            <a:endParaRPr lang="zh-CN" altLang="en-US" sz="2000" b="0" dirty="0">
              <a:latin typeface="华文宋体" panose="02010600040101010101" pitchFamily="2" charset="-122"/>
              <a:ea typeface="华文宋体" panose="020106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5"/>
          <p:cNvSpPr>
            <a:spLocks noGrp="1"/>
          </p:cNvSpPr>
          <p:nvPr>
            <p:ph type="sldNum" sz="quarter" idx="12"/>
          </p:nvPr>
        </p:nvSpPr>
        <p:spPr>
          <a:noFill/>
        </p:spPr>
        <p:txBody>
          <a:bodyPr/>
          <a:lstStyle/>
          <a:p>
            <a:fld id="{749CD3B8-D836-4696-BE0F-CF7B496AFD3F}" type="slidenum">
              <a:rPr lang="zh-CN" altLang="en-US" smtClean="0">
                <a:ea typeface="宋体" charset="-122"/>
              </a:rPr>
              <a:pPr/>
              <a:t>20</a:t>
            </a:fld>
            <a:endParaRPr lang="en-US" altLang="zh-CN">
              <a:ea typeface="宋体" charset="-122"/>
            </a:endParaRPr>
          </a:p>
        </p:txBody>
      </p:sp>
      <p:sp>
        <p:nvSpPr>
          <p:cNvPr id="15363" name="Rectangle 2"/>
          <p:cNvSpPr>
            <a:spLocks noGrp="1" noChangeArrowheads="1"/>
          </p:cNvSpPr>
          <p:nvPr>
            <p:ph type="title"/>
          </p:nvPr>
        </p:nvSpPr>
        <p:spPr>
          <a:xfrm>
            <a:off x="457200" y="274638"/>
            <a:ext cx="8229600" cy="868362"/>
          </a:xfrm>
        </p:spPr>
        <p:txBody>
          <a:bodyPr/>
          <a:lstStyle/>
          <a:p>
            <a:pPr eaLnBrk="1" hangingPunct="1"/>
            <a:r>
              <a:rPr lang="en-US" altLang="zh-CN" sz="3600"/>
              <a:t>Logical Incrementalism</a:t>
            </a:r>
          </a:p>
        </p:txBody>
      </p:sp>
      <p:sp>
        <p:nvSpPr>
          <p:cNvPr id="15364" name="Rectangle 3"/>
          <p:cNvSpPr>
            <a:spLocks noGrp="1" noChangeArrowheads="1"/>
          </p:cNvSpPr>
          <p:nvPr>
            <p:ph type="body" idx="1"/>
          </p:nvPr>
        </p:nvSpPr>
        <p:spPr>
          <a:xfrm>
            <a:off x="323850" y="1268413"/>
            <a:ext cx="8610600" cy="4983162"/>
          </a:xfrm>
        </p:spPr>
        <p:txBody>
          <a:bodyPr>
            <a:normAutofit fontScale="85000" lnSpcReduction="10000"/>
          </a:bodyPr>
          <a:lstStyle/>
          <a:p>
            <a:pPr eaLnBrk="1" hangingPunct="1"/>
            <a:r>
              <a:rPr lang="en-US" altLang="zh-CN" dirty="0"/>
              <a:t>J. Quinn</a:t>
            </a:r>
            <a:r>
              <a:rPr lang="zh-CN" altLang="en-US" dirty="0"/>
              <a:t>：</a:t>
            </a:r>
          </a:p>
          <a:p>
            <a:pPr eaLnBrk="1" hangingPunct="1">
              <a:buFontTx/>
              <a:buNone/>
            </a:pPr>
            <a:r>
              <a:rPr lang="en-US" altLang="zh-CN" dirty="0"/>
              <a:t>	Rational Planning + </a:t>
            </a:r>
            <a:r>
              <a:rPr lang="en-US" altLang="zh-CN" dirty="0" err="1"/>
              <a:t>Imcrementalism</a:t>
            </a:r>
            <a:endParaRPr lang="en-US" altLang="zh-CN" dirty="0"/>
          </a:p>
          <a:p>
            <a:pPr eaLnBrk="1" hangingPunct="1">
              <a:spcBef>
                <a:spcPct val="70000"/>
              </a:spcBef>
            </a:pPr>
            <a:r>
              <a:rPr lang="en-US" altLang="zh-CN" dirty="0" err="1"/>
              <a:t>Lindblom’s</a:t>
            </a:r>
            <a:r>
              <a:rPr lang="en-US" altLang="zh-CN" dirty="0"/>
              <a:t> </a:t>
            </a:r>
            <a:r>
              <a:rPr lang="en-US" altLang="zh-CN" dirty="0" err="1"/>
              <a:t>imcrementalism</a:t>
            </a:r>
            <a:r>
              <a:rPr lang="en-US" altLang="zh-CN" dirty="0"/>
              <a:t> (</a:t>
            </a:r>
            <a:r>
              <a:rPr lang="zh-CN" altLang="en-US" dirty="0"/>
              <a:t>林德布鲁姆的渐进主义</a:t>
            </a:r>
            <a:r>
              <a:rPr lang="en-US" altLang="zh-CN" dirty="0"/>
              <a:t>)—muddling through: conservative &amp; practical</a:t>
            </a:r>
          </a:p>
          <a:p>
            <a:pPr eaLnBrk="1" hangingPunct="1">
              <a:spcBef>
                <a:spcPct val="70000"/>
              </a:spcBef>
            </a:pPr>
            <a:r>
              <a:rPr lang="en-US" altLang="zh-CN" dirty="0"/>
              <a:t>Recommends policymakers meet challenges slowly, by taking small, incremental steps. </a:t>
            </a:r>
          </a:p>
          <a:p>
            <a:pPr eaLnBrk="1" hangingPunct="1">
              <a:spcBef>
                <a:spcPct val="70000"/>
              </a:spcBef>
            </a:pPr>
            <a:r>
              <a:rPr lang="en-US" altLang="zh-CN" dirty="0"/>
              <a:t>Weakness: can be too slow when conditions require swift action </a:t>
            </a:r>
            <a:r>
              <a:rPr lang="zh-CN" altLang="en-US" dirty="0"/>
              <a:t>快速行动 </a:t>
            </a:r>
            <a:r>
              <a:rPr lang="en-US" altLang="zh-CN"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p:spPr>
        <p:txBody>
          <a:bodyPr/>
          <a:lstStyle/>
          <a:p>
            <a:fld id="{97AE9C28-F7F5-429F-BA22-1EFFBF73A19F}" type="slidenum">
              <a:rPr lang="zh-CN" altLang="en-US" smtClean="0">
                <a:ea typeface="宋体" charset="-122"/>
              </a:rPr>
              <a:pPr/>
              <a:t>21</a:t>
            </a:fld>
            <a:endParaRPr lang="en-US" altLang="zh-CN">
              <a:ea typeface="宋体" charset="-122"/>
            </a:endParaRPr>
          </a:p>
        </p:txBody>
      </p:sp>
      <p:sp>
        <p:nvSpPr>
          <p:cNvPr id="17411" name="Rectangle 2"/>
          <p:cNvSpPr>
            <a:spLocks noGrp="1" noChangeArrowheads="1"/>
          </p:cNvSpPr>
          <p:nvPr>
            <p:ph type="title"/>
          </p:nvPr>
        </p:nvSpPr>
        <p:spPr>
          <a:xfrm>
            <a:off x="457200" y="274638"/>
            <a:ext cx="8229600" cy="792162"/>
          </a:xfrm>
        </p:spPr>
        <p:txBody>
          <a:bodyPr/>
          <a:lstStyle/>
          <a:p>
            <a:pPr eaLnBrk="1" hangingPunct="1"/>
            <a:r>
              <a:rPr lang="en-US" altLang="zh-CN" sz="3600" dirty="0"/>
              <a:t>Contingency </a:t>
            </a:r>
            <a:r>
              <a:rPr lang="zh-CN" altLang="en-US" sz="3600" dirty="0"/>
              <a:t>权变 </a:t>
            </a:r>
            <a:r>
              <a:rPr lang="en-US" altLang="zh-CN" sz="3600" dirty="0"/>
              <a:t>Planning</a:t>
            </a:r>
          </a:p>
        </p:txBody>
      </p:sp>
      <p:sp>
        <p:nvSpPr>
          <p:cNvPr id="17412" name="Rectangle 3"/>
          <p:cNvSpPr>
            <a:spLocks noGrp="1" noChangeArrowheads="1"/>
          </p:cNvSpPr>
          <p:nvPr>
            <p:ph type="body" idx="1"/>
          </p:nvPr>
        </p:nvSpPr>
        <p:spPr>
          <a:xfrm>
            <a:off x="457200" y="1447800"/>
            <a:ext cx="8229600" cy="4953000"/>
          </a:xfrm>
        </p:spPr>
        <p:txBody>
          <a:bodyPr>
            <a:normAutofit fontScale="92500" lnSpcReduction="20000"/>
          </a:bodyPr>
          <a:lstStyle/>
          <a:p>
            <a:pPr eaLnBrk="1" hangingPunct="1">
              <a:spcBef>
                <a:spcPct val="70000"/>
              </a:spcBef>
            </a:pPr>
            <a:r>
              <a:rPr lang="en-US" altLang="zh-CN" sz="2000" dirty="0"/>
              <a:t>Define an organization</a:t>
            </a:r>
            <a:r>
              <a:rPr lang="en-US" altLang="zh-CN" sz="2000" dirty="0">
                <a:latin typeface="Garamond" pitchFamily="18" charset="0"/>
              </a:rPr>
              <a:t>’</a:t>
            </a:r>
            <a:r>
              <a:rPr lang="en-US" altLang="zh-CN" sz="2000" dirty="0"/>
              <a:t>s response to specific situations such as emergencies or setbacks </a:t>
            </a:r>
            <a:r>
              <a:rPr lang="zh-CN" altLang="en-US" sz="2000" dirty="0"/>
              <a:t>挫折</a:t>
            </a:r>
            <a:r>
              <a:rPr lang="en-US" altLang="zh-CN" sz="2000" dirty="0"/>
              <a:t>.</a:t>
            </a:r>
          </a:p>
          <a:p>
            <a:pPr eaLnBrk="1" hangingPunct="1">
              <a:spcBef>
                <a:spcPct val="70000"/>
              </a:spcBef>
            </a:pPr>
            <a:r>
              <a:rPr lang="en-US" altLang="zh-CN" sz="2000" dirty="0"/>
              <a:t>Identify uncontrollable factors and then decide how to minimize the effects of those factors once they occur.</a:t>
            </a:r>
          </a:p>
          <a:p>
            <a:pPr eaLnBrk="1" hangingPunct="1">
              <a:spcBef>
                <a:spcPct val="70000"/>
              </a:spcBef>
            </a:pPr>
            <a:r>
              <a:rPr lang="en-US" altLang="zh-CN" sz="2000" dirty="0"/>
              <a:t>Keep it simple. Sometimes just asking what-if questions is enough.</a:t>
            </a:r>
          </a:p>
          <a:p>
            <a:pPr eaLnBrk="1" hangingPunct="1">
              <a:spcBef>
                <a:spcPct val="70000"/>
              </a:spcBef>
            </a:pPr>
            <a:r>
              <a:rPr lang="en-US" altLang="zh-CN" sz="2100" b="1" dirty="0"/>
              <a:t>Scenario Planning</a:t>
            </a:r>
            <a:r>
              <a:rPr lang="en-US" altLang="zh-CN" sz="2100" dirty="0"/>
              <a:t>: A long-term version of contingency planning.</a:t>
            </a:r>
          </a:p>
          <a:p>
            <a:pPr lvl="1" eaLnBrk="1" hangingPunct="1">
              <a:spcBef>
                <a:spcPct val="70000"/>
              </a:spcBef>
            </a:pPr>
            <a:r>
              <a:rPr lang="en-US" altLang="zh-CN" sz="1800" dirty="0"/>
              <a:t>Identifying several alternative future scenarios or </a:t>
            </a:r>
            <a:r>
              <a:rPr lang="en-US" altLang="zh-CN" sz="1800" dirty="0">
                <a:latin typeface="Garamond" pitchFamily="18" charset="0"/>
              </a:rPr>
              <a:t>“</a:t>
            </a:r>
            <a:r>
              <a:rPr lang="en-US" altLang="zh-CN" sz="1800" dirty="0"/>
              <a:t>future histories</a:t>
            </a:r>
            <a:r>
              <a:rPr lang="en-US" altLang="zh-CN" sz="1800" dirty="0">
                <a:latin typeface="Garamond" pitchFamily="18" charset="0"/>
              </a:rPr>
              <a:t>”</a:t>
            </a:r>
            <a:endParaRPr lang="en-US" altLang="zh-CN" sz="1800" dirty="0"/>
          </a:p>
          <a:p>
            <a:pPr lvl="1" eaLnBrk="1" hangingPunct="1"/>
            <a:r>
              <a:rPr lang="en-US" altLang="zh-CN" sz="1800" dirty="0"/>
              <a:t>E.g.: Shell 1970s: what if there is oil embargo (</a:t>
            </a:r>
            <a:r>
              <a:rPr lang="zh-CN" altLang="en-US" sz="1800" dirty="0"/>
              <a:t>禁运</a:t>
            </a:r>
            <a:r>
              <a:rPr lang="en-US" altLang="zh-CN" sz="1800" dirty="0"/>
              <a:t>) in the Middle East</a:t>
            </a:r>
          </a:p>
          <a:p>
            <a:pPr lvl="1" eaLnBrk="1" hangingPunct="1">
              <a:buFontTx/>
              <a:buNone/>
            </a:pPr>
            <a:r>
              <a:rPr lang="en-US" altLang="zh-CN" sz="1800" dirty="0"/>
              <a:t>			1980s: what if the Soviet Union were to collapse? </a:t>
            </a:r>
          </a:p>
          <a:p>
            <a:pPr eaLnBrk="1" hangingPunct="1">
              <a:spcBef>
                <a:spcPct val="70000"/>
              </a:spcBef>
            </a:pPr>
            <a:r>
              <a:rPr lang="en-US" altLang="zh-CN" sz="2000" b="1" dirty="0"/>
              <a:t>Strength</a:t>
            </a:r>
            <a:r>
              <a:rPr lang="en-US" altLang="zh-CN" sz="2000" dirty="0"/>
              <a:t>: Compensates for human tendency to assume everything will turn out as planned.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12"/>
          </p:nvPr>
        </p:nvSpPr>
        <p:spPr>
          <a:noFill/>
        </p:spPr>
        <p:txBody>
          <a:bodyPr/>
          <a:lstStyle/>
          <a:p>
            <a:fld id="{ACF7F80D-7E57-41B5-9236-B93A2F2CDD37}" type="slidenum">
              <a:rPr lang="zh-CN" altLang="en-US" smtClean="0">
                <a:ea typeface="宋体" charset="-122"/>
              </a:rPr>
              <a:pPr/>
              <a:t>22</a:t>
            </a:fld>
            <a:endParaRPr lang="en-US" altLang="zh-CN">
              <a:ea typeface="宋体" charset="-122"/>
            </a:endParaRPr>
          </a:p>
        </p:txBody>
      </p:sp>
      <p:sp>
        <p:nvSpPr>
          <p:cNvPr id="18435" name="Rectangle 2"/>
          <p:cNvSpPr>
            <a:spLocks noGrp="1" noChangeArrowheads="1"/>
          </p:cNvSpPr>
          <p:nvPr>
            <p:ph type="title"/>
          </p:nvPr>
        </p:nvSpPr>
        <p:spPr>
          <a:xfrm>
            <a:off x="457200" y="381000"/>
            <a:ext cx="8229600" cy="639763"/>
          </a:xfrm>
        </p:spPr>
        <p:txBody>
          <a:bodyPr>
            <a:normAutofit fontScale="90000"/>
          </a:bodyPr>
          <a:lstStyle/>
          <a:p>
            <a:pPr eaLnBrk="1" hangingPunct="1"/>
            <a:r>
              <a:rPr lang="en-US" altLang="zh-CN" sz="3600"/>
              <a:t>Crisis Management Planning</a:t>
            </a:r>
          </a:p>
        </p:txBody>
      </p:sp>
      <p:sp>
        <p:nvSpPr>
          <p:cNvPr id="18436" name="Rectangle 5"/>
          <p:cNvSpPr>
            <a:spLocks noGrp="1" noChangeArrowheads="1"/>
          </p:cNvSpPr>
          <p:nvPr>
            <p:ph type="body" idx="1"/>
          </p:nvPr>
        </p:nvSpPr>
        <p:spPr>
          <a:xfrm>
            <a:off x="457200" y="1447800"/>
            <a:ext cx="8229600" cy="5029200"/>
          </a:xfrm>
        </p:spPr>
        <p:txBody>
          <a:bodyPr>
            <a:normAutofit fontScale="85000" lnSpcReduction="20000"/>
          </a:bodyPr>
          <a:lstStyle/>
          <a:p>
            <a:pPr eaLnBrk="1" hangingPunct="1"/>
            <a:r>
              <a:rPr lang="en-US" altLang="zh-CN" sz="2800" dirty="0"/>
              <a:t>Three forms of crisis</a:t>
            </a:r>
          </a:p>
          <a:p>
            <a:pPr lvl="1" eaLnBrk="1" hangingPunct="1"/>
            <a:r>
              <a:rPr lang="en-US" altLang="zh-CN" sz="2400" dirty="0"/>
              <a:t>Natural accidents / disasters</a:t>
            </a:r>
          </a:p>
          <a:p>
            <a:pPr lvl="1" eaLnBrk="1" hangingPunct="1"/>
            <a:r>
              <a:rPr lang="en-US" altLang="zh-CN" sz="2400" dirty="0"/>
              <a:t>Normal accidents </a:t>
            </a:r>
          </a:p>
          <a:p>
            <a:pPr lvl="2" eaLnBrk="1" hangingPunct="1"/>
            <a:r>
              <a:rPr lang="en-US" altLang="zh-CN" sz="2000" dirty="0"/>
              <a:t>Economic</a:t>
            </a:r>
          </a:p>
          <a:p>
            <a:pPr lvl="2" eaLnBrk="1" hangingPunct="1"/>
            <a:r>
              <a:rPr lang="en-US" altLang="zh-CN" sz="2000" dirty="0"/>
              <a:t>Physical </a:t>
            </a:r>
          </a:p>
          <a:p>
            <a:pPr lvl="2" eaLnBrk="1" hangingPunct="1"/>
            <a:r>
              <a:rPr lang="en-US" altLang="zh-CN" sz="2000" dirty="0"/>
              <a:t>Personnel </a:t>
            </a:r>
            <a:r>
              <a:rPr lang="zh-CN" altLang="en-US" sz="2000" dirty="0"/>
              <a:t>人事</a:t>
            </a:r>
            <a:endParaRPr lang="en-US" altLang="zh-CN" sz="2000" dirty="0"/>
          </a:p>
          <a:p>
            <a:pPr lvl="1" eaLnBrk="1" hangingPunct="1"/>
            <a:r>
              <a:rPr lang="en-US" altLang="zh-CN" sz="2400" dirty="0"/>
              <a:t>Abnormal / intentional </a:t>
            </a:r>
            <a:r>
              <a:rPr lang="zh-CN" altLang="en-US" sz="2400" dirty="0"/>
              <a:t>故意的 </a:t>
            </a:r>
            <a:r>
              <a:rPr lang="en-US" altLang="zh-CN" sz="2400" dirty="0"/>
              <a:t>accidents</a:t>
            </a:r>
          </a:p>
          <a:p>
            <a:pPr lvl="2" eaLnBrk="1" hangingPunct="1"/>
            <a:r>
              <a:rPr lang="en-US" altLang="zh-CN" sz="2000" dirty="0"/>
              <a:t>Criminal, terrorism</a:t>
            </a:r>
            <a:endParaRPr lang="zh-CN" altLang="en-US" sz="2000" dirty="0"/>
          </a:p>
          <a:p>
            <a:pPr lvl="2" eaLnBrk="1" hangingPunct="1"/>
            <a:r>
              <a:rPr lang="en-US" altLang="zh-CN" sz="2000" dirty="0"/>
              <a:t>Information</a:t>
            </a:r>
          </a:p>
          <a:p>
            <a:pPr lvl="2" eaLnBrk="1" hangingPunct="1"/>
            <a:r>
              <a:rPr lang="en-US" altLang="zh-CN" sz="2000" dirty="0"/>
              <a:t>Reputation</a:t>
            </a:r>
          </a:p>
          <a:p>
            <a:pPr eaLnBrk="1" hangingPunct="1"/>
            <a:r>
              <a:rPr lang="en-US" altLang="zh-CN" sz="2800" dirty="0"/>
              <a:t>Discussion: using the wheel of crises (textbook p.224)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611188" y="274638"/>
            <a:ext cx="8075612" cy="850900"/>
          </a:xfrm>
        </p:spPr>
        <p:txBody>
          <a:bodyPr/>
          <a:lstStyle/>
          <a:p>
            <a:pPr eaLnBrk="1" hangingPunct="1"/>
            <a:r>
              <a:rPr lang="en-US" altLang="zh-CN"/>
              <a:t>Wheel of Crises</a:t>
            </a:r>
          </a:p>
        </p:txBody>
      </p:sp>
      <p:pic>
        <p:nvPicPr>
          <p:cNvPr id="19459" name="Picture 4"/>
          <p:cNvPicPr>
            <a:picLocks noGrp="1" noChangeAspect="1" noChangeArrowheads="1"/>
          </p:cNvPicPr>
          <p:nvPr>
            <p:ph type="body" idx="1"/>
          </p:nvPr>
        </p:nvPicPr>
        <p:blipFill>
          <a:blip r:embed="rId2" cstate="print"/>
          <a:srcRect l="22971" t="19089" r="21288" b="39389"/>
          <a:stretch>
            <a:fillRect/>
          </a:stretch>
        </p:blipFill>
        <p:spPr>
          <a:xfrm>
            <a:off x="1476375" y="1125538"/>
            <a:ext cx="6119813" cy="5688012"/>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a:spLocks noGrp="1"/>
          </p:cNvSpPr>
          <p:nvPr>
            <p:ph type="sldNum" sz="quarter" idx="12"/>
          </p:nvPr>
        </p:nvSpPr>
        <p:spPr>
          <a:noFill/>
        </p:spPr>
        <p:txBody>
          <a:bodyPr/>
          <a:lstStyle/>
          <a:p>
            <a:fld id="{8D543A65-C9FA-45C6-B309-6CF9191A4F16}" type="slidenum">
              <a:rPr lang="zh-CN" altLang="en-US" smtClean="0">
                <a:ea typeface="宋体" charset="-122"/>
              </a:rPr>
              <a:pPr/>
              <a:t>24</a:t>
            </a:fld>
            <a:endParaRPr lang="en-US" altLang="zh-CN">
              <a:ea typeface="宋体" charset="-122"/>
            </a:endParaRPr>
          </a:p>
        </p:txBody>
      </p:sp>
      <p:sp>
        <p:nvSpPr>
          <p:cNvPr id="20483" name="Rectangle 2"/>
          <p:cNvSpPr>
            <a:spLocks noGrp="1" noChangeArrowheads="1"/>
          </p:cNvSpPr>
          <p:nvPr>
            <p:ph type="title"/>
          </p:nvPr>
        </p:nvSpPr>
        <p:spPr>
          <a:xfrm>
            <a:off x="457200" y="274638"/>
            <a:ext cx="8229600" cy="715962"/>
          </a:xfrm>
        </p:spPr>
        <p:txBody>
          <a:bodyPr/>
          <a:lstStyle/>
          <a:p>
            <a:pPr eaLnBrk="1" hangingPunct="1"/>
            <a:r>
              <a:rPr lang="en-US" altLang="zh-CN" sz="3600"/>
              <a:t>Stages of Crisis Management</a:t>
            </a:r>
          </a:p>
        </p:txBody>
      </p:sp>
      <p:sp>
        <p:nvSpPr>
          <p:cNvPr id="20484" name="Rectangle 3"/>
          <p:cNvSpPr>
            <a:spLocks noGrp="1" noChangeArrowheads="1"/>
          </p:cNvSpPr>
          <p:nvPr>
            <p:ph type="body" idx="1"/>
          </p:nvPr>
        </p:nvSpPr>
        <p:spPr>
          <a:xfrm>
            <a:off x="457200" y="981075"/>
            <a:ext cx="8229600" cy="5724525"/>
          </a:xfrm>
        </p:spPr>
        <p:txBody>
          <a:bodyPr>
            <a:normAutofit fontScale="92500"/>
          </a:bodyPr>
          <a:lstStyle/>
          <a:p>
            <a:pPr marL="457200" indent="-457200" eaLnBrk="1" hangingPunct="1">
              <a:lnSpc>
                <a:spcPct val="90000"/>
              </a:lnSpc>
              <a:buFontTx/>
              <a:buAutoNum type="arabicPeriod"/>
            </a:pPr>
            <a:r>
              <a:rPr lang="en-US" altLang="zh-CN" sz="2600" b="1" dirty="0"/>
              <a:t>Prevention</a:t>
            </a:r>
            <a:r>
              <a:rPr lang="en-US" altLang="zh-CN" sz="2600" dirty="0"/>
              <a:t>: </a:t>
            </a:r>
            <a:r>
              <a:rPr lang="en-US" altLang="zh-CN" sz="2500" dirty="0"/>
              <a:t>managers take activities to prevent crises from occurring and to detect warning signs of potential crises.</a:t>
            </a:r>
          </a:p>
          <a:p>
            <a:pPr marL="400050" lvl="1" indent="0">
              <a:lnSpc>
                <a:spcPct val="90000"/>
              </a:lnSpc>
              <a:buNone/>
            </a:pPr>
            <a:r>
              <a:rPr lang="en-US" altLang="zh-CN" sz="2400" dirty="0"/>
              <a:t>- Important part: to build relationship with stakeholders by open communication</a:t>
            </a:r>
          </a:p>
          <a:p>
            <a:pPr marL="457200" indent="-457200" eaLnBrk="1" hangingPunct="1">
              <a:lnSpc>
                <a:spcPct val="90000"/>
              </a:lnSpc>
              <a:buFontTx/>
              <a:buNone/>
            </a:pPr>
            <a:r>
              <a:rPr lang="en-US" altLang="zh-CN" sz="2600" b="1" dirty="0"/>
              <a:t>2. Preparation</a:t>
            </a:r>
            <a:r>
              <a:rPr lang="en-US" altLang="zh-CN" sz="2600" dirty="0"/>
              <a:t>: </a:t>
            </a:r>
            <a:r>
              <a:rPr lang="en-US" altLang="zh-CN" sz="2500" dirty="0"/>
              <a:t>design detailed plans to handle a crisis when it occurs.</a:t>
            </a:r>
          </a:p>
          <a:p>
            <a:pPr marL="457200" lvl="1" indent="0" eaLnBrk="1" hangingPunct="1">
              <a:lnSpc>
                <a:spcPct val="90000"/>
              </a:lnSpc>
              <a:buNone/>
            </a:pPr>
            <a:r>
              <a:rPr lang="en-US" altLang="zh-CN" sz="2200" b="1" dirty="0">
                <a:hlinkClick r:id="rId2" action="ppaction://hlinksldjump"/>
              </a:rPr>
              <a:t>- Crisis Management Plan</a:t>
            </a:r>
            <a:endParaRPr lang="en-US" altLang="zh-CN" sz="2200" dirty="0"/>
          </a:p>
          <a:p>
            <a:pPr marL="57150" lvl="1" indent="0">
              <a:lnSpc>
                <a:spcPct val="90000"/>
              </a:lnSpc>
              <a:buNone/>
            </a:pPr>
            <a:r>
              <a:rPr lang="en-US" altLang="zh-CN" sz="3000" b="1" dirty="0"/>
              <a:t>3.</a:t>
            </a:r>
            <a:r>
              <a:rPr lang="en-US" altLang="zh-CN" sz="3000" dirty="0"/>
              <a:t> </a:t>
            </a:r>
            <a:r>
              <a:rPr lang="en-US" altLang="zh-CN" sz="3000" b="1" dirty="0"/>
              <a:t>Containment</a:t>
            </a:r>
            <a:r>
              <a:rPr lang="en-US" altLang="zh-CN" sz="3000" dirty="0"/>
              <a:t>: </a:t>
            </a:r>
            <a:r>
              <a:rPr lang="en-US" altLang="zh-CN" sz="2600" dirty="0">
                <a:ea typeface="宋体" charset="-122"/>
              </a:rPr>
              <a:t>focuses on the organizations response to an actual crisis and any follow-up concerns.</a:t>
            </a:r>
          </a:p>
          <a:p>
            <a:pPr marL="57150" indent="0">
              <a:lnSpc>
                <a:spcPct val="90000"/>
              </a:lnSpc>
              <a:buNone/>
            </a:pPr>
            <a:r>
              <a:rPr lang="en-US" altLang="zh-CN" sz="2400" dirty="0"/>
              <a:t>     - Preventing the expansion of a hostile </a:t>
            </a:r>
            <a:r>
              <a:rPr lang="zh-CN" altLang="en-US" sz="2400" dirty="0"/>
              <a:t>敌对的 </a:t>
            </a:r>
            <a:r>
              <a:rPr lang="en-US" altLang="zh-CN" sz="2400" dirty="0"/>
              <a:t>power or ideology (speed &amp; candor </a:t>
            </a:r>
            <a:r>
              <a:rPr lang="zh-CN" altLang="en-US" sz="2400" dirty="0"/>
              <a:t>坦诚</a:t>
            </a:r>
            <a:r>
              <a:rPr lang="en-US" altLang="zh-CN" sz="2400" dirty="0"/>
              <a:t>)</a:t>
            </a:r>
          </a:p>
          <a:p>
            <a:pPr marL="57150" indent="0">
              <a:lnSpc>
                <a:spcPct val="90000"/>
              </a:lnSpc>
              <a:buNone/>
            </a:pPr>
            <a:r>
              <a:rPr lang="en-US" altLang="zh-CN" sz="2400" dirty="0"/>
              <a:t>    - crisis=danger (</a:t>
            </a:r>
            <a:r>
              <a:rPr lang="en-US" altLang="zh-CN" sz="2400" dirty="0" err="1"/>
              <a:t>wei</a:t>
            </a:r>
            <a:r>
              <a:rPr lang="en-US" altLang="zh-CN" sz="2400" dirty="0"/>
              <a:t>) &amp; opportunity (</a:t>
            </a:r>
            <a:r>
              <a:rPr lang="en-US" altLang="zh-CN" sz="2400" dirty="0" err="1"/>
              <a:t>ji</a:t>
            </a:r>
            <a:r>
              <a:rPr lang="en-US" altLang="zh-CN" sz="2400"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r>
              <a:rPr lang="en-US" altLang="zh-CN">
                <a:ea typeface="宋体" charset="-122"/>
              </a:rPr>
              <a:t>Crisis Management Plan (CMP)</a:t>
            </a:r>
          </a:p>
        </p:txBody>
      </p:sp>
      <p:sp>
        <p:nvSpPr>
          <p:cNvPr id="55299" name="Rectangle 3"/>
          <p:cNvSpPr>
            <a:spLocks noGrp="1" noChangeArrowheads="1"/>
          </p:cNvSpPr>
          <p:nvPr>
            <p:ph type="body" idx="1"/>
          </p:nvPr>
        </p:nvSpPr>
        <p:spPr/>
        <p:txBody>
          <a:bodyPr>
            <a:normAutofit/>
          </a:bodyPr>
          <a:lstStyle/>
          <a:p>
            <a:pPr marL="342900" lvl="1" indent="-342900">
              <a:spcAft>
                <a:spcPts val="600"/>
              </a:spcAft>
              <a:buFont typeface="Arial" pitchFamily="34" charset="0"/>
              <a:buChar char="•"/>
            </a:pPr>
            <a:r>
              <a:rPr lang="en-US" altLang="zh-CN" sz="3200" dirty="0">
                <a:ea typeface="宋体" charset="-122"/>
              </a:rPr>
              <a:t>A detailed written plan that specifies the steps to be taken by whom in a crisis. </a:t>
            </a:r>
          </a:p>
          <a:p>
            <a:pPr marL="342900" lvl="1" indent="-342900">
              <a:spcAft>
                <a:spcPts val="600"/>
              </a:spcAft>
              <a:buFont typeface="Arial" pitchFamily="34" charset="0"/>
              <a:buChar char="•"/>
            </a:pPr>
            <a:r>
              <a:rPr lang="en-US" altLang="zh-CN" sz="3200" dirty="0">
                <a:ea typeface="宋体" charset="-122"/>
              </a:rPr>
              <a:t>Important part: communication plan that designates a crisis command center and sets up a complete communications and message system.</a:t>
            </a:r>
          </a:p>
          <a:p>
            <a:pPr>
              <a:spcAft>
                <a:spcPts val="600"/>
              </a:spcAft>
            </a:pPr>
            <a:r>
              <a:rPr lang="en-US" altLang="zh-CN" dirty="0">
                <a:ea typeface="宋体" charset="-122"/>
              </a:rPr>
              <a:t>Tailored to specific crises.</a:t>
            </a:r>
          </a:p>
        </p:txBody>
      </p:sp>
    </p:spTree>
    <p:extLst>
      <p:ext uri="{BB962C8B-B14F-4D97-AF65-F5344CB8AC3E}">
        <p14:creationId xmlns:p14="http://schemas.microsoft.com/office/powerpoint/2010/main" val="113765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6"/>
          <p:cNvSpPr>
            <a:spLocks noGrp="1"/>
          </p:cNvSpPr>
          <p:nvPr>
            <p:ph type="sldNum" sz="quarter" idx="12"/>
          </p:nvPr>
        </p:nvSpPr>
        <p:spPr>
          <a:noFill/>
        </p:spPr>
        <p:txBody>
          <a:bodyPr/>
          <a:lstStyle/>
          <a:p>
            <a:fld id="{8ECE0E96-32B5-4409-995D-1F7700CBB7C8}" type="slidenum">
              <a:rPr lang="zh-CN" altLang="en-US" smtClean="0">
                <a:ea typeface="宋体" charset="-122"/>
              </a:rPr>
              <a:pPr/>
              <a:t>26</a:t>
            </a:fld>
            <a:endParaRPr lang="en-US" altLang="zh-CN">
              <a:ea typeface="宋体" charset="-122"/>
            </a:endParaRPr>
          </a:p>
        </p:txBody>
      </p:sp>
      <p:sp>
        <p:nvSpPr>
          <p:cNvPr id="21507" name="Rectangle 2"/>
          <p:cNvSpPr>
            <a:spLocks noGrp="1" noChangeArrowheads="1"/>
          </p:cNvSpPr>
          <p:nvPr>
            <p:ph type="title"/>
          </p:nvPr>
        </p:nvSpPr>
        <p:spPr>
          <a:xfrm>
            <a:off x="457200" y="274638"/>
            <a:ext cx="8229600" cy="792162"/>
          </a:xfrm>
        </p:spPr>
        <p:txBody>
          <a:bodyPr>
            <a:normAutofit fontScale="90000"/>
          </a:bodyPr>
          <a:lstStyle/>
          <a:p>
            <a:pPr eaLnBrk="1" hangingPunct="1"/>
            <a:r>
              <a:rPr lang="en-US" altLang="zh-CN" sz="3600" dirty="0"/>
              <a:t>II.  Forecasting as a Planning Aid</a:t>
            </a:r>
            <a:br>
              <a:rPr lang="en-US" altLang="zh-CN" sz="3600" dirty="0"/>
            </a:br>
            <a:r>
              <a:rPr lang="zh-CN" altLang="en-US" sz="3600" dirty="0"/>
              <a:t>预测是规划的一个辅助工具</a:t>
            </a:r>
            <a:endParaRPr lang="en-US" altLang="zh-CN" sz="3600" dirty="0"/>
          </a:p>
        </p:txBody>
      </p:sp>
      <p:sp>
        <p:nvSpPr>
          <p:cNvPr id="17415" name="Text Box 7"/>
          <p:cNvSpPr txBox="1">
            <a:spLocks noChangeArrowheads="1"/>
          </p:cNvSpPr>
          <p:nvPr/>
        </p:nvSpPr>
        <p:spPr bwMode="auto">
          <a:xfrm>
            <a:off x="755650" y="1412776"/>
            <a:ext cx="7993063" cy="5616922"/>
          </a:xfrm>
          <a:prstGeom prst="rect">
            <a:avLst/>
          </a:prstGeom>
          <a:noFill/>
          <a:ln>
            <a:noFill/>
          </a:ln>
          <a:effectLst/>
          <a:extLst/>
        </p:spPr>
        <p:txBody>
          <a:bodyPr wrap="square">
            <a:spAutoFit/>
          </a:bodyPr>
          <a:lstStyle/>
          <a:p>
            <a:pPr marL="457200" indent="-457200" eaLnBrk="0" hangingPunct="0">
              <a:spcBef>
                <a:spcPct val="50000"/>
              </a:spcBef>
              <a:buFont typeface="Arial" pitchFamily="34" charset="0"/>
              <a:buChar char="•"/>
              <a:defRPr/>
            </a:pPr>
            <a:r>
              <a:rPr lang="en-US" altLang="zh-CN" sz="2800" dirty="0">
                <a:ea typeface="宋体" pitchFamily="2" charset="-122"/>
              </a:rPr>
              <a:t>Good planning entails good forecasting (e.g. Miami’s Metrorail)</a:t>
            </a:r>
          </a:p>
          <a:p>
            <a:pPr marL="457200" indent="-457200" eaLnBrk="0" hangingPunct="0">
              <a:spcBef>
                <a:spcPct val="50000"/>
              </a:spcBef>
              <a:buFont typeface="Arial" pitchFamily="34" charset="0"/>
              <a:buChar char="•"/>
              <a:defRPr/>
            </a:pPr>
            <a:r>
              <a:rPr lang="en-US" altLang="zh-CN" sz="2800" dirty="0">
                <a:effectLst>
                  <a:outerShdw blurRad="38100" dist="38100" dir="2700000" algn="tl">
                    <a:srgbClr val="C0C0C0"/>
                  </a:outerShdw>
                </a:effectLst>
                <a:ea typeface="宋体" pitchFamily="2" charset="-122"/>
              </a:rPr>
              <a:t>The Methods</a:t>
            </a:r>
          </a:p>
          <a:p>
            <a:pPr marL="914400" lvl="1" indent="-457200" eaLnBrk="0" hangingPunct="0">
              <a:spcBef>
                <a:spcPct val="50000"/>
              </a:spcBef>
              <a:buFont typeface="Arial" pitchFamily="34" charset="0"/>
              <a:buChar char="•"/>
              <a:defRPr/>
            </a:pPr>
            <a:r>
              <a:rPr lang="en-US" altLang="zh-CN" sz="2800" dirty="0">
                <a:ea typeface="宋体" pitchFamily="2" charset="-122"/>
              </a:rPr>
              <a:t>Expert forecasting</a:t>
            </a:r>
          </a:p>
          <a:p>
            <a:pPr marL="914400" lvl="1" indent="-457200" eaLnBrk="0" hangingPunct="0">
              <a:spcBef>
                <a:spcPct val="50000"/>
              </a:spcBef>
              <a:buFont typeface="Arial" pitchFamily="34" charset="0"/>
              <a:buChar char="•"/>
              <a:defRPr/>
            </a:pPr>
            <a:r>
              <a:rPr lang="en-US" altLang="zh-CN" sz="2800" dirty="0">
                <a:ea typeface="宋体" pitchFamily="2" charset="-122"/>
              </a:rPr>
              <a:t>Delphi technique</a:t>
            </a:r>
          </a:p>
          <a:p>
            <a:pPr marL="914400" lvl="1" indent="-457200" eaLnBrk="0" hangingPunct="0">
              <a:spcBef>
                <a:spcPct val="50000"/>
              </a:spcBef>
              <a:buFont typeface="Arial" pitchFamily="34" charset="0"/>
              <a:buChar char="•"/>
              <a:defRPr/>
            </a:pPr>
            <a:r>
              <a:rPr lang="en-US" altLang="zh-CN" sz="2800" dirty="0">
                <a:ea typeface="宋体" pitchFamily="2" charset="-122"/>
              </a:rPr>
              <a:t>Trend extrapolation </a:t>
            </a:r>
            <a:r>
              <a:rPr lang="zh-CN" altLang="en-US" sz="2800" dirty="0">
                <a:ea typeface="宋体" pitchFamily="2" charset="-122"/>
              </a:rPr>
              <a:t>趋势推断</a:t>
            </a:r>
            <a:endParaRPr lang="en-US" altLang="zh-CN" sz="2800" dirty="0">
              <a:ea typeface="宋体" pitchFamily="2" charset="-122"/>
            </a:endParaRPr>
          </a:p>
          <a:p>
            <a:pPr marL="914400" lvl="1" indent="-457200" eaLnBrk="0" hangingPunct="0">
              <a:spcBef>
                <a:spcPct val="50000"/>
              </a:spcBef>
              <a:buFont typeface="Arial" pitchFamily="34" charset="0"/>
              <a:buChar char="•"/>
              <a:defRPr/>
            </a:pPr>
            <a:endParaRPr lang="en-US" altLang="zh-CN" sz="2400" dirty="0">
              <a:ea typeface="宋体" pitchFamily="2" charset="-122"/>
            </a:endParaRPr>
          </a:p>
          <a:p>
            <a:pPr marL="914400" lvl="1" indent="-457200" eaLnBrk="0" hangingPunct="0">
              <a:spcBef>
                <a:spcPct val="50000"/>
              </a:spcBef>
              <a:buFont typeface="Arial" pitchFamily="34" charset="0"/>
              <a:buChar char="•"/>
              <a:defRPr/>
            </a:pPr>
            <a:endParaRPr lang="en-US" altLang="zh-CN" sz="2400" dirty="0">
              <a:ea typeface="宋体" pitchFamily="2" charset="-122"/>
            </a:endParaRPr>
          </a:p>
          <a:p>
            <a:pPr marL="914400" lvl="1" indent="-457200" eaLnBrk="0" hangingPunct="0">
              <a:spcBef>
                <a:spcPct val="50000"/>
              </a:spcBef>
              <a:buFont typeface="Arial" pitchFamily="34" charset="0"/>
              <a:buChar char="•"/>
              <a:defRPr/>
            </a:pPr>
            <a:endParaRPr lang="en-US" altLang="zh-CN" sz="2400" dirty="0">
              <a:ea typeface="宋体" pitchFamily="2" charset="-122"/>
            </a:endParaRPr>
          </a:p>
          <a:p>
            <a:pPr lvl="1" eaLnBrk="0" hangingPunct="0">
              <a:spcBef>
                <a:spcPct val="50000"/>
              </a:spcBef>
              <a:defRPr/>
            </a:pPr>
            <a:endParaRPr lang="en-US" altLang="zh-CN" dirty="0">
              <a:ea typeface="宋体"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a:spLocks noGrp="1"/>
          </p:cNvSpPr>
          <p:nvPr>
            <p:ph type="sldNum" sz="quarter" idx="12"/>
          </p:nvPr>
        </p:nvSpPr>
        <p:spPr>
          <a:noFill/>
        </p:spPr>
        <p:txBody>
          <a:bodyPr/>
          <a:lstStyle/>
          <a:p>
            <a:fld id="{160425A0-C642-42DC-AF58-7FADA7C2FFF2}" type="slidenum">
              <a:rPr lang="zh-CN" altLang="en-US" smtClean="0">
                <a:ea typeface="宋体" charset="-122"/>
              </a:rPr>
              <a:pPr/>
              <a:t>27</a:t>
            </a:fld>
            <a:endParaRPr lang="en-US" altLang="zh-CN">
              <a:ea typeface="宋体" charset="-122"/>
            </a:endParaRPr>
          </a:p>
        </p:txBody>
      </p:sp>
      <p:sp>
        <p:nvSpPr>
          <p:cNvPr id="22531" name="Rectangle 2"/>
          <p:cNvSpPr>
            <a:spLocks noGrp="1" noChangeArrowheads="1"/>
          </p:cNvSpPr>
          <p:nvPr>
            <p:ph type="title"/>
          </p:nvPr>
        </p:nvSpPr>
        <p:spPr>
          <a:xfrm>
            <a:off x="457200" y="274638"/>
            <a:ext cx="8229600" cy="792162"/>
          </a:xfrm>
        </p:spPr>
        <p:txBody>
          <a:bodyPr/>
          <a:lstStyle/>
          <a:p>
            <a:pPr eaLnBrk="1" hangingPunct="1"/>
            <a:r>
              <a:rPr lang="en-US" altLang="zh-CN" sz="3600" dirty="0"/>
              <a:t>Expert Forecasting </a:t>
            </a:r>
            <a:r>
              <a:rPr lang="zh-CN" altLang="en-US" sz="3600" dirty="0"/>
              <a:t>专家预测法</a:t>
            </a:r>
          </a:p>
        </p:txBody>
      </p:sp>
      <p:sp>
        <p:nvSpPr>
          <p:cNvPr id="22532" name="Rectangle 3"/>
          <p:cNvSpPr>
            <a:spLocks noGrp="1" noChangeArrowheads="1"/>
          </p:cNvSpPr>
          <p:nvPr>
            <p:ph type="body" idx="1"/>
          </p:nvPr>
        </p:nvSpPr>
        <p:spPr>
          <a:xfrm>
            <a:off x="457200" y="1371600"/>
            <a:ext cx="8229600" cy="4754563"/>
          </a:xfrm>
        </p:spPr>
        <p:txBody>
          <a:bodyPr/>
          <a:lstStyle/>
          <a:p>
            <a:pPr eaLnBrk="1" hangingPunct="1">
              <a:spcBef>
                <a:spcPct val="70000"/>
              </a:spcBef>
            </a:pPr>
            <a:r>
              <a:rPr lang="en-US" altLang="zh-CN" sz="3000" dirty="0"/>
              <a:t>The oldest and the most intuitive</a:t>
            </a:r>
            <a:r>
              <a:rPr lang="zh-CN" altLang="en-US" sz="3000" dirty="0"/>
              <a:t>直觉的 </a:t>
            </a:r>
            <a:r>
              <a:rPr lang="en-US" altLang="zh-CN" sz="3000" dirty="0"/>
              <a:t> method.</a:t>
            </a:r>
          </a:p>
          <a:p>
            <a:pPr eaLnBrk="1" hangingPunct="1">
              <a:spcBef>
                <a:spcPct val="70000"/>
              </a:spcBef>
            </a:pPr>
            <a:r>
              <a:rPr lang="en-US" altLang="zh-CN" sz="3000" dirty="0">
                <a:solidFill>
                  <a:srgbClr val="FF0000"/>
                </a:solidFill>
              </a:rPr>
              <a:t>Clarke’s law</a:t>
            </a:r>
            <a:r>
              <a:rPr lang="en-US" altLang="zh-CN" sz="3000" dirty="0"/>
              <a:t>: </a:t>
            </a:r>
            <a:r>
              <a:rPr lang="en-US" altLang="zh-CN" sz="3000" i="1" dirty="0"/>
              <a:t>When a distinguished but elderly scientist states that something is possible, he is almost certainly right.  When he states that something is impossible, he is very probably wrong.</a:t>
            </a:r>
            <a:endParaRPr lang="zh-CN" altLang="en-US" sz="3000" dirty="0"/>
          </a:p>
          <a:p>
            <a:pPr eaLnBrk="1" hangingPunct="1"/>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5"/>
          <p:cNvSpPr>
            <a:spLocks noGrp="1"/>
          </p:cNvSpPr>
          <p:nvPr>
            <p:ph type="sldNum" sz="quarter" idx="12"/>
          </p:nvPr>
        </p:nvSpPr>
        <p:spPr>
          <a:noFill/>
        </p:spPr>
        <p:txBody>
          <a:bodyPr/>
          <a:lstStyle/>
          <a:p>
            <a:fld id="{DF3FC683-1348-45E8-939A-C644558CE098}" type="slidenum">
              <a:rPr lang="zh-CN" altLang="en-US" smtClean="0">
                <a:ea typeface="宋体" charset="-122"/>
              </a:rPr>
              <a:pPr/>
              <a:t>28</a:t>
            </a:fld>
            <a:endParaRPr lang="en-US" altLang="zh-CN">
              <a:ea typeface="宋体" charset="-122"/>
            </a:endParaRPr>
          </a:p>
        </p:txBody>
      </p:sp>
      <p:sp>
        <p:nvSpPr>
          <p:cNvPr id="23555" name="Rectangle 2"/>
          <p:cNvSpPr>
            <a:spLocks noGrp="1" noChangeArrowheads="1"/>
          </p:cNvSpPr>
          <p:nvPr>
            <p:ph type="title"/>
          </p:nvPr>
        </p:nvSpPr>
        <p:spPr>
          <a:xfrm>
            <a:off x="457200" y="228600"/>
            <a:ext cx="8229600" cy="838200"/>
          </a:xfrm>
        </p:spPr>
        <p:txBody>
          <a:bodyPr/>
          <a:lstStyle/>
          <a:p>
            <a:pPr eaLnBrk="1" hangingPunct="1"/>
            <a:r>
              <a:rPr lang="en-US" altLang="zh-CN" sz="3600" dirty="0"/>
              <a:t>Delphi Technique </a:t>
            </a:r>
            <a:r>
              <a:rPr lang="zh-CN" altLang="en-US" sz="3600" dirty="0"/>
              <a:t>德尔菲技巧</a:t>
            </a:r>
          </a:p>
        </p:txBody>
      </p:sp>
      <p:sp>
        <p:nvSpPr>
          <p:cNvPr id="23556" name="Rectangle 3"/>
          <p:cNvSpPr>
            <a:spLocks noGrp="1" noChangeArrowheads="1"/>
          </p:cNvSpPr>
          <p:nvPr>
            <p:ph type="body" idx="1"/>
          </p:nvPr>
        </p:nvSpPr>
        <p:spPr>
          <a:xfrm>
            <a:off x="533400" y="1143000"/>
            <a:ext cx="8229600" cy="4525963"/>
          </a:xfrm>
        </p:spPr>
        <p:txBody>
          <a:bodyPr/>
          <a:lstStyle/>
          <a:p>
            <a:pPr eaLnBrk="1" hangingPunct="1"/>
            <a:r>
              <a:rPr lang="en-US" altLang="zh-CN" sz="2600"/>
              <a:t>A Delphi exercise asks a group of experts to state anonymously </a:t>
            </a:r>
            <a:r>
              <a:rPr lang="zh-CN" altLang="en-US" sz="2600"/>
              <a:t>匿名地 </a:t>
            </a:r>
            <a:r>
              <a:rPr lang="en-US" altLang="zh-CN" sz="2600"/>
              <a:t>their opinions on when a future event might occur.</a:t>
            </a:r>
            <a:endParaRPr lang="en-US" altLang="zh-CN" sz="2600" i="1"/>
          </a:p>
          <a:p>
            <a:pPr eaLnBrk="1" hangingPunct="1"/>
            <a:r>
              <a:rPr lang="en-US" altLang="zh-CN" sz="2600"/>
              <a:t>Their answers, with reasons, are summarized and fed back to the entire group for a second round.</a:t>
            </a:r>
          </a:p>
          <a:p>
            <a:pPr eaLnBrk="1" hangingPunct="1"/>
            <a:r>
              <a:rPr lang="en-US" altLang="zh-CN" sz="2600"/>
              <a:t>This process can be repeated until the range of opinion narrows.</a:t>
            </a:r>
          </a:p>
        </p:txBody>
      </p:sp>
      <p:pic>
        <p:nvPicPr>
          <p:cNvPr id="23557" name="Picture 5" descr="fig3"/>
          <p:cNvPicPr>
            <a:picLocks noChangeAspect="1" noChangeArrowheads="1"/>
          </p:cNvPicPr>
          <p:nvPr/>
        </p:nvPicPr>
        <p:blipFill>
          <a:blip r:embed="rId2" cstate="print"/>
          <a:srcRect/>
          <a:stretch>
            <a:fillRect/>
          </a:stretch>
        </p:blipFill>
        <p:spPr bwMode="auto">
          <a:xfrm>
            <a:off x="533400" y="4419600"/>
            <a:ext cx="3200400" cy="2209800"/>
          </a:xfrm>
          <a:prstGeom prst="rect">
            <a:avLst/>
          </a:prstGeom>
          <a:noFill/>
          <a:ln w="9525">
            <a:noFill/>
            <a:miter lim="800000"/>
            <a:headEnd/>
            <a:tailEnd/>
          </a:ln>
        </p:spPr>
      </p:pic>
      <p:pic>
        <p:nvPicPr>
          <p:cNvPr id="23558" name="Picture 6" descr="images"/>
          <p:cNvPicPr>
            <a:picLocks noChangeAspect="1" noChangeArrowheads="1"/>
          </p:cNvPicPr>
          <p:nvPr/>
        </p:nvPicPr>
        <p:blipFill>
          <a:blip r:embed="rId3" cstate="print"/>
          <a:srcRect/>
          <a:stretch>
            <a:fillRect/>
          </a:stretch>
        </p:blipFill>
        <p:spPr bwMode="auto">
          <a:xfrm>
            <a:off x="4495800" y="3886200"/>
            <a:ext cx="4038600" cy="2590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5"/>
          <p:cNvSpPr>
            <a:spLocks noGrp="1"/>
          </p:cNvSpPr>
          <p:nvPr>
            <p:ph type="sldNum" sz="quarter" idx="12"/>
          </p:nvPr>
        </p:nvSpPr>
        <p:spPr>
          <a:noFill/>
        </p:spPr>
        <p:txBody>
          <a:bodyPr/>
          <a:lstStyle/>
          <a:p>
            <a:fld id="{169DBFC8-D58B-4D8E-BD00-61CF2146B334}" type="slidenum">
              <a:rPr lang="zh-CN" altLang="en-US" smtClean="0">
                <a:ea typeface="宋体" charset="-122"/>
              </a:rPr>
              <a:pPr/>
              <a:t>29</a:t>
            </a:fld>
            <a:endParaRPr lang="en-US" altLang="zh-CN">
              <a:ea typeface="宋体" charset="-122"/>
            </a:endParaRPr>
          </a:p>
        </p:txBody>
      </p:sp>
      <p:sp>
        <p:nvSpPr>
          <p:cNvPr id="24579" name="Rectangle 2"/>
          <p:cNvSpPr>
            <a:spLocks noGrp="1" noChangeArrowheads="1"/>
          </p:cNvSpPr>
          <p:nvPr>
            <p:ph type="title"/>
          </p:nvPr>
        </p:nvSpPr>
        <p:spPr/>
        <p:txBody>
          <a:bodyPr>
            <a:normAutofit fontScale="90000"/>
          </a:bodyPr>
          <a:lstStyle/>
          <a:p>
            <a:r>
              <a:rPr lang="en-US" altLang="zh-CN" sz="3600" dirty="0"/>
              <a:t>Trend Extrapolation Dilemma : </a:t>
            </a:r>
            <a:br>
              <a:rPr lang="en-US" altLang="zh-CN" sz="3600" dirty="0"/>
            </a:br>
            <a:r>
              <a:rPr lang="en-US" altLang="zh-CN" sz="3600" dirty="0"/>
              <a:t>Are We on Curve A or Curve B?</a:t>
            </a:r>
            <a:br>
              <a:rPr lang="en-US" altLang="zh-CN" sz="3600" dirty="0"/>
            </a:br>
            <a:r>
              <a:rPr lang="zh-CN" altLang="en-US" sz="3600" dirty="0"/>
              <a:t>趋势推测困境：曲线</a:t>
            </a:r>
            <a:r>
              <a:rPr lang="en-US" altLang="zh-CN" sz="3600" dirty="0"/>
              <a:t>A  </a:t>
            </a:r>
            <a:r>
              <a:rPr lang="zh-CN" altLang="en-US" sz="3600" dirty="0"/>
              <a:t>还是</a:t>
            </a:r>
            <a:r>
              <a:rPr lang="en-US" altLang="zh-CN" sz="3600" dirty="0"/>
              <a:t>B</a:t>
            </a:r>
            <a:r>
              <a:rPr lang="zh-CN" altLang="en-US" sz="3600" dirty="0"/>
              <a:t>？</a:t>
            </a:r>
            <a:endParaRPr lang="en-US" altLang="zh-CN" sz="3600" dirty="0"/>
          </a:p>
        </p:txBody>
      </p:sp>
      <p:pic>
        <p:nvPicPr>
          <p:cNvPr id="24580" name="Picture 4"/>
          <p:cNvPicPr>
            <a:picLocks noGrp="1" noChangeAspect="1" noChangeArrowheads="1"/>
          </p:cNvPicPr>
          <p:nvPr>
            <p:ph type="body" idx="1"/>
          </p:nvPr>
        </p:nvPicPr>
        <p:blipFill>
          <a:blip r:embed="rId2" cstate="print"/>
          <a:srcRect l="36792" t="19156" r="32257" b="58662"/>
          <a:stretch>
            <a:fillRect/>
          </a:stretch>
        </p:blipFill>
        <p:spPr>
          <a:xfrm>
            <a:off x="1981200" y="1676400"/>
            <a:ext cx="5562600" cy="45720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36712"/>
            <a:ext cx="8229600" cy="5400600"/>
          </a:xfrm>
        </p:spPr>
        <p:txBody>
          <a:bodyPr>
            <a:normAutofit fontScale="92500"/>
          </a:bodyPr>
          <a:lstStyle/>
          <a:p>
            <a:pPr algn="ctr">
              <a:buNone/>
            </a:pPr>
            <a:r>
              <a:rPr lang="zh-CN" altLang="en-US" sz="4800" b="1" dirty="0"/>
              <a:t>五种功能之</a:t>
            </a:r>
            <a:endParaRPr lang="en-US" altLang="zh-CN" sz="4800" b="1" dirty="0"/>
          </a:p>
          <a:p>
            <a:pPr algn="ctr">
              <a:buNone/>
            </a:pPr>
            <a:r>
              <a:rPr lang="zh-CN" altLang="en-US" sz="4800" b="1" dirty="0"/>
              <a:t>规划 </a:t>
            </a:r>
            <a:endParaRPr lang="en-US" altLang="zh-CN" sz="4800" b="1" dirty="0"/>
          </a:p>
          <a:p>
            <a:pPr algn="ctr">
              <a:buNone/>
            </a:pPr>
            <a:r>
              <a:rPr lang="zh-CN" altLang="en-US" sz="4800" b="1" dirty="0"/>
              <a:t>（</a:t>
            </a:r>
            <a:r>
              <a:rPr lang="en-US" altLang="zh-CN" sz="4800" b="1" dirty="0"/>
              <a:t>planning)</a:t>
            </a:r>
          </a:p>
          <a:p>
            <a:pPr algn="ctr">
              <a:buNone/>
            </a:pPr>
            <a:endParaRPr lang="en-US" altLang="zh-CN" sz="4800" b="1" dirty="0"/>
          </a:p>
          <a:p>
            <a:pPr>
              <a:buNone/>
            </a:pPr>
            <a:r>
              <a:rPr lang="zh-CN" altLang="en-US" sz="2600" b="1" dirty="0">
                <a:latin typeface="华文新魏" pitchFamily="2" charset="-122"/>
                <a:ea typeface="华文新魏" pitchFamily="2" charset="-122"/>
              </a:rPr>
              <a:t>“我们国家好像一条巨大的游轮，甲板上有所有的奢侈品，却没有雷达，没有导航系统，也没有预防性的定期保养维护”。</a:t>
            </a:r>
            <a:r>
              <a:rPr lang="en-US" altLang="zh-CN" sz="2600" b="1" dirty="0">
                <a:latin typeface="华文新魏" pitchFamily="2" charset="-122"/>
                <a:ea typeface="华文新魏" pitchFamily="2" charset="-122"/>
              </a:rPr>
              <a:t>--《</a:t>
            </a:r>
            <a:r>
              <a:rPr lang="zh-CN" altLang="en-US" sz="2600" b="1" dirty="0">
                <a:latin typeface="华文新魏" pitchFamily="2" charset="-122"/>
                <a:ea typeface="华文新魏" pitchFamily="2" charset="-122"/>
              </a:rPr>
              <a:t>重塑政府</a:t>
            </a:r>
            <a:r>
              <a:rPr lang="en-US" altLang="zh-CN" sz="2600" b="1" dirty="0">
                <a:latin typeface="华文新魏" pitchFamily="2" charset="-122"/>
                <a:ea typeface="华文新魏" pitchFamily="2" charset="-122"/>
              </a:rPr>
              <a:t>》</a:t>
            </a:r>
          </a:p>
          <a:p>
            <a:pPr>
              <a:buNone/>
            </a:pPr>
            <a:r>
              <a:rPr lang="zh-CN" altLang="en-US" sz="2600" b="1" dirty="0">
                <a:latin typeface="华文新魏" pitchFamily="2" charset="-122"/>
                <a:ea typeface="华文新魏" pitchFamily="2" charset="-122"/>
              </a:rPr>
              <a:t>    对未来茫然不知，使政府在一次又一次的危机中自顾不暇。</a:t>
            </a:r>
          </a:p>
        </p:txBody>
      </p:sp>
      <p:sp>
        <p:nvSpPr>
          <p:cNvPr id="4" name="日期占位符 3"/>
          <p:cNvSpPr>
            <a:spLocks noGrp="1"/>
          </p:cNvSpPr>
          <p:nvPr>
            <p:ph type="dt" sz="half" idx="4294967295"/>
          </p:nvPr>
        </p:nvSpPr>
        <p:spPr>
          <a:xfrm>
            <a:off x="457200" y="6356350"/>
            <a:ext cx="2133600" cy="365125"/>
          </a:xfrm>
        </p:spPr>
        <p:txBody>
          <a:bodyPr/>
          <a:lstStyle/>
          <a:p>
            <a:pPr>
              <a:defRPr/>
            </a:pPr>
            <a:fld id="{5552FD99-D3C9-450D-9B71-394FD31843F8}" type="datetime1">
              <a:rPr lang="zh-CN" altLang="en-US" smtClean="0"/>
              <a:pPr>
                <a:defRPr/>
              </a:pPr>
              <a:t>2020/11/10</a:t>
            </a:fld>
            <a:endParaRPr lang="zh-CN" altLang="en-US"/>
          </a:p>
        </p:txBody>
      </p:sp>
      <p:sp>
        <p:nvSpPr>
          <p:cNvPr id="5" name="灯片编号占位符 4"/>
          <p:cNvSpPr>
            <a:spLocks noGrp="1"/>
          </p:cNvSpPr>
          <p:nvPr>
            <p:ph type="sldNum" sz="quarter" idx="12"/>
          </p:nvPr>
        </p:nvSpPr>
        <p:spPr/>
        <p:txBody>
          <a:bodyPr/>
          <a:lstStyle/>
          <a:p>
            <a:pPr>
              <a:defRPr/>
            </a:pPr>
            <a:r>
              <a:rPr lang="de-DE" altLang="en-US"/>
              <a:t>Page </a:t>
            </a:r>
            <a:r>
              <a:rPr lang="de-DE" altLang="en-US">
                <a:sym typeface="MS UI Gothic" pitchFamily="34" charset="-128"/>
              </a:rPr>
              <a:t></a:t>
            </a:r>
            <a:r>
              <a:rPr lang="de-DE" altLang="en-US"/>
              <a:t> </a:t>
            </a:r>
            <a:fld id="{32A6B226-3EC0-41CE-888B-C388AAD8862D}" type="slidenum">
              <a:rPr lang="zh-CN" altLang="en-US" smtClean="0"/>
              <a:pPr>
                <a:defRPr/>
              </a:pPr>
              <a:t>3</a:t>
            </a:fld>
            <a:endParaRPr lang="en-US"/>
          </a:p>
        </p:txBody>
      </p:sp>
    </p:spTree>
    <p:extLst>
      <p:ext uri="{BB962C8B-B14F-4D97-AF65-F5344CB8AC3E}">
        <p14:creationId xmlns:p14="http://schemas.microsoft.com/office/powerpoint/2010/main" val="2240506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a:spLocks noGrp="1"/>
          </p:cNvSpPr>
          <p:nvPr>
            <p:ph type="sldNum" sz="quarter" idx="12"/>
          </p:nvPr>
        </p:nvSpPr>
        <p:spPr>
          <a:noFill/>
        </p:spPr>
        <p:txBody>
          <a:bodyPr/>
          <a:lstStyle/>
          <a:p>
            <a:fld id="{7DBD4496-601C-4DE9-9924-4CFE52ABBB2A}" type="slidenum">
              <a:rPr lang="zh-CN" altLang="en-US" smtClean="0">
                <a:ea typeface="宋体" charset="-122"/>
              </a:rPr>
              <a:pPr/>
              <a:t>30</a:t>
            </a:fld>
            <a:endParaRPr lang="en-US" altLang="zh-CN">
              <a:ea typeface="宋体" charset="-122"/>
            </a:endParaRPr>
          </a:p>
        </p:txBody>
      </p:sp>
      <p:sp>
        <p:nvSpPr>
          <p:cNvPr id="25603" name="Rectangle 2"/>
          <p:cNvSpPr>
            <a:spLocks noGrp="1" noChangeArrowheads="1"/>
          </p:cNvSpPr>
          <p:nvPr>
            <p:ph type="title"/>
          </p:nvPr>
        </p:nvSpPr>
        <p:spPr>
          <a:xfrm>
            <a:off x="457200" y="274638"/>
            <a:ext cx="8229600" cy="639762"/>
          </a:xfrm>
        </p:spPr>
        <p:txBody>
          <a:bodyPr>
            <a:normAutofit fontScale="90000"/>
          </a:bodyPr>
          <a:lstStyle/>
          <a:p>
            <a:pPr eaLnBrk="1" hangingPunct="1"/>
            <a:r>
              <a:rPr lang="zh-CN" altLang="en-US" sz="4000" dirty="0"/>
              <a:t> </a:t>
            </a:r>
            <a:r>
              <a:rPr lang="en-US" altLang="zh-CN" sz="4000" dirty="0"/>
              <a:t>III. What can we learn from the private sector</a:t>
            </a:r>
            <a:r>
              <a:rPr lang="zh-CN" altLang="en-US" sz="4000" dirty="0"/>
              <a:t>？</a:t>
            </a:r>
            <a:r>
              <a:rPr lang="en-US" altLang="zh-CN" sz="3600" dirty="0"/>
              <a:t>Strategic Management</a:t>
            </a:r>
            <a:endParaRPr lang="en-US" altLang="zh-CN" sz="4000" dirty="0"/>
          </a:p>
        </p:txBody>
      </p:sp>
      <p:sp>
        <p:nvSpPr>
          <p:cNvPr id="25604" name="Rectangle 3"/>
          <p:cNvSpPr>
            <a:spLocks noGrp="1" noChangeArrowheads="1"/>
          </p:cNvSpPr>
          <p:nvPr>
            <p:ph type="body" idx="1"/>
          </p:nvPr>
        </p:nvSpPr>
        <p:spPr>
          <a:xfrm>
            <a:off x="468313" y="1196975"/>
            <a:ext cx="8229600" cy="5524500"/>
          </a:xfrm>
        </p:spPr>
        <p:txBody>
          <a:bodyPr>
            <a:normAutofit fontScale="92500" lnSpcReduction="10000"/>
          </a:bodyPr>
          <a:lstStyle/>
          <a:p>
            <a:pPr eaLnBrk="1" hangingPunct="1">
              <a:spcBef>
                <a:spcPct val="50000"/>
              </a:spcBef>
            </a:pPr>
            <a:r>
              <a:rPr lang="en-US" altLang="zh-CN" sz="2400" dirty="0"/>
              <a:t>The entire set of decisions and actions used to </a:t>
            </a:r>
            <a:r>
              <a:rPr lang="en-US" altLang="zh-CN" sz="2400" u="sng" dirty="0"/>
              <a:t>formulate</a:t>
            </a:r>
            <a:r>
              <a:rPr lang="en-US" altLang="zh-CN" sz="2400" dirty="0"/>
              <a:t> and </a:t>
            </a:r>
            <a:r>
              <a:rPr lang="en-US" altLang="zh-CN" sz="2400" u="sng" dirty="0"/>
              <a:t>implement</a:t>
            </a:r>
            <a:r>
              <a:rPr lang="en-US" altLang="zh-CN" sz="2400" dirty="0"/>
              <a:t> </a:t>
            </a:r>
            <a:r>
              <a:rPr lang="en-US" altLang="zh-CN" sz="2400" u="sng" dirty="0"/>
              <a:t>strategies</a:t>
            </a:r>
            <a:r>
              <a:rPr lang="en-US" altLang="zh-CN" sz="2400" dirty="0"/>
              <a:t> to achieve organizational goals.</a:t>
            </a:r>
          </a:p>
          <a:p>
            <a:pPr eaLnBrk="1" hangingPunct="1">
              <a:spcBef>
                <a:spcPct val="50000"/>
              </a:spcBef>
            </a:pPr>
            <a:r>
              <a:rPr lang="en-US" altLang="zh-CN" sz="2400" dirty="0"/>
              <a:t>Includes defining the organization</a:t>
            </a:r>
            <a:r>
              <a:rPr lang="en-US" altLang="zh-CN" sz="2400" dirty="0">
                <a:latin typeface="Garamond" pitchFamily="18" charset="0"/>
              </a:rPr>
              <a:t>’</a:t>
            </a:r>
            <a:r>
              <a:rPr lang="en-US" altLang="zh-CN" sz="2400" dirty="0"/>
              <a:t>s mission, setting its objectives, and developing strategies to enable it to fit the environment.</a:t>
            </a:r>
          </a:p>
          <a:p>
            <a:pPr eaLnBrk="1" hangingPunct="1">
              <a:spcBef>
                <a:spcPct val="50000"/>
              </a:spcBef>
            </a:pPr>
            <a:r>
              <a:rPr lang="en-US" altLang="zh-CN" sz="2400" dirty="0"/>
              <a:t>Characteristics:</a:t>
            </a:r>
          </a:p>
          <a:p>
            <a:pPr lvl="1" eaLnBrk="1" hangingPunct="1"/>
            <a:r>
              <a:rPr lang="en-US" altLang="zh-CN" sz="2000" dirty="0"/>
              <a:t>Involves decisions made by top management.</a:t>
            </a:r>
          </a:p>
          <a:p>
            <a:pPr lvl="1" eaLnBrk="1" hangingPunct="1"/>
            <a:r>
              <a:rPr lang="en-US" altLang="zh-CN" sz="2000" dirty="0"/>
              <a:t>Involves resources allocation.</a:t>
            </a:r>
          </a:p>
          <a:p>
            <a:pPr lvl="1" eaLnBrk="1" hangingPunct="1"/>
            <a:r>
              <a:rPr lang="en-US" altLang="zh-CN" sz="2000" dirty="0"/>
              <a:t>Has a significant long-term effect.</a:t>
            </a:r>
          </a:p>
          <a:p>
            <a:pPr lvl="1" eaLnBrk="1" hangingPunct="1"/>
            <a:r>
              <a:rPr lang="en-US" altLang="zh-CN" sz="2000" dirty="0"/>
              <a:t>Focuses on the organization</a:t>
            </a:r>
            <a:r>
              <a:rPr lang="en-US" altLang="zh-CN" sz="2000" dirty="0">
                <a:latin typeface="Garamond" pitchFamily="18" charset="0"/>
              </a:rPr>
              <a:t>’</a:t>
            </a:r>
            <a:r>
              <a:rPr lang="en-US" altLang="zh-CN" sz="2000" dirty="0"/>
              <a:t>s interaction with the external environment.</a:t>
            </a:r>
          </a:p>
          <a:p>
            <a:pPr eaLnBrk="1" hangingPunct="1"/>
            <a:r>
              <a:rPr lang="en-US" altLang="zh-CN" sz="2400" dirty="0"/>
              <a:t>E.g. US. Homeland Security Strategic Plan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a:spLocks noGrp="1"/>
          </p:cNvSpPr>
          <p:nvPr>
            <p:ph type="sldNum" sz="quarter" idx="12"/>
          </p:nvPr>
        </p:nvSpPr>
        <p:spPr>
          <a:noFill/>
        </p:spPr>
        <p:txBody>
          <a:bodyPr/>
          <a:lstStyle/>
          <a:p>
            <a:fld id="{6A3BF683-0204-4ABD-B309-AC5365E12646}" type="slidenum">
              <a:rPr lang="zh-CN" altLang="en-US" smtClean="0">
                <a:ea typeface="宋体" charset="-122"/>
              </a:rPr>
              <a:pPr/>
              <a:t>31</a:t>
            </a:fld>
            <a:endParaRPr lang="en-US" altLang="zh-CN">
              <a:ea typeface="宋体" charset="-122"/>
            </a:endParaRPr>
          </a:p>
        </p:txBody>
      </p:sp>
      <p:sp>
        <p:nvSpPr>
          <p:cNvPr id="26627" name="Rectangle 2"/>
          <p:cNvSpPr>
            <a:spLocks noGrp="1" noChangeArrowheads="1"/>
          </p:cNvSpPr>
          <p:nvPr>
            <p:ph type="title"/>
          </p:nvPr>
        </p:nvSpPr>
        <p:spPr/>
        <p:txBody>
          <a:bodyPr>
            <a:normAutofit fontScale="90000"/>
          </a:bodyPr>
          <a:lstStyle/>
          <a:p>
            <a:pPr eaLnBrk="1" hangingPunct="1"/>
            <a:r>
              <a:rPr lang="en-US" altLang="zh-CN" sz="4000"/>
              <a:t>Strategic Plan </a:t>
            </a:r>
            <a:r>
              <a:rPr lang="en-US" altLang="zh-CN" sz="4000">
                <a:latin typeface="Times New Roman" pitchFamily="18" charset="0"/>
              </a:rPr>
              <a:t>–</a:t>
            </a:r>
            <a:r>
              <a:rPr lang="en-US" altLang="zh-CN" sz="4000"/>
              <a:t> Department of Homeland Security</a:t>
            </a:r>
          </a:p>
        </p:txBody>
      </p:sp>
      <p:sp>
        <p:nvSpPr>
          <p:cNvPr id="26628" name="Rectangle 3"/>
          <p:cNvSpPr>
            <a:spLocks noGrp="1" noChangeArrowheads="1"/>
          </p:cNvSpPr>
          <p:nvPr>
            <p:ph type="body" idx="1"/>
          </p:nvPr>
        </p:nvSpPr>
        <p:spPr>
          <a:xfrm>
            <a:off x="457200" y="2057400"/>
            <a:ext cx="8229600" cy="4525963"/>
          </a:xfrm>
        </p:spPr>
        <p:txBody>
          <a:bodyPr/>
          <a:lstStyle/>
          <a:p>
            <a:pPr eaLnBrk="1" hangingPunct="1"/>
            <a:r>
              <a:rPr lang="en-US" altLang="zh-CN" dirty="0">
                <a:hlinkClick r:id="rId2"/>
              </a:rPr>
              <a:t>www.csub.edu/~rdaniels/DHS_StratPlan_FINAL_spread.pdf</a:t>
            </a:r>
            <a:r>
              <a:rPr lang="en-US" altLang="zh-CN"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5"/>
          <p:cNvSpPr>
            <a:spLocks noGrp="1"/>
          </p:cNvSpPr>
          <p:nvPr>
            <p:ph type="sldNum" sz="quarter" idx="12"/>
          </p:nvPr>
        </p:nvSpPr>
        <p:spPr>
          <a:noFill/>
        </p:spPr>
        <p:txBody>
          <a:bodyPr/>
          <a:lstStyle/>
          <a:p>
            <a:fld id="{1D2075E3-0F90-4BE5-BC6B-B50D1103D0E3}" type="slidenum">
              <a:rPr lang="zh-CN" altLang="en-US" smtClean="0">
                <a:ea typeface="宋体" charset="-122"/>
              </a:rPr>
              <a:pPr/>
              <a:t>32</a:t>
            </a:fld>
            <a:endParaRPr lang="en-US" altLang="zh-CN">
              <a:ea typeface="宋体" charset="-122"/>
            </a:endParaRPr>
          </a:p>
        </p:txBody>
      </p:sp>
      <p:sp>
        <p:nvSpPr>
          <p:cNvPr id="27651" name="Rectangle 2"/>
          <p:cNvSpPr>
            <a:spLocks noGrp="1" noChangeArrowheads="1"/>
          </p:cNvSpPr>
          <p:nvPr>
            <p:ph type="title"/>
          </p:nvPr>
        </p:nvSpPr>
        <p:spPr/>
        <p:txBody>
          <a:bodyPr>
            <a:normAutofit fontScale="90000"/>
          </a:bodyPr>
          <a:lstStyle/>
          <a:p>
            <a:pPr eaLnBrk="1" hangingPunct="1"/>
            <a:r>
              <a:rPr lang="en-US" altLang="zh-CN" sz="3600"/>
              <a:t>Strategic Management Process:</a:t>
            </a:r>
            <a:br>
              <a:rPr lang="en-US" altLang="zh-CN" sz="3600"/>
            </a:br>
            <a:r>
              <a:rPr lang="en-US" altLang="zh-CN" sz="3600"/>
              <a:t> A Public Sector Perspective</a:t>
            </a:r>
          </a:p>
        </p:txBody>
      </p:sp>
      <p:pic>
        <p:nvPicPr>
          <p:cNvPr id="27652" name="Picture 4"/>
          <p:cNvPicPr>
            <a:picLocks noGrp="1" noChangeAspect="1" noChangeArrowheads="1"/>
          </p:cNvPicPr>
          <p:nvPr>
            <p:ph type="body" idx="1"/>
          </p:nvPr>
        </p:nvPicPr>
        <p:blipFill>
          <a:blip r:embed="rId2" cstate="print"/>
          <a:srcRect l="17159" t="10831" r="47430" b="39389"/>
          <a:stretch>
            <a:fillRect/>
          </a:stretch>
        </p:blipFill>
        <p:spPr>
          <a:xfrm>
            <a:off x="1066800" y="1524000"/>
            <a:ext cx="7162800" cy="51054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5"/>
          <p:cNvSpPr>
            <a:spLocks noGrp="1"/>
          </p:cNvSpPr>
          <p:nvPr>
            <p:ph type="sldNum" sz="quarter" idx="12"/>
          </p:nvPr>
        </p:nvSpPr>
        <p:spPr>
          <a:noFill/>
        </p:spPr>
        <p:txBody>
          <a:bodyPr/>
          <a:lstStyle/>
          <a:p>
            <a:fld id="{BDE983A4-87B6-44ED-92CA-5ABBB2462306}" type="slidenum">
              <a:rPr lang="zh-CN" altLang="en-US" smtClean="0">
                <a:ea typeface="宋体" charset="-122"/>
              </a:rPr>
              <a:pPr/>
              <a:t>33</a:t>
            </a:fld>
            <a:endParaRPr lang="en-US" altLang="zh-CN">
              <a:ea typeface="宋体" charset="-122"/>
            </a:endParaRPr>
          </a:p>
        </p:txBody>
      </p:sp>
      <p:sp>
        <p:nvSpPr>
          <p:cNvPr id="28675" name="Rectangle 2"/>
          <p:cNvSpPr>
            <a:spLocks noGrp="1" noChangeArrowheads="1"/>
          </p:cNvSpPr>
          <p:nvPr>
            <p:ph type="title"/>
          </p:nvPr>
        </p:nvSpPr>
        <p:spPr/>
        <p:txBody>
          <a:bodyPr>
            <a:normAutofit fontScale="90000"/>
          </a:bodyPr>
          <a:lstStyle/>
          <a:p>
            <a:pPr eaLnBrk="1" hangingPunct="1"/>
            <a:r>
              <a:rPr lang="en-US" altLang="zh-CN" sz="3600"/>
              <a:t>Step 1: Defining the Mission and </a:t>
            </a:r>
            <a:br>
              <a:rPr lang="en-US" altLang="zh-CN" sz="3600"/>
            </a:br>
            <a:r>
              <a:rPr lang="en-US" altLang="zh-CN" sz="3600"/>
              <a:t>the Desired Outcomes</a:t>
            </a:r>
          </a:p>
        </p:txBody>
      </p:sp>
      <p:sp>
        <p:nvSpPr>
          <p:cNvPr id="28676" name="Rectangle 3"/>
          <p:cNvSpPr>
            <a:spLocks noGrp="1" noChangeArrowheads="1"/>
          </p:cNvSpPr>
          <p:nvPr>
            <p:ph type="body" idx="1"/>
          </p:nvPr>
        </p:nvSpPr>
        <p:spPr>
          <a:xfrm>
            <a:off x="381000" y="1905000"/>
            <a:ext cx="8534400" cy="4525963"/>
          </a:xfrm>
        </p:spPr>
        <p:txBody>
          <a:bodyPr/>
          <a:lstStyle/>
          <a:p>
            <a:pPr eaLnBrk="1" hangingPunct="1">
              <a:spcBef>
                <a:spcPct val="50000"/>
              </a:spcBef>
            </a:pPr>
            <a:r>
              <a:rPr lang="en-US" altLang="zh-CN" sz="2800" dirty="0"/>
              <a:t>Planning begins when agency develops strategic plan.</a:t>
            </a:r>
          </a:p>
          <a:p>
            <a:pPr eaLnBrk="1" hangingPunct="1">
              <a:spcBef>
                <a:spcPct val="50000"/>
              </a:spcBef>
            </a:pPr>
            <a:r>
              <a:rPr lang="en-US" altLang="zh-CN" sz="2800" dirty="0"/>
              <a:t>Plan should include comprehensive mission statement, set of outcome-related strategic goals, and description of how the agency intends to achieve those goals.</a:t>
            </a:r>
          </a:p>
          <a:p>
            <a:pPr eaLnBrk="1" hangingPunct="1">
              <a:spcBef>
                <a:spcPct val="50000"/>
              </a:spcBef>
            </a:pPr>
            <a:r>
              <a:rPr lang="en-US" altLang="zh-CN" sz="2800" dirty="0"/>
              <a:t>To large extent, plan is based on interests of stakeholders.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a:spLocks noGrp="1"/>
          </p:cNvSpPr>
          <p:nvPr>
            <p:ph type="sldNum" sz="quarter" idx="12"/>
          </p:nvPr>
        </p:nvSpPr>
        <p:spPr>
          <a:noFill/>
        </p:spPr>
        <p:txBody>
          <a:bodyPr/>
          <a:lstStyle/>
          <a:p>
            <a:fld id="{14A01D2E-59AE-4C81-85F5-57486B1D65C6}" type="slidenum">
              <a:rPr lang="zh-CN" altLang="en-US" smtClean="0">
                <a:ea typeface="宋体" charset="-122"/>
              </a:rPr>
              <a:pPr/>
              <a:t>34</a:t>
            </a:fld>
            <a:endParaRPr lang="en-US" altLang="zh-CN">
              <a:ea typeface="宋体" charset="-122"/>
            </a:endParaRPr>
          </a:p>
        </p:txBody>
      </p:sp>
      <p:sp>
        <p:nvSpPr>
          <p:cNvPr id="29699" name="Rectangle 2"/>
          <p:cNvSpPr>
            <a:spLocks noGrp="1" noChangeArrowheads="1"/>
          </p:cNvSpPr>
          <p:nvPr>
            <p:ph type="title"/>
          </p:nvPr>
        </p:nvSpPr>
        <p:spPr/>
        <p:txBody>
          <a:bodyPr>
            <a:normAutofit fontScale="90000"/>
          </a:bodyPr>
          <a:lstStyle/>
          <a:p>
            <a:pPr eaLnBrk="1" hangingPunct="1"/>
            <a:r>
              <a:rPr lang="en-US" altLang="zh-CN" sz="3600"/>
              <a:t>Barriers to Defining Desired Outcomes in the Public Sector</a:t>
            </a:r>
          </a:p>
        </p:txBody>
      </p:sp>
      <p:sp>
        <p:nvSpPr>
          <p:cNvPr id="29700" name="Rectangle 3"/>
          <p:cNvSpPr>
            <a:spLocks noGrp="1" noChangeArrowheads="1"/>
          </p:cNvSpPr>
          <p:nvPr>
            <p:ph type="body" idx="1"/>
          </p:nvPr>
        </p:nvSpPr>
        <p:spPr>
          <a:xfrm>
            <a:off x="457200" y="1981200"/>
            <a:ext cx="8229600" cy="4267200"/>
          </a:xfrm>
        </p:spPr>
        <p:txBody>
          <a:bodyPr/>
          <a:lstStyle/>
          <a:p>
            <a:pPr eaLnBrk="1" hangingPunct="1">
              <a:lnSpc>
                <a:spcPct val="80000"/>
              </a:lnSpc>
              <a:spcBef>
                <a:spcPct val="50000"/>
              </a:spcBef>
            </a:pPr>
            <a:r>
              <a:rPr lang="en-US" altLang="zh-CN" sz="2800"/>
              <a:t>Bottom line (outcomes/results) is far less apparent than in the private sector.</a:t>
            </a:r>
          </a:p>
          <a:p>
            <a:pPr eaLnBrk="1" hangingPunct="1">
              <a:lnSpc>
                <a:spcPct val="80000"/>
              </a:lnSpc>
              <a:spcBef>
                <a:spcPct val="50000"/>
              </a:spcBef>
            </a:pPr>
            <a:r>
              <a:rPr lang="en-US" altLang="zh-CN" sz="2800"/>
              <a:t>Problems in collecting program performance </a:t>
            </a:r>
            <a:r>
              <a:rPr lang="en-US" altLang="zh-CN" sz="2800" b="1"/>
              <a:t>data</a:t>
            </a:r>
            <a:r>
              <a:rPr lang="en-US" altLang="zh-CN" sz="2800"/>
              <a:t>.</a:t>
            </a:r>
          </a:p>
          <a:p>
            <a:pPr eaLnBrk="1" hangingPunct="1">
              <a:lnSpc>
                <a:spcPct val="80000"/>
              </a:lnSpc>
              <a:spcBef>
                <a:spcPct val="50000"/>
              </a:spcBef>
            </a:pPr>
            <a:r>
              <a:rPr lang="en-US" altLang="zh-CN" sz="2800"/>
              <a:t>The diverse and complex factors affect agencies</a:t>
            </a:r>
            <a:r>
              <a:rPr lang="en-US" altLang="zh-CN" sz="2800">
                <a:latin typeface="Garamond" pitchFamily="18" charset="0"/>
              </a:rPr>
              <a:t>’</a:t>
            </a:r>
            <a:r>
              <a:rPr lang="en-US" altLang="zh-CN" sz="2800"/>
              <a:t> results.</a:t>
            </a:r>
          </a:p>
          <a:p>
            <a:pPr eaLnBrk="1" hangingPunct="1">
              <a:lnSpc>
                <a:spcPct val="80000"/>
              </a:lnSpc>
              <a:spcBef>
                <a:spcPct val="50000"/>
              </a:spcBef>
            </a:pPr>
            <a:r>
              <a:rPr lang="en-US" altLang="zh-CN" sz="2800"/>
              <a:t>Agencies have little control over some of those factors.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a:spLocks noGrp="1"/>
          </p:cNvSpPr>
          <p:nvPr>
            <p:ph type="sldNum" sz="quarter" idx="12"/>
          </p:nvPr>
        </p:nvSpPr>
        <p:spPr>
          <a:noFill/>
        </p:spPr>
        <p:txBody>
          <a:bodyPr/>
          <a:lstStyle/>
          <a:p>
            <a:fld id="{056A23DE-55EF-4CDD-B089-56CE24010BFD}" type="slidenum">
              <a:rPr lang="zh-CN" altLang="en-US" smtClean="0">
                <a:ea typeface="宋体" charset="-122"/>
              </a:rPr>
              <a:pPr/>
              <a:t>35</a:t>
            </a:fld>
            <a:endParaRPr lang="en-US" altLang="zh-CN">
              <a:ea typeface="宋体" charset="-122"/>
            </a:endParaRPr>
          </a:p>
        </p:txBody>
      </p:sp>
      <p:sp>
        <p:nvSpPr>
          <p:cNvPr id="30723" name="Rectangle 2"/>
          <p:cNvSpPr>
            <a:spLocks noGrp="1" noChangeArrowheads="1"/>
          </p:cNvSpPr>
          <p:nvPr>
            <p:ph type="title"/>
          </p:nvPr>
        </p:nvSpPr>
        <p:spPr/>
        <p:txBody>
          <a:bodyPr>
            <a:normAutofit fontScale="90000"/>
          </a:bodyPr>
          <a:lstStyle/>
          <a:p>
            <a:pPr eaLnBrk="1" hangingPunct="1"/>
            <a:r>
              <a:rPr lang="en-US" altLang="zh-CN" sz="3600"/>
              <a:t>Step 2: Aligning Activities, Core Processes, and Resources</a:t>
            </a:r>
          </a:p>
        </p:txBody>
      </p:sp>
      <p:sp>
        <p:nvSpPr>
          <p:cNvPr id="30724" name="Rectangle 3"/>
          <p:cNvSpPr>
            <a:spLocks noGrp="1" noChangeArrowheads="1"/>
          </p:cNvSpPr>
          <p:nvPr>
            <p:ph type="body" idx="1"/>
          </p:nvPr>
        </p:nvSpPr>
        <p:spPr>
          <a:xfrm>
            <a:off x="533400" y="1676400"/>
            <a:ext cx="8229600" cy="4953000"/>
          </a:xfrm>
        </p:spPr>
        <p:txBody>
          <a:bodyPr>
            <a:normAutofit lnSpcReduction="10000"/>
          </a:bodyPr>
          <a:lstStyle/>
          <a:p>
            <a:pPr eaLnBrk="1" hangingPunct="1">
              <a:lnSpc>
                <a:spcPct val="90000"/>
              </a:lnSpc>
              <a:spcBef>
                <a:spcPct val="50000"/>
              </a:spcBef>
            </a:pPr>
            <a:r>
              <a:rPr lang="en-US" altLang="zh-CN" sz="2400"/>
              <a:t>An organization</a:t>
            </a:r>
            <a:r>
              <a:rPr lang="en-US" altLang="zh-CN" sz="2400">
                <a:latin typeface="Garamond" pitchFamily="18" charset="0"/>
              </a:rPr>
              <a:t>’</a:t>
            </a:r>
            <a:r>
              <a:rPr lang="en-US" altLang="zh-CN" sz="2400"/>
              <a:t>s activities, core processes, and resources </a:t>
            </a:r>
            <a:r>
              <a:rPr lang="en-US" altLang="zh-CN" sz="2400" i="1"/>
              <a:t>must be aligned to support its mission and help achieve its goals</a:t>
            </a:r>
            <a:r>
              <a:rPr lang="en-US" altLang="zh-CN" sz="2400"/>
              <a:t>.</a:t>
            </a:r>
          </a:p>
          <a:p>
            <a:pPr eaLnBrk="1" hangingPunct="1">
              <a:lnSpc>
                <a:spcPct val="90000"/>
              </a:lnSpc>
              <a:spcBef>
                <a:spcPct val="50000"/>
              </a:spcBef>
            </a:pPr>
            <a:r>
              <a:rPr lang="en-US" altLang="zh-CN" sz="2400"/>
              <a:t>It requires the organization firstly evaluate the extent to which their programs contribute to meeting the mission and desired outcomes.</a:t>
            </a:r>
          </a:p>
          <a:p>
            <a:pPr eaLnBrk="1" hangingPunct="1">
              <a:lnSpc>
                <a:spcPct val="90000"/>
              </a:lnSpc>
              <a:spcBef>
                <a:spcPct val="50000"/>
              </a:spcBef>
            </a:pPr>
            <a:r>
              <a:rPr lang="en-US" altLang="zh-CN" sz="2400"/>
              <a:t>If organization concerns mission-related outcomes, it is easier to alter old structures and procedures.</a:t>
            </a:r>
          </a:p>
          <a:p>
            <a:pPr eaLnBrk="1" hangingPunct="1">
              <a:lnSpc>
                <a:spcPct val="90000"/>
              </a:lnSpc>
              <a:spcBef>
                <a:spcPct val="50000"/>
              </a:spcBef>
            </a:pPr>
            <a:r>
              <a:rPr lang="en-US" altLang="zh-CN" sz="2400"/>
              <a:t>Agencies need ensure their core processes support mission-related goals. </a:t>
            </a:r>
          </a:p>
          <a:p>
            <a:pPr eaLnBrk="1" hangingPunct="1">
              <a:lnSpc>
                <a:spcPct val="90000"/>
              </a:lnSpc>
              <a:spcBef>
                <a:spcPct val="50000"/>
              </a:spcBef>
            </a:pPr>
            <a:r>
              <a:rPr lang="en-US" altLang="zh-CN" sz="2400"/>
              <a:t>Agencies should better link funding and anticipated results.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5"/>
          <p:cNvSpPr>
            <a:spLocks noGrp="1"/>
          </p:cNvSpPr>
          <p:nvPr>
            <p:ph type="sldNum" sz="quarter" idx="12"/>
          </p:nvPr>
        </p:nvSpPr>
        <p:spPr>
          <a:noFill/>
        </p:spPr>
        <p:txBody>
          <a:bodyPr/>
          <a:lstStyle/>
          <a:p>
            <a:fld id="{19771CE9-2AD8-4400-89A1-6FEDB421D346}" type="slidenum">
              <a:rPr lang="zh-CN" altLang="en-US" smtClean="0">
                <a:ea typeface="宋体" charset="-122"/>
              </a:rPr>
              <a:pPr/>
              <a:t>36</a:t>
            </a:fld>
            <a:endParaRPr lang="en-US" altLang="zh-CN">
              <a:ea typeface="宋体" charset="-122"/>
            </a:endParaRPr>
          </a:p>
        </p:txBody>
      </p:sp>
      <p:sp>
        <p:nvSpPr>
          <p:cNvPr id="31747" name="Rectangle 2"/>
          <p:cNvSpPr>
            <a:spLocks noGrp="1" noChangeArrowheads="1"/>
          </p:cNvSpPr>
          <p:nvPr>
            <p:ph type="title"/>
          </p:nvPr>
        </p:nvSpPr>
        <p:spPr/>
        <p:txBody>
          <a:bodyPr/>
          <a:lstStyle/>
          <a:p>
            <a:pPr eaLnBrk="1" hangingPunct="1"/>
            <a:r>
              <a:rPr lang="en-US" altLang="zh-CN"/>
              <a:t>Step 3: Implementation</a:t>
            </a:r>
          </a:p>
        </p:txBody>
      </p:sp>
      <p:sp>
        <p:nvSpPr>
          <p:cNvPr id="31748" name="Rectangle 3"/>
          <p:cNvSpPr>
            <a:spLocks noGrp="1" noChangeArrowheads="1"/>
          </p:cNvSpPr>
          <p:nvPr>
            <p:ph type="body" idx="1"/>
          </p:nvPr>
        </p:nvSpPr>
        <p:spPr/>
        <p:txBody>
          <a:bodyPr/>
          <a:lstStyle/>
          <a:p>
            <a:pPr eaLnBrk="1" hangingPunct="1"/>
            <a:r>
              <a:rPr lang="en-US" altLang="zh-CN"/>
              <a:t>Successful implementation is reached when the expected objectives of a program are obtained.</a:t>
            </a:r>
          </a:p>
          <a:p>
            <a:pPr eaLnBrk="1" hangingPunct="1">
              <a:buFontTx/>
              <a:buNone/>
            </a:pPr>
            <a:endParaRPr lang="en-US" altLang="zh-CN"/>
          </a:p>
          <a:p>
            <a:pPr eaLnBrk="1" hangingPunct="1"/>
            <a:r>
              <a:rPr lang="en-US" altLang="zh-CN"/>
              <a:t>But first two questions must be addressed:</a:t>
            </a:r>
          </a:p>
          <a:p>
            <a:pPr lvl="1" eaLnBrk="1" hangingPunct="1"/>
            <a:r>
              <a:rPr lang="en-US" altLang="zh-CN"/>
              <a:t>What tools are available?</a:t>
            </a:r>
          </a:p>
          <a:p>
            <a:pPr lvl="1" eaLnBrk="1" hangingPunct="1"/>
            <a:r>
              <a:rPr lang="en-US" altLang="zh-CN"/>
              <a:t>Which tools are most appropriate?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a:spLocks noGrp="1"/>
          </p:cNvSpPr>
          <p:nvPr>
            <p:ph type="sldNum" sz="quarter" idx="12"/>
          </p:nvPr>
        </p:nvSpPr>
        <p:spPr>
          <a:noFill/>
        </p:spPr>
        <p:txBody>
          <a:bodyPr/>
          <a:lstStyle/>
          <a:p>
            <a:fld id="{E0710DEA-2AE7-4BE8-861A-A70A47773435}" type="slidenum">
              <a:rPr lang="zh-CN" altLang="en-US" smtClean="0">
                <a:ea typeface="宋体" charset="-122"/>
              </a:rPr>
              <a:pPr/>
              <a:t>37</a:t>
            </a:fld>
            <a:endParaRPr lang="en-US" altLang="zh-CN">
              <a:ea typeface="宋体" charset="-122"/>
            </a:endParaRPr>
          </a:p>
        </p:txBody>
      </p:sp>
      <p:sp>
        <p:nvSpPr>
          <p:cNvPr id="32771" name="Rectangle 2"/>
          <p:cNvSpPr>
            <a:spLocks noGrp="1" noChangeArrowheads="1"/>
          </p:cNvSpPr>
          <p:nvPr>
            <p:ph type="title"/>
          </p:nvPr>
        </p:nvSpPr>
        <p:spPr>
          <a:xfrm>
            <a:off x="457200" y="457200"/>
            <a:ext cx="8229600" cy="792163"/>
          </a:xfrm>
        </p:spPr>
        <p:txBody>
          <a:bodyPr/>
          <a:lstStyle/>
          <a:p>
            <a:pPr eaLnBrk="1" hangingPunct="1"/>
            <a:r>
              <a:rPr lang="en-US" altLang="zh-CN" sz="3600"/>
              <a:t>What Tools Are Available?</a:t>
            </a:r>
          </a:p>
        </p:txBody>
      </p:sp>
      <p:sp>
        <p:nvSpPr>
          <p:cNvPr id="32772" name="Rectangle 3"/>
          <p:cNvSpPr>
            <a:spLocks noGrp="1" noChangeArrowheads="1"/>
          </p:cNvSpPr>
          <p:nvPr>
            <p:ph type="body" idx="1"/>
          </p:nvPr>
        </p:nvSpPr>
        <p:spPr>
          <a:xfrm>
            <a:off x="457200" y="1600200"/>
            <a:ext cx="8229600" cy="4602163"/>
          </a:xfrm>
        </p:spPr>
        <p:txBody>
          <a:bodyPr>
            <a:normAutofit/>
          </a:bodyPr>
          <a:lstStyle/>
          <a:p>
            <a:pPr eaLnBrk="1" hangingPunct="1">
              <a:lnSpc>
                <a:spcPct val="80000"/>
              </a:lnSpc>
              <a:spcBef>
                <a:spcPct val="50000"/>
              </a:spcBef>
            </a:pPr>
            <a:r>
              <a:rPr lang="en-US" altLang="zh-CN" sz="2800" dirty="0"/>
              <a:t>Political management </a:t>
            </a:r>
          </a:p>
          <a:p>
            <a:pPr eaLnBrk="1" hangingPunct="1">
              <a:lnSpc>
                <a:spcPct val="80000"/>
              </a:lnSpc>
              <a:spcBef>
                <a:spcPct val="50000"/>
              </a:spcBef>
            </a:pPr>
            <a:r>
              <a:rPr lang="en-US" altLang="zh-CN" sz="2800" dirty="0"/>
              <a:t>Organizational arrangements with other jurisdictions (IGRs)</a:t>
            </a:r>
          </a:p>
          <a:p>
            <a:pPr eaLnBrk="1" hangingPunct="1">
              <a:lnSpc>
                <a:spcPct val="80000"/>
              </a:lnSpc>
              <a:spcBef>
                <a:spcPct val="50000"/>
              </a:spcBef>
            </a:pPr>
            <a:r>
              <a:rPr lang="en-US" altLang="zh-CN" sz="2800" dirty="0"/>
              <a:t>Organizational arrangements with nonprofit and private sectors (Chapters 5 &amp; 7 -Organizing and Implementation )</a:t>
            </a:r>
          </a:p>
          <a:p>
            <a:pPr eaLnBrk="1" hangingPunct="1">
              <a:lnSpc>
                <a:spcPct val="80000"/>
              </a:lnSpc>
              <a:spcBef>
                <a:spcPct val="50000"/>
              </a:spcBef>
            </a:pPr>
            <a:r>
              <a:rPr lang="en-US" altLang="zh-CN" sz="2800" dirty="0"/>
              <a:t>Leadership skills (Chapter 6)</a:t>
            </a:r>
          </a:p>
          <a:p>
            <a:pPr eaLnBrk="1" hangingPunct="1">
              <a:lnSpc>
                <a:spcPct val="80000"/>
              </a:lnSpc>
              <a:spcBef>
                <a:spcPct val="50000"/>
              </a:spcBef>
            </a:pPr>
            <a:r>
              <a:rPr lang="en-US" altLang="zh-CN" sz="2800" dirty="0"/>
              <a:t>Various management techniques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5"/>
          <p:cNvSpPr>
            <a:spLocks noGrp="1"/>
          </p:cNvSpPr>
          <p:nvPr>
            <p:ph type="sldNum" sz="quarter" idx="12"/>
          </p:nvPr>
        </p:nvSpPr>
        <p:spPr>
          <a:noFill/>
        </p:spPr>
        <p:txBody>
          <a:bodyPr/>
          <a:lstStyle/>
          <a:p>
            <a:fld id="{BC49B430-F3E0-4BCD-99A5-C9CB995B70D6}" type="slidenum">
              <a:rPr lang="zh-CN" altLang="en-US" smtClean="0">
                <a:ea typeface="宋体" charset="-122"/>
              </a:rPr>
              <a:pPr/>
              <a:t>38</a:t>
            </a:fld>
            <a:endParaRPr lang="en-US" altLang="zh-CN">
              <a:ea typeface="宋体" charset="-122"/>
            </a:endParaRPr>
          </a:p>
        </p:txBody>
      </p:sp>
      <p:sp>
        <p:nvSpPr>
          <p:cNvPr id="33795" name="Rectangle 2"/>
          <p:cNvSpPr>
            <a:spLocks noGrp="1" noChangeArrowheads="1"/>
          </p:cNvSpPr>
          <p:nvPr>
            <p:ph type="title"/>
          </p:nvPr>
        </p:nvSpPr>
        <p:spPr>
          <a:xfrm>
            <a:off x="533400" y="228600"/>
            <a:ext cx="8229600" cy="1143000"/>
          </a:xfrm>
        </p:spPr>
        <p:txBody>
          <a:bodyPr/>
          <a:lstStyle/>
          <a:p>
            <a:pPr eaLnBrk="1" hangingPunct="1"/>
            <a:r>
              <a:rPr lang="en-US" altLang="zh-CN" sz="3600"/>
              <a:t>Which Tools Are Most Appropriate?</a:t>
            </a:r>
          </a:p>
        </p:txBody>
      </p:sp>
      <p:sp>
        <p:nvSpPr>
          <p:cNvPr id="33796" name="Rectangle 3"/>
          <p:cNvSpPr>
            <a:spLocks noGrp="1" noChangeArrowheads="1"/>
          </p:cNvSpPr>
          <p:nvPr>
            <p:ph type="body" idx="1"/>
          </p:nvPr>
        </p:nvSpPr>
        <p:spPr>
          <a:xfrm>
            <a:off x="457200" y="1412776"/>
            <a:ext cx="7924800" cy="5094387"/>
          </a:xfrm>
        </p:spPr>
        <p:txBody>
          <a:bodyPr>
            <a:normAutofit fontScale="85000" lnSpcReduction="20000"/>
          </a:bodyPr>
          <a:lstStyle/>
          <a:p>
            <a:pPr eaLnBrk="1" hangingPunct="1"/>
            <a:r>
              <a:rPr lang="en-US" altLang="zh-CN" dirty="0"/>
              <a:t>Public administrators need to know the different </a:t>
            </a:r>
            <a:r>
              <a:rPr lang="en-US" altLang="zh-CN" dirty="0">
                <a:solidFill>
                  <a:srgbClr val="FF0000"/>
                </a:solidFill>
              </a:rPr>
              <a:t>consequences</a:t>
            </a:r>
            <a:r>
              <a:rPr lang="en-US" altLang="zh-CN" dirty="0"/>
              <a:t> of using different tools, consequences include:</a:t>
            </a:r>
          </a:p>
          <a:p>
            <a:pPr lvl="1" eaLnBrk="1" hangingPunct="1"/>
            <a:r>
              <a:rPr lang="en-US" altLang="zh-CN" dirty="0"/>
              <a:t>Administrative feasibility</a:t>
            </a:r>
          </a:p>
          <a:p>
            <a:pPr lvl="1" eaLnBrk="1" hangingPunct="1"/>
            <a:r>
              <a:rPr lang="en-US" altLang="zh-CN" dirty="0"/>
              <a:t>Effectiveness</a:t>
            </a:r>
          </a:p>
          <a:p>
            <a:pPr lvl="1" eaLnBrk="1" hangingPunct="1"/>
            <a:r>
              <a:rPr lang="en-US" altLang="zh-CN" dirty="0"/>
              <a:t>Efficiency</a:t>
            </a:r>
          </a:p>
          <a:p>
            <a:pPr lvl="1" eaLnBrk="1" hangingPunct="1"/>
            <a:r>
              <a:rPr lang="en-US" altLang="zh-CN" dirty="0"/>
              <a:t>Equity</a:t>
            </a:r>
          </a:p>
          <a:p>
            <a:pPr lvl="1" eaLnBrk="1" hangingPunct="1"/>
            <a:r>
              <a:rPr lang="en-US" altLang="zh-CN" dirty="0"/>
              <a:t>Political feasibility</a:t>
            </a:r>
          </a:p>
          <a:p>
            <a:r>
              <a:rPr lang="en-US" altLang="zh-CN" dirty="0">
                <a:ea typeface="宋体" charset="-122"/>
              </a:rPr>
              <a:t>Public administrators need to decide which sector – government, nonprofit, or private -- would most likely produce the desired results.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p:spPr>
        <p:txBody>
          <a:bodyPr/>
          <a:lstStyle/>
          <a:p>
            <a:fld id="{3A125E97-4BA5-402F-A47C-7D01C4981C38}" type="slidenum">
              <a:rPr lang="zh-CN" altLang="en-US" smtClean="0">
                <a:ea typeface="宋体" charset="-122"/>
              </a:rPr>
              <a:pPr/>
              <a:t>39</a:t>
            </a:fld>
            <a:endParaRPr lang="en-US" altLang="zh-CN">
              <a:ea typeface="宋体" charset="-122"/>
            </a:endParaRPr>
          </a:p>
        </p:txBody>
      </p:sp>
      <p:sp>
        <p:nvSpPr>
          <p:cNvPr id="34819" name="Rectangle 2"/>
          <p:cNvSpPr>
            <a:spLocks noGrp="1" noChangeArrowheads="1"/>
          </p:cNvSpPr>
          <p:nvPr>
            <p:ph type="title"/>
          </p:nvPr>
        </p:nvSpPr>
        <p:spPr>
          <a:xfrm>
            <a:off x="457200" y="457200"/>
            <a:ext cx="8229600" cy="792163"/>
          </a:xfrm>
        </p:spPr>
        <p:txBody>
          <a:bodyPr/>
          <a:lstStyle/>
          <a:p>
            <a:pPr eaLnBrk="1" hangingPunct="1"/>
            <a:r>
              <a:rPr lang="en-US" altLang="zh-CN" sz="3600"/>
              <a:t>Step 4: Performance Assessment</a:t>
            </a:r>
          </a:p>
        </p:txBody>
      </p:sp>
      <p:sp>
        <p:nvSpPr>
          <p:cNvPr id="34820" name="Rectangle 3"/>
          <p:cNvSpPr>
            <a:spLocks noGrp="1" noChangeArrowheads="1"/>
          </p:cNvSpPr>
          <p:nvPr>
            <p:ph type="body" idx="1"/>
          </p:nvPr>
        </p:nvSpPr>
        <p:spPr>
          <a:xfrm>
            <a:off x="457200" y="1676400"/>
            <a:ext cx="8229600" cy="4983163"/>
          </a:xfrm>
        </p:spPr>
        <p:txBody>
          <a:bodyPr/>
          <a:lstStyle/>
          <a:p>
            <a:pPr eaLnBrk="1" hangingPunct="1">
              <a:spcBef>
                <a:spcPct val="50000"/>
              </a:spcBef>
            </a:pPr>
            <a:r>
              <a:rPr lang="en-US" altLang="zh-CN" sz="2800" dirty="0"/>
              <a:t>This step involves monitoring and reporting  program accomplishments, particularly progress toward pre-established goals. Namely 2 types:</a:t>
            </a:r>
          </a:p>
          <a:p>
            <a:pPr lvl="1" eaLnBrk="1" hangingPunct="1">
              <a:spcBef>
                <a:spcPct val="50000"/>
              </a:spcBef>
            </a:pPr>
            <a:r>
              <a:rPr lang="en-US" altLang="zh-CN" sz="2400" b="1" dirty="0"/>
              <a:t>Performance measurement </a:t>
            </a:r>
            <a:r>
              <a:rPr lang="en-US" altLang="zh-CN" sz="2400" dirty="0"/>
              <a:t>addresses program outcomes, not program activities/outputs. (internal)</a:t>
            </a:r>
          </a:p>
          <a:p>
            <a:pPr lvl="2" eaLnBrk="1" hangingPunct="1">
              <a:spcBef>
                <a:spcPct val="50000"/>
              </a:spcBef>
            </a:pPr>
            <a:r>
              <a:rPr lang="en-US" altLang="zh-CN" sz="2000" dirty="0"/>
              <a:t>Difficulties: 1) identifying goals; 2) developing measures.</a:t>
            </a:r>
          </a:p>
          <a:p>
            <a:pPr lvl="1" eaLnBrk="1" hangingPunct="1">
              <a:spcBef>
                <a:spcPct val="50000"/>
              </a:spcBef>
            </a:pPr>
            <a:r>
              <a:rPr lang="en-US" altLang="zh-CN" sz="2400" b="1" dirty="0"/>
              <a:t>Program evaluation </a:t>
            </a:r>
            <a:r>
              <a:rPr lang="en-US" altLang="zh-CN" sz="2400" dirty="0"/>
              <a:t>is an individual, systematic study conducted periodically, or on an ad hoc (</a:t>
            </a:r>
            <a:r>
              <a:rPr lang="zh-CN" altLang="en-US" sz="2400" dirty="0"/>
              <a:t>临时）</a:t>
            </a:r>
            <a:r>
              <a:rPr lang="en-US" altLang="zh-CN" sz="2400" dirty="0"/>
              <a:t> basis, to determine how well a program is working. (external)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灯片编号占位符 5"/>
          <p:cNvSpPr>
            <a:spLocks noGrp="1"/>
          </p:cNvSpPr>
          <p:nvPr>
            <p:ph type="sldNum" sz="quarter" idx="12"/>
          </p:nvPr>
        </p:nvSpPr>
        <p:spPr>
          <a:noFill/>
        </p:spPr>
        <p:txBody>
          <a:bodyPr/>
          <a:lstStyle/>
          <a:p>
            <a:fld id="{A23B6840-5639-442B-A093-0A83C50AB709}" type="slidenum">
              <a:rPr lang="zh-CN" altLang="en-US" smtClean="0">
                <a:ea typeface="宋体" charset="-122"/>
              </a:rPr>
              <a:pPr/>
              <a:t>4</a:t>
            </a:fld>
            <a:endParaRPr lang="en-US" altLang="zh-CN">
              <a:ea typeface="宋体" charset="-122"/>
            </a:endParaRPr>
          </a:p>
        </p:txBody>
      </p:sp>
      <p:sp>
        <p:nvSpPr>
          <p:cNvPr id="3075" name="Rectangle 2"/>
          <p:cNvSpPr>
            <a:spLocks noGrp="1" noChangeArrowheads="1"/>
          </p:cNvSpPr>
          <p:nvPr>
            <p:ph type="title"/>
          </p:nvPr>
        </p:nvSpPr>
        <p:spPr/>
        <p:txBody>
          <a:bodyPr/>
          <a:lstStyle/>
          <a:p>
            <a:pPr eaLnBrk="1" hangingPunct="1"/>
            <a:r>
              <a:rPr lang="en-US" altLang="zh-CN"/>
              <a:t>Overview</a:t>
            </a:r>
          </a:p>
        </p:txBody>
      </p:sp>
      <p:sp>
        <p:nvSpPr>
          <p:cNvPr id="3076" name="Rectangle 3"/>
          <p:cNvSpPr>
            <a:spLocks noGrp="1" noChangeArrowheads="1"/>
          </p:cNvSpPr>
          <p:nvPr>
            <p:ph type="body" idx="1"/>
          </p:nvPr>
        </p:nvSpPr>
        <p:spPr>
          <a:xfrm>
            <a:off x="762000" y="2133600"/>
            <a:ext cx="7772400" cy="4267200"/>
          </a:xfrm>
        </p:spPr>
        <p:txBody>
          <a:bodyPr/>
          <a:lstStyle/>
          <a:p>
            <a:pPr eaLnBrk="1" hangingPunct="1"/>
            <a:r>
              <a:rPr lang="en-US" altLang="zh-CN" dirty="0"/>
              <a:t>Overview of students’ suggestions</a:t>
            </a:r>
          </a:p>
          <a:p>
            <a:pPr eaLnBrk="1" hangingPunct="1"/>
            <a:r>
              <a:rPr lang="en-US" altLang="zh-CN" dirty="0"/>
              <a:t>Overview of the Last Session</a:t>
            </a:r>
          </a:p>
          <a:p>
            <a:pPr eaLnBrk="1" hangingPunct="1"/>
            <a:r>
              <a:rPr lang="en-US" altLang="zh-CN" dirty="0"/>
              <a:t>One of the Traditional Management Functions—Planning</a:t>
            </a:r>
          </a:p>
          <a:p>
            <a:pPr eaLnBrk="1" hangingPunct="1">
              <a:buFontTx/>
              <a:buNone/>
            </a:pPr>
            <a:endParaRPr lang="en-US" altLang="zh-C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a:spLocks noGrp="1"/>
          </p:cNvSpPr>
          <p:nvPr>
            <p:ph type="sldNum" sz="quarter" idx="12"/>
          </p:nvPr>
        </p:nvSpPr>
        <p:spPr>
          <a:noFill/>
        </p:spPr>
        <p:txBody>
          <a:bodyPr/>
          <a:lstStyle/>
          <a:p>
            <a:fld id="{D21A7647-7011-4EF3-AC2C-F9C774C1253A}" type="slidenum">
              <a:rPr lang="zh-CN" altLang="en-US" smtClean="0">
                <a:ea typeface="宋体" charset="-122"/>
              </a:rPr>
              <a:pPr/>
              <a:t>40</a:t>
            </a:fld>
            <a:endParaRPr lang="en-US" altLang="zh-CN">
              <a:ea typeface="宋体" charset="-122"/>
            </a:endParaRPr>
          </a:p>
        </p:txBody>
      </p:sp>
      <p:sp>
        <p:nvSpPr>
          <p:cNvPr id="35843" name="Rectangle 2"/>
          <p:cNvSpPr>
            <a:spLocks noGrp="1" noChangeArrowheads="1"/>
          </p:cNvSpPr>
          <p:nvPr>
            <p:ph type="title"/>
          </p:nvPr>
        </p:nvSpPr>
        <p:spPr>
          <a:xfrm>
            <a:off x="457200" y="533400"/>
            <a:ext cx="8229600" cy="792163"/>
          </a:xfrm>
        </p:spPr>
        <p:txBody>
          <a:bodyPr>
            <a:normAutofit fontScale="90000"/>
          </a:bodyPr>
          <a:lstStyle/>
          <a:p>
            <a:pPr eaLnBrk="1" hangingPunct="1"/>
            <a:r>
              <a:rPr lang="en-US" altLang="zh-CN" sz="3600"/>
              <a:t>The Four Types of Program Evaluation</a:t>
            </a:r>
          </a:p>
        </p:txBody>
      </p:sp>
      <p:sp>
        <p:nvSpPr>
          <p:cNvPr id="35844" name="Rectangle 3"/>
          <p:cNvSpPr>
            <a:spLocks noGrp="1" noChangeArrowheads="1"/>
          </p:cNvSpPr>
          <p:nvPr>
            <p:ph type="body" idx="1"/>
          </p:nvPr>
        </p:nvSpPr>
        <p:spPr>
          <a:xfrm>
            <a:off x="457200" y="1600200"/>
            <a:ext cx="8229600" cy="4724400"/>
          </a:xfrm>
        </p:spPr>
        <p:txBody>
          <a:bodyPr/>
          <a:lstStyle/>
          <a:p>
            <a:pPr eaLnBrk="1" hangingPunct="1">
              <a:lnSpc>
                <a:spcPct val="90000"/>
              </a:lnSpc>
              <a:spcBef>
                <a:spcPct val="50000"/>
              </a:spcBef>
            </a:pPr>
            <a:r>
              <a:rPr lang="en-US" altLang="zh-CN" sz="2600" b="1"/>
              <a:t>Process evaluation </a:t>
            </a:r>
            <a:r>
              <a:rPr lang="en-US" altLang="zh-CN" sz="2600"/>
              <a:t>evaluates how a program is operating as it was intended.</a:t>
            </a:r>
          </a:p>
          <a:p>
            <a:pPr eaLnBrk="1" hangingPunct="1">
              <a:lnSpc>
                <a:spcPct val="90000"/>
              </a:lnSpc>
              <a:spcBef>
                <a:spcPct val="50000"/>
              </a:spcBef>
            </a:pPr>
            <a:r>
              <a:rPr lang="en-US" altLang="zh-CN" sz="2600" b="1"/>
              <a:t>Cost-benefit and cost-effectiveness analyses </a:t>
            </a:r>
            <a:r>
              <a:rPr lang="en-US" altLang="zh-CN" sz="2600"/>
              <a:t>compare a program</a:t>
            </a:r>
            <a:r>
              <a:rPr lang="en-US" altLang="zh-CN" sz="2600">
                <a:latin typeface="Garamond" pitchFamily="18" charset="0"/>
              </a:rPr>
              <a:t>’</a:t>
            </a:r>
            <a:r>
              <a:rPr lang="en-US" altLang="zh-CN" sz="2600"/>
              <a:t>s outputs or outcomes with the costs to produce them.</a:t>
            </a:r>
          </a:p>
          <a:p>
            <a:pPr eaLnBrk="1" hangingPunct="1">
              <a:lnSpc>
                <a:spcPct val="90000"/>
              </a:lnSpc>
              <a:spcBef>
                <a:spcPct val="50000"/>
              </a:spcBef>
            </a:pPr>
            <a:r>
              <a:rPr lang="en-US" altLang="zh-CN" sz="2600" b="1"/>
              <a:t>Impact evaluation </a:t>
            </a:r>
            <a:r>
              <a:rPr lang="en-US" altLang="zh-CN" sz="2600"/>
              <a:t>looks at whether a program</a:t>
            </a:r>
            <a:r>
              <a:rPr lang="en-US" altLang="zh-CN" sz="2600">
                <a:latin typeface="Garamond" pitchFamily="18" charset="0"/>
              </a:rPr>
              <a:t>’</a:t>
            </a:r>
            <a:r>
              <a:rPr lang="en-US" altLang="zh-CN" sz="2600"/>
              <a:t>s objectives have been met. What happened to participants? e.g. Head Start program</a:t>
            </a:r>
          </a:p>
          <a:p>
            <a:pPr eaLnBrk="1" hangingPunct="1">
              <a:lnSpc>
                <a:spcPct val="90000"/>
              </a:lnSpc>
              <a:spcBef>
                <a:spcPct val="50000"/>
              </a:spcBef>
            </a:pPr>
            <a:r>
              <a:rPr lang="en-US" altLang="zh-CN" sz="2600" b="1"/>
              <a:t>Outcome evaluation </a:t>
            </a:r>
            <a:r>
              <a:rPr lang="en-US" altLang="zh-CN" sz="2600"/>
              <a:t>evaluates its actual effects on a problem.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36712"/>
            <a:ext cx="8229600" cy="5400600"/>
          </a:xfrm>
        </p:spPr>
        <p:txBody>
          <a:bodyPr>
            <a:normAutofit fontScale="92500"/>
          </a:bodyPr>
          <a:lstStyle/>
          <a:p>
            <a:pPr algn="ctr">
              <a:buNone/>
            </a:pPr>
            <a:r>
              <a:rPr lang="zh-CN" altLang="en-US" sz="4800" b="1" dirty="0"/>
              <a:t>五种功能之</a:t>
            </a:r>
            <a:endParaRPr lang="en-US" altLang="zh-CN" sz="4800" b="1" dirty="0"/>
          </a:p>
          <a:p>
            <a:pPr algn="ctr">
              <a:buNone/>
            </a:pPr>
            <a:r>
              <a:rPr lang="zh-CN" altLang="en-US" sz="4800" b="1" dirty="0"/>
              <a:t>规划 </a:t>
            </a:r>
            <a:endParaRPr lang="en-US" altLang="zh-CN" sz="4800" b="1" dirty="0"/>
          </a:p>
          <a:p>
            <a:pPr algn="ctr">
              <a:buNone/>
            </a:pPr>
            <a:r>
              <a:rPr lang="zh-CN" altLang="en-US" sz="4800" b="1" dirty="0"/>
              <a:t>（</a:t>
            </a:r>
            <a:r>
              <a:rPr lang="en-US" altLang="zh-CN" sz="4800" b="1" dirty="0"/>
              <a:t>planning)</a:t>
            </a:r>
          </a:p>
          <a:p>
            <a:pPr algn="ctr">
              <a:buNone/>
            </a:pPr>
            <a:endParaRPr lang="en-US" altLang="zh-CN" sz="4800" b="1" dirty="0"/>
          </a:p>
          <a:p>
            <a:pPr>
              <a:buNone/>
            </a:pPr>
            <a:r>
              <a:rPr lang="zh-CN" altLang="en-US" sz="2600" b="1" dirty="0">
                <a:latin typeface="华文新魏" pitchFamily="2" charset="-122"/>
                <a:ea typeface="华文新魏" pitchFamily="2" charset="-122"/>
              </a:rPr>
              <a:t>“我们国家好像一条巨大的游轮，甲板上有所有的奢侈品，却没有雷达，没有导航系统，也没有预防性的定期保养维护”。</a:t>
            </a:r>
            <a:r>
              <a:rPr lang="en-US" altLang="zh-CN" sz="2600" b="1" dirty="0">
                <a:latin typeface="华文新魏" pitchFamily="2" charset="-122"/>
                <a:ea typeface="华文新魏" pitchFamily="2" charset="-122"/>
              </a:rPr>
              <a:t>--《</a:t>
            </a:r>
            <a:r>
              <a:rPr lang="zh-CN" altLang="en-US" sz="2600" b="1" dirty="0">
                <a:latin typeface="华文新魏" pitchFamily="2" charset="-122"/>
                <a:ea typeface="华文新魏" pitchFamily="2" charset="-122"/>
              </a:rPr>
              <a:t>重塑政府</a:t>
            </a:r>
            <a:r>
              <a:rPr lang="en-US" altLang="zh-CN" sz="2600" b="1" dirty="0">
                <a:latin typeface="华文新魏" pitchFamily="2" charset="-122"/>
                <a:ea typeface="华文新魏" pitchFamily="2" charset="-122"/>
              </a:rPr>
              <a:t>》</a:t>
            </a:r>
          </a:p>
          <a:p>
            <a:pPr>
              <a:buNone/>
            </a:pPr>
            <a:r>
              <a:rPr lang="zh-CN" altLang="en-US" sz="2600" b="1" dirty="0">
                <a:latin typeface="华文新魏" pitchFamily="2" charset="-122"/>
                <a:ea typeface="华文新魏" pitchFamily="2" charset="-122"/>
              </a:rPr>
              <a:t>    对未来茫然不知，使政府在一次又一次的危机中自顾不暇。</a:t>
            </a:r>
          </a:p>
        </p:txBody>
      </p:sp>
      <p:sp>
        <p:nvSpPr>
          <p:cNvPr id="4" name="日期占位符 3"/>
          <p:cNvSpPr>
            <a:spLocks noGrp="1"/>
          </p:cNvSpPr>
          <p:nvPr>
            <p:ph type="dt" sz="half" idx="4294967295"/>
          </p:nvPr>
        </p:nvSpPr>
        <p:spPr>
          <a:xfrm>
            <a:off x="457200" y="6356350"/>
            <a:ext cx="2133600" cy="365125"/>
          </a:xfrm>
        </p:spPr>
        <p:txBody>
          <a:bodyPr/>
          <a:lstStyle/>
          <a:p>
            <a:pPr>
              <a:defRPr/>
            </a:pPr>
            <a:fld id="{5552FD99-D3C9-450D-9B71-394FD31843F8}" type="datetime1">
              <a:rPr lang="zh-CN" altLang="en-US" smtClean="0"/>
              <a:pPr>
                <a:defRPr/>
              </a:pPr>
              <a:t>2020/11/10</a:t>
            </a:fld>
            <a:endParaRPr lang="zh-CN" altLang="en-US"/>
          </a:p>
        </p:txBody>
      </p:sp>
      <p:sp>
        <p:nvSpPr>
          <p:cNvPr id="5" name="灯片编号占位符 4"/>
          <p:cNvSpPr>
            <a:spLocks noGrp="1"/>
          </p:cNvSpPr>
          <p:nvPr>
            <p:ph type="sldNum" sz="quarter" idx="12"/>
          </p:nvPr>
        </p:nvSpPr>
        <p:spPr/>
        <p:txBody>
          <a:bodyPr/>
          <a:lstStyle/>
          <a:p>
            <a:pPr>
              <a:defRPr/>
            </a:pPr>
            <a:r>
              <a:rPr lang="de-DE" altLang="en-US"/>
              <a:t>Page </a:t>
            </a:r>
            <a:r>
              <a:rPr lang="de-DE" altLang="en-US">
                <a:sym typeface="MS UI Gothic" pitchFamily="34" charset="-128"/>
              </a:rPr>
              <a:t></a:t>
            </a:r>
            <a:r>
              <a:rPr lang="de-DE" altLang="en-US"/>
              <a:t> </a:t>
            </a:r>
            <a:fld id="{32A6B226-3EC0-41CE-888B-C388AAD8862D}" type="slidenum">
              <a:rPr lang="zh-CN" alt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a:spLocks noGrp="1"/>
          </p:cNvSpPr>
          <p:nvPr>
            <p:ph type="sldNum" sz="quarter" idx="12"/>
          </p:nvPr>
        </p:nvSpPr>
        <p:spPr/>
        <p:txBody>
          <a:bodyPr/>
          <a:lstStyle/>
          <a:p>
            <a:pPr>
              <a:defRPr/>
            </a:pPr>
            <a:fld id="{B925150C-8D9A-4721-B7D8-77C76F7B6E70}" type="slidenum">
              <a:rPr lang="zh-CN" altLang="en-US" smtClean="0">
                <a:latin typeface="Arial" pitchFamily="34" charset="0"/>
              </a:rPr>
              <a:pPr>
                <a:defRPr/>
              </a:pPr>
              <a:t>42</a:t>
            </a:fld>
            <a:endParaRPr lang="en-US" altLang="zh-CN">
              <a:latin typeface="Arial" pitchFamily="34" charset="0"/>
            </a:endParaRPr>
          </a:p>
        </p:txBody>
      </p:sp>
      <p:sp>
        <p:nvSpPr>
          <p:cNvPr id="58372" name="Rectangle 3"/>
          <p:cNvSpPr>
            <a:spLocks noGrp="1" noChangeArrowheads="1"/>
          </p:cNvSpPr>
          <p:nvPr>
            <p:ph type="body" idx="1"/>
          </p:nvPr>
        </p:nvSpPr>
        <p:spPr>
          <a:xfrm>
            <a:off x="304800" y="1600200"/>
            <a:ext cx="8534400" cy="4525963"/>
          </a:xfrm>
        </p:spPr>
        <p:txBody>
          <a:bodyPr/>
          <a:lstStyle/>
          <a:p>
            <a:pPr marL="812800" indent="-812800" eaLnBrk="1" hangingPunct="1">
              <a:buFontTx/>
              <a:buAutoNum type="romanUcPeriod"/>
            </a:pPr>
            <a:r>
              <a:rPr dirty="0" err="1"/>
              <a:t>目标和</a:t>
            </a:r>
            <a:r>
              <a:rPr lang="zh-CN" altLang="en-US" dirty="0"/>
              <a:t>规划</a:t>
            </a:r>
            <a:r>
              <a:rPr dirty="0"/>
              <a:t>：</a:t>
            </a:r>
            <a:r>
              <a:rPr dirty="0" err="1"/>
              <a:t>一些术语</a:t>
            </a:r>
            <a:endParaRPr dirty="0"/>
          </a:p>
          <a:p>
            <a:pPr marL="812800" indent="-812800" eaLnBrk="1" hangingPunct="1">
              <a:buFontTx/>
              <a:buAutoNum type="romanUcPeriod"/>
            </a:pPr>
            <a:r>
              <a:rPr dirty="0" err="1"/>
              <a:t>规划类型与模型</a:t>
            </a:r>
            <a:endParaRPr dirty="0"/>
          </a:p>
          <a:p>
            <a:pPr marL="812800" indent="-812800" eaLnBrk="1" hangingPunct="1">
              <a:buFontTx/>
              <a:buAutoNum type="romanUcPeriod"/>
            </a:pPr>
            <a:r>
              <a:rPr dirty="0" err="1"/>
              <a:t>规划工具（预测</a:t>
            </a:r>
            <a:r>
              <a:rPr dirty="0"/>
              <a:t>）</a:t>
            </a:r>
          </a:p>
          <a:p>
            <a:pPr marL="812800" indent="-812800" eaLnBrk="1" hangingPunct="1">
              <a:buFontTx/>
              <a:buAutoNum type="romanUcPeriod"/>
            </a:pPr>
            <a:r>
              <a:rPr dirty="0" err="1"/>
              <a:t>战略规划</a:t>
            </a:r>
            <a:r>
              <a:rPr dirty="0"/>
              <a:t>/</a:t>
            </a:r>
            <a:r>
              <a:rPr dirty="0" err="1"/>
              <a:t>战略管理</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a:spLocks noGrp="1"/>
          </p:cNvSpPr>
          <p:nvPr>
            <p:ph type="sldNum" sz="quarter" idx="12"/>
          </p:nvPr>
        </p:nvSpPr>
        <p:spPr/>
        <p:txBody>
          <a:bodyPr/>
          <a:lstStyle/>
          <a:p>
            <a:pPr>
              <a:defRPr/>
            </a:pPr>
            <a:fld id="{59204F3C-3ED5-4037-9E98-FFDB3B2290D9}" type="slidenum">
              <a:rPr lang="zh-CN" altLang="en-US" smtClean="0">
                <a:latin typeface="Arial" pitchFamily="34" charset="0"/>
              </a:rPr>
              <a:pPr>
                <a:defRPr/>
              </a:pPr>
              <a:t>43</a:t>
            </a:fld>
            <a:endParaRPr lang="en-US" altLang="zh-CN">
              <a:latin typeface="Arial" pitchFamily="34" charset="0"/>
            </a:endParaRPr>
          </a:p>
        </p:txBody>
      </p:sp>
      <p:sp>
        <p:nvSpPr>
          <p:cNvPr id="60419" name="Rectangle 2"/>
          <p:cNvSpPr>
            <a:spLocks noGrp="1" noChangeArrowheads="1"/>
          </p:cNvSpPr>
          <p:nvPr>
            <p:ph type="title"/>
          </p:nvPr>
        </p:nvSpPr>
        <p:spPr>
          <a:xfrm>
            <a:off x="457200" y="457200"/>
            <a:ext cx="8229600" cy="715963"/>
          </a:xfrm>
        </p:spPr>
        <p:txBody>
          <a:bodyPr/>
          <a:lstStyle/>
          <a:p>
            <a:pPr eaLnBrk="1" hangingPunct="1"/>
            <a:r>
              <a:rPr lang="en-US" altLang="zh-CN" sz="4000"/>
              <a:t>I.</a:t>
            </a:r>
            <a:r>
              <a:rPr lang="en-US" altLang="zh-CN" sz="4000">
                <a:sym typeface="+mn-ea"/>
              </a:rPr>
              <a:t> </a:t>
            </a:r>
            <a:r>
              <a:rPr lang="zh-CN" altLang="en-US" sz="4000">
                <a:sym typeface="+mn-ea"/>
              </a:rPr>
              <a:t>一些术语</a:t>
            </a:r>
          </a:p>
        </p:txBody>
      </p:sp>
      <p:sp>
        <p:nvSpPr>
          <p:cNvPr id="60420" name="Rectangle 3"/>
          <p:cNvSpPr>
            <a:spLocks noGrp="1" noChangeArrowheads="1"/>
          </p:cNvSpPr>
          <p:nvPr>
            <p:ph type="body" idx="1"/>
          </p:nvPr>
        </p:nvSpPr>
        <p:spPr>
          <a:xfrm>
            <a:off x="533400" y="1371600"/>
            <a:ext cx="8305800" cy="5029200"/>
          </a:xfrm>
        </p:spPr>
        <p:txBody>
          <a:bodyPr/>
          <a:lstStyle/>
          <a:p>
            <a:pPr eaLnBrk="1" hangingPunct="1">
              <a:spcBef>
                <a:spcPct val="70000"/>
              </a:spcBef>
            </a:pPr>
            <a:r>
              <a:rPr lang="zh-CN" altLang="en-US" sz="2800" b="1" dirty="0"/>
              <a:t>规划</a:t>
            </a:r>
            <a:r>
              <a:rPr lang="en-US" altLang="zh-CN" sz="2800" b="1" dirty="0"/>
              <a:t>: </a:t>
            </a:r>
            <a:r>
              <a:rPr sz="2800" dirty="0" err="1"/>
              <a:t>关于一个组织将如何达到</a:t>
            </a:r>
            <a:r>
              <a:rPr lang="zh-CN" altLang="en-US" sz="2800" dirty="0"/>
              <a:t>它的</a:t>
            </a:r>
            <a:r>
              <a:rPr sz="2800" b="1" dirty="0" err="1"/>
              <a:t>目标</a:t>
            </a:r>
            <a:r>
              <a:rPr sz="2800" dirty="0" err="1"/>
              <a:t>的</a:t>
            </a:r>
            <a:r>
              <a:rPr lang="zh-CN" altLang="en-US" sz="2800" dirty="0"/>
              <a:t>论证过程（</a:t>
            </a:r>
            <a:r>
              <a:rPr lang="en-US" altLang="zh-CN" sz="2800" dirty="0"/>
              <a:t>reasoning</a:t>
            </a:r>
            <a:r>
              <a:rPr lang="zh-CN" altLang="en-US" sz="2800" dirty="0"/>
              <a:t>）</a:t>
            </a:r>
            <a:r>
              <a:rPr sz="2800" dirty="0"/>
              <a:t>。</a:t>
            </a:r>
            <a:r>
              <a:rPr sz="2800" dirty="0" err="1"/>
              <a:t>其实质就是</a:t>
            </a:r>
            <a:r>
              <a:rPr lang="zh-CN" altLang="en-US" sz="2800" dirty="0"/>
              <a:t>发现</a:t>
            </a:r>
            <a:r>
              <a:rPr sz="2800" dirty="0" err="1"/>
              <a:t>未来的机会和威胁，并</a:t>
            </a:r>
            <a:r>
              <a:rPr lang="zh-CN" altLang="en-US" sz="2800" dirty="0"/>
              <a:t>通过</a:t>
            </a:r>
            <a:r>
              <a:rPr sz="2800" dirty="0" err="1"/>
              <a:t>现在</a:t>
            </a:r>
            <a:r>
              <a:rPr lang="zh-CN" altLang="en-US" sz="2800" dirty="0"/>
              <a:t>制定的</a:t>
            </a:r>
            <a:r>
              <a:rPr sz="2800" dirty="0" err="1"/>
              <a:t>决策来利用</a:t>
            </a:r>
            <a:r>
              <a:rPr lang="zh-CN" altLang="en-US" sz="2800" dirty="0"/>
              <a:t>未来的</a:t>
            </a:r>
            <a:r>
              <a:rPr sz="2800" dirty="0" err="1"/>
              <a:t>机会或消除</a:t>
            </a:r>
            <a:r>
              <a:rPr lang="zh-CN" altLang="en-US" sz="2800" dirty="0"/>
              <a:t>未来的</a:t>
            </a:r>
            <a:r>
              <a:rPr sz="2800" dirty="0" err="1"/>
              <a:t>威胁</a:t>
            </a:r>
            <a:r>
              <a:rPr sz="2800" dirty="0"/>
              <a:t>。</a:t>
            </a:r>
          </a:p>
          <a:p>
            <a:pPr lvl="1" eaLnBrk="1" hangingPunct="1">
              <a:spcBef>
                <a:spcPct val="70000"/>
              </a:spcBef>
            </a:pPr>
            <a:r>
              <a:rPr lang="zh-CN" altLang="en-US" b="1" dirty="0"/>
              <a:t>政策</a:t>
            </a:r>
            <a:r>
              <a:rPr lang="en-US" altLang="zh-CN" dirty="0"/>
              <a:t>: </a:t>
            </a:r>
            <a:r>
              <a:rPr lang="zh-CN" altLang="en-US" dirty="0"/>
              <a:t>对各种总体</a:t>
            </a:r>
            <a:r>
              <a:rPr lang="zh-CN" altLang="en-US" b="1" dirty="0"/>
              <a:t>目标</a:t>
            </a:r>
            <a:r>
              <a:rPr lang="zh-CN" altLang="en-US" dirty="0"/>
              <a:t>和每个目标具有的重要意义的阐述。 一项政策包含一个或多个方案。</a:t>
            </a:r>
            <a:endParaRPr lang="en-US" altLang="zh-CN" dirty="0"/>
          </a:p>
          <a:p>
            <a:pPr lvl="1" eaLnBrk="1" hangingPunct="1">
              <a:spcBef>
                <a:spcPct val="70000"/>
              </a:spcBef>
            </a:pPr>
            <a:r>
              <a:rPr lang="zh-CN" altLang="en-US" b="1" dirty="0"/>
              <a:t>方案</a:t>
            </a:r>
            <a:r>
              <a:rPr lang="en-US" altLang="zh-CN" dirty="0"/>
              <a:t>: </a:t>
            </a:r>
            <a:r>
              <a:rPr lang="zh-CN" altLang="en-US" dirty="0"/>
              <a:t>要达到的具体目标的陈述。</a:t>
            </a:r>
            <a:endParaRPr lang="en-US" altLang="zh-CN" dirty="0"/>
          </a:p>
          <a:p>
            <a:pPr lvl="1" eaLnBrk="1" hangingPunct="1">
              <a:spcBef>
                <a:spcPct val="70000"/>
              </a:spcBef>
            </a:pPr>
            <a:r>
              <a:rPr lang="zh-CN" altLang="en-US" b="1" dirty="0"/>
              <a:t>项目</a:t>
            </a:r>
            <a:r>
              <a:rPr lang="en-US" altLang="zh-CN" dirty="0"/>
              <a:t>:</a:t>
            </a:r>
            <a:r>
              <a:rPr lang="zh-CN" altLang="en-US" dirty="0"/>
              <a:t>为执行一个方案而提出的一套具体的行动</a:t>
            </a:r>
            <a:endParaRPr lang="en-US" altLang="zh-C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p:txBody>
          <a:bodyPr/>
          <a:lstStyle/>
          <a:p>
            <a:pPr>
              <a:defRPr/>
            </a:pPr>
            <a:fld id="{963FA9CD-D5C7-4799-89F8-9E99978A80FC}" type="slidenum">
              <a:rPr lang="zh-CN" altLang="en-US" smtClean="0">
                <a:latin typeface="Arial" pitchFamily="34" charset="0"/>
              </a:rPr>
              <a:pPr>
                <a:defRPr/>
              </a:pPr>
              <a:t>44</a:t>
            </a:fld>
            <a:endParaRPr lang="en-US" altLang="zh-CN">
              <a:latin typeface="Arial" pitchFamily="34" charset="0"/>
            </a:endParaRPr>
          </a:p>
        </p:txBody>
      </p:sp>
      <p:sp>
        <p:nvSpPr>
          <p:cNvPr id="61443" name="Rectangle 2"/>
          <p:cNvSpPr>
            <a:spLocks noGrp="1" noChangeArrowheads="1"/>
          </p:cNvSpPr>
          <p:nvPr>
            <p:ph type="title"/>
          </p:nvPr>
        </p:nvSpPr>
        <p:spPr>
          <a:xfrm>
            <a:off x="457200" y="274638"/>
            <a:ext cx="8229600" cy="639762"/>
          </a:xfrm>
        </p:spPr>
        <p:txBody>
          <a:bodyPr>
            <a:normAutofit fontScale="90000"/>
          </a:bodyPr>
          <a:lstStyle/>
          <a:p>
            <a:pPr eaLnBrk="1" hangingPunct="1"/>
            <a:r>
              <a:rPr lang="zh-CN" dirty="0"/>
              <a:t>公共政策的理想结构</a:t>
            </a:r>
          </a:p>
        </p:txBody>
      </p:sp>
      <p:pic>
        <p:nvPicPr>
          <p:cNvPr id="61444" name="Picture 4"/>
          <p:cNvPicPr>
            <a:picLocks noGrp="1" noChangeAspect="1" noChangeArrowheads="1"/>
          </p:cNvPicPr>
          <p:nvPr>
            <p:ph type="body" idx="1"/>
          </p:nvPr>
        </p:nvPicPr>
        <p:blipFill>
          <a:blip r:embed="rId2" cstate="print"/>
          <a:srcRect l="23985" t="53862" r="20853" b="14383"/>
          <a:stretch>
            <a:fillRect/>
          </a:stretch>
        </p:blipFill>
        <p:spPr>
          <a:xfrm>
            <a:off x="304800" y="1066800"/>
            <a:ext cx="5257800" cy="4648200"/>
          </a:xfrm>
        </p:spPr>
      </p:pic>
      <p:sp>
        <p:nvSpPr>
          <p:cNvPr id="61445" name="Rectangle 5"/>
          <p:cNvSpPr>
            <a:spLocks noChangeArrowheads="1"/>
          </p:cNvSpPr>
          <p:nvPr/>
        </p:nvSpPr>
        <p:spPr bwMode="auto">
          <a:xfrm>
            <a:off x="5562600" y="1676400"/>
            <a:ext cx="3581400" cy="4678363"/>
          </a:xfrm>
          <a:prstGeom prst="rect">
            <a:avLst/>
          </a:prstGeom>
          <a:noFill/>
          <a:ln w="9525">
            <a:noFill/>
            <a:miter lim="800000"/>
          </a:ln>
        </p:spPr>
        <p:txBody>
          <a:bodyPr/>
          <a:lstStyle/>
          <a:p>
            <a:pPr marL="342900" indent="-342900">
              <a:lnSpc>
                <a:spcPct val="80000"/>
              </a:lnSpc>
            </a:pPr>
            <a:r>
              <a:rPr lang="en-US" altLang="zh-CN" sz="2400"/>
              <a:t>		Increasing </a:t>
            </a:r>
          </a:p>
          <a:p>
            <a:pPr marL="342900" indent="-342900">
              <a:lnSpc>
                <a:spcPct val="80000"/>
              </a:lnSpc>
            </a:pPr>
            <a:r>
              <a:rPr lang="en-US" altLang="zh-CN" sz="2400"/>
              <a:t>		physical safety</a:t>
            </a:r>
          </a:p>
          <a:p>
            <a:pPr marL="342900" indent="-342900">
              <a:lnSpc>
                <a:spcPct val="80000"/>
              </a:lnSpc>
            </a:pPr>
            <a:r>
              <a:rPr lang="en-US" altLang="zh-CN" sz="2400"/>
              <a:t> </a:t>
            </a:r>
          </a:p>
          <a:p>
            <a:pPr marL="342900" indent="-342900">
              <a:lnSpc>
                <a:spcPct val="80000"/>
              </a:lnSpc>
            </a:pPr>
            <a:endParaRPr lang="en-US" altLang="zh-CN" sz="2400"/>
          </a:p>
          <a:p>
            <a:pPr marL="342900" indent="-342900">
              <a:lnSpc>
                <a:spcPct val="80000"/>
              </a:lnSpc>
            </a:pPr>
            <a:endParaRPr lang="en-US" altLang="zh-CN" sz="2400"/>
          </a:p>
          <a:p>
            <a:pPr marL="342900" indent="-342900">
              <a:lnSpc>
                <a:spcPct val="80000"/>
              </a:lnSpc>
            </a:pPr>
            <a:endParaRPr lang="en-US" altLang="zh-CN" sz="2400"/>
          </a:p>
          <a:p>
            <a:pPr marL="342900" indent="-342900">
              <a:lnSpc>
                <a:spcPct val="80000"/>
              </a:lnSpc>
            </a:pPr>
            <a:r>
              <a:rPr lang="en-US" altLang="zh-CN" sz="2000"/>
              <a:t>Decreasing      Decreasing </a:t>
            </a:r>
          </a:p>
          <a:p>
            <a:pPr marL="342900" indent="-342900">
              <a:lnSpc>
                <a:spcPct val="80000"/>
              </a:lnSpc>
            </a:pPr>
            <a:r>
              <a:rPr lang="en-US" altLang="zh-CN" sz="2000"/>
              <a:t>violent 	            traffic</a:t>
            </a:r>
          </a:p>
          <a:p>
            <a:pPr marL="342900" indent="-342900">
              <a:lnSpc>
                <a:spcPct val="80000"/>
              </a:lnSpc>
            </a:pPr>
            <a:r>
              <a:rPr lang="en-US" altLang="zh-CN" sz="2000"/>
              <a:t>crimes (25%)   accident(25%)</a:t>
            </a:r>
          </a:p>
          <a:p>
            <a:pPr marL="342900" indent="-342900">
              <a:lnSpc>
                <a:spcPct val="80000"/>
              </a:lnSpc>
            </a:pPr>
            <a:endParaRPr lang="en-US" altLang="zh-CN" sz="2000"/>
          </a:p>
          <a:p>
            <a:pPr marL="342900" indent="-342900">
              <a:lnSpc>
                <a:spcPct val="80000"/>
              </a:lnSpc>
            </a:pPr>
            <a:endParaRPr lang="en-US" altLang="zh-CN" sz="2000"/>
          </a:p>
          <a:p>
            <a:pPr marL="342900" indent="-342900">
              <a:lnSpc>
                <a:spcPct val="80000"/>
              </a:lnSpc>
            </a:pPr>
            <a:endParaRPr lang="en-US" altLang="zh-CN" sz="2000"/>
          </a:p>
          <a:p>
            <a:pPr marL="342900" indent="-342900">
              <a:lnSpc>
                <a:spcPct val="90000"/>
              </a:lnSpc>
              <a:buFontTx/>
              <a:buChar char="•"/>
            </a:pPr>
            <a:r>
              <a:rPr lang="en-US" altLang="zh-CN"/>
              <a:t>Increase police force by 1000.</a:t>
            </a:r>
          </a:p>
          <a:p>
            <a:pPr marL="342900" indent="-342900">
              <a:lnSpc>
                <a:spcPct val="90000"/>
              </a:lnSpc>
              <a:buFontTx/>
              <a:buChar char="•"/>
            </a:pPr>
            <a:r>
              <a:rPr lang="en-US" altLang="zh-CN"/>
              <a:t>Set up youth afterschool program</a:t>
            </a:r>
          </a:p>
          <a:p>
            <a:pPr marL="342900" indent="-342900">
              <a:lnSpc>
                <a:spcPct val="90000"/>
              </a:lnSpc>
              <a:buFontTx/>
              <a:buChar char="•"/>
            </a:pPr>
            <a:r>
              <a:rPr lang="en-US" altLang="zh-CN"/>
              <a:t>Neighborhood Watch program</a:t>
            </a:r>
          </a:p>
          <a:p>
            <a:pPr marL="342900" indent="-342900">
              <a:lnSpc>
                <a:spcPct val="90000"/>
              </a:lnSpc>
              <a:buFontTx/>
              <a:buChar char="•"/>
            </a:pPr>
            <a:r>
              <a:rPr lang="en-US" altLang="zh-CN">
                <a:latin typeface="Garamond" pitchFamily="18" charset="0"/>
              </a:rPr>
              <a:t>…</a:t>
            </a:r>
            <a:endParaRPr lang="en-US" altLang="zh-CN"/>
          </a:p>
        </p:txBody>
      </p:sp>
      <p:sp>
        <p:nvSpPr>
          <p:cNvPr id="61446" name="Line 8"/>
          <p:cNvSpPr>
            <a:spLocks noChangeShapeType="1"/>
          </p:cNvSpPr>
          <p:nvPr/>
        </p:nvSpPr>
        <p:spPr bwMode="auto">
          <a:xfrm>
            <a:off x="6096000" y="4114800"/>
            <a:ext cx="0" cy="762000"/>
          </a:xfrm>
          <a:prstGeom prst="line">
            <a:avLst/>
          </a:prstGeom>
          <a:noFill/>
          <a:ln w="9525">
            <a:solidFill>
              <a:schemeClr val="tx1"/>
            </a:solidFill>
            <a:round/>
            <a:tailEnd type="triangle" w="med" len="med"/>
          </a:ln>
        </p:spPr>
        <p:txBody>
          <a:bodyPr/>
          <a:lstStyle/>
          <a:p>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p:txBody>
          <a:bodyPr/>
          <a:lstStyle/>
          <a:p>
            <a:pPr>
              <a:defRPr/>
            </a:pPr>
            <a:fld id="{42C6BF87-8B8D-4752-9E01-3001E383D276}" type="slidenum">
              <a:rPr lang="zh-CN" altLang="en-US" smtClean="0">
                <a:latin typeface="Arial" pitchFamily="34" charset="0"/>
              </a:rPr>
              <a:pPr>
                <a:defRPr/>
              </a:pPr>
              <a:t>45</a:t>
            </a:fld>
            <a:endParaRPr lang="en-US" altLang="zh-CN">
              <a:latin typeface="Arial" pitchFamily="34" charset="0"/>
            </a:endParaRPr>
          </a:p>
        </p:txBody>
      </p:sp>
      <p:sp>
        <p:nvSpPr>
          <p:cNvPr id="59395" name="Rectangle 2"/>
          <p:cNvSpPr>
            <a:spLocks noGrp="1" noChangeArrowheads="1"/>
          </p:cNvSpPr>
          <p:nvPr>
            <p:ph type="title"/>
          </p:nvPr>
        </p:nvSpPr>
        <p:spPr>
          <a:xfrm>
            <a:off x="457200" y="274638"/>
            <a:ext cx="8229600" cy="792162"/>
          </a:xfrm>
        </p:spPr>
        <p:txBody>
          <a:bodyPr/>
          <a:lstStyle/>
          <a:p>
            <a:pPr eaLnBrk="1" hangingPunct="1"/>
            <a:r>
              <a:rPr lang="zh-CN" altLang="en-US" sz="3600"/>
              <a:t>目标来自哪里</a:t>
            </a:r>
            <a:r>
              <a:rPr lang="en-US" altLang="zh-CN" sz="3600"/>
              <a:t>?</a:t>
            </a:r>
          </a:p>
        </p:txBody>
      </p:sp>
      <p:sp>
        <p:nvSpPr>
          <p:cNvPr id="59396" name="Rectangle 3"/>
          <p:cNvSpPr>
            <a:spLocks noGrp="1" noChangeArrowheads="1"/>
          </p:cNvSpPr>
          <p:nvPr>
            <p:ph type="body" idx="1"/>
          </p:nvPr>
        </p:nvSpPr>
        <p:spPr>
          <a:xfrm>
            <a:off x="457200" y="1524000"/>
            <a:ext cx="8229600" cy="4678363"/>
          </a:xfrm>
        </p:spPr>
        <p:txBody>
          <a:bodyPr/>
          <a:lstStyle/>
          <a:p>
            <a:pPr eaLnBrk="1" hangingPunct="1">
              <a:lnSpc>
                <a:spcPct val="90000"/>
              </a:lnSpc>
              <a:spcBef>
                <a:spcPct val="70000"/>
              </a:spcBef>
            </a:pPr>
            <a:r>
              <a:rPr lang="zh-CN" altLang="en-US" dirty="0"/>
              <a:t>私营部门</a:t>
            </a:r>
            <a:r>
              <a:rPr lang="en-US" altLang="zh-CN" dirty="0"/>
              <a:t>: </a:t>
            </a:r>
            <a:r>
              <a:rPr lang="zh-CN" altLang="en-US" dirty="0"/>
              <a:t>首席执行官（</a:t>
            </a:r>
            <a:r>
              <a:rPr lang="en-US" altLang="zh-CN" dirty="0"/>
              <a:t>CEO</a:t>
            </a:r>
            <a:r>
              <a:rPr lang="zh-CN" altLang="en-US" dirty="0"/>
              <a:t>）的建议和董事会的同意。</a:t>
            </a:r>
          </a:p>
          <a:p>
            <a:pPr eaLnBrk="1" hangingPunct="1">
              <a:lnSpc>
                <a:spcPct val="90000"/>
              </a:lnSpc>
              <a:spcBef>
                <a:spcPct val="70000"/>
              </a:spcBef>
            </a:pPr>
            <a:r>
              <a:rPr lang="zh-CN" altLang="en-US" dirty="0"/>
              <a:t>非营利组织</a:t>
            </a:r>
            <a:r>
              <a:rPr lang="en-US" altLang="zh-CN" dirty="0"/>
              <a:t>: </a:t>
            </a:r>
            <a:r>
              <a:rPr lang="en-US" altLang="zh-CN" dirty="0" err="1"/>
              <a:t>最高管理者的建议和</a:t>
            </a:r>
            <a:r>
              <a:rPr lang="zh-CN" altLang="en-US" dirty="0"/>
              <a:t>受托人的</a:t>
            </a:r>
            <a:r>
              <a:rPr lang="en-US" altLang="zh-CN" dirty="0" err="1"/>
              <a:t>同意</a:t>
            </a:r>
            <a:r>
              <a:rPr lang="zh-CN" altLang="en-US" dirty="0"/>
              <a:t>。</a:t>
            </a:r>
            <a:endParaRPr lang="en-US" altLang="zh-CN" dirty="0"/>
          </a:p>
          <a:p>
            <a:pPr eaLnBrk="1" hangingPunct="1">
              <a:lnSpc>
                <a:spcPct val="90000"/>
              </a:lnSpc>
              <a:spcBef>
                <a:spcPct val="70000"/>
              </a:spcBef>
            </a:pPr>
            <a:r>
              <a:rPr lang="zh-CN" altLang="en-US" dirty="0"/>
              <a:t>公共部门</a:t>
            </a:r>
            <a:r>
              <a:rPr lang="en-US" altLang="zh-CN" dirty="0"/>
              <a:t>: </a:t>
            </a:r>
            <a:r>
              <a:rPr lang="zh-CN" altLang="en-US" dirty="0"/>
              <a:t>公共政策或</a:t>
            </a:r>
            <a:r>
              <a:rPr lang="en-US" altLang="zh-CN" dirty="0" err="1"/>
              <a:t>法规</a:t>
            </a:r>
            <a:r>
              <a:rPr lang="zh-CN" altLang="en-US" dirty="0"/>
              <a:t>。</a:t>
            </a:r>
            <a:endParaRPr lang="en-US" altLang="zh-C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a:spLocks noGrp="1"/>
          </p:cNvSpPr>
          <p:nvPr>
            <p:ph type="sldNum" sz="quarter" idx="12"/>
          </p:nvPr>
        </p:nvSpPr>
        <p:spPr/>
        <p:txBody>
          <a:bodyPr/>
          <a:lstStyle/>
          <a:p>
            <a:pPr>
              <a:defRPr/>
            </a:pPr>
            <a:fld id="{0FBC7E95-7C02-4CA0-A335-124A63DB0958}" type="slidenum">
              <a:rPr lang="zh-CN" altLang="en-US" smtClean="0">
                <a:latin typeface="Arial" pitchFamily="34" charset="0"/>
              </a:rPr>
              <a:pPr>
                <a:defRPr/>
              </a:pPr>
              <a:t>46</a:t>
            </a:fld>
            <a:endParaRPr lang="en-US" altLang="zh-CN">
              <a:latin typeface="Arial" pitchFamily="34" charset="0"/>
            </a:endParaRPr>
          </a:p>
        </p:txBody>
      </p:sp>
      <p:sp>
        <p:nvSpPr>
          <p:cNvPr id="63491" name="Rectangle 2"/>
          <p:cNvSpPr>
            <a:spLocks noGrp="1" noChangeArrowheads="1"/>
          </p:cNvSpPr>
          <p:nvPr>
            <p:ph type="title"/>
          </p:nvPr>
        </p:nvSpPr>
        <p:spPr>
          <a:xfrm>
            <a:off x="457200" y="274638"/>
            <a:ext cx="8229600" cy="792162"/>
          </a:xfrm>
        </p:spPr>
        <p:txBody>
          <a:bodyPr/>
          <a:lstStyle/>
          <a:p>
            <a:pPr eaLnBrk="1" hangingPunct="1"/>
            <a:r>
              <a:rPr lang="en-US" altLang="zh-CN" sz="3600"/>
              <a:t>II.  规划类型与模型</a:t>
            </a:r>
          </a:p>
        </p:txBody>
      </p:sp>
      <p:sp>
        <p:nvSpPr>
          <p:cNvPr id="63492" name="Rectangle 3"/>
          <p:cNvSpPr>
            <a:spLocks noGrp="1" noChangeArrowheads="1"/>
          </p:cNvSpPr>
          <p:nvPr>
            <p:ph type="body" idx="1"/>
          </p:nvPr>
        </p:nvSpPr>
        <p:spPr>
          <a:xfrm>
            <a:off x="457200" y="1219200"/>
            <a:ext cx="8229600" cy="4906963"/>
          </a:xfrm>
        </p:spPr>
        <p:txBody>
          <a:bodyPr/>
          <a:lstStyle/>
          <a:p>
            <a:pPr eaLnBrk="1" hangingPunct="1">
              <a:spcBef>
                <a:spcPct val="70000"/>
              </a:spcBef>
            </a:pPr>
            <a:r>
              <a:rPr lang="en-US" altLang="zh-CN" sz="2800" dirty="0" err="1"/>
              <a:t>一旦目标被确定，管理者应选择一个灵活的和适应不断变化的环境的合适规划方案</a:t>
            </a:r>
            <a:r>
              <a:rPr lang="en-US" altLang="zh-CN" sz="2800" dirty="0"/>
              <a:t>。</a:t>
            </a:r>
          </a:p>
          <a:p>
            <a:pPr lvl="1" eaLnBrk="1" hangingPunct="1">
              <a:spcBef>
                <a:spcPct val="70000"/>
              </a:spcBef>
            </a:pPr>
            <a:r>
              <a:rPr lang="en-US" altLang="zh-CN" sz="2400" dirty="0" err="1"/>
              <a:t>理性规划模型（综合，一般</a:t>
            </a:r>
            <a:r>
              <a:rPr lang="en-US" altLang="zh-CN" sz="2400" dirty="0"/>
              <a:t>）</a:t>
            </a:r>
          </a:p>
          <a:p>
            <a:pPr lvl="1" eaLnBrk="1" hangingPunct="1">
              <a:spcBef>
                <a:spcPct val="70000"/>
              </a:spcBef>
            </a:pPr>
            <a:r>
              <a:rPr lang="zh-CN" altLang="en-US" sz="2400" dirty="0"/>
              <a:t>理性</a:t>
            </a:r>
            <a:r>
              <a:rPr lang="en-US" altLang="zh-CN" sz="2400" dirty="0" err="1"/>
              <a:t>渐进主义（综合，一般</a:t>
            </a:r>
            <a:r>
              <a:rPr lang="en-US" altLang="zh-CN" sz="2400" dirty="0"/>
              <a:t>）</a:t>
            </a:r>
          </a:p>
          <a:p>
            <a:pPr lvl="1" eaLnBrk="1" hangingPunct="1">
              <a:spcBef>
                <a:spcPct val="70000"/>
              </a:spcBef>
            </a:pPr>
            <a:r>
              <a:rPr lang="en-US" altLang="zh-CN" sz="2400" dirty="0" err="1"/>
              <a:t>应急战略（具体</a:t>
            </a:r>
            <a:r>
              <a:rPr lang="en-US" altLang="zh-CN" sz="2400" dirty="0"/>
              <a:t>）</a:t>
            </a:r>
          </a:p>
          <a:p>
            <a:pPr lvl="1" eaLnBrk="1" hangingPunct="1">
              <a:spcBef>
                <a:spcPct val="70000"/>
              </a:spcBef>
            </a:pPr>
            <a:r>
              <a:rPr lang="en-US" altLang="zh-CN" sz="2400" dirty="0" err="1"/>
              <a:t>危机管理战略</a:t>
            </a:r>
            <a:r>
              <a:rPr lang="en-US" altLang="zh-CN" sz="2400" dirty="0"/>
              <a:t> （</a:t>
            </a:r>
            <a:r>
              <a:rPr lang="en-US" altLang="zh-CN" sz="2400" dirty="0" err="1"/>
              <a:t>具体</a:t>
            </a:r>
            <a:r>
              <a:rPr lang="en-US" altLang="zh-CN" sz="2400" dirty="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a:spLocks noGrp="1"/>
          </p:cNvSpPr>
          <p:nvPr>
            <p:ph type="sldNum" sz="quarter" idx="12"/>
          </p:nvPr>
        </p:nvSpPr>
        <p:spPr/>
        <p:txBody>
          <a:bodyPr/>
          <a:lstStyle/>
          <a:p>
            <a:pPr>
              <a:defRPr/>
            </a:pPr>
            <a:fld id="{0C9F62E4-FCE8-4D45-8B47-3BFD6986830B}" type="slidenum">
              <a:rPr lang="zh-CN" altLang="en-US" smtClean="0">
                <a:latin typeface="Arial" pitchFamily="34" charset="0"/>
              </a:rPr>
              <a:pPr>
                <a:defRPr/>
              </a:pPr>
              <a:t>47</a:t>
            </a:fld>
            <a:endParaRPr lang="en-US" altLang="zh-CN">
              <a:latin typeface="Arial" pitchFamily="34" charset="0"/>
            </a:endParaRPr>
          </a:p>
        </p:txBody>
      </p:sp>
      <p:sp>
        <p:nvSpPr>
          <p:cNvPr id="64515" name="Rectangle 2"/>
          <p:cNvSpPr>
            <a:spLocks noGrp="1" noChangeArrowheads="1"/>
          </p:cNvSpPr>
          <p:nvPr>
            <p:ph type="title"/>
          </p:nvPr>
        </p:nvSpPr>
        <p:spPr>
          <a:xfrm>
            <a:off x="323528" y="0"/>
            <a:ext cx="8229600" cy="914400"/>
          </a:xfrm>
        </p:spPr>
        <p:txBody>
          <a:bodyPr/>
          <a:lstStyle/>
          <a:p>
            <a:pPr eaLnBrk="1" hangingPunct="1"/>
            <a:r>
              <a:rPr lang="zh-CN" altLang="en-US" sz="3600" dirty="0"/>
              <a:t>理性规划模型</a:t>
            </a:r>
            <a:endParaRPr lang="en-US" altLang="zh-CN" sz="3600" dirty="0"/>
          </a:p>
        </p:txBody>
      </p:sp>
      <p:pic>
        <p:nvPicPr>
          <p:cNvPr id="64516" name="Picture 4"/>
          <p:cNvPicPr>
            <a:picLocks noGrp="1" noChangeAspect="1" noChangeArrowheads="1"/>
          </p:cNvPicPr>
          <p:nvPr>
            <p:ph type="body" idx="1"/>
          </p:nvPr>
        </p:nvPicPr>
        <p:blipFill>
          <a:blip r:embed="rId2" cstate="print"/>
          <a:srcRect l="20241" t="12581" r="17358" b="34155"/>
          <a:stretch>
            <a:fillRect/>
          </a:stretch>
        </p:blipFill>
        <p:spPr>
          <a:xfrm>
            <a:off x="304800" y="762000"/>
            <a:ext cx="8458200" cy="60960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5"/>
          <p:cNvSpPr>
            <a:spLocks noGrp="1"/>
          </p:cNvSpPr>
          <p:nvPr>
            <p:ph type="sldNum" sz="quarter" idx="12"/>
          </p:nvPr>
        </p:nvSpPr>
        <p:spPr/>
        <p:txBody>
          <a:bodyPr/>
          <a:lstStyle/>
          <a:p>
            <a:pPr>
              <a:defRPr/>
            </a:pPr>
            <a:fld id="{0F559077-4465-4C4E-BA77-C9BBC54D0348}" type="slidenum">
              <a:rPr lang="zh-CN" altLang="en-US" smtClean="0">
                <a:latin typeface="Arial" pitchFamily="34" charset="0"/>
              </a:rPr>
              <a:pPr>
                <a:defRPr/>
              </a:pPr>
              <a:t>48</a:t>
            </a:fld>
            <a:endParaRPr lang="en-US" altLang="zh-CN">
              <a:latin typeface="Arial" pitchFamily="34" charset="0"/>
            </a:endParaRPr>
          </a:p>
        </p:txBody>
      </p:sp>
      <p:sp>
        <p:nvSpPr>
          <p:cNvPr id="65539" name="Rectangle 2"/>
          <p:cNvSpPr>
            <a:spLocks noGrp="1" noChangeArrowheads="1"/>
          </p:cNvSpPr>
          <p:nvPr>
            <p:ph type="title"/>
          </p:nvPr>
        </p:nvSpPr>
        <p:spPr>
          <a:xfrm>
            <a:off x="457200" y="274638"/>
            <a:ext cx="8229600" cy="792162"/>
          </a:xfrm>
        </p:spPr>
        <p:txBody>
          <a:bodyPr/>
          <a:lstStyle/>
          <a:p>
            <a:pPr eaLnBrk="1" hangingPunct="1"/>
            <a:r>
              <a:rPr lang="zh-CN"/>
              <a:t>理性规划模型的优点</a:t>
            </a:r>
          </a:p>
        </p:txBody>
      </p:sp>
      <p:sp>
        <p:nvSpPr>
          <p:cNvPr id="65540" name="Rectangle 3"/>
          <p:cNvSpPr>
            <a:spLocks noGrp="1" noChangeArrowheads="1"/>
          </p:cNvSpPr>
          <p:nvPr>
            <p:ph type="body" idx="1"/>
          </p:nvPr>
        </p:nvSpPr>
        <p:spPr>
          <a:xfrm>
            <a:off x="467544" y="1412776"/>
            <a:ext cx="8382000" cy="5204048"/>
          </a:xfrm>
        </p:spPr>
        <p:txBody>
          <a:bodyPr/>
          <a:lstStyle/>
          <a:p>
            <a:pPr eaLnBrk="1" hangingPunct="1">
              <a:lnSpc>
                <a:spcPct val="80000"/>
              </a:lnSpc>
              <a:spcBef>
                <a:spcPct val="70000"/>
              </a:spcBef>
            </a:pPr>
            <a:r>
              <a:rPr lang="en-US" altLang="zh-CN" sz="2600" dirty="0" err="1"/>
              <a:t>警示</a:t>
            </a:r>
            <a:r>
              <a:rPr lang="en-US" altLang="zh-CN" sz="2600" dirty="0"/>
              <a:t>/</a:t>
            </a:r>
            <a:r>
              <a:rPr lang="en-US" altLang="zh-CN" sz="2600" dirty="0" err="1"/>
              <a:t>提醒</a:t>
            </a:r>
            <a:r>
              <a:rPr lang="zh-CN" altLang="en-US" sz="2600" dirty="0"/>
              <a:t>项目</a:t>
            </a:r>
            <a:r>
              <a:rPr lang="en-US" altLang="zh-CN" sz="2600" dirty="0" err="1"/>
              <a:t>管理</a:t>
            </a:r>
            <a:r>
              <a:rPr lang="zh-CN" altLang="en-US" sz="2600" dirty="0"/>
              <a:t>者</a:t>
            </a:r>
            <a:r>
              <a:rPr lang="en-US" altLang="zh-CN" sz="2600" dirty="0"/>
              <a:t>:</a:t>
            </a:r>
          </a:p>
          <a:p>
            <a:pPr lvl="1" eaLnBrk="1" hangingPunct="1">
              <a:lnSpc>
                <a:spcPct val="80000"/>
              </a:lnSpc>
              <a:spcBef>
                <a:spcPct val="70000"/>
              </a:spcBef>
            </a:pPr>
            <a:r>
              <a:rPr lang="en-US" altLang="zh-CN" sz="2400" dirty="0" err="1"/>
              <a:t>把崇高的目标转化为具体的行动</a:t>
            </a:r>
            <a:endParaRPr lang="en-US" altLang="zh-CN" sz="2400" dirty="0"/>
          </a:p>
          <a:p>
            <a:pPr lvl="1" eaLnBrk="1" hangingPunct="1">
              <a:lnSpc>
                <a:spcPct val="80000"/>
              </a:lnSpc>
              <a:spcBef>
                <a:spcPct val="70000"/>
              </a:spcBef>
            </a:pPr>
            <a:r>
              <a:rPr lang="en-US" altLang="zh-CN" sz="2400" dirty="0" err="1"/>
              <a:t>要设置优先等级并坚持它</a:t>
            </a:r>
            <a:endParaRPr lang="en-US" altLang="zh-CN" sz="2400" dirty="0"/>
          </a:p>
          <a:p>
            <a:pPr lvl="1" eaLnBrk="1" hangingPunct="1">
              <a:lnSpc>
                <a:spcPct val="80000"/>
              </a:lnSpc>
              <a:spcBef>
                <a:spcPct val="70000"/>
              </a:spcBef>
            </a:pPr>
            <a:r>
              <a:rPr lang="zh-CN" altLang="en-US" sz="2400" dirty="0"/>
              <a:t>结构要服从战略（</a:t>
            </a:r>
            <a:r>
              <a:rPr lang="en-US" altLang="zh-CN" sz="2400" dirty="0" err="1"/>
              <a:t>在目标设定后</a:t>
            </a:r>
            <a:r>
              <a:rPr lang="zh-CN" altLang="en-US" sz="2400" dirty="0"/>
              <a:t>进行</a:t>
            </a:r>
            <a:r>
              <a:rPr lang="en-US" altLang="zh-CN" sz="2400" dirty="0" err="1"/>
              <a:t>结构设计</a:t>
            </a:r>
            <a:r>
              <a:rPr lang="zh-CN" altLang="en-US" sz="2400" dirty="0"/>
              <a:t>）</a:t>
            </a:r>
            <a:endParaRPr lang="en-US" altLang="zh-CN" sz="2400" dirty="0"/>
          </a:p>
          <a:p>
            <a:pPr lvl="1" eaLnBrk="1" hangingPunct="1">
              <a:lnSpc>
                <a:spcPct val="80000"/>
              </a:lnSpc>
              <a:spcBef>
                <a:spcPct val="70000"/>
              </a:spcBef>
            </a:pPr>
            <a:r>
              <a:rPr lang="zh-CN" altLang="en-US" sz="2400" dirty="0"/>
              <a:t>在</a:t>
            </a:r>
            <a:r>
              <a:rPr lang="en-US" altLang="zh-CN" sz="2400" dirty="0" err="1"/>
              <a:t>发起一个大规模</a:t>
            </a:r>
            <a:r>
              <a:rPr lang="zh-CN" altLang="en-US" sz="2400" dirty="0"/>
              <a:t>项目</a:t>
            </a:r>
            <a:r>
              <a:rPr lang="en-US" altLang="zh-CN" sz="2400" dirty="0"/>
              <a:t>前</a:t>
            </a:r>
            <a:r>
              <a:rPr lang="zh-CN" altLang="en-US" sz="2400" dirty="0"/>
              <a:t>，需要进行</a:t>
            </a:r>
            <a:r>
              <a:rPr lang="en-US" altLang="zh-CN" sz="2400" dirty="0" err="1"/>
              <a:t>分析，实验和评估</a:t>
            </a:r>
            <a:endParaRPr lang="en-US" altLang="zh-CN" sz="2400" dirty="0"/>
          </a:p>
          <a:p>
            <a:pPr lvl="1" eaLnBrk="1" hangingPunct="1">
              <a:lnSpc>
                <a:spcPct val="80000"/>
              </a:lnSpc>
              <a:spcBef>
                <a:spcPct val="70000"/>
              </a:spcBef>
            </a:pPr>
            <a:r>
              <a:rPr lang="en-US" altLang="zh-CN" sz="2400" dirty="0" err="1"/>
              <a:t>注重反馈</a:t>
            </a:r>
            <a:r>
              <a:rPr lang="zh-CN" altLang="en-US" sz="2400" dirty="0"/>
              <a:t>在规划过程中的重要和持续作用</a:t>
            </a:r>
            <a:endParaRPr lang="en-US" altLang="zh-CN" sz="2400" dirty="0"/>
          </a:p>
          <a:p>
            <a:pPr lvl="1" eaLnBrk="1" hangingPunct="1">
              <a:lnSpc>
                <a:spcPct val="80000"/>
              </a:lnSpc>
              <a:spcBef>
                <a:spcPct val="70000"/>
              </a:spcBef>
            </a:pPr>
            <a:r>
              <a:rPr lang="en-US" altLang="zh-CN" sz="2400" dirty="0" err="1"/>
              <a:t>定期</a:t>
            </a:r>
            <a:r>
              <a:rPr lang="zh-CN" altLang="en-US" sz="2400" dirty="0"/>
              <a:t>分析</a:t>
            </a:r>
            <a:r>
              <a:rPr lang="en-US" altLang="zh-CN" sz="2400" dirty="0" err="1"/>
              <a:t>环境中新的威胁和机会</a:t>
            </a:r>
            <a:endParaRPr lang="en-US" altLang="zh-CN"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5"/>
          <p:cNvSpPr>
            <a:spLocks noGrp="1"/>
          </p:cNvSpPr>
          <p:nvPr>
            <p:ph type="sldNum" sz="quarter" idx="12"/>
          </p:nvPr>
        </p:nvSpPr>
        <p:spPr/>
        <p:txBody>
          <a:bodyPr/>
          <a:lstStyle/>
          <a:p>
            <a:pPr>
              <a:defRPr/>
            </a:pPr>
            <a:fld id="{F8FA0DFA-302D-4480-8230-C39AAA445DAB}" type="slidenum">
              <a:rPr lang="zh-CN" altLang="en-US" smtClean="0">
                <a:latin typeface="Arial" pitchFamily="34" charset="0"/>
              </a:rPr>
              <a:pPr>
                <a:defRPr/>
              </a:pPr>
              <a:t>49</a:t>
            </a:fld>
            <a:endParaRPr lang="en-US" altLang="zh-CN">
              <a:latin typeface="Arial" pitchFamily="34" charset="0"/>
            </a:endParaRPr>
          </a:p>
        </p:txBody>
      </p:sp>
      <p:sp>
        <p:nvSpPr>
          <p:cNvPr id="66563" name="Rectangle 2"/>
          <p:cNvSpPr>
            <a:spLocks noGrp="1" noChangeArrowheads="1"/>
          </p:cNvSpPr>
          <p:nvPr>
            <p:ph type="title"/>
          </p:nvPr>
        </p:nvSpPr>
        <p:spPr>
          <a:xfrm>
            <a:off x="457200" y="274638"/>
            <a:ext cx="8229600" cy="792162"/>
          </a:xfrm>
        </p:spPr>
        <p:txBody>
          <a:bodyPr/>
          <a:lstStyle/>
          <a:p>
            <a:pPr eaLnBrk="1" hangingPunct="1"/>
            <a:r>
              <a:rPr lang="zh-CN"/>
              <a:t>理性规划模型的缺点</a:t>
            </a:r>
          </a:p>
        </p:txBody>
      </p:sp>
      <p:sp>
        <p:nvSpPr>
          <p:cNvPr id="66564" name="Rectangle 3"/>
          <p:cNvSpPr>
            <a:spLocks noGrp="1" noChangeArrowheads="1"/>
          </p:cNvSpPr>
          <p:nvPr>
            <p:ph type="body" idx="1"/>
          </p:nvPr>
        </p:nvSpPr>
        <p:spPr>
          <a:xfrm>
            <a:off x="457200" y="1524000"/>
            <a:ext cx="8229600" cy="4906963"/>
          </a:xfrm>
        </p:spPr>
        <p:txBody>
          <a:bodyPr/>
          <a:lstStyle/>
          <a:p>
            <a:pPr eaLnBrk="1" hangingPunct="1">
              <a:lnSpc>
                <a:spcPct val="90000"/>
              </a:lnSpc>
              <a:spcBef>
                <a:spcPct val="70000"/>
              </a:spcBef>
            </a:pPr>
            <a:r>
              <a:rPr lang="en-US" altLang="zh-CN" dirty="0" err="1">
                <a:sym typeface="+mn-ea"/>
              </a:rPr>
              <a:t>明确的目标会产生政治反对派</a:t>
            </a:r>
            <a:endParaRPr lang="en-US" altLang="zh-CN" dirty="0">
              <a:sym typeface="+mn-ea"/>
            </a:endParaRPr>
          </a:p>
          <a:p>
            <a:pPr eaLnBrk="1" hangingPunct="1">
              <a:lnSpc>
                <a:spcPct val="90000"/>
              </a:lnSpc>
              <a:spcBef>
                <a:spcPct val="70000"/>
              </a:spcBef>
            </a:pPr>
            <a:r>
              <a:rPr lang="en-US" altLang="zh-CN" dirty="0" err="1">
                <a:sym typeface="+mn-ea"/>
              </a:rPr>
              <a:t>基于</a:t>
            </a:r>
            <a:r>
              <a:rPr lang="zh-CN" altLang="en-US" dirty="0">
                <a:sym typeface="+mn-ea"/>
              </a:rPr>
              <a:t>规划者</a:t>
            </a:r>
            <a:r>
              <a:rPr lang="en-US" altLang="zh-CN" dirty="0" err="1">
                <a:sym typeface="+mn-ea"/>
              </a:rPr>
              <a:t>可以</a:t>
            </a:r>
            <a:r>
              <a:rPr lang="zh-CN" altLang="en-US" dirty="0">
                <a:sym typeface="+mn-ea"/>
              </a:rPr>
              <a:t>清晰、深入地看到</a:t>
            </a:r>
            <a:r>
              <a:rPr lang="en-US" altLang="zh-CN" dirty="0" err="1">
                <a:sym typeface="+mn-ea"/>
              </a:rPr>
              <a:t>未来的假设</a:t>
            </a:r>
            <a:endParaRPr lang="en-US" altLang="zh-CN" dirty="0">
              <a:sym typeface="+mn-ea"/>
            </a:endParaRPr>
          </a:p>
          <a:p>
            <a:pPr eaLnBrk="1" hangingPunct="1">
              <a:lnSpc>
                <a:spcPct val="90000"/>
              </a:lnSpc>
              <a:spcBef>
                <a:spcPct val="70000"/>
              </a:spcBef>
            </a:pPr>
            <a:r>
              <a:rPr lang="zh-CN" altLang="en-US" dirty="0">
                <a:sym typeface="+mn-ea"/>
              </a:rPr>
              <a:t>没有</a:t>
            </a:r>
            <a:r>
              <a:rPr lang="en-US" altLang="zh-CN" dirty="0" err="1">
                <a:sym typeface="+mn-ea"/>
              </a:rPr>
              <a:t>在组织内外考虑政治因素</a:t>
            </a:r>
            <a:endParaRPr lang="en-US" altLang="zh-CN" dirty="0">
              <a:sym typeface="+mn-ea"/>
            </a:endParaRPr>
          </a:p>
          <a:p>
            <a:pPr eaLnBrk="1" hangingPunct="1">
              <a:lnSpc>
                <a:spcPct val="90000"/>
              </a:lnSpc>
              <a:spcBef>
                <a:spcPct val="70000"/>
              </a:spcBef>
            </a:pPr>
            <a:r>
              <a:rPr lang="zh-CN" altLang="en-US" dirty="0">
                <a:sym typeface="+mn-ea"/>
              </a:rPr>
              <a:t>没有考虑</a:t>
            </a:r>
            <a:r>
              <a:rPr lang="en-US" altLang="zh-CN" dirty="0" err="1">
                <a:sym typeface="+mn-ea"/>
              </a:rPr>
              <a:t>规划过程中的主观和定性因素</a:t>
            </a:r>
            <a:r>
              <a:rPr lang="en-US" altLang="zh-CN" dirty="0">
                <a:sym typeface="+mn-ea"/>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C6449E9D-EFE6-4D3A-A28A-F862B4061FEC}" type="slidenum">
              <a:rPr lang="zh-CN" altLang="en-US" smtClean="0">
                <a:ea typeface="宋体" charset="-122"/>
              </a:rPr>
              <a:pPr/>
              <a:t>5</a:t>
            </a:fld>
            <a:endParaRPr lang="en-US" altLang="zh-CN">
              <a:ea typeface="宋体" charset="-122"/>
            </a:endParaRPr>
          </a:p>
        </p:txBody>
      </p:sp>
      <p:sp>
        <p:nvSpPr>
          <p:cNvPr id="4099" name="Rectangle 2"/>
          <p:cNvSpPr>
            <a:spLocks noGrp="1" noChangeArrowheads="1"/>
          </p:cNvSpPr>
          <p:nvPr>
            <p:ph type="title"/>
          </p:nvPr>
        </p:nvSpPr>
        <p:spPr>
          <a:xfrm>
            <a:off x="762000" y="0"/>
            <a:ext cx="7772400" cy="1143000"/>
          </a:xfrm>
        </p:spPr>
        <p:txBody>
          <a:bodyPr>
            <a:normAutofit fontScale="90000"/>
          </a:bodyPr>
          <a:lstStyle/>
          <a:p>
            <a:pPr eaLnBrk="1" hangingPunct="1"/>
            <a:r>
              <a:rPr lang="en-US" altLang="zh-CN" sz="3600"/>
              <a:t>The Process of Public Administration</a:t>
            </a:r>
          </a:p>
        </p:txBody>
      </p:sp>
      <p:pic>
        <p:nvPicPr>
          <p:cNvPr id="4100" name="Picture 5" descr="图片1"/>
          <p:cNvPicPr>
            <a:picLocks noChangeAspect="1" noChangeArrowheads="1"/>
          </p:cNvPicPr>
          <p:nvPr/>
        </p:nvPicPr>
        <p:blipFill>
          <a:blip r:embed="rId2" cstate="print"/>
          <a:srcRect/>
          <a:stretch>
            <a:fillRect/>
          </a:stretch>
        </p:blipFill>
        <p:spPr bwMode="auto">
          <a:xfrm>
            <a:off x="604246" y="1143000"/>
            <a:ext cx="7848600" cy="5227638"/>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5"/>
          <p:cNvSpPr>
            <a:spLocks noGrp="1"/>
          </p:cNvSpPr>
          <p:nvPr>
            <p:ph type="sldNum" sz="quarter" idx="12"/>
          </p:nvPr>
        </p:nvSpPr>
        <p:spPr/>
        <p:txBody>
          <a:bodyPr/>
          <a:lstStyle/>
          <a:p>
            <a:pPr>
              <a:defRPr/>
            </a:pPr>
            <a:fld id="{8F89F427-ADD3-4309-B8C6-046023F40C81}" type="slidenum">
              <a:rPr lang="zh-CN" altLang="en-US" smtClean="0">
                <a:latin typeface="Arial" pitchFamily="34" charset="0"/>
              </a:rPr>
              <a:pPr>
                <a:defRPr/>
              </a:pPr>
              <a:t>50</a:t>
            </a:fld>
            <a:endParaRPr lang="en-US" altLang="zh-CN">
              <a:latin typeface="Arial" pitchFamily="34" charset="0"/>
            </a:endParaRPr>
          </a:p>
        </p:txBody>
      </p:sp>
      <p:sp>
        <p:nvSpPr>
          <p:cNvPr id="67587" name="Rectangle 2"/>
          <p:cNvSpPr>
            <a:spLocks noGrp="1" noChangeArrowheads="1"/>
          </p:cNvSpPr>
          <p:nvPr>
            <p:ph type="title"/>
          </p:nvPr>
        </p:nvSpPr>
        <p:spPr>
          <a:xfrm>
            <a:off x="323528" y="404664"/>
            <a:ext cx="8229600" cy="868362"/>
          </a:xfrm>
        </p:spPr>
        <p:txBody>
          <a:bodyPr>
            <a:normAutofit/>
          </a:bodyPr>
          <a:lstStyle/>
          <a:p>
            <a:pPr eaLnBrk="1" hangingPunct="1"/>
            <a:r>
              <a:rPr lang="zh-CN" altLang="en-US" dirty="0"/>
              <a:t>理性渐进主义模型</a:t>
            </a:r>
            <a:endParaRPr lang="en-US" altLang="zh-CN" dirty="0"/>
          </a:p>
        </p:txBody>
      </p:sp>
      <p:sp>
        <p:nvSpPr>
          <p:cNvPr id="67588" name="Rectangle 3"/>
          <p:cNvSpPr>
            <a:spLocks noGrp="1" noChangeArrowheads="1"/>
          </p:cNvSpPr>
          <p:nvPr>
            <p:ph type="body" idx="1"/>
          </p:nvPr>
        </p:nvSpPr>
        <p:spPr>
          <a:xfrm>
            <a:off x="323528" y="1268760"/>
            <a:ext cx="8610600" cy="4983162"/>
          </a:xfrm>
        </p:spPr>
        <p:txBody>
          <a:bodyPr>
            <a:normAutofit lnSpcReduction="10000"/>
          </a:bodyPr>
          <a:lstStyle/>
          <a:p>
            <a:pPr eaLnBrk="1" hangingPunct="1"/>
            <a:r>
              <a:rPr lang="en-US" altLang="zh-CN" dirty="0"/>
              <a:t>J. Quinn</a:t>
            </a:r>
            <a:r>
              <a:rPr lang="zh-CN" altLang="en-US" dirty="0"/>
              <a:t>：</a:t>
            </a:r>
          </a:p>
          <a:p>
            <a:pPr eaLnBrk="1" hangingPunct="1">
              <a:buFontTx/>
              <a:buNone/>
            </a:pPr>
            <a:r>
              <a:rPr lang="en-US" altLang="zh-CN" dirty="0"/>
              <a:t>	</a:t>
            </a:r>
            <a:r>
              <a:rPr lang="zh-CN" altLang="en-US" dirty="0"/>
              <a:t>理性战略</a:t>
            </a:r>
            <a:r>
              <a:rPr lang="en-US" altLang="zh-CN" dirty="0"/>
              <a:t> +</a:t>
            </a:r>
            <a:r>
              <a:rPr lang="zh-CN" altLang="en-US" dirty="0"/>
              <a:t>渐进主义</a:t>
            </a:r>
          </a:p>
          <a:p>
            <a:pPr eaLnBrk="1" hangingPunct="1">
              <a:spcBef>
                <a:spcPct val="70000"/>
              </a:spcBef>
            </a:pPr>
            <a:r>
              <a:rPr lang="zh-CN" altLang="en-US" dirty="0"/>
              <a:t>林德布鲁姆的渐进主义</a:t>
            </a:r>
            <a:r>
              <a:rPr lang="en-US" altLang="zh-CN" dirty="0"/>
              <a:t>: </a:t>
            </a:r>
            <a:r>
              <a:rPr lang="en-US" altLang="zh-CN" dirty="0" err="1"/>
              <a:t>保守与实际</a:t>
            </a:r>
            <a:endParaRPr lang="en-US" altLang="zh-CN" dirty="0"/>
          </a:p>
          <a:p>
            <a:pPr eaLnBrk="1" hangingPunct="1">
              <a:spcBef>
                <a:spcPct val="70000"/>
              </a:spcBef>
            </a:pPr>
            <a:r>
              <a:rPr lang="en-US" altLang="zh-CN" dirty="0" err="1"/>
              <a:t>建议政策制定者慢慢地应对挑战，采取小的、渐进的步骤</a:t>
            </a:r>
            <a:r>
              <a:rPr lang="en-US" altLang="zh-CN" dirty="0"/>
              <a:t>。</a:t>
            </a:r>
          </a:p>
          <a:p>
            <a:pPr eaLnBrk="1" hangingPunct="1">
              <a:spcBef>
                <a:spcPct val="70000"/>
              </a:spcBef>
            </a:pPr>
            <a:r>
              <a:rPr lang="zh-CN" altLang="en-US" dirty="0"/>
              <a:t>缺</a:t>
            </a:r>
            <a:r>
              <a:rPr lang="en-US" altLang="zh-CN" dirty="0" err="1"/>
              <a:t>点：当条件要求迅速采取行动时可能太慢</a:t>
            </a:r>
            <a:r>
              <a:rPr lang="en-US" altLang="zh-CN"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12"/>
          </p:nvPr>
        </p:nvSpPr>
        <p:spPr/>
        <p:txBody>
          <a:bodyPr/>
          <a:lstStyle/>
          <a:p>
            <a:pPr>
              <a:defRPr/>
            </a:pPr>
            <a:fld id="{C0BBC20D-DE3D-4E68-9991-6125508D4C77}" type="slidenum">
              <a:rPr lang="zh-CN" altLang="en-US" smtClean="0">
                <a:latin typeface="Arial" pitchFamily="34" charset="0"/>
              </a:rPr>
              <a:pPr>
                <a:defRPr/>
              </a:pPr>
              <a:t>51</a:t>
            </a:fld>
            <a:endParaRPr lang="en-US" altLang="zh-CN">
              <a:latin typeface="Arial" pitchFamily="34" charset="0"/>
            </a:endParaRPr>
          </a:p>
        </p:txBody>
      </p:sp>
      <p:sp>
        <p:nvSpPr>
          <p:cNvPr id="69635" name="Rectangle 2"/>
          <p:cNvSpPr>
            <a:spLocks noGrp="1" noChangeArrowheads="1"/>
          </p:cNvSpPr>
          <p:nvPr>
            <p:ph type="title"/>
          </p:nvPr>
        </p:nvSpPr>
        <p:spPr>
          <a:xfrm>
            <a:off x="457200" y="274638"/>
            <a:ext cx="8229600" cy="792162"/>
          </a:xfrm>
        </p:spPr>
        <p:txBody>
          <a:bodyPr>
            <a:normAutofit/>
          </a:bodyPr>
          <a:lstStyle/>
          <a:p>
            <a:pPr eaLnBrk="1" hangingPunct="1"/>
            <a:r>
              <a:rPr lang="zh-CN" altLang="en-US" dirty="0"/>
              <a:t>权变规划</a:t>
            </a:r>
            <a:endParaRPr lang="en-US" altLang="zh-CN" dirty="0"/>
          </a:p>
        </p:txBody>
      </p:sp>
      <p:sp>
        <p:nvSpPr>
          <p:cNvPr id="69636" name="Rectangle 3"/>
          <p:cNvSpPr>
            <a:spLocks noGrp="1" noChangeArrowheads="1"/>
          </p:cNvSpPr>
          <p:nvPr>
            <p:ph type="body" idx="1"/>
          </p:nvPr>
        </p:nvSpPr>
        <p:spPr>
          <a:xfrm>
            <a:off x="457200" y="1196752"/>
            <a:ext cx="8229600" cy="5328592"/>
          </a:xfrm>
        </p:spPr>
        <p:txBody>
          <a:bodyPr>
            <a:normAutofit lnSpcReduction="10000"/>
          </a:bodyPr>
          <a:lstStyle/>
          <a:p>
            <a:pPr eaLnBrk="1" hangingPunct="1"/>
            <a:r>
              <a:rPr lang="zh-CN" altLang="en-US" sz="2600" dirty="0"/>
              <a:t>确定</a:t>
            </a:r>
            <a:r>
              <a:rPr sz="2600" dirty="0" err="1"/>
              <a:t>一个组织对特定情形的反应，如突发事件或挫折</a:t>
            </a:r>
            <a:r>
              <a:rPr lang="zh-CN" sz="2600" dirty="0"/>
              <a:t>。</a:t>
            </a:r>
          </a:p>
          <a:p>
            <a:pPr eaLnBrk="1" hangingPunct="1"/>
            <a:r>
              <a:rPr sz="2600" dirty="0"/>
              <a:t>识别不可控因素，然后决定如何将这些因素的影响降到最低</a:t>
            </a:r>
            <a:r>
              <a:rPr lang="zh-CN" sz="2600" dirty="0"/>
              <a:t>。</a:t>
            </a:r>
          </a:p>
          <a:p>
            <a:pPr eaLnBrk="1" hangingPunct="1"/>
            <a:r>
              <a:rPr sz="2600" dirty="0" err="1"/>
              <a:t>保持它的简单性，有时只问</a:t>
            </a:r>
            <a:r>
              <a:rPr lang="en-US" sz="2600" dirty="0" err="1"/>
              <a:t>“</a:t>
            </a:r>
            <a:r>
              <a:rPr sz="2600" dirty="0" err="1"/>
              <a:t>如果</a:t>
            </a:r>
            <a:r>
              <a:rPr lang="en-US" sz="2600" dirty="0"/>
              <a:t>…”</a:t>
            </a:r>
            <a:r>
              <a:rPr sz="2600" dirty="0"/>
              <a:t>之类的问题就足够了</a:t>
            </a:r>
            <a:r>
              <a:rPr lang="zh-CN" sz="2600" dirty="0"/>
              <a:t>。</a:t>
            </a:r>
          </a:p>
          <a:p>
            <a:pPr eaLnBrk="1" hangingPunct="1"/>
            <a:r>
              <a:rPr lang="zh-CN" altLang="en-US" sz="2600" dirty="0"/>
              <a:t>情境</a:t>
            </a:r>
            <a:r>
              <a:rPr sz="2600" dirty="0" err="1"/>
              <a:t>规划：一个长远的规划</a:t>
            </a:r>
            <a:r>
              <a:rPr sz="2600" dirty="0"/>
              <a:t>。</a:t>
            </a:r>
            <a:endParaRPr lang="zh-CN" sz="2600" dirty="0"/>
          </a:p>
          <a:p>
            <a:pPr lvl="1" eaLnBrk="1" hangingPunct="1"/>
            <a:r>
              <a:rPr lang="en-US" altLang="zh-CN" sz="2600" dirty="0"/>
              <a:t>确定几种未来情景或“未来的历史”的选择</a:t>
            </a:r>
            <a:r>
              <a:rPr lang="zh-CN" altLang="en-US" sz="2600" dirty="0"/>
              <a:t>。</a:t>
            </a:r>
          </a:p>
          <a:p>
            <a:pPr lvl="1" eaLnBrk="1" hangingPunct="1"/>
            <a:r>
              <a:rPr lang="zh-CN" altLang="en-US" sz="2600" dirty="0"/>
              <a:t>例：</a:t>
            </a:r>
            <a:r>
              <a:rPr lang="en-US" altLang="zh-CN" sz="2600" dirty="0"/>
              <a:t>Shell 1970s: </a:t>
            </a:r>
            <a:r>
              <a:rPr lang="zh-CN" altLang="en-US" sz="2600" dirty="0"/>
              <a:t>中东可能出现石油禁运</a:t>
            </a:r>
          </a:p>
          <a:p>
            <a:pPr lvl="1" eaLnBrk="1" hangingPunct="1">
              <a:buFontTx/>
              <a:buNone/>
            </a:pPr>
            <a:r>
              <a:rPr lang="en-US" altLang="zh-CN" sz="2600" dirty="0"/>
              <a:t>			     1980s: </a:t>
            </a:r>
            <a:r>
              <a:rPr lang="zh-CN" altLang="en-US" sz="2600" dirty="0"/>
              <a:t>如果苏联解体，公司要怎样做</a:t>
            </a:r>
            <a:r>
              <a:rPr lang="en-US" altLang="zh-CN" sz="2600"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a:spLocks noGrp="1"/>
          </p:cNvSpPr>
          <p:nvPr>
            <p:ph type="sldNum" sz="quarter" idx="12"/>
          </p:nvPr>
        </p:nvSpPr>
        <p:spPr/>
        <p:txBody>
          <a:bodyPr/>
          <a:lstStyle/>
          <a:p>
            <a:pPr>
              <a:defRPr/>
            </a:pPr>
            <a:fld id="{1FDF929B-4FAD-44AE-A4D5-E2A0F1238C51}" type="slidenum">
              <a:rPr lang="zh-CN" altLang="en-US" smtClean="0">
                <a:latin typeface="Arial" pitchFamily="34" charset="0"/>
              </a:rPr>
              <a:pPr>
                <a:defRPr/>
              </a:pPr>
              <a:t>52</a:t>
            </a:fld>
            <a:endParaRPr lang="en-US" altLang="zh-CN">
              <a:latin typeface="Arial" pitchFamily="34" charset="0"/>
            </a:endParaRPr>
          </a:p>
        </p:txBody>
      </p:sp>
      <p:sp>
        <p:nvSpPr>
          <p:cNvPr id="70659" name="Rectangle 2"/>
          <p:cNvSpPr>
            <a:spLocks noGrp="1" noChangeArrowheads="1"/>
          </p:cNvSpPr>
          <p:nvPr>
            <p:ph type="title"/>
          </p:nvPr>
        </p:nvSpPr>
        <p:spPr>
          <a:xfrm>
            <a:off x="457200" y="381000"/>
            <a:ext cx="8229600" cy="639763"/>
          </a:xfrm>
        </p:spPr>
        <p:txBody>
          <a:bodyPr>
            <a:noAutofit/>
          </a:bodyPr>
          <a:lstStyle/>
          <a:p>
            <a:pPr eaLnBrk="1" hangingPunct="1"/>
            <a:r>
              <a:rPr lang="zh-CN" altLang="en-US" dirty="0"/>
              <a:t>危机管理规划</a:t>
            </a:r>
            <a:endParaRPr lang="en-US" altLang="zh-CN" dirty="0"/>
          </a:p>
        </p:txBody>
      </p:sp>
      <p:sp>
        <p:nvSpPr>
          <p:cNvPr id="70660" name="Rectangle 5"/>
          <p:cNvSpPr>
            <a:spLocks noGrp="1" noChangeArrowheads="1"/>
          </p:cNvSpPr>
          <p:nvPr>
            <p:ph type="body" idx="1"/>
          </p:nvPr>
        </p:nvSpPr>
        <p:spPr>
          <a:xfrm>
            <a:off x="457200" y="1196752"/>
            <a:ext cx="8229600" cy="5661248"/>
          </a:xfrm>
        </p:spPr>
        <p:txBody>
          <a:bodyPr>
            <a:normAutofit fontScale="92500" lnSpcReduction="10000"/>
          </a:bodyPr>
          <a:lstStyle/>
          <a:p>
            <a:pPr eaLnBrk="1" hangingPunct="1">
              <a:lnSpc>
                <a:spcPct val="120000"/>
              </a:lnSpc>
              <a:spcAft>
                <a:spcPts val="600"/>
              </a:spcAft>
            </a:pPr>
            <a:r>
              <a:rPr lang="zh-CN" altLang="en-US" sz="3500" dirty="0"/>
              <a:t>危机的三种类型</a:t>
            </a:r>
          </a:p>
          <a:p>
            <a:pPr lvl="1" eaLnBrk="1" hangingPunct="1">
              <a:lnSpc>
                <a:spcPct val="120000"/>
              </a:lnSpc>
              <a:spcAft>
                <a:spcPts val="600"/>
              </a:spcAft>
            </a:pPr>
            <a:r>
              <a:rPr lang="zh-CN" altLang="en-US" sz="3000" dirty="0"/>
              <a:t>自然事故或自然灾害</a:t>
            </a:r>
          </a:p>
          <a:p>
            <a:pPr lvl="1" eaLnBrk="1" hangingPunct="1">
              <a:lnSpc>
                <a:spcPct val="120000"/>
              </a:lnSpc>
              <a:spcAft>
                <a:spcPts val="600"/>
              </a:spcAft>
            </a:pPr>
            <a:r>
              <a:rPr lang="zh-CN" altLang="en-US" sz="3000" dirty="0"/>
              <a:t>常态灾难</a:t>
            </a:r>
          </a:p>
          <a:p>
            <a:pPr lvl="2" eaLnBrk="1" hangingPunct="1">
              <a:lnSpc>
                <a:spcPct val="120000"/>
              </a:lnSpc>
              <a:spcAft>
                <a:spcPts val="600"/>
              </a:spcAft>
            </a:pPr>
            <a:r>
              <a:rPr lang="zh-CN" altLang="en-US" sz="2600" dirty="0"/>
              <a:t> </a:t>
            </a:r>
            <a:r>
              <a:rPr lang="zh-CN" altLang="en-US" dirty="0"/>
              <a:t>经济危机 （深度衰退）</a:t>
            </a:r>
          </a:p>
          <a:p>
            <a:pPr lvl="2" eaLnBrk="1" hangingPunct="1">
              <a:lnSpc>
                <a:spcPct val="120000"/>
              </a:lnSpc>
              <a:spcAft>
                <a:spcPts val="600"/>
              </a:spcAft>
            </a:pPr>
            <a:r>
              <a:rPr lang="en-US" altLang="zh-CN" dirty="0"/>
              <a:t> </a:t>
            </a:r>
            <a:r>
              <a:rPr lang="zh-CN" altLang="en-US" dirty="0"/>
              <a:t>物质危机 （意外事故、供给短缺）</a:t>
            </a:r>
          </a:p>
          <a:p>
            <a:pPr lvl="2" eaLnBrk="1" hangingPunct="1">
              <a:lnSpc>
                <a:spcPct val="120000"/>
              </a:lnSpc>
              <a:spcAft>
                <a:spcPts val="600"/>
              </a:spcAft>
            </a:pPr>
            <a:r>
              <a:rPr lang="en-US" altLang="zh-CN" dirty="0"/>
              <a:t> </a:t>
            </a:r>
            <a:r>
              <a:rPr lang="zh-CN" altLang="en-US" dirty="0"/>
              <a:t>人事危机 （罢工、人才外流）</a:t>
            </a:r>
          </a:p>
          <a:p>
            <a:pPr lvl="1">
              <a:lnSpc>
                <a:spcPct val="120000"/>
              </a:lnSpc>
              <a:spcAft>
                <a:spcPts val="600"/>
              </a:spcAft>
            </a:pPr>
            <a:r>
              <a:rPr lang="zh-CN" altLang="en-US" sz="3000" dirty="0"/>
              <a:t>异常灾难</a:t>
            </a:r>
            <a:r>
              <a:rPr lang="zh-CN" altLang="en-US" sz="2600" dirty="0"/>
              <a:t>（故意制造的灾难）</a:t>
            </a:r>
            <a:endParaRPr lang="en-US" altLang="zh-CN" sz="2600" dirty="0"/>
          </a:p>
          <a:p>
            <a:pPr lvl="2" eaLnBrk="1" hangingPunct="1">
              <a:lnSpc>
                <a:spcPct val="120000"/>
              </a:lnSpc>
              <a:spcAft>
                <a:spcPts val="600"/>
              </a:spcAft>
            </a:pPr>
            <a:r>
              <a:rPr lang="zh-CN" altLang="en-US" dirty="0"/>
              <a:t>犯罪危机 （恐怖主义）</a:t>
            </a:r>
          </a:p>
          <a:p>
            <a:pPr lvl="2" eaLnBrk="1" hangingPunct="1">
              <a:lnSpc>
                <a:spcPct val="120000"/>
              </a:lnSpc>
              <a:spcAft>
                <a:spcPts val="600"/>
              </a:spcAft>
            </a:pPr>
            <a:r>
              <a:rPr lang="zh-CN" altLang="en-US" dirty="0"/>
              <a:t>信息危机 </a:t>
            </a:r>
            <a:r>
              <a:rPr lang="en-US" altLang="zh-CN" dirty="0"/>
              <a:t>(</a:t>
            </a:r>
            <a:r>
              <a:rPr lang="zh-CN" altLang="en-US" dirty="0"/>
              <a:t>改写记录）</a:t>
            </a:r>
          </a:p>
          <a:p>
            <a:pPr lvl="2" eaLnBrk="1" hangingPunct="1">
              <a:lnSpc>
                <a:spcPct val="120000"/>
              </a:lnSpc>
              <a:spcAft>
                <a:spcPts val="600"/>
              </a:spcAft>
            </a:pPr>
            <a:r>
              <a:rPr lang="zh-CN" altLang="en-US" dirty="0"/>
              <a:t>信誉危机 （谣言传播）</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611188" y="274638"/>
            <a:ext cx="8075612" cy="850900"/>
          </a:xfrm>
        </p:spPr>
        <p:txBody>
          <a:bodyPr/>
          <a:lstStyle/>
          <a:p>
            <a:pPr eaLnBrk="1" hangingPunct="1"/>
            <a:r>
              <a:rPr lang="en-US" altLang="zh-CN"/>
              <a:t>Wheel of Crises</a:t>
            </a:r>
          </a:p>
        </p:txBody>
      </p:sp>
      <p:pic>
        <p:nvPicPr>
          <p:cNvPr id="71683" name="Picture 4"/>
          <p:cNvPicPr>
            <a:picLocks noGrp="1" noChangeAspect="1" noChangeArrowheads="1"/>
          </p:cNvPicPr>
          <p:nvPr>
            <p:ph type="body" idx="1"/>
          </p:nvPr>
        </p:nvPicPr>
        <p:blipFill>
          <a:blip r:embed="rId2" cstate="print"/>
          <a:srcRect l="22971" t="19089" r="21288" b="39389"/>
          <a:stretch>
            <a:fillRect/>
          </a:stretch>
        </p:blipFill>
        <p:spPr>
          <a:xfrm>
            <a:off x="1476375" y="1125538"/>
            <a:ext cx="6119813" cy="5688012"/>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5"/>
          <p:cNvSpPr>
            <a:spLocks noGrp="1"/>
          </p:cNvSpPr>
          <p:nvPr>
            <p:ph type="sldNum" sz="quarter" idx="12"/>
          </p:nvPr>
        </p:nvSpPr>
        <p:spPr/>
        <p:txBody>
          <a:bodyPr/>
          <a:lstStyle/>
          <a:p>
            <a:pPr>
              <a:defRPr/>
            </a:pPr>
            <a:fld id="{5582E71C-BE00-4601-A35E-250136B83796}" type="slidenum">
              <a:rPr lang="zh-CN" altLang="en-US" smtClean="0">
                <a:latin typeface="Arial" pitchFamily="34" charset="0"/>
              </a:rPr>
              <a:pPr>
                <a:defRPr/>
              </a:pPr>
              <a:t>54</a:t>
            </a:fld>
            <a:endParaRPr lang="en-US" altLang="zh-CN">
              <a:latin typeface="Arial" pitchFamily="34" charset="0"/>
            </a:endParaRPr>
          </a:p>
        </p:txBody>
      </p:sp>
      <p:sp>
        <p:nvSpPr>
          <p:cNvPr id="72707" name="Rectangle 2"/>
          <p:cNvSpPr>
            <a:spLocks noGrp="1" noChangeArrowheads="1"/>
          </p:cNvSpPr>
          <p:nvPr>
            <p:ph type="title"/>
          </p:nvPr>
        </p:nvSpPr>
        <p:spPr>
          <a:xfrm>
            <a:off x="457200" y="274638"/>
            <a:ext cx="8229600" cy="715962"/>
          </a:xfrm>
        </p:spPr>
        <p:txBody>
          <a:bodyPr>
            <a:normAutofit fontScale="90000"/>
          </a:bodyPr>
          <a:lstStyle/>
          <a:p>
            <a:pPr eaLnBrk="1" hangingPunct="1"/>
            <a:r>
              <a:rPr lang="zh-CN" altLang="en-US" dirty="0"/>
              <a:t>危机管理的各个阶段</a:t>
            </a:r>
            <a:endParaRPr lang="en-US" altLang="zh-CN" dirty="0"/>
          </a:p>
        </p:txBody>
      </p:sp>
      <p:sp>
        <p:nvSpPr>
          <p:cNvPr id="72708" name="Rectangle 3"/>
          <p:cNvSpPr>
            <a:spLocks noGrp="1" noChangeArrowheads="1"/>
          </p:cNvSpPr>
          <p:nvPr>
            <p:ph type="body" idx="1"/>
          </p:nvPr>
        </p:nvSpPr>
        <p:spPr>
          <a:xfrm>
            <a:off x="467544" y="1277143"/>
            <a:ext cx="8229600" cy="5176193"/>
          </a:xfrm>
        </p:spPr>
        <p:txBody>
          <a:bodyPr>
            <a:normAutofit lnSpcReduction="10000"/>
          </a:bodyPr>
          <a:lstStyle/>
          <a:p>
            <a:pPr marL="457200" indent="-457200" eaLnBrk="1" hangingPunct="1">
              <a:lnSpc>
                <a:spcPct val="110000"/>
              </a:lnSpc>
              <a:spcAft>
                <a:spcPts val="0"/>
              </a:spcAft>
            </a:pPr>
            <a:r>
              <a:rPr lang="zh-CN" altLang="en-US" sz="2600" b="1" dirty="0"/>
              <a:t>预防</a:t>
            </a:r>
            <a:r>
              <a:rPr lang="en-US" altLang="zh-CN" sz="2600" b="1" dirty="0"/>
              <a:t>: </a:t>
            </a:r>
            <a:r>
              <a:rPr lang="zh-CN" altLang="en-US" sz="2600" dirty="0"/>
              <a:t>采取行动防止危机发生，发现潜在危机的信号。</a:t>
            </a:r>
            <a:endParaRPr lang="en-US" altLang="zh-CN" sz="2600" dirty="0"/>
          </a:p>
          <a:p>
            <a:pPr marL="857250" lvl="1" indent="-457200">
              <a:lnSpc>
                <a:spcPct val="110000"/>
              </a:lnSpc>
              <a:spcAft>
                <a:spcPts val="0"/>
              </a:spcAft>
            </a:pPr>
            <a:r>
              <a:rPr lang="zh-CN" altLang="en-US" sz="2200" dirty="0"/>
              <a:t>关键步骤</a:t>
            </a:r>
            <a:r>
              <a:rPr lang="en-US" altLang="zh-CN" sz="2200" dirty="0"/>
              <a:t>:</a:t>
            </a:r>
            <a:r>
              <a:rPr lang="zh-CN" altLang="en-US" sz="2200" dirty="0"/>
              <a:t>与利益相关者通过开放式沟通建立关系。</a:t>
            </a:r>
            <a:endParaRPr lang="en-US" altLang="zh-CN" sz="2200" dirty="0"/>
          </a:p>
          <a:p>
            <a:pPr marL="457200" indent="-457200" eaLnBrk="1" hangingPunct="1">
              <a:lnSpc>
                <a:spcPct val="110000"/>
              </a:lnSpc>
              <a:spcAft>
                <a:spcPts val="0"/>
              </a:spcAft>
            </a:pPr>
            <a:r>
              <a:rPr lang="zh-CN" altLang="en-US" sz="2600" b="1" dirty="0"/>
              <a:t>准备</a:t>
            </a:r>
            <a:r>
              <a:rPr lang="en-US" altLang="zh-CN" sz="2600" dirty="0"/>
              <a:t>: </a:t>
            </a:r>
            <a:r>
              <a:rPr lang="zh-CN" altLang="en-US" sz="2600" dirty="0"/>
              <a:t>做出详细应对计划。</a:t>
            </a:r>
            <a:endParaRPr lang="en-US" altLang="zh-CN" sz="2600" dirty="0"/>
          </a:p>
          <a:p>
            <a:pPr marL="857250" lvl="1" indent="-457200">
              <a:lnSpc>
                <a:spcPct val="110000"/>
              </a:lnSpc>
              <a:spcAft>
                <a:spcPts val="0"/>
              </a:spcAft>
            </a:pPr>
            <a:r>
              <a:rPr lang="zh-CN" altLang="en-US" sz="2200" dirty="0"/>
              <a:t>危机管理方案</a:t>
            </a:r>
            <a:r>
              <a:rPr lang="en-US" altLang="zh-CN" sz="2200" dirty="0"/>
              <a:t>:</a:t>
            </a:r>
            <a:r>
              <a:rPr lang="zh-CN" altLang="en-US" sz="2200" dirty="0"/>
              <a:t>一个详细的书面方案，具体确定在危机中由谁采取何种步骤。</a:t>
            </a:r>
            <a:endParaRPr lang="en-US" altLang="zh-CN" sz="2200" dirty="0"/>
          </a:p>
          <a:p>
            <a:pPr marL="857250" lvl="1" indent="-457200">
              <a:lnSpc>
                <a:spcPct val="110000"/>
              </a:lnSpc>
              <a:spcAft>
                <a:spcPts val="0"/>
              </a:spcAft>
            </a:pPr>
            <a:r>
              <a:rPr lang="zh-CN" altLang="en-US" sz="2200" dirty="0"/>
              <a:t>主要部分：一个通信方案，它确定一个危机指挥中心，并建立起一套完整的通信和信息系统</a:t>
            </a:r>
            <a:r>
              <a:rPr lang="en-US" altLang="zh-CN" sz="2200" dirty="0"/>
              <a:t>.</a:t>
            </a:r>
          </a:p>
          <a:p>
            <a:pPr marL="457200" indent="-457200" eaLnBrk="1" hangingPunct="1">
              <a:lnSpc>
                <a:spcPct val="110000"/>
              </a:lnSpc>
              <a:spcAft>
                <a:spcPts val="0"/>
              </a:spcAft>
            </a:pPr>
            <a:r>
              <a:rPr lang="zh-CN" altLang="en-US" sz="2600" b="1" dirty="0"/>
              <a:t>控制</a:t>
            </a:r>
            <a:r>
              <a:rPr lang="en-US" altLang="zh-CN" sz="2600" dirty="0"/>
              <a:t>: </a:t>
            </a:r>
            <a:r>
              <a:rPr lang="zh-CN" altLang="en-US" sz="2600" dirty="0"/>
              <a:t>阻止可怕力量和意识的扩散。</a:t>
            </a:r>
            <a:endParaRPr lang="en-US" altLang="zh-CN" sz="2600" dirty="0"/>
          </a:p>
          <a:p>
            <a:pPr marL="857250" lvl="1" indent="-457200">
              <a:lnSpc>
                <a:spcPct val="110000"/>
              </a:lnSpc>
              <a:spcAft>
                <a:spcPts val="0"/>
              </a:spcAft>
            </a:pPr>
            <a:r>
              <a:rPr lang="en-US" altLang="zh-CN" sz="2200" dirty="0"/>
              <a:t> </a:t>
            </a:r>
            <a:r>
              <a:rPr lang="zh-CN" altLang="en-US" sz="2200" dirty="0"/>
              <a:t>对实际危机以及任何后续问题的快速反应。</a:t>
            </a:r>
            <a:endParaRPr lang="en-US" altLang="zh-CN" sz="2200" dirty="0"/>
          </a:p>
          <a:p>
            <a:pPr marL="857250" lvl="1" indent="-457200">
              <a:lnSpc>
                <a:spcPct val="110000"/>
              </a:lnSpc>
              <a:spcAft>
                <a:spcPts val="0"/>
              </a:spcAft>
            </a:pPr>
            <a:r>
              <a:rPr lang="zh-CN" altLang="en-US" sz="2200" dirty="0"/>
              <a:t>危机</a:t>
            </a:r>
            <a:r>
              <a:rPr lang="en-US" altLang="zh-CN" sz="2200" dirty="0"/>
              <a:t>=</a:t>
            </a:r>
            <a:r>
              <a:rPr lang="zh-CN" altLang="en-US" sz="2200" dirty="0"/>
              <a:t>危险</a:t>
            </a:r>
            <a:r>
              <a:rPr lang="en-US" altLang="zh-CN" sz="2200" dirty="0"/>
              <a:t>+</a:t>
            </a:r>
            <a:r>
              <a:rPr lang="zh-CN" altLang="en-US" sz="2200" dirty="0"/>
              <a:t>机遇</a:t>
            </a:r>
            <a:endParaRPr lang="en-US" altLang="zh-CN" sz="2200" dirty="0"/>
          </a:p>
          <a:p>
            <a:pPr marL="857250" lvl="1" indent="-457200">
              <a:lnSpc>
                <a:spcPct val="110000"/>
              </a:lnSpc>
              <a:spcAft>
                <a:spcPts val="0"/>
              </a:spcAft>
            </a:pPr>
            <a:r>
              <a:rPr lang="zh-CN" altLang="en-US" sz="2200" dirty="0"/>
              <a:t>坦诚</a:t>
            </a:r>
            <a:endParaRPr lang="en-US" altLang="zh-CN" sz="2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II.  </a:t>
            </a:r>
            <a:r>
              <a:rPr lang="zh-CN" altLang="en-US" dirty="0"/>
              <a:t>作为规划辅助手段的预测</a:t>
            </a:r>
          </a:p>
        </p:txBody>
      </p:sp>
      <p:sp>
        <p:nvSpPr>
          <p:cNvPr id="5" name="内容占位符 4"/>
          <p:cNvSpPr>
            <a:spLocks noGrp="1"/>
          </p:cNvSpPr>
          <p:nvPr>
            <p:ph idx="1"/>
          </p:nvPr>
        </p:nvSpPr>
        <p:spPr>
          <a:xfrm>
            <a:off x="467544" y="1628800"/>
            <a:ext cx="8229600" cy="4968552"/>
          </a:xfrm>
        </p:spPr>
        <p:txBody>
          <a:bodyPr>
            <a:normAutofit fontScale="77500" lnSpcReduction="20000"/>
          </a:bodyPr>
          <a:lstStyle/>
          <a:p>
            <a:pPr>
              <a:lnSpc>
                <a:spcPct val="120000"/>
              </a:lnSpc>
              <a:spcAft>
                <a:spcPts val="600"/>
              </a:spcAft>
            </a:pPr>
            <a:r>
              <a:rPr lang="zh-CN" altLang="en-US" sz="3300" dirty="0"/>
              <a:t>好的规划要有预见性</a:t>
            </a:r>
            <a:endParaRPr lang="en-US" altLang="zh-CN" sz="3300" dirty="0"/>
          </a:p>
          <a:p>
            <a:pPr lvl="1">
              <a:lnSpc>
                <a:spcPct val="120000"/>
              </a:lnSpc>
              <a:spcAft>
                <a:spcPts val="600"/>
              </a:spcAft>
            </a:pPr>
            <a:r>
              <a:rPr lang="zh-CN" altLang="en-US" dirty="0"/>
              <a:t>迈阿密轻轨：</a:t>
            </a:r>
            <a:r>
              <a:rPr lang="en-US" altLang="zh-CN" dirty="0"/>
              <a:t>7</a:t>
            </a:r>
            <a:r>
              <a:rPr lang="zh-CN" altLang="en-US" dirty="0"/>
              <a:t>亿， </a:t>
            </a:r>
            <a:r>
              <a:rPr lang="en-US" altLang="zh-CN" dirty="0"/>
              <a:t>10%</a:t>
            </a:r>
            <a:r>
              <a:rPr lang="zh-CN" altLang="en-US" dirty="0"/>
              <a:t>的客流。</a:t>
            </a:r>
            <a:endParaRPr lang="en-US" altLang="zh-CN" dirty="0"/>
          </a:p>
          <a:p>
            <a:pPr lvl="1">
              <a:lnSpc>
                <a:spcPct val="120000"/>
              </a:lnSpc>
              <a:spcAft>
                <a:spcPts val="600"/>
              </a:spcAft>
            </a:pPr>
            <a:r>
              <a:rPr lang="zh-CN" altLang="en-US" dirty="0"/>
              <a:t>背景：</a:t>
            </a:r>
            <a:r>
              <a:rPr lang="zh-CN" altLang="en-US" sz="2800" dirty="0"/>
              <a:t>预期</a:t>
            </a:r>
            <a:r>
              <a:rPr lang="en-US" altLang="zh-CN" sz="2800" dirty="0"/>
              <a:t>1975-1985</a:t>
            </a:r>
            <a:r>
              <a:rPr lang="zh-CN" altLang="en-US" sz="2800" dirty="0"/>
              <a:t>年汽油价格成倍增长；中东关系紧张</a:t>
            </a:r>
            <a:endParaRPr lang="en-US" altLang="zh-CN" dirty="0"/>
          </a:p>
          <a:p>
            <a:pPr>
              <a:lnSpc>
                <a:spcPct val="120000"/>
              </a:lnSpc>
              <a:spcAft>
                <a:spcPts val="600"/>
              </a:spcAft>
            </a:pPr>
            <a:r>
              <a:rPr lang="zh-CN" altLang="en-US" sz="3300" dirty="0"/>
              <a:t>挑战</a:t>
            </a:r>
            <a:endParaRPr lang="en-US" altLang="zh-CN" sz="3300" dirty="0"/>
          </a:p>
          <a:p>
            <a:pPr lvl="1">
              <a:lnSpc>
                <a:spcPct val="120000"/>
              </a:lnSpc>
              <a:spcAft>
                <a:spcPts val="600"/>
              </a:spcAft>
            </a:pPr>
            <a:r>
              <a:rPr lang="zh-CN" altLang="en-US" dirty="0"/>
              <a:t>美国政府更专注于提供服务，而不是预测和预防问题，忙于划桨（服务）而非掌舵（规划）</a:t>
            </a:r>
            <a:endParaRPr lang="en-US" altLang="zh-CN" dirty="0"/>
          </a:p>
          <a:p>
            <a:pPr>
              <a:lnSpc>
                <a:spcPct val="120000"/>
              </a:lnSpc>
              <a:spcAft>
                <a:spcPts val="600"/>
              </a:spcAft>
            </a:pPr>
            <a:r>
              <a:rPr lang="zh-CN" altLang="en-US" sz="3300" dirty="0"/>
              <a:t>方法</a:t>
            </a:r>
            <a:endParaRPr lang="en-US" altLang="zh-CN" sz="3300" dirty="0">
              <a:effectLst>
                <a:outerShdw blurRad="38100" dist="38100" dir="2700000" algn="tl">
                  <a:srgbClr val="C0C0C0"/>
                </a:outerShdw>
              </a:effectLst>
            </a:endParaRPr>
          </a:p>
          <a:p>
            <a:pPr lvl="1">
              <a:lnSpc>
                <a:spcPct val="120000"/>
              </a:lnSpc>
              <a:spcAft>
                <a:spcPts val="600"/>
              </a:spcAft>
            </a:pPr>
            <a:r>
              <a:rPr lang="zh-CN" altLang="en-US" dirty="0"/>
              <a:t>专家预测法、德尔菲法</a:t>
            </a:r>
            <a:endParaRPr lang="en-US" altLang="zh-CN" dirty="0"/>
          </a:p>
          <a:p>
            <a:pPr lvl="1">
              <a:lnSpc>
                <a:spcPct val="120000"/>
              </a:lnSpc>
              <a:spcAft>
                <a:spcPts val="600"/>
              </a:spcAft>
            </a:pPr>
            <a:r>
              <a:rPr lang="zh-CN" altLang="en-US" dirty="0"/>
              <a:t>趋势推断 </a:t>
            </a:r>
            <a:r>
              <a:rPr lang="en-US" altLang="zh-CN" dirty="0"/>
              <a:t>Trend extrapolation </a:t>
            </a:r>
          </a:p>
          <a:p>
            <a:pPr lvl="1"/>
            <a:endParaRPr lang="en-US" altLang="zh-CN" dirty="0"/>
          </a:p>
          <a:p>
            <a:pPr lvl="1"/>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5"/>
          <p:cNvSpPr>
            <a:spLocks noGrp="1"/>
          </p:cNvSpPr>
          <p:nvPr>
            <p:ph type="sldNum" sz="quarter" idx="12"/>
          </p:nvPr>
        </p:nvSpPr>
        <p:spPr/>
        <p:txBody>
          <a:bodyPr/>
          <a:lstStyle/>
          <a:p>
            <a:pPr>
              <a:defRPr/>
            </a:pPr>
            <a:fld id="{7BF446AC-9093-4564-AA4F-B1F9E43B9AE4}" type="slidenum">
              <a:rPr lang="zh-CN" altLang="en-US" smtClean="0">
                <a:latin typeface="Arial" pitchFamily="34" charset="0"/>
              </a:rPr>
              <a:pPr>
                <a:defRPr/>
              </a:pPr>
              <a:t>56</a:t>
            </a:fld>
            <a:endParaRPr lang="en-US" altLang="zh-CN">
              <a:latin typeface="Arial" pitchFamily="34" charset="0"/>
            </a:endParaRPr>
          </a:p>
        </p:txBody>
      </p:sp>
      <p:sp>
        <p:nvSpPr>
          <p:cNvPr id="74755" name="Rectangle 2"/>
          <p:cNvSpPr>
            <a:spLocks noGrp="1" noChangeArrowheads="1"/>
          </p:cNvSpPr>
          <p:nvPr>
            <p:ph type="title"/>
          </p:nvPr>
        </p:nvSpPr>
        <p:spPr>
          <a:xfrm>
            <a:off x="457200" y="274638"/>
            <a:ext cx="8229600" cy="792162"/>
          </a:xfrm>
        </p:spPr>
        <p:txBody>
          <a:bodyPr>
            <a:normAutofit/>
          </a:bodyPr>
          <a:lstStyle/>
          <a:p>
            <a:pPr eaLnBrk="1" hangingPunct="1"/>
            <a:r>
              <a:rPr lang="zh-CN" altLang="en-US" dirty="0"/>
              <a:t>专家预测法</a:t>
            </a:r>
          </a:p>
        </p:txBody>
      </p:sp>
      <p:sp>
        <p:nvSpPr>
          <p:cNvPr id="74756" name="Rectangle 3"/>
          <p:cNvSpPr>
            <a:spLocks noGrp="1" noChangeArrowheads="1"/>
          </p:cNvSpPr>
          <p:nvPr>
            <p:ph type="body" idx="1"/>
          </p:nvPr>
        </p:nvSpPr>
        <p:spPr>
          <a:xfrm>
            <a:off x="457200" y="1371600"/>
            <a:ext cx="8229600" cy="4754563"/>
          </a:xfrm>
        </p:spPr>
        <p:txBody>
          <a:bodyPr/>
          <a:lstStyle/>
          <a:p>
            <a:pPr eaLnBrk="1" hangingPunct="1">
              <a:spcBef>
                <a:spcPct val="70000"/>
              </a:spcBef>
            </a:pPr>
            <a:r>
              <a:rPr lang="zh-CN" altLang="en-US" sz="2800" dirty="0"/>
              <a:t>最古老的、直觉的 预测方法</a:t>
            </a:r>
            <a:endParaRPr lang="en-US" altLang="zh-CN" sz="2800" dirty="0"/>
          </a:p>
          <a:p>
            <a:pPr eaLnBrk="1" hangingPunct="1">
              <a:spcBef>
                <a:spcPct val="70000"/>
              </a:spcBef>
            </a:pPr>
            <a:r>
              <a:rPr lang="zh-CN" altLang="en-US" sz="2800" dirty="0"/>
              <a:t>克拉克法则</a:t>
            </a:r>
            <a:endParaRPr lang="en-US" altLang="zh-CN" sz="2800" dirty="0"/>
          </a:p>
          <a:p>
            <a:pPr lvl="1" eaLnBrk="1" hangingPunct="1">
              <a:spcBef>
                <a:spcPct val="70000"/>
              </a:spcBef>
            </a:pPr>
            <a:r>
              <a:rPr lang="zh-CN" altLang="en-US" dirty="0"/>
              <a:t>当一位杰出且年长的科学家说某事是可能的，他几乎肯定是正确的，当他说某事是不可能的，他很可能是错误的。</a:t>
            </a:r>
          </a:p>
          <a:p>
            <a:pPr eaLnBrk="1" hangingPunct="1"/>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5"/>
          <p:cNvSpPr>
            <a:spLocks noGrp="1"/>
          </p:cNvSpPr>
          <p:nvPr>
            <p:ph type="sldNum" sz="quarter" idx="12"/>
          </p:nvPr>
        </p:nvSpPr>
        <p:spPr/>
        <p:txBody>
          <a:bodyPr/>
          <a:lstStyle/>
          <a:p>
            <a:pPr>
              <a:defRPr/>
            </a:pPr>
            <a:fld id="{AB703158-E159-49A4-999E-B9561669A2EB}" type="slidenum">
              <a:rPr lang="zh-CN" altLang="en-US" smtClean="0">
                <a:latin typeface="Arial" pitchFamily="34" charset="0"/>
              </a:rPr>
              <a:pPr>
                <a:defRPr/>
              </a:pPr>
              <a:t>57</a:t>
            </a:fld>
            <a:endParaRPr lang="en-US" altLang="zh-CN">
              <a:latin typeface="Arial" pitchFamily="34" charset="0"/>
            </a:endParaRPr>
          </a:p>
        </p:txBody>
      </p:sp>
      <p:sp>
        <p:nvSpPr>
          <p:cNvPr id="75779" name="Rectangle 2"/>
          <p:cNvSpPr>
            <a:spLocks noGrp="1" noChangeArrowheads="1"/>
          </p:cNvSpPr>
          <p:nvPr>
            <p:ph type="title"/>
          </p:nvPr>
        </p:nvSpPr>
        <p:spPr>
          <a:xfrm>
            <a:off x="457200" y="228600"/>
            <a:ext cx="8229600" cy="838200"/>
          </a:xfrm>
        </p:spPr>
        <p:txBody>
          <a:bodyPr>
            <a:normAutofit/>
          </a:bodyPr>
          <a:lstStyle/>
          <a:p>
            <a:pPr eaLnBrk="1" hangingPunct="1"/>
            <a:r>
              <a:rPr lang="zh-CN" altLang="en-US" dirty="0"/>
              <a:t>德尔菲法</a:t>
            </a:r>
          </a:p>
        </p:txBody>
      </p:sp>
      <p:sp>
        <p:nvSpPr>
          <p:cNvPr id="75780" name="Rectangle 3"/>
          <p:cNvSpPr>
            <a:spLocks noGrp="1" noChangeArrowheads="1"/>
          </p:cNvSpPr>
          <p:nvPr>
            <p:ph type="body" idx="1"/>
          </p:nvPr>
        </p:nvSpPr>
        <p:spPr>
          <a:xfrm>
            <a:off x="533400" y="1143000"/>
            <a:ext cx="8229600" cy="4525963"/>
          </a:xfrm>
        </p:spPr>
        <p:txBody>
          <a:bodyPr/>
          <a:lstStyle/>
          <a:p>
            <a:pPr eaLnBrk="1" hangingPunct="1"/>
            <a:r>
              <a:rPr lang="zh-CN" altLang="en-US" sz="2600" dirty="0"/>
              <a:t>德尔菲法要求一组专家就某一主题匿名地发表意见，就某一未来事件提出解决方案</a:t>
            </a:r>
            <a:r>
              <a:rPr lang="en-US" altLang="zh-CN" sz="2600" dirty="0"/>
              <a:t>.</a:t>
            </a:r>
            <a:endParaRPr lang="en-US" altLang="zh-CN" sz="2600" i="1" dirty="0"/>
          </a:p>
          <a:p>
            <a:pPr eaLnBrk="1" hangingPunct="1"/>
            <a:r>
              <a:rPr lang="zh-CN" altLang="en-US" sz="2600" dirty="0"/>
              <a:t>将专家们的回答及其原因总结起来，并在第二轮中将其反馈给所有专家。</a:t>
            </a:r>
            <a:endParaRPr lang="en-US" altLang="zh-CN" sz="2600" dirty="0"/>
          </a:p>
          <a:p>
            <a:pPr eaLnBrk="1" hangingPunct="1"/>
            <a:r>
              <a:rPr lang="zh-CN" altLang="en-US" sz="2600" dirty="0"/>
              <a:t>这一过程可能会重复多次，期望最初各种意见的差异能够最终缩小</a:t>
            </a:r>
            <a:r>
              <a:rPr lang="en-US" altLang="zh-CN" sz="2600" dirty="0"/>
              <a:t>.</a:t>
            </a:r>
          </a:p>
        </p:txBody>
      </p:sp>
      <p:pic>
        <p:nvPicPr>
          <p:cNvPr id="75781" name="Picture 5" descr="fig3"/>
          <p:cNvPicPr>
            <a:picLocks noChangeAspect="1" noChangeArrowheads="1"/>
          </p:cNvPicPr>
          <p:nvPr/>
        </p:nvPicPr>
        <p:blipFill>
          <a:blip r:embed="rId2" cstate="print"/>
          <a:srcRect/>
          <a:stretch>
            <a:fillRect/>
          </a:stretch>
        </p:blipFill>
        <p:spPr bwMode="auto">
          <a:xfrm>
            <a:off x="533400" y="4419600"/>
            <a:ext cx="3200400" cy="2209800"/>
          </a:xfrm>
          <a:prstGeom prst="rect">
            <a:avLst/>
          </a:prstGeom>
          <a:noFill/>
          <a:ln w="9525">
            <a:noFill/>
            <a:miter lim="800000"/>
            <a:headEnd/>
            <a:tailEnd/>
          </a:ln>
        </p:spPr>
      </p:pic>
      <p:pic>
        <p:nvPicPr>
          <p:cNvPr id="75782" name="Picture 6" descr="images"/>
          <p:cNvPicPr>
            <a:picLocks noChangeAspect="1" noChangeArrowheads="1"/>
          </p:cNvPicPr>
          <p:nvPr/>
        </p:nvPicPr>
        <p:blipFill>
          <a:blip r:embed="rId3" cstate="print"/>
          <a:srcRect/>
          <a:stretch>
            <a:fillRect/>
          </a:stretch>
        </p:blipFill>
        <p:spPr bwMode="auto">
          <a:xfrm>
            <a:off x="4495800" y="3886200"/>
            <a:ext cx="4038600" cy="25908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a:spLocks noGrp="1"/>
          </p:cNvSpPr>
          <p:nvPr>
            <p:ph type="sldNum" sz="quarter" idx="12"/>
          </p:nvPr>
        </p:nvSpPr>
        <p:spPr/>
        <p:txBody>
          <a:bodyPr/>
          <a:lstStyle/>
          <a:p>
            <a:pPr>
              <a:defRPr/>
            </a:pPr>
            <a:fld id="{953BC557-B944-48F3-8D9A-F3566CAE964E}" type="slidenum">
              <a:rPr lang="zh-CN" altLang="en-US" smtClean="0">
                <a:latin typeface="Arial" pitchFamily="34" charset="0"/>
              </a:rPr>
              <a:pPr>
                <a:defRPr/>
              </a:pPr>
              <a:t>58</a:t>
            </a:fld>
            <a:endParaRPr lang="en-US" altLang="zh-CN">
              <a:latin typeface="Arial" pitchFamily="34" charset="0"/>
            </a:endParaRPr>
          </a:p>
        </p:txBody>
      </p:sp>
      <p:sp>
        <p:nvSpPr>
          <p:cNvPr id="76803" name="Rectangle 2"/>
          <p:cNvSpPr>
            <a:spLocks noGrp="1" noChangeArrowheads="1"/>
          </p:cNvSpPr>
          <p:nvPr>
            <p:ph type="title"/>
          </p:nvPr>
        </p:nvSpPr>
        <p:spPr>
          <a:xfrm>
            <a:off x="467544" y="548680"/>
            <a:ext cx="8229600" cy="785812"/>
          </a:xfrm>
        </p:spPr>
        <p:txBody>
          <a:bodyPr>
            <a:normAutofit fontScale="90000"/>
          </a:bodyPr>
          <a:lstStyle/>
          <a:p>
            <a:pPr eaLnBrk="1" hangingPunct="1"/>
            <a:r>
              <a:rPr lang="zh-CN" altLang="en-US" sz="4900" dirty="0"/>
              <a:t>趋势外推的</a:t>
            </a:r>
            <a:r>
              <a:rPr lang="en-US" altLang="zh-CN" sz="4900" dirty="0"/>
              <a:t> </a:t>
            </a:r>
            <a:r>
              <a:rPr lang="zh-CN" altLang="en-US" sz="4900" dirty="0"/>
              <a:t>困境</a:t>
            </a:r>
            <a:br>
              <a:rPr lang="en-US" altLang="zh-CN" sz="3600" dirty="0"/>
            </a:br>
            <a:r>
              <a:rPr lang="en-US" altLang="zh-CN" sz="3600" dirty="0"/>
              <a:t>Are We on Curve A or Curve B?</a:t>
            </a:r>
          </a:p>
        </p:txBody>
      </p:sp>
      <p:pic>
        <p:nvPicPr>
          <p:cNvPr id="76804" name="Picture 4"/>
          <p:cNvPicPr>
            <a:picLocks noGrp="1" noChangeAspect="1" noChangeArrowheads="1"/>
          </p:cNvPicPr>
          <p:nvPr>
            <p:ph type="body" idx="1"/>
          </p:nvPr>
        </p:nvPicPr>
        <p:blipFill>
          <a:blip r:embed="rId2" cstate="print"/>
          <a:srcRect l="36792" t="19156" r="32257" b="58662"/>
          <a:stretch>
            <a:fillRect/>
          </a:stretch>
        </p:blipFill>
        <p:spPr>
          <a:xfrm>
            <a:off x="1981200" y="1676400"/>
            <a:ext cx="5562600" cy="45720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a:spLocks noGrp="1"/>
          </p:cNvSpPr>
          <p:nvPr>
            <p:ph type="sldNum" sz="quarter" idx="12"/>
          </p:nvPr>
        </p:nvSpPr>
        <p:spPr/>
        <p:txBody>
          <a:bodyPr/>
          <a:lstStyle/>
          <a:p>
            <a:pPr>
              <a:defRPr/>
            </a:pPr>
            <a:fld id="{279504DB-866B-4AC0-9355-01623423AFCD}" type="slidenum">
              <a:rPr lang="zh-CN" altLang="en-US" smtClean="0">
                <a:latin typeface="Arial" pitchFamily="34" charset="0"/>
              </a:rPr>
              <a:pPr>
                <a:defRPr/>
              </a:pPr>
              <a:t>59</a:t>
            </a:fld>
            <a:endParaRPr lang="en-US" altLang="zh-CN">
              <a:latin typeface="Arial" pitchFamily="34" charset="0"/>
            </a:endParaRPr>
          </a:p>
        </p:txBody>
      </p:sp>
      <p:sp>
        <p:nvSpPr>
          <p:cNvPr id="77827" name="Rectangle 2"/>
          <p:cNvSpPr>
            <a:spLocks noGrp="1" noChangeArrowheads="1"/>
          </p:cNvSpPr>
          <p:nvPr>
            <p:ph type="title"/>
          </p:nvPr>
        </p:nvSpPr>
        <p:spPr>
          <a:xfrm>
            <a:off x="251520" y="260648"/>
            <a:ext cx="8229600" cy="639762"/>
          </a:xfrm>
        </p:spPr>
        <p:txBody>
          <a:bodyPr>
            <a:normAutofit fontScale="90000"/>
          </a:bodyPr>
          <a:lstStyle/>
          <a:p>
            <a:pPr eaLnBrk="1" hangingPunct="1"/>
            <a:r>
              <a:rPr lang="zh-CN" altLang="en-US" sz="4000" dirty="0"/>
              <a:t> </a:t>
            </a:r>
            <a:r>
              <a:rPr lang="en-US" altLang="zh-CN" sz="4900" dirty="0"/>
              <a:t>III. </a:t>
            </a:r>
            <a:r>
              <a:rPr lang="zh-CN" altLang="en-US" sz="4900" dirty="0"/>
              <a:t>战略管理</a:t>
            </a:r>
            <a:r>
              <a:rPr lang="en-US" altLang="zh-CN" sz="4900" dirty="0"/>
              <a:t>/</a:t>
            </a:r>
            <a:r>
              <a:rPr lang="zh-CN" altLang="en-US" sz="4900" dirty="0"/>
              <a:t>规划</a:t>
            </a:r>
            <a:endParaRPr lang="en-US" altLang="zh-CN" sz="4900" dirty="0"/>
          </a:p>
        </p:txBody>
      </p:sp>
      <p:sp>
        <p:nvSpPr>
          <p:cNvPr id="77828" name="Rectangle 3"/>
          <p:cNvSpPr>
            <a:spLocks noGrp="1" noChangeArrowheads="1"/>
          </p:cNvSpPr>
          <p:nvPr>
            <p:ph type="body" idx="1"/>
          </p:nvPr>
        </p:nvSpPr>
        <p:spPr>
          <a:xfrm>
            <a:off x="468313" y="1196974"/>
            <a:ext cx="8229600" cy="5661026"/>
          </a:xfrm>
        </p:spPr>
        <p:txBody>
          <a:bodyPr>
            <a:normAutofit/>
          </a:bodyPr>
          <a:lstStyle/>
          <a:p>
            <a:pPr eaLnBrk="1" hangingPunct="1">
              <a:lnSpc>
                <a:spcPct val="110000"/>
              </a:lnSpc>
              <a:spcBef>
                <a:spcPct val="50000"/>
              </a:spcBef>
              <a:spcAft>
                <a:spcPts val="600"/>
              </a:spcAft>
            </a:pPr>
            <a:r>
              <a:rPr lang="zh-CN" altLang="en-US" sz="2600" dirty="0"/>
              <a:t>战略管理：是决定组织长期问题的一系列重大管理决策，通过制定和贯彻这种长期战略决策使组织在处理自身与环境关系过程中实现其愿景的管理过程。</a:t>
            </a:r>
            <a:endParaRPr lang="en-US" altLang="zh-CN" sz="2600" dirty="0"/>
          </a:p>
          <a:p>
            <a:pPr eaLnBrk="1" hangingPunct="1">
              <a:lnSpc>
                <a:spcPct val="110000"/>
              </a:lnSpc>
              <a:spcBef>
                <a:spcPct val="50000"/>
              </a:spcBef>
              <a:spcAft>
                <a:spcPts val="600"/>
              </a:spcAft>
            </a:pPr>
            <a:r>
              <a:rPr lang="zh-CN" altLang="en-US" sz="2600" dirty="0"/>
              <a:t>包含界定组织使命、设定组织目标、制定使组织在所处环境中成功运行的战略。</a:t>
            </a:r>
            <a:endParaRPr lang="en-US" altLang="zh-CN" sz="2600" dirty="0"/>
          </a:p>
          <a:p>
            <a:pPr eaLnBrk="1" hangingPunct="1">
              <a:lnSpc>
                <a:spcPct val="110000"/>
              </a:lnSpc>
              <a:spcBef>
                <a:spcPct val="50000"/>
              </a:spcBef>
              <a:spcAft>
                <a:spcPts val="600"/>
              </a:spcAft>
            </a:pPr>
            <a:r>
              <a:rPr lang="zh-CN" altLang="en-US" sz="2600" dirty="0"/>
              <a:t>特征</a:t>
            </a:r>
            <a:r>
              <a:rPr lang="en-US" altLang="zh-CN" sz="2600" dirty="0"/>
              <a:t>:</a:t>
            </a:r>
          </a:p>
          <a:p>
            <a:pPr lvl="1" eaLnBrk="1" hangingPunct="1">
              <a:lnSpc>
                <a:spcPct val="110000"/>
              </a:lnSpc>
              <a:spcAft>
                <a:spcPts val="600"/>
              </a:spcAft>
            </a:pPr>
            <a:r>
              <a:rPr lang="zh-CN" altLang="en-US" sz="2600" dirty="0"/>
              <a:t>涉及由最高决策层做出的决策</a:t>
            </a:r>
            <a:endParaRPr lang="en-US" altLang="zh-CN" sz="2600" dirty="0"/>
          </a:p>
          <a:p>
            <a:pPr lvl="1" eaLnBrk="1" hangingPunct="1">
              <a:lnSpc>
                <a:spcPct val="110000"/>
              </a:lnSpc>
              <a:spcAft>
                <a:spcPts val="600"/>
              </a:spcAft>
            </a:pPr>
            <a:r>
              <a:rPr lang="zh-CN" altLang="en-US" sz="2600" dirty="0"/>
              <a:t>涉及大量资源的分配</a:t>
            </a:r>
            <a:endParaRPr lang="en-US" altLang="zh-CN" sz="2600" dirty="0"/>
          </a:p>
          <a:p>
            <a:pPr lvl="1" eaLnBrk="1" hangingPunct="1">
              <a:lnSpc>
                <a:spcPct val="110000"/>
              </a:lnSpc>
              <a:spcAft>
                <a:spcPts val="600"/>
              </a:spcAft>
            </a:pPr>
            <a:r>
              <a:rPr lang="zh-CN" altLang="en-US" sz="2600" dirty="0"/>
              <a:t>具有重要的长期影响</a:t>
            </a:r>
            <a:endParaRPr lang="en-US" altLang="zh-CN" sz="2600" dirty="0"/>
          </a:p>
          <a:p>
            <a:pPr lvl="1" eaLnBrk="1" hangingPunct="1">
              <a:lnSpc>
                <a:spcPct val="110000"/>
              </a:lnSpc>
              <a:spcAft>
                <a:spcPts val="600"/>
              </a:spcAft>
            </a:pPr>
            <a:r>
              <a:rPr lang="zh-CN" altLang="en-US" sz="2600" dirty="0"/>
              <a:t>集中关注组织与外部环境的互动</a:t>
            </a:r>
            <a:endParaRPr lang="en-US" altLang="zh-CN"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5"/>
          <p:cNvSpPr>
            <a:spLocks noGrp="1"/>
          </p:cNvSpPr>
          <p:nvPr>
            <p:ph type="sldNum" sz="quarter" idx="12"/>
          </p:nvPr>
        </p:nvSpPr>
        <p:spPr>
          <a:noFill/>
        </p:spPr>
        <p:txBody>
          <a:bodyPr/>
          <a:lstStyle/>
          <a:p>
            <a:fld id="{D9B5BD43-CB7D-412B-AAE9-D3C0050B99D5}" type="slidenum">
              <a:rPr lang="zh-CN" altLang="en-US" smtClean="0">
                <a:ea typeface="宋体" charset="-122"/>
              </a:rPr>
              <a:pPr/>
              <a:t>6</a:t>
            </a:fld>
            <a:endParaRPr lang="en-US" altLang="zh-CN">
              <a:ea typeface="宋体" charset="-122"/>
            </a:endParaRPr>
          </a:p>
        </p:txBody>
      </p:sp>
      <p:sp>
        <p:nvSpPr>
          <p:cNvPr id="5123" name="Rectangle 2"/>
          <p:cNvSpPr>
            <a:spLocks noGrp="1" noChangeArrowheads="1"/>
          </p:cNvSpPr>
          <p:nvPr>
            <p:ph type="title"/>
          </p:nvPr>
        </p:nvSpPr>
        <p:spPr/>
        <p:txBody>
          <a:bodyPr>
            <a:normAutofit fontScale="90000"/>
          </a:bodyPr>
          <a:lstStyle/>
          <a:p>
            <a:pPr eaLnBrk="1" hangingPunct="1"/>
            <a:r>
              <a:rPr lang="en-US" altLang="zh-CN" sz="4000"/>
              <a:t>The Ideal of </a:t>
            </a:r>
            <a:br>
              <a:rPr lang="en-US" altLang="zh-CN" sz="4000"/>
            </a:br>
            <a:r>
              <a:rPr lang="en-US" altLang="zh-CN" sz="4000"/>
              <a:t>Administrative Responsibility</a:t>
            </a:r>
          </a:p>
        </p:txBody>
      </p:sp>
      <p:pic>
        <p:nvPicPr>
          <p:cNvPr id="5124" name="Picture 3"/>
          <p:cNvPicPr>
            <a:picLocks noGrp="1" noChangeAspect="1" noChangeArrowheads="1"/>
          </p:cNvPicPr>
          <p:nvPr>
            <p:ph type="body" idx="1"/>
          </p:nvPr>
        </p:nvPicPr>
        <p:blipFill>
          <a:blip r:embed="rId2" cstate="print"/>
          <a:srcRect l="24744" t="38661" r="19003" b="46124"/>
          <a:stretch>
            <a:fillRect/>
          </a:stretch>
        </p:blipFill>
        <p:spPr>
          <a:xfrm>
            <a:off x="990600" y="2438400"/>
            <a:ext cx="7543800" cy="2682875"/>
          </a:xfr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5"/>
          <p:cNvSpPr>
            <a:spLocks noGrp="1"/>
          </p:cNvSpPr>
          <p:nvPr>
            <p:ph type="sldNum" sz="quarter" idx="12"/>
          </p:nvPr>
        </p:nvSpPr>
        <p:spPr/>
        <p:txBody>
          <a:bodyPr/>
          <a:lstStyle/>
          <a:p>
            <a:pPr>
              <a:defRPr/>
            </a:pPr>
            <a:fld id="{930FA49D-6DD1-4CCA-854D-D84C5BEF5370}" type="slidenum">
              <a:rPr lang="zh-CN" altLang="en-US" smtClean="0">
                <a:latin typeface="Arial" pitchFamily="34" charset="0"/>
              </a:rPr>
              <a:pPr>
                <a:defRPr/>
              </a:pPr>
              <a:t>60</a:t>
            </a:fld>
            <a:endParaRPr lang="en-US" altLang="zh-CN">
              <a:latin typeface="Arial" pitchFamily="34" charset="0"/>
            </a:endParaRPr>
          </a:p>
        </p:txBody>
      </p:sp>
      <p:sp>
        <p:nvSpPr>
          <p:cNvPr id="78851" name="Rectangle 2"/>
          <p:cNvSpPr>
            <a:spLocks noGrp="1" noChangeArrowheads="1"/>
          </p:cNvSpPr>
          <p:nvPr>
            <p:ph type="title"/>
          </p:nvPr>
        </p:nvSpPr>
        <p:spPr>
          <a:xfrm>
            <a:off x="467544" y="332656"/>
            <a:ext cx="8229600" cy="785812"/>
          </a:xfrm>
        </p:spPr>
        <p:txBody>
          <a:bodyPr/>
          <a:lstStyle/>
          <a:p>
            <a:pPr eaLnBrk="1" hangingPunct="1"/>
            <a:r>
              <a:rPr lang="zh-CN" altLang="en-US" sz="3600" dirty="0"/>
              <a:t>战略管理的过程：一种公共部门的视角</a:t>
            </a:r>
            <a:endParaRPr lang="en-US" altLang="zh-CN" sz="3600" dirty="0"/>
          </a:p>
        </p:txBody>
      </p:sp>
      <p:pic>
        <p:nvPicPr>
          <p:cNvPr id="78852" name="Picture 4"/>
          <p:cNvPicPr>
            <a:picLocks noGrp="1" noChangeAspect="1" noChangeArrowheads="1"/>
          </p:cNvPicPr>
          <p:nvPr>
            <p:ph type="body" idx="1"/>
          </p:nvPr>
        </p:nvPicPr>
        <p:blipFill>
          <a:blip r:embed="rId2" cstate="print"/>
          <a:srcRect l="17159" t="10831" r="47430" b="39389"/>
          <a:stretch>
            <a:fillRect/>
          </a:stretch>
        </p:blipFill>
        <p:spPr>
          <a:xfrm>
            <a:off x="1066800" y="1524000"/>
            <a:ext cx="7162800" cy="51054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4"/>
          <p:cNvSpPr>
            <a:spLocks noGrp="1"/>
          </p:cNvSpPr>
          <p:nvPr>
            <p:ph type="sldNum" sz="quarter" idx="12"/>
          </p:nvPr>
        </p:nvSpPr>
        <p:spPr>
          <a:noFill/>
        </p:spPr>
        <p:txBody>
          <a:bodyPr/>
          <a:lstStyle/>
          <a:p>
            <a:fld id="{E8C9F934-9A2C-42E5-9F46-5B6639A1B502}" type="slidenum">
              <a:rPr lang="zh-CN" altLang="en-US" smtClean="0">
                <a:ea typeface="宋体" charset="-122"/>
              </a:rPr>
              <a:pPr/>
              <a:t>7</a:t>
            </a:fld>
            <a:endParaRPr lang="en-US" altLang="zh-CN">
              <a:ea typeface="宋体" charset="-122"/>
            </a:endParaRPr>
          </a:p>
        </p:txBody>
      </p:sp>
      <p:sp>
        <p:nvSpPr>
          <p:cNvPr id="6147" name="Rectangle 2"/>
          <p:cNvSpPr>
            <a:spLocks noGrp="1" noChangeArrowheads="1"/>
          </p:cNvSpPr>
          <p:nvPr>
            <p:ph type="title" idx="4294967295"/>
          </p:nvPr>
        </p:nvSpPr>
        <p:spPr>
          <a:xfrm>
            <a:off x="457200" y="533400"/>
            <a:ext cx="8229600" cy="1143000"/>
          </a:xfrm>
        </p:spPr>
        <p:txBody>
          <a:bodyPr>
            <a:normAutofit fontScale="90000"/>
          </a:bodyPr>
          <a:lstStyle/>
          <a:p>
            <a:pPr eaLnBrk="1" hangingPunct="1"/>
            <a:r>
              <a:rPr lang="en-US" altLang="zh-CN" sz="4000"/>
              <a:t>Framework for Analyzing Controls on Government Operations</a:t>
            </a:r>
          </a:p>
        </p:txBody>
      </p:sp>
      <p:graphicFrame>
        <p:nvGraphicFramePr>
          <p:cNvPr id="145411" name="Group 3"/>
          <p:cNvGraphicFramePr>
            <a:graphicFrameLocks noGrp="1"/>
          </p:cNvGraphicFramePr>
          <p:nvPr>
            <p:ph/>
            <p:extLst>
              <p:ext uri="{D42A27DB-BD31-4B8C-83A1-F6EECF244321}">
                <p14:modId xmlns:p14="http://schemas.microsoft.com/office/powerpoint/2010/main" val="1728743136"/>
              </p:ext>
            </p:extLst>
          </p:nvPr>
        </p:nvGraphicFramePr>
        <p:xfrm>
          <a:off x="914400" y="1905000"/>
          <a:ext cx="7772400" cy="4648201"/>
        </p:xfrm>
        <a:graphic>
          <a:graphicData uri="http://schemas.openxmlformats.org/drawingml/2006/table">
            <a:tbl>
              <a:tblPr/>
              <a:tblGrid>
                <a:gridCol w="1982788">
                  <a:extLst>
                    <a:ext uri="{9D8B030D-6E8A-4147-A177-3AD203B41FA5}">
                      <a16:colId xmlns:a16="http://schemas.microsoft.com/office/drawing/2014/main" val="20000"/>
                    </a:ext>
                  </a:extLst>
                </a:gridCol>
                <a:gridCol w="2741612">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28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2800" b="0" i="0" u="none" strike="noStrike" cap="none" normalizeH="0" baseline="0" dirty="0">
                        <a:ln>
                          <a:noFill/>
                        </a:ln>
                        <a:solidFill>
                          <a:schemeClr val="tx1"/>
                        </a:solidFill>
                        <a:effectLst/>
                        <a:latin typeface="Arial"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Arial" charset="0"/>
                          <a:ea typeface="宋体" pitchFamily="2" charset="-122"/>
                        </a:rPr>
                        <a:t>External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Arial" charset="0"/>
                          <a:ea typeface="宋体" pitchFamily="2" charset="-122"/>
                        </a:rPr>
                        <a:t>Internal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0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Arial" charset="0"/>
                          <a:ea typeface="宋体" pitchFamily="2" charset="-122"/>
                        </a:rPr>
                        <a:t>Formal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zh-CN" sz="1800" b="1" i="0" u="none" strike="noStrike" cap="none" normalizeH="0" baseline="0" dirty="0">
                          <a:ln>
                            <a:noFill/>
                          </a:ln>
                          <a:solidFill>
                            <a:schemeClr val="tx1"/>
                          </a:solidFill>
                          <a:effectLst/>
                          <a:latin typeface="Arial" charset="0"/>
                          <a:ea typeface="宋体" pitchFamily="2" charset="-122"/>
                        </a:rPr>
                        <a:t>Judiciary</a:t>
                      </a: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zh-CN" sz="1800" b="1" i="0" u="none" strike="noStrike" cap="none" normalizeH="0" baseline="0" dirty="0">
                          <a:ln>
                            <a:noFill/>
                          </a:ln>
                          <a:solidFill>
                            <a:schemeClr val="tx1"/>
                          </a:solidFill>
                          <a:effectLst/>
                          <a:latin typeface="Arial" charset="0"/>
                          <a:ea typeface="宋体" pitchFamily="2" charset="-122"/>
                        </a:rPr>
                        <a:t>Ombudsman</a:t>
                      </a:r>
                      <a:r>
                        <a:rPr kumimoji="0" lang="zh-CN" altLang="en-US" sz="1800" b="1" i="0" u="none" strike="noStrike" cap="none" normalizeH="0" baseline="0" dirty="0">
                          <a:ln>
                            <a:noFill/>
                          </a:ln>
                          <a:solidFill>
                            <a:schemeClr val="tx1"/>
                          </a:solidFill>
                          <a:effectLst/>
                          <a:latin typeface="Arial" charset="0"/>
                          <a:ea typeface="宋体" pitchFamily="2" charset="-122"/>
                        </a:rPr>
                        <a:t>（巡视员）</a:t>
                      </a: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zh-CN" sz="1800" b="0" i="0" u="none" strike="noStrike" cap="none" normalizeH="0" baseline="0" dirty="0">
                          <a:ln>
                            <a:noFill/>
                          </a:ln>
                          <a:solidFill>
                            <a:schemeClr val="tx1"/>
                          </a:solidFill>
                          <a:effectLst/>
                          <a:latin typeface="Arial" charset="0"/>
                          <a:ea typeface="宋体" pitchFamily="2" charset="-122"/>
                        </a:rPr>
                        <a:t>Legislature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zh-CN" sz="1800" b="0" i="0" u="none" strike="noStrike" cap="none" normalizeH="0" baseline="0" dirty="0">
                          <a:ln>
                            <a:noFill/>
                          </a:ln>
                          <a:solidFill>
                            <a:schemeClr val="tx1"/>
                          </a:solidFill>
                          <a:effectLst/>
                          <a:latin typeface="Arial" charset="0"/>
                          <a:ea typeface="宋体" pitchFamily="2" charset="-122"/>
                        </a:rPr>
                        <a:t>Agency head</a:t>
                      </a: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zh-CN" sz="1800" b="1" i="0" u="sng" strike="noStrike" cap="none" normalizeH="0" baseline="0" dirty="0">
                          <a:ln>
                            <a:noFill/>
                          </a:ln>
                          <a:solidFill>
                            <a:srgbClr val="FF0000"/>
                          </a:solidFill>
                          <a:effectLst/>
                          <a:latin typeface="Arial" charset="0"/>
                          <a:ea typeface="宋体" pitchFamily="2" charset="-122"/>
                        </a:rPr>
                        <a:t>Whistleblower </a:t>
                      </a:r>
                      <a:r>
                        <a:rPr kumimoji="0" lang="zh-CN" altLang="en-US" sz="1800" b="1" i="0" u="sng" strike="noStrike" cap="none" normalizeH="0" baseline="0" dirty="0">
                          <a:ln>
                            <a:noFill/>
                          </a:ln>
                          <a:solidFill>
                            <a:srgbClr val="FF0000"/>
                          </a:solidFill>
                          <a:effectLst/>
                          <a:latin typeface="Arial" charset="0"/>
                          <a:ea typeface="宋体" pitchFamily="2" charset="-122"/>
                        </a:rPr>
                        <a:t>（检举者）</a:t>
                      </a:r>
                      <a:r>
                        <a:rPr kumimoji="0" lang="en-US" altLang="zh-CN" sz="1800" b="1" i="0" u="sng" strike="noStrike" cap="none" normalizeH="0" baseline="0" dirty="0">
                          <a:ln>
                            <a:noFill/>
                          </a:ln>
                          <a:solidFill>
                            <a:srgbClr val="FF0000"/>
                          </a:solidFill>
                          <a:effectLst/>
                          <a:latin typeface="Arial" charset="0"/>
                          <a:ea typeface="宋体" pitchFamily="2" charset="-122"/>
                        </a:rPr>
                        <a:t>statutes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09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Arial" charset="0"/>
                          <a:ea typeface="宋体" pitchFamily="2" charset="-122"/>
                        </a:rPr>
                        <a:t>Informal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zh-CN" sz="1800" b="0" i="0" u="none" strike="noStrike" cap="none" normalizeH="0" baseline="0" dirty="0">
                          <a:ln>
                            <a:noFill/>
                          </a:ln>
                          <a:solidFill>
                            <a:schemeClr val="tx1"/>
                          </a:solidFill>
                          <a:effectLst/>
                          <a:latin typeface="Arial" charset="0"/>
                          <a:ea typeface="宋体" pitchFamily="2" charset="-122"/>
                        </a:rPr>
                        <a:t>Citizen participation</a:t>
                      </a: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zh-CN" sz="1800" b="0" i="0" u="none" strike="noStrike" cap="none" normalizeH="0" baseline="0" dirty="0">
                          <a:ln>
                            <a:noFill/>
                          </a:ln>
                          <a:solidFill>
                            <a:schemeClr val="tx1"/>
                          </a:solidFill>
                          <a:effectLst/>
                          <a:latin typeface="Arial" charset="0"/>
                          <a:ea typeface="宋体" pitchFamily="2" charset="-122"/>
                        </a:rPr>
                        <a:t>Interest group representation</a:t>
                      </a: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zh-CN" sz="1800" b="0" i="0" u="none" strike="noStrike" cap="none" normalizeH="0" baseline="0" dirty="0">
                          <a:ln>
                            <a:noFill/>
                          </a:ln>
                          <a:solidFill>
                            <a:schemeClr val="tx1"/>
                          </a:solidFill>
                          <a:effectLst/>
                          <a:latin typeface="Arial" charset="0"/>
                          <a:ea typeface="宋体" pitchFamily="2" charset="-122"/>
                        </a:rPr>
                        <a:t>Media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zh-CN" sz="1800" b="1" i="0" u="none" strike="noStrike" cap="none" normalizeH="0" baseline="0" dirty="0">
                          <a:ln>
                            <a:noFill/>
                          </a:ln>
                          <a:solidFill>
                            <a:schemeClr val="tx1"/>
                          </a:solidFill>
                          <a:effectLst/>
                          <a:latin typeface="Arial" charset="0"/>
                          <a:ea typeface="宋体" pitchFamily="2" charset="-122"/>
                        </a:rPr>
                        <a:t>Professional codes</a:t>
                      </a: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zh-CN" sz="1800" b="0" i="0" u="none" strike="noStrike" cap="none" normalizeH="0" baseline="0" dirty="0">
                          <a:ln>
                            <a:noFill/>
                          </a:ln>
                          <a:solidFill>
                            <a:schemeClr val="tx1"/>
                          </a:solidFill>
                          <a:effectLst/>
                          <a:latin typeface="Arial" charset="0"/>
                          <a:ea typeface="宋体" pitchFamily="2" charset="-122"/>
                        </a:rPr>
                        <a:t>Representative bureaucracy</a:t>
                      </a: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zh-CN" sz="1800" b="0" i="0" u="none" strike="noStrike" cap="none" normalizeH="0" baseline="0" dirty="0">
                          <a:ln>
                            <a:noFill/>
                          </a:ln>
                          <a:solidFill>
                            <a:schemeClr val="tx1"/>
                          </a:solidFill>
                          <a:effectLst/>
                          <a:latin typeface="Arial" charset="0"/>
                          <a:ea typeface="宋体" pitchFamily="2" charset="-122"/>
                        </a:rPr>
                        <a:t>Public Interest</a:t>
                      </a: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zh-CN" sz="1800" b="1" i="0" u="sng" strike="noStrike" cap="none" normalizeH="0" baseline="0" dirty="0">
                          <a:ln>
                            <a:noFill/>
                          </a:ln>
                          <a:solidFill>
                            <a:srgbClr val="FF0000"/>
                          </a:solidFill>
                          <a:effectLst/>
                          <a:latin typeface="Arial" charset="0"/>
                          <a:ea typeface="宋体" pitchFamily="2" charset="-122"/>
                        </a:rPr>
                        <a:t>Ethical 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868362"/>
          </a:xfrm>
        </p:spPr>
        <p:txBody>
          <a:bodyPr/>
          <a:lstStyle/>
          <a:p>
            <a:pPr eaLnBrk="1" hangingPunct="1"/>
            <a:r>
              <a:rPr kumimoji="1" lang="en-US" altLang="zh-CN"/>
              <a:t>The four levels of ethics</a:t>
            </a:r>
            <a:endParaRPr kumimoji="1" lang="zh-CN" altLang="en-US"/>
          </a:p>
        </p:txBody>
      </p:sp>
      <p:sp>
        <p:nvSpPr>
          <p:cNvPr id="32771" name="Rectangle 3"/>
          <p:cNvSpPr>
            <a:spLocks noGrp="1" noChangeArrowheads="1"/>
          </p:cNvSpPr>
          <p:nvPr>
            <p:ph type="body" idx="1"/>
          </p:nvPr>
        </p:nvSpPr>
        <p:spPr>
          <a:xfrm>
            <a:off x="533400" y="1371600"/>
            <a:ext cx="8431088" cy="5257800"/>
          </a:xfrm>
        </p:spPr>
        <p:txBody>
          <a:bodyPr>
            <a:normAutofit fontScale="92500" lnSpcReduction="10000"/>
          </a:bodyPr>
          <a:lstStyle/>
          <a:p>
            <a:pPr eaLnBrk="1" hangingPunct="1">
              <a:lnSpc>
                <a:spcPct val="120000"/>
              </a:lnSpc>
              <a:spcBef>
                <a:spcPts val="0"/>
              </a:spcBef>
              <a:spcAft>
                <a:spcPts val="0"/>
              </a:spcAft>
            </a:pPr>
            <a:r>
              <a:rPr kumimoji="1" lang="en-US" altLang="zh-CN" sz="2800" b="1" dirty="0"/>
              <a:t>Personal morality:</a:t>
            </a:r>
            <a:r>
              <a:rPr kumimoji="1" lang="en-US" altLang="zh-CN" sz="2800" dirty="0"/>
              <a:t> the basic sense of right and wrong (factors: parental influence, experience, religious beliefs, etc.)</a:t>
            </a:r>
          </a:p>
          <a:p>
            <a:pPr eaLnBrk="1" hangingPunct="1">
              <a:lnSpc>
                <a:spcPct val="120000"/>
              </a:lnSpc>
              <a:spcBef>
                <a:spcPts val="0"/>
              </a:spcBef>
              <a:spcAft>
                <a:spcPts val="0"/>
              </a:spcAft>
            </a:pPr>
            <a:r>
              <a:rPr kumimoji="1" lang="en-US" altLang="zh-CN" sz="2800" b="1" dirty="0"/>
              <a:t>Professional ethics:</a:t>
            </a:r>
            <a:r>
              <a:rPr kumimoji="1" lang="en-US" altLang="zh-CN" sz="2800" dirty="0"/>
              <a:t> Professional codes/norms</a:t>
            </a:r>
          </a:p>
          <a:p>
            <a:pPr eaLnBrk="1" hangingPunct="1">
              <a:lnSpc>
                <a:spcPct val="120000"/>
              </a:lnSpc>
              <a:spcBef>
                <a:spcPts val="0"/>
              </a:spcBef>
              <a:spcAft>
                <a:spcPts val="0"/>
              </a:spcAft>
            </a:pPr>
            <a:r>
              <a:rPr kumimoji="1" lang="en-US" altLang="zh-CN" sz="2800" b="1" dirty="0"/>
              <a:t>Organizational ethics</a:t>
            </a:r>
            <a:r>
              <a:rPr kumimoji="1" lang="en-US" altLang="zh-CN" sz="2800" dirty="0"/>
              <a:t>: organizational culture &amp; environment (e.g. agency rules)</a:t>
            </a:r>
          </a:p>
          <a:p>
            <a:pPr eaLnBrk="1" hangingPunct="1">
              <a:lnSpc>
                <a:spcPct val="120000"/>
              </a:lnSpc>
              <a:spcBef>
                <a:spcPts val="0"/>
              </a:spcBef>
              <a:spcAft>
                <a:spcPts val="0"/>
              </a:spcAft>
            </a:pPr>
            <a:r>
              <a:rPr kumimoji="1" lang="en-US" altLang="zh-CN" sz="2800" b="1" dirty="0"/>
              <a:t>Social ethics</a:t>
            </a:r>
            <a:r>
              <a:rPr kumimoji="1" lang="en-US" altLang="zh-CN" sz="2800" dirty="0"/>
              <a:t>: </a:t>
            </a:r>
            <a:r>
              <a:rPr lang="en-US" altLang="zh-CN" sz="2800" dirty="0"/>
              <a:t>Social obligation to protect individuals</a:t>
            </a:r>
          </a:p>
          <a:p>
            <a:pPr lvl="1">
              <a:lnSpc>
                <a:spcPct val="120000"/>
              </a:lnSpc>
              <a:spcBef>
                <a:spcPts val="0"/>
              </a:spcBef>
              <a:spcAft>
                <a:spcPts val="0"/>
              </a:spcAft>
            </a:pPr>
            <a:r>
              <a:rPr kumimoji="1" lang="en-US" altLang="zh-CN" sz="2400" dirty="0"/>
              <a:t>formal: laws</a:t>
            </a:r>
          </a:p>
          <a:p>
            <a:pPr lvl="1">
              <a:lnSpc>
                <a:spcPct val="120000"/>
              </a:lnSpc>
              <a:spcBef>
                <a:spcPts val="0"/>
              </a:spcBef>
              <a:spcAft>
                <a:spcPts val="0"/>
              </a:spcAft>
            </a:pPr>
            <a:r>
              <a:rPr kumimoji="1" lang="en-US" altLang="zh-CN" sz="2400" dirty="0"/>
              <a:t>informal: individual social conscience</a:t>
            </a:r>
          </a:p>
          <a:p>
            <a:pPr lvl="1" eaLnBrk="1" hangingPunct="1">
              <a:lnSpc>
                <a:spcPct val="120000"/>
              </a:lnSpc>
              <a:spcBef>
                <a:spcPts val="0"/>
              </a:spcBef>
              <a:spcAft>
                <a:spcPts val="0"/>
              </a:spcAft>
            </a:pPr>
            <a:r>
              <a:rPr kumimoji="1" lang="en-US" altLang="zh-CN" sz="2400" dirty="0"/>
              <a:t>Example: </a:t>
            </a:r>
            <a:r>
              <a:rPr kumimoji="1" lang="en-US" altLang="zh-CN" sz="2400" dirty="0" err="1"/>
              <a:t>Milgram</a:t>
            </a:r>
            <a:r>
              <a:rPr kumimoji="1" lang="en-US" altLang="zh-CN" sz="2400" dirty="0"/>
              <a:t> Experiment</a:t>
            </a:r>
          </a:p>
          <a:p>
            <a:pPr lvl="2">
              <a:lnSpc>
                <a:spcPct val="120000"/>
              </a:lnSpc>
              <a:spcBef>
                <a:spcPts val="0"/>
              </a:spcBef>
              <a:spcAft>
                <a:spcPts val="0"/>
              </a:spcAft>
            </a:pPr>
            <a:r>
              <a:rPr lang="en-US" altLang="zh-CN" sz="2000" dirty="0"/>
              <a:t>Question</a:t>
            </a:r>
            <a:r>
              <a:rPr lang="zh-CN" altLang="en-US" sz="2000" dirty="0"/>
              <a:t>：</a:t>
            </a:r>
            <a:r>
              <a:rPr lang="en-US" altLang="zh-CN" sz="2000" dirty="0"/>
              <a:t>How do public managers handle conflicts between their personal values and public policy?</a:t>
            </a:r>
            <a:endParaRPr lang="zh-CN"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a:t>Process of Ethical Analysis</a:t>
            </a:r>
          </a:p>
        </p:txBody>
      </p:sp>
      <p:pic>
        <p:nvPicPr>
          <p:cNvPr id="34819" name="Picture 3"/>
          <p:cNvPicPr>
            <a:picLocks noGrp="1" noChangeAspect="1" noChangeArrowheads="1"/>
          </p:cNvPicPr>
          <p:nvPr>
            <p:ph type="body" idx="1"/>
          </p:nvPr>
        </p:nvPicPr>
        <p:blipFill>
          <a:blip r:embed="rId2" cstate="print"/>
          <a:srcRect l="36234" t="44209" r="29756" b="14732"/>
          <a:stretch>
            <a:fillRect/>
          </a:stretch>
        </p:blipFill>
        <p:spPr>
          <a:xfrm>
            <a:off x="1143000" y="1447800"/>
            <a:ext cx="7391400" cy="5181600"/>
          </a:xfrm>
          <a:noFill/>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5002</TotalTime>
  <Words>2942</Words>
  <Application>Microsoft Office PowerPoint</Application>
  <PresentationFormat>全屏显示(4:3)</PresentationFormat>
  <Paragraphs>403</Paragraphs>
  <Slides>60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60</vt:i4>
      </vt:variant>
    </vt:vector>
  </HeadingPairs>
  <TitlesOfParts>
    <vt:vector size="71" baseType="lpstr">
      <vt:lpstr>MS UI Gothic</vt:lpstr>
      <vt:lpstr>华文宋体</vt:lpstr>
      <vt:lpstr>华文新魏</vt:lpstr>
      <vt:lpstr>宋体</vt:lpstr>
      <vt:lpstr>微软雅黑</vt:lpstr>
      <vt:lpstr>Arial</vt:lpstr>
      <vt:lpstr>Calibri</vt:lpstr>
      <vt:lpstr>Garamond</vt:lpstr>
      <vt:lpstr>Tahoma</vt:lpstr>
      <vt:lpstr>Times New Roman</vt:lpstr>
      <vt:lpstr>Office 主题</vt:lpstr>
      <vt:lpstr>PowerPoint 演示文稿</vt:lpstr>
      <vt:lpstr>Week 9 Planning 规划 </vt:lpstr>
      <vt:lpstr>PowerPoint 演示文稿</vt:lpstr>
      <vt:lpstr>Overview</vt:lpstr>
      <vt:lpstr>The Process of Public Administration</vt:lpstr>
      <vt:lpstr>The Ideal of  Administrative Responsibility</vt:lpstr>
      <vt:lpstr>Framework for Analyzing Controls on Government Operations</vt:lpstr>
      <vt:lpstr>The four levels of ethics</vt:lpstr>
      <vt:lpstr>Process of Ethical Analysis</vt:lpstr>
      <vt:lpstr>Governments in USA</vt:lpstr>
      <vt:lpstr>City Government Systems</vt:lpstr>
      <vt:lpstr>Planning</vt:lpstr>
      <vt:lpstr>I. Some Terminology</vt:lpstr>
      <vt:lpstr>An Idealized Structure of Public Policy p.96</vt:lpstr>
      <vt:lpstr>Where Do Goals Come From?</vt:lpstr>
      <vt:lpstr>II.  Planning Types &amp; Models</vt:lpstr>
      <vt:lpstr>The Rational Planning Model</vt:lpstr>
      <vt:lpstr>Strengths of the Rational Model</vt:lpstr>
      <vt:lpstr>Weaknesses of the Rational Model</vt:lpstr>
      <vt:lpstr>Logical Incrementalism</vt:lpstr>
      <vt:lpstr>Contingency 权变 Planning</vt:lpstr>
      <vt:lpstr>Crisis Management Planning</vt:lpstr>
      <vt:lpstr>Wheel of Crises</vt:lpstr>
      <vt:lpstr>Stages of Crisis Management</vt:lpstr>
      <vt:lpstr>Crisis Management Plan (CMP)</vt:lpstr>
      <vt:lpstr>II.  Forecasting as a Planning Aid 预测是规划的一个辅助工具</vt:lpstr>
      <vt:lpstr>Expert Forecasting 专家预测法</vt:lpstr>
      <vt:lpstr>Delphi Technique 德尔菲技巧</vt:lpstr>
      <vt:lpstr>Trend Extrapolation Dilemma :  Are We on Curve A or Curve B? 趋势推测困境：曲线A  还是B？</vt:lpstr>
      <vt:lpstr> III. What can we learn from the private sector？Strategic Management</vt:lpstr>
      <vt:lpstr>Strategic Plan – Department of Homeland Security</vt:lpstr>
      <vt:lpstr>Strategic Management Process:  A Public Sector Perspective</vt:lpstr>
      <vt:lpstr>Step 1: Defining the Mission and  the Desired Outcomes</vt:lpstr>
      <vt:lpstr>Barriers to Defining Desired Outcomes in the Public Sector</vt:lpstr>
      <vt:lpstr>Step 2: Aligning Activities, Core Processes, and Resources</vt:lpstr>
      <vt:lpstr>Step 3: Implementation</vt:lpstr>
      <vt:lpstr>What Tools Are Available?</vt:lpstr>
      <vt:lpstr>Which Tools Are Most Appropriate?</vt:lpstr>
      <vt:lpstr>Step 4: Performance Assessment</vt:lpstr>
      <vt:lpstr>The Four Types of Program Evaluation</vt:lpstr>
      <vt:lpstr>PowerPoint 演示文稿</vt:lpstr>
      <vt:lpstr>PowerPoint 演示文稿</vt:lpstr>
      <vt:lpstr>I. 一些术语</vt:lpstr>
      <vt:lpstr>公共政策的理想结构</vt:lpstr>
      <vt:lpstr>目标来自哪里?</vt:lpstr>
      <vt:lpstr>II.  规划类型与模型</vt:lpstr>
      <vt:lpstr>理性规划模型</vt:lpstr>
      <vt:lpstr>理性规划模型的优点</vt:lpstr>
      <vt:lpstr>理性规划模型的缺点</vt:lpstr>
      <vt:lpstr>理性渐进主义模型</vt:lpstr>
      <vt:lpstr>权变规划</vt:lpstr>
      <vt:lpstr>危机管理规划</vt:lpstr>
      <vt:lpstr>Wheel of Crises</vt:lpstr>
      <vt:lpstr>危机管理的各个阶段</vt:lpstr>
      <vt:lpstr>II.  作为规划辅助手段的预测</vt:lpstr>
      <vt:lpstr>专家预测法</vt:lpstr>
      <vt:lpstr>德尔菲法</vt:lpstr>
      <vt:lpstr>趋势外推的 困境 Are We on Curve A or Curve B?</vt:lpstr>
      <vt:lpstr> III. 战略管理/规划</vt:lpstr>
      <vt:lpstr>战略管理的过程：一种公共部门的视角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Admin</cp:lastModifiedBy>
  <cp:revision>196</cp:revision>
  <cp:lastPrinted>2018-11-02T03:11:38Z</cp:lastPrinted>
  <dcterms:created xsi:type="dcterms:W3CDTF">2015-10-30T01:04:12Z</dcterms:created>
  <dcterms:modified xsi:type="dcterms:W3CDTF">2020-11-10T09:15:33Z</dcterms:modified>
</cp:coreProperties>
</file>