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6"/>
  </p:notesMasterIdLst>
  <p:handoutMasterIdLst>
    <p:handoutMasterId r:id="rId47"/>
  </p:handoutMasterIdLst>
  <p:sldIdLst>
    <p:sldId id="257" r:id="rId2"/>
    <p:sldId id="506" r:id="rId3"/>
    <p:sldId id="505" r:id="rId4"/>
    <p:sldId id="529" r:id="rId5"/>
    <p:sldId id="530" r:id="rId6"/>
    <p:sldId id="531" r:id="rId7"/>
    <p:sldId id="532" r:id="rId8"/>
    <p:sldId id="507" r:id="rId9"/>
    <p:sldId id="511" r:id="rId10"/>
    <p:sldId id="512" r:id="rId11"/>
    <p:sldId id="513" r:id="rId12"/>
    <p:sldId id="509" r:id="rId13"/>
    <p:sldId id="441" r:id="rId14"/>
    <p:sldId id="444" r:id="rId15"/>
    <p:sldId id="445" r:id="rId16"/>
    <p:sldId id="446" r:id="rId17"/>
    <p:sldId id="448" r:id="rId18"/>
    <p:sldId id="447" r:id="rId19"/>
    <p:sldId id="495" r:id="rId20"/>
    <p:sldId id="499" r:id="rId21"/>
    <p:sldId id="473" r:id="rId22"/>
    <p:sldId id="501" r:id="rId23"/>
    <p:sldId id="475" r:id="rId24"/>
    <p:sldId id="500" r:id="rId25"/>
    <p:sldId id="496" r:id="rId26"/>
    <p:sldId id="497" r:id="rId27"/>
    <p:sldId id="478" r:id="rId28"/>
    <p:sldId id="504" r:id="rId29"/>
    <p:sldId id="479" r:id="rId30"/>
    <p:sldId id="480" r:id="rId31"/>
    <p:sldId id="481" r:id="rId32"/>
    <p:sldId id="482" r:id="rId33"/>
    <p:sldId id="483" r:id="rId34"/>
    <p:sldId id="484" r:id="rId35"/>
    <p:sldId id="485" r:id="rId36"/>
    <p:sldId id="486" r:id="rId37"/>
    <p:sldId id="487" r:id="rId38"/>
    <p:sldId id="488" r:id="rId39"/>
    <p:sldId id="489" r:id="rId40"/>
    <p:sldId id="490" r:id="rId41"/>
    <p:sldId id="491" r:id="rId42"/>
    <p:sldId id="492" r:id="rId43"/>
    <p:sldId id="493" r:id="rId44"/>
    <p:sldId id="498" r:id="rId45"/>
  </p:sldIdLst>
  <p:sldSz cx="9144000" cy="6858000" type="screen4x3"/>
  <p:notesSz cx="6799263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9425" autoAdjust="0"/>
  </p:normalViewPr>
  <p:slideViewPr>
    <p:cSldViewPr>
      <p:cViewPr varScale="1">
        <p:scale>
          <a:sx n="60" d="100"/>
          <a:sy n="60" d="100"/>
        </p:scale>
        <p:origin x="14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D4E9F-1E6E-4E60-9EC6-C18B1CB8E902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87326-9C1C-4738-ABCB-7E795697C6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64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02A9C-033D-4E13-B24D-36BFE49209E0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2B724-8F57-4446-A309-E4566470A2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73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50838610-72D5-4588-BBBC-8D9BFF9BD00F}" type="slidenum">
              <a:rPr lang="zh-CN" altLang="en-US" smtClean="0">
                <a:latin typeface="Arial" pitchFamily="34" charset="0"/>
                <a:ea typeface="宋体" pitchFamily="2" charset="-122"/>
              </a:rPr>
              <a:pPr/>
              <a:t>35</a:t>
            </a:fld>
            <a:endParaRPr lang="en-US" altLang="zh-CN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0035" name="Rectangle 7"/>
          <p:cNvSpPr txBox="1">
            <a:spLocks noGrp="1" noChangeArrowheads="1"/>
          </p:cNvSpPr>
          <p:nvPr/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EDCFEECB-A313-4EC6-A316-5472CDE5F297}" type="slidenum">
              <a:rPr lang="zh-CN" altLang="en-US" sz="1200">
                <a:latin typeface="Arial" pitchFamily="34" charset="0"/>
              </a:rPr>
              <a:pPr algn="r"/>
              <a:t>35</a:t>
            </a:fld>
            <a:endParaRPr lang="en-US" altLang="zh-CN" sz="1200">
              <a:latin typeface="Arial" pitchFamily="34" charset="0"/>
            </a:endParaRPr>
          </a:p>
        </p:txBody>
      </p:sp>
      <p:sp>
        <p:nvSpPr>
          <p:cNvPr id="300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003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r>
              <a:rPr lang="en-US" altLang="zh-CN">
                <a:latin typeface="Arial" pitchFamily="34" charset="0"/>
              </a:rPr>
              <a:t>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FBBD6384-6F33-46DB-8122-7DF811E39C6E}" type="slidenum">
              <a:rPr lang="zh-CN" altLang="en-US" smtClean="0">
                <a:latin typeface="Arial" pitchFamily="34" charset="0"/>
                <a:ea typeface="宋体" pitchFamily="2" charset="-122"/>
              </a:rPr>
              <a:pPr/>
              <a:t>36</a:t>
            </a:fld>
            <a:endParaRPr lang="en-US" altLang="zh-CN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1059" name="Rectangle 7"/>
          <p:cNvSpPr txBox="1">
            <a:spLocks noGrp="1" noChangeArrowheads="1"/>
          </p:cNvSpPr>
          <p:nvPr/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B03B1D85-ECAD-49D6-9CEE-1693F7EABA31}" type="slidenum">
              <a:rPr lang="zh-CN" altLang="en-US" sz="1200">
                <a:latin typeface="Arial" pitchFamily="34" charset="0"/>
              </a:rPr>
              <a:pPr algn="r"/>
              <a:t>36</a:t>
            </a:fld>
            <a:endParaRPr lang="en-US" altLang="zh-CN" sz="1200">
              <a:latin typeface="Arial" pitchFamily="34" charset="0"/>
            </a:endParaRPr>
          </a:p>
        </p:txBody>
      </p:sp>
      <p:sp>
        <p:nvSpPr>
          <p:cNvPr id="301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10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r>
              <a:rPr lang="en-US" altLang="zh-CN">
                <a:latin typeface="Arial" pitchFamily="34" charset="0"/>
              </a:rPr>
              <a:t>Rice in a jar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E393BC95-482A-4AD4-9E29-A7777304D49E}" type="slidenum">
              <a:rPr lang="zh-CN" altLang="en-US" smtClean="0">
                <a:latin typeface="Arial" pitchFamily="34" charset="0"/>
                <a:ea typeface="宋体" pitchFamily="2" charset="-122"/>
              </a:rPr>
              <a:pPr/>
              <a:t>37</a:t>
            </a:fld>
            <a:endParaRPr lang="en-US" altLang="zh-CN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2083" name="Rectangle 7"/>
          <p:cNvSpPr txBox="1">
            <a:spLocks noGrp="1" noChangeArrowheads="1"/>
          </p:cNvSpPr>
          <p:nvPr/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CF838249-A6E3-432E-98A4-F17894893D0B}" type="slidenum">
              <a:rPr lang="zh-CN" altLang="en-US" sz="1200">
                <a:latin typeface="Arial" pitchFamily="34" charset="0"/>
              </a:rPr>
              <a:pPr algn="r"/>
              <a:t>37</a:t>
            </a:fld>
            <a:endParaRPr lang="en-US" altLang="zh-CN" sz="1200">
              <a:latin typeface="Arial" pitchFamily="34" charset="0"/>
            </a:endParaRPr>
          </a:p>
        </p:txBody>
      </p:sp>
      <p:sp>
        <p:nvSpPr>
          <p:cNvPr id="302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208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FCB41D05-7018-4B61-945E-A217B0F5235B}" type="slidenum">
              <a:rPr lang="zh-CN" altLang="en-US" smtClean="0">
                <a:latin typeface="Arial" pitchFamily="34" charset="0"/>
                <a:ea typeface="宋体" pitchFamily="2" charset="-122"/>
              </a:rPr>
              <a:pPr/>
              <a:t>38</a:t>
            </a:fld>
            <a:endParaRPr lang="en-US" altLang="zh-CN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3107" name="Rectangle 7"/>
          <p:cNvSpPr txBox="1">
            <a:spLocks noGrp="1" noChangeArrowheads="1"/>
          </p:cNvSpPr>
          <p:nvPr/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C6033257-10C1-46F0-9A0E-2570182EC54E}" type="slidenum">
              <a:rPr lang="zh-CN" altLang="en-US" sz="1200">
                <a:latin typeface="Arial" pitchFamily="34" charset="0"/>
              </a:rPr>
              <a:pPr algn="r"/>
              <a:t>38</a:t>
            </a:fld>
            <a:endParaRPr lang="en-US" altLang="zh-CN" sz="1200">
              <a:latin typeface="Arial" pitchFamily="34" charset="0"/>
            </a:endParaRPr>
          </a:p>
        </p:txBody>
      </p:sp>
      <p:sp>
        <p:nvSpPr>
          <p:cNvPr id="303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310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r>
              <a:rPr lang="en-US" altLang="zh-CN">
                <a:latin typeface="Arial" pitchFamily="34" charset="0"/>
              </a:rPr>
              <a:t>Who will win the 2008 presidential election?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B222-06F9-473E-8E2E-C13964E39DD5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8F28-6E9A-45CE-A51D-FB53FA96E9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B222-06F9-473E-8E2E-C13964E39DD5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8F28-6E9A-45CE-A51D-FB53FA96E9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B222-06F9-473E-8E2E-C13964E39DD5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8F28-6E9A-45CE-A51D-FB53FA96E9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B222-06F9-473E-8E2E-C13964E39DD5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8F28-6E9A-45CE-A51D-FB53FA96E9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B222-06F9-473E-8E2E-C13964E39DD5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8F28-6E9A-45CE-A51D-FB53FA96E9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B222-06F9-473E-8E2E-C13964E39DD5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8F28-6E9A-45CE-A51D-FB53FA96E9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B222-06F9-473E-8E2E-C13964E39DD5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8F28-6E9A-45CE-A51D-FB53FA96E9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B222-06F9-473E-8E2E-C13964E39DD5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8F28-6E9A-45CE-A51D-FB53FA96E9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B222-06F9-473E-8E2E-C13964E39DD5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8F28-6E9A-45CE-A51D-FB53FA96E9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B222-06F9-473E-8E2E-C13964E39DD5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8F28-6E9A-45CE-A51D-FB53FA96E9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B222-06F9-473E-8E2E-C13964E39DD5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8F28-6E9A-45CE-A51D-FB53FA96E97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BB222-06F9-473E-8E2E-C13964E39DD5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98F28-6E9A-45CE-A51D-FB53FA96E97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财大百年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884368" y="0"/>
            <a:ext cx="1087282" cy="980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611560" y="1844824"/>
            <a:ext cx="69127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740000"/>
                </a:solidFill>
                <a:latin typeface="微软雅黑" pitchFamily="34" charset="-122"/>
                <a:ea typeface="微软雅黑" pitchFamily="34" charset="-122"/>
              </a:rPr>
              <a:t>Public Administration and Management</a:t>
            </a:r>
          </a:p>
          <a:p>
            <a:pPr algn="ctr"/>
            <a:endParaRPr lang="en-US" altLang="zh-CN" sz="2800" b="1" dirty="0">
              <a:solidFill>
                <a:srgbClr val="74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2800" b="1" dirty="0">
              <a:solidFill>
                <a:srgbClr val="74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800" b="1" dirty="0">
                <a:solidFill>
                  <a:srgbClr val="740000"/>
                </a:solidFill>
                <a:latin typeface="微软雅黑" pitchFamily="34" charset="-122"/>
                <a:ea typeface="微软雅黑" pitchFamily="34" charset="-122"/>
              </a:rPr>
              <a:t>SUFE-SPEA</a:t>
            </a:r>
          </a:p>
          <a:p>
            <a:pPr algn="ctr"/>
            <a:r>
              <a:rPr lang="en-US" altLang="zh-CN" sz="2800" b="1" dirty="0">
                <a:solidFill>
                  <a:srgbClr val="740000"/>
                </a:solidFill>
                <a:latin typeface="微软雅黑" pitchFamily="34" charset="-122"/>
                <a:ea typeface="微软雅黑" pitchFamily="34" charset="-122"/>
              </a:rPr>
              <a:t>Instructor: WANG, </a:t>
            </a:r>
            <a:r>
              <a:rPr lang="en-US" altLang="zh-CN" sz="2800" b="1" dirty="0" err="1">
                <a:solidFill>
                  <a:srgbClr val="740000"/>
                </a:solidFill>
                <a:latin typeface="微软雅黑" pitchFamily="34" charset="-122"/>
                <a:ea typeface="微软雅黑" pitchFamily="34" charset="-122"/>
              </a:rPr>
              <a:t>Feng</a:t>
            </a:r>
            <a:endParaRPr lang="en-US" altLang="zh-CN" sz="2800" b="1" dirty="0">
              <a:solidFill>
                <a:srgbClr val="74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8260F866-0770-42AC-8872-8697DDAE443C}" type="datetime1">
              <a:rPr lang="zh-CN" altLang="en-US"/>
              <a:pPr>
                <a:defRPr/>
              </a:pPr>
              <a:t>2020/11/17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A0C9516-6C8C-4A4A-8A72-32D40F2E5BD3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6A23DE-55EF-4CDD-B089-56CE24010BFD}" type="slidenum">
              <a:rPr lang="zh-CN" altLang="en-US" smtClean="0">
                <a:ea typeface="宋体" charset="-122"/>
              </a:rPr>
              <a:pPr/>
              <a:t>10</a:t>
            </a:fld>
            <a:endParaRPr lang="en-US" altLang="zh-CN">
              <a:ea typeface="宋体" charset="-122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3600"/>
              <a:t>Step 2: Aligning Activities, Core Processes, and Resources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/>
              <a:t>An organization</a:t>
            </a:r>
            <a:r>
              <a:rPr lang="en-US" altLang="zh-CN" sz="2400">
                <a:latin typeface="Garamond" pitchFamily="18" charset="0"/>
              </a:rPr>
              <a:t>’</a:t>
            </a:r>
            <a:r>
              <a:rPr lang="en-US" altLang="zh-CN" sz="2400"/>
              <a:t>s activities, core processes, and resources </a:t>
            </a:r>
            <a:r>
              <a:rPr lang="en-US" altLang="zh-CN" sz="2400" i="1"/>
              <a:t>must be aligned to support its mission and help achieve its goals</a:t>
            </a:r>
            <a:r>
              <a:rPr lang="en-US" altLang="zh-CN" sz="2400"/>
              <a:t>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/>
              <a:t>It requires the organization firstly evaluate the extent to which their programs contribute to meeting the mission and desired outcomes.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/>
              <a:t>If organization concerns mission-related outcomes, it is easier to alter old structures and procedures.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/>
              <a:t>Agencies need ensure their core processes support mission-related goals.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/>
              <a:t>Agencies should better link funding and anticipated results.</a:t>
            </a:r>
          </a:p>
        </p:txBody>
      </p:sp>
    </p:spTree>
    <p:extLst>
      <p:ext uri="{BB962C8B-B14F-4D97-AF65-F5344CB8AC3E}">
        <p14:creationId xmlns:p14="http://schemas.microsoft.com/office/powerpoint/2010/main" val="116580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771CE9-2AD8-4400-89A1-6FEDB421D346}" type="slidenum">
              <a:rPr lang="zh-CN" altLang="en-US" smtClean="0">
                <a:ea typeface="宋体" charset="-122"/>
              </a:rPr>
              <a:pPr/>
              <a:t>11</a:t>
            </a:fld>
            <a:endParaRPr lang="en-US" altLang="zh-CN">
              <a:ea typeface="宋体" charset="-122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Step 3: Implementation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Successful implementation is reached when the expected objectives of a program are obtained.</a:t>
            </a:r>
          </a:p>
          <a:p>
            <a:pPr eaLnBrk="1" hangingPunct="1">
              <a:buFontTx/>
              <a:buNone/>
            </a:pPr>
            <a:endParaRPr lang="en-US" altLang="zh-CN"/>
          </a:p>
          <a:p>
            <a:pPr eaLnBrk="1" hangingPunct="1"/>
            <a:r>
              <a:rPr lang="en-US" altLang="zh-CN"/>
              <a:t>But first two questions must be addressed:</a:t>
            </a:r>
          </a:p>
          <a:p>
            <a:pPr lvl="1" eaLnBrk="1" hangingPunct="1"/>
            <a:r>
              <a:rPr lang="en-US" altLang="zh-CN"/>
              <a:t>What tools are available?</a:t>
            </a:r>
          </a:p>
          <a:p>
            <a:pPr lvl="1" eaLnBrk="1" hangingPunct="1"/>
            <a:r>
              <a:rPr lang="en-US" altLang="zh-CN"/>
              <a:t>Which tools are most appropriate?</a:t>
            </a:r>
          </a:p>
        </p:txBody>
      </p:sp>
    </p:spTree>
    <p:extLst>
      <p:ext uri="{BB962C8B-B14F-4D97-AF65-F5344CB8AC3E}">
        <p14:creationId xmlns:p14="http://schemas.microsoft.com/office/powerpoint/2010/main" val="117394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125E97-4BA5-402F-A47C-7D01C4981C38}" type="slidenum">
              <a:rPr lang="zh-CN" altLang="en-US" smtClean="0">
                <a:ea typeface="宋体" charset="-122"/>
              </a:rPr>
              <a:pPr/>
              <a:t>12</a:t>
            </a:fld>
            <a:endParaRPr lang="en-US" altLang="zh-CN">
              <a:ea typeface="宋体" charset="-122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sz="3600"/>
              <a:t>Step 4: Performance Assessment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524678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b="1" dirty="0"/>
              <a:t>Performance measurement </a:t>
            </a:r>
            <a:r>
              <a:rPr lang="en-US" altLang="zh-CN" dirty="0"/>
              <a:t>addresses program outcomes, not program activities/outputs. (internal)</a:t>
            </a:r>
          </a:p>
          <a:p>
            <a:pPr lvl="1">
              <a:spcBef>
                <a:spcPct val="50000"/>
              </a:spcBef>
            </a:pPr>
            <a:r>
              <a:rPr lang="en-US" altLang="zh-CN" dirty="0"/>
              <a:t>Difficulties: 1) identifying goals; 2) developing measures.</a:t>
            </a:r>
          </a:p>
          <a:p>
            <a:pPr>
              <a:spcBef>
                <a:spcPct val="50000"/>
              </a:spcBef>
            </a:pPr>
            <a:r>
              <a:rPr lang="en-US" altLang="zh-CN" b="1" dirty="0"/>
              <a:t>Program evaluation </a:t>
            </a:r>
            <a:r>
              <a:rPr lang="en-US" altLang="zh-CN" dirty="0"/>
              <a:t>is an individual, systematic study conducted periodically, or on an ad hoc basis, to determine how well a program is working. (external)</a:t>
            </a:r>
          </a:p>
        </p:txBody>
      </p:sp>
    </p:spTree>
    <p:extLst>
      <p:ext uri="{BB962C8B-B14F-4D97-AF65-F5344CB8AC3E}">
        <p14:creationId xmlns:p14="http://schemas.microsoft.com/office/powerpoint/2010/main" val="4164021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12776"/>
            <a:ext cx="8218487" cy="3096344"/>
          </a:xfrm>
        </p:spPr>
        <p:txBody>
          <a:bodyPr/>
          <a:lstStyle/>
          <a:p>
            <a:pPr algn="ctr" eaLnBrk="1" hangingPunct="1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Week 10</a:t>
            </a:r>
            <a:br>
              <a:rPr lang="en-US" altLang="zh-CN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Decision-Making</a:t>
            </a:r>
            <a:endParaRPr lang="en-US" altLang="zh-C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38200" y="4038600"/>
            <a:ext cx="7569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800" b="0" dirty="0">
                <a:latin typeface="Garamond" pitchFamily="18" charset="0"/>
              </a:rPr>
              <a:t>“</a:t>
            </a:r>
            <a:r>
              <a:rPr lang="en-US" altLang="zh-CN" sz="2800" b="0" dirty="0">
                <a:latin typeface="Garamond" pitchFamily="18" charset="0"/>
              </a:rPr>
              <a:t>The task of ‘deciding’ pervades the entire administrative organization quite as much as the task of ‘doing’ – indeed, it is integrally tied up with the latter.”</a:t>
            </a:r>
          </a:p>
          <a:p>
            <a:pPr algn="l"/>
            <a:endParaRPr lang="en-US" altLang="zh-CN" sz="2800" b="0" dirty="0">
              <a:latin typeface="Garamond" pitchFamily="18" charset="0"/>
            </a:endParaRPr>
          </a:p>
          <a:p>
            <a:pPr algn="l"/>
            <a:r>
              <a:rPr lang="en-US" altLang="zh-CN" sz="2800" b="0" dirty="0">
                <a:latin typeface="Garamond" pitchFamily="18" charset="0"/>
              </a:rPr>
              <a:t>					-Herbert Simon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/>
              <a:t>Four Steps in Decision Making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/>
            <a:endParaRPr lang="zh-CN" altLang="en-US"/>
          </a:p>
          <a:p>
            <a:pPr marL="990600" lvl="1" indent="-533400" eaLnBrk="1" hangingPunct="1">
              <a:buFontTx/>
              <a:buNone/>
            </a:pPr>
            <a:r>
              <a:rPr lang="en-US" altLang="zh-CN">
                <a:solidFill>
                  <a:schemeClr val="hlink"/>
                </a:solidFill>
              </a:rPr>
              <a:t>1.</a:t>
            </a:r>
            <a:r>
              <a:rPr lang="en-US" altLang="zh-CN"/>
              <a:t> Identifying the problem (or opportunity)</a:t>
            </a:r>
          </a:p>
          <a:p>
            <a:pPr marL="990600" lvl="1" indent="-533400" eaLnBrk="1" hangingPunct="1"/>
            <a:endParaRPr lang="en-US" altLang="zh-CN"/>
          </a:p>
          <a:p>
            <a:pPr marL="990600" lvl="1" indent="-533400" eaLnBrk="1" hangingPunct="1">
              <a:buFontTx/>
              <a:buNone/>
            </a:pPr>
            <a:r>
              <a:rPr lang="en-US" altLang="zh-CN">
                <a:solidFill>
                  <a:schemeClr val="hlink"/>
                </a:solidFill>
              </a:rPr>
              <a:t>2.</a:t>
            </a:r>
            <a:r>
              <a:rPr lang="en-US" altLang="zh-CN"/>
              <a:t> Gathering the facts</a:t>
            </a:r>
          </a:p>
          <a:p>
            <a:pPr marL="990600" lvl="1" indent="-533400" eaLnBrk="1" hangingPunct="1"/>
            <a:endParaRPr lang="en-US" altLang="zh-CN"/>
          </a:p>
          <a:p>
            <a:pPr marL="990600" lvl="1" indent="-533400" eaLnBrk="1" hangingPunct="1">
              <a:buFontTx/>
              <a:buNone/>
            </a:pPr>
            <a:r>
              <a:rPr lang="en-US" altLang="zh-CN">
                <a:solidFill>
                  <a:schemeClr val="hlink"/>
                </a:solidFill>
              </a:rPr>
              <a:t>3.</a:t>
            </a:r>
            <a:r>
              <a:rPr lang="en-US" altLang="zh-CN"/>
              <a:t> Making the decision</a:t>
            </a:r>
          </a:p>
          <a:p>
            <a:pPr marL="990600" lvl="1" indent="-533400" eaLnBrk="1" hangingPunct="1">
              <a:buFontTx/>
              <a:buNone/>
            </a:pPr>
            <a:endParaRPr lang="en-US" altLang="zh-CN"/>
          </a:p>
          <a:p>
            <a:pPr marL="990600" lvl="1" indent="-533400" eaLnBrk="1" hangingPunct="1">
              <a:buFontTx/>
              <a:buNone/>
            </a:pPr>
            <a:r>
              <a:rPr lang="en-US" altLang="zh-CN">
                <a:solidFill>
                  <a:schemeClr val="hlink"/>
                </a:solidFill>
              </a:rPr>
              <a:t>4.</a:t>
            </a:r>
            <a:r>
              <a:rPr lang="en-US" altLang="zh-CN"/>
              <a:t> Implementing and evaluating the decision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1FF67-7780-46AC-A4ED-363630EBB9BA}" type="slidenum">
              <a:rPr lang="zh-CN" altLang="en-US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 dirty="0"/>
              <a:t>Step 1: Identifying the Problem-</a:t>
            </a:r>
            <a:br>
              <a:rPr lang="en-US" altLang="zh-CN" sz="4000" dirty="0"/>
            </a:br>
            <a:r>
              <a:rPr lang="en-US" altLang="zh-CN" sz="4000" dirty="0"/>
              <a:t>What Type of Problem One Faces?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spcAft>
                <a:spcPct val="40000"/>
              </a:spcAft>
            </a:pPr>
            <a:r>
              <a:rPr lang="en-US" altLang="zh-CN" dirty="0"/>
              <a:t>Is the problem a pressing one or a dispensable one?</a:t>
            </a:r>
          </a:p>
          <a:p>
            <a:pPr eaLnBrk="1" hangingPunct="1">
              <a:spcAft>
                <a:spcPct val="40000"/>
              </a:spcAft>
            </a:pPr>
            <a:r>
              <a:rPr lang="en-US" altLang="zh-CN" dirty="0"/>
              <a:t>Is the </a:t>
            </a:r>
            <a:r>
              <a:rPr lang="en-US" altLang="zh-CN" dirty="0">
                <a:latin typeface="Garamond" pitchFamily="18" charset="0"/>
              </a:rPr>
              <a:t>“</a:t>
            </a:r>
            <a:r>
              <a:rPr lang="en-US" altLang="zh-CN" dirty="0"/>
              <a:t>problem</a:t>
            </a:r>
            <a:r>
              <a:rPr lang="en-US" altLang="zh-CN" dirty="0">
                <a:latin typeface="Garamond" pitchFamily="18" charset="0"/>
              </a:rPr>
              <a:t>”</a:t>
            </a:r>
            <a:r>
              <a:rPr lang="en-US" altLang="zh-CN" dirty="0"/>
              <a:t> really a symptom </a:t>
            </a:r>
            <a:r>
              <a:rPr lang="zh-CN" altLang="en-US" dirty="0"/>
              <a:t>症状 </a:t>
            </a:r>
            <a:r>
              <a:rPr lang="en-US" altLang="zh-CN" dirty="0"/>
              <a:t>or an underlying problem?</a:t>
            </a:r>
          </a:p>
          <a:p>
            <a:pPr eaLnBrk="1" hangingPunct="1">
              <a:spcAft>
                <a:spcPct val="40000"/>
              </a:spcAft>
            </a:pPr>
            <a:r>
              <a:rPr lang="en-US" altLang="zh-CN" dirty="0"/>
              <a:t>Is the problem unique or generic?</a:t>
            </a:r>
          </a:p>
          <a:p>
            <a:pPr eaLnBrk="1" hangingPunct="1">
              <a:spcAft>
                <a:spcPct val="40000"/>
              </a:spcAft>
              <a:buFontTx/>
              <a:buNone/>
            </a:pPr>
            <a:r>
              <a:rPr lang="en-US" altLang="zh-CN" dirty="0">
                <a:sym typeface="Wingdings" pitchFamily="2" charset="2"/>
              </a:rPr>
              <a:t>Overall, you need to ask whether it is a programmed or non-programmed decision.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A4996-6DCF-4780-A508-B4BF275DEF1F}" type="slidenum">
              <a:rPr lang="zh-CN" altLang="en-US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zh-CN">
                <a:solidFill>
                  <a:schemeClr val="tx1"/>
                </a:solidFill>
              </a:rPr>
              <a:t>Types of Decisions</a:t>
            </a: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u="sng" dirty="0"/>
              <a:t>Programmed </a:t>
            </a:r>
            <a:r>
              <a:rPr lang="zh-CN" altLang="en-US" u="sng" dirty="0"/>
              <a:t>程序性的 </a:t>
            </a:r>
            <a:r>
              <a:rPr lang="en-US" altLang="zh-CN" u="sng" dirty="0"/>
              <a:t>decisions</a:t>
            </a:r>
          </a:p>
          <a:p>
            <a:pPr lvl="1"/>
            <a:r>
              <a:rPr lang="en-US" altLang="zh-CN" dirty="0"/>
              <a:t>In response to recurring organizational problems </a:t>
            </a:r>
          </a:p>
          <a:p>
            <a:pPr lvl="1" eaLnBrk="1" hangingPunct="1"/>
            <a:r>
              <a:rPr lang="en-US" altLang="zh-CN" dirty="0"/>
              <a:t>Repetitive and routine, decision rule has been established</a:t>
            </a:r>
          </a:p>
          <a:p>
            <a:pPr marL="457200" lvl="1" indent="0" eaLnBrk="1" hangingPunct="1">
              <a:buNone/>
            </a:pPr>
            <a:endParaRPr lang="en-US" altLang="zh-CN" dirty="0"/>
          </a:p>
          <a:p>
            <a:pPr eaLnBrk="1" hangingPunct="1"/>
            <a:r>
              <a:rPr lang="en-US" altLang="zh-CN" u="sng" dirty="0"/>
              <a:t>Non-programmed decisions</a:t>
            </a:r>
            <a:endParaRPr lang="en-US" altLang="zh-CN" dirty="0"/>
          </a:p>
          <a:p>
            <a:pPr lvl="1" eaLnBrk="1" hangingPunct="1"/>
            <a:r>
              <a:rPr lang="en-US" altLang="zh-CN" dirty="0"/>
              <a:t>In response to situations that are unique, are poorly defined and largely unstructured, and have important consequences to the org.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9E0C5-3630-4269-A76C-EC97DED1B7BE}" type="slidenum">
              <a:rPr lang="zh-CN" altLang="en-US"/>
              <a:pPr>
                <a:defRPr/>
              </a:pPr>
              <a:t>16</a:t>
            </a:fld>
            <a:endParaRPr lang="en-US" altLang="zh-C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1" lang="en-US" altLang="zh-CN" sz="4000" dirty="0">
                <a:solidFill>
                  <a:schemeClr val="tx1"/>
                </a:solidFill>
              </a:rPr>
              <a:t>Programmed and Non-programmed Decision Differences</a:t>
            </a:r>
            <a:endParaRPr kumimoji="1"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28800"/>
            <a:ext cx="8229600" cy="511256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CN" sz="2600" b="1" dirty="0"/>
              <a:t>Certainty</a:t>
            </a:r>
            <a:r>
              <a:rPr lang="en-US" altLang="zh-CN" sz="2600" dirty="0"/>
              <a:t>: all the information is </a:t>
            </a:r>
            <a:r>
              <a:rPr lang="en-US" altLang="zh-CN" sz="2600" u="sng" dirty="0"/>
              <a:t>fully </a:t>
            </a:r>
            <a:r>
              <a:rPr lang="en-US" altLang="zh-CN" sz="2600" dirty="0"/>
              <a:t>available.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CN" sz="2600" b="1" dirty="0"/>
              <a:t>Risk</a:t>
            </a:r>
            <a:r>
              <a:rPr lang="en-US" altLang="zh-CN" sz="2600" dirty="0"/>
              <a:t>: Decision has clear-cut goals; Good info. is </a:t>
            </a:r>
            <a:r>
              <a:rPr lang="en-US" altLang="zh-CN" sz="2600" u="sng" dirty="0"/>
              <a:t>available; </a:t>
            </a:r>
            <a:r>
              <a:rPr lang="en-US" altLang="zh-CN" sz="2600" dirty="0"/>
              <a:t>Future outcomes associated with each alternative are subject to change.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CN" sz="2600" b="1" dirty="0"/>
              <a:t>Uncertainty: </a:t>
            </a:r>
            <a:r>
              <a:rPr lang="en-US" altLang="zh-CN" sz="2600" dirty="0"/>
              <a:t>Managers know which goals they wish to achieve; Information is </a:t>
            </a:r>
            <a:r>
              <a:rPr lang="en-US" altLang="zh-CN" sz="2600" u="sng" dirty="0"/>
              <a:t>incomplete; </a:t>
            </a:r>
            <a:r>
              <a:rPr lang="en-US" altLang="zh-CN" sz="2600" dirty="0"/>
              <a:t>Managers may have to come up with creative approaches to alternatives.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CN" sz="2600" b="1" dirty="0"/>
              <a:t>Ambiguity</a:t>
            </a:r>
            <a:r>
              <a:rPr lang="en-US" altLang="zh-CN" sz="2600" dirty="0"/>
              <a:t>-The most difficult decision situation.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CN" sz="2600" dirty="0"/>
              <a:t>Goals to be achieved or the problem to be solved is unclear; Alternatives are difficult to define; Information about outcomes is </a:t>
            </a:r>
            <a:r>
              <a:rPr lang="en-US" altLang="zh-CN" sz="2600" u="sng" dirty="0"/>
              <a:t>unavailable</a:t>
            </a:r>
            <a:r>
              <a:rPr lang="en-US" altLang="zh-CN" sz="2600" dirty="0"/>
              <a:t>.</a:t>
            </a:r>
            <a:endParaRPr lang="zh-CN" altLang="en-US" sz="26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AFBED-D5CC-4689-8C79-2ABB5A84CA90}" type="slidenum">
              <a:rPr lang="zh-CN" altLang="en-US"/>
              <a:pPr>
                <a:defRPr/>
              </a:pPr>
              <a:t>17</a:t>
            </a:fld>
            <a:endParaRPr lang="en-US" altLang="zh-C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/>
              <a:t>Conditions that Affect the Possibility of Decision Failure</a:t>
            </a:r>
          </a:p>
        </p:txBody>
      </p:sp>
      <p:sp>
        <p:nvSpPr>
          <p:cNvPr id="4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0A116-44B8-4225-B399-572BEE8D9162}" type="slidenum">
              <a:rPr lang="zh-CN" altLang="en-US"/>
              <a:pPr>
                <a:defRPr/>
              </a:pPr>
              <a:t>18</a:t>
            </a:fld>
            <a:endParaRPr lang="en-US" altLang="zh-CN"/>
          </a:p>
        </p:txBody>
      </p:sp>
      <p:sp>
        <p:nvSpPr>
          <p:cNvPr id="145410" name="Rectangle 2" descr="Stationery"/>
          <p:cNvSpPr>
            <a:spLocks noChangeArrowheads="1"/>
          </p:cNvSpPr>
          <p:nvPr/>
        </p:nvSpPr>
        <p:spPr bwMode="auto">
          <a:xfrm>
            <a:off x="236538" y="1371600"/>
            <a:ext cx="8672512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3581400" y="1905000"/>
            <a:ext cx="19812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3668713" y="1954213"/>
            <a:ext cx="1817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/>
              <a:t>Organizational</a:t>
            </a:r>
          </a:p>
          <a:p>
            <a:r>
              <a:rPr lang="en-US" altLang="zh-CN" dirty="0"/>
              <a:t>Problem</a:t>
            </a: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3581400" y="5334000"/>
            <a:ext cx="19812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4038600" y="5410200"/>
            <a:ext cx="1114425" cy="701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/>
              <a:t>Problem</a:t>
            </a:r>
          </a:p>
          <a:p>
            <a:r>
              <a:rPr lang="en-US" altLang="zh-CN" dirty="0"/>
              <a:t>Solution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9600" y="3048000"/>
            <a:ext cx="7924800" cy="933450"/>
            <a:chOff x="384" y="1872"/>
            <a:chExt cx="4992" cy="58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4" y="1872"/>
              <a:ext cx="4992" cy="588"/>
              <a:chOff x="384" y="2736"/>
              <a:chExt cx="4992" cy="528"/>
            </a:xfrm>
          </p:grpSpPr>
          <p:sp>
            <p:nvSpPr>
              <p:cNvPr id="16422" name="Rectangle 10"/>
              <p:cNvSpPr>
                <a:spLocks noChangeArrowheads="1"/>
              </p:cNvSpPr>
              <p:nvPr/>
            </p:nvSpPr>
            <p:spPr bwMode="auto">
              <a:xfrm flipH="1">
                <a:off x="384" y="2736"/>
                <a:ext cx="4992" cy="52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23" name="Line 11"/>
              <p:cNvSpPr>
                <a:spLocks noChangeShapeType="1"/>
              </p:cNvSpPr>
              <p:nvPr/>
            </p:nvSpPr>
            <p:spPr bwMode="auto">
              <a:xfrm>
                <a:off x="1632" y="2736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24" name="Line 12"/>
              <p:cNvSpPr>
                <a:spLocks noChangeShapeType="1"/>
              </p:cNvSpPr>
              <p:nvPr/>
            </p:nvSpPr>
            <p:spPr bwMode="auto">
              <a:xfrm>
                <a:off x="2880" y="2736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25" name="Line 13"/>
              <p:cNvSpPr>
                <a:spLocks noChangeShapeType="1"/>
              </p:cNvSpPr>
              <p:nvPr/>
            </p:nvSpPr>
            <p:spPr bwMode="auto">
              <a:xfrm>
                <a:off x="4128" y="2736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6413" name="Text Box 14"/>
            <p:cNvSpPr txBox="1">
              <a:spLocks noChangeArrowheads="1"/>
            </p:cNvSpPr>
            <p:nvPr/>
          </p:nvSpPr>
          <p:spPr bwMode="auto">
            <a:xfrm>
              <a:off x="528" y="1932"/>
              <a:ext cx="425" cy="2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dirty="0"/>
                <a:t>Low</a:t>
              </a:r>
            </a:p>
          </p:txBody>
        </p:sp>
        <p:sp>
          <p:nvSpPr>
            <p:cNvPr id="16414" name="Text Box 15"/>
            <p:cNvSpPr txBox="1">
              <a:spLocks noChangeArrowheads="1"/>
            </p:cNvSpPr>
            <p:nvPr/>
          </p:nvSpPr>
          <p:spPr bwMode="auto">
            <a:xfrm>
              <a:off x="4779" y="1932"/>
              <a:ext cx="459" cy="2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dirty="0"/>
                <a:t>High</a:t>
              </a:r>
              <a:endParaRPr lang="en-US" altLang="zh-CN" sz="2400" b="0" dirty="0"/>
            </a:p>
          </p:txBody>
        </p:sp>
        <p:sp>
          <p:nvSpPr>
            <p:cNvPr id="16415" name="Text Box 16"/>
            <p:cNvSpPr txBox="1">
              <a:spLocks noChangeArrowheads="1"/>
            </p:cNvSpPr>
            <p:nvPr/>
          </p:nvSpPr>
          <p:spPr bwMode="auto">
            <a:xfrm>
              <a:off x="2064" y="1932"/>
              <a:ext cx="1532" cy="2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dirty="0"/>
                <a:t>Possibility of Failure</a:t>
              </a:r>
            </a:p>
          </p:txBody>
        </p:sp>
        <p:sp>
          <p:nvSpPr>
            <p:cNvPr id="16416" name="Line 17"/>
            <p:cNvSpPr>
              <a:spLocks noChangeShapeType="1"/>
            </p:cNvSpPr>
            <p:nvPr/>
          </p:nvSpPr>
          <p:spPr bwMode="auto">
            <a:xfrm>
              <a:off x="3600" y="2076"/>
              <a:ext cx="912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7" name="Line 18"/>
            <p:cNvSpPr>
              <a:spLocks noChangeShapeType="1"/>
            </p:cNvSpPr>
            <p:nvPr/>
          </p:nvSpPr>
          <p:spPr bwMode="auto">
            <a:xfrm rot="10800000">
              <a:off x="1152" y="2076"/>
              <a:ext cx="912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8" name="Text Box 19"/>
            <p:cNvSpPr txBox="1">
              <a:spLocks noChangeArrowheads="1"/>
            </p:cNvSpPr>
            <p:nvPr/>
          </p:nvSpPr>
          <p:spPr bwMode="auto">
            <a:xfrm>
              <a:off x="634" y="2194"/>
              <a:ext cx="779" cy="2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dirty="0"/>
                <a:t>Certainty</a:t>
              </a:r>
            </a:p>
          </p:txBody>
        </p:sp>
        <p:sp>
          <p:nvSpPr>
            <p:cNvPr id="16419" name="Text Box 20"/>
            <p:cNvSpPr txBox="1">
              <a:spLocks noChangeArrowheads="1"/>
            </p:cNvSpPr>
            <p:nvPr/>
          </p:nvSpPr>
          <p:spPr bwMode="auto">
            <a:xfrm>
              <a:off x="2039" y="2194"/>
              <a:ext cx="433" cy="2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dirty="0"/>
                <a:t>Risk</a:t>
              </a:r>
            </a:p>
          </p:txBody>
        </p:sp>
        <p:sp>
          <p:nvSpPr>
            <p:cNvPr id="16420" name="Text Box 21"/>
            <p:cNvSpPr txBox="1">
              <a:spLocks noChangeArrowheads="1"/>
            </p:cNvSpPr>
            <p:nvPr/>
          </p:nvSpPr>
          <p:spPr bwMode="auto">
            <a:xfrm>
              <a:off x="3072" y="2194"/>
              <a:ext cx="939" cy="2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dirty="0"/>
                <a:t>Uncertainty</a:t>
              </a:r>
            </a:p>
          </p:txBody>
        </p:sp>
        <p:sp>
          <p:nvSpPr>
            <p:cNvPr id="16421" name="Text Box 22"/>
            <p:cNvSpPr txBox="1">
              <a:spLocks noChangeArrowheads="1"/>
            </p:cNvSpPr>
            <p:nvPr/>
          </p:nvSpPr>
          <p:spPr bwMode="auto">
            <a:xfrm>
              <a:off x="4328" y="2194"/>
              <a:ext cx="850" cy="2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dirty="0"/>
                <a:t>Ambiguity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600200" y="2819400"/>
            <a:ext cx="6096000" cy="228600"/>
            <a:chOff x="1008" y="1920"/>
            <a:chExt cx="3840" cy="144"/>
          </a:xfrm>
        </p:grpSpPr>
        <p:sp>
          <p:nvSpPr>
            <p:cNvPr id="16407" name="Line 24"/>
            <p:cNvSpPr>
              <a:spLocks noChangeShapeType="1"/>
            </p:cNvSpPr>
            <p:nvPr/>
          </p:nvSpPr>
          <p:spPr bwMode="auto">
            <a:xfrm>
              <a:off x="1008" y="1920"/>
              <a:ext cx="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8" name="Line 25"/>
            <p:cNvSpPr>
              <a:spLocks noChangeShapeType="1"/>
            </p:cNvSpPr>
            <p:nvPr/>
          </p:nvSpPr>
          <p:spPr bwMode="auto">
            <a:xfrm>
              <a:off x="4848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9" name="Line 26"/>
            <p:cNvSpPr>
              <a:spLocks noChangeShapeType="1"/>
            </p:cNvSpPr>
            <p:nvPr/>
          </p:nvSpPr>
          <p:spPr bwMode="auto">
            <a:xfrm>
              <a:off x="1008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0" name="Line 27"/>
            <p:cNvSpPr>
              <a:spLocks noChangeShapeType="1"/>
            </p:cNvSpPr>
            <p:nvPr/>
          </p:nvSpPr>
          <p:spPr bwMode="auto">
            <a:xfrm>
              <a:off x="2256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1" name="Line 28"/>
            <p:cNvSpPr>
              <a:spLocks noChangeShapeType="1"/>
            </p:cNvSpPr>
            <p:nvPr/>
          </p:nvSpPr>
          <p:spPr bwMode="auto">
            <a:xfrm>
              <a:off x="3552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600200" y="4038600"/>
            <a:ext cx="6096000" cy="228600"/>
            <a:chOff x="1008" y="2736"/>
            <a:chExt cx="3840" cy="144"/>
          </a:xfrm>
        </p:grpSpPr>
        <p:sp>
          <p:nvSpPr>
            <p:cNvPr id="16403" name="Line 30"/>
            <p:cNvSpPr>
              <a:spLocks noChangeShapeType="1"/>
            </p:cNvSpPr>
            <p:nvPr/>
          </p:nvSpPr>
          <p:spPr bwMode="auto">
            <a:xfrm>
              <a:off x="1008" y="2736"/>
              <a:ext cx="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008" y="2736"/>
              <a:ext cx="3840" cy="144"/>
              <a:chOff x="1008" y="2736"/>
              <a:chExt cx="3840" cy="144"/>
            </a:xfrm>
          </p:grpSpPr>
          <p:sp>
            <p:nvSpPr>
              <p:cNvPr id="16405" name="Line 32"/>
              <p:cNvSpPr>
                <a:spLocks noChangeShapeType="1"/>
              </p:cNvSpPr>
              <p:nvPr/>
            </p:nvSpPr>
            <p:spPr bwMode="auto">
              <a:xfrm>
                <a:off x="1008" y="273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06" name="Line 33"/>
              <p:cNvSpPr>
                <a:spLocks noChangeShapeType="1"/>
              </p:cNvSpPr>
              <p:nvPr/>
            </p:nvSpPr>
            <p:spPr bwMode="auto">
              <a:xfrm>
                <a:off x="4848" y="273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6396" name="Line 34"/>
          <p:cNvSpPr>
            <a:spLocks noChangeShapeType="1"/>
          </p:cNvSpPr>
          <p:nvPr/>
        </p:nvSpPr>
        <p:spPr bwMode="auto">
          <a:xfrm>
            <a:off x="4495800" y="510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609600" y="4267200"/>
            <a:ext cx="7924800" cy="838200"/>
            <a:chOff x="384" y="2928"/>
            <a:chExt cx="4992" cy="528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384" y="2928"/>
              <a:ext cx="4992" cy="528"/>
              <a:chOff x="384" y="2832"/>
              <a:chExt cx="4992" cy="528"/>
            </a:xfrm>
            <a:grpFill/>
          </p:grpSpPr>
          <p:sp>
            <p:nvSpPr>
              <p:cNvPr id="16400" name="Rectangle 37"/>
              <p:cNvSpPr>
                <a:spLocks noChangeArrowheads="1"/>
              </p:cNvSpPr>
              <p:nvPr/>
            </p:nvSpPr>
            <p:spPr bwMode="auto">
              <a:xfrm flipH="1">
                <a:off x="384" y="2832"/>
                <a:ext cx="4992" cy="52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01" name="Text Box 38"/>
              <p:cNvSpPr txBox="1">
                <a:spLocks noChangeArrowheads="1"/>
              </p:cNvSpPr>
              <p:nvPr/>
            </p:nvSpPr>
            <p:spPr bwMode="auto">
              <a:xfrm>
                <a:off x="1008" y="2880"/>
                <a:ext cx="1022" cy="44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Programmed</a:t>
                </a:r>
              </a:p>
              <a:p>
                <a:r>
                  <a:rPr lang="en-US" altLang="zh-CN"/>
                  <a:t>Decisions</a:t>
                </a:r>
              </a:p>
            </p:txBody>
          </p:sp>
          <p:sp>
            <p:nvSpPr>
              <p:cNvPr id="16402" name="Text Box 39"/>
              <p:cNvSpPr txBox="1">
                <a:spLocks noChangeArrowheads="1"/>
              </p:cNvSpPr>
              <p:nvPr/>
            </p:nvSpPr>
            <p:spPr bwMode="auto">
              <a:xfrm>
                <a:off x="3456" y="2880"/>
                <a:ext cx="1298" cy="44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Nonprogrammed</a:t>
                </a:r>
              </a:p>
              <a:p>
                <a:r>
                  <a:rPr lang="en-US" altLang="zh-CN"/>
                  <a:t>Decisions</a:t>
                </a:r>
              </a:p>
            </p:txBody>
          </p:sp>
        </p:grpSp>
        <p:sp>
          <p:nvSpPr>
            <p:cNvPr id="16399" name="Line 40"/>
            <p:cNvSpPr>
              <a:spLocks noChangeShapeType="1"/>
            </p:cNvSpPr>
            <p:nvPr/>
          </p:nvSpPr>
          <p:spPr bwMode="auto">
            <a:xfrm rot="10800000">
              <a:off x="2400" y="3216"/>
              <a:ext cx="912" cy="0"/>
            </a:xfrm>
            <a:prstGeom prst="line">
              <a:avLst/>
            </a:prstGeom>
            <a:grpFill/>
            <a:ln w="412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791F5-E886-48CD-ACD8-5A436A93EB4D}" type="slidenum">
              <a:rPr lang="zh-CN" altLang="en-US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/>
              <a:t>Step 2</a:t>
            </a:r>
            <a:r>
              <a:rPr lang="en-US" altLang="zh-CN" sz="4000">
                <a:latin typeface="Garamond" pitchFamily="18" charset="0"/>
              </a:rPr>
              <a:t>—</a:t>
            </a:r>
            <a:r>
              <a:rPr lang="en-US" altLang="zh-CN" sz="4000"/>
              <a:t>Framing a Decision:</a:t>
            </a:r>
            <a:br>
              <a:rPr lang="en-US" altLang="zh-CN" sz="4000"/>
            </a:br>
            <a:r>
              <a:rPr lang="en-US" altLang="zh-CN" sz="4000"/>
              <a:t>The Upper and Lower Limits</a:t>
            </a:r>
          </a:p>
        </p:txBody>
      </p:sp>
      <p:pic>
        <p:nvPicPr>
          <p:cNvPr id="1843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9325" t="22813" r="36835" b="54559"/>
          <a:stretch>
            <a:fillRect/>
          </a:stretch>
        </p:blipFill>
        <p:spPr>
          <a:xfrm>
            <a:off x="4495800" y="1676400"/>
            <a:ext cx="3810000" cy="4724400"/>
          </a:xfrm>
          <a:noFill/>
        </p:spPr>
      </p:pic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339891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600" dirty="0">
                <a:latin typeface="Garamond" pitchFamily="18" charset="0"/>
              </a:rPr>
              <a:t>Solutions should be ruled out due to the upper limits </a:t>
            </a:r>
          </a:p>
          <a:p>
            <a:pPr algn="l"/>
            <a:r>
              <a:rPr lang="en-US" altLang="zh-CN" sz="2600" dirty="0">
                <a:latin typeface="Garamond" pitchFamily="18" charset="0"/>
              </a:rPr>
              <a:t>(limitations that decide how far you can go)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254144" y="4363759"/>
            <a:ext cx="32766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600" dirty="0">
                <a:latin typeface="Garamond" pitchFamily="18" charset="0"/>
              </a:rPr>
              <a:t>Solutions should be ruled out due to the lower limits (What </a:t>
            </a:r>
            <a:r>
              <a:rPr lang="en-US" altLang="zh-CN" sz="2600" b="1" dirty="0">
                <a:latin typeface="Garamond" pitchFamily="18" charset="0"/>
              </a:rPr>
              <a:t>must occur </a:t>
            </a:r>
            <a:r>
              <a:rPr lang="en-US" altLang="zh-CN" sz="2600" dirty="0">
                <a:latin typeface="Garamond" pitchFamily="18" charset="0"/>
              </a:rPr>
              <a:t>for the problem to be solved)</a:t>
            </a:r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>
            <a:off x="3733800" y="2667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3810000" y="5410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3B6840-5639-442B-A093-0A83C50AB709}" type="slidenum">
              <a:rPr lang="zh-CN" altLang="en-US" smtClean="0">
                <a:ea typeface="宋体" charset="-122"/>
              </a:rPr>
              <a:pPr/>
              <a:t>2</a:t>
            </a:fld>
            <a:endParaRPr lang="en-US" altLang="zh-CN">
              <a:ea typeface="宋体" charset="-122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Overview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zh-CN" dirty="0"/>
              <a:t>Overview of the Last Session</a:t>
            </a:r>
          </a:p>
          <a:p>
            <a:pPr eaLnBrk="1" hangingPunct="1">
              <a:buFontTx/>
              <a:buNone/>
            </a:pPr>
            <a:endParaRPr lang="en-US" altLang="zh-CN" dirty="0"/>
          </a:p>
          <a:p>
            <a:pPr eaLnBrk="1" hangingPunct="1"/>
            <a:r>
              <a:rPr lang="en-US" altLang="zh-CN" dirty="0"/>
              <a:t>One of the Traditional Management Functions—Decision Making</a:t>
            </a:r>
          </a:p>
          <a:p>
            <a:pPr eaLnBrk="1" hangingPunct="1">
              <a:buFontTx/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58607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>
                <a:ea typeface="宋体" charset="-122"/>
              </a:rPr>
              <a:t>Limiting (Strategic) Factor in Decision Making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CN" dirty="0">
                <a:ea typeface="宋体" charset="-122"/>
              </a:rPr>
              <a:t>This is the factor will “whose control, in the right form, at the right place and time, will establish a new system of conditions which meets the purpose.”  (Chester I. Barnard)</a:t>
            </a:r>
          </a:p>
          <a:p>
            <a:r>
              <a:rPr lang="en-US" altLang="zh-CN" dirty="0">
                <a:ea typeface="宋体" charset="-122"/>
              </a:rPr>
              <a:t>If an administrator can discover the strategic factor, then the decision becomes not only simpler but also more economical.</a:t>
            </a:r>
          </a:p>
          <a:p>
            <a:r>
              <a:rPr lang="en-US" altLang="zh-CN" dirty="0"/>
              <a:t>Examples:</a:t>
            </a:r>
          </a:p>
          <a:p>
            <a:pPr lvl="1"/>
            <a:r>
              <a:rPr lang="en-US" altLang="zh-CN" sz="2400" dirty="0"/>
              <a:t>Increase of the yield of grain in a field. We analyze the soil and learn it lacks potash.  </a:t>
            </a:r>
            <a:r>
              <a:rPr lang="en-US" altLang="zh-CN" sz="2400" dirty="0">
                <a:solidFill>
                  <a:srgbClr val="FF0000"/>
                </a:solidFill>
              </a:rPr>
              <a:t>Potash</a:t>
            </a:r>
            <a:r>
              <a:rPr lang="en-US" altLang="zh-CN" sz="2400" dirty="0"/>
              <a:t> may be the strategic (or limiting) factor.</a:t>
            </a:r>
          </a:p>
          <a:p>
            <a:pPr lvl="1"/>
            <a:r>
              <a:rPr lang="en-US" altLang="zh-CN" sz="2400" dirty="0"/>
              <a:t>Operation Cease-Fire: prevent teenagers</a:t>
            </a:r>
            <a:r>
              <a:rPr lang="en-US" altLang="zh-CN" sz="2400" dirty="0">
                <a:latin typeface="Garamond" pitchFamily="18" charset="0"/>
              </a:rPr>
              <a:t>’</a:t>
            </a:r>
            <a:r>
              <a:rPr lang="en-US" altLang="zh-CN" sz="2400" dirty="0"/>
              <a:t> death by gun: </a:t>
            </a:r>
            <a:r>
              <a:rPr lang="en-US" altLang="zh-CN" sz="2400" dirty="0">
                <a:solidFill>
                  <a:srgbClr val="FF0000"/>
                </a:solidFill>
              </a:rPr>
              <a:t>targeting youth with prior criminal records</a:t>
            </a:r>
            <a:r>
              <a:rPr lang="en-US" altLang="zh-CN" sz="2400" dirty="0"/>
              <a:t>. </a:t>
            </a:r>
          </a:p>
          <a:p>
            <a:pPr lvl="1"/>
            <a:r>
              <a:rPr lang="en-US" altLang="zh-CN" sz="2400" dirty="0"/>
              <a:t>AIDs prevention: </a:t>
            </a:r>
            <a:r>
              <a:rPr lang="en-US" altLang="zh-CN" sz="2400" dirty="0">
                <a:solidFill>
                  <a:srgbClr val="FF0000"/>
                </a:solidFill>
              </a:rPr>
              <a:t>targeting high-risk population </a:t>
            </a:r>
            <a:r>
              <a:rPr lang="en-US" altLang="zh-CN" sz="2400" dirty="0"/>
              <a:t>(drug users &amp; homosexuals)</a:t>
            </a:r>
          </a:p>
          <a:p>
            <a:pPr>
              <a:lnSpc>
                <a:spcPct val="90000"/>
              </a:lnSpc>
            </a:pPr>
            <a:endParaRPr lang="en-US" altLang="zh-CN" sz="2400" dirty="0">
              <a:ea typeface="宋体" charset="-122"/>
            </a:endParaRPr>
          </a:p>
          <a:p>
            <a:pPr>
              <a:lnSpc>
                <a:spcPct val="90000"/>
              </a:lnSpc>
            </a:pPr>
            <a:endParaRPr lang="en-US" altLang="zh-CN" sz="2400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6060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7858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 dirty="0"/>
              <a:t>Step 3: Making the Decision-- </a:t>
            </a:r>
            <a:br>
              <a:rPr lang="en-US" altLang="zh-CN" sz="4000" dirty="0"/>
            </a:br>
            <a:r>
              <a:rPr lang="en-US" altLang="zh-CN" sz="4000" dirty="0"/>
              <a:t>Some Techniques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zh-CN" dirty="0"/>
              <a:t>Cost-benefit analysis (CBA)</a:t>
            </a:r>
          </a:p>
          <a:p>
            <a:pPr eaLnBrk="1" hangingPunct="1">
              <a:spcAft>
                <a:spcPct val="50000"/>
              </a:spcAft>
            </a:pPr>
            <a:r>
              <a:rPr lang="en-US" altLang="zh-CN" dirty="0"/>
              <a:t>Multi-objective models</a:t>
            </a:r>
          </a:p>
          <a:p>
            <a:pPr eaLnBrk="1" hangingPunct="1">
              <a:spcAft>
                <a:spcPct val="50000"/>
              </a:spcAft>
            </a:pPr>
            <a:r>
              <a:rPr lang="en-US" altLang="zh-CN" dirty="0"/>
              <a:t>Decision analysis</a:t>
            </a:r>
          </a:p>
          <a:p>
            <a:pPr eaLnBrk="1" hangingPunct="1">
              <a:spcAft>
                <a:spcPct val="50000"/>
              </a:spcAft>
            </a:pPr>
            <a:r>
              <a:rPr lang="en-US" altLang="zh-CN" dirty="0"/>
              <a:t>Nominal group technique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1174D-1DA8-4F91-A8A1-7250E71816DE}" type="slidenum">
              <a:rPr lang="zh-CN" altLang="en-US"/>
              <a:pPr>
                <a:defRPr/>
              </a:pPr>
              <a:t>21</a:t>
            </a:fld>
            <a:endParaRPr lang="en-US" altLang="zh-C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>
                <a:ea typeface="宋体" charset="-122"/>
              </a:rPr>
              <a:t>Cost-Benefit Analysis (CBA): </a:t>
            </a:r>
            <a:br>
              <a:rPr lang="en-US" altLang="zh-CN" sz="4000" dirty="0">
                <a:ea typeface="宋体" charset="-122"/>
              </a:rPr>
            </a:br>
            <a:r>
              <a:rPr lang="en-US" altLang="zh-CN" sz="4000" dirty="0">
                <a:ea typeface="宋体" charset="-122"/>
              </a:rPr>
              <a:t>Common Elements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altLang="zh-CN" dirty="0">
                <a:ea typeface="宋体" charset="-122"/>
              </a:rPr>
              <a:t>The measurements of cost and benefits</a:t>
            </a:r>
          </a:p>
          <a:p>
            <a:pPr marL="0" indent="0">
              <a:buNone/>
            </a:pPr>
            <a:endParaRPr lang="en-US" altLang="zh-CN" dirty="0">
              <a:ea typeface="宋体" charset="-122"/>
            </a:endParaRPr>
          </a:p>
          <a:p>
            <a:r>
              <a:rPr lang="en-US" altLang="zh-CN" dirty="0">
                <a:ea typeface="宋体" charset="-122"/>
              </a:rPr>
              <a:t>The distributional impacts</a:t>
            </a:r>
          </a:p>
          <a:p>
            <a:pPr marL="0" indent="0">
              <a:buNone/>
            </a:pPr>
            <a:endParaRPr lang="en-US" altLang="zh-CN" dirty="0">
              <a:ea typeface="宋体" charset="-122"/>
            </a:endParaRPr>
          </a:p>
          <a:p>
            <a:r>
              <a:rPr lang="en-US" altLang="zh-CN" dirty="0">
                <a:ea typeface="宋体" charset="-122"/>
              </a:rPr>
              <a:t>The discount factor</a:t>
            </a:r>
          </a:p>
          <a:p>
            <a:pPr marL="0" indent="0">
              <a:buNone/>
            </a:pPr>
            <a:endParaRPr lang="en-US" altLang="zh-CN" dirty="0">
              <a:ea typeface="宋体" charset="-122"/>
            </a:endParaRPr>
          </a:p>
          <a:p>
            <a:r>
              <a:rPr lang="en-US" altLang="zh-CN" dirty="0">
                <a:ea typeface="宋体" charset="-122"/>
              </a:rPr>
              <a:t> Decision rules</a:t>
            </a:r>
          </a:p>
        </p:txBody>
      </p:sp>
    </p:spTree>
    <p:extLst>
      <p:ext uri="{BB962C8B-B14F-4D97-AF65-F5344CB8AC3E}">
        <p14:creationId xmlns:p14="http://schemas.microsoft.com/office/powerpoint/2010/main" val="653056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000"/>
              <a:t>Measurement of Costs and Benefits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zh-CN" sz="2800" b="1" i="1" dirty="0"/>
              <a:t>Real benefits</a:t>
            </a:r>
            <a:r>
              <a:rPr lang="en-US" altLang="zh-CN" sz="2800" dirty="0"/>
              <a:t> are the benefits derived from the final consumer of the public project and represent an addition to the whole society</a:t>
            </a:r>
            <a:r>
              <a:rPr lang="en-US" altLang="zh-CN" sz="2800" dirty="0">
                <a:latin typeface="Garamond" pitchFamily="18" charset="0"/>
              </a:rPr>
              <a:t>’</a:t>
            </a:r>
            <a:r>
              <a:rPr lang="en-US" altLang="zh-CN" sz="2800" dirty="0"/>
              <a:t>s total welfare.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zh-CN" sz="2800" b="1" i="1" dirty="0"/>
              <a:t>Real costs</a:t>
            </a:r>
            <a:r>
              <a:rPr lang="en-US" altLang="zh-CN" sz="2800" dirty="0"/>
              <a:t> are resources withdrawn from other uses for the public project.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zh-CN" sz="2800" b="1" i="1" dirty="0"/>
              <a:t>Pecuniary benefits</a:t>
            </a:r>
            <a:r>
              <a:rPr lang="en-US" altLang="zh-CN" sz="2800" dirty="0"/>
              <a:t> (</a:t>
            </a:r>
            <a:r>
              <a:rPr lang="zh-CN" altLang="en-US" sz="2800" dirty="0"/>
              <a:t>货币收益）</a:t>
            </a:r>
            <a:r>
              <a:rPr lang="en-US" altLang="zh-CN" sz="2800" dirty="0"/>
              <a:t>and </a:t>
            </a:r>
            <a:r>
              <a:rPr lang="en-US" altLang="zh-CN" sz="2800" b="1" i="1" dirty="0"/>
              <a:t>pecuniary costs</a:t>
            </a:r>
            <a:r>
              <a:rPr lang="en-US" altLang="zh-CN" sz="2800" dirty="0"/>
              <a:t> come about due to </a:t>
            </a:r>
            <a:r>
              <a:rPr lang="en-US" altLang="zh-CN" sz="2800" u="sng" dirty="0"/>
              <a:t>changes in relative prices</a:t>
            </a:r>
            <a:r>
              <a:rPr lang="en-US" altLang="zh-CN" sz="2800" dirty="0"/>
              <a:t> that occur as the economy adjusts itself to the provision of the public service.  They do not reflect gains or cost to society as a whole.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0D734-C16C-4A7B-B16A-C7988F996523}" type="slidenum">
              <a:rPr lang="zh-CN" altLang="en-US"/>
              <a:pPr>
                <a:defRPr/>
              </a:pPr>
              <a:t>23</a:t>
            </a:fld>
            <a:endParaRPr lang="en-US" altLang="zh-C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>
                <a:ea typeface="宋体" charset="-122"/>
              </a:rPr>
              <a:t>Direct or Indirect Costs and Benefits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b="1" i="1" dirty="0">
                <a:ea typeface="宋体" charset="-122"/>
              </a:rPr>
              <a:t>Direct benefits and costs </a:t>
            </a:r>
            <a:r>
              <a:rPr lang="en-US" altLang="zh-CN" dirty="0">
                <a:ea typeface="宋体" charset="-122"/>
              </a:rPr>
              <a:t>are those closely related to the main project objective.</a:t>
            </a:r>
          </a:p>
          <a:p>
            <a:r>
              <a:rPr lang="en-US" altLang="zh-CN" b="1" i="1" dirty="0">
                <a:ea typeface="宋体" charset="-122"/>
              </a:rPr>
              <a:t>Indirect benefits and costs </a:t>
            </a:r>
            <a:r>
              <a:rPr lang="en-US" altLang="zh-CN" dirty="0">
                <a:ea typeface="宋体" charset="-122"/>
              </a:rPr>
              <a:t>-- sometimes called externalities, or spillovers -- are more like  by-products.</a:t>
            </a:r>
          </a:p>
          <a:p>
            <a:r>
              <a:rPr lang="en-US" altLang="zh-CN" dirty="0">
                <a:ea typeface="宋体" charset="-122"/>
              </a:rPr>
              <a:t>The term </a:t>
            </a:r>
            <a:r>
              <a:rPr lang="en-US" altLang="zh-CN" b="1" i="1" dirty="0">
                <a:ea typeface="宋体" charset="-122"/>
              </a:rPr>
              <a:t>tangible</a:t>
            </a:r>
            <a:r>
              <a:rPr lang="en-US" altLang="zh-CN" dirty="0">
                <a:ea typeface="宋体" charset="-122"/>
              </a:rPr>
              <a:t> </a:t>
            </a:r>
            <a:r>
              <a:rPr lang="zh-CN" altLang="en-US" dirty="0">
                <a:ea typeface="宋体" charset="-122"/>
              </a:rPr>
              <a:t>可见的 </a:t>
            </a:r>
            <a:r>
              <a:rPr lang="en-US" altLang="zh-CN" dirty="0">
                <a:ea typeface="宋体" charset="-122"/>
              </a:rPr>
              <a:t>is applied to benefits and costs that one can measure in dollars; those one cannot are referred to as intangible.</a:t>
            </a:r>
          </a:p>
        </p:txBody>
      </p:sp>
    </p:spTree>
    <p:extLst>
      <p:ext uri="{BB962C8B-B14F-4D97-AF65-F5344CB8AC3E}">
        <p14:creationId xmlns:p14="http://schemas.microsoft.com/office/powerpoint/2010/main" val="431884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C0FF3-9A16-410B-BE50-1503B3E87A35}" type="slidenum">
              <a:rPr lang="zh-CN" altLang="en-US"/>
              <a:pPr>
                <a:defRPr/>
              </a:pPr>
              <a:t>25</a:t>
            </a:fld>
            <a:endParaRPr lang="en-US" altLang="zh-CN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 dirty="0"/>
              <a:t>Example: Major Categories of Cost and Benefits for Irrigation Project </a:t>
            </a:r>
            <a:r>
              <a:rPr lang="zh-CN" altLang="en-US" sz="4000" dirty="0"/>
              <a:t>灌溉项目</a:t>
            </a:r>
            <a:endParaRPr lang="en-US" altLang="zh-CN" sz="4000" dirty="0"/>
          </a:p>
        </p:txBody>
      </p:sp>
      <p:pic>
        <p:nvPicPr>
          <p:cNvPr id="2458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1764" t="19312" r="18279" b="64272"/>
          <a:stretch>
            <a:fillRect/>
          </a:stretch>
        </p:blipFill>
        <p:spPr>
          <a:xfrm>
            <a:off x="304800" y="1600200"/>
            <a:ext cx="8610600" cy="4800600"/>
          </a:xfrm>
          <a:noFill/>
        </p:spPr>
      </p:pic>
      <p:sp>
        <p:nvSpPr>
          <p:cNvPr id="24581" name="Line 4"/>
          <p:cNvSpPr>
            <a:spLocks noChangeShapeType="1"/>
          </p:cNvSpPr>
          <p:nvPr/>
        </p:nvSpPr>
        <p:spPr bwMode="auto">
          <a:xfrm>
            <a:off x="1219200" y="4191000"/>
            <a:ext cx="6934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BF0F6-D596-4D6C-917A-E96FF45A5431}" type="slidenum">
              <a:rPr lang="zh-CN" altLang="en-US"/>
              <a:pPr>
                <a:defRPr/>
              </a:pPr>
              <a:t>26</a:t>
            </a:fld>
            <a:endParaRPr lang="en-US" altLang="zh-CN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44563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Discount Factor </a:t>
            </a:r>
            <a:r>
              <a:rPr lang="zh-CN" altLang="en-US" sz="4000" dirty="0"/>
              <a:t>（贴现因子）</a:t>
            </a:r>
            <a:br>
              <a:rPr lang="zh-CN" altLang="en-US" sz="4000" dirty="0"/>
            </a:br>
            <a:r>
              <a:rPr lang="en-US" altLang="zh-CN" sz="2800" dirty="0"/>
              <a:t>Time (Net Present Value)</a:t>
            </a:r>
            <a:br>
              <a:rPr lang="en-US" altLang="zh-CN" sz="2600" dirty="0"/>
            </a:br>
            <a:r>
              <a:rPr lang="en-US" altLang="zh-CN" sz="2600" dirty="0"/>
              <a:t>Textbook: p.145</a:t>
            </a:r>
            <a:br>
              <a:rPr lang="en-US" altLang="zh-CN" sz="2600" dirty="0"/>
            </a:br>
            <a:endParaRPr lang="zh-CN" altLang="en-US" sz="2600" dirty="0"/>
          </a:p>
        </p:txBody>
      </p:sp>
      <p:pic>
        <p:nvPicPr>
          <p:cNvPr id="2560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1930" t="19641" r="16759" b="54543"/>
          <a:stretch>
            <a:fillRect/>
          </a:stretch>
        </p:blipFill>
        <p:spPr>
          <a:xfrm>
            <a:off x="304800" y="1474788"/>
            <a:ext cx="8534400" cy="5187950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000"/>
              <a:t>Present Value of a Future Dollar</a:t>
            </a: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A5E9C-FE70-47C5-859C-A2C7355FEF5A}" type="slidenum">
              <a:rPr lang="zh-CN" altLang="en-US"/>
              <a:pPr>
                <a:defRPr/>
              </a:pPr>
              <a:t>27</a:t>
            </a:fld>
            <a:endParaRPr lang="en-US" altLang="zh-CN"/>
          </a:p>
        </p:txBody>
      </p:sp>
      <p:pic>
        <p:nvPicPr>
          <p:cNvPr id="102404" name="Picture 3"/>
          <p:cNvPicPr>
            <a:picLocks noChangeAspect="1" noChangeArrowheads="1"/>
          </p:cNvPicPr>
          <p:nvPr/>
        </p:nvPicPr>
        <p:blipFill>
          <a:blip r:embed="rId2" cstate="print"/>
          <a:srcRect l="3882" t="8380" r="34782" b="58014"/>
          <a:stretch>
            <a:fillRect/>
          </a:stretch>
        </p:blipFill>
        <p:spPr bwMode="auto">
          <a:xfrm>
            <a:off x="952500" y="1295400"/>
            <a:ext cx="72390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连接符 3"/>
          <p:cNvCxnSpPr/>
          <p:nvPr/>
        </p:nvCxnSpPr>
        <p:spPr>
          <a:xfrm>
            <a:off x="5940152" y="1916832"/>
            <a:ext cx="0" cy="417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588224" y="1916832"/>
            <a:ext cx="0" cy="417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Opportunity Cost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dirty="0">
                <a:ea typeface="宋体" charset="-122"/>
              </a:rPr>
              <a:t>   The value of what certain resources could have produced had they been used in the best alternative way.</a:t>
            </a:r>
          </a:p>
        </p:txBody>
      </p:sp>
    </p:spTree>
    <p:extLst>
      <p:ext uri="{BB962C8B-B14F-4D97-AF65-F5344CB8AC3E}">
        <p14:creationId xmlns:p14="http://schemas.microsoft.com/office/powerpoint/2010/main" val="3538347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00042"/>
            <a:ext cx="8229600" cy="785812"/>
          </a:xfrm>
        </p:spPr>
        <p:txBody>
          <a:bodyPr/>
          <a:lstStyle/>
          <a:p>
            <a:pPr eaLnBrk="1" hangingPunct="1"/>
            <a:r>
              <a:rPr lang="en-US" altLang="zh-CN" dirty="0"/>
              <a:t>Decision Rules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0" cy="52977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US" altLang="zh-CN" sz="2800" dirty="0"/>
              <a:t>A simple project should be undertaken if and only if its </a:t>
            </a:r>
            <a:r>
              <a:rPr lang="en-US" altLang="zh-CN" sz="2800" dirty="0">
                <a:solidFill>
                  <a:srgbClr val="FF0000"/>
                </a:solidFill>
              </a:rPr>
              <a:t>net benefit </a:t>
            </a:r>
            <a:r>
              <a:rPr lang="en-US" altLang="zh-CN" sz="2800" dirty="0"/>
              <a:t>(NB) exceed zero,</a:t>
            </a:r>
            <a:r>
              <a:rPr lang="zh-CN" altLang="en-US" sz="2800" dirty="0"/>
              <a:t> </a:t>
            </a:r>
            <a:r>
              <a:rPr lang="en-US" altLang="zh-CN" sz="2800" dirty="0"/>
              <a:t>i.e. NB &gt;0.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US" altLang="zh-CN" sz="2800" dirty="0"/>
              <a:t>When choosing one project from a set of mutually exclusive projects, choose the one with the greatest net benefit. If equal NB, then follow </a:t>
            </a:r>
            <a:r>
              <a:rPr lang="en-US" altLang="zh-CN" sz="2800" dirty="0">
                <a:solidFill>
                  <a:srgbClr val="FF0000"/>
                </a:solidFill>
              </a:rPr>
              <a:t>benefit-cost ratio</a:t>
            </a:r>
            <a:r>
              <a:rPr lang="en-US" altLang="zh-CN" sz="2800" dirty="0"/>
              <a:t> (BCR).</a:t>
            </a:r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altLang="zh-CN" sz="2400" dirty="0"/>
              <a:t>Project 1: B=4, C=2, NB=2; Project 2: B=5, C=3, NB=2</a:t>
            </a:r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altLang="zh-CN" sz="2400" dirty="0"/>
              <a:t>BCR1=4/2=2; BCR2=5/3=1.67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US" altLang="zh-CN" sz="2800" dirty="0"/>
              <a:t>An administrator might be faced with a case involving non-efficiency objectives (e.g. econ. development vs. unemployment issue)</a:t>
            </a:r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endParaRPr lang="en-US" altLang="zh-CN" sz="24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92B83-4E18-421C-BF9D-016F3E721439}" type="slidenum">
              <a:rPr lang="zh-CN" altLang="en-US"/>
              <a:pPr>
                <a:defRPr/>
              </a:pPr>
              <a:t>29</a:t>
            </a:fld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E29219-3C9A-455B-8AC8-49E70B458A50}" type="slidenum">
              <a:rPr lang="zh-CN" altLang="en-US" smtClean="0">
                <a:ea typeface="宋体" charset="-122"/>
              </a:rPr>
              <a:pPr/>
              <a:t>3</a:t>
            </a:fld>
            <a:endParaRPr lang="en-US" altLang="zh-CN">
              <a:ea typeface="宋体" charset="-122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Planning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99715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Goals and Plans: Some Terminology </a:t>
            </a:r>
            <a:r>
              <a:rPr lang="zh-CN" altLang="en-US" dirty="0"/>
              <a:t>术语</a:t>
            </a:r>
            <a:endParaRPr lang="en-US" altLang="zh-CN" dirty="0"/>
          </a:p>
          <a:p>
            <a:r>
              <a:rPr lang="en-US" altLang="zh-CN" dirty="0"/>
              <a:t>Planning Types &amp; Models</a:t>
            </a:r>
          </a:p>
          <a:p>
            <a:pPr lvl="1"/>
            <a:r>
              <a:rPr lang="en-US" altLang="zh-CN" dirty="0"/>
              <a:t>Rational planning</a:t>
            </a:r>
          </a:p>
          <a:p>
            <a:pPr lvl="1"/>
            <a:r>
              <a:rPr lang="en-US" altLang="zh-CN" dirty="0"/>
              <a:t>Logical </a:t>
            </a:r>
            <a:r>
              <a:rPr lang="en-US" altLang="zh-CN" dirty="0" err="1"/>
              <a:t>incrementalism</a:t>
            </a:r>
            <a:endParaRPr lang="en-US" altLang="zh-CN" dirty="0"/>
          </a:p>
          <a:p>
            <a:pPr lvl="1"/>
            <a:r>
              <a:rPr lang="en-US" altLang="zh-CN" dirty="0"/>
              <a:t>Contingency Planning</a:t>
            </a:r>
          </a:p>
          <a:p>
            <a:pPr lvl="1"/>
            <a:r>
              <a:rPr lang="en-US" altLang="zh-CN" dirty="0"/>
              <a:t>Crisis Management Planning</a:t>
            </a:r>
          </a:p>
          <a:p>
            <a:r>
              <a:rPr lang="en-US" altLang="zh-CN" dirty="0"/>
              <a:t>Tools for Planning (Forecasting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sz="2000" dirty="0">
                <a:ea typeface="宋体" pitchFamily="2" charset="-122"/>
              </a:rPr>
              <a:t>Expert forecasting (</a:t>
            </a:r>
            <a:r>
              <a:rPr lang="en-US" altLang="zh-CN" sz="2000" dirty="0">
                <a:solidFill>
                  <a:srgbClr val="FF0000"/>
                </a:solidFill>
              </a:rPr>
              <a:t>Clarke’s law)</a:t>
            </a:r>
            <a:endParaRPr lang="en-US" altLang="zh-CN" sz="2000" dirty="0">
              <a:ea typeface="宋体" pitchFamily="2" charset="-122"/>
            </a:endParaRPr>
          </a:p>
          <a:p>
            <a:pPr lvl="1"/>
            <a:r>
              <a:rPr lang="en-US" altLang="zh-CN" sz="2400" dirty="0">
                <a:ea typeface="宋体" pitchFamily="2" charset="-122"/>
              </a:rPr>
              <a:t>Delphi technique</a:t>
            </a:r>
          </a:p>
          <a:p>
            <a:pPr lvl="1"/>
            <a:r>
              <a:rPr lang="en-US" altLang="zh-CN" sz="2400" dirty="0">
                <a:ea typeface="宋体" pitchFamily="2" charset="-122"/>
              </a:rPr>
              <a:t>Trend extrapolation </a:t>
            </a:r>
            <a:r>
              <a:rPr lang="zh-CN" altLang="en-US" sz="2400" dirty="0">
                <a:ea typeface="宋体" pitchFamily="2" charset="-122"/>
              </a:rPr>
              <a:t>趋势推断</a:t>
            </a:r>
            <a:endParaRPr lang="zh-CN" altLang="en-US" dirty="0"/>
          </a:p>
          <a:p>
            <a:r>
              <a:rPr lang="en-US" altLang="zh-CN" dirty="0"/>
              <a:t>Strategic Planning/Management</a:t>
            </a:r>
            <a:endParaRPr lang="zh-CN" altLang="en-US" dirty="0"/>
          </a:p>
          <a:p>
            <a:pPr marL="812800" indent="-812800" eaLnBrk="1" hangingPunct="1">
              <a:buFontTx/>
              <a:buAutoNum type="romanUcPeriod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9139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/>
              <a:t>Example of </a:t>
            </a:r>
            <a:br>
              <a:rPr lang="en-US" altLang="zh-CN" sz="4000"/>
            </a:br>
            <a:r>
              <a:rPr lang="en-US" altLang="zh-CN" sz="4000"/>
              <a:t>Cost-Effectiveness Analysis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E455C-8F0D-4B92-93E3-F1460C5F4B88}" type="slidenum">
              <a:rPr lang="zh-CN" altLang="en-US"/>
              <a:pPr>
                <a:defRPr/>
              </a:pPr>
              <a:t>30</a:t>
            </a:fld>
            <a:endParaRPr lang="en-US" altLang="zh-CN"/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  <a:p>
            <a:pPr eaLnBrk="1" hangingPunct="1"/>
            <a:endParaRPr lang="zh-CN" altLang="en-US"/>
          </a:p>
        </p:txBody>
      </p:sp>
      <p:pic>
        <p:nvPicPr>
          <p:cNvPr id="104453" name="Picture 4"/>
          <p:cNvPicPr>
            <a:picLocks noChangeAspect="1" noChangeArrowheads="1"/>
          </p:cNvPicPr>
          <p:nvPr/>
        </p:nvPicPr>
        <p:blipFill>
          <a:blip r:embed="rId2" cstate="print"/>
          <a:srcRect l="20425" t="67636" r="18298" b="19461"/>
          <a:stretch>
            <a:fillRect/>
          </a:stretch>
        </p:blipFill>
        <p:spPr bwMode="auto">
          <a:xfrm>
            <a:off x="647700" y="1676400"/>
            <a:ext cx="784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4" name="Text Box 5"/>
          <p:cNvSpPr txBox="1">
            <a:spLocks noChangeArrowheads="1"/>
          </p:cNvSpPr>
          <p:nvPr/>
        </p:nvSpPr>
        <p:spPr bwMode="auto">
          <a:xfrm>
            <a:off x="685800" y="5181600"/>
            <a:ext cx="7848600" cy="1187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Garamond" pitchFamily="18" charset="0"/>
              </a:rPr>
              <a:t>If we only have 1 million. 360+200=560</a:t>
            </a:r>
          </a:p>
          <a:p>
            <a:r>
              <a:rPr lang="en-US" altLang="zh-CN" sz="2400">
                <a:latin typeface="Garamond" pitchFamily="18" charset="0"/>
              </a:rPr>
              <a:t>Note: The advantage of cost-effectiveness analysis is that </a:t>
            </a:r>
          </a:p>
          <a:p>
            <a:r>
              <a:rPr lang="en-US" altLang="zh-CN" sz="2400">
                <a:latin typeface="Garamond" pitchFamily="18" charset="0"/>
              </a:rPr>
              <a:t>output or benefits need not be expressed in dollars.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229600" cy="785812"/>
          </a:xfrm>
        </p:spPr>
        <p:txBody>
          <a:bodyPr/>
          <a:lstStyle/>
          <a:p>
            <a:pPr eaLnBrk="1" hangingPunct="1"/>
            <a:r>
              <a:rPr lang="en-US" altLang="zh-CN" dirty="0"/>
              <a:t>Multi-objective Models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9880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zh-CN" sz="2400" dirty="0"/>
              <a:t>A decision making technique useful in situations in which there are moral goals or when one or two goals cannot be quantified.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zh-CN" sz="2400" dirty="0"/>
              <a:t>The model decomposes the decision analysis into three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b="1" dirty="0"/>
              <a:t>Select</a:t>
            </a:r>
            <a:r>
              <a:rPr lang="en-US" altLang="zh-CN" sz="2400" dirty="0"/>
              <a:t> evaluation criteria.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b="1" dirty="0"/>
              <a:t>Decide</a:t>
            </a:r>
            <a:r>
              <a:rPr lang="en-US" altLang="zh-CN" sz="2400" dirty="0"/>
              <a:t> on the relative importance of or weight each criterion selected.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b="1" dirty="0"/>
              <a:t>Assess</a:t>
            </a:r>
            <a:r>
              <a:rPr lang="en-US" altLang="zh-CN" sz="2400" dirty="0"/>
              <a:t> each alternative in terms of how well it achieves the criteria.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/>
              <a:t>E.g.: </a:t>
            </a:r>
            <a:r>
              <a:rPr lang="en-US" altLang="zh-CN" sz="2400" b="1" dirty="0"/>
              <a:t>Who can receive fellowships?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/>
              <a:t>GPA? Service? Community activities? Publications? Social activities?</a:t>
            </a:r>
            <a:r>
              <a:rPr lang="zh-CN" altLang="en-US" sz="2400" dirty="0"/>
              <a:t>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75F55-4104-4EF3-AC78-C80942DC621B}" type="slidenum">
              <a:rPr lang="zh-CN" altLang="en-US"/>
              <a:pPr>
                <a:defRPr/>
              </a:pPr>
              <a:t>31</a:t>
            </a:fld>
            <a:endParaRPr lang="en-US" altLang="zh-C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zh-CN" dirty="0"/>
              <a:t>Decision Trees</a:t>
            </a:r>
            <a:endParaRPr lang="en-US" altLang="zh-CN" sz="4800" dirty="0"/>
          </a:p>
        </p:txBody>
      </p:sp>
      <p:sp>
        <p:nvSpPr>
          <p:cNvPr id="10650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143000"/>
            <a:ext cx="8568952" cy="2430016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spcAft>
                <a:spcPct val="40000"/>
              </a:spcAft>
            </a:pPr>
            <a:r>
              <a:rPr lang="en-US" altLang="zh-CN" sz="2600" dirty="0"/>
              <a:t>Used for decision situations that occur in sequence.</a:t>
            </a:r>
          </a:p>
          <a:p>
            <a:pPr eaLnBrk="1" hangingPunct="1">
              <a:spcAft>
                <a:spcPct val="40000"/>
              </a:spcAft>
            </a:pPr>
            <a:r>
              <a:rPr lang="en-US" altLang="zh-CN" sz="2600" dirty="0"/>
              <a:t>Consists of a pictorial representation</a:t>
            </a:r>
            <a:r>
              <a:rPr lang="zh-CN" altLang="en-US" sz="2400" dirty="0"/>
              <a:t>用图画表现</a:t>
            </a:r>
            <a:r>
              <a:rPr lang="zh-CN" altLang="en-US" dirty="0"/>
              <a:t> </a:t>
            </a:r>
            <a:r>
              <a:rPr lang="en-US" altLang="zh-CN" sz="2600" dirty="0"/>
              <a:t>of decision alternatives, states of nature, and outcomes of each course of action.</a:t>
            </a:r>
          </a:p>
          <a:p>
            <a:r>
              <a:rPr lang="en-US" altLang="zh-CN" sz="2600" dirty="0"/>
              <a:t>It contains four elements: Expected monetary value (EMV)=probability *payoff</a:t>
            </a:r>
          </a:p>
          <a:p>
            <a:r>
              <a:rPr lang="en-US" altLang="zh-CN" sz="2600" dirty="0"/>
              <a:t>Example (landslide: textbook p. 151). </a:t>
            </a:r>
          </a:p>
        </p:txBody>
      </p:sp>
      <p:sp>
        <p:nvSpPr>
          <p:cNvPr id="1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E6D58-0A9B-4188-BDE1-B5CC56F4464A}" type="slidenum">
              <a:rPr lang="zh-CN" altLang="en-US"/>
              <a:pPr>
                <a:defRPr/>
              </a:pPr>
              <a:t>32</a:t>
            </a:fld>
            <a:endParaRPr lang="en-US" altLang="zh-CN"/>
          </a:p>
        </p:txBody>
      </p:sp>
      <p:pic>
        <p:nvPicPr>
          <p:cNvPr id="106501" name="Picture 4"/>
          <p:cNvPicPr>
            <a:picLocks noChangeAspect="1" noChangeArrowheads="1"/>
          </p:cNvPicPr>
          <p:nvPr/>
        </p:nvPicPr>
        <p:blipFill>
          <a:blip r:embed="rId2" cstate="print"/>
          <a:srcRect l="27525" t="19223" r="25281" b="66229"/>
          <a:stretch>
            <a:fillRect/>
          </a:stretch>
        </p:blipFill>
        <p:spPr bwMode="auto">
          <a:xfrm>
            <a:off x="838200" y="4343400"/>
            <a:ext cx="57150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0" y="3810000"/>
            <a:ext cx="2286000" cy="311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Decision nodes</a:t>
            </a:r>
          </a:p>
        </p:txBody>
      </p:sp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2590800" y="3810000"/>
            <a:ext cx="2009775" cy="311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Chance nodes</a:t>
            </a:r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4724400" y="3810000"/>
            <a:ext cx="1873250" cy="311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Probabilities</a:t>
            </a:r>
          </a:p>
        </p:txBody>
      </p:sp>
      <p:sp>
        <p:nvSpPr>
          <p:cNvPr id="188424" name="Rectangle 8"/>
          <p:cNvSpPr>
            <a:spLocks noChangeArrowheads="1"/>
          </p:cNvSpPr>
          <p:nvPr/>
        </p:nvSpPr>
        <p:spPr bwMode="auto">
          <a:xfrm>
            <a:off x="6748976" y="3800868"/>
            <a:ext cx="2366032" cy="3139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Payoffs (outcomes)</a:t>
            </a:r>
            <a:endParaRPr lang="zh-CN" altLang="en-US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06506" name="Line 9"/>
          <p:cNvSpPr>
            <a:spLocks noChangeShapeType="1"/>
          </p:cNvSpPr>
          <p:nvPr/>
        </p:nvSpPr>
        <p:spPr bwMode="auto">
          <a:xfrm>
            <a:off x="1143000" y="4038600"/>
            <a:ext cx="0" cy="1219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6507" name="Line 10"/>
          <p:cNvSpPr>
            <a:spLocks noChangeShapeType="1"/>
          </p:cNvSpPr>
          <p:nvPr/>
        </p:nvSpPr>
        <p:spPr bwMode="auto">
          <a:xfrm>
            <a:off x="3962400" y="4114800"/>
            <a:ext cx="152400" cy="762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6508" name="Line 11"/>
          <p:cNvSpPr>
            <a:spLocks noChangeShapeType="1"/>
          </p:cNvSpPr>
          <p:nvPr/>
        </p:nvSpPr>
        <p:spPr bwMode="auto">
          <a:xfrm flipH="1">
            <a:off x="5334000" y="4114800"/>
            <a:ext cx="304800" cy="457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6509" name="Rectangle 12"/>
          <p:cNvSpPr>
            <a:spLocks noChangeArrowheads="1"/>
          </p:cNvSpPr>
          <p:nvPr/>
        </p:nvSpPr>
        <p:spPr bwMode="auto">
          <a:xfrm>
            <a:off x="6272213" y="4572000"/>
            <a:ext cx="2871787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zh-CN" dirty="0">
                <a:latin typeface="Garamond" pitchFamily="18" charset="0"/>
              </a:rPr>
              <a:t>3,000,000 *.2=600,000</a:t>
            </a:r>
          </a:p>
        </p:txBody>
      </p:sp>
      <p:sp>
        <p:nvSpPr>
          <p:cNvPr id="106510" name="Rectangle 13"/>
          <p:cNvSpPr>
            <a:spLocks noChangeArrowheads="1"/>
          </p:cNvSpPr>
          <p:nvPr/>
        </p:nvSpPr>
        <p:spPr bwMode="auto">
          <a:xfrm>
            <a:off x="6748976" y="5105400"/>
            <a:ext cx="2071496" cy="4985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zh-CN" dirty="0">
                <a:latin typeface="Garamond" pitchFamily="18" charset="0"/>
              </a:rPr>
              <a:t>0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zh-CN" sz="1200" dirty="0">
                <a:solidFill>
                  <a:srgbClr val="FF0000"/>
                </a:solidFill>
                <a:latin typeface="Garamond" pitchFamily="18" charset="0"/>
              </a:rPr>
              <a:t>EMV=600,000-200,000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7380312" y="6165304"/>
            <a:ext cx="9906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zh-CN" dirty="0">
                <a:latin typeface="Garamond" pitchFamily="18" charset="0"/>
              </a:rPr>
              <a:t>0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642720" y="5762693"/>
            <a:ext cx="2177752" cy="271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zh-CN" sz="1400" dirty="0">
                <a:latin typeface="Garamond" pitchFamily="18" charset="0"/>
              </a:rPr>
              <a:t>-3,000,000*0.2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标题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zh-CN" sz="4000" dirty="0"/>
              <a:t>Exercise 2 </a:t>
            </a:r>
            <a:r>
              <a:rPr lang="en-US" altLang="zh-CN" sz="2000" dirty="0"/>
              <a:t>(textbook p. 169)</a:t>
            </a:r>
            <a:endParaRPr lang="zh-CN" altLang="en-US" sz="2000" dirty="0"/>
          </a:p>
        </p:txBody>
      </p:sp>
      <p:sp>
        <p:nvSpPr>
          <p:cNvPr id="107523" name="内容占位符 6"/>
          <p:cNvSpPr>
            <a:spLocks noGrp="1"/>
          </p:cNvSpPr>
          <p:nvPr>
            <p:ph idx="1"/>
          </p:nvPr>
        </p:nvSpPr>
        <p:spPr>
          <a:xfrm>
            <a:off x="179512" y="1196752"/>
            <a:ext cx="8659688" cy="54864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zh-CN" sz="2400" dirty="0"/>
              <a:t>     As the head of a city housing agency, you must decide whether to submit either plan A or plan B (but not both) to the mayor, who, in turn, must submit it to the city council. </a:t>
            </a:r>
          </a:p>
          <a:p>
            <a:pPr>
              <a:buFontTx/>
              <a:buNone/>
            </a:pPr>
            <a:r>
              <a:rPr lang="en-US" altLang="zh-CN" sz="2400" dirty="0"/>
              <a:t>	You estimate that there is a </a:t>
            </a:r>
            <a:r>
              <a:rPr lang="en-US" altLang="zh-CN" sz="2400" b="1" dirty="0"/>
              <a:t>90%</a:t>
            </a:r>
            <a:r>
              <a:rPr lang="en-US" altLang="zh-CN" sz="2400" dirty="0"/>
              <a:t> chance that mayor would accept </a:t>
            </a:r>
            <a:r>
              <a:rPr lang="en-US" altLang="zh-CN" sz="2400" b="1" dirty="0"/>
              <a:t>A </a:t>
            </a:r>
            <a:r>
              <a:rPr lang="en-US" altLang="zh-CN" sz="2400" dirty="0"/>
              <a:t>but only a </a:t>
            </a:r>
            <a:r>
              <a:rPr lang="en-US" altLang="zh-CN" sz="2400" b="1" dirty="0"/>
              <a:t>50%</a:t>
            </a:r>
            <a:r>
              <a:rPr lang="en-US" altLang="zh-CN" sz="2400" dirty="0"/>
              <a:t> chance that the council would accept it. The council likes </a:t>
            </a:r>
            <a:r>
              <a:rPr lang="en-US" altLang="zh-CN" sz="2400" b="1" dirty="0"/>
              <a:t>B</a:t>
            </a:r>
            <a:r>
              <a:rPr lang="en-US" altLang="zh-CN" sz="2400" dirty="0"/>
              <a:t>; indeed, you are certain they would accept it—if, that is, it ever got past the mayor (</a:t>
            </a:r>
            <a:r>
              <a:rPr lang="en-US" altLang="zh-CN" sz="2400" b="1" dirty="0"/>
              <a:t>the odds of that happening are three to one)</a:t>
            </a:r>
            <a:r>
              <a:rPr lang="en-US" altLang="zh-CN" sz="2400" dirty="0"/>
              <a:t>. </a:t>
            </a:r>
            <a:r>
              <a:rPr lang="en-US" altLang="zh-CN" sz="2400" b="1" dirty="0"/>
              <a:t>You prefer A </a:t>
            </a:r>
            <a:r>
              <a:rPr lang="en-US" altLang="zh-CN" sz="2400" dirty="0"/>
              <a:t>and evaluate its utility at </a:t>
            </a:r>
            <a:r>
              <a:rPr lang="en-US" altLang="zh-CN" sz="2400" b="1" dirty="0"/>
              <a:t>1.00</a:t>
            </a:r>
            <a:r>
              <a:rPr lang="en-US" altLang="zh-CN" sz="2400" dirty="0"/>
              <a:t>. in fact, because you think it the most socially desirable, even if the mayor accepts and has it rejected by the council, you would assign a unity of </a:t>
            </a:r>
            <a:r>
              <a:rPr lang="en-US" altLang="zh-CN" sz="2400" b="1" dirty="0"/>
              <a:t>0.40</a:t>
            </a:r>
            <a:r>
              <a:rPr lang="en-US" altLang="zh-CN" sz="2400" dirty="0"/>
              <a:t> to these consequences. If the rejection comes from your boss, the mayor, the utility would be </a:t>
            </a:r>
            <a:r>
              <a:rPr lang="en-US" altLang="zh-CN" sz="2400" b="1" dirty="0"/>
              <a:t>0.20</a:t>
            </a:r>
            <a:r>
              <a:rPr lang="en-US" altLang="zh-CN" sz="2400" dirty="0"/>
              <a:t>. However, </a:t>
            </a:r>
            <a:r>
              <a:rPr lang="en-US" altLang="zh-CN" sz="2400" b="1" dirty="0"/>
              <a:t>plan B</a:t>
            </a:r>
            <a:r>
              <a:rPr lang="en-US" altLang="zh-CN" sz="2400" dirty="0"/>
              <a:t>, if accepted by the city council, has a utility of </a:t>
            </a:r>
            <a:r>
              <a:rPr lang="en-US" altLang="zh-CN" sz="2400" b="1" dirty="0"/>
              <a:t>0.80</a:t>
            </a:r>
            <a:r>
              <a:rPr lang="en-US" altLang="zh-CN" sz="2400" dirty="0"/>
              <a:t> to you. But the worst situation is to have it rejected, the utility is </a:t>
            </a:r>
            <a:r>
              <a:rPr lang="en-US" altLang="zh-CN" sz="2400" b="1" dirty="0"/>
              <a:t>0.00.</a:t>
            </a:r>
            <a:r>
              <a:rPr lang="en-US" altLang="zh-CN" sz="2400" dirty="0"/>
              <a:t> </a:t>
            </a:r>
            <a:r>
              <a:rPr lang="en-US" altLang="zh-CN" sz="2400" b="1" dirty="0"/>
              <a:t>What should you do? </a:t>
            </a:r>
            <a:endParaRPr lang="zh-CN" altLang="en-US" sz="2400" b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68DE0-C53B-4EC1-AC96-F632D080AFDF}" type="slidenum">
              <a:rPr lang="zh-CN" altLang="en-US" smtClean="0"/>
              <a:pPr>
                <a:defRPr/>
              </a:pPr>
              <a:t>33</a:t>
            </a:fld>
            <a:endParaRPr lang="en-US" altLang="zh-C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7D53B-4085-4576-9279-3CF44F89A4F1}" type="slidenum">
              <a:rPr lang="zh-CN" altLang="en-US"/>
              <a:pPr>
                <a:defRPr/>
              </a:pPr>
              <a:t>34</a:t>
            </a:fld>
            <a:endParaRPr lang="en-US" altLang="zh-CN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467544" y="764704"/>
            <a:ext cx="7162800" cy="5864696"/>
            <a:chOff x="2527" y="4695"/>
            <a:chExt cx="7200" cy="4320"/>
          </a:xfrm>
        </p:grpSpPr>
        <p:sp>
          <p:nvSpPr>
            <p:cNvPr id="108552" name="AutoShape 4"/>
            <p:cNvSpPr>
              <a:spLocks noChangeAspect="1" noChangeArrowheads="1"/>
            </p:cNvSpPr>
            <p:nvPr/>
          </p:nvSpPr>
          <p:spPr bwMode="auto">
            <a:xfrm>
              <a:off x="2527" y="4695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553" name="Rectangle 5"/>
            <p:cNvSpPr>
              <a:spLocks noChangeArrowheads="1"/>
            </p:cNvSpPr>
            <p:nvPr/>
          </p:nvSpPr>
          <p:spPr bwMode="auto">
            <a:xfrm>
              <a:off x="2665" y="6367"/>
              <a:ext cx="693" cy="6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554" name="Oval 6"/>
            <p:cNvSpPr>
              <a:spLocks noChangeArrowheads="1"/>
            </p:cNvSpPr>
            <p:nvPr/>
          </p:nvSpPr>
          <p:spPr bwMode="auto">
            <a:xfrm>
              <a:off x="4465" y="5531"/>
              <a:ext cx="834" cy="8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555" name="Oval 7"/>
            <p:cNvSpPr>
              <a:spLocks noChangeArrowheads="1"/>
            </p:cNvSpPr>
            <p:nvPr/>
          </p:nvSpPr>
          <p:spPr bwMode="auto">
            <a:xfrm>
              <a:off x="4465" y="7203"/>
              <a:ext cx="835" cy="8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556" name="Oval 8"/>
            <p:cNvSpPr>
              <a:spLocks noChangeArrowheads="1"/>
            </p:cNvSpPr>
            <p:nvPr/>
          </p:nvSpPr>
          <p:spPr bwMode="auto">
            <a:xfrm>
              <a:off x="6127" y="5113"/>
              <a:ext cx="832" cy="8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557" name="Oval 9"/>
            <p:cNvSpPr>
              <a:spLocks noChangeArrowheads="1"/>
            </p:cNvSpPr>
            <p:nvPr/>
          </p:nvSpPr>
          <p:spPr bwMode="auto">
            <a:xfrm>
              <a:off x="6127" y="6785"/>
              <a:ext cx="832" cy="8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08558" name="AutoShape 10"/>
            <p:cNvCxnSpPr>
              <a:cxnSpLocks noChangeShapeType="1"/>
              <a:stCxn id="108553" idx="3"/>
              <a:endCxn id="108553" idx="3"/>
            </p:cNvCxnSpPr>
            <p:nvPr/>
          </p:nvCxnSpPr>
          <p:spPr bwMode="auto">
            <a:xfrm>
              <a:off x="3358" y="6716"/>
              <a:ext cx="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08559" name="AutoShape 11"/>
            <p:cNvCxnSpPr>
              <a:cxnSpLocks noChangeShapeType="1"/>
              <a:stCxn id="108553" idx="3"/>
              <a:endCxn id="108555" idx="2"/>
            </p:cNvCxnSpPr>
            <p:nvPr/>
          </p:nvCxnSpPr>
          <p:spPr bwMode="auto">
            <a:xfrm>
              <a:off x="3358" y="6716"/>
              <a:ext cx="1107" cy="9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08560" name="AutoShape 12"/>
            <p:cNvCxnSpPr>
              <a:cxnSpLocks noChangeShapeType="1"/>
              <a:stCxn id="108554" idx="6"/>
              <a:endCxn id="108556" idx="2"/>
            </p:cNvCxnSpPr>
            <p:nvPr/>
          </p:nvCxnSpPr>
          <p:spPr bwMode="auto">
            <a:xfrm flipV="1">
              <a:off x="5299" y="5531"/>
              <a:ext cx="828" cy="4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08561" name="AutoShape 13"/>
            <p:cNvCxnSpPr>
              <a:cxnSpLocks noChangeShapeType="1"/>
              <a:stCxn id="108553" idx="3"/>
              <a:endCxn id="108554" idx="3"/>
            </p:cNvCxnSpPr>
            <p:nvPr/>
          </p:nvCxnSpPr>
          <p:spPr bwMode="auto">
            <a:xfrm flipV="1">
              <a:off x="3358" y="6245"/>
              <a:ext cx="1229" cy="4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08562" name="AutoShape 14"/>
            <p:cNvCxnSpPr>
              <a:cxnSpLocks noChangeShapeType="1"/>
              <a:stCxn id="108555" idx="6"/>
              <a:endCxn id="108557" idx="2"/>
            </p:cNvCxnSpPr>
            <p:nvPr/>
          </p:nvCxnSpPr>
          <p:spPr bwMode="auto">
            <a:xfrm flipV="1">
              <a:off x="5300" y="7203"/>
              <a:ext cx="827" cy="4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</a:ln>
          </p:spPr>
        </p:cxnSp>
        <p:sp>
          <p:nvSpPr>
            <p:cNvPr id="108563" name="Text Box 15"/>
            <p:cNvSpPr txBox="1">
              <a:spLocks noChangeArrowheads="1"/>
            </p:cNvSpPr>
            <p:nvPr/>
          </p:nvSpPr>
          <p:spPr bwMode="auto">
            <a:xfrm>
              <a:off x="3496" y="6089"/>
              <a:ext cx="830" cy="4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1000"/>
                <a:t>Plan A</a:t>
              </a:r>
              <a:endParaRPr lang="en-US" altLang="zh-CN">
                <a:latin typeface="Garamond" pitchFamily="18" charset="0"/>
              </a:endParaRPr>
            </a:p>
          </p:txBody>
        </p:sp>
        <p:sp>
          <p:nvSpPr>
            <p:cNvPr id="108564" name="Text Box 16"/>
            <p:cNvSpPr txBox="1">
              <a:spLocks noChangeArrowheads="1"/>
            </p:cNvSpPr>
            <p:nvPr/>
          </p:nvSpPr>
          <p:spPr bwMode="auto">
            <a:xfrm>
              <a:off x="3496" y="7343"/>
              <a:ext cx="830" cy="4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1000"/>
                <a:t>Plan B</a:t>
              </a:r>
              <a:endParaRPr lang="en-US" altLang="zh-CN">
                <a:latin typeface="Garamond" pitchFamily="18" charset="0"/>
              </a:endParaRPr>
            </a:p>
          </p:txBody>
        </p:sp>
        <p:sp>
          <p:nvSpPr>
            <p:cNvPr id="108565" name="Text Box 17"/>
            <p:cNvSpPr txBox="1">
              <a:spLocks noChangeArrowheads="1"/>
            </p:cNvSpPr>
            <p:nvPr/>
          </p:nvSpPr>
          <p:spPr bwMode="auto">
            <a:xfrm>
              <a:off x="4465" y="7482"/>
              <a:ext cx="830" cy="4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r>
                <a:rPr lang="en-US" altLang="zh-CN" sz="1000"/>
                <a:t>Mayor</a:t>
              </a:r>
              <a:endParaRPr lang="en-US" altLang="zh-CN">
                <a:latin typeface="Garamond" pitchFamily="18" charset="0"/>
              </a:endParaRPr>
            </a:p>
          </p:txBody>
        </p:sp>
        <p:sp>
          <p:nvSpPr>
            <p:cNvPr id="108566" name="Text Box 18"/>
            <p:cNvSpPr txBox="1">
              <a:spLocks noChangeArrowheads="1"/>
            </p:cNvSpPr>
            <p:nvPr/>
          </p:nvSpPr>
          <p:spPr bwMode="auto">
            <a:xfrm>
              <a:off x="4465" y="5810"/>
              <a:ext cx="830" cy="4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r>
                <a:rPr lang="en-US" altLang="zh-CN" sz="1000"/>
                <a:t>Mayor</a:t>
              </a:r>
              <a:endParaRPr lang="en-US" altLang="zh-CN">
                <a:latin typeface="Garamond" pitchFamily="18" charset="0"/>
              </a:endParaRPr>
            </a:p>
          </p:txBody>
        </p:sp>
        <p:sp>
          <p:nvSpPr>
            <p:cNvPr id="108567" name="Text Box 19"/>
            <p:cNvSpPr txBox="1">
              <a:spLocks noChangeArrowheads="1"/>
            </p:cNvSpPr>
            <p:nvPr/>
          </p:nvSpPr>
          <p:spPr bwMode="auto">
            <a:xfrm>
              <a:off x="6137" y="7064"/>
              <a:ext cx="1107" cy="4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r>
                <a:rPr lang="en-US" altLang="zh-CN" sz="1000"/>
                <a:t>Council</a:t>
              </a:r>
              <a:endParaRPr lang="en-US" altLang="zh-CN">
                <a:latin typeface="Garamond" pitchFamily="18" charset="0"/>
              </a:endParaRPr>
            </a:p>
          </p:txBody>
        </p:sp>
        <p:sp>
          <p:nvSpPr>
            <p:cNvPr id="108568" name="Text Box 20"/>
            <p:cNvSpPr txBox="1">
              <a:spLocks noChangeArrowheads="1"/>
            </p:cNvSpPr>
            <p:nvPr/>
          </p:nvSpPr>
          <p:spPr bwMode="auto">
            <a:xfrm>
              <a:off x="6265" y="5402"/>
              <a:ext cx="1106" cy="4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r>
                <a:rPr lang="en-US" altLang="zh-CN" sz="1000" dirty="0"/>
                <a:t>Council</a:t>
              </a:r>
              <a:endParaRPr lang="en-US" altLang="zh-CN" dirty="0">
                <a:latin typeface="Garamond" pitchFamily="18" charset="0"/>
              </a:endParaRPr>
            </a:p>
          </p:txBody>
        </p:sp>
        <p:sp>
          <p:nvSpPr>
            <p:cNvPr id="108569" name="Text Box 21"/>
            <p:cNvSpPr txBox="1">
              <a:spLocks noChangeArrowheads="1"/>
            </p:cNvSpPr>
            <p:nvPr/>
          </p:nvSpPr>
          <p:spPr bwMode="auto">
            <a:xfrm>
              <a:off x="5158" y="5392"/>
              <a:ext cx="1107" cy="4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1000"/>
                <a:t>Yes (.9)</a:t>
              </a:r>
              <a:endParaRPr lang="en-US" altLang="zh-CN">
                <a:latin typeface="Garamond" pitchFamily="18" charset="0"/>
              </a:endParaRPr>
            </a:p>
          </p:txBody>
        </p:sp>
        <p:sp>
          <p:nvSpPr>
            <p:cNvPr id="108570" name="Text Box 22"/>
            <p:cNvSpPr txBox="1">
              <a:spLocks noChangeArrowheads="1"/>
            </p:cNvSpPr>
            <p:nvPr/>
          </p:nvSpPr>
          <p:spPr bwMode="auto">
            <a:xfrm>
              <a:off x="5158" y="7064"/>
              <a:ext cx="1107" cy="4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1000"/>
                <a:t>Yes (.75)</a:t>
              </a:r>
              <a:endParaRPr lang="en-US" altLang="zh-CN">
                <a:latin typeface="Garamond" pitchFamily="18" charset="0"/>
              </a:endParaRPr>
            </a:p>
          </p:txBody>
        </p:sp>
        <p:cxnSp>
          <p:nvCxnSpPr>
            <p:cNvPr id="108571" name="AutoShape 23"/>
            <p:cNvCxnSpPr>
              <a:cxnSpLocks noChangeShapeType="1"/>
              <a:stCxn id="108555" idx="5"/>
            </p:cNvCxnSpPr>
            <p:nvPr/>
          </p:nvCxnSpPr>
          <p:spPr bwMode="auto">
            <a:xfrm rot="16200000" flipH="1">
              <a:off x="6282" y="6814"/>
              <a:ext cx="818" cy="3026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</a:ln>
          </p:spPr>
        </p:cxnSp>
        <p:cxnSp>
          <p:nvCxnSpPr>
            <p:cNvPr id="108572" name="AutoShape 24"/>
            <p:cNvCxnSpPr>
              <a:cxnSpLocks noChangeShapeType="1"/>
              <a:stCxn id="108554" idx="5"/>
            </p:cNvCxnSpPr>
            <p:nvPr/>
          </p:nvCxnSpPr>
          <p:spPr bwMode="auto">
            <a:xfrm rot="16200000" flipH="1">
              <a:off x="6490" y="4932"/>
              <a:ext cx="401" cy="3027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</a:ln>
          </p:spPr>
        </p:cxnSp>
        <p:sp>
          <p:nvSpPr>
            <p:cNvPr id="108573" name="Text Box 25"/>
            <p:cNvSpPr txBox="1">
              <a:spLocks noChangeArrowheads="1"/>
            </p:cNvSpPr>
            <p:nvPr/>
          </p:nvSpPr>
          <p:spPr bwMode="auto">
            <a:xfrm>
              <a:off x="5158" y="8318"/>
              <a:ext cx="1107" cy="4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1000"/>
                <a:t>No (.25)</a:t>
              </a:r>
              <a:endParaRPr lang="en-US" altLang="zh-CN">
                <a:latin typeface="Garamond" pitchFamily="18" charset="0"/>
              </a:endParaRPr>
            </a:p>
          </p:txBody>
        </p:sp>
        <p:sp>
          <p:nvSpPr>
            <p:cNvPr id="108574" name="Text Box 26"/>
            <p:cNvSpPr txBox="1">
              <a:spLocks noChangeArrowheads="1"/>
            </p:cNvSpPr>
            <p:nvPr/>
          </p:nvSpPr>
          <p:spPr bwMode="auto">
            <a:xfrm>
              <a:off x="5296" y="6367"/>
              <a:ext cx="1108" cy="4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1000"/>
                <a:t>No (.1)</a:t>
              </a:r>
              <a:endParaRPr lang="en-US" altLang="zh-CN">
                <a:latin typeface="Garamond" pitchFamily="18" charset="0"/>
              </a:endParaRPr>
            </a:p>
          </p:txBody>
        </p:sp>
        <p:cxnSp>
          <p:nvCxnSpPr>
            <p:cNvPr id="108575" name="AutoShape 27"/>
            <p:cNvCxnSpPr>
              <a:cxnSpLocks noChangeShapeType="1"/>
              <a:stCxn id="108556" idx="5"/>
            </p:cNvCxnSpPr>
            <p:nvPr/>
          </p:nvCxnSpPr>
          <p:spPr bwMode="auto">
            <a:xfrm rot="16200000" flipH="1">
              <a:off x="7390" y="5275"/>
              <a:ext cx="262" cy="1366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</a:ln>
          </p:spPr>
        </p:cxnSp>
        <p:sp>
          <p:nvSpPr>
            <p:cNvPr id="108576" name="Text Box 28"/>
            <p:cNvSpPr txBox="1">
              <a:spLocks noChangeArrowheads="1"/>
            </p:cNvSpPr>
            <p:nvPr/>
          </p:nvSpPr>
          <p:spPr bwMode="auto">
            <a:xfrm>
              <a:off x="6958" y="5810"/>
              <a:ext cx="1107" cy="4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1000"/>
                <a:t>No (.5)</a:t>
              </a:r>
              <a:endParaRPr lang="en-US" altLang="zh-CN">
                <a:latin typeface="Garamond" pitchFamily="18" charset="0"/>
              </a:endParaRPr>
            </a:p>
          </p:txBody>
        </p:sp>
        <p:cxnSp>
          <p:nvCxnSpPr>
            <p:cNvPr id="108577" name="AutoShape 29"/>
            <p:cNvCxnSpPr>
              <a:cxnSpLocks noChangeShapeType="1"/>
              <a:stCxn id="108556" idx="7"/>
            </p:cNvCxnSpPr>
            <p:nvPr/>
          </p:nvCxnSpPr>
          <p:spPr bwMode="auto">
            <a:xfrm rot="-5400000">
              <a:off x="7390" y="4422"/>
              <a:ext cx="261" cy="1366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</a:ln>
          </p:spPr>
        </p:cxnSp>
        <p:sp>
          <p:nvSpPr>
            <p:cNvPr id="108578" name="Text Box 30"/>
            <p:cNvSpPr txBox="1">
              <a:spLocks noChangeArrowheads="1"/>
            </p:cNvSpPr>
            <p:nvPr/>
          </p:nvSpPr>
          <p:spPr bwMode="auto">
            <a:xfrm>
              <a:off x="6958" y="4974"/>
              <a:ext cx="1107" cy="4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1000"/>
                <a:t>Yes (.5)</a:t>
              </a:r>
              <a:endParaRPr lang="en-US" altLang="zh-CN">
                <a:latin typeface="Garamond" pitchFamily="18" charset="0"/>
              </a:endParaRPr>
            </a:p>
          </p:txBody>
        </p:sp>
        <p:sp>
          <p:nvSpPr>
            <p:cNvPr id="108579" name="Line 31"/>
            <p:cNvSpPr>
              <a:spLocks noChangeShapeType="1"/>
            </p:cNvSpPr>
            <p:nvPr/>
          </p:nvSpPr>
          <p:spPr bwMode="auto">
            <a:xfrm>
              <a:off x="6958" y="7203"/>
              <a:ext cx="12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580" name="Text Box 32"/>
            <p:cNvSpPr txBox="1">
              <a:spLocks noChangeArrowheads="1"/>
            </p:cNvSpPr>
            <p:nvPr/>
          </p:nvSpPr>
          <p:spPr bwMode="auto">
            <a:xfrm>
              <a:off x="8204" y="8458"/>
              <a:ext cx="415" cy="4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1000"/>
                <a:t>0</a:t>
              </a:r>
              <a:endParaRPr lang="en-US" altLang="zh-CN">
                <a:latin typeface="Garamond" pitchFamily="18" charset="0"/>
              </a:endParaRPr>
            </a:p>
          </p:txBody>
        </p:sp>
        <p:sp>
          <p:nvSpPr>
            <p:cNvPr id="108581" name="Text Box 33"/>
            <p:cNvSpPr txBox="1">
              <a:spLocks noChangeArrowheads="1"/>
            </p:cNvSpPr>
            <p:nvPr/>
          </p:nvSpPr>
          <p:spPr bwMode="auto">
            <a:xfrm>
              <a:off x="8204" y="7064"/>
              <a:ext cx="554" cy="4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1000"/>
                <a:t>.80</a:t>
              </a:r>
              <a:endParaRPr lang="en-US" altLang="zh-CN">
                <a:latin typeface="Garamond" pitchFamily="18" charset="0"/>
              </a:endParaRPr>
            </a:p>
          </p:txBody>
        </p:sp>
        <p:sp>
          <p:nvSpPr>
            <p:cNvPr id="108582" name="Text Box 34"/>
            <p:cNvSpPr txBox="1">
              <a:spLocks noChangeArrowheads="1"/>
            </p:cNvSpPr>
            <p:nvPr/>
          </p:nvSpPr>
          <p:spPr bwMode="auto">
            <a:xfrm>
              <a:off x="8204" y="6367"/>
              <a:ext cx="553" cy="4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1000"/>
                <a:t>.20</a:t>
              </a:r>
              <a:endParaRPr lang="en-US" altLang="zh-CN">
                <a:latin typeface="Garamond" pitchFamily="18" charset="0"/>
              </a:endParaRPr>
            </a:p>
          </p:txBody>
        </p:sp>
        <p:sp>
          <p:nvSpPr>
            <p:cNvPr id="108583" name="Text Box 35"/>
            <p:cNvSpPr txBox="1">
              <a:spLocks noChangeArrowheads="1"/>
            </p:cNvSpPr>
            <p:nvPr/>
          </p:nvSpPr>
          <p:spPr bwMode="auto">
            <a:xfrm>
              <a:off x="8256" y="5862"/>
              <a:ext cx="553" cy="4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/>
              <a:r>
                <a:rPr lang="en-US" altLang="zh-CN" sz="1000" dirty="0"/>
                <a:t>.40</a:t>
              </a:r>
              <a:endParaRPr lang="en-US" altLang="zh-CN" dirty="0">
                <a:latin typeface="Garamond" pitchFamily="18" charset="0"/>
              </a:endParaRPr>
            </a:p>
          </p:txBody>
        </p:sp>
        <p:sp>
          <p:nvSpPr>
            <p:cNvPr id="108584" name="AutoShape 36"/>
            <p:cNvSpPr/>
            <p:nvPr/>
          </p:nvSpPr>
          <p:spPr bwMode="auto">
            <a:xfrm>
              <a:off x="8758" y="4695"/>
              <a:ext cx="324" cy="1951"/>
            </a:xfrm>
            <a:prstGeom prst="rightBrace">
              <a:avLst>
                <a:gd name="adj1" fmla="val 5018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585" name="AutoShape 37"/>
            <p:cNvSpPr/>
            <p:nvPr/>
          </p:nvSpPr>
          <p:spPr bwMode="auto">
            <a:xfrm>
              <a:off x="8619" y="7064"/>
              <a:ext cx="185" cy="1672"/>
            </a:xfrm>
            <a:prstGeom prst="rightBrace">
              <a:avLst>
                <a:gd name="adj1" fmla="val 7531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8549" name="Text Box 38"/>
          <p:cNvSpPr txBox="1">
            <a:spLocks noChangeArrowheads="1"/>
          </p:cNvSpPr>
          <p:nvPr/>
        </p:nvSpPr>
        <p:spPr bwMode="auto">
          <a:xfrm>
            <a:off x="6934200" y="2057400"/>
            <a:ext cx="1676400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/>
            <a:r>
              <a:rPr lang="zh-CN" altLang="en-US"/>
              <a:t>   </a:t>
            </a:r>
            <a:r>
              <a:rPr lang="en-US" altLang="zh-CN"/>
              <a:t>(.9) (.5) (1) </a:t>
            </a:r>
          </a:p>
          <a:p>
            <a:pPr algn="just"/>
            <a:r>
              <a:rPr lang="en-US" altLang="zh-CN"/>
              <a:t>+ (.9) (.5) (.4) </a:t>
            </a:r>
          </a:p>
          <a:p>
            <a:pPr algn="just"/>
            <a:r>
              <a:rPr lang="en-US" altLang="zh-CN"/>
              <a:t>+ (.1) (.2) </a:t>
            </a:r>
          </a:p>
          <a:p>
            <a:pPr algn="just"/>
            <a:r>
              <a:rPr lang="en-US" altLang="zh-CN"/>
              <a:t>= </a:t>
            </a:r>
            <a:r>
              <a:rPr lang="en-US" altLang="zh-CN" u="sng"/>
              <a:t>.65</a:t>
            </a:r>
            <a:endParaRPr lang="en-US" altLang="zh-CN">
              <a:latin typeface="Garamond" pitchFamily="18" charset="0"/>
            </a:endParaRPr>
          </a:p>
        </p:txBody>
      </p:sp>
      <p:sp>
        <p:nvSpPr>
          <p:cNvPr id="108550" name="Text Box 39"/>
          <p:cNvSpPr txBox="1">
            <a:spLocks noChangeArrowheads="1"/>
          </p:cNvSpPr>
          <p:nvPr/>
        </p:nvSpPr>
        <p:spPr bwMode="auto">
          <a:xfrm>
            <a:off x="7086600" y="4648200"/>
            <a:ext cx="1752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/>
            <a:r>
              <a:rPr lang="zh-CN" altLang="en-US"/>
              <a:t>  </a:t>
            </a:r>
            <a:r>
              <a:rPr lang="en-US" altLang="zh-CN"/>
              <a:t>(.75)(1.0) (.8) </a:t>
            </a:r>
          </a:p>
          <a:p>
            <a:pPr algn="just"/>
            <a:r>
              <a:rPr lang="en-US" altLang="zh-CN"/>
              <a:t>+ (.25) (0) </a:t>
            </a:r>
          </a:p>
          <a:p>
            <a:pPr algn="just"/>
            <a:r>
              <a:rPr lang="en-US" altLang="zh-CN"/>
              <a:t>= </a:t>
            </a:r>
            <a:r>
              <a:rPr lang="en-US" altLang="zh-CN" u="sng"/>
              <a:t>.60</a:t>
            </a:r>
            <a:endParaRPr lang="en-US" altLang="zh-CN">
              <a:latin typeface="Garamond" pitchFamily="18" charset="0"/>
            </a:endParaRPr>
          </a:p>
        </p:txBody>
      </p:sp>
      <p:sp>
        <p:nvSpPr>
          <p:cNvPr id="108551" name="Text Box 35"/>
          <p:cNvSpPr txBox="1">
            <a:spLocks noChangeArrowheads="1"/>
          </p:cNvSpPr>
          <p:nvPr/>
        </p:nvSpPr>
        <p:spPr bwMode="auto">
          <a:xfrm>
            <a:off x="6156176" y="980728"/>
            <a:ext cx="550863" cy="48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/>
            <a:r>
              <a:rPr lang="en-US" altLang="zh-CN" sz="1000" dirty="0"/>
              <a:t>1.00</a:t>
            </a:r>
            <a:endParaRPr lang="en-US" altLang="zh-CN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Group Decision-Making </a:t>
            </a: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B1B9C-C07A-4D84-ACEB-BEDE40B24F7D}" type="slidenum">
              <a:rPr lang="zh-CN" altLang="en-US"/>
              <a:pPr>
                <a:defRPr/>
              </a:pPr>
              <a:t>35</a:t>
            </a:fld>
            <a:endParaRPr lang="en-US" altLang="zh-CN"/>
          </a:p>
        </p:txBody>
      </p:sp>
      <p:pic>
        <p:nvPicPr>
          <p:cNvPr id="109571" name="Picture 6" descr="bull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50292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9573" name="Rectangle 4"/>
          <p:cNvSpPr>
            <a:spLocks noChangeArrowheads="1"/>
          </p:cNvSpPr>
          <p:nvPr/>
        </p:nvSpPr>
        <p:spPr bwMode="auto">
          <a:xfrm>
            <a:off x="5181600" y="1447800"/>
            <a:ext cx="3962400" cy="541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600" dirty="0">
                <a:latin typeface="Arial" pitchFamily="34" charset="0"/>
              </a:rPr>
              <a:t>The average of individual guesses was closer to the ox's true weight than the estimates of </a:t>
            </a:r>
            <a:r>
              <a:rPr lang="en-US" altLang="zh-CN" sz="2600" dirty="0">
                <a:solidFill>
                  <a:srgbClr val="FF0000"/>
                </a:solidFill>
                <a:latin typeface="Arial" pitchFamily="34" charset="0"/>
              </a:rPr>
              <a:t>most</a:t>
            </a:r>
            <a:r>
              <a:rPr lang="en-US" altLang="zh-CN" sz="2600" dirty="0">
                <a:latin typeface="Arial" pitchFamily="34" charset="0"/>
              </a:rPr>
              <a:t> crowd members, and also closer than any of the separate estimates made by cattle </a:t>
            </a:r>
            <a:r>
              <a:rPr lang="en-US" altLang="zh-CN" sz="2600" dirty="0">
                <a:solidFill>
                  <a:srgbClr val="FF0000"/>
                </a:solidFill>
                <a:latin typeface="Arial" pitchFamily="34" charset="0"/>
              </a:rPr>
              <a:t>experts</a:t>
            </a:r>
            <a:r>
              <a:rPr lang="en-US" altLang="zh-CN" sz="2600" dirty="0"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D078E-A17A-4EB0-954D-D6AB85CB5FFC}" type="slidenum">
              <a:rPr lang="zh-CN" altLang="en-US"/>
              <a:pPr>
                <a:defRPr/>
              </a:pPr>
              <a:t>36</a:t>
            </a:fld>
            <a:endParaRPr lang="en-US" altLang="zh-CN"/>
          </a:p>
        </p:txBody>
      </p:sp>
      <p:sp>
        <p:nvSpPr>
          <p:cNvPr id="110595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115616" y="2130425"/>
            <a:ext cx="7416824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 dirty="0"/>
              <a:t>Aggregated decisions of a group are often better than could have been made by any single member of a group.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4AD0F-8F5B-4AA1-8526-4DB224F6996A}" type="slidenum">
              <a:rPr lang="zh-CN" altLang="en-US"/>
              <a:pPr>
                <a:defRPr/>
              </a:pPr>
              <a:t>37</a:t>
            </a:fld>
            <a:endParaRPr lang="en-US" altLang="zh-CN"/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548680"/>
            <a:ext cx="8892480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600" dirty="0"/>
              <a:t>Four elements required to form a wise crowd</a:t>
            </a:r>
            <a:r>
              <a:rPr lang="en-US" altLang="zh-CN" sz="4000" dirty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00200"/>
            <a:ext cx="8280920" cy="480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dirty="0"/>
              <a:t>Diversity of opinion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2400" dirty="0"/>
              <a:t>Each person should have private information even if it's just an odd </a:t>
            </a:r>
            <a:r>
              <a:rPr lang="zh-CN" altLang="en-US" dirty="0"/>
              <a:t>反常的 </a:t>
            </a:r>
            <a:r>
              <a:rPr lang="en-US" altLang="zh-CN" sz="2400" dirty="0"/>
              <a:t> interpretation of the known facts.</a:t>
            </a:r>
            <a:r>
              <a:rPr lang="en-US" altLang="zh-CN" sz="24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/>
              <a:t>Independence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2400" dirty="0"/>
              <a:t>People's opinions aren't determined by the opinions of those around them.</a:t>
            </a:r>
            <a:r>
              <a:rPr lang="en-US" altLang="zh-CN" sz="24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/>
              <a:t>Decentralization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2400" dirty="0"/>
              <a:t>People are able to specialize and draw on local knowledge.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/>
              <a:t>Aggregation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2400" dirty="0"/>
              <a:t>Some mechanism exists for turning private judgments into a collective decision. 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88F51-BD7F-4496-8196-BC7B14037D90}" type="slidenum">
              <a:rPr lang="zh-CN" altLang="en-US"/>
              <a:pPr>
                <a:defRPr/>
              </a:pPr>
              <a:t>38</a:t>
            </a:fld>
            <a:endParaRPr lang="en-US" altLang="zh-CN"/>
          </a:p>
        </p:txBody>
      </p:sp>
      <p:sp>
        <p:nvSpPr>
          <p:cNvPr id="112643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115616" y="2130425"/>
            <a:ext cx="7416824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 dirty="0"/>
              <a:t>No one person can be as smart as a group of informed, independent-minded people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/>
              <a:t>Advantages and Disadvantages of Group Decision Making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8288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u="sng"/>
              <a:t>Advantages</a:t>
            </a:r>
          </a:p>
          <a:p>
            <a:pPr eaLnBrk="1" hangingPunct="1"/>
            <a:r>
              <a:rPr lang="en-US" altLang="zh-CN"/>
              <a:t>Offer more knowledge and information than individuals</a:t>
            </a:r>
          </a:p>
          <a:p>
            <a:pPr eaLnBrk="1" hangingPunct="1"/>
            <a:r>
              <a:rPr lang="en-US" altLang="zh-CN"/>
              <a:t>Easier to implement</a:t>
            </a:r>
          </a:p>
          <a:p>
            <a:pPr eaLnBrk="1" hangingPunct="1"/>
            <a:r>
              <a:rPr lang="en-US" altLang="zh-CN"/>
              <a:t>Bring together  broader perspective</a:t>
            </a:r>
          </a:p>
        </p:txBody>
      </p:sp>
      <p:sp>
        <p:nvSpPr>
          <p:cNvPr id="113669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19050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u="sng"/>
              <a:t>Disadvantages</a:t>
            </a:r>
          </a:p>
          <a:p>
            <a:pPr eaLnBrk="1" hangingPunct="1"/>
            <a:r>
              <a:rPr lang="en-US" altLang="zh-CN"/>
              <a:t>Time-consuming</a:t>
            </a:r>
          </a:p>
          <a:p>
            <a:pPr eaLnBrk="1" hangingPunct="1"/>
            <a:r>
              <a:rPr lang="en-US" altLang="zh-CN"/>
              <a:t>Expensive</a:t>
            </a:r>
          </a:p>
          <a:p>
            <a:pPr eaLnBrk="1" hangingPunct="1"/>
            <a:r>
              <a:rPr lang="en-US" altLang="zh-CN"/>
              <a:t>Lack clear focus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55782-9862-43EE-A028-FB7471ECFE15}" type="slidenum">
              <a:rPr lang="zh-CN" altLang="en-US"/>
              <a:pPr>
                <a:defRPr/>
              </a:pPr>
              <a:t>39</a:t>
            </a:fld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灯片编号占位符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CE0E96-32B5-4409-995D-1F7700CBB7C8}" type="slidenum">
              <a:rPr lang="zh-CN" altLang="en-US" smtClean="0">
                <a:ea typeface="宋体" charset="-122"/>
              </a:rPr>
              <a:pPr/>
              <a:t>4</a:t>
            </a:fld>
            <a:endParaRPr lang="en-US" altLang="zh-CN">
              <a:ea typeface="宋体" charset="-122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 dirty="0"/>
              <a:t>II.  Forecasting as a Planning Aid</a:t>
            </a:r>
            <a:br>
              <a:rPr lang="en-US" altLang="zh-CN" sz="3600" dirty="0"/>
            </a:br>
            <a:r>
              <a:rPr lang="zh-CN" altLang="en-US" sz="3600" dirty="0"/>
              <a:t>预测是规划的一个辅助工具</a:t>
            </a:r>
            <a:endParaRPr lang="en-US" altLang="zh-CN" sz="3600" dirty="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55650" y="1412776"/>
            <a:ext cx="7993063" cy="56169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altLang="zh-CN" sz="2800" dirty="0">
                <a:ea typeface="宋体" pitchFamily="2" charset="-122"/>
              </a:rPr>
              <a:t>Good planning entails good forecasting (e.g. Miami’s Metrorail)</a:t>
            </a:r>
          </a:p>
          <a:p>
            <a:pPr marL="457200" indent="-4572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The Methods</a:t>
            </a:r>
          </a:p>
          <a:p>
            <a:pPr marL="914400" lvl="1" indent="-4572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altLang="zh-CN" sz="2800" dirty="0">
                <a:ea typeface="宋体" pitchFamily="2" charset="-122"/>
              </a:rPr>
              <a:t>Expert forecasting</a:t>
            </a:r>
          </a:p>
          <a:p>
            <a:pPr marL="914400" lvl="1" indent="-4572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altLang="zh-CN" sz="2800" dirty="0">
                <a:ea typeface="宋体" pitchFamily="2" charset="-122"/>
              </a:rPr>
              <a:t>Delphi technique</a:t>
            </a:r>
          </a:p>
          <a:p>
            <a:pPr marL="914400" lvl="1" indent="-4572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altLang="zh-CN" sz="2800" dirty="0">
                <a:ea typeface="宋体" pitchFamily="2" charset="-122"/>
              </a:rPr>
              <a:t>Trend extrapolation </a:t>
            </a:r>
            <a:r>
              <a:rPr lang="zh-CN" altLang="en-US" sz="2800" dirty="0">
                <a:ea typeface="宋体" pitchFamily="2" charset="-122"/>
              </a:rPr>
              <a:t>趋势推断</a:t>
            </a:r>
            <a:endParaRPr lang="en-US" altLang="zh-CN" sz="2800" dirty="0">
              <a:ea typeface="宋体" pitchFamily="2" charset="-122"/>
            </a:endParaRPr>
          </a:p>
          <a:p>
            <a:pPr marL="914400" lvl="1" indent="-4572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altLang="zh-CN" sz="2400" dirty="0">
              <a:ea typeface="宋体" pitchFamily="2" charset="-122"/>
            </a:endParaRPr>
          </a:p>
          <a:p>
            <a:pPr marL="914400" lvl="1" indent="-4572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altLang="zh-CN" sz="2400" dirty="0">
              <a:ea typeface="宋体" pitchFamily="2" charset="-122"/>
            </a:endParaRPr>
          </a:p>
          <a:p>
            <a:pPr marL="914400" lvl="1" indent="-4572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altLang="zh-CN" sz="2400" dirty="0">
              <a:ea typeface="宋体" pitchFamily="2" charset="-122"/>
            </a:endParaRPr>
          </a:p>
          <a:p>
            <a:pPr lvl="1" eaLnBrk="0" hangingPunct="0">
              <a:spcBef>
                <a:spcPct val="50000"/>
              </a:spcBef>
              <a:defRPr/>
            </a:pPr>
            <a:endParaRPr lang="en-US" altLang="zh-CN" dirty="0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785812"/>
          </a:xfrm>
        </p:spPr>
        <p:txBody>
          <a:bodyPr>
            <a:normAutofit/>
          </a:bodyPr>
          <a:lstStyle/>
          <a:p>
            <a:pPr eaLnBrk="1" hangingPunct="1"/>
            <a:r>
              <a:rPr kumimoji="1" lang="en-US" altLang="zh-TW" sz="3600" dirty="0"/>
              <a:t>When to Use Groups for Decision Making?</a:t>
            </a:r>
            <a:endParaRPr kumimoji="1" lang="zh-CN" altLang="en-US" sz="3600" dirty="0"/>
          </a:p>
        </p:txBody>
      </p:sp>
      <p:sp>
        <p:nvSpPr>
          <p:cNvPr id="11469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kumimoji="1" lang="en-US" altLang="zh-CN" sz="2800"/>
              <a:t>The problem is relatively </a:t>
            </a:r>
            <a:r>
              <a:rPr kumimoji="1" lang="en-US" altLang="zh-CN" sz="2800" u="sng"/>
              <a:t>uncertain</a:t>
            </a:r>
            <a:r>
              <a:rPr kumimoji="1" lang="en-US" altLang="zh-CN" sz="2800"/>
              <a:t> or has potential for conflict.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kumimoji="1" lang="en-US" altLang="zh-CN" sz="2800"/>
              <a:t>The problem requires intergroup </a:t>
            </a:r>
            <a:r>
              <a:rPr kumimoji="1" lang="en-US" altLang="zh-CN" sz="2800" u="sng"/>
              <a:t>cooperation</a:t>
            </a:r>
            <a:r>
              <a:rPr kumimoji="1" lang="en-US" altLang="zh-CN" sz="2800"/>
              <a:t>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kumimoji="1" lang="en-US" altLang="zh-CN" sz="2800"/>
              <a:t>The problem and solution have</a:t>
            </a:r>
            <a:r>
              <a:rPr kumimoji="1" lang="en-US" altLang="zh-CN" sz="2800" u="sng"/>
              <a:t> important</a:t>
            </a:r>
            <a:r>
              <a:rPr kumimoji="1" lang="en-US" altLang="zh-CN" sz="2800"/>
              <a:t> consequences.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kumimoji="1" lang="en-US" altLang="zh-CN" sz="2800"/>
              <a:t>There are significant but </a:t>
            </a:r>
            <a:r>
              <a:rPr kumimoji="1" lang="en-US" altLang="zh-CN" sz="2800" u="sng"/>
              <a:t>not immediate</a:t>
            </a:r>
            <a:r>
              <a:rPr kumimoji="1" lang="en-US" altLang="zh-CN" sz="2800"/>
              <a:t> deadline pressures.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kumimoji="1" lang="en-US" altLang="zh-CN" sz="2800"/>
              <a:t>Widespread acceptance and commitment are crucial to successful implementation.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6BC46-AF89-4DD0-96C7-047B53B2D1ED}" type="slidenum">
              <a:rPr lang="zh-CN" altLang="en-US"/>
              <a:pPr>
                <a:defRPr/>
              </a:pPr>
              <a:t>40</a:t>
            </a:fld>
            <a:endParaRPr lang="en-US" altLang="zh-C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7858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 dirty="0"/>
              <a:t>Improving Group Decision Making: Steps in Nominal Group Technique</a:t>
            </a:r>
          </a:p>
        </p:txBody>
      </p:sp>
      <p:sp>
        <p:nvSpPr>
          <p:cNvPr id="11571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229600" cy="46482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spcAft>
                <a:spcPct val="40000"/>
              </a:spcAft>
              <a:buFont typeface="Wingdings" pitchFamily="2" charset="2"/>
              <a:buAutoNum type="arabicPeriod"/>
            </a:pPr>
            <a:r>
              <a:rPr lang="en-US" altLang="zh-CN" sz="2800" dirty="0"/>
              <a:t>Individual generate ideas independently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40000"/>
              </a:spcAft>
              <a:buFontTx/>
              <a:buAutoNum type="arabicPeriod"/>
            </a:pPr>
            <a:r>
              <a:rPr lang="en-US" altLang="zh-CN" sz="2800" dirty="0"/>
              <a:t>Everyone shares an idea from his/her list and they are recorded but not discussed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40000"/>
              </a:spcAft>
              <a:buFontTx/>
              <a:buAutoNum type="arabicPeriod"/>
            </a:pPr>
            <a:r>
              <a:rPr lang="en-US" altLang="zh-CN" sz="2800" dirty="0"/>
              <a:t>Group discusses all ideas 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40000"/>
              </a:spcAft>
              <a:buFontTx/>
              <a:buAutoNum type="arabicPeriod"/>
            </a:pPr>
            <a:r>
              <a:rPr lang="en-US" altLang="zh-CN" sz="2800" dirty="0"/>
              <a:t>Group members vote for their top choices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40000"/>
              </a:spcAft>
              <a:buFontTx/>
              <a:buAutoNum type="arabicPeriod"/>
            </a:pPr>
            <a:r>
              <a:rPr lang="en-US" altLang="zh-CN" sz="2800" dirty="0"/>
              <a:t>Steps 3 &amp; 4 are repeated as desired to add further clarification of the process. </a:t>
            </a:r>
            <a:endParaRPr lang="en-US" altLang="zh-CN" sz="2800" b="1" u="sng" dirty="0"/>
          </a:p>
          <a:p>
            <a:pPr marL="609600" indent="-609600" eaLnBrk="1" hangingPunct="1">
              <a:lnSpc>
                <a:spcPct val="80000"/>
              </a:lnSpc>
              <a:spcAft>
                <a:spcPct val="40000"/>
              </a:spcAft>
              <a:buFontTx/>
              <a:buNone/>
            </a:pPr>
            <a:r>
              <a:rPr lang="en-US" altLang="zh-CN" sz="2800" b="1" u="sng" dirty="0"/>
              <a:t>Bottom-line</a:t>
            </a:r>
            <a:r>
              <a:rPr lang="en-US" altLang="zh-CN" sz="2800" b="1" dirty="0"/>
              <a:t>:</a:t>
            </a:r>
            <a:r>
              <a:rPr lang="en-US" altLang="zh-CN" sz="2800" dirty="0"/>
              <a:t> Technique was developed to ensure that every group member has </a:t>
            </a:r>
            <a:r>
              <a:rPr lang="en-US" altLang="zh-CN" sz="2800" b="1" i="1" dirty="0"/>
              <a:t>equal</a:t>
            </a:r>
            <a:r>
              <a:rPr lang="en-US" altLang="zh-CN" sz="2800" dirty="0"/>
              <a:t> input in the process.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1EF54-4029-4916-B1DD-AA5EA6146F36}" type="slidenum">
              <a:rPr lang="zh-CN" altLang="en-US"/>
              <a:pPr>
                <a:defRPr/>
              </a:pPr>
              <a:t>41</a:t>
            </a:fld>
            <a:endParaRPr lang="en-US" altLang="zh-C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785812"/>
          </a:xfrm>
        </p:spPr>
        <p:txBody>
          <a:bodyPr/>
          <a:lstStyle/>
          <a:p>
            <a:pPr eaLnBrk="1" hangingPunct="1"/>
            <a:r>
              <a:rPr lang="en-US" altLang="zh-CN" dirty="0"/>
              <a:t>Step 4: Program Evaluation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spcAft>
                <a:spcPct val="50000"/>
              </a:spcAft>
            </a:pPr>
            <a:r>
              <a:rPr lang="en-US" altLang="zh-CN" sz="2800" dirty="0"/>
              <a:t>Steps in evaluation:</a:t>
            </a:r>
          </a:p>
          <a:p>
            <a:pPr marL="990600" lvl="1" indent="-533400" eaLnBrk="1" hangingPunct="1">
              <a:spcAft>
                <a:spcPct val="500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zh-CN" dirty="0"/>
              <a:t>Define the </a:t>
            </a:r>
            <a:r>
              <a:rPr lang="en-US" altLang="zh-CN" b="1" dirty="0"/>
              <a:t>goals</a:t>
            </a:r>
            <a:r>
              <a:rPr lang="en-US" altLang="zh-CN" dirty="0"/>
              <a:t> of the program.</a:t>
            </a:r>
          </a:p>
          <a:p>
            <a:pPr marL="990600" lvl="1" indent="-533400" eaLnBrk="1" hangingPunct="1">
              <a:spcAft>
                <a:spcPct val="500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zh-CN" dirty="0"/>
              <a:t>Translate the goals into </a:t>
            </a:r>
            <a:r>
              <a:rPr lang="en-US" altLang="zh-CN" b="1" dirty="0"/>
              <a:t>measurable indicators</a:t>
            </a:r>
            <a:r>
              <a:rPr lang="en-US" altLang="zh-CN" dirty="0"/>
              <a:t> of goal achievement.</a:t>
            </a:r>
          </a:p>
          <a:p>
            <a:pPr marL="990600" lvl="1" indent="-533400" eaLnBrk="1" hangingPunct="1">
              <a:spcAft>
                <a:spcPct val="500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zh-CN" b="1" dirty="0"/>
              <a:t>Collect data</a:t>
            </a:r>
            <a:r>
              <a:rPr lang="en-US" altLang="zh-CN" dirty="0"/>
              <a:t> on the indicators for those who have been exposed to the program and for those who have not.</a:t>
            </a:r>
          </a:p>
          <a:p>
            <a:pPr marL="990600" lvl="1" indent="-533400" eaLnBrk="1" hangingPunct="1">
              <a:spcAft>
                <a:spcPct val="500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zh-CN" b="1" dirty="0"/>
              <a:t>Compare</a:t>
            </a:r>
            <a:r>
              <a:rPr lang="en-US" altLang="zh-CN" dirty="0"/>
              <a:t> the data on the program participants and controls in terms of goals criteria.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D0B9-0411-4E87-A787-C0649904F218}" type="slidenum">
              <a:rPr lang="zh-CN" altLang="en-US"/>
              <a:pPr>
                <a:defRPr/>
              </a:pPr>
              <a:t>42</a:t>
            </a:fld>
            <a:endParaRPr lang="en-US" altLang="zh-C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标题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785812"/>
          </a:xfrm>
        </p:spPr>
        <p:txBody>
          <a:bodyPr/>
          <a:lstStyle/>
          <a:p>
            <a:r>
              <a:rPr lang="en-US" altLang="zh-CN"/>
              <a:t>Evaluation </a:t>
            </a:r>
            <a:endParaRPr lang="zh-CN" altLang="en-US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533400" y="2057400"/>
          <a:ext cx="8153400" cy="2285999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5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宋体"/>
                        </a:rPr>
                        <a:t>BEFORE</a:t>
                      </a:r>
                      <a:endParaRPr lang="zh-CN" sz="28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宋体"/>
                        </a:rPr>
                        <a:t>AFTER</a:t>
                      </a:r>
                      <a:endParaRPr lang="zh-CN" sz="28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宋体"/>
                        </a:rPr>
                        <a:t>EXPERIMENTAL</a:t>
                      </a:r>
                      <a:endParaRPr lang="zh-CN" sz="28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dirty="0">
                          <a:latin typeface="Times New Roman"/>
                          <a:ea typeface="宋体"/>
                        </a:rPr>
                        <a:t>a</a:t>
                      </a:r>
                      <a:endParaRPr lang="zh-CN" sz="28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dirty="0">
                          <a:latin typeface="Times New Roman"/>
                          <a:ea typeface="宋体"/>
                        </a:rPr>
                        <a:t>b</a:t>
                      </a:r>
                      <a:endParaRPr lang="zh-CN" sz="28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宋体"/>
                        </a:rPr>
                        <a:t>CONTROL</a:t>
                      </a:r>
                      <a:endParaRPr lang="zh-CN" sz="28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dirty="0">
                          <a:latin typeface="Times New Roman"/>
                          <a:ea typeface="宋体"/>
                        </a:rPr>
                        <a:t>c</a:t>
                      </a:r>
                      <a:endParaRPr lang="zh-CN" sz="28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dirty="0">
                          <a:latin typeface="Times New Roman"/>
                          <a:ea typeface="宋体"/>
                        </a:rPr>
                        <a:t>d</a:t>
                      </a:r>
                      <a:endParaRPr lang="zh-CN" sz="28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80C98-472D-4D02-A284-A438842F6ADB}" type="slidenum">
              <a:rPr lang="zh-CN" altLang="en-US" smtClean="0"/>
              <a:pPr>
                <a:defRPr/>
              </a:pPr>
              <a:t>43</a:t>
            </a:fld>
            <a:endParaRPr lang="en-US" altLang="zh-CN"/>
          </a:p>
        </p:txBody>
      </p:sp>
      <p:sp>
        <p:nvSpPr>
          <p:cNvPr id="11778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zh-CN"/>
          </a:p>
        </p:txBody>
      </p:sp>
      <p:sp>
        <p:nvSpPr>
          <p:cNvPr id="7" name="标题 1"/>
          <p:cNvSpPr txBox="1"/>
          <p:nvPr/>
        </p:nvSpPr>
        <p:spPr bwMode="auto">
          <a:xfrm>
            <a:off x="304800" y="533400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en-US" altLang="zh-CN" sz="2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program is successful if (b-a) &gt; (d-c)</a:t>
            </a:r>
            <a:endParaRPr lang="zh-CN" altLang="en-US" sz="2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14142-C128-4E6D-8F9A-9A63A4938D89}" type="slidenum">
              <a:rPr lang="zh-CN" altLang="en-US"/>
              <a:pPr>
                <a:defRPr/>
              </a:pPr>
              <a:t>44</a:t>
            </a:fld>
            <a:endParaRPr lang="en-US" altLang="zh-CN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 dirty="0"/>
              <a:t>Evaluation and Fluctuations of Time Series Data</a:t>
            </a:r>
          </a:p>
        </p:txBody>
      </p:sp>
      <p:pic>
        <p:nvPicPr>
          <p:cNvPr id="4096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0222" t="19235" r="18967" b="54543"/>
          <a:stretch>
            <a:fillRect/>
          </a:stretch>
        </p:blipFill>
        <p:spPr>
          <a:xfrm>
            <a:off x="457200" y="1676400"/>
            <a:ext cx="8382000" cy="4391025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0425A0-C642-42DC-AF58-7FADA7C2FFF2}" type="slidenum">
              <a:rPr lang="zh-CN" altLang="en-US" smtClean="0">
                <a:ea typeface="宋体" charset="-122"/>
              </a:rPr>
              <a:pPr/>
              <a:t>5</a:t>
            </a:fld>
            <a:endParaRPr lang="en-US" altLang="zh-CN">
              <a:ea typeface="宋体" charset="-122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zh-CN" sz="3600" dirty="0"/>
              <a:t>Expert Forecasting </a:t>
            </a:r>
            <a:r>
              <a:rPr lang="zh-CN" altLang="en-US" sz="3600" dirty="0"/>
              <a:t>专家预测法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en-US" altLang="zh-CN" sz="3000" dirty="0"/>
              <a:t>The oldest and the most intuitive</a:t>
            </a:r>
            <a:r>
              <a:rPr lang="zh-CN" altLang="en-US" sz="3000" dirty="0"/>
              <a:t>直觉的 </a:t>
            </a:r>
            <a:r>
              <a:rPr lang="en-US" altLang="zh-CN" sz="3000" dirty="0"/>
              <a:t> method.</a:t>
            </a:r>
          </a:p>
          <a:p>
            <a:pPr eaLnBrk="1" hangingPunct="1">
              <a:spcBef>
                <a:spcPct val="70000"/>
              </a:spcBef>
            </a:pPr>
            <a:r>
              <a:rPr lang="en-US" altLang="zh-CN" sz="3000" dirty="0">
                <a:solidFill>
                  <a:srgbClr val="FF0000"/>
                </a:solidFill>
              </a:rPr>
              <a:t>Clarke’s law</a:t>
            </a:r>
            <a:r>
              <a:rPr lang="en-US" altLang="zh-CN" sz="3000" dirty="0"/>
              <a:t>: </a:t>
            </a:r>
            <a:r>
              <a:rPr lang="en-US" altLang="zh-CN" sz="3000" i="1" dirty="0"/>
              <a:t>When a distinguished but elderly scientist states that something is possible, he is almost certainly right.  When he states that something is impossible, he is very probably wrong.</a:t>
            </a:r>
            <a:endParaRPr lang="zh-CN" altLang="en-US" sz="3000" dirty="0"/>
          </a:p>
          <a:p>
            <a:pPr eaLnBrk="1" hangingPunct="1"/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3FC683-1348-45E8-939A-C644558CE098}" type="slidenum">
              <a:rPr lang="zh-CN" altLang="en-US" smtClean="0">
                <a:ea typeface="宋体" charset="-122"/>
              </a:rPr>
              <a:pPr/>
              <a:t>6</a:t>
            </a:fld>
            <a:endParaRPr lang="en-US" altLang="zh-CN">
              <a:ea typeface="宋体" charset="-122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zh-CN" sz="3600" dirty="0"/>
              <a:t>Delphi Technique </a:t>
            </a:r>
            <a:r>
              <a:rPr lang="zh-CN" altLang="en-US" sz="3600" dirty="0"/>
              <a:t>德尔菲技巧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sz="2600"/>
              <a:t>A Delphi exercise asks a group of experts to state anonymously </a:t>
            </a:r>
            <a:r>
              <a:rPr lang="zh-CN" altLang="en-US" sz="2600"/>
              <a:t>匿名地 </a:t>
            </a:r>
            <a:r>
              <a:rPr lang="en-US" altLang="zh-CN" sz="2600"/>
              <a:t>their opinions on when a future event might occur.</a:t>
            </a:r>
            <a:endParaRPr lang="en-US" altLang="zh-CN" sz="2600" i="1"/>
          </a:p>
          <a:p>
            <a:pPr eaLnBrk="1" hangingPunct="1"/>
            <a:r>
              <a:rPr lang="en-US" altLang="zh-CN" sz="2600"/>
              <a:t>Their answers, with reasons, are summarized and fed back to the entire group for a second round.</a:t>
            </a:r>
          </a:p>
          <a:p>
            <a:pPr eaLnBrk="1" hangingPunct="1"/>
            <a:r>
              <a:rPr lang="en-US" altLang="zh-CN" sz="2600"/>
              <a:t>This process can be repeated until the range of opinion narrows.</a:t>
            </a:r>
          </a:p>
        </p:txBody>
      </p:sp>
      <p:pic>
        <p:nvPicPr>
          <p:cNvPr id="23557" name="Picture 5" descr="fi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196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862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9DBFC8-D58B-4D8E-BD00-61CF2146B334}" type="slidenum">
              <a:rPr lang="zh-CN" altLang="en-US" smtClean="0">
                <a:ea typeface="宋体" charset="-122"/>
              </a:rPr>
              <a:pPr/>
              <a:t>7</a:t>
            </a:fld>
            <a:endParaRPr lang="en-US" altLang="zh-CN">
              <a:ea typeface="宋体" charset="-122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/>
              <a:t>Trend Extrapolation Dilemma : </a:t>
            </a:r>
            <a:br>
              <a:rPr lang="en-US" altLang="zh-CN" sz="3600" dirty="0"/>
            </a:br>
            <a:r>
              <a:rPr lang="en-US" altLang="zh-CN" sz="3600" dirty="0"/>
              <a:t>Are We on Curve A or Curve B?</a:t>
            </a:r>
            <a:br>
              <a:rPr lang="en-US" altLang="zh-CN" sz="3600" dirty="0"/>
            </a:br>
            <a:r>
              <a:rPr lang="zh-CN" altLang="en-US" sz="3600" dirty="0"/>
              <a:t>趋势推测困境：曲线</a:t>
            </a:r>
            <a:r>
              <a:rPr lang="en-US" altLang="zh-CN" sz="3600" dirty="0"/>
              <a:t>A  </a:t>
            </a:r>
            <a:r>
              <a:rPr lang="zh-CN" altLang="en-US" sz="3600" dirty="0"/>
              <a:t>还是</a:t>
            </a:r>
            <a:r>
              <a:rPr lang="en-US" altLang="zh-CN" sz="3600" dirty="0"/>
              <a:t>B</a:t>
            </a:r>
            <a:r>
              <a:rPr lang="zh-CN" altLang="en-US" sz="3600" dirty="0"/>
              <a:t>？</a:t>
            </a:r>
            <a:endParaRPr lang="en-US" altLang="zh-CN" sz="3600" dirty="0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6792" t="19156" r="32257" b="58662"/>
          <a:stretch>
            <a:fillRect/>
          </a:stretch>
        </p:blipFill>
        <p:spPr>
          <a:xfrm>
            <a:off x="1981200" y="1676400"/>
            <a:ext cx="5562600" cy="45720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2075E3-0F90-4BE5-BC6B-B50D1103D0E3}" type="slidenum">
              <a:rPr lang="zh-CN" altLang="en-US" smtClean="0">
                <a:ea typeface="宋体" charset="-122"/>
              </a:rPr>
              <a:pPr/>
              <a:t>8</a:t>
            </a:fld>
            <a:endParaRPr lang="en-US" altLang="zh-CN">
              <a:ea typeface="宋体" charset="-122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3600"/>
              <a:t>Strategic Management Process:</a:t>
            </a:r>
            <a:br>
              <a:rPr lang="en-US" altLang="zh-CN" sz="3600"/>
            </a:br>
            <a:r>
              <a:rPr lang="en-US" altLang="zh-CN" sz="3600"/>
              <a:t> A Public Sector Perspective</a:t>
            </a:r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7159" t="10831" r="47430" b="39389"/>
          <a:stretch>
            <a:fillRect/>
          </a:stretch>
        </p:blipFill>
        <p:spPr>
          <a:xfrm>
            <a:off x="1066800" y="1524000"/>
            <a:ext cx="7162800" cy="5105400"/>
          </a:xfrm>
          <a:noFill/>
        </p:spPr>
      </p:pic>
    </p:spTree>
    <p:extLst>
      <p:ext uri="{BB962C8B-B14F-4D97-AF65-F5344CB8AC3E}">
        <p14:creationId xmlns:p14="http://schemas.microsoft.com/office/powerpoint/2010/main" val="21432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E983A4-87B6-44ED-92CA-5ABBB2462306}" type="slidenum">
              <a:rPr lang="zh-CN" altLang="en-US" smtClean="0">
                <a:ea typeface="宋体" charset="-122"/>
              </a:rPr>
              <a:pPr/>
              <a:t>9</a:t>
            </a:fld>
            <a:endParaRPr lang="en-US" altLang="zh-CN">
              <a:ea typeface="宋体" charset="-122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3600"/>
              <a:t>Step 1: Defining the Mission and </a:t>
            </a:r>
            <a:br>
              <a:rPr lang="en-US" altLang="zh-CN" sz="3600"/>
            </a:br>
            <a:r>
              <a:rPr lang="en-US" altLang="zh-CN" sz="3600"/>
              <a:t>the Desired Outcomes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534400" cy="452596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Planning begins when agency develops strategic plan.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Plan should include comprehensive mission statement, set of outcome-related strategic goals, and description of how the agency intends to achieve those goals.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To large extent, plan is based on interests of stakeholders. </a:t>
            </a:r>
          </a:p>
        </p:txBody>
      </p:sp>
    </p:spTree>
    <p:extLst>
      <p:ext uri="{BB962C8B-B14F-4D97-AF65-F5344CB8AC3E}">
        <p14:creationId xmlns:p14="http://schemas.microsoft.com/office/powerpoint/2010/main" val="2281338107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3631</TotalTime>
  <Words>2312</Words>
  <Application>Microsoft Office PowerPoint</Application>
  <PresentationFormat>全屏显示(4:3)</PresentationFormat>
  <Paragraphs>309</Paragraphs>
  <Slides>44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3" baseType="lpstr">
      <vt:lpstr>新細明體</vt:lpstr>
      <vt:lpstr>宋体</vt:lpstr>
      <vt:lpstr>微软雅黑</vt:lpstr>
      <vt:lpstr>Arial</vt:lpstr>
      <vt:lpstr>Calibri</vt:lpstr>
      <vt:lpstr>Garamond</vt:lpstr>
      <vt:lpstr>Times New Roman</vt:lpstr>
      <vt:lpstr>Wingdings</vt:lpstr>
      <vt:lpstr>自定义设计方案</vt:lpstr>
      <vt:lpstr>PowerPoint 演示文稿</vt:lpstr>
      <vt:lpstr>Overview</vt:lpstr>
      <vt:lpstr>Planning</vt:lpstr>
      <vt:lpstr>II.  Forecasting as a Planning Aid 预测是规划的一个辅助工具</vt:lpstr>
      <vt:lpstr>Expert Forecasting 专家预测法</vt:lpstr>
      <vt:lpstr>Delphi Technique 德尔菲技巧</vt:lpstr>
      <vt:lpstr>Trend Extrapolation Dilemma :  Are We on Curve A or Curve B? 趋势推测困境：曲线A  还是B？</vt:lpstr>
      <vt:lpstr>Strategic Management Process:  A Public Sector Perspective</vt:lpstr>
      <vt:lpstr>Step 1: Defining the Mission and  the Desired Outcomes</vt:lpstr>
      <vt:lpstr>Step 2: Aligning Activities, Core Processes, and Resources</vt:lpstr>
      <vt:lpstr>Step 3: Implementation</vt:lpstr>
      <vt:lpstr>Step 4: Performance Assessment</vt:lpstr>
      <vt:lpstr>Week 10 Decision-Making</vt:lpstr>
      <vt:lpstr>Four Steps in Decision Making</vt:lpstr>
      <vt:lpstr>Step 1: Identifying the Problem- What Type of Problem One Faces?</vt:lpstr>
      <vt:lpstr>Types of Decisions</vt:lpstr>
      <vt:lpstr>Programmed and Non-programmed Decision Differences</vt:lpstr>
      <vt:lpstr>Conditions that Affect the Possibility of Decision Failure</vt:lpstr>
      <vt:lpstr>Step 2—Framing a Decision: The Upper and Lower Limits</vt:lpstr>
      <vt:lpstr>Limiting (Strategic) Factor in Decision Making</vt:lpstr>
      <vt:lpstr>Step 3: Making the Decision--  Some Techniques</vt:lpstr>
      <vt:lpstr>Cost-Benefit Analysis (CBA):  Common Elements</vt:lpstr>
      <vt:lpstr>Measurement of Costs and Benefits</vt:lpstr>
      <vt:lpstr>Direct or Indirect Costs and Benefits</vt:lpstr>
      <vt:lpstr>Example: Major Categories of Cost and Benefits for Irrigation Project 灌溉项目</vt:lpstr>
      <vt:lpstr>Discount Factor （贴现因子） Time (Net Present Value) Textbook: p.145 </vt:lpstr>
      <vt:lpstr>Present Value of a Future Dollar</vt:lpstr>
      <vt:lpstr>Opportunity Cost</vt:lpstr>
      <vt:lpstr>Decision Rules</vt:lpstr>
      <vt:lpstr>Example of  Cost-Effectiveness Analysis</vt:lpstr>
      <vt:lpstr>Multi-objective Models</vt:lpstr>
      <vt:lpstr>Decision Trees</vt:lpstr>
      <vt:lpstr>Exercise 2 (textbook p. 169)</vt:lpstr>
      <vt:lpstr>PowerPoint 演示文稿</vt:lpstr>
      <vt:lpstr>Group Decision-Making </vt:lpstr>
      <vt:lpstr>Aggregated decisions of a group are often better than could have been made by any single member of a group.</vt:lpstr>
      <vt:lpstr>Four elements required to form a wise crowd </vt:lpstr>
      <vt:lpstr>No one person can be as smart as a group of informed, independent-minded people </vt:lpstr>
      <vt:lpstr>Advantages and Disadvantages of Group Decision Making</vt:lpstr>
      <vt:lpstr>When to Use Groups for Decision Making?</vt:lpstr>
      <vt:lpstr>Improving Group Decision Making: Steps in Nominal Group Technique</vt:lpstr>
      <vt:lpstr>Step 4: Program Evaluation</vt:lpstr>
      <vt:lpstr>Evaluation </vt:lpstr>
      <vt:lpstr>Evaluation and Fluctuations of Time Series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Admin</cp:lastModifiedBy>
  <cp:revision>193</cp:revision>
  <dcterms:created xsi:type="dcterms:W3CDTF">2015-10-30T01:04:12Z</dcterms:created>
  <dcterms:modified xsi:type="dcterms:W3CDTF">2020-11-17T07:26:14Z</dcterms:modified>
</cp:coreProperties>
</file>