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6"/>
  </p:notesMasterIdLst>
  <p:handoutMasterIdLst>
    <p:handoutMasterId r:id="rId57"/>
  </p:handoutMasterIdLst>
  <p:sldIdLst>
    <p:sldId id="257" r:id="rId2"/>
    <p:sldId id="441" r:id="rId3"/>
    <p:sldId id="444" r:id="rId4"/>
    <p:sldId id="472" r:id="rId5"/>
    <p:sldId id="473" r:id="rId6"/>
    <p:sldId id="474" r:id="rId7"/>
    <p:sldId id="475" r:id="rId8"/>
    <p:sldId id="476" r:id="rId9"/>
    <p:sldId id="477" r:id="rId10"/>
    <p:sldId id="478" r:id="rId11"/>
    <p:sldId id="479" r:id="rId12"/>
    <p:sldId id="480" r:id="rId13"/>
    <p:sldId id="481" r:id="rId14"/>
    <p:sldId id="482" r:id="rId15"/>
    <p:sldId id="483" r:id="rId16"/>
    <p:sldId id="484" r:id="rId17"/>
    <p:sldId id="518" r:id="rId18"/>
    <p:sldId id="486" r:id="rId19"/>
    <p:sldId id="487" r:id="rId20"/>
    <p:sldId id="488" r:id="rId21"/>
    <p:sldId id="489" r:id="rId22"/>
    <p:sldId id="490" r:id="rId23"/>
    <p:sldId id="491" r:id="rId24"/>
    <p:sldId id="492" r:id="rId25"/>
    <p:sldId id="493" r:id="rId26"/>
    <p:sldId id="519" r:id="rId27"/>
    <p:sldId id="495" r:id="rId28"/>
    <p:sldId id="520" r:id="rId29"/>
    <p:sldId id="521" r:id="rId30"/>
    <p:sldId id="522" r:id="rId31"/>
    <p:sldId id="523" r:id="rId32"/>
    <p:sldId id="500" r:id="rId33"/>
    <p:sldId id="501" r:id="rId34"/>
    <p:sldId id="502" r:id="rId35"/>
    <p:sldId id="503"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17" r:id="rId50"/>
    <p:sldId id="527" r:id="rId51"/>
    <p:sldId id="525" r:id="rId52"/>
    <p:sldId id="526" r:id="rId53"/>
    <p:sldId id="528" r:id="rId54"/>
    <p:sldId id="524" r:id="rId55"/>
  </p:sldIdLst>
  <p:sldSz cx="9144000" cy="6858000" type="screen4x3"/>
  <p:notesSz cx="6799263"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9425" autoAdjust="0"/>
  </p:normalViewPr>
  <p:slideViewPr>
    <p:cSldViewPr>
      <p:cViewPr varScale="1">
        <p:scale>
          <a:sx n="57" d="100"/>
          <a:sy n="57" d="100"/>
        </p:scale>
        <p:origin x="1468" y="44"/>
      </p:cViewPr>
      <p:guideLst>
        <p:guide orient="horz" pos="2160"/>
        <p:guide pos="2880"/>
      </p:guideLst>
    </p:cSldViewPr>
  </p:slideViewPr>
  <p:outlineViewPr>
    <p:cViewPr>
      <p:scale>
        <a:sx n="33" d="100"/>
        <a:sy n="33" d="100"/>
      </p:scale>
      <p:origin x="0" y="49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5DFD4E9F-1E6E-4E60-9EC6-C18B1CB8E902}" type="datetimeFigureOut">
              <a:rPr lang="zh-CN" altLang="en-US" smtClean="0"/>
              <a:pPr/>
              <a:t>2020/11/25</a:t>
            </a:fld>
            <a:endParaRPr lang="zh-CN" altLang="en-US"/>
          </a:p>
        </p:txBody>
      </p:sp>
      <p:sp>
        <p:nvSpPr>
          <p:cNvPr id="4" name="页脚占位符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2B87326-9C1C-4738-ABCB-7E795697C636}" type="slidenum">
              <a:rPr lang="zh-CN" altLang="en-US" smtClean="0"/>
              <a:pPr/>
              <a:t>‹#›</a:t>
            </a:fld>
            <a:endParaRPr lang="zh-CN" altLang="en-US"/>
          </a:p>
        </p:txBody>
      </p:sp>
    </p:spTree>
    <p:extLst>
      <p:ext uri="{BB962C8B-B14F-4D97-AF65-F5344CB8AC3E}">
        <p14:creationId xmlns:p14="http://schemas.microsoft.com/office/powerpoint/2010/main" val="359603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C502A9C-033D-4E13-B24D-36BFE49209E0}" type="datetimeFigureOut">
              <a:rPr lang="zh-CN" altLang="en-US" smtClean="0"/>
              <a:pPr/>
              <a:t>2020/11/25</a:t>
            </a:fld>
            <a:endParaRPr lang="zh-CN" altLang="en-US"/>
          </a:p>
        </p:txBody>
      </p:sp>
      <p:sp>
        <p:nvSpPr>
          <p:cNvPr id="4" name="幻灯片图像占位符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FB2B724-8F57-4446-A309-E4566470A244}" type="slidenum">
              <a:rPr lang="zh-CN" altLang="en-US" smtClean="0"/>
              <a:pPr/>
              <a:t>‹#›</a:t>
            </a:fld>
            <a:endParaRPr lang="zh-CN" altLang="en-US"/>
          </a:p>
        </p:txBody>
      </p:sp>
    </p:spTree>
    <p:extLst>
      <p:ext uri="{BB962C8B-B14F-4D97-AF65-F5344CB8AC3E}">
        <p14:creationId xmlns:p14="http://schemas.microsoft.com/office/powerpoint/2010/main" val="423934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37E21C7-825D-46D3-82D5-B3CC897F0187}" type="slidenum">
              <a:rPr lang="zh-CN" altLang="en-US" smtClean="0">
                <a:latin typeface="Arial" charset="0"/>
              </a:rPr>
              <a:pPr/>
              <a:t>8</a:t>
            </a:fld>
            <a:endParaRPr lang="en-US" altLang="zh-CN">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ltLang="zh-CN">
                <a:latin typeface="Arial" charset="0"/>
              </a:rPr>
              <a:t>Geography: Dept. of Interior: issuing green cards</a:t>
            </a:r>
          </a:p>
          <a:p>
            <a:pPr eaLnBrk="1" hangingPunct="1"/>
            <a:r>
              <a:rPr lang="en-US" altLang="zh-CN">
                <a:latin typeface="Arial" charset="0"/>
              </a:rPr>
              <a:t>Process: manufactures, cars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2006BD5-A2B0-4AE7-9471-8302F8F1A0DE}" type="slidenum">
              <a:rPr lang="zh-CN" altLang="en-US" smtClean="0">
                <a:latin typeface="Arial" charset="0"/>
              </a:rPr>
              <a:pPr/>
              <a:t>35</a:t>
            </a:fld>
            <a:endParaRPr lang="en-US" altLang="zh-CN">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tLang="zh-CN">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0167705-19D9-425F-A23D-C8F9C420DEB1}" type="slidenum">
              <a:rPr lang="zh-CN" altLang="en-US" smtClean="0">
                <a:latin typeface="Arial" charset="0"/>
              </a:rPr>
              <a:pPr/>
              <a:t>37</a:t>
            </a:fld>
            <a:endParaRPr lang="en-US" altLang="zh-CN">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ltLang="zh-CN">
                <a:latin typeface="Arial" charset="0"/>
              </a:rPr>
              <a:t>Strategic apex</a:t>
            </a:r>
          </a:p>
          <a:p>
            <a:pPr eaLnBrk="1" hangingPunct="1"/>
            <a:r>
              <a:rPr lang="en-US" altLang="zh-CN">
                <a:latin typeface="Arial" charset="0"/>
              </a:rPr>
              <a:t>Middle line (administrative)</a:t>
            </a:r>
          </a:p>
          <a:p>
            <a:pPr eaLnBrk="1" hangingPunct="1"/>
            <a:r>
              <a:rPr lang="en-US" altLang="zh-CN">
                <a:latin typeface="Arial" charset="0"/>
              </a:rPr>
              <a:t>Techno-structure (L)</a:t>
            </a:r>
          </a:p>
          <a:p>
            <a:pPr eaLnBrk="1" hangingPunct="1"/>
            <a:r>
              <a:rPr lang="en-US" altLang="zh-CN">
                <a:latin typeface="Arial" charset="0"/>
              </a:rPr>
              <a:t>Support staff (R)</a:t>
            </a:r>
          </a:p>
          <a:p>
            <a:pPr eaLnBrk="1" hangingPunct="1"/>
            <a:r>
              <a:rPr lang="en-US" altLang="zh-CN">
                <a:latin typeface="Arial" charset="0"/>
              </a:rPr>
              <a:t>Operating Core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E7D64D2-22DD-4B66-BF74-9CF927337332}" type="slidenum">
              <a:rPr lang="zh-CN" altLang="en-US" smtClean="0">
                <a:latin typeface="Arial" charset="0"/>
              </a:rPr>
              <a:pPr/>
              <a:t>39</a:t>
            </a:fld>
            <a:endParaRPr lang="en-US" altLang="zh-CN">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ltLang="zh-CN" sz="1400">
                <a:latin typeface="Arial" charset="0"/>
              </a:rPr>
              <a:t>Question: How to motivate employees in the operating core</a:t>
            </a:r>
            <a:endParaRPr lang="zh-CN" altLang="en-US" sz="14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F87E60D-0FB3-49C0-9E07-81E686184EA3}" type="datetime1">
              <a:rPr lang="zh-CN" altLang="en-US"/>
              <a:pPr>
                <a:defRPr/>
              </a:pPr>
              <a:t>2020/11/25</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5A23F97-7C84-40F7-984D-02204E7EA8AE}" type="slidenum">
              <a:rPr lang="zh-CN" altLang="en-US"/>
              <a:pPr>
                <a:defRPr/>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8229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3938588"/>
            <a:ext cx="8229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AE9C6C0-F52E-4C3A-B423-4B4B1502D5CA}" type="datetimeFigureOut">
              <a:rPr lang="zh-CN" altLang="en-US" smtClean="0"/>
              <a:pPr/>
              <a:t>2020/11/25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55C29E-C66E-4903-847C-B5CFA98958B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9C6C0-F52E-4C3A-B423-4B4B1502D5CA}" type="datetimeFigureOut">
              <a:rPr lang="zh-CN" altLang="en-US" smtClean="0"/>
              <a:pPr/>
              <a:t>2020/11/25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5C29E-C66E-4903-847C-B5CFA98958BE}" type="slidenum">
              <a:rPr lang="zh-CN" altLang="en-US" smtClean="0"/>
              <a:pPr/>
              <a:t>‹#›</a:t>
            </a:fld>
            <a:endParaRPr lang="zh-CN" altLang="en-US"/>
          </a:p>
        </p:txBody>
      </p:sp>
      <p:pic>
        <p:nvPicPr>
          <p:cNvPr id="7" name="图片 6" descr="财大百年.jpg"/>
          <p:cNvPicPr>
            <a:picLocks noChangeAspect="1"/>
          </p:cNvPicPr>
          <p:nvPr userDrawn="1"/>
        </p:nvPicPr>
        <p:blipFill>
          <a:blip r:embed="rId15" cstate="print"/>
          <a:stretch>
            <a:fillRect/>
          </a:stretch>
        </p:blipFill>
        <p:spPr>
          <a:xfrm>
            <a:off x="7740352" y="0"/>
            <a:ext cx="1167113" cy="1052736"/>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35.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5124" name="TextBox 3"/>
          <p:cNvSpPr txBox="1">
            <a:spLocks noChangeArrowheads="1"/>
          </p:cNvSpPr>
          <p:nvPr/>
        </p:nvSpPr>
        <p:spPr bwMode="auto">
          <a:xfrm>
            <a:off x="611560" y="1844824"/>
            <a:ext cx="6912768" cy="3170099"/>
          </a:xfrm>
          <a:prstGeom prst="rect">
            <a:avLst/>
          </a:prstGeom>
          <a:noFill/>
          <a:ln w="9525">
            <a:noFill/>
            <a:miter lim="800000"/>
            <a:headEnd/>
            <a:tailEnd/>
          </a:ln>
        </p:spPr>
        <p:txBody>
          <a:bodyPr wrap="square">
            <a:spAutoFit/>
          </a:bodyPr>
          <a:lstStyle/>
          <a:p>
            <a:pPr algn="ctr"/>
            <a:r>
              <a:rPr lang="en-US" altLang="zh-CN" sz="4400" b="1" dirty="0">
                <a:solidFill>
                  <a:srgbClr val="740000"/>
                </a:solidFill>
                <a:latin typeface="微软雅黑" pitchFamily="34" charset="-122"/>
                <a:ea typeface="微软雅黑" pitchFamily="34" charset="-122"/>
              </a:rPr>
              <a:t>Public Administration &amp; Management</a:t>
            </a:r>
          </a:p>
          <a:p>
            <a:pPr algn="ctr"/>
            <a:endParaRPr lang="en-US" altLang="zh-CN" sz="2800" b="1" dirty="0">
              <a:solidFill>
                <a:srgbClr val="740000"/>
              </a:solidFill>
              <a:latin typeface="微软雅黑" pitchFamily="34" charset="-122"/>
              <a:ea typeface="微软雅黑" pitchFamily="34" charset="-122"/>
            </a:endParaRPr>
          </a:p>
          <a:p>
            <a:pPr algn="ctr"/>
            <a:endParaRPr lang="en-US" altLang="zh-CN" sz="2800" b="1" dirty="0">
              <a:solidFill>
                <a:srgbClr val="740000"/>
              </a:solidFill>
              <a:latin typeface="微软雅黑" pitchFamily="34" charset="-122"/>
              <a:ea typeface="微软雅黑" pitchFamily="34" charset="-122"/>
            </a:endParaRPr>
          </a:p>
          <a:p>
            <a:pPr algn="ctr"/>
            <a:r>
              <a:rPr lang="en-US" altLang="zh-CN" sz="2800" b="1" dirty="0">
                <a:solidFill>
                  <a:srgbClr val="740000"/>
                </a:solidFill>
                <a:latin typeface="微软雅黑" pitchFamily="34" charset="-122"/>
                <a:ea typeface="微软雅黑" pitchFamily="34" charset="-122"/>
              </a:rPr>
              <a:t>SUFE SPEA</a:t>
            </a:r>
          </a:p>
          <a:p>
            <a:pPr algn="ctr"/>
            <a:r>
              <a:rPr lang="en-US" altLang="zh-CN" sz="2800" b="1" dirty="0">
                <a:solidFill>
                  <a:srgbClr val="740000"/>
                </a:solidFill>
                <a:latin typeface="微软雅黑" pitchFamily="34" charset="-122"/>
                <a:ea typeface="微软雅黑" pitchFamily="34" charset="-122"/>
              </a:rPr>
              <a:t>Instructor: WANG, </a:t>
            </a:r>
            <a:r>
              <a:rPr lang="en-US" altLang="zh-CN" sz="2800" b="1" dirty="0" err="1">
                <a:solidFill>
                  <a:srgbClr val="740000"/>
                </a:solidFill>
                <a:latin typeface="微软雅黑" pitchFamily="34" charset="-122"/>
                <a:ea typeface="微软雅黑" pitchFamily="34" charset="-122"/>
              </a:rPr>
              <a:t>Feng</a:t>
            </a:r>
            <a:endParaRPr lang="en-US" altLang="zh-CN" sz="2800" b="1" dirty="0">
              <a:solidFill>
                <a:srgbClr val="740000"/>
              </a:solidFill>
              <a:latin typeface="微软雅黑" pitchFamily="34" charset="-122"/>
              <a:ea typeface="微软雅黑" pitchFamily="34" charset="-122"/>
            </a:endParaRPr>
          </a:p>
        </p:txBody>
      </p:sp>
      <p:sp>
        <p:nvSpPr>
          <p:cNvPr id="5" name="日期占位符 4"/>
          <p:cNvSpPr>
            <a:spLocks noGrp="1"/>
          </p:cNvSpPr>
          <p:nvPr>
            <p:ph type="dt" sz="half" idx="10"/>
          </p:nvPr>
        </p:nvSpPr>
        <p:spPr/>
        <p:txBody>
          <a:bodyPr/>
          <a:lstStyle/>
          <a:p>
            <a:pPr>
              <a:defRPr/>
            </a:pPr>
            <a:fld id="{8260F866-0770-42AC-8872-8697DDAE443C}" type="datetime1">
              <a:rPr lang="zh-CN" altLang="en-US"/>
              <a:pPr>
                <a:defRPr/>
              </a:pPr>
              <a:t>2020/11/25</a:t>
            </a:fld>
            <a:endParaRPr lang="zh-CN" altLang="en-US"/>
          </a:p>
        </p:txBody>
      </p:sp>
      <p:sp>
        <p:nvSpPr>
          <p:cNvPr id="6" name="灯片编号占位符 5"/>
          <p:cNvSpPr>
            <a:spLocks noGrp="1"/>
          </p:cNvSpPr>
          <p:nvPr>
            <p:ph type="sldNum" sz="quarter" idx="12"/>
          </p:nvPr>
        </p:nvSpPr>
        <p:spPr/>
        <p:txBody>
          <a:bodyPr/>
          <a:lstStyle/>
          <a:p>
            <a:pPr>
              <a:defRPr/>
            </a:pPr>
            <a:fld id="{BA0C9516-6C8C-4A4A-8A72-32D40F2E5BD3}" type="slidenum">
              <a:rPr lang="zh-CN" altLang="en-US" smtClean="0"/>
              <a:pPr>
                <a:defRPr/>
              </a:pPr>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457200" y="0"/>
            <a:ext cx="8229600" cy="914400"/>
          </a:xfrm>
        </p:spPr>
        <p:txBody>
          <a:bodyPr/>
          <a:lstStyle/>
          <a:p>
            <a:pPr eaLnBrk="1" hangingPunct="1"/>
            <a:r>
              <a:rPr lang="zh-CN" altLang="en-US"/>
              <a:t> </a:t>
            </a:r>
            <a:r>
              <a:rPr lang="en-US" altLang="zh-CN"/>
              <a:t>A Problem of Hierarchy</a:t>
            </a:r>
          </a:p>
        </p:txBody>
      </p:sp>
      <p:sp>
        <p:nvSpPr>
          <p:cNvPr id="18434" name="灯片编号占位符 4"/>
          <p:cNvSpPr>
            <a:spLocks noGrp="1"/>
          </p:cNvSpPr>
          <p:nvPr>
            <p:ph type="sldNum" sz="quarter" idx="12"/>
          </p:nvPr>
        </p:nvSpPr>
        <p:spPr>
          <a:noFill/>
        </p:spPr>
        <p:txBody>
          <a:bodyPr/>
          <a:lstStyle/>
          <a:p>
            <a:fld id="{76E8F55A-055B-41DF-859D-22041BA3F2B7}" type="slidenum">
              <a:rPr lang="zh-CN" altLang="en-US" smtClean="0">
                <a:latin typeface="Arial" charset="0"/>
              </a:rPr>
              <a:pPr/>
              <a:t>10</a:t>
            </a:fld>
            <a:endParaRPr lang="en-US" altLang="zh-CN">
              <a:latin typeface="Arial" charset="0"/>
            </a:endParaRPr>
          </a:p>
        </p:txBody>
      </p:sp>
      <p:sp>
        <p:nvSpPr>
          <p:cNvPr id="18436" name="Text Box 12"/>
          <p:cNvSpPr txBox="1">
            <a:spLocks noChangeArrowheads="1"/>
          </p:cNvSpPr>
          <p:nvPr/>
        </p:nvSpPr>
        <p:spPr bwMode="auto">
          <a:xfrm>
            <a:off x="1981200" y="914400"/>
            <a:ext cx="5334000" cy="762000"/>
          </a:xfrm>
          <a:prstGeom prst="rect">
            <a:avLst/>
          </a:prstGeom>
          <a:noFill/>
          <a:ln w="9525">
            <a:noFill/>
            <a:miter lim="800000"/>
            <a:headEnd/>
            <a:tailEnd/>
          </a:ln>
        </p:spPr>
        <p:txBody>
          <a:bodyPr>
            <a:spAutoFit/>
          </a:bodyPr>
          <a:lstStyle/>
          <a:p>
            <a:pPr algn="ctr" eaLnBrk="0" hangingPunct="0"/>
            <a:r>
              <a:rPr lang="en-US" altLang="zh-CN" sz="2200">
                <a:latin typeface="Garamond" pitchFamily="18" charset="0"/>
              </a:rPr>
              <a:t>Top management wants to </a:t>
            </a:r>
            <a:r>
              <a:rPr lang="en-US" altLang="zh-CN" sz="2200" b="1">
                <a:latin typeface="Garamond" pitchFamily="18" charset="0"/>
              </a:rPr>
              <a:t>increase</a:t>
            </a:r>
          </a:p>
          <a:p>
            <a:pPr algn="ctr" eaLnBrk="0" hangingPunct="0"/>
            <a:r>
              <a:rPr lang="en-US" altLang="zh-CN" sz="2200" b="1">
                <a:latin typeface="Garamond" pitchFamily="18" charset="0"/>
              </a:rPr>
              <a:t> reliability</a:t>
            </a:r>
            <a:r>
              <a:rPr lang="en-US" altLang="zh-CN" sz="2200">
                <a:latin typeface="Garamond" pitchFamily="18" charset="0"/>
              </a:rPr>
              <a:t> of behavior within the organization</a:t>
            </a:r>
          </a:p>
        </p:txBody>
      </p:sp>
      <p:sp>
        <p:nvSpPr>
          <p:cNvPr id="18437" name="Text Box 13"/>
          <p:cNvSpPr txBox="1">
            <a:spLocks noChangeArrowheads="1"/>
          </p:cNvSpPr>
          <p:nvPr/>
        </p:nvSpPr>
        <p:spPr bwMode="auto">
          <a:xfrm>
            <a:off x="1676400" y="2057400"/>
            <a:ext cx="6288088" cy="427038"/>
          </a:xfrm>
          <a:prstGeom prst="rect">
            <a:avLst/>
          </a:prstGeom>
          <a:noFill/>
          <a:ln w="9525">
            <a:noFill/>
            <a:miter lim="800000"/>
            <a:headEnd/>
            <a:tailEnd/>
          </a:ln>
        </p:spPr>
        <p:txBody>
          <a:bodyPr wrap="none">
            <a:spAutoFit/>
          </a:bodyPr>
          <a:lstStyle/>
          <a:p>
            <a:pPr eaLnBrk="0" hangingPunct="0"/>
            <a:r>
              <a:rPr lang="zh-CN" altLang="en-US">
                <a:latin typeface="Garamond" pitchFamily="18" charset="0"/>
              </a:rPr>
              <a:t> </a:t>
            </a:r>
            <a:r>
              <a:rPr lang="en-US" altLang="zh-CN" sz="2200" b="1">
                <a:latin typeface="Garamond" pitchFamily="18" charset="0"/>
              </a:rPr>
              <a:t>Standard Operating Procedures</a:t>
            </a:r>
            <a:r>
              <a:rPr lang="en-US" altLang="zh-CN" sz="2200">
                <a:latin typeface="Garamond" pitchFamily="18" charset="0"/>
              </a:rPr>
              <a:t> (SOPs) are instituted</a:t>
            </a:r>
          </a:p>
        </p:txBody>
      </p:sp>
      <p:sp>
        <p:nvSpPr>
          <p:cNvPr id="18438" name="Text Box 14"/>
          <p:cNvSpPr txBox="1">
            <a:spLocks noChangeArrowheads="1"/>
          </p:cNvSpPr>
          <p:nvPr/>
        </p:nvSpPr>
        <p:spPr bwMode="auto">
          <a:xfrm>
            <a:off x="228600" y="3200400"/>
            <a:ext cx="2551113" cy="762000"/>
          </a:xfrm>
          <a:prstGeom prst="rect">
            <a:avLst/>
          </a:prstGeom>
          <a:noFill/>
          <a:ln w="9525">
            <a:noFill/>
            <a:miter lim="800000"/>
            <a:headEnd/>
            <a:tailEnd/>
          </a:ln>
        </p:spPr>
        <p:txBody>
          <a:bodyPr wrap="none">
            <a:spAutoFit/>
          </a:bodyPr>
          <a:lstStyle/>
          <a:p>
            <a:pPr eaLnBrk="0" hangingPunct="0"/>
            <a:r>
              <a:rPr lang="zh-CN" altLang="en-US">
                <a:latin typeface="Garamond" pitchFamily="18" charset="0"/>
              </a:rPr>
              <a:t> </a:t>
            </a:r>
            <a:r>
              <a:rPr lang="en-US" altLang="zh-CN" sz="2200">
                <a:latin typeface="Garamond" pitchFamily="18" charset="0"/>
              </a:rPr>
              <a:t>Personalized </a:t>
            </a:r>
          </a:p>
          <a:p>
            <a:pPr eaLnBrk="0" hangingPunct="0"/>
            <a:r>
              <a:rPr lang="en-US" altLang="zh-CN" sz="2200">
                <a:latin typeface="Garamond" pitchFamily="18" charset="0"/>
              </a:rPr>
              <a:t> relationships reduced</a:t>
            </a:r>
          </a:p>
        </p:txBody>
      </p:sp>
      <p:sp>
        <p:nvSpPr>
          <p:cNvPr id="18439" name="Text Box 15"/>
          <p:cNvSpPr txBox="1">
            <a:spLocks noChangeArrowheads="1"/>
          </p:cNvSpPr>
          <p:nvPr/>
        </p:nvSpPr>
        <p:spPr bwMode="auto">
          <a:xfrm>
            <a:off x="3352800" y="3048000"/>
            <a:ext cx="2532063" cy="1096963"/>
          </a:xfrm>
          <a:prstGeom prst="rect">
            <a:avLst/>
          </a:prstGeom>
          <a:noFill/>
          <a:ln w="9525">
            <a:noFill/>
            <a:miter lim="800000"/>
            <a:headEnd/>
            <a:tailEnd/>
          </a:ln>
        </p:spPr>
        <p:txBody>
          <a:bodyPr wrap="none">
            <a:spAutoFit/>
          </a:bodyPr>
          <a:lstStyle/>
          <a:p>
            <a:pPr eaLnBrk="0" hangingPunct="0"/>
            <a:r>
              <a:rPr lang="en-US" altLang="zh-CN" sz="2200">
                <a:latin typeface="Garamond" pitchFamily="18" charset="0"/>
              </a:rPr>
              <a:t>SOPs take on a </a:t>
            </a:r>
          </a:p>
          <a:p>
            <a:pPr eaLnBrk="0" hangingPunct="0"/>
            <a:r>
              <a:rPr lang="en-US" altLang="zh-CN" sz="2200">
                <a:latin typeface="Garamond" pitchFamily="18" charset="0"/>
              </a:rPr>
              <a:t>value independent of </a:t>
            </a:r>
          </a:p>
          <a:p>
            <a:pPr eaLnBrk="0" hangingPunct="0"/>
            <a:r>
              <a:rPr lang="en-US" altLang="zh-CN" sz="2200">
                <a:latin typeface="Garamond" pitchFamily="18" charset="0"/>
              </a:rPr>
              <a:t>organizations goals</a:t>
            </a:r>
          </a:p>
        </p:txBody>
      </p:sp>
      <p:sp>
        <p:nvSpPr>
          <p:cNvPr id="18440" name="Text Box 16"/>
          <p:cNvSpPr txBox="1">
            <a:spLocks noChangeArrowheads="1"/>
          </p:cNvSpPr>
          <p:nvPr/>
        </p:nvSpPr>
        <p:spPr bwMode="auto">
          <a:xfrm>
            <a:off x="6081713" y="2895600"/>
            <a:ext cx="3062287" cy="1431925"/>
          </a:xfrm>
          <a:prstGeom prst="rect">
            <a:avLst/>
          </a:prstGeom>
          <a:noFill/>
          <a:ln w="9525">
            <a:noFill/>
            <a:miter lim="800000"/>
            <a:headEnd/>
            <a:tailEnd/>
          </a:ln>
        </p:spPr>
        <p:txBody>
          <a:bodyPr wrap="none">
            <a:spAutoFit/>
          </a:bodyPr>
          <a:lstStyle/>
          <a:p>
            <a:pPr eaLnBrk="0" hangingPunct="0"/>
            <a:r>
              <a:rPr lang="en-US" altLang="zh-CN" sz="2200">
                <a:latin typeface="Garamond" pitchFamily="18" charset="0"/>
              </a:rPr>
              <a:t>Categories used in </a:t>
            </a:r>
          </a:p>
          <a:p>
            <a:pPr eaLnBrk="0" hangingPunct="0"/>
            <a:r>
              <a:rPr lang="en-US" altLang="zh-CN" sz="2200">
                <a:latin typeface="Garamond" pitchFamily="18" charset="0"/>
              </a:rPr>
              <a:t>decision-making become </a:t>
            </a:r>
          </a:p>
          <a:p>
            <a:pPr eaLnBrk="0" hangingPunct="0"/>
            <a:r>
              <a:rPr lang="en-US" altLang="zh-CN" sz="2200">
                <a:latin typeface="Garamond" pitchFamily="18" charset="0"/>
              </a:rPr>
              <a:t>very restricted</a:t>
            </a:r>
            <a:r>
              <a:rPr lang="en-US" altLang="zh-CN" sz="2200">
                <a:latin typeface="Garamond" pitchFamily="18" charset="0"/>
                <a:sym typeface="Wingdings" pitchFamily="2" charset="2"/>
              </a:rPr>
              <a:t> less likely</a:t>
            </a:r>
          </a:p>
          <a:p>
            <a:pPr eaLnBrk="0" hangingPunct="0"/>
            <a:r>
              <a:rPr lang="en-US" altLang="zh-CN" sz="2200">
                <a:latin typeface="Garamond" pitchFamily="18" charset="0"/>
                <a:sym typeface="Wingdings" pitchFamily="2" charset="2"/>
              </a:rPr>
              <a:t>to search alternatives </a:t>
            </a:r>
            <a:endParaRPr lang="en-US" altLang="zh-CN" sz="2200">
              <a:latin typeface="Garamond" pitchFamily="18" charset="0"/>
            </a:endParaRPr>
          </a:p>
        </p:txBody>
      </p:sp>
      <p:sp>
        <p:nvSpPr>
          <p:cNvPr id="18441" name="Text Box 19"/>
          <p:cNvSpPr txBox="1">
            <a:spLocks noChangeArrowheads="1"/>
          </p:cNvSpPr>
          <p:nvPr/>
        </p:nvSpPr>
        <p:spPr bwMode="auto">
          <a:xfrm>
            <a:off x="3200400" y="4648200"/>
            <a:ext cx="3057525" cy="762000"/>
          </a:xfrm>
          <a:prstGeom prst="rect">
            <a:avLst/>
          </a:prstGeom>
          <a:noFill/>
          <a:ln w="9525">
            <a:noFill/>
            <a:miter lim="800000"/>
            <a:headEnd/>
            <a:tailEnd/>
          </a:ln>
        </p:spPr>
        <p:txBody>
          <a:bodyPr wrap="none">
            <a:spAutoFit/>
          </a:bodyPr>
          <a:lstStyle/>
          <a:p>
            <a:pPr eaLnBrk="0" hangingPunct="0"/>
            <a:r>
              <a:rPr lang="en-US" altLang="zh-CN" sz="2200">
                <a:latin typeface="Garamond" pitchFamily="18" charset="0"/>
              </a:rPr>
              <a:t>Behavior of organizational</a:t>
            </a:r>
          </a:p>
          <a:p>
            <a:pPr eaLnBrk="0" hangingPunct="0"/>
            <a:r>
              <a:rPr lang="en-US" altLang="zh-CN" sz="2200">
                <a:latin typeface="Garamond" pitchFamily="18" charset="0"/>
              </a:rPr>
              <a:t> members becomes </a:t>
            </a:r>
            <a:r>
              <a:rPr lang="en-US" altLang="zh-CN" sz="2200" b="1">
                <a:latin typeface="Garamond" pitchFamily="18" charset="0"/>
              </a:rPr>
              <a:t>rigid</a:t>
            </a:r>
          </a:p>
        </p:txBody>
      </p:sp>
      <p:sp>
        <p:nvSpPr>
          <p:cNvPr id="18442" name="Text Box 20"/>
          <p:cNvSpPr txBox="1">
            <a:spLocks noChangeArrowheads="1"/>
          </p:cNvSpPr>
          <p:nvPr/>
        </p:nvSpPr>
        <p:spPr bwMode="auto">
          <a:xfrm>
            <a:off x="2133600" y="5638800"/>
            <a:ext cx="5594350" cy="762000"/>
          </a:xfrm>
          <a:prstGeom prst="rect">
            <a:avLst/>
          </a:prstGeom>
          <a:noFill/>
          <a:ln w="9525">
            <a:noFill/>
            <a:miter lim="800000"/>
            <a:headEnd/>
            <a:tailEnd/>
          </a:ln>
        </p:spPr>
        <p:txBody>
          <a:bodyPr wrap="none">
            <a:spAutoFit/>
          </a:bodyPr>
          <a:lstStyle/>
          <a:p>
            <a:pPr eaLnBrk="0" hangingPunct="0">
              <a:buFontTx/>
              <a:buChar char="•"/>
            </a:pPr>
            <a:r>
              <a:rPr lang="en-US" altLang="zh-CN" sz="2200" b="1">
                <a:solidFill>
                  <a:schemeClr val="hlink"/>
                </a:solidFill>
                <a:latin typeface="Garamond" pitchFamily="18" charset="0"/>
              </a:rPr>
              <a:t>Increased difficulty dealing with clients</a:t>
            </a:r>
          </a:p>
          <a:p>
            <a:pPr eaLnBrk="0" hangingPunct="0">
              <a:buFontTx/>
              <a:buChar char="•"/>
            </a:pPr>
            <a:r>
              <a:rPr lang="en-US" altLang="zh-CN" sz="2200" b="1">
                <a:solidFill>
                  <a:schemeClr val="hlink"/>
                </a:solidFill>
                <a:latin typeface="Garamond" pitchFamily="18" charset="0"/>
              </a:rPr>
              <a:t>Decreased employees’ personal development</a:t>
            </a:r>
          </a:p>
        </p:txBody>
      </p:sp>
      <p:sp>
        <p:nvSpPr>
          <p:cNvPr id="18443" name="Line 21"/>
          <p:cNvSpPr>
            <a:spLocks noChangeShapeType="1"/>
          </p:cNvSpPr>
          <p:nvPr/>
        </p:nvSpPr>
        <p:spPr bwMode="auto">
          <a:xfrm>
            <a:off x="4572000" y="1676400"/>
            <a:ext cx="0" cy="381000"/>
          </a:xfrm>
          <a:prstGeom prst="line">
            <a:avLst/>
          </a:prstGeom>
          <a:noFill/>
          <a:ln w="28575">
            <a:solidFill>
              <a:schemeClr val="tx1"/>
            </a:solidFill>
            <a:round/>
            <a:headEnd/>
            <a:tailEnd type="triangle" w="med" len="med"/>
          </a:ln>
        </p:spPr>
        <p:txBody>
          <a:bodyPr/>
          <a:lstStyle/>
          <a:p>
            <a:endParaRPr lang="zh-CN" altLang="en-US"/>
          </a:p>
        </p:txBody>
      </p:sp>
      <p:sp>
        <p:nvSpPr>
          <p:cNvPr id="18444" name="Line 22"/>
          <p:cNvSpPr>
            <a:spLocks noChangeShapeType="1"/>
          </p:cNvSpPr>
          <p:nvPr/>
        </p:nvSpPr>
        <p:spPr bwMode="auto">
          <a:xfrm>
            <a:off x="4572000" y="2514600"/>
            <a:ext cx="0" cy="533400"/>
          </a:xfrm>
          <a:prstGeom prst="line">
            <a:avLst/>
          </a:prstGeom>
          <a:noFill/>
          <a:ln w="28575">
            <a:solidFill>
              <a:schemeClr val="tx1"/>
            </a:solidFill>
            <a:round/>
            <a:headEnd/>
            <a:tailEnd type="triangle" w="med" len="med"/>
          </a:ln>
        </p:spPr>
        <p:txBody>
          <a:bodyPr/>
          <a:lstStyle/>
          <a:p>
            <a:endParaRPr lang="zh-CN" altLang="en-US"/>
          </a:p>
        </p:txBody>
      </p:sp>
      <p:sp>
        <p:nvSpPr>
          <p:cNvPr id="18445" name="Line 23"/>
          <p:cNvSpPr>
            <a:spLocks noChangeShapeType="1"/>
          </p:cNvSpPr>
          <p:nvPr/>
        </p:nvSpPr>
        <p:spPr bwMode="auto">
          <a:xfrm flipH="1">
            <a:off x="1828800" y="2514600"/>
            <a:ext cx="1066800" cy="609600"/>
          </a:xfrm>
          <a:prstGeom prst="line">
            <a:avLst/>
          </a:prstGeom>
          <a:noFill/>
          <a:ln w="28575">
            <a:solidFill>
              <a:schemeClr val="tx1"/>
            </a:solidFill>
            <a:round/>
            <a:headEnd/>
            <a:tailEnd type="triangle" w="med" len="med"/>
          </a:ln>
        </p:spPr>
        <p:txBody>
          <a:bodyPr/>
          <a:lstStyle/>
          <a:p>
            <a:endParaRPr lang="zh-CN" altLang="en-US"/>
          </a:p>
        </p:txBody>
      </p:sp>
      <p:sp>
        <p:nvSpPr>
          <p:cNvPr id="18446" name="Line 24"/>
          <p:cNvSpPr>
            <a:spLocks noChangeShapeType="1"/>
          </p:cNvSpPr>
          <p:nvPr/>
        </p:nvSpPr>
        <p:spPr bwMode="auto">
          <a:xfrm>
            <a:off x="6553200" y="2438400"/>
            <a:ext cx="762000" cy="457200"/>
          </a:xfrm>
          <a:prstGeom prst="line">
            <a:avLst/>
          </a:prstGeom>
          <a:noFill/>
          <a:ln w="28575">
            <a:solidFill>
              <a:schemeClr val="tx1"/>
            </a:solidFill>
            <a:round/>
            <a:headEnd/>
            <a:tailEnd type="triangle" w="med" len="med"/>
          </a:ln>
        </p:spPr>
        <p:txBody>
          <a:bodyPr/>
          <a:lstStyle/>
          <a:p>
            <a:endParaRPr lang="zh-CN" altLang="en-US"/>
          </a:p>
        </p:txBody>
      </p:sp>
      <p:sp>
        <p:nvSpPr>
          <p:cNvPr id="18447" name="Line 25"/>
          <p:cNvSpPr>
            <a:spLocks noChangeShapeType="1"/>
          </p:cNvSpPr>
          <p:nvPr/>
        </p:nvSpPr>
        <p:spPr bwMode="auto">
          <a:xfrm>
            <a:off x="4572000" y="4114800"/>
            <a:ext cx="0" cy="533400"/>
          </a:xfrm>
          <a:prstGeom prst="line">
            <a:avLst/>
          </a:prstGeom>
          <a:noFill/>
          <a:ln w="28575">
            <a:solidFill>
              <a:schemeClr val="tx1"/>
            </a:solidFill>
            <a:round/>
            <a:headEnd/>
            <a:tailEnd type="triangle" w="med" len="med"/>
          </a:ln>
        </p:spPr>
        <p:txBody>
          <a:bodyPr/>
          <a:lstStyle/>
          <a:p>
            <a:endParaRPr lang="zh-CN" altLang="en-US"/>
          </a:p>
        </p:txBody>
      </p:sp>
      <p:sp>
        <p:nvSpPr>
          <p:cNvPr id="18448" name="Line 26"/>
          <p:cNvSpPr>
            <a:spLocks noChangeShapeType="1"/>
          </p:cNvSpPr>
          <p:nvPr/>
        </p:nvSpPr>
        <p:spPr bwMode="auto">
          <a:xfrm>
            <a:off x="4495800" y="5334000"/>
            <a:ext cx="0" cy="381000"/>
          </a:xfrm>
          <a:prstGeom prst="line">
            <a:avLst/>
          </a:prstGeom>
          <a:noFill/>
          <a:ln w="28575">
            <a:solidFill>
              <a:schemeClr val="tx1"/>
            </a:solidFill>
            <a:round/>
            <a:headEnd/>
            <a:tailEnd type="triangle" w="med" len="med"/>
          </a:ln>
        </p:spPr>
        <p:txBody>
          <a:bodyPr/>
          <a:lstStyle/>
          <a:p>
            <a:endParaRPr lang="zh-CN" altLang="en-US"/>
          </a:p>
        </p:txBody>
      </p:sp>
      <p:sp>
        <p:nvSpPr>
          <p:cNvPr id="18449" name="Line 27"/>
          <p:cNvSpPr>
            <a:spLocks noChangeShapeType="1"/>
          </p:cNvSpPr>
          <p:nvPr/>
        </p:nvSpPr>
        <p:spPr bwMode="auto">
          <a:xfrm>
            <a:off x="1676400" y="3886200"/>
            <a:ext cx="1295400" cy="838200"/>
          </a:xfrm>
          <a:prstGeom prst="line">
            <a:avLst/>
          </a:prstGeom>
          <a:noFill/>
          <a:ln w="28575">
            <a:solidFill>
              <a:schemeClr val="tx1"/>
            </a:solidFill>
            <a:round/>
            <a:headEnd/>
            <a:tailEnd type="triangle" w="med" len="med"/>
          </a:ln>
        </p:spPr>
        <p:txBody>
          <a:bodyPr/>
          <a:lstStyle/>
          <a:p>
            <a:endParaRPr lang="zh-CN" altLang="en-US"/>
          </a:p>
        </p:txBody>
      </p:sp>
      <p:sp>
        <p:nvSpPr>
          <p:cNvPr id="18450" name="Line 28"/>
          <p:cNvSpPr>
            <a:spLocks noChangeShapeType="1"/>
          </p:cNvSpPr>
          <p:nvPr/>
        </p:nvSpPr>
        <p:spPr bwMode="auto">
          <a:xfrm flipH="1">
            <a:off x="6324600" y="4267200"/>
            <a:ext cx="609600" cy="609600"/>
          </a:xfrm>
          <a:prstGeom prst="line">
            <a:avLst/>
          </a:prstGeom>
          <a:noFill/>
          <a:ln w="28575">
            <a:solidFill>
              <a:schemeClr val="tx1"/>
            </a:solidFill>
            <a:round/>
            <a:headEnd/>
            <a:tailEnd type="triangle" w="med" len="med"/>
          </a:ln>
        </p:spPr>
        <p:txBody>
          <a:bodyPr/>
          <a:lstStyle/>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ltLang="zh-CN"/>
              <a:t>Span of Control</a:t>
            </a:r>
          </a:p>
        </p:txBody>
      </p:sp>
      <p:sp>
        <p:nvSpPr>
          <p:cNvPr id="19460" name="Rectangle 3"/>
          <p:cNvSpPr>
            <a:spLocks noGrp="1" noChangeArrowheads="1"/>
          </p:cNvSpPr>
          <p:nvPr>
            <p:ph idx="1"/>
          </p:nvPr>
        </p:nvSpPr>
        <p:spPr>
          <a:xfrm>
            <a:off x="381000" y="3276600"/>
            <a:ext cx="8229600" cy="3352800"/>
          </a:xfrm>
        </p:spPr>
        <p:txBody>
          <a:bodyPr>
            <a:normAutofit lnSpcReduction="10000"/>
          </a:bodyPr>
          <a:lstStyle/>
          <a:p>
            <a:pPr eaLnBrk="1" hangingPunct="1">
              <a:lnSpc>
                <a:spcPct val="120000"/>
              </a:lnSpc>
              <a:spcBef>
                <a:spcPts val="0"/>
              </a:spcBef>
              <a:spcAft>
                <a:spcPts val="0"/>
              </a:spcAft>
            </a:pPr>
            <a:r>
              <a:rPr lang="en-US" altLang="zh-CN" sz="2400" dirty="0"/>
              <a:t>This principle concerns the number of subordinates </a:t>
            </a:r>
            <a:r>
              <a:rPr lang="zh-CN" altLang="en-US" sz="2400" dirty="0"/>
              <a:t>（下属）</a:t>
            </a:r>
            <a:r>
              <a:rPr lang="en-US" altLang="zh-CN" sz="2400" dirty="0"/>
              <a:t>a superior can effectively supervise. </a:t>
            </a:r>
          </a:p>
          <a:p>
            <a:pPr eaLnBrk="1" hangingPunct="1">
              <a:lnSpc>
                <a:spcPct val="120000"/>
              </a:lnSpc>
              <a:spcBef>
                <a:spcPts val="0"/>
              </a:spcBef>
              <a:spcAft>
                <a:spcPts val="0"/>
              </a:spcAft>
            </a:pPr>
            <a:r>
              <a:rPr lang="en-US" altLang="zh-CN" sz="2400" dirty="0"/>
              <a:t>In the U.S., in any given agency</a:t>
            </a:r>
          </a:p>
          <a:p>
            <a:pPr lvl="1" eaLnBrk="1" hangingPunct="1">
              <a:lnSpc>
                <a:spcPct val="120000"/>
              </a:lnSpc>
              <a:spcBef>
                <a:spcPts val="0"/>
              </a:spcBef>
              <a:spcAft>
                <a:spcPts val="0"/>
              </a:spcAft>
            </a:pPr>
            <a:r>
              <a:rPr lang="en-US" altLang="zh-CN" sz="2000" dirty="0"/>
              <a:t>1960, 17 tiers </a:t>
            </a:r>
          </a:p>
          <a:p>
            <a:pPr lvl="1" eaLnBrk="1" hangingPunct="1">
              <a:lnSpc>
                <a:spcPct val="120000"/>
              </a:lnSpc>
              <a:spcBef>
                <a:spcPts val="0"/>
              </a:spcBef>
              <a:spcAft>
                <a:spcPts val="0"/>
              </a:spcAft>
            </a:pPr>
            <a:r>
              <a:rPr lang="en-US" altLang="zh-CN" sz="2000" dirty="0"/>
              <a:t>1992: 32 tiers </a:t>
            </a:r>
          </a:p>
          <a:p>
            <a:pPr eaLnBrk="1" hangingPunct="1">
              <a:lnSpc>
                <a:spcPct val="120000"/>
              </a:lnSpc>
              <a:spcBef>
                <a:spcPts val="0"/>
              </a:spcBef>
              <a:spcAft>
                <a:spcPts val="0"/>
              </a:spcAft>
            </a:pPr>
            <a:r>
              <a:rPr lang="en-US" altLang="zh-CN" sz="2400" dirty="0"/>
              <a:t>FedEx: 6 tiers from chairman to couriers </a:t>
            </a:r>
            <a:r>
              <a:rPr lang="zh-CN" altLang="en-US" sz="2400" dirty="0"/>
              <a:t>（邮递员）</a:t>
            </a:r>
            <a:endParaRPr lang="en-US" altLang="zh-CN" sz="2400" dirty="0"/>
          </a:p>
          <a:p>
            <a:pPr eaLnBrk="1" hangingPunct="1">
              <a:lnSpc>
                <a:spcPct val="120000"/>
              </a:lnSpc>
              <a:spcBef>
                <a:spcPts val="0"/>
              </a:spcBef>
              <a:spcAft>
                <a:spcPts val="0"/>
              </a:spcAft>
            </a:pPr>
            <a:r>
              <a:rPr lang="en-US" altLang="zh-CN" sz="2400" dirty="0"/>
              <a:t>Cost (salary), Efficiency (fast response), Effectiveness (goal attainment)</a:t>
            </a:r>
          </a:p>
        </p:txBody>
      </p:sp>
      <p:sp>
        <p:nvSpPr>
          <p:cNvPr id="19458" name="灯片编号占位符 5"/>
          <p:cNvSpPr>
            <a:spLocks noGrp="1"/>
          </p:cNvSpPr>
          <p:nvPr>
            <p:ph type="sldNum" sz="quarter" idx="12"/>
          </p:nvPr>
        </p:nvSpPr>
        <p:spPr>
          <a:noFill/>
        </p:spPr>
        <p:txBody>
          <a:bodyPr/>
          <a:lstStyle/>
          <a:p>
            <a:fld id="{0D35FDC9-042E-420A-A8C7-F642485CE778}" type="slidenum">
              <a:rPr lang="zh-CN" altLang="en-US" smtClean="0">
                <a:latin typeface="Arial" charset="0"/>
              </a:rPr>
              <a:pPr/>
              <a:t>11</a:t>
            </a:fld>
            <a:endParaRPr lang="en-US" altLang="zh-CN">
              <a:latin typeface="Arial" charset="0"/>
            </a:endParaRPr>
          </a:p>
        </p:txBody>
      </p:sp>
      <p:grpSp>
        <p:nvGrpSpPr>
          <p:cNvPr id="2" name="Group 4"/>
          <p:cNvGrpSpPr>
            <a:grpSpLocks/>
          </p:cNvGrpSpPr>
          <p:nvPr/>
        </p:nvGrpSpPr>
        <p:grpSpPr bwMode="auto">
          <a:xfrm>
            <a:off x="609600" y="0"/>
            <a:ext cx="1524000" cy="2667000"/>
            <a:chOff x="755" y="1271"/>
            <a:chExt cx="825" cy="2056"/>
          </a:xfrm>
        </p:grpSpPr>
        <p:sp>
          <p:nvSpPr>
            <p:cNvPr id="19480" name="AutoShape 5"/>
            <p:cNvSpPr>
              <a:spLocks noChangeArrowheads="1"/>
            </p:cNvSpPr>
            <p:nvPr/>
          </p:nvSpPr>
          <p:spPr bwMode="auto">
            <a:xfrm>
              <a:off x="755" y="1271"/>
              <a:ext cx="825" cy="2056"/>
            </a:xfrm>
            <a:prstGeom prst="triangle">
              <a:avLst>
                <a:gd name="adj" fmla="val 50000"/>
              </a:avLst>
            </a:prstGeom>
            <a:noFill/>
            <a:ln w="9525">
              <a:solidFill>
                <a:schemeClr val="tx1"/>
              </a:solidFill>
              <a:miter lim="800000"/>
              <a:headEnd/>
              <a:tailEnd/>
            </a:ln>
          </p:spPr>
          <p:txBody>
            <a:bodyPr wrap="none" anchor="ctr"/>
            <a:lstStyle/>
            <a:p>
              <a:endParaRPr lang="en-US" altLang="zh-CN"/>
            </a:p>
          </p:txBody>
        </p:sp>
        <p:sp>
          <p:nvSpPr>
            <p:cNvPr id="19481" name="Line 7"/>
            <p:cNvSpPr>
              <a:spLocks noChangeShapeType="1"/>
            </p:cNvSpPr>
            <p:nvPr/>
          </p:nvSpPr>
          <p:spPr bwMode="auto">
            <a:xfrm>
              <a:off x="1066" y="1933"/>
              <a:ext cx="229" cy="0"/>
            </a:xfrm>
            <a:prstGeom prst="line">
              <a:avLst/>
            </a:prstGeom>
            <a:noFill/>
            <a:ln w="9525">
              <a:solidFill>
                <a:schemeClr val="tx1"/>
              </a:solidFill>
              <a:round/>
              <a:headEnd/>
              <a:tailEnd/>
            </a:ln>
          </p:spPr>
          <p:txBody>
            <a:bodyPr/>
            <a:lstStyle/>
            <a:p>
              <a:endParaRPr lang="zh-CN" altLang="en-US"/>
            </a:p>
          </p:txBody>
        </p:sp>
        <p:sp>
          <p:nvSpPr>
            <p:cNvPr id="19482" name="Line 8"/>
            <p:cNvSpPr>
              <a:spLocks noChangeShapeType="1"/>
            </p:cNvSpPr>
            <p:nvPr/>
          </p:nvSpPr>
          <p:spPr bwMode="auto">
            <a:xfrm>
              <a:off x="973" y="2205"/>
              <a:ext cx="358" cy="0"/>
            </a:xfrm>
            <a:prstGeom prst="line">
              <a:avLst/>
            </a:prstGeom>
            <a:noFill/>
            <a:ln w="9525">
              <a:solidFill>
                <a:schemeClr val="tx1"/>
              </a:solidFill>
              <a:round/>
              <a:headEnd/>
              <a:tailEnd/>
            </a:ln>
          </p:spPr>
          <p:txBody>
            <a:bodyPr/>
            <a:lstStyle/>
            <a:p>
              <a:endParaRPr lang="zh-CN" altLang="en-US"/>
            </a:p>
          </p:txBody>
        </p:sp>
        <p:sp>
          <p:nvSpPr>
            <p:cNvPr id="19483" name="Line 9"/>
            <p:cNvSpPr>
              <a:spLocks noChangeShapeType="1"/>
            </p:cNvSpPr>
            <p:nvPr/>
          </p:nvSpPr>
          <p:spPr bwMode="auto">
            <a:xfrm flipV="1">
              <a:off x="930" y="2523"/>
              <a:ext cx="499" cy="9"/>
            </a:xfrm>
            <a:prstGeom prst="line">
              <a:avLst/>
            </a:prstGeom>
            <a:noFill/>
            <a:ln w="9525">
              <a:solidFill>
                <a:schemeClr val="tx1"/>
              </a:solidFill>
              <a:round/>
              <a:headEnd/>
              <a:tailEnd/>
            </a:ln>
          </p:spPr>
          <p:txBody>
            <a:bodyPr/>
            <a:lstStyle/>
            <a:p>
              <a:endParaRPr lang="zh-CN" altLang="en-US"/>
            </a:p>
          </p:txBody>
        </p:sp>
        <p:sp>
          <p:nvSpPr>
            <p:cNvPr id="19484" name="Line 10"/>
            <p:cNvSpPr>
              <a:spLocks noChangeShapeType="1"/>
            </p:cNvSpPr>
            <p:nvPr/>
          </p:nvSpPr>
          <p:spPr bwMode="auto">
            <a:xfrm>
              <a:off x="853" y="2886"/>
              <a:ext cx="621" cy="0"/>
            </a:xfrm>
            <a:prstGeom prst="line">
              <a:avLst/>
            </a:prstGeom>
            <a:noFill/>
            <a:ln w="9525">
              <a:solidFill>
                <a:schemeClr val="tx1"/>
              </a:solidFill>
              <a:round/>
              <a:headEnd/>
              <a:tailEnd/>
            </a:ln>
          </p:spPr>
          <p:txBody>
            <a:bodyPr/>
            <a:lstStyle/>
            <a:p>
              <a:endParaRPr lang="zh-CN" altLang="en-US"/>
            </a:p>
          </p:txBody>
        </p:sp>
      </p:grpSp>
      <p:grpSp>
        <p:nvGrpSpPr>
          <p:cNvPr id="3" name="Group 11"/>
          <p:cNvGrpSpPr>
            <a:grpSpLocks/>
          </p:cNvGrpSpPr>
          <p:nvPr/>
        </p:nvGrpSpPr>
        <p:grpSpPr bwMode="auto">
          <a:xfrm>
            <a:off x="5181600" y="762000"/>
            <a:ext cx="3657600" cy="1041400"/>
            <a:chOff x="2741" y="2671"/>
            <a:chExt cx="2730" cy="656"/>
          </a:xfrm>
        </p:grpSpPr>
        <p:sp>
          <p:nvSpPr>
            <p:cNvPr id="19477" name="AutoShape 12"/>
            <p:cNvSpPr>
              <a:spLocks noChangeArrowheads="1"/>
            </p:cNvSpPr>
            <p:nvPr/>
          </p:nvSpPr>
          <p:spPr bwMode="auto">
            <a:xfrm>
              <a:off x="2741" y="2671"/>
              <a:ext cx="2730" cy="656"/>
            </a:xfrm>
            <a:prstGeom prst="triangle">
              <a:avLst>
                <a:gd name="adj" fmla="val 50000"/>
              </a:avLst>
            </a:prstGeom>
            <a:noFill/>
            <a:ln w="9525">
              <a:solidFill>
                <a:schemeClr val="tx1"/>
              </a:solidFill>
              <a:miter lim="800000"/>
              <a:headEnd/>
              <a:tailEnd/>
            </a:ln>
          </p:spPr>
          <p:txBody>
            <a:bodyPr wrap="none" anchor="ctr"/>
            <a:lstStyle/>
            <a:p>
              <a:endParaRPr lang="en-US" altLang="zh-CN"/>
            </a:p>
          </p:txBody>
        </p:sp>
        <p:sp>
          <p:nvSpPr>
            <p:cNvPr id="19478" name="Line 13"/>
            <p:cNvSpPr>
              <a:spLocks noChangeShapeType="1"/>
            </p:cNvSpPr>
            <p:nvPr/>
          </p:nvSpPr>
          <p:spPr bwMode="auto">
            <a:xfrm>
              <a:off x="3696" y="2886"/>
              <a:ext cx="824" cy="0"/>
            </a:xfrm>
            <a:prstGeom prst="line">
              <a:avLst/>
            </a:prstGeom>
            <a:noFill/>
            <a:ln w="9525">
              <a:solidFill>
                <a:schemeClr val="tx1"/>
              </a:solidFill>
              <a:round/>
              <a:headEnd/>
              <a:tailEnd/>
            </a:ln>
          </p:spPr>
          <p:txBody>
            <a:bodyPr/>
            <a:lstStyle/>
            <a:p>
              <a:endParaRPr lang="zh-CN" altLang="en-US"/>
            </a:p>
          </p:txBody>
        </p:sp>
        <p:sp>
          <p:nvSpPr>
            <p:cNvPr id="19479" name="Line 14"/>
            <p:cNvSpPr>
              <a:spLocks noChangeShapeType="1"/>
            </p:cNvSpPr>
            <p:nvPr/>
          </p:nvSpPr>
          <p:spPr bwMode="auto">
            <a:xfrm>
              <a:off x="3277" y="3079"/>
              <a:ext cx="1639" cy="0"/>
            </a:xfrm>
            <a:prstGeom prst="line">
              <a:avLst/>
            </a:prstGeom>
            <a:noFill/>
            <a:ln w="9525">
              <a:solidFill>
                <a:schemeClr val="tx1"/>
              </a:solidFill>
              <a:round/>
              <a:headEnd/>
              <a:tailEnd/>
            </a:ln>
          </p:spPr>
          <p:txBody>
            <a:bodyPr/>
            <a:lstStyle/>
            <a:p>
              <a:endParaRPr lang="zh-CN" altLang="en-US"/>
            </a:p>
          </p:txBody>
        </p:sp>
      </p:grpSp>
      <p:sp>
        <p:nvSpPr>
          <p:cNvPr id="19463" name="Text Box 15"/>
          <p:cNvSpPr txBox="1">
            <a:spLocks noChangeArrowheads="1"/>
          </p:cNvSpPr>
          <p:nvPr/>
        </p:nvSpPr>
        <p:spPr bwMode="auto">
          <a:xfrm>
            <a:off x="6858000" y="838200"/>
            <a:ext cx="311150" cy="366713"/>
          </a:xfrm>
          <a:prstGeom prst="rect">
            <a:avLst/>
          </a:prstGeom>
          <a:noFill/>
          <a:ln w="9525">
            <a:noFill/>
            <a:miter lim="800000"/>
            <a:headEnd/>
            <a:tailEnd/>
          </a:ln>
        </p:spPr>
        <p:txBody>
          <a:bodyPr wrap="none">
            <a:spAutoFit/>
          </a:bodyPr>
          <a:lstStyle/>
          <a:p>
            <a:r>
              <a:rPr lang="en-US" altLang="zh-CN"/>
              <a:t>1</a:t>
            </a:r>
          </a:p>
        </p:txBody>
      </p:sp>
      <p:sp>
        <p:nvSpPr>
          <p:cNvPr id="19464" name="Text Box 16"/>
          <p:cNvSpPr txBox="1">
            <a:spLocks noChangeArrowheads="1"/>
          </p:cNvSpPr>
          <p:nvPr/>
        </p:nvSpPr>
        <p:spPr bwMode="auto">
          <a:xfrm>
            <a:off x="6858000" y="1066800"/>
            <a:ext cx="311150" cy="366713"/>
          </a:xfrm>
          <a:prstGeom prst="rect">
            <a:avLst/>
          </a:prstGeom>
          <a:noFill/>
          <a:ln w="9525">
            <a:noFill/>
            <a:miter lim="800000"/>
            <a:headEnd/>
            <a:tailEnd/>
          </a:ln>
        </p:spPr>
        <p:txBody>
          <a:bodyPr wrap="none">
            <a:spAutoFit/>
          </a:bodyPr>
          <a:lstStyle/>
          <a:p>
            <a:r>
              <a:rPr lang="en-US" altLang="zh-CN"/>
              <a:t>8</a:t>
            </a:r>
          </a:p>
        </p:txBody>
      </p:sp>
      <p:sp>
        <p:nvSpPr>
          <p:cNvPr id="19465" name="Text Box 17"/>
          <p:cNvSpPr txBox="1">
            <a:spLocks noChangeArrowheads="1"/>
          </p:cNvSpPr>
          <p:nvPr/>
        </p:nvSpPr>
        <p:spPr bwMode="auto">
          <a:xfrm>
            <a:off x="6781800" y="1447800"/>
            <a:ext cx="438150" cy="366713"/>
          </a:xfrm>
          <a:prstGeom prst="rect">
            <a:avLst/>
          </a:prstGeom>
          <a:noFill/>
          <a:ln w="9525">
            <a:noFill/>
            <a:miter lim="800000"/>
            <a:headEnd/>
            <a:tailEnd/>
          </a:ln>
        </p:spPr>
        <p:txBody>
          <a:bodyPr wrap="none">
            <a:spAutoFit/>
          </a:bodyPr>
          <a:lstStyle/>
          <a:p>
            <a:r>
              <a:rPr lang="en-US" altLang="zh-CN"/>
              <a:t>64</a:t>
            </a:r>
          </a:p>
        </p:txBody>
      </p:sp>
      <p:sp>
        <p:nvSpPr>
          <p:cNvPr id="19466" name="Text Box 18"/>
          <p:cNvSpPr txBox="1">
            <a:spLocks noChangeArrowheads="1"/>
          </p:cNvSpPr>
          <p:nvPr/>
        </p:nvSpPr>
        <p:spPr bwMode="auto">
          <a:xfrm>
            <a:off x="1219200" y="381000"/>
            <a:ext cx="228600" cy="369888"/>
          </a:xfrm>
          <a:prstGeom prst="rect">
            <a:avLst/>
          </a:prstGeom>
          <a:noFill/>
          <a:ln w="9525">
            <a:noFill/>
            <a:miter lim="800000"/>
            <a:headEnd/>
            <a:tailEnd/>
          </a:ln>
        </p:spPr>
        <p:txBody>
          <a:bodyPr>
            <a:spAutoFit/>
          </a:bodyPr>
          <a:lstStyle/>
          <a:p>
            <a:r>
              <a:rPr lang="en-US" altLang="zh-CN"/>
              <a:t>1</a:t>
            </a:r>
          </a:p>
        </p:txBody>
      </p:sp>
      <p:sp>
        <p:nvSpPr>
          <p:cNvPr id="19467" name="Text Box 19"/>
          <p:cNvSpPr txBox="1">
            <a:spLocks noChangeArrowheads="1"/>
          </p:cNvSpPr>
          <p:nvPr/>
        </p:nvSpPr>
        <p:spPr bwMode="auto">
          <a:xfrm>
            <a:off x="1219200" y="838200"/>
            <a:ext cx="311150" cy="366713"/>
          </a:xfrm>
          <a:prstGeom prst="rect">
            <a:avLst/>
          </a:prstGeom>
          <a:noFill/>
          <a:ln w="9525">
            <a:noFill/>
            <a:miter lim="800000"/>
            <a:headEnd/>
            <a:tailEnd/>
          </a:ln>
        </p:spPr>
        <p:txBody>
          <a:bodyPr wrap="none">
            <a:spAutoFit/>
          </a:bodyPr>
          <a:lstStyle/>
          <a:p>
            <a:r>
              <a:rPr lang="en-US" altLang="zh-CN"/>
              <a:t>4</a:t>
            </a:r>
          </a:p>
        </p:txBody>
      </p:sp>
      <p:sp>
        <p:nvSpPr>
          <p:cNvPr id="19468" name="Text Box 20"/>
          <p:cNvSpPr txBox="1">
            <a:spLocks noChangeArrowheads="1"/>
          </p:cNvSpPr>
          <p:nvPr/>
        </p:nvSpPr>
        <p:spPr bwMode="auto">
          <a:xfrm>
            <a:off x="1143000" y="1295400"/>
            <a:ext cx="438150" cy="366713"/>
          </a:xfrm>
          <a:prstGeom prst="rect">
            <a:avLst/>
          </a:prstGeom>
          <a:noFill/>
          <a:ln w="9525">
            <a:noFill/>
            <a:miter lim="800000"/>
            <a:headEnd/>
            <a:tailEnd/>
          </a:ln>
        </p:spPr>
        <p:txBody>
          <a:bodyPr wrap="none">
            <a:spAutoFit/>
          </a:bodyPr>
          <a:lstStyle/>
          <a:p>
            <a:r>
              <a:rPr lang="en-US" altLang="zh-CN"/>
              <a:t>16</a:t>
            </a:r>
          </a:p>
        </p:txBody>
      </p:sp>
      <p:sp>
        <p:nvSpPr>
          <p:cNvPr id="19469" name="Text Box 21"/>
          <p:cNvSpPr txBox="1">
            <a:spLocks noChangeArrowheads="1"/>
          </p:cNvSpPr>
          <p:nvPr/>
        </p:nvSpPr>
        <p:spPr bwMode="auto">
          <a:xfrm>
            <a:off x="1184102" y="1690687"/>
            <a:ext cx="438150" cy="366713"/>
          </a:xfrm>
          <a:prstGeom prst="rect">
            <a:avLst/>
          </a:prstGeom>
          <a:noFill/>
          <a:ln w="9525">
            <a:noFill/>
            <a:miter lim="800000"/>
            <a:headEnd/>
            <a:tailEnd/>
          </a:ln>
        </p:spPr>
        <p:txBody>
          <a:bodyPr wrap="none">
            <a:spAutoFit/>
          </a:bodyPr>
          <a:lstStyle/>
          <a:p>
            <a:r>
              <a:rPr lang="en-US" altLang="zh-CN"/>
              <a:t>64</a:t>
            </a:r>
          </a:p>
        </p:txBody>
      </p:sp>
      <p:sp>
        <p:nvSpPr>
          <p:cNvPr id="19470" name="Text Box 22"/>
          <p:cNvSpPr txBox="1">
            <a:spLocks noChangeArrowheads="1"/>
          </p:cNvSpPr>
          <p:nvPr/>
        </p:nvSpPr>
        <p:spPr bwMode="auto">
          <a:xfrm>
            <a:off x="1081636" y="2233613"/>
            <a:ext cx="565150" cy="366713"/>
          </a:xfrm>
          <a:prstGeom prst="rect">
            <a:avLst/>
          </a:prstGeom>
          <a:noFill/>
          <a:ln w="9525">
            <a:noFill/>
            <a:miter lim="800000"/>
            <a:headEnd/>
            <a:tailEnd/>
          </a:ln>
        </p:spPr>
        <p:txBody>
          <a:bodyPr wrap="none">
            <a:spAutoFit/>
          </a:bodyPr>
          <a:lstStyle/>
          <a:p>
            <a:r>
              <a:rPr lang="en-US" altLang="zh-CN" dirty="0"/>
              <a:t>256</a:t>
            </a:r>
          </a:p>
        </p:txBody>
      </p:sp>
      <p:sp>
        <p:nvSpPr>
          <p:cNvPr id="19471" name="Text Box 23"/>
          <p:cNvSpPr txBox="1">
            <a:spLocks noChangeArrowheads="1"/>
          </p:cNvSpPr>
          <p:nvPr/>
        </p:nvSpPr>
        <p:spPr bwMode="auto">
          <a:xfrm>
            <a:off x="6096000" y="2233613"/>
            <a:ext cx="2303463" cy="581025"/>
          </a:xfrm>
          <a:prstGeom prst="rect">
            <a:avLst/>
          </a:prstGeom>
          <a:noFill/>
          <a:ln w="9525">
            <a:noFill/>
            <a:miter lim="800000"/>
            <a:headEnd/>
            <a:tailEnd/>
          </a:ln>
        </p:spPr>
        <p:txBody>
          <a:bodyPr wrap="none">
            <a:spAutoFit/>
          </a:bodyPr>
          <a:lstStyle/>
          <a:p>
            <a:r>
              <a:rPr lang="en-US" altLang="zh-CN" sz="1600"/>
              <a:t>Total # of manager: 73</a:t>
            </a:r>
          </a:p>
          <a:p>
            <a:r>
              <a:rPr lang="en-US" altLang="zh-CN" sz="1600"/>
              <a:t>             employees:585</a:t>
            </a:r>
          </a:p>
        </p:txBody>
      </p:sp>
      <p:sp>
        <p:nvSpPr>
          <p:cNvPr id="19472" name="Line 24"/>
          <p:cNvSpPr>
            <a:spLocks noChangeShapeType="1"/>
          </p:cNvSpPr>
          <p:nvPr/>
        </p:nvSpPr>
        <p:spPr bwMode="auto">
          <a:xfrm flipH="1">
            <a:off x="4724400" y="1828800"/>
            <a:ext cx="457200" cy="228600"/>
          </a:xfrm>
          <a:prstGeom prst="line">
            <a:avLst/>
          </a:prstGeom>
          <a:noFill/>
          <a:ln w="9525">
            <a:solidFill>
              <a:schemeClr val="tx1"/>
            </a:solidFill>
            <a:round/>
            <a:headEnd/>
            <a:tailEnd/>
          </a:ln>
        </p:spPr>
        <p:txBody>
          <a:bodyPr/>
          <a:lstStyle/>
          <a:p>
            <a:endParaRPr lang="zh-CN" altLang="en-US"/>
          </a:p>
        </p:txBody>
      </p:sp>
      <p:sp>
        <p:nvSpPr>
          <p:cNvPr id="19473" name="Line 25"/>
          <p:cNvSpPr>
            <a:spLocks noChangeShapeType="1"/>
          </p:cNvSpPr>
          <p:nvPr/>
        </p:nvSpPr>
        <p:spPr bwMode="auto">
          <a:xfrm>
            <a:off x="8839200" y="1828800"/>
            <a:ext cx="304800" cy="152400"/>
          </a:xfrm>
          <a:prstGeom prst="line">
            <a:avLst/>
          </a:prstGeom>
          <a:noFill/>
          <a:ln w="9525">
            <a:solidFill>
              <a:schemeClr val="tx1"/>
            </a:solidFill>
            <a:round/>
            <a:headEnd/>
            <a:tailEnd/>
          </a:ln>
        </p:spPr>
        <p:txBody>
          <a:bodyPr/>
          <a:lstStyle/>
          <a:p>
            <a:endParaRPr lang="zh-CN" altLang="en-US"/>
          </a:p>
        </p:txBody>
      </p:sp>
      <p:sp>
        <p:nvSpPr>
          <p:cNvPr id="19474" name="Line 26"/>
          <p:cNvSpPr>
            <a:spLocks noChangeShapeType="1"/>
          </p:cNvSpPr>
          <p:nvPr/>
        </p:nvSpPr>
        <p:spPr bwMode="auto">
          <a:xfrm>
            <a:off x="4800600" y="2057400"/>
            <a:ext cx="4343400" cy="0"/>
          </a:xfrm>
          <a:prstGeom prst="line">
            <a:avLst/>
          </a:prstGeom>
          <a:noFill/>
          <a:ln w="9525">
            <a:solidFill>
              <a:schemeClr val="tx1"/>
            </a:solidFill>
            <a:round/>
            <a:headEnd/>
            <a:tailEnd/>
          </a:ln>
        </p:spPr>
        <p:txBody>
          <a:bodyPr/>
          <a:lstStyle/>
          <a:p>
            <a:endParaRPr lang="zh-CN" altLang="en-US"/>
          </a:p>
        </p:txBody>
      </p:sp>
      <p:sp>
        <p:nvSpPr>
          <p:cNvPr id="19475" name="Text Box 27"/>
          <p:cNvSpPr txBox="1">
            <a:spLocks noChangeArrowheads="1"/>
          </p:cNvSpPr>
          <p:nvPr/>
        </p:nvSpPr>
        <p:spPr bwMode="auto">
          <a:xfrm>
            <a:off x="6736394" y="1803400"/>
            <a:ext cx="828675" cy="366712"/>
          </a:xfrm>
          <a:prstGeom prst="rect">
            <a:avLst/>
          </a:prstGeom>
          <a:noFill/>
          <a:ln w="9525">
            <a:noFill/>
            <a:miter lim="800000"/>
            <a:headEnd/>
            <a:tailEnd/>
          </a:ln>
        </p:spPr>
        <p:txBody>
          <a:bodyPr>
            <a:spAutoFit/>
          </a:bodyPr>
          <a:lstStyle/>
          <a:p>
            <a:r>
              <a:rPr lang="en-US" altLang="zh-CN" dirty="0"/>
              <a:t>512</a:t>
            </a:r>
          </a:p>
        </p:txBody>
      </p:sp>
      <p:sp>
        <p:nvSpPr>
          <p:cNvPr id="19476" name="Text Box 28"/>
          <p:cNvSpPr txBox="1">
            <a:spLocks noChangeArrowheads="1"/>
          </p:cNvSpPr>
          <p:nvPr/>
        </p:nvSpPr>
        <p:spPr bwMode="auto">
          <a:xfrm>
            <a:off x="457200" y="2667000"/>
            <a:ext cx="2360613" cy="581025"/>
          </a:xfrm>
          <a:prstGeom prst="rect">
            <a:avLst/>
          </a:prstGeom>
          <a:noFill/>
          <a:ln w="9525">
            <a:noFill/>
            <a:miter lim="800000"/>
            <a:headEnd/>
            <a:tailEnd/>
          </a:ln>
        </p:spPr>
        <p:txBody>
          <a:bodyPr wrap="none">
            <a:spAutoFit/>
          </a:bodyPr>
          <a:lstStyle/>
          <a:p>
            <a:r>
              <a:rPr lang="en-US" altLang="zh-CN" sz="1600"/>
              <a:t>Total # of managers: 85</a:t>
            </a:r>
          </a:p>
          <a:p>
            <a:r>
              <a:rPr lang="en-US" altLang="zh-CN" sz="1600"/>
              <a:t>             employees: 341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tLang="zh-CN" dirty="0"/>
              <a:t>Span of control </a:t>
            </a:r>
            <a:r>
              <a:rPr lang="zh-CN" altLang="en-US" dirty="0"/>
              <a:t>控制幅度</a:t>
            </a:r>
            <a:endParaRPr lang="en-US" altLang="zh-CN" dirty="0"/>
          </a:p>
        </p:txBody>
      </p:sp>
      <p:sp>
        <p:nvSpPr>
          <p:cNvPr id="20484" name="Rectangle 3"/>
          <p:cNvSpPr>
            <a:spLocks noGrp="1" noChangeArrowheads="1"/>
          </p:cNvSpPr>
          <p:nvPr>
            <p:ph idx="1"/>
          </p:nvPr>
        </p:nvSpPr>
        <p:spPr/>
        <p:txBody>
          <a:bodyPr/>
          <a:lstStyle/>
          <a:p>
            <a:pPr eaLnBrk="1" hangingPunct="1"/>
            <a:r>
              <a:rPr lang="en-US" altLang="zh-CN" sz="2800" b="1" dirty="0"/>
              <a:t>Critical question:</a:t>
            </a:r>
            <a:r>
              <a:rPr lang="en-US" altLang="zh-CN" sz="2800" dirty="0"/>
              <a:t> How many people </a:t>
            </a:r>
            <a:r>
              <a:rPr lang="en-US" altLang="zh-CN" sz="2800" b="1" i="1" dirty="0">
                <a:solidFill>
                  <a:srgbClr val="FF0000"/>
                </a:solidFill>
              </a:rPr>
              <a:t>who have to work with each other</a:t>
            </a:r>
            <a:r>
              <a:rPr lang="en-US" altLang="zh-CN" sz="2800" dirty="0">
                <a:solidFill>
                  <a:srgbClr val="FF0000"/>
                </a:solidFill>
              </a:rPr>
              <a:t> </a:t>
            </a:r>
            <a:r>
              <a:rPr lang="en-US" altLang="zh-CN" sz="2800" dirty="0"/>
              <a:t>report to a manager? (police sergeant vs. secretary of energy)</a:t>
            </a:r>
          </a:p>
          <a:p>
            <a:pPr eaLnBrk="1" hangingPunct="1">
              <a:buFontTx/>
              <a:buNone/>
            </a:pPr>
            <a:endParaRPr lang="en-US" altLang="zh-CN" sz="2800" dirty="0"/>
          </a:p>
          <a:p>
            <a:pPr eaLnBrk="1" hangingPunct="1">
              <a:spcAft>
                <a:spcPct val="70000"/>
              </a:spcAft>
            </a:pPr>
            <a:r>
              <a:rPr lang="en-US" altLang="zh-CN" sz="2800" dirty="0"/>
              <a:t>The span of control (downward) is limited concept in public-sector management because public administrators must deal with so many lateral and external relations.</a:t>
            </a:r>
          </a:p>
          <a:p>
            <a:pPr eaLnBrk="1" hangingPunct="1"/>
            <a:endParaRPr lang="en-US" altLang="zh-CN" sz="2800" dirty="0"/>
          </a:p>
        </p:txBody>
      </p:sp>
      <p:sp>
        <p:nvSpPr>
          <p:cNvPr id="20482" name="灯片编号占位符 5"/>
          <p:cNvSpPr>
            <a:spLocks noGrp="1"/>
          </p:cNvSpPr>
          <p:nvPr>
            <p:ph type="sldNum" sz="quarter" idx="12"/>
          </p:nvPr>
        </p:nvSpPr>
        <p:spPr>
          <a:noFill/>
        </p:spPr>
        <p:txBody>
          <a:bodyPr/>
          <a:lstStyle/>
          <a:p>
            <a:fld id="{44BA9DCD-BDFC-4EA4-918D-136FD2E4DBBD}" type="slidenum">
              <a:rPr lang="zh-CN" altLang="en-US" smtClean="0">
                <a:latin typeface="Arial" charset="0"/>
              </a:rPr>
              <a:pPr/>
              <a:t>12</a:t>
            </a:fld>
            <a:endParaRPr lang="en-US" altLang="zh-CN">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381000"/>
            <a:ext cx="8229600" cy="792163"/>
          </a:xfrm>
        </p:spPr>
        <p:txBody>
          <a:bodyPr/>
          <a:lstStyle/>
          <a:p>
            <a:pPr eaLnBrk="1" hangingPunct="1"/>
            <a:r>
              <a:rPr lang="en-US" altLang="zh-CN"/>
              <a:t>Line and Staff Authority</a:t>
            </a:r>
          </a:p>
        </p:txBody>
      </p:sp>
      <p:sp>
        <p:nvSpPr>
          <p:cNvPr id="21508" name="Rectangle 3"/>
          <p:cNvSpPr>
            <a:spLocks noGrp="1" noChangeArrowheads="1"/>
          </p:cNvSpPr>
          <p:nvPr>
            <p:ph type="body" sz="half" idx="2"/>
          </p:nvPr>
        </p:nvSpPr>
        <p:spPr>
          <a:xfrm>
            <a:off x="457200" y="1295400"/>
            <a:ext cx="8507288" cy="5445968"/>
          </a:xfrm>
        </p:spPr>
        <p:txBody>
          <a:bodyPr>
            <a:noAutofit/>
          </a:bodyPr>
          <a:lstStyle/>
          <a:p>
            <a:pPr eaLnBrk="1" hangingPunct="1">
              <a:lnSpc>
                <a:spcPct val="90000"/>
              </a:lnSpc>
            </a:pPr>
            <a:r>
              <a:rPr lang="en-US" altLang="zh-CN" sz="2800" b="1" dirty="0"/>
              <a:t>Line </a:t>
            </a:r>
            <a:r>
              <a:rPr lang="en-US" altLang="zh-CN" sz="2800" dirty="0"/>
              <a:t>refers to the </a:t>
            </a:r>
            <a:r>
              <a:rPr lang="en-US" altLang="zh-CN" sz="2800" u="sng" dirty="0"/>
              <a:t>division</a:t>
            </a:r>
            <a:r>
              <a:rPr lang="en-US" altLang="zh-CN" sz="2800" dirty="0"/>
              <a:t> between those agencies and individuals engaged in </a:t>
            </a:r>
            <a:r>
              <a:rPr lang="en-US" altLang="zh-CN" sz="2800" u="sng" dirty="0"/>
              <a:t>implementing programs.</a:t>
            </a:r>
          </a:p>
          <a:p>
            <a:pPr eaLnBrk="1" hangingPunct="1">
              <a:lnSpc>
                <a:spcPct val="90000"/>
              </a:lnSpc>
            </a:pPr>
            <a:r>
              <a:rPr lang="en-US" altLang="zh-CN" sz="2800" b="1" dirty="0"/>
              <a:t>Staff</a:t>
            </a:r>
            <a:r>
              <a:rPr lang="en-US" altLang="zh-CN" sz="2800" dirty="0"/>
              <a:t> refers to those concerned with </a:t>
            </a:r>
            <a:r>
              <a:rPr lang="en-US" altLang="zh-CN" sz="2800" u="sng" dirty="0"/>
              <a:t>providing advice</a:t>
            </a:r>
            <a:r>
              <a:rPr lang="en-US" altLang="zh-CN" sz="2800" dirty="0"/>
              <a:t> and assistance to </a:t>
            </a:r>
            <a:r>
              <a:rPr lang="en-US" altLang="zh-CN" sz="2800" u="sng" dirty="0"/>
              <a:t>top management</a:t>
            </a:r>
            <a:r>
              <a:rPr lang="en-US" altLang="zh-CN" sz="2800" dirty="0"/>
              <a:t>.</a:t>
            </a:r>
          </a:p>
          <a:p>
            <a:pPr eaLnBrk="1" hangingPunct="1">
              <a:lnSpc>
                <a:spcPct val="90000"/>
              </a:lnSpc>
            </a:pPr>
            <a:r>
              <a:rPr lang="en-US" altLang="zh-CN" sz="2800" b="1" dirty="0">
                <a:solidFill>
                  <a:schemeClr val="hlink"/>
                </a:solidFill>
              </a:rPr>
              <a:t>Line authority</a:t>
            </a:r>
            <a:r>
              <a:rPr lang="en-US" altLang="zh-CN" sz="2800" dirty="0"/>
              <a:t> means that people in management positions have </a:t>
            </a:r>
            <a:r>
              <a:rPr lang="en-US" altLang="zh-CN" sz="2800" u="sng" dirty="0"/>
              <a:t>formal authority</a:t>
            </a:r>
            <a:r>
              <a:rPr lang="en-US" altLang="zh-CN" sz="2800" dirty="0"/>
              <a:t> to direct and control immediate subordinates.</a:t>
            </a:r>
          </a:p>
          <a:p>
            <a:pPr eaLnBrk="1" hangingPunct="1">
              <a:lnSpc>
                <a:spcPct val="90000"/>
              </a:lnSpc>
            </a:pPr>
            <a:r>
              <a:rPr lang="en-US" altLang="zh-CN" sz="2800" b="1" dirty="0">
                <a:solidFill>
                  <a:schemeClr val="hlink"/>
                </a:solidFill>
              </a:rPr>
              <a:t>Staff authority</a:t>
            </a:r>
            <a:r>
              <a:rPr lang="en-US" altLang="zh-CN" sz="2800" dirty="0"/>
              <a:t> includes the right to</a:t>
            </a:r>
            <a:r>
              <a:rPr lang="en-US" altLang="zh-CN" sz="2800" u="sng" dirty="0"/>
              <a:t> advise</a:t>
            </a:r>
            <a:r>
              <a:rPr lang="en-US" altLang="zh-CN" sz="2800" dirty="0"/>
              <a:t>, recommend, and counsel in the staff areas of expertise. </a:t>
            </a:r>
          </a:p>
          <a:p>
            <a:pPr lvl="1">
              <a:lnSpc>
                <a:spcPct val="90000"/>
              </a:lnSpc>
            </a:pPr>
            <a:r>
              <a:rPr lang="en-US" altLang="zh-CN" dirty="0"/>
              <a:t>Staff function grows fast. </a:t>
            </a:r>
          </a:p>
          <a:p>
            <a:pPr lvl="1" eaLnBrk="1" hangingPunct="1">
              <a:lnSpc>
                <a:spcPct val="90000"/>
              </a:lnSpc>
            </a:pPr>
            <a:r>
              <a:rPr lang="en-US" altLang="zh-CN" dirty="0"/>
              <a:t>E.g. Higher education increase: student enrollment: 40% ; instructors:50%; full-time support staff: 200%. </a:t>
            </a:r>
          </a:p>
        </p:txBody>
      </p:sp>
      <p:sp>
        <p:nvSpPr>
          <p:cNvPr id="21506" name="灯片编号占位符 6"/>
          <p:cNvSpPr>
            <a:spLocks noGrp="1"/>
          </p:cNvSpPr>
          <p:nvPr>
            <p:ph type="sldNum" sz="quarter" idx="4294967295"/>
          </p:nvPr>
        </p:nvSpPr>
        <p:spPr>
          <a:xfrm>
            <a:off x="6553200" y="6356350"/>
            <a:ext cx="2133600" cy="365125"/>
          </a:xfrm>
          <a:noFill/>
        </p:spPr>
        <p:txBody>
          <a:bodyPr/>
          <a:lstStyle/>
          <a:p>
            <a:fld id="{DA6C050D-4F77-4339-AF51-05951B78A5BC}" type="slidenum">
              <a:rPr lang="zh-CN" altLang="en-US" smtClean="0">
                <a:latin typeface="Arial" charset="0"/>
              </a:rPr>
              <a:pPr/>
              <a:t>13</a:t>
            </a:fld>
            <a:endParaRPr lang="en-US" altLang="zh-CN">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zh-CN" dirty="0"/>
              <a:t>Depicting </a:t>
            </a:r>
            <a:r>
              <a:rPr lang="zh-CN" altLang="en-US" dirty="0"/>
              <a:t>描绘</a:t>
            </a:r>
            <a:r>
              <a:rPr lang="en-US" altLang="zh-CN" dirty="0"/>
              <a:t> the Organization</a:t>
            </a:r>
          </a:p>
        </p:txBody>
      </p:sp>
      <p:sp>
        <p:nvSpPr>
          <p:cNvPr id="22532" name="Rectangle 3"/>
          <p:cNvSpPr>
            <a:spLocks noGrp="1" noChangeArrowheads="1"/>
          </p:cNvSpPr>
          <p:nvPr>
            <p:ph idx="1"/>
          </p:nvPr>
        </p:nvSpPr>
        <p:spPr>
          <a:xfrm>
            <a:off x="838200" y="1600200"/>
            <a:ext cx="4648200" cy="4724400"/>
          </a:xfrm>
        </p:spPr>
        <p:txBody>
          <a:bodyPr/>
          <a:lstStyle/>
          <a:p>
            <a:pPr>
              <a:lnSpc>
                <a:spcPct val="90000"/>
              </a:lnSpc>
            </a:pPr>
            <a:r>
              <a:rPr lang="en-US" altLang="zh-CN"/>
              <a:t>Organization Chart</a:t>
            </a:r>
          </a:p>
          <a:p>
            <a:pPr lvl="1">
              <a:lnSpc>
                <a:spcPct val="90000"/>
              </a:lnSpc>
            </a:pPr>
            <a:r>
              <a:rPr lang="en-US" altLang="zh-CN"/>
              <a:t>A chart that shows the structure of the organization including the title of each manager’s position and, by means of connecting lines, who is accountable to whom and who has authority for each area.</a:t>
            </a:r>
          </a:p>
        </p:txBody>
      </p:sp>
      <p:sp>
        <p:nvSpPr>
          <p:cNvPr id="22530" name="灯片编号占位符 5"/>
          <p:cNvSpPr>
            <a:spLocks noGrp="1"/>
          </p:cNvSpPr>
          <p:nvPr>
            <p:ph type="sldNum" sz="quarter" idx="12"/>
          </p:nvPr>
        </p:nvSpPr>
        <p:spPr>
          <a:noFill/>
        </p:spPr>
        <p:txBody>
          <a:bodyPr/>
          <a:lstStyle/>
          <a:p>
            <a:fld id="{37B1194F-7C09-4BE0-A942-0350D1C1AD34}" type="slidenum">
              <a:rPr lang="en-US" altLang="zh-CN" smtClean="0">
                <a:latin typeface="Arial" charset="0"/>
              </a:rPr>
              <a:pPr/>
              <a:t>14</a:t>
            </a:fld>
            <a:endParaRPr lang="en-US" altLang="zh-CN">
              <a:latin typeface="Arial" charset="0"/>
            </a:endParaRPr>
          </a:p>
        </p:txBody>
      </p:sp>
      <p:pic>
        <p:nvPicPr>
          <p:cNvPr id="22533" name="Picture 4" descr="pe02387_"/>
          <p:cNvPicPr>
            <a:picLocks noChangeAspect="1" noChangeArrowheads="1"/>
          </p:cNvPicPr>
          <p:nvPr/>
        </p:nvPicPr>
        <p:blipFill>
          <a:blip r:embed="rId2" cstate="print"/>
          <a:srcRect/>
          <a:stretch>
            <a:fillRect/>
          </a:stretch>
        </p:blipFill>
        <p:spPr bwMode="auto">
          <a:xfrm>
            <a:off x="5867400" y="2514600"/>
            <a:ext cx="2449513" cy="24114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en-US" altLang="zh-CN"/>
              <a:t>Organizational Chart</a:t>
            </a:r>
            <a:endParaRPr lang="zh-CN" altLang="en-US"/>
          </a:p>
        </p:txBody>
      </p:sp>
      <p:sp>
        <p:nvSpPr>
          <p:cNvPr id="23555" name="灯片编号占位符 2"/>
          <p:cNvSpPr>
            <a:spLocks noGrp="1"/>
          </p:cNvSpPr>
          <p:nvPr>
            <p:ph type="sldNum" sz="quarter" idx="12"/>
          </p:nvPr>
        </p:nvSpPr>
        <p:spPr>
          <a:noFill/>
        </p:spPr>
        <p:txBody>
          <a:bodyPr/>
          <a:lstStyle/>
          <a:p>
            <a:fld id="{1A52D065-14CA-4713-9E6F-2004B1EB8211}" type="slidenum">
              <a:rPr lang="zh-CN" altLang="en-US" smtClean="0">
                <a:latin typeface="Arial" charset="0"/>
              </a:rPr>
              <a:pPr/>
              <a:t>15</a:t>
            </a:fld>
            <a:endParaRPr lang="en-US" altLang="zh-CN">
              <a:latin typeface="Arial" charset="0"/>
            </a:endParaRPr>
          </a:p>
        </p:txBody>
      </p:sp>
      <p:pic>
        <p:nvPicPr>
          <p:cNvPr id="23556" name="Picture 2" descr="http://www.tjmj.org.cn/uploadfiles/20131227222713174.jpg"/>
          <p:cNvPicPr>
            <a:picLocks noChangeAspect="1" noChangeArrowheads="1"/>
          </p:cNvPicPr>
          <p:nvPr/>
        </p:nvPicPr>
        <p:blipFill>
          <a:blip r:embed="rId2" cstate="print"/>
          <a:srcRect/>
          <a:stretch>
            <a:fillRect/>
          </a:stretch>
        </p:blipFill>
        <p:spPr bwMode="auto">
          <a:xfrm>
            <a:off x="609600" y="1295400"/>
            <a:ext cx="7772400" cy="5029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28600" y="457200"/>
            <a:ext cx="8915400" cy="868363"/>
          </a:xfrm>
        </p:spPr>
        <p:txBody>
          <a:bodyPr/>
          <a:lstStyle/>
          <a:p>
            <a:r>
              <a:rPr lang="en-US" altLang="zh-CN" dirty="0"/>
              <a:t>Limitations of Organizational Chart</a:t>
            </a:r>
          </a:p>
        </p:txBody>
      </p:sp>
      <p:sp>
        <p:nvSpPr>
          <p:cNvPr id="24580" name="Rectangle 3"/>
          <p:cNvSpPr>
            <a:spLocks noGrp="1" noChangeArrowheads="1"/>
          </p:cNvSpPr>
          <p:nvPr>
            <p:ph idx="1"/>
          </p:nvPr>
        </p:nvSpPr>
        <p:spPr>
          <a:xfrm>
            <a:off x="304800" y="1676400"/>
            <a:ext cx="8587680" cy="4876800"/>
          </a:xfrm>
        </p:spPr>
        <p:txBody>
          <a:bodyPr>
            <a:normAutofit/>
          </a:bodyPr>
          <a:lstStyle/>
          <a:p>
            <a:pPr>
              <a:spcBef>
                <a:spcPts val="0"/>
              </a:spcBef>
              <a:spcAft>
                <a:spcPts val="1200"/>
              </a:spcAft>
            </a:pPr>
            <a:r>
              <a:rPr lang="en-US" altLang="zh-CN" sz="3300" dirty="0"/>
              <a:t>Readers cannot tell the degree of responsibility and authority at the same management level.</a:t>
            </a:r>
          </a:p>
          <a:p>
            <a:pPr>
              <a:spcBef>
                <a:spcPts val="0"/>
              </a:spcBef>
              <a:spcAft>
                <a:spcPts val="1200"/>
              </a:spcAft>
            </a:pPr>
            <a:r>
              <a:rPr lang="en-US" altLang="zh-CN" sz="3300" dirty="0"/>
              <a:t>Not easy to tell line and staff positions from the chart.</a:t>
            </a:r>
          </a:p>
          <a:p>
            <a:pPr>
              <a:spcBef>
                <a:spcPts val="0"/>
              </a:spcBef>
              <a:spcAft>
                <a:spcPts val="1200"/>
              </a:spcAft>
            </a:pPr>
            <a:r>
              <a:rPr lang="en-US" altLang="zh-CN" sz="3300" dirty="0"/>
              <a:t>It does not show all lines of communication.</a:t>
            </a:r>
          </a:p>
          <a:p>
            <a:pPr>
              <a:spcBef>
                <a:spcPts val="0"/>
              </a:spcBef>
              <a:spcAft>
                <a:spcPts val="1200"/>
              </a:spcAft>
            </a:pPr>
            <a:r>
              <a:rPr lang="en-US" altLang="zh-CN" sz="3300" dirty="0">
                <a:hlinkClick r:id="rId2" action="ppaction://hlinksldjump"/>
              </a:rPr>
              <a:t>It fails to show the informal organization</a:t>
            </a:r>
            <a:r>
              <a:rPr lang="en-US" altLang="zh-CN" sz="3300" dirty="0"/>
              <a:t>.</a:t>
            </a:r>
          </a:p>
          <a:p>
            <a:pPr>
              <a:spcBef>
                <a:spcPts val="0"/>
              </a:spcBef>
              <a:spcAft>
                <a:spcPts val="1200"/>
              </a:spcAft>
            </a:pPr>
            <a:r>
              <a:rPr lang="en-US" altLang="zh-CN" sz="3300" dirty="0"/>
              <a:t>Interpretations may not be correct.</a:t>
            </a:r>
          </a:p>
        </p:txBody>
      </p:sp>
      <p:sp>
        <p:nvSpPr>
          <p:cNvPr id="24578" name="灯片编号占位符 5"/>
          <p:cNvSpPr>
            <a:spLocks noGrp="1"/>
          </p:cNvSpPr>
          <p:nvPr>
            <p:ph type="sldNum" sz="quarter" idx="12"/>
          </p:nvPr>
        </p:nvSpPr>
        <p:spPr>
          <a:noFill/>
        </p:spPr>
        <p:txBody>
          <a:bodyPr/>
          <a:lstStyle/>
          <a:p>
            <a:fld id="{379FD3BD-72E5-426F-A6A9-0DE1FC8D546F}" type="slidenum">
              <a:rPr lang="zh-CN" altLang="en-US" smtClean="0">
                <a:latin typeface="Arial" charset="0"/>
              </a:rPr>
              <a:pPr/>
              <a:t>16</a:t>
            </a:fld>
            <a:endParaRPr lang="en-US" altLang="zh-CN">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p:spPr>
        <p:txBody>
          <a:bodyPr/>
          <a:lstStyle/>
          <a:p>
            <a:fld id="{B0543A56-77AB-4897-88C5-16A8B272CC12}" type="slidenum">
              <a:rPr lang="zh-CN" altLang="en-US" smtClean="0">
                <a:latin typeface="Arial" charset="0"/>
                <a:ea typeface="宋体" charset="-122"/>
              </a:rPr>
              <a:pPr/>
              <a:t>17</a:t>
            </a:fld>
            <a:endParaRPr lang="en-US" altLang="zh-CN">
              <a:latin typeface="Arial" charset="0"/>
              <a:ea typeface="宋体" charset="-122"/>
            </a:endParaRPr>
          </a:p>
        </p:txBody>
      </p:sp>
      <p:sp>
        <p:nvSpPr>
          <p:cNvPr id="25603" name="Rectangle 2"/>
          <p:cNvSpPr>
            <a:spLocks noGrp="1" noChangeArrowheads="1"/>
          </p:cNvSpPr>
          <p:nvPr>
            <p:ph type="title"/>
          </p:nvPr>
        </p:nvSpPr>
        <p:spPr>
          <a:xfrm>
            <a:off x="323528" y="260648"/>
            <a:ext cx="8229600" cy="1143000"/>
          </a:xfrm>
        </p:spPr>
        <p:txBody>
          <a:bodyPr/>
          <a:lstStyle/>
          <a:p>
            <a:pPr eaLnBrk="1" hangingPunct="1"/>
            <a:r>
              <a:rPr lang="en-US" altLang="zh-CN" dirty="0"/>
              <a:t>How the Office Really Works </a:t>
            </a:r>
          </a:p>
        </p:txBody>
      </p:sp>
      <p:pic>
        <p:nvPicPr>
          <p:cNvPr id="25604" name="Picture 4"/>
          <p:cNvPicPr>
            <a:picLocks noGrp="1" noChangeAspect="1" noChangeArrowheads="1"/>
          </p:cNvPicPr>
          <p:nvPr>
            <p:ph type="body" idx="1"/>
          </p:nvPr>
        </p:nvPicPr>
        <p:blipFill>
          <a:blip r:embed="rId2" cstate="print"/>
          <a:srcRect l="15930" t="17455" r="13382" b="55501"/>
          <a:stretch>
            <a:fillRect/>
          </a:stretch>
        </p:blipFill>
        <p:spPr>
          <a:xfrm>
            <a:off x="304800" y="1268760"/>
            <a:ext cx="8686800" cy="5054253"/>
          </a:xfrm>
          <a:solidFill>
            <a:schemeClr val="accent1"/>
          </a:solidFill>
        </p:spPr>
      </p:pic>
      <p:sp>
        <p:nvSpPr>
          <p:cNvPr id="25605" name="Line 12"/>
          <p:cNvSpPr>
            <a:spLocks noChangeShapeType="1"/>
          </p:cNvSpPr>
          <p:nvPr/>
        </p:nvSpPr>
        <p:spPr bwMode="auto">
          <a:xfrm flipV="1">
            <a:off x="3581400" y="2590800"/>
            <a:ext cx="0" cy="152400"/>
          </a:xfrm>
          <a:prstGeom prst="line">
            <a:avLst/>
          </a:prstGeom>
          <a:noFill/>
          <a:ln w="12700">
            <a:solidFill>
              <a:schemeClr val="bg2"/>
            </a:solidFill>
            <a:round/>
            <a:headEnd/>
            <a:tailEnd/>
          </a:ln>
        </p:spPr>
        <p:txBody>
          <a:bodyPr/>
          <a:lstStyle/>
          <a:p>
            <a:endParaRPr lang="zh-CN" altLang="en-US"/>
          </a:p>
        </p:txBody>
      </p:sp>
      <p:sp>
        <p:nvSpPr>
          <p:cNvPr id="141318" name="Line 13"/>
          <p:cNvSpPr>
            <a:spLocks noChangeShapeType="1"/>
          </p:cNvSpPr>
          <p:nvPr/>
        </p:nvSpPr>
        <p:spPr bwMode="auto">
          <a:xfrm>
            <a:off x="755576" y="5013176"/>
            <a:ext cx="609600" cy="0"/>
          </a:xfrm>
          <a:prstGeom prst="line">
            <a:avLst/>
          </a:prstGeom>
          <a:noFill/>
          <a:ln w="38100">
            <a:solidFill>
              <a:srgbClr val="0070C0"/>
            </a:solidFill>
            <a:round/>
            <a:headEnd/>
            <a:tailEnd/>
          </a:ln>
        </p:spPr>
        <p:txBody>
          <a:bodyPr/>
          <a:lstStyle/>
          <a:p>
            <a:pPr>
              <a:defRPr/>
            </a:pP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a typeface="宋体" pitchFamily="2" charset="-122"/>
            </a:endParaRPr>
          </a:p>
        </p:txBody>
      </p:sp>
      <p:sp>
        <p:nvSpPr>
          <p:cNvPr id="25607" name="Line 14"/>
          <p:cNvSpPr>
            <a:spLocks noChangeShapeType="1"/>
          </p:cNvSpPr>
          <p:nvPr/>
        </p:nvSpPr>
        <p:spPr bwMode="auto">
          <a:xfrm>
            <a:off x="7164288" y="2132856"/>
            <a:ext cx="609600" cy="0"/>
          </a:xfrm>
          <a:prstGeom prst="line">
            <a:avLst/>
          </a:prstGeom>
          <a:noFill/>
          <a:ln w="38100">
            <a:solidFill>
              <a:srgbClr val="EC300A"/>
            </a:solidFill>
            <a:round/>
            <a:headEnd/>
            <a:tailEnd/>
          </a:ln>
        </p:spPr>
        <p:txBody>
          <a:bodyPr/>
          <a:lstStyle/>
          <a:p>
            <a:endParaRPr lang="zh-CN" altLang="en-US"/>
          </a:p>
        </p:txBody>
      </p:sp>
      <p:sp>
        <p:nvSpPr>
          <p:cNvPr id="25608" name="Line 13"/>
          <p:cNvSpPr>
            <a:spLocks noChangeShapeType="1"/>
          </p:cNvSpPr>
          <p:nvPr/>
        </p:nvSpPr>
        <p:spPr bwMode="auto">
          <a:xfrm>
            <a:off x="3419872" y="2492896"/>
            <a:ext cx="609600" cy="0"/>
          </a:xfrm>
          <a:prstGeom prst="line">
            <a:avLst/>
          </a:prstGeom>
          <a:noFill/>
          <a:ln w="38100">
            <a:solidFill>
              <a:srgbClr val="EC300A"/>
            </a:solidFill>
            <a:round/>
            <a:headEnd/>
            <a:tailEnd/>
          </a:ln>
        </p:spPr>
        <p:txBody>
          <a:bodyPr/>
          <a:lstStyle/>
          <a:p>
            <a:endParaRPr lang="zh-CN" altLang="en-US"/>
          </a:p>
        </p:txBody>
      </p:sp>
      <p:sp>
        <p:nvSpPr>
          <p:cNvPr id="9" name="Line 13"/>
          <p:cNvSpPr>
            <a:spLocks noChangeShapeType="1"/>
          </p:cNvSpPr>
          <p:nvPr/>
        </p:nvSpPr>
        <p:spPr bwMode="auto">
          <a:xfrm>
            <a:off x="6588224" y="3717032"/>
            <a:ext cx="609600" cy="0"/>
          </a:xfrm>
          <a:prstGeom prst="line">
            <a:avLst/>
          </a:prstGeom>
          <a:noFill/>
          <a:ln w="38100">
            <a:solidFill>
              <a:srgbClr val="0070C0"/>
            </a:solidFill>
            <a:round/>
            <a:headEnd/>
            <a:tailEnd/>
          </a:ln>
        </p:spPr>
        <p:txBody>
          <a:bodyPr/>
          <a:lstStyle/>
          <a:p>
            <a:pPr>
              <a:defRPr/>
            </a:pP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a typeface="宋体"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274638"/>
            <a:ext cx="8686800" cy="1143000"/>
          </a:xfrm>
        </p:spPr>
        <p:txBody>
          <a:bodyPr>
            <a:normAutofit/>
          </a:bodyPr>
          <a:lstStyle/>
          <a:p>
            <a:pPr eaLnBrk="1" hangingPunct="1"/>
            <a:r>
              <a:rPr lang="en-US" altLang="zh-CN"/>
              <a:t>II. Common Organizational Designs</a:t>
            </a:r>
          </a:p>
        </p:txBody>
      </p:sp>
      <p:sp>
        <p:nvSpPr>
          <p:cNvPr id="26628" name="Rectangle 3"/>
          <p:cNvSpPr>
            <a:spLocks noGrp="1" noChangeArrowheads="1"/>
          </p:cNvSpPr>
          <p:nvPr>
            <p:ph idx="1"/>
          </p:nvPr>
        </p:nvSpPr>
        <p:spPr>
          <a:xfrm>
            <a:off x="457200" y="1752600"/>
            <a:ext cx="8229600" cy="4297363"/>
          </a:xfrm>
        </p:spPr>
        <p:txBody>
          <a:bodyPr>
            <a:normAutofit/>
          </a:bodyPr>
          <a:lstStyle/>
          <a:p>
            <a:pPr eaLnBrk="1" hangingPunct="1"/>
            <a:r>
              <a:rPr lang="en-US" altLang="zh-CN" sz="3600" dirty="0"/>
              <a:t>Leader-Follower Organization</a:t>
            </a:r>
          </a:p>
          <a:p>
            <a:pPr eaLnBrk="1" hangingPunct="1"/>
            <a:r>
              <a:rPr lang="en-US" altLang="zh-CN" sz="3600" dirty="0"/>
              <a:t>Bureaucracy</a:t>
            </a:r>
          </a:p>
          <a:p>
            <a:pPr eaLnBrk="1" hangingPunct="1"/>
            <a:r>
              <a:rPr lang="en-US" altLang="zh-CN" sz="3600" dirty="0"/>
              <a:t>Matrix Approach</a:t>
            </a:r>
          </a:p>
          <a:p>
            <a:pPr eaLnBrk="1" hangingPunct="1"/>
            <a:r>
              <a:rPr lang="en-US" altLang="zh-CN" sz="3600" dirty="0"/>
              <a:t>Team Approach</a:t>
            </a:r>
          </a:p>
          <a:p>
            <a:pPr eaLnBrk="1" hangingPunct="1"/>
            <a:r>
              <a:rPr lang="en-US" altLang="zh-CN" sz="3600" dirty="0"/>
              <a:t>Network Approach</a:t>
            </a:r>
            <a:endParaRPr lang="zh-CN" altLang="en-US" sz="3600" dirty="0"/>
          </a:p>
        </p:txBody>
      </p:sp>
      <p:sp>
        <p:nvSpPr>
          <p:cNvPr id="26626" name="灯片编号占位符 5"/>
          <p:cNvSpPr>
            <a:spLocks noGrp="1"/>
          </p:cNvSpPr>
          <p:nvPr>
            <p:ph type="sldNum" sz="quarter" idx="12"/>
          </p:nvPr>
        </p:nvSpPr>
        <p:spPr>
          <a:noFill/>
        </p:spPr>
        <p:txBody>
          <a:bodyPr/>
          <a:lstStyle/>
          <a:p>
            <a:fld id="{3EFFE3B4-6379-4E1E-BE4E-AF9FD4203A5B}" type="slidenum">
              <a:rPr lang="zh-CN" altLang="en-US" smtClean="0">
                <a:latin typeface="Arial" charset="0"/>
              </a:rPr>
              <a:pPr/>
              <a:t>18</a:t>
            </a:fld>
            <a:endParaRPr lang="en-US" altLang="zh-CN">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ltLang="zh-CN"/>
              <a:t>Leader-Follower Organization</a:t>
            </a:r>
          </a:p>
        </p:txBody>
      </p:sp>
      <p:sp>
        <p:nvSpPr>
          <p:cNvPr id="27652" name="Rectangle 3"/>
          <p:cNvSpPr>
            <a:spLocks noGrp="1" noChangeArrowheads="1"/>
          </p:cNvSpPr>
          <p:nvPr>
            <p:ph idx="1"/>
          </p:nvPr>
        </p:nvSpPr>
        <p:spPr>
          <a:xfrm>
            <a:off x="533400" y="1295400"/>
            <a:ext cx="8229600" cy="4525963"/>
          </a:xfrm>
        </p:spPr>
        <p:txBody>
          <a:bodyPr>
            <a:normAutofit/>
          </a:bodyPr>
          <a:lstStyle/>
          <a:p>
            <a:pPr marL="609600" indent="-609600" eaLnBrk="1" hangingPunct="1"/>
            <a:r>
              <a:rPr lang="en-US" altLang="zh-CN" sz="2800"/>
              <a:t>According to Max Weber, there are three types of legitimate authority:</a:t>
            </a:r>
          </a:p>
          <a:p>
            <a:pPr marL="990600" lvl="1" indent="-533400" eaLnBrk="1" hangingPunct="1"/>
            <a:r>
              <a:rPr lang="en-US" altLang="zh-CN" sz="2400" b="1"/>
              <a:t>Traditional</a:t>
            </a:r>
            <a:r>
              <a:rPr lang="en-US" altLang="zh-CN" sz="2400"/>
              <a:t>: Associated with kings and parents.</a:t>
            </a:r>
          </a:p>
          <a:p>
            <a:pPr marL="990600" lvl="1" indent="-533400" eaLnBrk="1" hangingPunct="1"/>
            <a:r>
              <a:rPr lang="en-US" altLang="zh-CN" sz="2400" b="1">
                <a:solidFill>
                  <a:schemeClr val="hlink"/>
                </a:solidFill>
              </a:rPr>
              <a:t>Charismatic </a:t>
            </a:r>
            <a:r>
              <a:rPr lang="zh-CN" altLang="en-US" sz="2400" b="1">
                <a:solidFill>
                  <a:schemeClr val="hlink"/>
                </a:solidFill>
              </a:rPr>
              <a:t>魅力型</a:t>
            </a:r>
            <a:r>
              <a:rPr lang="en-US" altLang="zh-CN" sz="2400"/>
              <a:t>: Based on the members</a:t>
            </a:r>
            <a:r>
              <a:rPr lang="en-US" altLang="zh-CN" sz="2400">
                <a:latin typeface="Garamond" pitchFamily="18" charset="0"/>
              </a:rPr>
              <a:t>’</a:t>
            </a:r>
            <a:r>
              <a:rPr lang="en-US" altLang="zh-CN" sz="2400"/>
              <a:t> abandonment of themselves to an individual distinguished by holiness, heroism, and exemplariness (Leader-Follower) </a:t>
            </a:r>
          </a:p>
          <a:p>
            <a:pPr marL="990600" lvl="1" indent="-533400" eaLnBrk="1" hangingPunct="1"/>
            <a:r>
              <a:rPr lang="en-US" altLang="zh-CN" sz="2400" b="1"/>
              <a:t>Legal</a:t>
            </a:r>
            <a:r>
              <a:rPr lang="en-US" altLang="zh-CN" sz="2400"/>
              <a:t>: Associated with constitutional governments.</a:t>
            </a:r>
          </a:p>
          <a:p>
            <a:pPr marL="609600" indent="-609600" eaLnBrk="1" hangingPunct="1">
              <a:spcBef>
                <a:spcPct val="50000"/>
              </a:spcBef>
            </a:pPr>
            <a:r>
              <a:rPr lang="en-US" altLang="zh-CN" sz="2800" u="sng"/>
              <a:t>Weakness</a:t>
            </a:r>
            <a:r>
              <a:rPr lang="en-US" altLang="zh-CN" sz="2800"/>
              <a:t>: Too often a leader is unwilling to adapt to new challenges.</a:t>
            </a:r>
          </a:p>
        </p:txBody>
      </p:sp>
      <p:sp>
        <p:nvSpPr>
          <p:cNvPr id="27650" name="灯片编号占位符 5"/>
          <p:cNvSpPr>
            <a:spLocks noGrp="1"/>
          </p:cNvSpPr>
          <p:nvPr>
            <p:ph type="sldNum" sz="quarter" idx="12"/>
          </p:nvPr>
        </p:nvSpPr>
        <p:spPr>
          <a:noFill/>
        </p:spPr>
        <p:txBody>
          <a:bodyPr/>
          <a:lstStyle/>
          <a:p>
            <a:fld id="{B98C73B7-81C6-40DE-A58C-5F713F13E623}" type="slidenum">
              <a:rPr lang="zh-CN" altLang="en-US" smtClean="0">
                <a:latin typeface="Arial" charset="0"/>
              </a:rPr>
              <a:pPr/>
              <a:t>19</a:t>
            </a:fld>
            <a:endParaRPr lang="en-US" altLang="zh-CN">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1412776"/>
            <a:ext cx="8218487" cy="3096344"/>
          </a:xfrm>
        </p:spPr>
        <p:txBody>
          <a:bodyPr/>
          <a:lstStyle/>
          <a:p>
            <a:pPr algn="ctr" eaLnBrk="1" hangingPunct="1"/>
            <a:r>
              <a:rPr lang="en-US" altLang="zh-CN" dirty="0">
                <a:latin typeface="Times New Roman" pitchFamily="18" charset="0"/>
                <a:cs typeface="Times New Roman" pitchFamily="18" charset="0"/>
              </a:rPr>
              <a:t>Week 11</a:t>
            </a:r>
            <a:br>
              <a:rPr lang="en-US" altLang="zh-CN" dirty="0">
                <a:latin typeface="Times New Roman" pitchFamily="18" charset="0"/>
                <a:cs typeface="Times New Roman" pitchFamily="18" charset="0"/>
              </a:rPr>
            </a:br>
            <a:r>
              <a:rPr lang="en-US" altLang="zh-CN" dirty="0">
                <a:latin typeface="Times New Roman" pitchFamily="18" charset="0"/>
                <a:cs typeface="Times New Roman" pitchFamily="18" charset="0"/>
              </a:rPr>
              <a:t>Organizing</a:t>
            </a:r>
            <a:endParaRPr lang="en-US" altLang="zh-CN" sz="4000" dirty="0">
              <a:latin typeface="Times New Roman" pitchFamily="18" charset="0"/>
              <a:cs typeface="Times New Roman"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0"/>
            <a:ext cx="8229600" cy="1143000"/>
          </a:xfrm>
        </p:spPr>
        <p:txBody>
          <a:bodyPr/>
          <a:lstStyle/>
          <a:p>
            <a:pPr eaLnBrk="1" hangingPunct="1"/>
            <a:r>
              <a:rPr lang="en-US" altLang="zh-CN"/>
              <a:t>Bureaucracy</a:t>
            </a:r>
            <a:endParaRPr lang="zh-CN" altLang="en-US"/>
          </a:p>
        </p:txBody>
      </p:sp>
      <p:sp>
        <p:nvSpPr>
          <p:cNvPr id="28676" name="Rectangle 3"/>
          <p:cNvSpPr>
            <a:spLocks noGrp="1" noChangeArrowheads="1"/>
          </p:cNvSpPr>
          <p:nvPr>
            <p:ph idx="1"/>
          </p:nvPr>
        </p:nvSpPr>
        <p:spPr>
          <a:xfrm>
            <a:off x="457200" y="1295400"/>
            <a:ext cx="8229600" cy="5085928"/>
          </a:xfrm>
        </p:spPr>
        <p:txBody>
          <a:bodyPr>
            <a:normAutofit fontScale="92500" lnSpcReduction="10000"/>
          </a:bodyPr>
          <a:lstStyle/>
          <a:p>
            <a:pPr eaLnBrk="1" hangingPunct="1">
              <a:lnSpc>
                <a:spcPct val="80000"/>
              </a:lnSpc>
              <a:spcBef>
                <a:spcPct val="45000"/>
              </a:spcBef>
            </a:pPr>
            <a:r>
              <a:rPr lang="en-US" altLang="zh-CN" sz="3000" dirty="0"/>
              <a:t>Division of labor based on functional specialization.</a:t>
            </a:r>
          </a:p>
          <a:p>
            <a:pPr eaLnBrk="1" hangingPunct="1">
              <a:lnSpc>
                <a:spcPct val="80000"/>
              </a:lnSpc>
              <a:spcBef>
                <a:spcPct val="45000"/>
              </a:spcBef>
            </a:pPr>
            <a:r>
              <a:rPr lang="en-US" altLang="zh-CN" sz="3000" dirty="0"/>
              <a:t>Well-defined hierarchy of authority.</a:t>
            </a:r>
          </a:p>
          <a:p>
            <a:pPr eaLnBrk="1" hangingPunct="1">
              <a:lnSpc>
                <a:spcPct val="80000"/>
              </a:lnSpc>
              <a:spcBef>
                <a:spcPct val="45000"/>
              </a:spcBef>
            </a:pPr>
            <a:r>
              <a:rPr lang="en-US" altLang="zh-CN" sz="3000" dirty="0"/>
              <a:t>System of rules covering the rights and duties of employment.</a:t>
            </a:r>
          </a:p>
          <a:p>
            <a:pPr eaLnBrk="1" hangingPunct="1">
              <a:lnSpc>
                <a:spcPct val="80000"/>
              </a:lnSpc>
              <a:spcBef>
                <a:spcPct val="45000"/>
              </a:spcBef>
            </a:pPr>
            <a:r>
              <a:rPr lang="en-US" altLang="zh-CN" sz="3000" dirty="0"/>
              <a:t>Systems of procedures for dealing with work situations.</a:t>
            </a:r>
          </a:p>
          <a:p>
            <a:pPr eaLnBrk="1" hangingPunct="1">
              <a:lnSpc>
                <a:spcPct val="80000"/>
              </a:lnSpc>
              <a:spcBef>
                <a:spcPct val="45000"/>
              </a:spcBef>
            </a:pPr>
            <a:r>
              <a:rPr lang="en-US" altLang="zh-CN" sz="3000" dirty="0"/>
              <a:t>Impersonality of interpersonal relations.</a:t>
            </a:r>
          </a:p>
          <a:p>
            <a:pPr eaLnBrk="1" hangingPunct="1">
              <a:lnSpc>
                <a:spcPct val="80000"/>
              </a:lnSpc>
              <a:spcBef>
                <a:spcPct val="45000"/>
              </a:spcBef>
            </a:pPr>
            <a:r>
              <a:rPr lang="en-US" altLang="zh-CN" sz="3000" dirty="0"/>
              <a:t>Promotion and selection based on technical competencies.</a:t>
            </a:r>
          </a:p>
          <a:p>
            <a:pPr eaLnBrk="1" hangingPunct="1">
              <a:lnSpc>
                <a:spcPct val="80000"/>
              </a:lnSpc>
              <a:spcBef>
                <a:spcPct val="45000"/>
              </a:spcBef>
              <a:buFontTx/>
              <a:buNone/>
            </a:pPr>
            <a:endParaRPr lang="en-US" altLang="zh-CN" sz="2400" dirty="0"/>
          </a:p>
          <a:p>
            <a:pPr eaLnBrk="1" hangingPunct="1">
              <a:lnSpc>
                <a:spcPct val="80000"/>
              </a:lnSpc>
            </a:pPr>
            <a:r>
              <a:rPr lang="en-US" altLang="zh-CN" u="sng" dirty="0"/>
              <a:t>Weakness</a:t>
            </a:r>
            <a:r>
              <a:rPr lang="en-US" altLang="zh-CN" dirty="0"/>
              <a:t>: </a:t>
            </a:r>
            <a:r>
              <a:rPr lang="en-US" altLang="zh-CN" sz="3200" dirty="0"/>
              <a:t>Standard programs</a:t>
            </a:r>
            <a:r>
              <a:rPr lang="en-US" altLang="zh-CN" sz="3200" dirty="0">
                <a:sym typeface="Wingdings" pitchFamily="2" charset="2"/>
              </a:rPr>
              <a:t> </a:t>
            </a:r>
            <a:r>
              <a:rPr lang="en-US" altLang="zh-CN" sz="3200" dirty="0"/>
              <a:t>Low capability for innovation</a:t>
            </a:r>
          </a:p>
        </p:txBody>
      </p:sp>
      <p:sp>
        <p:nvSpPr>
          <p:cNvPr id="28674" name="灯片编号占位符 5"/>
          <p:cNvSpPr>
            <a:spLocks noGrp="1"/>
          </p:cNvSpPr>
          <p:nvPr>
            <p:ph type="sldNum" sz="quarter" idx="12"/>
          </p:nvPr>
        </p:nvSpPr>
        <p:spPr>
          <a:noFill/>
        </p:spPr>
        <p:txBody>
          <a:bodyPr/>
          <a:lstStyle/>
          <a:p>
            <a:fld id="{DDC36A9E-BC1B-4EF7-9DC8-D1FE8923863F}" type="slidenum">
              <a:rPr lang="zh-CN" altLang="en-US" smtClean="0">
                <a:latin typeface="Arial" charset="0"/>
              </a:rPr>
              <a:pPr/>
              <a:t>20</a:t>
            </a:fld>
            <a:endParaRPr lang="en-US" altLang="zh-CN">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457200" y="838200"/>
            <a:ext cx="8229600" cy="762000"/>
          </a:xfrm>
        </p:spPr>
        <p:txBody>
          <a:bodyPr>
            <a:normAutofit fontScale="90000"/>
          </a:bodyPr>
          <a:lstStyle/>
          <a:p>
            <a:r>
              <a:rPr lang="en-US" altLang="zh-CN"/>
              <a:t>Matrix Organization</a:t>
            </a:r>
            <a:br>
              <a:rPr lang="en-US" altLang="zh-CN"/>
            </a:br>
            <a:endParaRPr lang="zh-CN" altLang="en-US"/>
          </a:p>
        </p:txBody>
      </p:sp>
      <p:sp>
        <p:nvSpPr>
          <p:cNvPr id="29699" name="内容占位符 2"/>
          <p:cNvSpPr>
            <a:spLocks noGrp="1"/>
          </p:cNvSpPr>
          <p:nvPr>
            <p:ph idx="1"/>
          </p:nvPr>
        </p:nvSpPr>
        <p:spPr/>
        <p:txBody>
          <a:bodyPr/>
          <a:lstStyle/>
          <a:p>
            <a:r>
              <a:rPr lang="en-US" altLang="zh-CN" dirty="0"/>
              <a:t>An organization structure in which employees are permanently attached to one department</a:t>
            </a:r>
            <a:r>
              <a:rPr lang="zh-CN" altLang="en-US" dirty="0"/>
              <a:t>（永久属于一个部门）</a:t>
            </a:r>
            <a:r>
              <a:rPr lang="en-US" altLang="zh-CN" dirty="0"/>
              <a:t>, but also simultaneously </a:t>
            </a:r>
            <a:r>
              <a:rPr lang="zh-CN" altLang="en-US" dirty="0"/>
              <a:t>同时</a:t>
            </a:r>
            <a:r>
              <a:rPr lang="en-US" altLang="zh-CN" dirty="0"/>
              <a:t>have ongoing assignments in which they report to project, customer, product, or geographic unit heads.</a:t>
            </a:r>
          </a:p>
          <a:p>
            <a:pPr>
              <a:buFontTx/>
              <a:buNone/>
            </a:pPr>
            <a:endParaRPr lang="zh-CN" altLang="en-US" dirty="0"/>
          </a:p>
        </p:txBody>
      </p:sp>
      <p:sp>
        <p:nvSpPr>
          <p:cNvPr id="29700" name="灯片编号占位符 3"/>
          <p:cNvSpPr>
            <a:spLocks noGrp="1"/>
          </p:cNvSpPr>
          <p:nvPr>
            <p:ph type="sldNum" sz="quarter" idx="12"/>
          </p:nvPr>
        </p:nvSpPr>
        <p:spPr>
          <a:noFill/>
        </p:spPr>
        <p:txBody>
          <a:bodyPr/>
          <a:lstStyle/>
          <a:p>
            <a:fld id="{ED1CF331-8BE5-4392-A392-963BF89AEAE4}" type="slidenum">
              <a:rPr lang="zh-CN" altLang="en-US" smtClean="0">
                <a:latin typeface="Arial" charset="0"/>
              </a:rPr>
              <a:pPr/>
              <a:t>21</a:t>
            </a:fld>
            <a:endParaRPr lang="en-US" altLang="zh-CN">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152400"/>
            <a:ext cx="8229600" cy="1143000"/>
          </a:xfrm>
        </p:spPr>
        <p:txBody>
          <a:bodyPr/>
          <a:lstStyle/>
          <a:p>
            <a:pPr eaLnBrk="1" hangingPunct="1"/>
            <a:r>
              <a:rPr lang="en-US" altLang="zh-CN"/>
              <a:t>Matrix Approach</a:t>
            </a:r>
          </a:p>
        </p:txBody>
      </p:sp>
      <p:pic>
        <p:nvPicPr>
          <p:cNvPr id="30725" name="Picture 7"/>
          <p:cNvPicPr>
            <a:picLocks noGrp="1" noChangeAspect="1" noChangeArrowheads="1"/>
          </p:cNvPicPr>
          <p:nvPr>
            <p:ph sz="half" idx="1"/>
          </p:nvPr>
        </p:nvPicPr>
        <p:blipFill>
          <a:blip r:embed="rId2" cstate="print"/>
          <a:srcRect l="21823" t="18761" r="20242" b="53099"/>
          <a:stretch>
            <a:fillRect/>
          </a:stretch>
        </p:blipFill>
        <p:spPr>
          <a:xfrm>
            <a:off x="611560" y="1371600"/>
            <a:ext cx="7848872" cy="2417440"/>
          </a:xfrm>
          <a:noFill/>
        </p:spPr>
      </p:pic>
      <p:sp>
        <p:nvSpPr>
          <p:cNvPr id="30724" name="Rectangle 3"/>
          <p:cNvSpPr>
            <a:spLocks noGrp="1" noChangeArrowheads="1"/>
          </p:cNvSpPr>
          <p:nvPr>
            <p:ph type="body" sz="half" idx="2"/>
          </p:nvPr>
        </p:nvSpPr>
        <p:spPr>
          <a:xfrm>
            <a:off x="457200" y="4038600"/>
            <a:ext cx="8229600" cy="2667000"/>
          </a:xfrm>
        </p:spPr>
        <p:txBody>
          <a:bodyPr>
            <a:normAutofit fontScale="92500" lnSpcReduction="10000"/>
          </a:bodyPr>
          <a:lstStyle/>
          <a:p>
            <a:pPr eaLnBrk="1" hangingPunct="1">
              <a:lnSpc>
                <a:spcPct val="85000"/>
              </a:lnSpc>
              <a:spcBef>
                <a:spcPct val="50000"/>
              </a:spcBef>
            </a:pPr>
            <a:r>
              <a:rPr lang="en-US" altLang="zh-CN" sz="2400" dirty="0"/>
              <a:t>A number of </a:t>
            </a:r>
            <a:r>
              <a:rPr lang="en-US" altLang="zh-CN" sz="2400" b="1" u="sng" dirty="0"/>
              <a:t>project managers</a:t>
            </a:r>
            <a:r>
              <a:rPr lang="en-US" altLang="zh-CN" sz="2400" dirty="0"/>
              <a:t> exert (</a:t>
            </a:r>
            <a:r>
              <a:rPr lang="zh-CN" altLang="en-US" sz="2400" dirty="0"/>
              <a:t>行使</a:t>
            </a:r>
            <a:r>
              <a:rPr lang="en-US" altLang="zh-CN" sz="2400" dirty="0"/>
              <a:t>) planning, scheduling, and cost control over people who have been assigned to their projects, while </a:t>
            </a:r>
            <a:r>
              <a:rPr lang="en-US" altLang="zh-CN" sz="2400" b="1" u="sng" dirty="0"/>
              <a:t>other managers</a:t>
            </a:r>
            <a:r>
              <a:rPr lang="en-US" altLang="zh-CN" sz="2400" dirty="0"/>
              <a:t> exert more </a:t>
            </a:r>
            <a:r>
              <a:rPr lang="en-US" altLang="zh-CN" sz="2400" b="1" dirty="0"/>
              <a:t>traditional line control</a:t>
            </a:r>
            <a:r>
              <a:rPr lang="en-US" altLang="zh-CN" sz="2400" dirty="0"/>
              <a:t> over the same people.</a:t>
            </a:r>
          </a:p>
          <a:p>
            <a:pPr eaLnBrk="1" hangingPunct="1">
              <a:lnSpc>
                <a:spcPct val="85000"/>
              </a:lnSpc>
              <a:spcBef>
                <a:spcPct val="50000"/>
              </a:spcBef>
            </a:pPr>
            <a:r>
              <a:rPr lang="en-US" altLang="zh-CN" sz="2400" dirty="0"/>
              <a:t>A matrix structure can be used effectively when the work performed is for specific, narrowly defined projects.</a:t>
            </a:r>
          </a:p>
          <a:p>
            <a:pPr>
              <a:lnSpc>
                <a:spcPct val="85000"/>
              </a:lnSpc>
              <a:spcBef>
                <a:spcPct val="50000"/>
              </a:spcBef>
            </a:pPr>
            <a:r>
              <a:rPr lang="en-US" altLang="zh-CN" sz="2400" dirty="0"/>
              <a:t>When the organization has a large number of specialists,</a:t>
            </a:r>
            <a:r>
              <a:rPr lang="zh-CN" altLang="en-US" sz="2400" dirty="0"/>
              <a:t> </a:t>
            </a:r>
            <a:r>
              <a:rPr lang="en-US" altLang="zh-CN" sz="2400" dirty="0"/>
              <a:t>the matrix type could be best used.</a:t>
            </a:r>
          </a:p>
        </p:txBody>
      </p:sp>
      <p:sp>
        <p:nvSpPr>
          <p:cNvPr id="30722" name="灯片编号占位符 6"/>
          <p:cNvSpPr>
            <a:spLocks noGrp="1"/>
          </p:cNvSpPr>
          <p:nvPr>
            <p:ph type="sldNum" sz="quarter" idx="4294967295"/>
          </p:nvPr>
        </p:nvSpPr>
        <p:spPr>
          <a:xfrm>
            <a:off x="6553200" y="6356350"/>
            <a:ext cx="2133600" cy="365125"/>
          </a:xfrm>
          <a:noFill/>
        </p:spPr>
        <p:txBody>
          <a:bodyPr/>
          <a:lstStyle/>
          <a:p>
            <a:fld id="{E4887962-6F92-4F0D-A5A6-387153548DF7}" type="slidenum">
              <a:rPr lang="zh-CN" altLang="en-US" smtClean="0">
                <a:latin typeface="Arial" charset="0"/>
              </a:rPr>
              <a:pPr/>
              <a:t>22</a:t>
            </a:fld>
            <a:endParaRPr lang="en-US" altLang="zh-CN">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381000"/>
            <a:ext cx="8229600" cy="1143000"/>
          </a:xfrm>
        </p:spPr>
        <p:txBody>
          <a:bodyPr/>
          <a:lstStyle/>
          <a:p>
            <a:pPr eaLnBrk="1" hangingPunct="1"/>
            <a:r>
              <a:rPr lang="en-US" altLang="zh-CN"/>
              <a:t>Problems of Matrix Approach</a:t>
            </a:r>
          </a:p>
        </p:txBody>
      </p:sp>
      <p:sp>
        <p:nvSpPr>
          <p:cNvPr id="31748" name="Rectangle 3"/>
          <p:cNvSpPr>
            <a:spLocks noGrp="1" noChangeArrowheads="1"/>
          </p:cNvSpPr>
          <p:nvPr>
            <p:ph idx="1"/>
          </p:nvPr>
        </p:nvSpPr>
        <p:spPr>
          <a:xfrm>
            <a:off x="457200" y="1752600"/>
            <a:ext cx="8229600" cy="4844752"/>
          </a:xfrm>
        </p:spPr>
        <p:txBody>
          <a:bodyPr>
            <a:normAutofit/>
          </a:bodyPr>
          <a:lstStyle/>
          <a:p>
            <a:pPr eaLnBrk="1" hangingPunct="1">
              <a:spcAft>
                <a:spcPct val="50000"/>
              </a:spcAft>
            </a:pPr>
            <a:r>
              <a:rPr lang="en-US" altLang="zh-CN" sz="2600" dirty="0"/>
              <a:t>They make it difficult for personnel to develop the expertise that they could gain from working in one functional area.</a:t>
            </a:r>
          </a:p>
          <a:p>
            <a:pPr eaLnBrk="1" hangingPunct="1">
              <a:spcAft>
                <a:spcPct val="50000"/>
              </a:spcAft>
            </a:pPr>
            <a:r>
              <a:rPr lang="en-US" altLang="zh-CN" sz="2600" dirty="0"/>
              <a:t>Technical personnel who are often shifted back and forth among projects can feel isolated and rootless.</a:t>
            </a:r>
          </a:p>
          <a:p>
            <a:pPr eaLnBrk="1" hangingPunct="1">
              <a:spcAft>
                <a:spcPct val="50000"/>
              </a:spcAft>
            </a:pPr>
            <a:r>
              <a:rPr lang="en-US" altLang="zh-CN" sz="2600" dirty="0"/>
              <a:t>Lost time in coordinating.</a:t>
            </a:r>
          </a:p>
          <a:p>
            <a:pPr eaLnBrk="1" hangingPunct="1">
              <a:spcAft>
                <a:spcPct val="50000"/>
              </a:spcAft>
            </a:pPr>
            <a:r>
              <a:rPr lang="en-US" altLang="zh-CN" sz="2600" dirty="0"/>
              <a:t>With personnel constantly moving from one project to another, an organization can find it difficult to build up a source of accumulated wisdom.</a:t>
            </a:r>
          </a:p>
        </p:txBody>
      </p:sp>
      <p:sp>
        <p:nvSpPr>
          <p:cNvPr id="31746" name="灯片编号占位符 5"/>
          <p:cNvSpPr>
            <a:spLocks noGrp="1"/>
          </p:cNvSpPr>
          <p:nvPr>
            <p:ph type="sldNum" sz="quarter" idx="12"/>
          </p:nvPr>
        </p:nvSpPr>
        <p:spPr>
          <a:noFill/>
        </p:spPr>
        <p:txBody>
          <a:bodyPr/>
          <a:lstStyle/>
          <a:p>
            <a:fld id="{43575EA6-E0BD-4700-91E2-71435A7BE11B}" type="slidenum">
              <a:rPr lang="zh-CN" altLang="en-US" smtClean="0">
                <a:latin typeface="Arial" charset="0"/>
              </a:rPr>
              <a:pPr/>
              <a:t>23</a:t>
            </a:fld>
            <a:endParaRPr lang="en-US" altLang="zh-CN">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0"/>
            <a:ext cx="8229600" cy="1143000"/>
          </a:xfrm>
        </p:spPr>
        <p:txBody>
          <a:bodyPr/>
          <a:lstStyle/>
          <a:p>
            <a:pPr eaLnBrk="1" hangingPunct="1"/>
            <a:r>
              <a:rPr lang="en-US" altLang="zh-CN"/>
              <a:t>Team Approach</a:t>
            </a:r>
          </a:p>
        </p:txBody>
      </p:sp>
      <p:sp>
        <p:nvSpPr>
          <p:cNvPr id="32772" name="Rectangle 3"/>
          <p:cNvSpPr>
            <a:spLocks noGrp="1" noChangeArrowheads="1"/>
          </p:cNvSpPr>
          <p:nvPr>
            <p:ph idx="1"/>
          </p:nvPr>
        </p:nvSpPr>
        <p:spPr>
          <a:xfrm>
            <a:off x="533400" y="1295400"/>
            <a:ext cx="8229600" cy="4525963"/>
          </a:xfrm>
        </p:spPr>
        <p:txBody>
          <a:bodyPr>
            <a:normAutofit/>
          </a:bodyPr>
          <a:lstStyle/>
          <a:p>
            <a:pPr eaLnBrk="1" hangingPunct="1">
              <a:lnSpc>
                <a:spcPct val="90000"/>
              </a:lnSpc>
              <a:spcAft>
                <a:spcPct val="50000"/>
              </a:spcAft>
            </a:pPr>
            <a:r>
              <a:rPr lang="en-US" altLang="zh-CN" sz="2800" dirty="0"/>
              <a:t>A team is </a:t>
            </a:r>
            <a:r>
              <a:rPr lang="en-US" altLang="zh-CN" sz="2800" u="sng" dirty="0"/>
              <a:t>a small number</a:t>
            </a:r>
            <a:r>
              <a:rPr lang="en-US" altLang="zh-CN" sz="2800" dirty="0"/>
              <a:t> of people with </a:t>
            </a:r>
            <a:r>
              <a:rPr lang="en-US" altLang="zh-CN" sz="2800" u="sng" dirty="0"/>
              <a:t>complementary skills</a:t>
            </a:r>
            <a:r>
              <a:rPr lang="en-US" altLang="zh-CN" sz="2800" dirty="0"/>
              <a:t> who are committed to </a:t>
            </a:r>
            <a:r>
              <a:rPr lang="en-US" altLang="zh-CN" sz="2800" u="sng" dirty="0"/>
              <a:t>a common-purpose</a:t>
            </a:r>
            <a:r>
              <a:rPr lang="en-US" altLang="zh-CN" sz="2800" dirty="0"/>
              <a:t> goal and approach for which they hold themselves mutually accountable.</a:t>
            </a:r>
          </a:p>
          <a:p>
            <a:pPr eaLnBrk="1" hangingPunct="1">
              <a:lnSpc>
                <a:spcPct val="90000"/>
              </a:lnSpc>
              <a:spcAft>
                <a:spcPct val="50000"/>
              </a:spcAft>
            </a:pPr>
            <a:r>
              <a:rPr lang="en-US" altLang="zh-CN" sz="2800" dirty="0">
                <a:solidFill>
                  <a:schemeClr val="hlink"/>
                </a:solidFill>
              </a:rPr>
              <a:t>Cross-functional teams</a:t>
            </a:r>
            <a:r>
              <a:rPr lang="en-US" altLang="zh-CN" sz="2800" dirty="0"/>
              <a:t> consists of employees from various functional departments who are responsible to meet as a team and resolve mutual problems.</a:t>
            </a:r>
          </a:p>
          <a:p>
            <a:pPr eaLnBrk="1" hangingPunct="1">
              <a:lnSpc>
                <a:spcPct val="90000"/>
              </a:lnSpc>
              <a:spcAft>
                <a:spcPct val="50000"/>
              </a:spcAft>
            </a:pPr>
            <a:r>
              <a:rPr lang="en-US" altLang="zh-CN" sz="2800" dirty="0">
                <a:solidFill>
                  <a:schemeClr val="hlink"/>
                </a:solidFill>
              </a:rPr>
              <a:t>Permanent teams</a:t>
            </a:r>
            <a:r>
              <a:rPr lang="en-US" altLang="zh-CN" sz="2800" dirty="0"/>
              <a:t> are brought together as a formal department in an organization.</a:t>
            </a:r>
          </a:p>
        </p:txBody>
      </p:sp>
      <p:sp>
        <p:nvSpPr>
          <p:cNvPr id="32770" name="灯片编号占位符 5"/>
          <p:cNvSpPr>
            <a:spLocks noGrp="1"/>
          </p:cNvSpPr>
          <p:nvPr>
            <p:ph type="sldNum" sz="quarter" idx="12"/>
          </p:nvPr>
        </p:nvSpPr>
        <p:spPr>
          <a:noFill/>
        </p:spPr>
        <p:txBody>
          <a:bodyPr/>
          <a:lstStyle/>
          <a:p>
            <a:fld id="{3BD1D57C-1023-4A1E-8CBB-53F0C5589880}" type="slidenum">
              <a:rPr lang="zh-CN" altLang="en-US" smtClean="0">
                <a:latin typeface="Arial" charset="0"/>
              </a:rPr>
              <a:pPr/>
              <a:t>24</a:t>
            </a:fld>
            <a:endParaRPr lang="en-US" altLang="zh-CN">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pPr eaLnBrk="1" hangingPunct="1"/>
            <a:r>
              <a:rPr lang="en-US" altLang="zh-CN" sz="4000"/>
              <a:t>Types of Teams: A Sports Metaphor</a:t>
            </a:r>
          </a:p>
        </p:txBody>
      </p:sp>
      <p:sp>
        <p:nvSpPr>
          <p:cNvPr id="33796" name="Rectangle 3"/>
          <p:cNvSpPr>
            <a:spLocks noGrp="1" noChangeArrowheads="1"/>
          </p:cNvSpPr>
          <p:nvPr>
            <p:ph idx="1"/>
          </p:nvPr>
        </p:nvSpPr>
        <p:spPr>
          <a:xfrm>
            <a:off x="468313" y="1557338"/>
            <a:ext cx="8229600" cy="4525962"/>
          </a:xfrm>
        </p:spPr>
        <p:txBody>
          <a:bodyPr>
            <a:normAutofit lnSpcReduction="10000"/>
          </a:bodyPr>
          <a:lstStyle/>
          <a:p>
            <a:pPr eaLnBrk="1" hangingPunct="1">
              <a:lnSpc>
                <a:spcPct val="90000"/>
              </a:lnSpc>
              <a:spcAft>
                <a:spcPct val="50000"/>
              </a:spcAft>
            </a:pPr>
            <a:r>
              <a:rPr lang="zh-CN" altLang="en-US" sz="2800" dirty="0">
                <a:latin typeface="Garamond" pitchFamily="18" charset="0"/>
              </a:rPr>
              <a:t>“</a:t>
            </a:r>
            <a:r>
              <a:rPr lang="en-US" altLang="zh-CN" sz="2800" dirty="0"/>
              <a:t>Baseball teams</a:t>
            </a:r>
            <a:r>
              <a:rPr lang="en-US" altLang="zh-CN" sz="2800" dirty="0">
                <a:latin typeface="Garamond" pitchFamily="18" charset="0"/>
              </a:rPr>
              <a:t>” (</a:t>
            </a:r>
            <a:r>
              <a:rPr lang="zh-CN" altLang="en-US" sz="2800" dirty="0">
                <a:latin typeface="Garamond" pitchFamily="18" charset="0"/>
              </a:rPr>
              <a:t>棒球队</a:t>
            </a:r>
            <a:r>
              <a:rPr lang="en-US" altLang="zh-CN" sz="2800" dirty="0">
                <a:latin typeface="Garamond" pitchFamily="18" charset="0"/>
              </a:rPr>
              <a:t>)</a:t>
            </a:r>
            <a:r>
              <a:rPr lang="en-US" altLang="zh-CN" sz="2800" dirty="0"/>
              <a:t> are any decentralized, </a:t>
            </a:r>
            <a:r>
              <a:rPr lang="en-US" altLang="zh-CN" sz="2800" dirty="0">
                <a:solidFill>
                  <a:srgbClr val="FF0000"/>
                </a:solidFill>
              </a:rPr>
              <a:t>individually oriented </a:t>
            </a:r>
            <a:r>
              <a:rPr lang="en-US" altLang="zh-CN" sz="2800" dirty="0"/>
              <a:t>organizations based on professional autonomy (e.g. university research centers)</a:t>
            </a:r>
          </a:p>
          <a:p>
            <a:pPr eaLnBrk="1" hangingPunct="1">
              <a:lnSpc>
                <a:spcPct val="90000"/>
              </a:lnSpc>
              <a:spcAft>
                <a:spcPct val="50000"/>
              </a:spcAft>
            </a:pPr>
            <a:r>
              <a:rPr lang="en-US" altLang="zh-CN" sz="2800" dirty="0">
                <a:latin typeface="Garamond" pitchFamily="18" charset="0"/>
              </a:rPr>
              <a:t>“</a:t>
            </a:r>
            <a:r>
              <a:rPr lang="en-US" altLang="zh-CN" sz="2800" dirty="0"/>
              <a:t>Football teams</a:t>
            </a:r>
            <a:r>
              <a:rPr lang="en-US" altLang="zh-CN" sz="2800" dirty="0">
                <a:latin typeface="Garamond" pitchFamily="18" charset="0"/>
              </a:rPr>
              <a:t>”</a:t>
            </a:r>
            <a:r>
              <a:rPr lang="en-US" altLang="zh-CN" sz="2800" dirty="0"/>
              <a:t> </a:t>
            </a:r>
            <a:r>
              <a:rPr lang="zh-CN" altLang="en-US" sz="2800" dirty="0"/>
              <a:t>（橄榄球队）</a:t>
            </a:r>
            <a:r>
              <a:rPr lang="en-US" altLang="zh-CN" sz="2800" dirty="0"/>
              <a:t>are a centralized, </a:t>
            </a:r>
            <a:r>
              <a:rPr lang="en-US" altLang="zh-CN" sz="2800" dirty="0">
                <a:solidFill>
                  <a:srgbClr val="FF0000"/>
                </a:solidFill>
              </a:rPr>
              <a:t>top-down organizations</a:t>
            </a:r>
            <a:r>
              <a:rPr lang="en-US" altLang="zh-CN" sz="2800" dirty="0"/>
              <a:t>; the word of the coach is law (e.g. hospital emergency teams)</a:t>
            </a:r>
          </a:p>
          <a:p>
            <a:pPr eaLnBrk="1" hangingPunct="1">
              <a:lnSpc>
                <a:spcPct val="90000"/>
              </a:lnSpc>
              <a:spcAft>
                <a:spcPct val="50000"/>
              </a:spcAft>
            </a:pPr>
            <a:r>
              <a:rPr lang="en-US" altLang="zh-CN" sz="2800" dirty="0">
                <a:latin typeface="Garamond" pitchFamily="18" charset="0"/>
              </a:rPr>
              <a:t>“</a:t>
            </a:r>
            <a:r>
              <a:rPr lang="en-US" altLang="zh-CN" sz="2800" dirty="0"/>
              <a:t>Basketball teams</a:t>
            </a:r>
            <a:r>
              <a:rPr lang="en-US" altLang="zh-CN" sz="2800" dirty="0">
                <a:latin typeface="Garamond" pitchFamily="18" charset="0"/>
              </a:rPr>
              <a:t>”</a:t>
            </a:r>
            <a:r>
              <a:rPr lang="en-US" altLang="zh-CN" sz="2800" dirty="0"/>
              <a:t> </a:t>
            </a:r>
            <a:r>
              <a:rPr lang="zh-CN" altLang="en-US" sz="2800" dirty="0"/>
              <a:t>（篮球队</a:t>
            </a:r>
            <a:r>
              <a:rPr lang="en-US" altLang="zh-CN" sz="2800" dirty="0"/>
              <a:t>) have a small-group based, </a:t>
            </a:r>
            <a:r>
              <a:rPr lang="en-US" altLang="zh-CN" sz="2800" dirty="0">
                <a:solidFill>
                  <a:srgbClr val="FF0000"/>
                </a:solidFill>
              </a:rPr>
              <a:t>cooperative </a:t>
            </a:r>
            <a:r>
              <a:rPr lang="en-US" altLang="zh-CN" sz="2800" dirty="0"/>
              <a:t>forms that require speed, flexibility, and innovation through cooperation (e.g. consulting firms)</a:t>
            </a:r>
          </a:p>
        </p:txBody>
      </p:sp>
      <p:sp>
        <p:nvSpPr>
          <p:cNvPr id="33794" name="灯片编号占位符 5"/>
          <p:cNvSpPr>
            <a:spLocks noGrp="1"/>
          </p:cNvSpPr>
          <p:nvPr>
            <p:ph type="sldNum" sz="quarter" idx="12"/>
          </p:nvPr>
        </p:nvSpPr>
        <p:spPr>
          <a:noFill/>
        </p:spPr>
        <p:txBody>
          <a:bodyPr/>
          <a:lstStyle/>
          <a:p>
            <a:fld id="{8D24E51F-6166-4014-8071-7930B44A312C}" type="slidenum">
              <a:rPr lang="zh-CN" altLang="en-US" smtClean="0">
                <a:latin typeface="Arial" charset="0"/>
              </a:rPr>
              <a:pPr/>
              <a:t>25</a:t>
            </a:fld>
            <a:endParaRPr lang="en-US" altLang="zh-CN">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p:spPr>
        <p:txBody>
          <a:bodyPr/>
          <a:lstStyle/>
          <a:p>
            <a:fld id="{DC4822D0-BBC0-40EC-A577-F1A8D1F0CBCC}" type="slidenum">
              <a:rPr lang="zh-CN" altLang="en-US" smtClean="0">
                <a:latin typeface="Arial" charset="0"/>
                <a:ea typeface="宋体" charset="-122"/>
              </a:rPr>
              <a:pPr/>
              <a:t>26</a:t>
            </a:fld>
            <a:endParaRPr lang="en-US" altLang="zh-CN">
              <a:latin typeface="Arial" charset="0"/>
              <a:ea typeface="宋体" charset="-122"/>
            </a:endParaRPr>
          </a:p>
        </p:txBody>
      </p:sp>
      <p:sp>
        <p:nvSpPr>
          <p:cNvPr id="34819" name="Rectangle 2"/>
          <p:cNvSpPr>
            <a:spLocks noGrp="1" noChangeArrowheads="1"/>
          </p:cNvSpPr>
          <p:nvPr>
            <p:ph type="title"/>
          </p:nvPr>
        </p:nvSpPr>
        <p:spPr/>
        <p:txBody>
          <a:bodyPr/>
          <a:lstStyle/>
          <a:p>
            <a:pPr eaLnBrk="1" hangingPunct="1"/>
            <a:r>
              <a:rPr lang="en-US" altLang="zh-CN" sz="3600"/>
              <a:t>Team Structure in City Government</a:t>
            </a:r>
          </a:p>
        </p:txBody>
      </p:sp>
      <p:pic>
        <p:nvPicPr>
          <p:cNvPr id="34820" name="Picture 4"/>
          <p:cNvPicPr>
            <a:picLocks noGrp="1" noChangeAspect="1" noChangeArrowheads="1"/>
          </p:cNvPicPr>
          <p:nvPr>
            <p:ph type="body" idx="1"/>
          </p:nvPr>
        </p:nvPicPr>
        <p:blipFill>
          <a:blip r:embed="rId2" cstate="print"/>
          <a:srcRect l="21825" t="25082" r="15422" b="22554"/>
          <a:stretch>
            <a:fillRect/>
          </a:stretch>
        </p:blipFill>
        <p:spPr>
          <a:xfrm>
            <a:off x="304800" y="1143000"/>
            <a:ext cx="8534400" cy="54864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fontScale="90000"/>
          </a:bodyPr>
          <a:lstStyle/>
          <a:p>
            <a:pPr eaLnBrk="1" hangingPunct="1"/>
            <a:r>
              <a:rPr lang="en-US" altLang="zh-CN" sz="4000"/>
              <a:t>Advantages and Disadvantages</a:t>
            </a:r>
            <a:br>
              <a:rPr lang="en-US" altLang="zh-CN" sz="4000"/>
            </a:br>
            <a:r>
              <a:rPr lang="en-US" altLang="zh-CN" sz="4000"/>
              <a:t> of Cross-functional Teams</a:t>
            </a:r>
          </a:p>
        </p:txBody>
      </p:sp>
      <p:sp>
        <p:nvSpPr>
          <p:cNvPr id="35844" name="Rectangle 3"/>
          <p:cNvSpPr>
            <a:spLocks noGrp="1" noChangeArrowheads="1"/>
          </p:cNvSpPr>
          <p:nvPr>
            <p:ph sz="half" idx="1"/>
          </p:nvPr>
        </p:nvSpPr>
        <p:spPr>
          <a:xfrm>
            <a:off x="457200" y="1600200"/>
            <a:ext cx="4038600" cy="4953000"/>
          </a:xfrm>
        </p:spPr>
        <p:txBody>
          <a:bodyPr>
            <a:normAutofit/>
          </a:bodyPr>
          <a:lstStyle/>
          <a:p>
            <a:pPr eaLnBrk="1" hangingPunct="1">
              <a:lnSpc>
                <a:spcPct val="80000"/>
              </a:lnSpc>
              <a:buFontTx/>
              <a:buNone/>
            </a:pPr>
            <a:r>
              <a:rPr lang="en-US" altLang="zh-CN" u="sng" dirty="0"/>
              <a:t>Advantages</a:t>
            </a:r>
          </a:p>
          <a:p>
            <a:pPr eaLnBrk="1" hangingPunct="1">
              <a:lnSpc>
                <a:spcPct val="80000"/>
              </a:lnSpc>
            </a:pPr>
            <a:r>
              <a:rPr lang="en-US" altLang="zh-CN" dirty="0"/>
              <a:t>Boosts productivity and innovation.</a:t>
            </a:r>
          </a:p>
          <a:p>
            <a:pPr eaLnBrk="1" hangingPunct="1">
              <a:lnSpc>
                <a:spcPct val="80000"/>
              </a:lnSpc>
              <a:buFontTx/>
              <a:buNone/>
            </a:pPr>
            <a:endParaRPr lang="en-US" altLang="zh-CN" dirty="0"/>
          </a:p>
          <a:p>
            <a:pPr eaLnBrk="1" hangingPunct="1">
              <a:lnSpc>
                <a:spcPct val="80000"/>
              </a:lnSpc>
            </a:pPr>
            <a:r>
              <a:rPr lang="en-US" altLang="zh-CN" dirty="0"/>
              <a:t>Allows organizations to retain some advantages of a functional structure, such as economies of scale and in-depth training, while gaining the benefits of team relationships.</a:t>
            </a:r>
          </a:p>
        </p:txBody>
      </p:sp>
      <p:sp>
        <p:nvSpPr>
          <p:cNvPr id="35845" name="Rectangle 4"/>
          <p:cNvSpPr>
            <a:spLocks noGrp="1" noChangeArrowheads="1"/>
          </p:cNvSpPr>
          <p:nvPr>
            <p:ph sz="half" idx="2"/>
          </p:nvPr>
        </p:nvSpPr>
        <p:spPr>
          <a:xfrm>
            <a:off x="4648200" y="1600200"/>
            <a:ext cx="4038600" cy="4953000"/>
          </a:xfrm>
        </p:spPr>
        <p:txBody>
          <a:bodyPr>
            <a:normAutofit/>
          </a:bodyPr>
          <a:lstStyle/>
          <a:p>
            <a:pPr eaLnBrk="1" hangingPunct="1">
              <a:lnSpc>
                <a:spcPct val="80000"/>
              </a:lnSpc>
              <a:buFontTx/>
              <a:buNone/>
            </a:pPr>
            <a:r>
              <a:rPr lang="en-US" altLang="zh-CN" u="sng" dirty="0"/>
              <a:t>Disadvantages</a:t>
            </a:r>
          </a:p>
          <a:p>
            <a:pPr eaLnBrk="1" hangingPunct="1">
              <a:lnSpc>
                <a:spcPct val="80000"/>
              </a:lnSpc>
            </a:pPr>
            <a:r>
              <a:rPr lang="en-US" altLang="zh-CN" dirty="0"/>
              <a:t>Employees may experience conflicts and dual loyalties.</a:t>
            </a:r>
          </a:p>
          <a:p>
            <a:pPr eaLnBrk="1" hangingPunct="1">
              <a:lnSpc>
                <a:spcPct val="80000"/>
              </a:lnSpc>
              <a:buFontTx/>
              <a:buNone/>
            </a:pPr>
            <a:endParaRPr lang="en-US" altLang="zh-CN" dirty="0"/>
          </a:p>
          <a:p>
            <a:pPr eaLnBrk="1" hangingPunct="1">
              <a:lnSpc>
                <a:spcPct val="80000"/>
              </a:lnSpc>
            </a:pPr>
            <a:r>
              <a:rPr lang="en-US" altLang="zh-CN" dirty="0"/>
              <a:t>Coordinating cost</a:t>
            </a:r>
          </a:p>
          <a:p>
            <a:pPr marL="0" indent="0" eaLnBrk="1" hangingPunct="1">
              <a:lnSpc>
                <a:spcPct val="80000"/>
              </a:lnSpc>
              <a:buNone/>
            </a:pPr>
            <a:endParaRPr lang="en-US" altLang="zh-CN" dirty="0"/>
          </a:p>
          <a:p>
            <a:pPr eaLnBrk="1" hangingPunct="1">
              <a:lnSpc>
                <a:spcPct val="80000"/>
              </a:lnSpc>
            </a:pPr>
            <a:r>
              <a:rPr lang="en-US" altLang="zh-CN" dirty="0"/>
              <a:t>Less likely to see a big picture.</a:t>
            </a:r>
            <a:endParaRPr lang="zh-CN" altLang="en-US" dirty="0"/>
          </a:p>
        </p:txBody>
      </p:sp>
      <p:sp>
        <p:nvSpPr>
          <p:cNvPr id="35842" name="灯片编号占位符 6"/>
          <p:cNvSpPr>
            <a:spLocks noGrp="1"/>
          </p:cNvSpPr>
          <p:nvPr>
            <p:ph type="sldNum" sz="quarter" idx="12"/>
          </p:nvPr>
        </p:nvSpPr>
        <p:spPr>
          <a:noFill/>
        </p:spPr>
        <p:txBody>
          <a:bodyPr/>
          <a:lstStyle/>
          <a:p>
            <a:fld id="{FC0F42EA-F0FD-47FA-AC44-57CA47A06A55}" type="slidenum">
              <a:rPr lang="zh-CN" altLang="en-US" smtClean="0">
                <a:latin typeface="Arial" charset="0"/>
              </a:rPr>
              <a:pPr/>
              <a:t>27</a:t>
            </a:fld>
            <a:endParaRPr lang="en-US" altLang="zh-CN">
              <a:latin typeface="Arial" charset="0"/>
            </a:endParaRPr>
          </a:p>
        </p:txBody>
      </p:sp>
      <p:sp>
        <p:nvSpPr>
          <p:cNvPr id="35846" name="Text Box 5"/>
          <p:cNvSpPr txBox="1">
            <a:spLocks noChangeArrowheads="1"/>
          </p:cNvSpPr>
          <p:nvPr/>
        </p:nvSpPr>
        <p:spPr bwMode="auto">
          <a:xfrm>
            <a:off x="4784725" y="2635250"/>
            <a:ext cx="184150" cy="366713"/>
          </a:xfrm>
          <a:prstGeom prst="rect">
            <a:avLst/>
          </a:prstGeom>
          <a:noFill/>
          <a:ln w="9525">
            <a:noFill/>
            <a:miter lim="800000"/>
            <a:headEnd/>
            <a:tailEnd/>
          </a:ln>
        </p:spPr>
        <p:txBody>
          <a:bodyPr wrap="none">
            <a:spAutoFit/>
          </a:bodyPr>
          <a:lstStyle/>
          <a:p>
            <a:pPr eaLnBrk="0" hangingPunct="0"/>
            <a:endParaRPr lang="zh-CN" altLang="en-US">
              <a:latin typeface="Garamond"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p:spPr>
        <p:txBody>
          <a:bodyPr/>
          <a:lstStyle/>
          <a:p>
            <a:fld id="{7DCC25B2-F86E-494C-A82C-16DA3D871543}" type="slidenum">
              <a:rPr lang="zh-CN" altLang="en-US" smtClean="0">
                <a:latin typeface="Arial" charset="0"/>
                <a:ea typeface="宋体" charset="-122"/>
              </a:rPr>
              <a:pPr/>
              <a:t>28</a:t>
            </a:fld>
            <a:endParaRPr lang="en-US" altLang="zh-CN">
              <a:latin typeface="Arial" charset="0"/>
              <a:ea typeface="宋体" charset="-122"/>
            </a:endParaRPr>
          </a:p>
        </p:txBody>
      </p:sp>
      <p:sp>
        <p:nvSpPr>
          <p:cNvPr id="36867" name="Rectangle 2"/>
          <p:cNvSpPr>
            <a:spLocks noGrp="1" noChangeArrowheads="1"/>
          </p:cNvSpPr>
          <p:nvPr>
            <p:ph type="title"/>
          </p:nvPr>
        </p:nvSpPr>
        <p:spPr/>
        <p:txBody>
          <a:bodyPr>
            <a:normAutofit fontScale="90000"/>
          </a:bodyPr>
          <a:lstStyle/>
          <a:p>
            <a:pPr eaLnBrk="1" hangingPunct="1"/>
            <a:r>
              <a:rPr lang="en-US" altLang="zh-CN" sz="4000" dirty="0"/>
              <a:t>Factors Determining Manager</a:t>
            </a:r>
            <a:r>
              <a:rPr lang="en-US" altLang="zh-CN" sz="4000" dirty="0">
                <a:latin typeface="Garamond" pitchFamily="18" charset="0"/>
              </a:rPr>
              <a:t>’</a:t>
            </a:r>
            <a:r>
              <a:rPr lang="en-US" altLang="zh-CN" sz="4000" dirty="0"/>
              <a:t>s Choice of a Team Structure </a:t>
            </a:r>
            <a:r>
              <a:rPr lang="en-US" altLang="zh-CN" sz="2000" dirty="0"/>
              <a:t>(textbook p.199)</a:t>
            </a:r>
          </a:p>
        </p:txBody>
      </p:sp>
      <p:pic>
        <p:nvPicPr>
          <p:cNvPr id="36868" name="Picture 4"/>
          <p:cNvPicPr>
            <a:picLocks noGrp="1" noChangeAspect="1" noChangeArrowheads="1"/>
          </p:cNvPicPr>
          <p:nvPr>
            <p:ph type="body" idx="1"/>
          </p:nvPr>
        </p:nvPicPr>
        <p:blipFill>
          <a:blip r:embed="rId2" cstate="print"/>
          <a:srcRect l="20834" t="19038" r="22400" b="65623"/>
          <a:stretch>
            <a:fillRect/>
          </a:stretch>
        </p:blipFill>
        <p:spPr>
          <a:xfrm>
            <a:off x="457200" y="1676400"/>
            <a:ext cx="8382000" cy="48768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p:cNvSpPr>
            <a:spLocks noGrp="1"/>
          </p:cNvSpPr>
          <p:nvPr>
            <p:ph type="sldNum" sz="quarter" idx="12"/>
          </p:nvPr>
        </p:nvSpPr>
        <p:spPr>
          <a:noFill/>
        </p:spPr>
        <p:txBody>
          <a:bodyPr/>
          <a:lstStyle/>
          <a:p>
            <a:fld id="{E522DB2E-D61F-4A34-AFBC-A438DFC7DD89}" type="slidenum">
              <a:rPr lang="zh-CN" altLang="en-US" smtClean="0">
                <a:latin typeface="Arial" charset="0"/>
                <a:ea typeface="宋体" charset="-122"/>
              </a:rPr>
              <a:pPr/>
              <a:t>29</a:t>
            </a:fld>
            <a:endParaRPr lang="en-US" altLang="zh-CN">
              <a:latin typeface="Arial" charset="0"/>
              <a:ea typeface="宋体" charset="-122"/>
            </a:endParaRPr>
          </a:p>
        </p:txBody>
      </p:sp>
      <p:sp>
        <p:nvSpPr>
          <p:cNvPr id="37891" name="Rectangle 2"/>
          <p:cNvSpPr>
            <a:spLocks noGrp="1" noChangeArrowheads="1"/>
          </p:cNvSpPr>
          <p:nvPr>
            <p:ph type="title"/>
          </p:nvPr>
        </p:nvSpPr>
        <p:spPr/>
        <p:txBody>
          <a:bodyPr/>
          <a:lstStyle/>
          <a:p>
            <a:pPr eaLnBrk="1" hangingPunct="1"/>
            <a:r>
              <a:rPr lang="en-US" altLang="zh-CN"/>
              <a:t>Network</a:t>
            </a:r>
          </a:p>
        </p:txBody>
      </p:sp>
      <p:sp>
        <p:nvSpPr>
          <p:cNvPr id="37892" name="Rectangle 3"/>
          <p:cNvSpPr>
            <a:spLocks noGrp="1" noChangeArrowheads="1"/>
          </p:cNvSpPr>
          <p:nvPr>
            <p:ph type="body" idx="1"/>
          </p:nvPr>
        </p:nvSpPr>
        <p:spPr>
          <a:xfrm>
            <a:off x="457200" y="1371600"/>
            <a:ext cx="8229600" cy="4525963"/>
          </a:xfrm>
        </p:spPr>
        <p:txBody>
          <a:bodyPr/>
          <a:lstStyle/>
          <a:p>
            <a:pPr eaLnBrk="1" hangingPunct="1">
              <a:spcAft>
                <a:spcPct val="50000"/>
              </a:spcAft>
            </a:pPr>
            <a:r>
              <a:rPr lang="en-US" altLang="zh-CN" sz="2800"/>
              <a:t>A network structure means that the organization disaggregates major functions into separate units that are brokered by a small headquarters organization.</a:t>
            </a:r>
          </a:p>
          <a:p>
            <a:pPr eaLnBrk="1" hangingPunct="1">
              <a:spcAft>
                <a:spcPct val="50000"/>
              </a:spcAft>
            </a:pPr>
            <a:r>
              <a:rPr lang="en-US" altLang="zh-CN" sz="2800"/>
              <a:t>In government, </a:t>
            </a:r>
            <a:r>
              <a:rPr lang="en-US" altLang="zh-CN" sz="2800" b="1" i="1"/>
              <a:t>network organization </a:t>
            </a:r>
            <a:r>
              <a:rPr lang="en-US" altLang="zh-CN" sz="2800"/>
              <a:t>refers to those instances in which the government chooses to create, through its power to contract and fund, a network of NPOs. (Gov’t funds others to do the work.)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a:bodyPr>
          <a:lstStyle/>
          <a:p>
            <a:pPr eaLnBrk="1" hangingPunct="1"/>
            <a:r>
              <a:rPr lang="en-US" altLang="zh-CN" dirty="0"/>
              <a:t>Agenda</a:t>
            </a:r>
          </a:p>
        </p:txBody>
      </p:sp>
      <p:sp>
        <p:nvSpPr>
          <p:cNvPr id="13316" name="Rectangle 3"/>
          <p:cNvSpPr>
            <a:spLocks noGrp="1" noChangeArrowheads="1"/>
          </p:cNvSpPr>
          <p:nvPr>
            <p:ph idx="1"/>
          </p:nvPr>
        </p:nvSpPr>
        <p:spPr>
          <a:xfrm>
            <a:off x="457200" y="1340768"/>
            <a:ext cx="8229600" cy="4785395"/>
          </a:xfrm>
        </p:spPr>
        <p:txBody>
          <a:bodyPr>
            <a:normAutofit/>
          </a:bodyPr>
          <a:lstStyle/>
          <a:p>
            <a:pPr marL="609600" indent="-609600" eaLnBrk="1" hangingPunct="1"/>
            <a:r>
              <a:rPr lang="en-US" altLang="zh-CN" b="1" dirty="0"/>
              <a:t>Overview of last session-decision making</a:t>
            </a:r>
            <a:endParaRPr lang="zh-CN" altLang="en-US" b="1" dirty="0"/>
          </a:p>
          <a:p>
            <a:pPr marL="990600" lvl="1" indent="-533400" eaLnBrk="1" hangingPunct="1">
              <a:buFontTx/>
              <a:buNone/>
            </a:pPr>
            <a:r>
              <a:rPr lang="en-US" altLang="zh-CN" dirty="0">
                <a:solidFill>
                  <a:schemeClr val="hlink"/>
                </a:solidFill>
              </a:rPr>
              <a:t>1.</a:t>
            </a:r>
            <a:r>
              <a:rPr lang="en-US" altLang="zh-CN" dirty="0"/>
              <a:t> Identifying the problem (or opportunity)</a:t>
            </a:r>
          </a:p>
          <a:p>
            <a:pPr marL="990600" lvl="1" indent="-533400" eaLnBrk="1" hangingPunct="1"/>
            <a:r>
              <a:rPr lang="en-US" altLang="zh-CN" dirty="0"/>
              <a:t>Programmed vs. nonprogrammed decisions</a:t>
            </a:r>
          </a:p>
          <a:p>
            <a:pPr marL="990600" lvl="1" indent="-533400" eaLnBrk="1" hangingPunct="1">
              <a:buFontTx/>
              <a:buNone/>
            </a:pPr>
            <a:r>
              <a:rPr lang="en-US" altLang="zh-CN" dirty="0">
                <a:solidFill>
                  <a:schemeClr val="hlink"/>
                </a:solidFill>
              </a:rPr>
              <a:t>2.</a:t>
            </a:r>
            <a:r>
              <a:rPr lang="en-US" altLang="zh-CN" dirty="0"/>
              <a:t> Gathering the facts</a:t>
            </a:r>
          </a:p>
          <a:p>
            <a:pPr marL="990600" lvl="1" indent="-533400"/>
            <a:r>
              <a:rPr lang="en-US" altLang="zh-CN" dirty="0"/>
              <a:t>Framing a Decision: The upper &amp; lower Limits</a:t>
            </a:r>
          </a:p>
          <a:p>
            <a:pPr marL="990600" lvl="1" indent="-533400" eaLnBrk="1" hangingPunct="1">
              <a:buFontTx/>
              <a:buNone/>
            </a:pPr>
            <a:r>
              <a:rPr lang="en-US" altLang="zh-CN" dirty="0">
                <a:solidFill>
                  <a:schemeClr val="hlink"/>
                </a:solidFill>
              </a:rPr>
              <a:t>3.</a:t>
            </a:r>
            <a:r>
              <a:rPr lang="en-US" altLang="zh-CN" dirty="0"/>
              <a:t> Making the decision</a:t>
            </a:r>
          </a:p>
          <a:p>
            <a:pPr lvl="1"/>
            <a:r>
              <a:rPr lang="en-US" altLang="zh-CN" dirty="0"/>
              <a:t>   Some Techniques</a:t>
            </a:r>
          </a:p>
          <a:p>
            <a:pPr marL="990600" lvl="1" indent="-533400" eaLnBrk="1" hangingPunct="1">
              <a:buFontTx/>
              <a:buNone/>
            </a:pPr>
            <a:r>
              <a:rPr lang="en-US" altLang="zh-CN" dirty="0">
                <a:solidFill>
                  <a:schemeClr val="hlink"/>
                </a:solidFill>
              </a:rPr>
              <a:t>4.</a:t>
            </a:r>
            <a:r>
              <a:rPr lang="en-US" altLang="zh-CN" dirty="0"/>
              <a:t> Implementing and evaluating the decision</a:t>
            </a:r>
          </a:p>
          <a:p>
            <a:pPr lvl="1"/>
            <a:r>
              <a:rPr lang="en-US" altLang="zh-CN" dirty="0"/>
              <a:t>	program evaluation</a:t>
            </a:r>
          </a:p>
        </p:txBody>
      </p:sp>
      <p:sp>
        <p:nvSpPr>
          <p:cNvPr id="6" name="灯片编号占位符 5"/>
          <p:cNvSpPr>
            <a:spLocks noGrp="1"/>
          </p:cNvSpPr>
          <p:nvPr>
            <p:ph type="sldNum" sz="quarter" idx="12"/>
          </p:nvPr>
        </p:nvSpPr>
        <p:spPr/>
        <p:txBody>
          <a:bodyPr/>
          <a:lstStyle/>
          <a:p>
            <a:pPr>
              <a:defRPr/>
            </a:pPr>
            <a:fld id="{A351FF67-7780-46AC-A4ED-363630EBB9BA}" type="slidenum">
              <a:rPr lang="zh-CN" altLang="en-US"/>
              <a:pPr>
                <a:defRPr/>
              </a:pPr>
              <a:t>3</a:t>
            </a:fld>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p:spPr>
        <p:txBody>
          <a:bodyPr/>
          <a:lstStyle/>
          <a:p>
            <a:fld id="{8F074EEA-CAF0-4D1F-BEE7-EC03A6B189E8}" type="slidenum">
              <a:rPr lang="zh-CN" altLang="en-US" smtClean="0">
                <a:latin typeface="Arial" charset="0"/>
                <a:ea typeface="宋体" charset="-122"/>
              </a:rPr>
              <a:pPr/>
              <a:t>30</a:t>
            </a:fld>
            <a:endParaRPr lang="en-US" altLang="zh-CN">
              <a:latin typeface="Arial" charset="0"/>
              <a:ea typeface="宋体" charset="-122"/>
            </a:endParaRPr>
          </a:p>
        </p:txBody>
      </p:sp>
      <p:sp>
        <p:nvSpPr>
          <p:cNvPr id="38915" name="Rectangle 2"/>
          <p:cNvSpPr>
            <a:spLocks noGrp="1" noChangeArrowheads="1"/>
          </p:cNvSpPr>
          <p:nvPr>
            <p:ph type="title"/>
          </p:nvPr>
        </p:nvSpPr>
        <p:spPr/>
        <p:txBody>
          <a:bodyPr>
            <a:normAutofit fontScale="90000"/>
          </a:bodyPr>
          <a:lstStyle/>
          <a:p>
            <a:r>
              <a:rPr lang="en-US" altLang="zh-CN" sz="4000" dirty="0"/>
              <a:t>Factors Determining Government</a:t>
            </a:r>
            <a:r>
              <a:rPr lang="en-US" altLang="zh-CN" sz="4000" dirty="0">
                <a:latin typeface="Garamond" pitchFamily="18" charset="0"/>
              </a:rPr>
              <a:t>’</a:t>
            </a:r>
            <a:r>
              <a:rPr lang="en-US" altLang="zh-CN" sz="4000" dirty="0"/>
              <a:t>s</a:t>
            </a:r>
            <a:br>
              <a:rPr lang="en-US" altLang="zh-CN" sz="4000" dirty="0"/>
            </a:br>
            <a:r>
              <a:rPr lang="en-US" altLang="zh-CN" sz="4000" dirty="0"/>
              <a:t>Choice of a Governance Model </a:t>
            </a:r>
            <a:r>
              <a:rPr lang="en-US" altLang="zh-CN" sz="1600" dirty="0"/>
              <a:t>(textbook p.200)</a:t>
            </a:r>
          </a:p>
        </p:txBody>
      </p:sp>
      <p:pic>
        <p:nvPicPr>
          <p:cNvPr id="38916" name="Picture 4"/>
          <p:cNvPicPr>
            <a:picLocks noGrp="1" noChangeAspect="1" noChangeArrowheads="1"/>
          </p:cNvPicPr>
          <p:nvPr>
            <p:ph type="body" idx="1"/>
          </p:nvPr>
        </p:nvPicPr>
        <p:blipFill>
          <a:blip r:embed="rId2" cstate="print"/>
          <a:srcRect l="21848" t="51007" r="19632" b="20641"/>
          <a:stretch>
            <a:fillRect/>
          </a:stretch>
        </p:blipFill>
        <p:spPr>
          <a:xfrm>
            <a:off x="533400" y="1676400"/>
            <a:ext cx="8305800" cy="49530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r>
              <a:rPr lang="en-US" altLang="zh-CN"/>
              <a:t>Office</a:t>
            </a:r>
            <a:r>
              <a:rPr lang="zh-CN" altLang="en-US"/>
              <a:t> </a:t>
            </a:r>
            <a:r>
              <a:rPr lang="en-US" altLang="zh-CN"/>
              <a:t>of Homeland Security </a:t>
            </a:r>
            <a:endParaRPr lang="zh-CN" altLang="en-US"/>
          </a:p>
        </p:txBody>
      </p:sp>
      <p:sp>
        <p:nvSpPr>
          <p:cNvPr id="39939" name="灯片编号占位符 3"/>
          <p:cNvSpPr>
            <a:spLocks noGrp="1"/>
          </p:cNvSpPr>
          <p:nvPr>
            <p:ph type="sldNum" sz="quarter" idx="12"/>
          </p:nvPr>
        </p:nvSpPr>
        <p:spPr>
          <a:noFill/>
        </p:spPr>
        <p:txBody>
          <a:bodyPr/>
          <a:lstStyle/>
          <a:p>
            <a:fld id="{A5C0063F-E22E-4C6A-83EE-6E9770EA8AE3}" type="slidenum">
              <a:rPr lang="zh-CN" altLang="en-US" smtClean="0">
                <a:latin typeface="Arial" charset="0"/>
                <a:ea typeface="宋体" charset="-122"/>
              </a:rPr>
              <a:pPr/>
              <a:t>31</a:t>
            </a:fld>
            <a:endParaRPr lang="en-US" altLang="zh-CN">
              <a:latin typeface="Arial" charset="0"/>
              <a:ea typeface="宋体" charset="-122"/>
            </a:endParaRPr>
          </a:p>
        </p:txBody>
      </p:sp>
      <p:pic>
        <p:nvPicPr>
          <p:cNvPr id="39940" name="Picture 2" descr="FIG07-04"/>
          <p:cNvPicPr>
            <a:picLocks noChangeAspect="1" noChangeArrowheads="1"/>
          </p:cNvPicPr>
          <p:nvPr/>
        </p:nvPicPr>
        <p:blipFill>
          <a:blip r:embed="rId2" cstate="print"/>
          <a:srcRect/>
          <a:stretch>
            <a:fillRect/>
          </a:stretch>
        </p:blipFill>
        <p:spPr bwMode="auto">
          <a:xfrm>
            <a:off x="762000" y="1371600"/>
            <a:ext cx="7772400" cy="5257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57200" y="274638"/>
            <a:ext cx="8534400" cy="1143000"/>
          </a:xfrm>
        </p:spPr>
        <p:txBody>
          <a:bodyPr>
            <a:normAutofit fontScale="90000"/>
          </a:bodyPr>
          <a:lstStyle/>
          <a:p>
            <a:pPr eaLnBrk="1" hangingPunct="1"/>
            <a:r>
              <a:rPr lang="en-US" altLang="zh-CN" sz="4000"/>
              <a:t>III. Critical Questions </a:t>
            </a:r>
            <a:br>
              <a:rPr lang="en-US" altLang="zh-CN" sz="4000"/>
            </a:br>
            <a:r>
              <a:rPr lang="en-US" altLang="zh-CN" sz="4000"/>
              <a:t>in Organizational Design</a:t>
            </a:r>
          </a:p>
        </p:txBody>
      </p:sp>
      <p:sp>
        <p:nvSpPr>
          <p:cNvPr id="40964" name="Rectangle 3"/>
          <p:cNvSpPr>
            <a:spLocks noGrp="1" noChangeArrowheads="1"/>
          </p:cNvSpPr>
          <p:nvPr>
            <p:ph idx="1"/>
          </p:nvPr>
        </p:nvSpPr>
        <p:spPr>
          <a:xfrm>
            <a:off x="533400" y="1676400"/>
            <a:ext cx="8229600" cy="4525963"/>
          </a:xfrm>
        </p:spPr>
        <p:txBody>
          <a:bodyPr>
            <a:normAutofit/>
          </a:bodyPr>
          <a:lstStyle/>
          <a:p>
            <a:pPr marL="609600" indent="-609600" eaLnBrk="1" hangingPunct="1">
              <a:spcAft>
                <a:spcPct val="50000"/>
              </a:spcAft>
              <a:buFont typeface="Wingdings" pitchFamily="2" charset="2"/>
              <a:buAutoNum type="arabicPeriod"/>
            </a:pPr>
            <a:r>
              <a:rPr lang="en-US" altLang="zh-CN" sz="2400" dirty="0"/>
              <a:t>What are </a:t>
            </a:r>
            <a:r>
              <a:rPr lang="en-US" altLang="zh-CN" sz="2400" dirty="0">
                <a:hlinkClick r:id="rId2" action="ppaction://hlinksldjump"/>
              </a:rPr>
              <a:t>the key activities </a:t>
            </a:r>
            <a:r>
              <a:rPr lang="en-US" altLang="zh-CN" sz="2400" dirty="0"/>
              <a:t>required to attain the organizations objectives? </a:t>
            </a:r>
          </a:p>
          <a:p>
            <a:pPr marL="609600" indent="-609600" eaLnBrk="1" hangingPunct="1">
              <a:spcAft>
                <a:spcPct val="50000"/>
              </a:spcAft>
              <a:buFont typeface="Wingdings" pitchFamily="2" charset="2"/>
              <a:buAutoNum type="arabicPeriod"/>
            </a:pPr>
            <a:r>
              <a:rPr lang="en-US" altLang="zh-CN" sz="2400" dirty="0"/>
              <a:t>What activities belong together and what activities </a:t>
            </a:r>
            <a:r>
              <a:rPr lang="en-US" altLang="zh-CN" sz="2400" dirty="0">
                <a:hlinkClick r:id="rId3" action="ppaction://hlinksldjump"/>
              </a:rPr>
              <a:t>belong apart</a:t>
            </a:r>
            <a:r>
              <a:rPr lang="en-US" altLang="zh-CN" sz="2400" dirty="0"/>
              <a:t>?</a:t>
            </a:r>
          </a:p>
          <a:p>
            <a:pPr marL="609600" indent="-609600" eaLnBrk="1" hangingPunct="1">
              <a:spcAft>
                <a:spcPct val="50000"/>
              </a:spcAft>
              <a:buFont typeface="Wingdings" pitchFamily="2" charset="2"/>
              <a:buAutoNum type="arabicPeriod"/>
            </a:pPr>
            <a:r>
              <a:rPr lang="en-US" altLang="zh-CN" sz="2400" dirty="0">
                <a:hlinkClick r:id="rId4" action="ppaction://hlinksldjump"/>
              </a:rPr>
              <a:t>Where decisions belongs </a:t>
            </a:r>
            <a:r>
              <a:rPr lang="en-US" altLang="zh-CN" sz="2400" dirty="0"/>
              <a:t>to attain the organizations objectives?</a:t>
            </a:r>
          </a:p>
          <a:p>
            <a:pPr marL="609600" indent="-609600" eaLnBrk="1" hangingPunct="1">
              <a:spcBef>
                <a:spcPts val="0"/>
              </a:spcBef>
              <a:spcAft>
                <a:spcPts val="600"/>
              </a:spcAft>
              <a:buFont typeface="Wingdings" pitchFamily="2" charset="2"/>
              <a:buAutoNum type="arabicPeriod"/>
            </a:pPr>
            <a:r>
              <a:rPr lang="en-US" altLang="zh-CN" sz="2400" dirty="0"/>
              <a:t>Where do specific organizational components belong? </a:t>
            </a:r>
          </a:p>
          <a:p>
            <a:pPr marL="0" indent="0" eaLnBrk="1" hangingPunct="1">
              <a:spcBef>
                <a:spcPts val="0"/>
              </a:spcBef>
              <a:spcAft>
                <a:spcPts val="600"/>
              </a:spcAft>
              <a:buNone/>
            </a:pPr>
            <a:r>
              <a:rPr lang="en-US" altLang="zh-CN" sz="2400" dirty="0"/>
              <a:t>         Rule: keep relationships to a minimum but make each count. </a:t>
            </a:r>
          </a:p>
        </p:txBody>
      </p:sp>
      <p:sp>
        <p:nvSpPr>
          <p:cNvPr id="40962" name="灯片编号占位符 5"/>
          <p:cNvSpPr>
            <a:spLocks noGrp="1"/>
          </p:cNvSpPr>
          <p:nvPr>
            <p:ph type="sldNum" sz="quarter" idx="12"/>
          </p:nvPr>
        </p:nvSpPr>
        <p:spPr>
          <a:noFill/>
        </p:spPr>
        <p:txBody>
          <a:bodyPr/>
          <a:lstStyle/>
          <a:p>
            <a:fld id="{EC677D87-0924-420E-86CD-F9927858393B}" type="slidenum">
              <a:rPr lang="zh-CN" altLang="en-US" smtClean="0">
                <a:latin typeface="Arial" charset="0"/>
              </a:rPr>
              <a:pPr/>
              <a:t>32</a:t>
            </a:fld>
            <a:endParaRPr lang="en-US" altLang="zh-CN">
              <a:latin typeface="Arial" charset="0"/>
            </a:endParaRPr>
          </a:p>
        </p:txBody>
      </p:sp>
      <p:sp>
        <p:nvSpPr>
          <p:cNvPr id="7" name="右箭头 6">
            <a:hlinkClick r:id="rId5" action="ppaction://hlinksldjump"/>
          </p:cNvPr>
          <p:cNvSpPr/>
          <p:nvPr/>
        </p:nvSpPr>
        <p:spPr>
          <a:xfrm>
            <a:off x="7924800" y="6400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normAutofit fontScale="90000"/>
          </a:bodyPr>
          <a:lstStyle/>
          <a:p>
            <a:pPr eaLnBrk="1" hangingPunct="1"/>
            <a:r>
              <a:rPr lang="en-US" altLang="zh-CN" sz="3600"/>
              <a:t>Four Major Organizational Activities Distinguished by Contribution</a:t>
            </a:r>
          </a:p>
        </p:txBody>
      </p:sp>
      <p:sp>
        <p:nvSpPr>
          <p:cNvPr id="41988" name="Rectangle 3"/>
          <p:cNvSpPr>
            <a:spLocks noGrp="1" noChangeArrowheads="1"/>
          </p:cNvSpPr>
          <p:nvPr>
            <p:ph idx="1"/>
          </p:nvPr>
        </p:nvSpPr>
        <p:spPr>
          <a:xfrm>
            <a:off x="914400" y="1752600"/>
            <a:ext cx="7924800" cy="4525963"/>
          </a:xfrm>
        </p:spPr>
        <p:txBody>
          <a:bodyPr>
            <a:normAutofit/>
          </a:bodyPr>
          <a:lstStyle/>
          <a:p>
            <a:pPr eaLnBrk="1" hangingPunct="1"/>
            <a:r>
              <a:rPr lang="en-US" altLang="zh-CN" dirty="0"/>
              <a:t>Top-management activities</a:t>
            </a:r>
          </a:p>
          <a:p>
            <a:pPr lvl="1" eaLnBrk="1" hangingPunct="1"/>
            <a:r>
              <a:rPr lang="en-US" altLang="zh-CN" dirty="0"/>
              <a:t>Maintaining external relations, major DM </a:t>
            </a:r>
          </a:p>
          <a:p>
            <a:pPr eaLnBrk="1" hangingPunct="1"/>
            <a:r>
              <a:rPr lang="en-US" altLang="zh-CN" dirty="0"/>
              <a:t>Results-producing activities</a:t>
            </a:r>
          </a:p>
          <a:p>
            <a:pPr lvl="1" eaLnBrk="1" hangingPunct="1"/>
            <a:r>
              <a:rPr lang="en-US" altLang="zh-CN" dirty="0"/>
              <a:t>Directly contributing to the results</a:t>
            </a:r>
          </a:p>
          <a:p>
            <a:pPr eaLnBrk="1" hangingPunct="1"/>
            <a:r>
              <a:rPr lang="en-US" altLang="zh-CN" dirty="0"/>
              <a:t>Results-contributing or staff activities</a:t>
            </a:r>
          </a:p>
          <a:p>
            <a:pPr lvl="1" eaLnBrk="1" hangingPunct="1"/>
            <a:r>
              <a:rPr lang="en-US" altLang="zh-CN" dirty="0"/>
              <a:t>Training, teaching, advising</a:t>
            </a:r>
          </a:p>
          <a:p>
            <a:pPr eaLnBrk="1" hangingPunct="1"/>
            <a:r>
              <a:rPr lang="en-US" altLang="zh-CN" dirty="0"/>
              <a:t>Hygiene and housekeeping activities</a:t>
            </a:r>
          </a:p>
          <a:p>
            <a:pPr lvl="1" eaLnBrk="1" hangingPunct="1"/>
            <a:r>
              <a:rPr lang="en-US" altLang="zh-CN" dirty="0"/>
              <a:t>Medical dept., cleaning</a:t>
            </a:r>
          </a:p>
        </p:txBody>
      </p:sp>
      <p:sp>
        <p:nvSpPr>
          <p:cNvPr id="41986" name="灯片编号占位符 5"/>
          <p:cNvSpPr>
            <a:spLocks noGrp="1"/>
          </p:cNvSpPr>
          <p:nvPr>
            <p:ph type="sldNum" sz="quarter" idx="12"/>
          </p:nvPr>
        </p:nvSpPr>
        <p:spPr>
          <a:noFill/>
        </p:spPr>
        <p:txBody>
          <a:bodyPr/>
          <a:lstStyle/>
          <a:p>
            <a:fld id="{CB39BF85-8A82-4426-9E5F-42B0B9BB362A}" type="slidenum">
              <a:rPr lang="zh-CN" altLang="en-US" smtClean="0">
                <a:latin typeface="Arial" charset="0"/>
              </a:rPr>
              <a:pPr/>
              <a:t>33</a:t>
            </a:fld>
            <a:endParaRPr lang="en-US" altLang="zh-CN">
              <a:latin typeface="Arial" charset="0"/>
            </a:endParaRPr>
          </a:p>
        </p:txBody>
      </p:sp>
      <p:sp>
        <p:nvSpPr>
          <p:cNvPr id="41989" name="AutoShape 4">
            <a:hlinkClick r:id="rId2" action="ppaction://hlinksldjump"/>
          </p:cNvPr>
          <p:cNvSpPr>
            <a:spLocks noChangeArrowheads="1"/>
          </p:cNvSpPr>
          <p:nvPr/>
        </p:nvSpPr>
        <p:spPr bwMode="auto">
          <a:xfrm>
            <a:off x="8763000" y="5943600"/>
            <a:ext cx="152400" cy="381000"/>
          </a:xfrm>
          <a:prstGeom prst="up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tLang="zh-C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ltLang="zh-CN" sz="4000"/>
              <a:t>What Activities Belong Apart?</a:t>
            </a:r>
          </a:p>
        </p:txBody>
      </p:sp>
      <p:sp>
        <p:nvSpPr>
          <p:cNvPr id="43012" name="Rectangle 3"/>
          <p:cNvSpPr>
            <a:spLocks noGrp="1" noChangeArrowheads="1"/>
          </p:cNvSpPr>
          <p:nvPr>
            <p:ph idx="1"/>
          </p:nvPr>
        </p:nvSpPr>
        <p:spPr/>
        <p:txBody>
          <a:bodyPr>
            <a:normAutofit/>
          </a:bodyPr>
          <a:lstStyle/>
          <a:p>
            <a:pPr eaLnBrk="1" hangingPunct="1">
              <a:lnSpc>
                <a:spcPct val="90000"/>
              </a:lnSpc>
              <a:spcAft>
                <a:spcPct val="50000"/>
              </a:spcAft>
            </a:pPr>
            <a:r>
              <a:rPr lang="en-US" altLang="zh-CN" sz="2600" dirty="0"/>
              <a:t>Top-management activities are incompatible </a:t>
            </a:r>
            <a:r>
              <a:rPr lang="zh-CN" altLang="en-US" sz="2600" dirty="0"/>
              <a:t>（不适配）</a:t>
            </a:r>
            <a:r>
              <a:rPr lang="en-US" altLang="zh-CN" sz="2600" dirty="0"/>
              <a:t>with other activities. </a:t>
            </a:r>
          </a:p>
          <a:p>
            <a:pPr eaLnBrk="1" hangingPunct="1">
              <a:lnSpc>
                <a:spcPct val="90000"/>
              </a:lnSpc>
              <a:spcAft>
                <a:spcPct val="50000"/>
              </a:spcAft>
            </a:pPr>
            <a:r>
              <a:rPr lang="en-US" altLang="zh-CN" sz="2600" dirty="0"/>
              <a:t>Results-producing activities should never be subordinate </a:t>
            </a:r>
            <a:r>
              <a:rPr lang="zh-CN" altLang="en-US" sz="2600" dirty="0"/>
              <a:t>（从属于）</a:t>
            </a:r>
            <a:r>
              <a:rPr lang="en-US" altLang="zh-CN" sz="2600" dirty="0"/>
              <a:t>to </a:t>
            </a:r>
            <a:r>
              <a:rPr lang="en-US" altLang="zh-CN" sz="2600" dirty="0" err="1"/>
              <a:t>nonresults</a:t>
            </a:r>
            <a:r>
              <a:rPr lang="en-US" altLang="zh-CN" sz="2600" dirty="0"/>
              <a:t>-producing activities.</a:t>
            </a:r>
          </a:p>
          <a:p>
            <a:pPr eaLnBrk="1" hangingPunct="1">
              <a:lnSpc>
                <a:spcPct val="90000"/>
              </a:lnSpc>
              <a:spcAft>
                <a:spcPct val="50000"/>
              </a:spcAft>
            </a:pPr>
            <a:r>
              <a:rPr lang="en-US" altLang="zh-CN" sz="2600" dirty="0"/>
              <a:t>Support activities should never be mixed up with results-producing activities.</a:t>
            </a:r>
          </a:p>
          <a:p>
            <a:pPr eaLnBrk="1" hangingPunct="1">
              <a:lnSpc>
                <a:spcPct val="90000"/>
              </a:lnSpc>
              <a:spcAft>
                <a:spcPct val="50000"/>
              </a:spcAft>
            </a:pPr>
            <a:r>
              <a:rPr lang="en-US" altLang="zh-CN" sz="2600" dirty="0"/>
              <a:t>Advisory staffs should be few, lean, and nonoperational.</a:t>
            </a:r>
          </a:p>
          <a:p>
            <a:pPr eaLnBrk="1" hangingPunct="1">
              <a:lnSpc>
                <a:spcPct val="90000"/>
              </a:lnSpc>
              <a:spcAft>
                <a:spcPct val="50000"/>
              </a:spcAft>
            </a:pPr>
            <a:r>
              <a:rPr lang="en-US" altLang="zh-CN" sz="2600" dirty="0"/>
              <a:t>Hygiene and housekeeping activities should be kept separate from other work.</a:t>
            </a:r>
          </a:p>
        </p:txBody>
      </p:sp>
      <p:sp>
        <p:nvSpPr>
          <p:cNvPr id="43010" name="灯片编号占位符 5"/>
          <p:cNvSpPr>
            <a:spLocks noGrp="1"/>
          </p:cNvSpPr>
          <p:nvPr>
            <p:ph type="sldNum" sz="quarter" idx="12"/>
          </p:nvPr>
        </p:nvSpPr>
        <p:spPr>
          <a:noFill/>
        </p:spPr>
        <p:txBody>
          <a:bodyPr/>
          <a:lstStyle/>
          <a:p>
            <a:fld id="{AB530663-1C89-40A1-913E-9C2CC6B8D7C0}" type="slidenum">
              <a:rPr lang="zh-CN" altLang="en-US" smtClean="0">
                <a:latin typeface="Arial" charset="0"/>
              </a:rPr>
              <a:pPr/>
              <a:t>34</a:t>
            </a:fld>
            <a:endParaRPr lang="en-US" altLang="zh-CN">
              <a:latin typeface="Arial" charset="0"/>
            </a:endParaRPr>
          </a:p>
        </p:txBody>
      </p:sp>
      <p:sp>
        <p:nvSpPr>
          <p:cNvPr id="43013" name="AutoShape 4">
            <a:hlinkClick r:id="rId2" action="ppaction://hlinksldjump"/>
          </p:cNvPr>
          <p:cNvSpPr>
            <a:spLocks noChangeArrowheads="1"/>
          </p:cNvSpPr>
          <p:nvPr/>
        </p:nvSpPr>
        <p:spPr bwMode="auto">
          <a:xfrm>
            <a:off x="8763000" y="5943600"/>
            <a:ext cx="152400" cy="381000"/>
          </a:xfrm>
          <a:prstGeom prst="up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tLang="zh-C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tLang="zh-CN"/>
              <a:t>Where Do Decisions Belong?</a:t>
            </a:r>
          </a:p>
        </p:txBody>
      </p:sp>
      <p:sp>
        <p:nvSpPr>
          <p:cNvPr id="44036" name="Rectangle 3"/>
          <p:cNvSpPr>
            <a:spLocks noGrp="1" noChangeArrowheads="1"/>
          </p:cNvSpPr>
          <p:nvPr>
            <p:ph idx="1"/>
          </p:nvPr>
        </p:nvSpPr>
        <p:spPr>
          <a:xfrm>
            <a:off x="457200" y="1371600"/>
            <a:ext cx="8229600" cy="5334000"/>
          </a:xfrm>
        </p:spPr>
        <p:txBody>
          <a:bodyPr/>
          <a:lstStyle/>
          <a:p>
            <a:pPr eaLnBrk="1" hangingPunct="1">
              <a:lnSpc>
                <a:spcPct val="80000"/>
              </a:lnSpc>
            </a:pPr>
            <a:r>
              <a:rPr lang="en-US" altLang="zh-CN" sz="2400"/>
              <a:t>The decision should be made:</a:t>
            </a:r>
          </a:p>
          <a:p>
            <a:pPr lvl="1" eaLnBrk="1" hangingPunct="1">
              <a:lnSpc>
                <a:spcPct val="80000"/>
              </a:lnSpc>
            </a:pPr>
            <a:r>
              <a:rPr lang="en-US" altLang="zh-CN" sz="2400"/>
              <a:t>Delegation of authority (not responsibility): determines the proper level at which a decision should be made.</a:t>
            </a:r>
          </a:p>
          <a:p>
            <a:pPr lvl="1" eaLnBrk="1" hangingPunct="1">
              <a:lnSpc>
                <a:spcPct val="80000"/>
              </a:lnSpc>
            </a:pPr>
            <a:r>
              <a:rPr lang="en-US" altLang="zh-CN" sz="2400"/>
              <a:t>At the lowest possible level and close to the scene of action as possible.</a:t>
            </a:r>
          </a:p>
          <a:p>
            <a:pPr lvl="1" eaLnBrk="1" hangingPunct="1">
              <a:lnSpc>
                <a:spcPct val="80000"/>
              </a:lnSpc>
              <a:buFontTx/>
              <a:buNone/>
            </a:pPr>
            <a:endParaRPr lang="en-US" altLang="zh-CN" sz="2400"/>
          </a:p>
          <a:p>
            <a:pPr eaLnBrk="1" hangingPunct="1">
              <a:lnSpc>
                <a:spcPct val="80000"/>
              </a:lnSpc>
              <a:spcAft>
                <a:spcPct val="20000"/>
              </a:spcAft>
            </a:pPr>
            <a:r>
              <a:rPr lang="en-US" altLang="zh-CN" sz="2400"/>
              <a:t>The more a decision is characterized by the following four factors, the </a:t>
            </a:r>
            <a:r>
              <a:rPr lang="en-US" altLang="zh-CN" sz="2400" b="1"/>
              <a:t>higher</a:t>
            </a:r>
            <a:r>
              <a:rPr lang="en-US" altLang="zh-CN" sz="2400"/>
              <a:t> level at which it must be made:</a:t>
            </a:r>
          </a:p>
          <a:p>
            <a:pPr lvl="1" eaLnBrk="1" hangingPunct="1">
              <a:lnSpc>
                <a:spcPct val="80000"/>
              </a:lnSpc>
              <a:spcAft>
                <a:spcPct val="20000"/>
              </a:spcAft>
            </a:pPr>
            <a:r>
              <a:rPr lang="en-US" altLang="zh-CN" sz="2200">
                <a:solidFill>
                  <a:schemeClr val="hlink"/>
                </a:solidFill>
              </a:rPr>
              <a:t>Futurity </a:t>
            </a:r>
            <a:r>
              <a:rPr lang="zh-CN" altLang="en-US" sz="2200">
                <a:solidFill>
                  <a:schemeClr val="hlink"/>
                </a:solidFill>
              </a:rPr>
              <a:t>未来性</a:t>
            </a:r>
            <a:r>
              <a:rPr lang="en-US" altLang="zh-CN" sz="2200"/>
              <a:t>: how long it commits to the org</a:t>
            </a:r>
          </a:p>
          <a:p>
            <a:pPr lvl="1" eaLnBrk="1" hangingPunct="1">
              <a:lnSpc>
                <a:spcPct val="80000"/>
              </a:lnSpc>
              <a:spcAft>
                <a:spcPct val="20000"/>
              </a:spcAft>
            </a:pPr>
            <a:r>
              <a:rPr lang="en-US" altLang="zh-CN" sz="2200">
                <a:solidFill>
                  <a:schemeClr val="hlink"/>
                </a:solidFill>
              </a:rPr>
              <a:t>Reversibility</a:t>
            </a:r>
            <a:r>
              <a:rPr lang="zh-CN" altLang="en-US" sz="2200">
                <a:solidFill>
                  <a:schemeClr val="hlink"/>
                </a:solidFill>
              </a:rPr>
              <a:t>可逆性</a:t>
            </a:r>
            <a:r>
              <a:rPr lang="en-US" altLang="zh-CN" sz="2200"/>
              <a:t>: how fast to be reversed if it is wrong</a:t>
            </a:r>
          </a:p>
          <a:p>
            <a:pPr lvl="1" eaLnBrk="1" hangingPunct="1">
              <a:lnSpc>
                <a:spcPct val="80000"/>
              </a:lnSpc>
              <a:spcAft>
                <a:spcPct val="20000"/>
              </a:spcAft>
            </a:pPr>
            <a:r>
              <a:rPr lang="en-US" altLang="zh-CN" sz="2200">
                <a:solidFill>
                  <a:schemeClr val="hlink"/>
                </a:solidFill>
              </a:rPr>
              <a:t>Impact </a:t>
            </a:r>
            <a:r>
              <a:rPr lang="zh-CN" altLang="en-US" sz="2200">
                <a:solidFill>
                  <a:schemeClr val="hlink"/>
                </a:solidFill>
              </a:rPr>
              <a:t>影响力</a:t>
            </a:r>
            <a:r>
              <a:rPr lang="en-US" altLang="zh-CN" sz="2200"/>
              <a:t>: how great it affects the org</a:t>
            </a:r>
          </a:p>
          <a:p>
            <a:pPr lvl="1" eaLnBrk="1" hangingPunct="1">
              <a:lnSpc>
                <a:spcPct val="80000"/>
              </a:lnSpc>
              <a:spcAft>
                <a:spcPct val="20000"/>
              </a:spcAft>
            </a:pPr>
            <a:r>
              <a:rPr lang="en-US" altLang="zh-CN" sz="2200">
                <a:solidFill>
                  <a:schemeClr val="hlink"/>
                </a:solidFill>
              </a:rPr>
              <a:t>Rarity </a:t>
            </a:r>
            <a:r>
              <a:rPr lang="zh-CN" altLang="en-US" sz="2200">
                <a:solidFill>
                  <a:schemeClr val="hlink"/>
                </a:solidFill>
              </a:rPr>
              <a:t>罕见性</a:t>
            </a:r>
            <a:r>
              <a:rPr lang="en-US" altLang="zh-CN" sz="2200"/>
              <a:t>: how distinct the event is</a:t>
            </a:r>
          </a:p>
        </p:txBody>
      </p:sp>
      <p:sp>
        <p:nvSpPr>
          <p:cNvPr id="44034" name="灯片编号占位符 5"/>
          <p:cNvSpPr>
            <a:spLocks noGrp="1"/>
          </p:cNvSpPr>
          <p:nvPr>
            <p:ph type="sldNum" sz="quarter" idx="12"/>
          </p:nvPr>
        </p:nvSpPr>
        <p:spPr>
          <a:noFill/>
        </p:spPr>
        <p:txBody>
          <a:bodyPr/>
          <a:lstStyle/>
          <a:p>
            <a:fld id="{F9618803-439E-4165-B8F7-7460D45725EB}" type="slidenum">
              <a:rPr lang="zh-CN" altLang="en-US" smtClean="0">
                <a:latin typeface="Arial" charset="0"/>
              </a:rPr>
              <a:pPr/>
              <a:t>35</a:t>
            </a:fld>
            <a:endParaRPr lang="en-US" altLang="zh-CN">
              <a:latin typeface="Arial" charset="0"/>
            </a:endParaRPr>
          </a:p>
        </p:txBody>
      </p:sp>
      <p:sp>
        <p:nvSpPr>
          <p:cNvPr id="44037" name="AutoShape 4">
            <a:hlinkClick r:id="rId3" action="ppaction://hlinksldjump"/>
          </p:cNvPr>
          <p:cNvSpPr>
            <a:spLocks noChangeArrowheads="1"/>
          </p:cNvSpPr>
          <p:nvPr/>
        </p:nvSpPr>
        <p:spPr bwMode="auto">
          <a:xfrm>
            <a:off x="8610600" y="5943600"/>
            <a:ext cx="228600" cy="381000"/>
          </a:xfrm>
          <a:prstGeom prst="up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ltLang="zh-C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ltLang="zh-CN"/>
              <a:t>Models of Organizations</a:t>
            </a:r>
          </a:p>
        </p:txBody>
      </p:sp>
      <p:sp>
        <p:nvSpPr>
          <p:cNvPr id="45060" name="Rectangle 3"/>
          <p:cNvSpPr>
            <a:spLocks noGrp="1" noChangeArrowheads="1"/>
          </p:cNvSpPr>
          <p:nvPr>
            <p:ph idx="1"/>
          </p:nvPr>
        </p:nvSpPr>
        <p:spPr/>
        <p:txBody>
          <a:bodyPr/>
          <a:lstStyle/>
          <a:p>
            <a:pPr eaLnBrk="1" hangingPunct="1"/>
            <a:r>
              <a:rPr lang="en-US" altLang="zh-CN" dirty="0" err="1"/>
              <a:t>Mintzberg</a:t>
            </a:r>
            <a:r>
              <a:rPr lang="zh-CN" altLang="en-US" dirty="0"/>
              <a:t>（明茨伯格）</a:t>
            </a:r>
            <a:r>
              <a:rPr lang="en-US" altLang="zh-CN" dirty="0"/>
              <a:t>:  Five different models of organizational structure</a:t>
            </a:r>
          </a:p>
          <a:p>
            <a:pPr lvl="1" eaLnBrk="1" hangingPunct="1"/>
            <a:r>
              <a:rPr lang="en-US" altLang="zh-CN" dirty="0"/>
              <a:t>The simple structure</a:t>
            </a:r>
          </a:p>
          <a:p>
            <a:pPr lvl="1" eaLnBrk="1" hangingPunct="1"/>
            <a:r>
              <a:rPr lang="en-US" altLang="zh-CN" dirty="0"/>
              <a:t>The machine bureaucracy</a:t>
            </a:r>
          </a:p>
          <a:p>
            <a:pPr lvl="1" eaLnBrk="1" hangingPunct="1"/>
            <a:r>
              <a:rPr lang="en-US" altLang="zh-CN" dirty="0"/>
              <a:t>The professional bureaucracy</a:t>
            </a:r>
          </a:p>
          <a:p>
            <a:pPr lvl="1" eaLnBrk="1" hangingPunct="1"/>
            <a:r>
              <a:rPr lang="en-US" altLang="zh-CN" dirty="0"/>
              <a:t>The </a:t>
            </a:r>
            <a:r>
              <a:rPr lang="en-US" altLang="zh-CN" dirty="0" err="1"/>
              <a:t>divisionalized</a:t>
            </a:r>
            <a:r>
              <a:rPr lang="en-US" altLang="zh-CN" dirty="0"/>
              <a:t> form</a:t>
            </a:r>
          </a:p>
          <a:p>
            <a:pPr lvl="1" eaLnBrk="1" hangingPunct="1"/>
            <a:r>
              <a:rPr lang="en-US" altLang="zh-CN" dirty="0"/>
              <a:t>The </a:t>
            </a:r>
            <a:r>
              <a:rPr lang="en-US" altLang="zh-CN" dirty="0">
                <a:latin typeface="Garamond" pitchFamily="18" charset="0"/>
              </a:rPr>
              <a:t>“</a:t>
            </a:r>
            <a:r>
              <a:rPr lang="en-US" altLang="zh-CN" dirty="0">
                <a:solidFill>
                  <a:srgbClr val="FF0000"/>
                </a:solidFill>
              </a:rPr>
              <a:t>adhoc</a:t>
            </a:r>
            <a:r>
              <a:rPr lang="en-US" altLang="zh-CN" dirty="0"/>
              <a:t>racy</a:t>
            </a:r>
            <a:r>
              <a:rPr lang="en-US" altLang="zh-CN" dirty="0">
                <a:latin typeface="Garamond" pitchFamily="18" charset="0"/>
              </a:rPr>
              <a:t>” </a:t>
            </a:r>
            <a:r>
              <a:rPr lang="zh-CN" altLang="en-US" dirty="0">
                <a:latin typeface="Garamond" pitchFamily="18" charset="0"/>
              </a:rPr>
              <a:t>委员会</a:t>
            </a:r>
            <a:endParaRPr lang="en-US" altLang="zh-CN" dirty="0"/>
          </a:p>
        </p:txBody>
      </p:sp>
      <p:sp>
        <p:nvSpPr>
          <p:cNvPr id="45058" name="灯片编号占位符 5"/>
          <p:cNvSpPr>
            <a:spLocks noGrp="1"/>
          </p:cNvSpPr>
          <p:nvPr>
            <p:ph type="sldNum" sz="quarter" idx="12"/>
          </p:nvPr>
        </p:nvSpPr>
        <p:spPr>
          <a:noFill/>
        </p:spPr>
        <p:txBody>
          <a:bodyPr/>
          <a:lstStyle/>
          <a:p>
            <a:fld id="{4A38B66E-F5FD-4FD9-95DE-52D5F8BD325E}" type="slidenum">
              <a:rPr lang="zh-CN" altLang="en-US" smtClean="0">
                <a:latin typeface="Arial" charset="0"/>
              </a:rPr>
              <a:pPr/>
              <a:t>36</a:t>
            </a:fld>
            <a:endParaRPr lang="en-US" altLang="zh-CN">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3"/>
          <p:cNvSpPr>
            <a:spLocks noGrp="1"/>
          </p:cNvSpPr>
          <p:nvPr>
            <p:ph type="sldNum" sz="quarter" idx="12"/>
          </p:nvPr>
        </p:nvSpPr>
        <p:spPr>
          <a:noFill/>
        </p:spPr>
        <p:txBody>
          <a:bodyPr/>
          <a:lstStyle/>
          <a:p>
            <a:fld id="{F9ABCFC3-8B4B-40C2-B4E6-9D00EFA0DA50}" type="slidenum">
              <a:rPr lang="zh-CN" altLang="en-US" smtClean="0">
                <a:latin typeface="Arial" charset="0"/>
              </a:rPr>
              <a:pPr/>
              <a:t>37</a:t>
            </a:fld>
            <a:endParaRPr lang="en-US" altLang="zh-CN">
              <a:latin typeface="Arial" charset="0"/>
            </a:endParaRPr>
          </a:p>
        </p:txBody>
      </p:sp>
      <p:sp>
        <p:nvSpPr>
          <p:cNvPr id="46083" name="Rectangle 2"/>
          <p:cNvSpPr>
            <a:spLocks noGrp="1" noChangeArrowheads="1"/>
          </p:cNvSpPr>
          <p:nvPr>
            <p:ph type="title" idx="4294967295"/>
          </p:nvPr>
        </p:nvSpPr>
        <p:spPr>
          <a:xfrm>
            <a:off x="611560" y="274638"/>
            <a:ext cx="7618040" cy="1143000"/>
          </a:xfrm>
        </p:spPr>
        <p:txBody>
          <a:bodyPr anchor="b">
            <a:normAutofit fontScale="90000"/>
          </a:bodyPr>
          <a:lstStyle/>
          <a:p>
            <a:pPr eaLnBrk="1" hangingPunct="1"/>
            <a:r>
              <a:rPr lang="en-US" altLang="zh-CN" sz="4000" dirty="0"/>
              <a:t>The </a:t>
            </a:r>
            <a:r>
              <a:rPr lang="en-US" altLang="zh-CN" sz="4000" dirty="0" err="1"/>
              <a:t>Mintzberg</a:t>
            </a:r>
            <a:r>
              <a:rPr lang="en-US" altLang="zh-CN" sz="4000" dirty="0"/>
              <a:t> Model of “Structure in Fives”</a:t>
            </a:r>
          </a:p>
        </p:txBody>
      </p:sp>
      <p:sp>
        <p:nvSpPr>
          <p:cNvPr id="46084" name="Rectangle 3"/>
          <p:cNvSpPr>
            <a:spLocks noGrp="1" noChangeArrowheads="1"/>
          </p:cNvSpPr>
          <p:nvPr>
            <p:ph type="body" sz="half" idx="4294967295"/>
          </p:nvPr>
        </p:nvSpPr>
        <p:spPr>
          <a:xfrm>
            <a:off x="179512" y="1712913"/>
            <a:ext cx="4320480" cy="4687887"/>
          </a:xfrm>
        </p:spPr>
        <p:txBody>
          <a:bodyPr>
            <a:normAutofit/>
          </a:bodyPr>
          <a:lstStyle/>
          <a:p>
            <a:pPr eaLnBrk="1" hangingPunct="1">
              <a:lnSpc>
                <a:spcPct val="90000"/>
              </a:lnSpc>
            </a:pPr>
            <a:r>
              <a:rPr lang="en-US" altLang="zh-CN" sz="2800" dirty="0"/>
              <a:t>Structural Configuration, five basic parts of the organization:</a:t>
            </a:r>
            <a:endParaRPr lang="en-US" altLang="zh-CN" dirty="0"/>
          </a:p>
          <a:p>
            <a:pPr lvl="1" eaLnBrk="1" hangingPunct="1">
              <a:lnSpc>
                <a:spcPct val="90000"/>
              </a:lnSpc>
            </a:pPr>
            <a:r>
              <a:rPr lang="en-US" altLang="zh-CN" dirty="0"/>
              <a:t>Strategic apex</a:t>
            </a:r>
          </a:p>
          <a:p>
            <a:pPr lvl="1" eaLnBrk="1" hangingPunct="1">
              <a:lnSpc>
                <a:spcPct val="90000"/>
              </a:lnSpc>
            </a:pPr>
            <a:r>
              <a:rPr lang="en-US" altLang="zh-CN" b="1" dirty="0"/>
              <a:t>Middle management</a:t>
            </a:r>
          </a:p>
          <a:p>
            <a:pPr lvl="1" eaLnBrk="1" hangingPunct="1">
              <a:lnSpc>
                <a:spcPct val="90000"/>
              </a:lnSpc>
            </a:pPr>
            <a:r>
              <a:rPr lang="en-US" altLang="zh-CN" dirty="0"/>
              <a:t>Operating core</a:t>
            </a:r>
          </a:p>
          <a:p>
            <a:pPr lvl="1" eaLnBrk="1" hangingPunct="1">
              <a:lnSpc>
                <a:spcPct val="90000"/>
              </a:lnSpc>
            </a:pPr>
            <a:r>
              <a:rPr lang="en-US" altLang="zh-CN" dirty="0"/>
              <a:t>Techno-structure</a:t>
            </a:r>
          </a:p>
          <a:p>
            <a:pPr lvl="1" eaLnBrk="1" hangingPunct="1">
              <a:lnSpc>
                <a:spcPct val="90000"/>
              </a:lnSpc>
            </a:pPr>
            <a:r>
              <a:rPr lang="en-US" altLang="zh-CN" dirty="0"/>
              <a:t>Support staff</a:t>
            </a:r>
          </a:p>
        </p:txBody>
      </p:sp>
      <p:pic>
        <p:nvPicPr>
          <p:cNvPr id="46085" name="Picture 4" descr="Mintzberg 5 model"/>
          <p:cNvPicPr>
            <a:picLocks noGrp="1" noChangeAspect="1" noChangeArrowheads="1"/>
          </p:cNvPicPr>
          <p:nvPr>
            <p:ph sz="half" idx="4294967295"/>
          </p:nvPr>
        </p:nvPicPr>
        <p:blipFill>
          <a:blip r:embed="rId3" cstate="print"/>
          <a:srcRect/>
          <a:stretch>
            <a:fillRect/>
          </a:stretch>
        </p:blipFill>
        <p:spPr>
          <a:xfrm>
            <a:off x="4572000" y="1676400"/>
            <a:ext cx="4572000" cy="44958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3"/>
          <p:cNvSpPr>
            <a:spLocks noGrp="1"/>
          </p:cNvSpPr>
          <p:nvPr>
            <p:ph type="sldNum" sz="quarter" idx="12"/>
          </p:nvPr>
        </p:nvSpPr>
        <p:spPr>
          <a:noFill/>
        </p:spPr>
        <p:txBody>
          <a:bodyPr/>
          <a:lstStyle/>
          <a:p>
            <a:fld id="{1DEC58C0-3E67-41D3-80F7-E2083A997E27}" type="slidenum">
              <a:rPr lang="zh-CN" altLang="en-US" smtClean="0">
                <a:latin typeface="Arial" charset="0"/>
              </a:rPr>
              <a:pPr/>
              <a:t>38</a:t>
            </a:fld>
            <a:endParaRPr lang="en-US" altLang="zh-CN">
              <a:latin typeface="Arial" charset="0"/>
            </a:endParaRPr>
          </a:p>
        </p:txBody>
      </p:sp>
      <p:sp>
        <p:nvSpPr>
          <p:cNvPr id="47107" name="Rectangle 2"/>
          <p:cNvSpPr>
            <a:spLocks noGrp="1" noChangeArrowheads="1"/>
          </p:cNvSpPr>
          <p:nvPr>
            <p:ph type="title" idx="4294967295"/>
          </p:nvPr>
        </p:nvSpPr>
        <p:spPr>
          <a:xfrm>
            <a:off x="539552" y="274638"/>
            <a:ext cx="7690048" cy="944562"/>
          </a:xfrm>
        </p:spPr>
        <p:txBody>
          <a:bodyPr anchor="b"/>
          <a:lstStyle/>
          <a:p>
            <a:pPr eaLnBrk="1" hangingPunct="1"/>
            <a:r>
              <a:rPr lang="en-US" altLang="zh-CN" sz="4800" dirty="0">
                <a:solidFill>
                  <a:schemeClr val="tx1"/>
                </a:solidFill>
              </a:rPr>
              <a:t>Simple Structure</a:t>
            </a:r>
          </a:p>
        </p:txBody>
      </p:sp>
      <p:sp>
        <p:nvSpPr>
          <p:cNvPr id="47108" name="Rectangle 3"/>
          <p:cNvSpPr>
            <a:spLocks noGrp="1" noChangeArrowheads="1"/>
          </p:cNvSpPr>
          <p:nvPr>
            <p:ph type="body" sz="half" idx="4294967295"/>
          </p:nvPr>
        </p:nvSpPr>
        <p:spPr>
          <a:xfrm>
            <a:off x="395536" y="1412776"/>
            <a:ext cx="4248472" cy="5099149"/>
          </a:xfrm>
        </p:spPr>
        <p:txBody>
          <a:bodyPr/>
          <a:lstStyle/>
          <a:p>
            <a:pPr eaLnBrk="1" hangingPunct="1"/>
            <a:r>
              <a:rPr lang="en-US" altLang="zh-CN" sz="2800" dirty="0"/>
              <a:t>Strategic apex</a:t>
            </a:r>
          </a:p>
          <a:p>
            <a:pPr eaLnBrk="1" hangingPunct="1"/>
            <a:r>
              <a:rPr lang="en-US" altLang="zh-CN" sz="2800" dirty="0"/>
              <a:t>Operating core</a:t>
            </a:r>
          </a:p>
          <a:p>
            <a:pPr eaLnBrk="1" hangingPunct="1"/>
            <a:r>
              <a:rPr lang="en-US" altLang="zh-CN" sz="2800" dirty="0"/>
              <a:t>Middle line</a:t>
            </a:r>
          </a:p>
          <a:p>
            <a:pPr eaLnBrk="1" hangingPunct="1"/>
            <a:r>
              <a:rPr lang="en-US" altLang="zh-CN" sz="2800" dirty="0"/>
              <a:t>Techno-structure (L)</a:t>
            </a:r>
          </a:p>
          <a:p>
            <a:pPr eaLnBrk="1" hangingPunct="1"/>
            <a:r>
              <a:rPr lang="en-US" altLang="zh-CN" sz="2800" dirty="0"/>
              <a:t>Support staff (R)</a:t>
            </a:r>
          </a:p>
          <a:p>
            <a:pPr eaLnBrk="1" hangingPunct="1"/>
            <a:r>
              <a:rPr lang="en-US" altLang="zh-CN" sz="2800" dirty="0"/>
              <a:t>E.g. Microsoft, Google’s emerging stage</a:t>
            </a:r>
            <a:endParaRPr lang="en-US" altLang="zh-CN" dirty="0">
              <a:solidFill>
                <a:schemeClr val="hlink"/>
              </a:solidFill>
            </a:endParaRPr>
          </a:p>
        </p:txBody>
      </p:sp>
      <p:pic>
        <p:nvPicPr>
          <p:cNvPr id="47109" name="Picture 4" descr="Mintzberg simple"/>
          <p:cNvPicPr>
            <a:picLocks noGrp="1" noChangeAspect="1" noChangeArrowheads="1"/>
          </p:cNvPicPr>
          <p:nvPr>
            <p:ph sz="half" idx="4294967295"/>
          </p:nvPr>
        </p:nvPicPr>
        <p:blipFill>
          <a:blip r:embed="rId2" cstate="print"/>
          <a:srcRect/>
          <a:stretch>
            <a:fillRect/>
          </a:stretch>
        </p:blipFill>
        <p:spPr>
          <a:xfrm>
            <a:off x="5110163" y="2057400"/>
            <a:ext cx="4033837" cy="3641725"/>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3"/>
          <p:cNvSpPr>
            <a:spLocks noGrp="1"/>
          </p:cNvSpPr>
          <p:nvPr>
            <p:ph type="sldNum" sz="quarter" idx="12"/>
          </p:nvPr>
        </p:nvSpPr>
        <p:spPr>
          <a:noFill/>
        </p:spPr>
        <p:txBody>
          <a:bodyPr/>
          <a:lstStyle/>
          <a:p>
            <a:fld id="{CB2DA33E-8DD1-4A7F-940E-749DE9E69524}" type="slidenum">
              <a:rPr lang="zh-CN" altLang="en-US" smtClean="0">
                <a:latin typeface="Arial" charset="0"/>
              </a:rPr>
              <a:pPr/>
              <a:t>39</a:t>
            </a:fld>
            <a:endParaRPr lang="en-US" altLang="zh-CN">
              <a:latin typeface="Arial" charset="0"/>
            </a:endParaRPr>
          </a:p>
        </p:txBody>
      </p:sp>
      <p:sp>
        <p:nvSpPr>
          <p:cNvPr id="48131" name="Rectangle 2"/>
          <p:cNvSpPr>
            <a:spLocks noGrp="1" noChangeArrowheads="1"/>
          </p:cNvSpPr>
          <p:nvPr>
            <p:ph type="title" idx="4294967295"/>
          </p:nvPr>
        </p:nvSpPr>
        <p:spPr>
          <a:xfrm>
            <a:off x="395536" y="228600"/>
            <a:ext cx="7834064" cy="1143000"/>
          </a:xfrm>
        </p:spPr>
        <p:txBody>
          <a:bodyPr anchor="b"/>
          <a:lstStyle/>
          <a:p>
            <a:pPr eaLnBrk="1" hangingPunct="1"/>
            <a:r>
              <a:rPr lang="en-US" altLang="zh-CN" sz="4800" dirty="0">
                <a:solidFill>
                  <a:schemeClr val="tx1"/>
                </a:solidFill>
              </a:rPr>
              <a:t>Machine Bureaucracy</a:t>
            </a:r>
          </a:p>
        </p:txBody>
      </p:sp>
      <p:sp>
        <p:nvSpPr>
          <p:cNvPr id="48132" name="Rectangle 3"/>
          <p:cNvSpPr>
            <a:spLocks noGrp="1" noChangeArrowheads="1"/>
          </p:cNvSpPr>
          <p:nvPr>
            <p:ph type="body" sz="half" idx="4294967295"/>
          </p:nvPr>
        </p:nvSpPr>
        <p:spPr>
          <a:xfrm>
            <a:off x="683568" y="1700808"/>
            <a:ext cx="4032448" cy="4734917"/>
          </a:xfrm>
        </p:spPr>
        <p:txBody>
          <a:bodyPr/>
          <a:lstStyle/>
          <a:p>
            <a:pPr eaLnBrk="1" hangingPunct="1"/>
            <a:r>
              <a:rPr lang="en-US" altLang="zh-CN" sz="2800" dirty="0"/>
              <a:t>Strategic apex</a:t>
            </a:r>
          </a:p>
          <a:p>
            <a:pPr eaLnBrk="1" hangingPunct="1"/>
            <a:r>
              <a:rPr lang="en-US" altLang="zh-CN" sz="2800" dirty="0"/>
              <a:t>Middle line </a:t>
            </a:r>
          </a:p>
          <a:p>
            <a:pPr eaLnBrk="1" hangingPunct="1"/>
            <a:r>
              <a:rPr lang="en-US" altLang="zh-CN" sz="2800" dirty="0"/>
              <a:t>Techno-structure (L)</a:t>
            </a:r>
          </a:p>
          <a:p>
            <a:pPr eaLnBrk="1" hangingPunct="1"/>
            <a:r>
              <a:rPr lang="en-US" altLang="zh-CN" sz="2800" dirty="0"/>
              <a:t>Support staff (R)</a:t>
            </a:r>
          </a:p>
          <a:p>
            <a:pPr eaLnBrk="1" hangingPunct="1"/>
            <a:r>
              <a:rPr lang="en-US" altLang="zh-CN" sz="2800" dirty="0"/>
              <a:t>Operating core</a:t>
            </a:r>
          </a:p>
          <a:p>
            <a:pPr eaLnBrk="1" hangingPunct="1">
              <a:buFontTx/>
              <a:buNone/>
            </a:pPr>
            <a:endParaRPr lang="en-US" altLang="zh-CN" sz="2800" dirty="0"/>
          </a:p>
          <a:p>
            <a:pPr eaLnBrk="1" hangingPunct="1"/>
            <a:r>
              <a:rPr lang="en-US" altLang="zh-CN" sz="2800" dirty="0"/>
              <a:t>E.g. McDonald </a:t>
            </a:r>
            <a:endParaRPr lang="en-US" altLang="zh-CN" dirty="0"/>
          </a:p>
        </p:txBody>
      </p:sp>
      <p:pic>
        <p:nvPicPr>
          <p:cNvPr id="48133" name="Picture 4" descr="Mintzberg machine"/>
          <p:cNvPicPr>
            <a:picLocks noGrp="1" noChangeAspect="1" noChangeArrowheads="1"/>
          </p:cNvPicPr>
          <p:nvPr>
            <p:ph sz="half" idx="4294967295"/>
          </p:nvPr>
        </p:nvPicPr>
        <p:blipFill>
          <a:blip r:embed="rId3" cstate="print"/>
          <a:srcRect/>
          <a:stretch>
            <a:fillRect/>
          </a:stretch>
        </p:blipFill>
        <p:spPr>
          <a:xfrm>
            <a:off x="4867275" y="1644650"/>
            <a:ext cx="4276725" cy="44450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3"/>
          <p:cNvSpPr>
            <a:spLocks noGrp="1"/>
          </p:cNvSpPr>
          <p:nvPr>
            <p:ph type="sldNum" sz="quarter" idx="12"/>
          </p:nvPr>
        </p:nvSpPr>
        <p:spPr>
          <a:noFill/>
        </p:spPr>
        <p:txBody>
          <a:bodyPr/>
          <a:lstStyle/>
          <a:p>
            <a:fld id="{C4C774CC-5966-4A00-B504-9F0AA7D347C5}" type="slidenum">
              <a:rPr lang="zh-CN" altLang="en-US" smtClean="0">
                <a:latin typeface="Arial" charset="0"/>
              </a:rPr>
              <a:pPr/>
              <a:t>4</a:t>
            </a:fld>
            <a:endParaRPr lang="en-US" altLang="zh-CN">
              <a:latin typeface="Arial" charset="0"/>
            </a:endParaRPr>
          </a:p>
        </p:txBody>
      </p:sp>
      <p:sp>
        <p:nvSpPr>
          <p:cNvPr id="12291" name="Text Box 4"/>
          <p:cNvSpPr txBox="1">
            <a:spLocks noChangeArrowheads="1"/>
          </p:cNvSpPr>
          <p:nvPr/>
        </p:nvSpPr>
        <p:spPr bwMode="auto">
          <a:xfrm>
            <a:off x="974725" y="317500"/>
            <a:ext cx="3520772" cy="1938992"/>
          </a:xfrm>
          <a:prstGeom prst="rect">
            <a:avLst/>
          </a:prstGeom>
          <a:noFill/>
          <a:ln w="9525">
            <a:noFill/>
            <a:miter lim="800000"/>
            <a:headEnd/>
            <a:tailEnd/>
          </a:ln>
        </p:spPr>
        <p:txBody>
          <a:bodyPr wrap="none">
            <a:spAutoFit/>
          </a:bodyPr>
          <a:lstStyle/>
          <a:p>
            <a:pPr eaLnBrk="0" hangingPunct="0"/>
            <a:r>
              <a:rPr lang="en-US" altLang="zh-CN" sz="4000" dirty="0">
                <a:latin typeface="Garamond" pitchFamily="18" charset="0"/>
              </a:rPr>
              <a:t>Chapter 5</a:t>
            </a:r>
          </a:p>
          <a:p>
            <a:pPr eaLnBrk="0" hangingPunct="0"/>
            <a:endParaRPr lang="en-US" altLang="zh-CN" sz="4000" dirty="0">
              <a:latin typeface="Garamond" pitchFamily="18" charset="0"/>
            </a:endParaRPr>
          </a:p>
          <a:p>
            <a:pPr eaLnBrk="0" hangingPunct="0"/>
            <a:r>
              <a:rPr lang="en-US" altLang="zh-CN" sz="4000" dirty="0">
                <a:latin typeface="Garamond" pitchFamily="18" charset="0"/>
              </a:rPr>
              <a:t>ORGANIZING</a:t>
            </a:r>
          </a:p>
        </p:txBody>
      </p:sp>
      <p:sp>
        <p:nvSpPr>
          <p:cNvPr id="12292" name="Text Box 5"/>
          <p:cNvSpPr txBox="1">
            <a:spLocks noChangeArrowheads="1"/>
          </p:cNvSpPr>
          <p:nvPr/>
        </p:nvSpPr>
        <p:spPr bwMode="auto">
          <a:xfrm>
            <a:off x="914400" y="3276600"/>
            <a:ext cx="7950200" cy="1187450"/>
          </a:xfrm>
          <a:prstGeom prst="rect">
            <a:avLst/>
          </a:prstGeom>
          <a:noFill/>
          <a:ln w="9525">
            <a:noFill/>
            <a:miter lim="800000"/>
            <a:headEnd/>
            <a:tailEnd/>
          </a:ln>
        </p:spPr>
        <p:txBody>
          <a:bodyPr>
            <a:spAutoFit/>
          </a:bodyPr>
          <a:lstStyle/>
          <a:p>
            <a:pPr eaLnBrk="0" hangingPunct="0"/>
            <a:r>
              <a:rPr lang="en-US" altLang="zh-CN" sz="2400">
                <a:latin typeface="Garamond" pitchFamily="18" charset="0"/>
              </a:rPr>
              <a:t>Public managers need to design an appropriate organizational structure allowing employees to achieve organizational mission. </a:t>
            </a:r>
            <a:r>
              <a:rPr lang="en-US" altLang="zh-CN" sz="2400" b="1">
                <a:latin typeface="Garamond" pitchFamily="18" charset="0"/>
              </a:rPr>
              <a:t>They cannot “just throw everything together”.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3"/>
          <p:cNvSpPr>
            <a:spLocks noGrp="1"/>
          </p:cNvSpPr>
          <p:nvPr>
            <p:ph type="sldNum" sz="quarter" idx="12"/>
          </p:nvPr>
        </p:nvSpPr>
        <p:spPr>
          <a:noFill/>
        </p:spPr>
        <p:txBody>
          <a:bodyPr/>
          <a:lstStyle/>
          <a:p>
            <a:fld id="{4DD3B845-A586-4010-93B9-84ED75453896}" type="slidenum">
              <a:rPr lang="zh-CN" altLang="en-US" smtClean="0">
                <a:latin typeface="Arial" charset="0"/>
              </a:rPr>
              <a:pPr/>
              <a:t>40</a:t>
            </a:fld>
            <a:endParaRPr lang="en-US" altLang="zh-CN">
              <a:latin typeface="Arial" charset="0"/>
            </a:endParaRPr>
          </a:p>
        </p:txBody>
      </p:sp>
      <p:sp>
        <p:nvSpPr>
          <p:cNvPr id="49155" name="Rectangle 2"/>
          <p:cNvSpPr>
            <a:spLocks noGrp="1" noChangeArrowheads="1"/>
          </p:cNvSpPr>
          <p:nvPr>
            <p:ph type="title" idx="4294967295"/>
          </p:nvPr>
        </p:nvSpPr>
        <p:spPr>
          <a:xfrm>
            <a:off x="0" y="274638"/>
            <a:ext cx="8229600" cy="1143000"/>
          </a:xfrm>
        </p:spPr>
        <p:txBody>
          <a:bodyPr anchorCtr="1"/>
          <a:lstStyle/>
          <a:p>
            <a:pPr eaLnBrk="1" hangingPunct="1"/>
            <a:r>
              <a:rPr lang="en-US" altLang="zh-CN"/>
              <a:t>McDonald</a:t>
            </a:r>
            <a:endParaRPr lang="en-US" altLang="zh-CN" sz="2600"/>
          </a:p>
        </p:txBody>
      </p:sp>
      <p:sp>
        <p:nvSpPr>
          <p:cNvPr id="49156" name="Rectangle 3"/>
          <p:cNvSpPr>
            <a:spLocks noGrp="1" noChangeArrowheads="1"/>
          </p:cNvSpPr>
          <p:nvPr>
            <p:ph type="body" idx="4294967295"/>
          </p:nvPr>
        </p:nvSpPr>
        <p:spPr>
          <a:xfrm>
            <a:off x="611560" y="1600200"/>
            <a:ext cx="8280920" cy="4525963"/>
          </a:xfrm>
        </p:spPr>
        <p:txBody>
          <a:bodyPr/>
          <a:lstStyle/>
          <a:p>
            <a:pPr eaLnBrk="1" hangingPunct="1"/>
            <a:r>
              <a:rPr lang="en-US" altLang="zh-CN" dirty="0"/>
              <a:t>Limited discretion about how to do their jobs</a:t>
            </a:r>
          </a:p>
          <a:p>
            <a:pPr eaLnBrk="1" hangingPunct="1"/>
            <a:r>
              <a:rPr lang="en-US" altLang="zh-CN" dirty="0"/>
              <a:t>Work is controlled by technology</a:t>
            </a:r>
          </a:p>
          <a:p>
            <a:pPr eaLnBrk="1" hangingPunct="1"/>
            <a:r>
              <a:rPr lang="en-US" altLang="zh-CN" dirty="0"/>
              <a:t>Parent company has powerful systems to ensure that food and service conform to standard specifications</a:t>
            </a:r>
          </a:p>
          <a:p>
            <a:pPr eaLnBrk="1" hangingPunct="1"/>
            <a:r>
              <a:rPr lang="en-US" altLang="zh-CN" dirty="0"/>
              <a:t>Big Mac taste the same around the world.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3"/>
          <p:cNvSpPr>
            <a:spLocks noGrp="1"/>
          </p:cNvSpPr>
          <p:nvPr>
            <p:ph type="sldNum" sz="quarter" idx="12"/>
          </p:nvPr>
        </p:nvSpPr>
        <p:spPr>
          <a:noFill/>
        </p:spPr>
        <p:txBody>
          <a:bodyPr/>
          <a:lstStyle/>
          <a:p>
            <a:fld id="{50C1414C-9FE1-42F8-BC16-8767E054F9F8}" type="slidenum">
              <a:rPr lang="zh-CN" altLang="en-US" smtClean="0">
                <a:latin typeface="Arial" charset="0"/>
              </a:rPr>
              <a:pPr/>
              <a:t>41</a:t>
            </a:fld>
            <a:endParaRPr lang="en-US" altLang="zh-CN">
              <a:latin typeface="Arial" charset="0"/>
            </a:endParaRPr>
          </a:p>
        </p:txBody>
      </p:sp>
      <p:sp>
        <p:nvSpPr>
          <p:cNvPr id="50179" name="Rectangle 2"/>
          <p:cNvSpPr>
            <a:spLocks noGrp="1" noChangeArrowheads="1"/>
          </p:cNvSpPr>
          <p:nvPr>
            <p:ph type="title" idx="4294967295"/>
          </p:nvPr>
        </p:nvSpPr>
        <p:spPr>
          <a:xfrm>
            <a:off x="179512" y="274638"/>
            <a:ext cx="8050088" cy="1143000"/>
          </a:xfrm>
        </p:spPr>
        <p:txBody>
          <a:bodyPr anchor="b"/>
          <a:lstStyle/>
          <a:p>
            <a:pPr eaLnBrk="1" hangingPunct="1"/>
            <a:r>
              <a:rPr lang="en-US" altLang="zh-CN" sz="4800" dirty="0"/>
              <a:t>Professional Bureaucracy</a:t>
            </a:r>
          </a:p>
        </p:txBody>
      </p:sp>
      <p:sp>
        <p:nvSpPr>
          <p:cNvPr id="50180" name="Rectangle 3"/>
          <p:cNvSpPr>
            <a:spLocks noGrp="1" noChangeArrowheads="1"/>
          </p:cNvSpPr>
          <p:nvPr>
            <p:ph type="body" sz="half" idx="4294967295"/>
          </p:nvPr>
        </p:nvSpPr>
        <p:spPr>
          <a:xfrm>
            <a:off x="827584" y="1628800"/>
            <a:ext cx="3960440" cy="4959325"/>
          </a:xfrm>
        </p:spPr>
        <p:txBody>
          <a:bodyPr/>
          <a:lstStyle/>
          <a:p>
            <a:pPr marL="533400" indent="-533400" eaLnBrk="1" hangingPunct="1"/>
            <a:r>
              <a:rPr lang="en-US" altLang="zh-CN" sz="2800" dirty="0"/>
              <a:t>Strategic apex</a:t>
            </a:r>
          </a:p>
          <a:p>
            <a:pPr marL="533400" indent="-533400" eaLnBrk="1" hangingPunct="1"/>
            <a:r>
              <a:rPr lang="en-US" altLang="zh-CN" sz="2800" dirty="0"/>
              <a:t>Operating core</a:t>
            </a:r>
          </a:p>
          <a:p>
            <a:pPr marL="533400" indent="-533400" eaLnBrk="1" hangingPunct="1"/>
            <a:r>
              <a:rPr lang="en-US" altLang="zh-CN" sz="2800" dirty="0"/>
              <a:t>Support staff (R)</a:t>
            </a:r>
          </a:p>
          <a:p>
            <a:pPr marL="533400" indent="-533400" eaLnBrk="1" hangingPunct="1"/>
            <a:r>
              <a:rPr lang="en-US" altLang="zh-CN" sz="2800" dirty="0"/>
              <a:t>Middle line (administrative)</a:t>
            </a:r>
          </a:p>
          <a:p>
            <a:pPr marL="533400" indent="-533400" eaLnBrk="1" hangingPunct="1"/>
            <a:r>
              <a:rPr lang="en-US" altLang="zh-CN" sz="2800" dirty="0"/>
              <a:t>Techno-structure (L)</a:t>
            </a:r>
          </a:p>
          <a:p>
            <a:pPr marL="533400" indent="-533400" eaLnBrk="1" hangingPunct="1">
              <a:buFontTx/>
              <a:buNone/>
            </a:pPr>
            <a:endParaRPr lang="en-US" altLang="zh-CN" sz="2800" dirty="0"/>
          </a:p>
          <a:p>
            <a:pPr marL="533400" indent="-533400" eaLnBrk="1" hangingPunct="1"/>
            <a:r>
              <a:rPr lang="en-US" altLang="zh-CN" sz="2800" dirty="0"/>
              <a:t>E.g. Universities</a:t>
            </a:r>
          </a:p>
          <a:p>
            <a:pPr marL="914400" lvl="1" indent="-457200" eaLnBrk="1" hangingPunct="1"/>
            <a:endParaRPr lang="zh-CN" altLang="en-US" dirty="0"/>
          </a:p>
        </p:txBody>
      </p:sp>
      <p:pic>
        <p:nvPicPr>
          <p:cNvPr id="50181" name="Picture 4" descr="Mintzberg professional"/>
          <p:cNvPicPr>
            <a:picLocks noGrp="1" noChangeAspect="1" noChangeArrowheads="1"/>
          </p:cNvPicPr>
          <p:nvPr>
            <p:ph sz="half" idx="4294967295"/>
          </p:nvPr>
        </p:nvPicPr>
        <p:blipFill>
          <a:blip r:embed="rId2" cstate="print"/>
          <a:srcRect/>
          <a:stretch>
            <a:fillRect/>
          </a:stretch>
        </p:blipFill>
        <p:spPr>
          <a:xfrm>
            <a:off x="5110163" y="2057400"/>
            <a:ext cx="4033837" cy="411480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3"/>
          <p:cNvSpPr>
            <a:spLocks noGrp="1"/>
          </p:cNvSpPr>
          <p:nvPr>
            <p:ph type="sldNum" sz="quarter" idx="12"/>
          </p:nvPr>
        </p:nvSpPr>
        <p:spPr>
          <a:noFill/>
        </p:spPr>
        <p:txBody>
          <a:bodyPr/>
          <a:lstStyle/>
          <a:p>
            <a:fld id="{BE3C1023-F5B1-4EBF-8DA1-F6080406F557}" type="slidenum">
              <a:rPr lang="zh-CN" altLang="en-US" smtClean="0">
                <a:latin typeface="Arial" charset="0"/>
              </a:rPr>
              <a:pPr/>
              <a:t>42</a:t>
            </a:fld>
            <a:endParaRPr lang="en-US" altLang="zh-CN">
              <a:latin typeface="Arial" charset="0"/>
            </a:endParaRPr>
          </a:p>
        </p:txBody>
      </p:sp>
      <p:sp>
        <p:nvSpPr>
          <p:cNvPr id="51203" name="Rectangle 2"/>
          <p:cNvSpPr>
            <a:spLocks noGrp="1" noChangeArrowheads="1"/>
          </p:cNvSpPr>
          <p:nvPr>
            <p:ph type="title" idx="4294967295"/>
          </p:nvPr>
        </p:nvSpPr>
        <p:spPr>
          <a:xfrm>
            <a:off x="0" y="274638"/>
            <a:ext cx="8229600" cy="1143000"/>
          </a:xfrm>
        </p:spPr>
        <p:txBody>
          <a:bodyPr anchorCtr="1">
            <a:normAutofit fontScale="90000"/>
          </a:bodyPr>
          <a:lstStyle/>
          <a:p>
            <a:pPr eaLnBrk="1" hangingPunct="1"/>
            <a:r>
              <a:rPr lang="en-US" altLang="zh-CN"/>
              <a:t>Harvard University</a:t>
            </a:r>
            <a:br>
              <a:rPr lang="en-US" altLang="zh-CN"/>
            </a:br>
            <a:r>
              <a:rPr lang="en-US" altLang="zh-CN" sz="2600"/>
              <a:t>Professors and Instructors</a:t>
            </a:r>
          </a:p>
        </p:txBody>
      </p:sp>
      <p:sp>
        <p:nvSpPr>
          <p:cNvPr id="51204" name="Rectangle 3"/>
          <p:cNvSpPr>
            <a:spLocks noGrp="1" noChangeArrowheads="1"/>
          </p:cNvSpPr>
          <p:nvPr>
            <p:ph type="body" idx="4294967295"/>
          </p:nvPr>
        </p:nvSpPr>
        <p:spPr>
          <a:xfrm>
            <a:off x="827584" y="1600200"/>
            <a:ext cx="7402016" cy="4525963"/>
          </a:xfrm>
        </p:spPr>
        <p:txBody>
          <a:bodyPr>
            <a:normAutofit/>
          </a:bodyPr>
          <a:lstStyle/>
          <a:p>
            <a:pPr eaLnBrk="1" hangingPunct="1"/>
            <a:r>
              <a:rPr lang="en-US" altLang="zh-CN" dirty="0"/>
              <a:t>Small administrative group at the top</a:t>
            </a:r>
          </a:p>
          <a:p>
            <a:pPr eaLnBrk="1" hangingPunct="1"/>
            <a:r>
              <a:rPr lang="en-US" altLang="zh-CN" dirty="0"/>
              <a:t>More geographically concentrated</a:t>
            </a:r>
          </a:p>
          <a:p>
            <a:pPr eaLnBrk="1" hangingPunct="1"/>
            <a:r>
              <a:rPr lang="en-US" altLang="zh-CN" dirty="0"/>
              <a:t>All activities happen within a few miles of Cambridge, MA</a:t>
            </a:r>
          </a:p>
          <a:p>
            <a:pPr eaLnBrk="1" hangingPunct="1"/>
            <a:r>
              <a:rPr lang="en-US" altLang="zh-CN" dirty="0"/>
              <a:t>Each school has a dean</a:t>
            </a:r>
          </a:p>
          <a:p>
            <a:pPr eaLnBrk="1" hangingPunct="1"/>
            <a:r>
              <a:rPr lang="en-US" altLang="zh-CN" dirty="0"/>
              <a:t>Professors have choice of classes they teach</a:t>
            </a:r>
          </a:p>
          <a:p>
            <a:pPr eaLnBrk="1" hangingPunct="1"/>
            <a:r>
              <a:rPr lang="en-US" altLang="zh-CN" dirty="0"/>
              <a:t>Each school has its own calendar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3"/>
          <p:cNvSpPr>
            <a:spLocks noGrp="1"/>
          </p:cNvSpPr>
          <p:nvPr>
            <p:ph type="sldNum" sz="quarter" idx="12"/>
          </p:nvPr>
        </p:nvSpPr>
        <p:spPr>
          <a:noFill/>
        </p:spPr>
        <p:txBody>
          <a:bodyPr/>
          <a:lstStyle/>
          <a:p>
            <a:fld id="{52259B5E-CDCD-4E00-929A-4FBA09E094DE}" type="slidenum">
              <a:rPr lang="zh-CN" altLang="en-US" smtClean="0">
                <a:latin typeface="Arial" charset="0"/>
              </a:rPr>
              <a:pPr/>
              <a:t>43</a:t>
            </a:fld>
            <a:endParaRPr lang="en-US" altLang="zh-CN">
              <a:latin typeface="Arial" charset="0"/>
            </a:endParaRPr>
          </a:p>
        </p:txBody>
      </p:sp>
      <p:sp>
        <p:nvSpPr>
          <p:cNvPr id="52227" name="Rectangle 2"/>
          <p:cNvSpPr>
            <a:spLocks noGrp="1" noChangeArrowheads="1"/>
          </p:cNvSpPr>
          <p:nvPr>
            <p:ph type="title" idx="4294967295"/>
          </p:nvPr>
        </p:nvSpPr>
        <p:spPr>
          <a:xfrm>
            <a:off x="467544" y="274638"/>
            <a:ext cx="7762056" cy="1143000"/>
          </a:xfrm>
        </p:spPr>
        <p:txBody>
          <a:bodyPr anchor="b"/>
          <a:lstStyle/>
          <a:p>
            <a:pPr eaLnBrk="1" hangingPunct="1"/>
            <a:r>
              <a:rPr lang="en-US" altLang="zh-CN" sz="4800" dirty="0" err="1">
                <a:solidFill>
                  <a:schemeClr val="tx1"/>
                </a:solidFill>
              </a:rPr>
              <a:t>Divisionalized</a:t>
            </a:r>
            <a:r>
              <a:rPr lang="en-US" altLang="zh-CN" sz="4800" dirty="0">
                <a:solidFill>
                  <a:schemeClr val="tx1"/>
                </a:solidFill>
              </a:rPr>
              <a:t> Form</a:t>
            </a:r>
          </a:p>
        </p:txBody>
      </p:sp>
      <p:sp>
        <p:nvSpPr>
          <p:cNvPr id="52228" name="Rectangle 3"/>
          <p:cNvSpPr>
            <a:spLocks noGrp="1" noChangeArrowheads="1"/>
          </p:cNvSpPr>
          <p:nvPr>
            <p:ph type="body" sz="half" idx="4294967295"/>
          </p:nvPr>
        </p:nvSpPr>
        <p:spPr>
          <a:xfrm>
            <a:off x="1043608" y="1905000"/>
            <a:ext cx="2766392" cy="4530725"/>
          </a:xfrm>
        </p:spPr>
        <p:txBody>
          <a:bodyPr/>
          <a:lstStyle/>
          <a:p>
            <a:pPr eaLnBrk="1" hangingPunct="1"/>
            <a:r>
              <a:rPr lang="en-US" altLang="zh-CN" dirty="0"/>
              <a:t>E.g. Universities with multiple campus</a:t>
            </a:r>
            <a:endParaRPr lang="en-US" altLang="zh-CN" sz="2800" dirty="0"/>
          </a:p>
          <a:p>
            <a:pPr eaLnBrk="1" hangingPunct="1">
              <a:buFontTx/>
              <a:buNone/>
            </a:pPr>
            <a:endParaRPr lang="zh-CN" altLang="en-US" dirty="0"/>
          </a:p>
        </p:txBody>
      </p:sp>
      <p:pic>
        <p:nvPicPr>
          <p:cNvPr id="52229" name="Picture 4" descr="Mintzberg divisionalized"/>
          <p:cNvPicPr>
            <a:picLocks noGrp="1" noChangeAspect="1" noChangeArrowheads="1"/>
          </p:cNvPicPr>
          <p:nvPr>
            <p:ph sz="half" idx="4294967295"/>
          </p:nvPr>
        </p:nvPicPr>
        <p:blipFill>
          <a:blip r:embed="rId2" cstate="print"/>
          <a:srcRect/>
          <a:stretch>
            <a:fillRect/>
          </a:stretch>
        </p:blipFill>
        <p:spPr>
          <a:xfrm>
            <a:off x="5110163" y="1981200"/>
            <a:ext cx="4033837" cy="426720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3"/>
          <p:cNvSpPr>
            <a:spLocks noGrp="1"/>
          </p:cNvSpPr>
          <p:nvPr>
            <p:ph type="sldNum" sz="quarter" idx="12"/>
          </p:nvPr>
        </p:nvSpPr>
        <p:spPr>
          <a:noFill/>
        </p:spPr>
        <p:txBody>
          <a:bodyPr/>
          <a:lstStyle/>
          <a:p>
            <a:fld id="{93C0A31C-C2FB-4FE7-B91D-AD49A5E716E9}" type="slidenum">
              <a:rPr lang="zh-CN" altLang="en-US" smtClean="0">
                <a:latin typeface="Arial" charset="0"/>
              </a:rPr>
              <a:pPr/>
              <a:t>44</a:t>
            </a:fld>
            <a:endParaRPr lang="en-US" altLang="zh-CN">
              <a:latin typeface="Arial" charset="0"/>
            </a:endParaRPr>
          </a:p>
        </p:txBody>
      </p:sp>
      <p:sp>
        <p:nvSpPr>
          <p:cNvPr id="53251" name="Rectangle 2"/>
          <p:cNvSpPr>
            <a:spLocks noGrp="1" noChangeArrowheads="1"/>
          </p:cNvSpPr>
          <p:nvPr>
            <p:ph type="title" idx="4294967295"/>
          </p:nvPr>
        </p:nvSpPr>
        <p:spPr>
          <a:xfrm>
            <a:off x="611560" y="274638"/>
            <a:ext cx="7618040" cy="1143000"/>
          </a:xfrm>
        </p:spPr>
        <p:txBody>
          <a:bodyPr anchor="b"/>
          <a:lstStyle/>
          <a:p>
            <a:pPr eaLnBrk="1" hangingPunct="1"/>
            <a:r>
              <a:rPr lang="en-US" altLang="zh-CN" sz="4800" dirty="0">
                <a:solidFill>
                  <a:srgbClr val="FF0000"/>
                </a:solidFill>
              </a:rPr>
              <a:t>Adhoc</a:t>
            </a:r>
            <a:r>
              <a:rPr lang="en-US" altLang="zh-CN" sz="4800" dirty="0">
                <a:solidFill>
                  <a:schemeClr val="tx1"/>
                </a:solidFill>
              </a:rPr>
              <a:t>racy </a:t>
            </a:r>
            <a:r>
              <a:rPr lang="zh-CN" altLang="en-US" sz="4800" dirty="0">
                <a:solidFill>
                  <a:schemeClr val="tx1"/>
                </a:solidFill>
              </a:rPr>
              <a:t>临时委员会</a:t>
            </a:r>
            <a:endParaRPr lang="en-US" altLang="zh-CN" sz="4800" dirty="0">
              <a:solidFill>
                <a:schemeClr val="tx1"/>
              </a:solidFill>
            </a:endParaRPr>
          </a:p>
        </p:txBody>
      </p:sp>
      <p:sp>
        <p:nvSpPr>
          <p:cNvPr id="53252" name="Rectangle 3"/>
          <p:cNvSpPr>
            <a:spLocks noGrp="1" noChangeArrowheads="1"/>
          </p:cNvSpPr>
          <p:nvPr>
            <p:ph type="body" sz="half" idx="4294967295"/>
          </p:nvPr>
        </p:nvSpPr>
        <p:spPr>
          <a:xfrm>
            <a:off x="755576" y="1790700"/>
            <a:ext cx="3054424" cy="4257675"/>
          </a:xfrm>
        </p:spPr>
        <p:txBody>
          <a:bodyPr/>
          <a:lstStyle/>
          <a:p>
            <a:pPr eaLnBrk="1" hangingPunct="1"/>
            <a:r>
              <a:rPr lang="en-US" altLang="zh-CN" dirty="0"/>
              <a:t>E.g. consulting firms </a:t>
            </a:r>
          </a:p>
          <a:p>
            <a:pPr eaLnBrk="1" hangingPunct="1">
              <a:buFontTx/>
              <a:buNone/>
            </a:pPr>
            <a:endParaRPr lang="zh-CN" altLang="en-US" dirty="0"/>
          </a:p>
        </p:txBody>
      </p:sp>
      <p:pic>
        <p:nvPicPr>
          <p:cNvPr id="53253" name="Picture 4" descr="Mintzberg adhocracy"/>
          <p:cNvPicPr>
            <a:picLocks noGrp="1" noChangeAspect="1" noChangeArrowheads="1"/>
          </p:cNvPicPr>
          <p:nvPr>
            <p:ph sz="half" idx="4294967295"/>
          </p:nvPr>
        </p:nvPicPr>
        <p:blipFill>
          <a:blip r:embed="rId2" cstate="print"/>
          <a:srcRect/>
          <a:stretch>
            <a:fillRect/>
          </a:stretch>
        </p:blipFill>
        <p:spPr>
          <a:xfrm>
            <a:off x="4499993" y="1828800"/>
            <a:ext cx="4644008" cy="441960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457200" y="762000"/>
            <a:ext cx="8229600" cy="655638"/>
          </a:xfrm>
        </p:spPr>
        <p:txBody>
          <a:bodyPr>
            <a:normAutofit fontScale="90000"/>
          </a:bodyPr>
          <a:lstStyle/>
          <a:p>
            <a:pPr eaLnBrk="1" hangingPunct="1"/>
            <a:r>
              <a:rPr lang="en-US" altLang="zh-CN" sz="4100"/>
              <a:t>Determinants of Organizational Structure</a:t>
            </a:r>
          </a:p>
        </p:txBody>
      </p:sp>
      <p:sp>
        <p:nvSpPr>
          <p:cNvPr id="54274" name="灯片编号占位符 5"/>
          <p:cNvSpPr>
            <a:spLocks noGrp="1"/>
          </p:cNvSpPr>
          <p:nvPr>
            <p:ph type="sldNum" sz="quarter" idx="12"/>
          </p:nvPr>
        </p:nvSpPr>
        <p:spPr>
          <a:noFill/>
        </p:spPr>
        <p:txBody>
          <a:bodyPr/>
          <a:lstStyle/>
          <a:p>
            <a:fld id="{EB064ADD-0C23-478A-A1CD-6A527F799567}" type="slidenum">
              <a:rPr lang="zh-CN" altLang="en-US" smtClean="0">
                <a:latin typeface="Arial" charset="0"/>
              </a:rPr>
              <a:pPr/>
              <a:t>45</a:t>
            </a:fld>
            <a:endParaRPr lang="en-US" altLang="zh-CN">
              <a:latin typeface="Arial" charset="0"/>
            </a:endParaRPr>
          </a:p>
        </p:txBody>
      </p:sp>
      <p:sp>
        <p:nvSpPr>
          <p:cNvPr id="54276" name="Text Box 3"/>
          <p:cNvSpPr txBox="1">
            <a:spLocks noChangeArrowheads="1"/>
          </p:cNvSpPr>
          <p:nvPr/>
        </p:nvSpPr>
        <p:spPr bwMode="auto">
          <a:xfrm>
            <a:off x="3429000" y="3429000"/>
            <a:ext cx="2286000" cy="83185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tLang="zh-CN" sz="2400">
                <a:latin typeface="Tahoma" pitchFamily="34" charset="0"/>
              </a:rPr>
              <a:t>Organizational Structure</a:t>
            </a:r>
          </a:p>
        </p:txBody>
      </p:sp>
      <p:sp>
        <p:nvSpPr>
          <p:cNvPr id="54277" name="Text Box 4"/>
          <p:cNvSpPr txBox="1">
            <a:spLocks noChangeArrowheads="1"/>
          </p:cNvSpPr>
          <p:nvPr/>
        </p:nvSpPr>
        <p:spPr bwMode="auto">
          <a:xfrm>
            <a:off x="838200" y="2286000"/>
            <a:ext cx="1828800" cy="40640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tLang="zh-CN" sz="2000">
                <a:latin typeface="Tahoma" pitchFamily="34" charset="0"/>
              </a:rPr>
              <a:t>History/Age</a:t>
            </a:r>
          </a:p>
        </p:txBody>
      </p:sp>
      <p:sp>
        <p:nvSpPr>
          <p:cNvPr id="54278" name="Text Box 5"/>
          <p:cNvSpPr txBox="1">
            <a:spLocks noChangeArrowheads="1"/>
          </p:cNvSpPr>
          <p:nvPr/>
        </p:nvSpPr>
        <p:spPr bwMode="auto">
          <a:xfrm>
            <a:off x="5715000" y="2286000"/>
            <a:ext cx="2819400" cy="40640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tLang="zh-CN" sz="2000">
                <a:latin typeface="Tahoma" pitchFamily="34" charset="0"/>
              </a:rPr>
              <a:t>Mission/strategy</a:t>
            </a:r>
          </a:p>
        </p:txBody>
      </p:sp>
      <p:sp>
        <p:nvSpPr>
          <p:cNvPr id="54279" name="Text Box 6"/>
          <p:cNvSpPr txBox="1">
            <a:spLocks noChangeArrowheads="1"/>
          </p:cNvSpPr>
          <p:nvPr/>
        </p:nvSpPr>
        <p:spPr bwMode="auto">
          <a:xfrm>
            <a:off x="838200" y="4953000"/>
            <a:ext cx="1981200" cy="86360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tLang="zh-CN" sz="2000">
                <a:latin typeface="Tahoma" pitchFamily="34" charset="0"/>
              </a:rPr>
              <a:t>Core Process/</a:t>
            </a:r>
          </a:p>
          <a:p>
            <a:pPr algn="ctr" eaLnBrk="0" hangingPunct="0">
              <a:spcBef>
                <a:spcPct val="50000"/>
              </a:spcBef>
            </a:pPr>
            <a:r>
              <a:rPr lang="en-US" altLang="zh-CN" sz="2000">
                <a:latin typeface="Tahoma" pitchFamily="34" charset="0"/>
              </a:rPr>
              <a:t>Technology</a:t>
            </a:r>
          </a:p>
        </p:txBody>
      </p:sp>
      <p:sp>
        <p:nvSpPr>
          <p:cNvPr id="54280" name="Text Box 7"/>
          <p:cNvSpPr txBox="1">
            <a:spLocks noChangeArrowheads="1"/>
          </p:cNvSpPr>
          <p:nvPr/>
        </p:nvSpPr>
        <p:spPr bwMode="auto">
          <a:xfrm>
            <a:off x="3810000" y="5105400"/>
            <a:ext cx="1981200" cy="40640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tLang="zh-CN" sz="2000">
                <a:latin typeface="Tahoma" pitchFamily="34" charset="0"/>
              </a:rPr>
              <a:t>Environment</a:t>
            </a:r>
          </a:p>
        </p:txBody>
      </p:sp>
      <p:sp>
        <p:nvSpPr>
          <p:cNvPr id="54281" name="Line 8"/>
          <p:cNvSpPr>
            <a:spLocks noChangeShapeType="1"/>
          </p:cNvSpPr>
          <p:nvPr/>
        </p:nvSpPr>
        <p:spPr bwMode="auto">
          <a:xfrm>
            <a:off x="2438400" y="2743200"/>
            <a:ext cx="1828800" cy="685800"/>
          </a:xfrm>
          <a:prstGeom prst="line">
            <a:avLst/>
          </a:prstGeom>
          <a:noFill/>
          <a:ln w="9525">
            <a:solidFill>
              <a:schemeClr val="tx1"/>
            </a:solidFill>
            <a:round/>
            <a:headEnd/>
            <a:tailEnd type="triangle" w="med" len="med"/>
          </a:ln>
        </p:spPr>
        <p:txBody>
          <a:bodyPr/>
          <a:lstStyle/>
          <a:p>
            <a:endParaRPr lang="zh-CN" altLang="en-US"/>
          </a:p>
        </p:txBody>
      </p:sp>
      <p:sp>
        <p:nvSpPr>
          <p:cNvPr id="54282" name="Line 9"/>
          <p:cNvSpPr>
            <a:spLocks noChangeShapeType="1"/>
          </p:cNvSpPr>
          <p:nvPr/>
        </p:nvSpPr>
        <p:spPr bwMode="auto">
          <a:xfrm flipV="1">
            <a:off x="2743200" y="4267200"/>
            <a:ext cx="1524000" cy="685800"/>
          </a:xfrm>
          <a:prstGeom prst="line">
            <a:avLst/>
          </a:prstGeom>
          <a:noFill/>
          <a:ln w="9525">
            <a:solidFill>
              <a:schemeClr val="tx1"/>
            </a:solidFill>
            <a:round/>
            <a:headEnd/>
            <a:tailEnd type="triangle" w="med" len="med"/>
          </a:ln>
        </p:spPr>
        <p:txBody>
          <a:bodyPr/>
          <a:lstStyle/>
          <a:p>
            <a:endParaRPr lang="zh-CN" altLang="en-US"/>
          </a:p>
        </p:txBody>
      </p:sp>
      <p:sp>
        <p:nvSpPr>
          <p:cNvPr id="54283" name="Line 10"/>
          <p:cNvSpPr>
            <a:spLocks noChangeShapeType="1"/>
          </p:cNvSpPr>
          <p:nvPr/>
        </p:nvSpPr>
        <p:spPr bwMode="auto">
          <a:xfrm flipH="1">
            <a:off x="4953000" y="2743200"/>
            <a:ext cx="1524000" cy="685800"/>
          </a:xfrm>
          <a:prstGeom prst="line">
            <a:avLst/>
          </a:prstGeom>
          <a:noFill/>
          <a:ln w="9525">
            <a:solidFill>
              <a:schemeClr val="tx1"/>
            </a:solidFill>
            <a:round/>
            <a:headEnd/>
            <a:tailEnd type="triangle" w="med" len="med"/>
          </a:ln>
        </p:spPr>
        <p:txBody>
          <a:bodyPr/>
          <a:lstStyle/>
          <a:p>
            <a:endParaRPr lang="zh-CN" altLang="en-US"/>
          </a:p>
        </p:txBody>
      </p:sp>
      <p:sp>
        <p:nvSpPr>
          <p:cNvPr id="54284" name="Line 11"/>
          <p:cNvSpPr>
            <a:spLocks noChangeShapeType="1"/>
          </p:cNvSpPr>
          <p:nvPr/>
        </p:nvSpPr>
        <p:spPr bwMode="auto">
          <a:xfrm flipH="1" flipV="1">
            <a:off x="5715000" y="4191000"/>
            <a:ext cx="838200" cy="990600"/>
          </a:xfrm>
          <a:prstGeom prst="line">
            <a:avLst/>
          </a:prstGeom>
          <a:noFill/>
          <a:ln w="9525">
            <a:solidFill>
              <a:schemeClr val="tx1"/>
            </a:solidFill>
            <a:round/>
            <a:headEnd/>
            <a:tailEnd type="triangle" w="med" len="med"/>
          </a:ln>
        </p:spPr>
        <p:txBody>
          <a:bodyPr/>
          <a:lstStyle/>
          <a:p>
            <a:endParaRPr lang="zh-CN" altLang="en-US"/>
          </a:p>
        </p:txBody>
      </p:sp>
      <p:sp>
        <p:nvSpPr>
          <p:cNvPr id="54285" name="Text Box 12"/>
          <p:cNvSpPr txBox="1">
            <a:spLocks noChangeArrowheads="1"/>
          </p:cNvSpPr>
          <p:nvPr/>
        </p:nvSpPr>
        <p:spPr bwMode="auto">
          <a:xfrm>
            <a:off x="4191000" y="2133600"/>
            <a:ext cx="838200" cy="40640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tLang="zh-CN" sz="2000">
                <a:latin typeface="Tahoma" pitchFamily="34" charset="0"/>
              </a:rPr>
              <a:t>Size</a:t>
            </a:r>
          </a:p>
        </p:txBody>
      </p:sp>
      <p:sp>
        <p:nvSpPr>
          <p:cNvPr id="54286" name="Line 13"/>
          <p:cNvSpPr>
            <a:spLocks noChangeShapeType="1"/>
          </p:cNvSpPr>
          <p:nvPr/>
        </p:nvSpPr>
        <p:spPr bwMode="auto">
          <a:xfrm>
            <a:off x="4572000" y="2590800"/>
            <a:ext cx="0" cy="838200"/>
          </a:xfrm>
          <a:prstGeom prst="line">
            <a:avLst/>
          </a:prstGeom>
          <a:noFill/>
          <a:ln w="9525">
            <a:solidFill>
              <a:schemeClr val="tx1"/>
            </a:solidFill>
            <a:round/>
            <a:headEnd/>
            <a:tailEnd type="triangle" w="med" len="med"/>
          </a:ln>
        </p:spPr>
        <p:txBody>
          <a:bodyPr/>
          <a:lstStyle/>
          <a:p>
            <a:endParaRPr lang="zh-CN" altLang="en-US"/>
          </a:p>
        </p:txBody>
      </p:sp>
      <p:sp>
        <p:nvSpPr>
          <p:cNvPr id="54287" name="Text Box 14"/>
          <p:cNvSpPr txBox="1">
            <a:spLocks noChangeArrowheads="1"/>
          </p:cNvSpPr>
          <p:nvPr/>
        </p:nvSpPr>
        <p:spPr bwMode="auto">
          <a:xfrm>
            <a:off x="6324600" y="5181600"/>
            <a:ext cx="2438400" cy="711200"/>
          </a:xfrm>
          <a:prstGeom prst="rect">
            <a:avLst/>
          </a:prstGeom>
          <a:noFill/>
          <a:ln w="9525">
            <a:solidFill>
              <a:schemeClr val="tx1"/>
            </a:solidFill>
            <a:miter lim="800000"/>
            <a:headEnd/>
            <a:tailEnd/>
          </a:ln>
        </p:spPr>
        <p:txBody>
          <a:bodyPr>
            <a:spAutoFit/>
          </a:bodyPr>
          <a:lstStyle/>
          <a:p>
            <a:pPr algn="ctr" eaLnBrk="0" hangingPunct="0">
              <a:spcBef>
                <a:spcPct val="50000"/>
              </a:spcBef>
            </a:pPr>
            <a:r>
              <a:rPr lang="en-US" altLang="zh-CN" sz="2000">
                <a:latin typeface="Tahoma" pitchFamily="34" charset="0"/>
              </a:rPr>
              <a:t>Nature of the workforce</a:t>
            </a:r>
          </a:p>
        </p:txBody>
      </p:sp>
      <p:sp>
        <p:nvSpPr>
          <p:cNvPr id="54288" name="Line 15"/>
          <p:cNvSpPr>
            <a:spLocks noChangeShapeType="1"/>
          </p:cNvSpPr>
          <p:nvPr/>
        </p:nvSpPr>
        <p:spPr bwMode="auto">
          <a:xfrm flipV="1">
            <a:off x="4724400" y="4343400"/>
            <a:ext cx="0" cy="762000"/>
          </a:xfrm>
          <a:prstGeom prst="line">
            <a:avLst/>
          </a:prstGeom>
          <a:noFill/>
          <a:ln w="9525">
            <a:solidFill>
              <a:schemeClr val="tx1"/>
            </a:solidFill>
            <a:round/>
            <a:headEnd/>
            <a:tailEnd type="triangle" w="med" len="med"/>
          </a:ln>
        </p:spPr>
        <p:txBody>
          <a:bodyPr/>
          <a:lstStyle/>
          <a:p>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3"/>
          <p:cNvSpPr>
            <a:spLocks noGrp="1"/>
          </p:cNvSpPr>
          <p:nvPr>
            <p:ph type="sldNum" sz="quarter" idx="12"/>
          </p:nvPr>
        </p:nvSpPr>
        <p:spPr>
          <a:noFill/>
        </p:spPr>
        <p:txBody>
          <a:bodyPr/>
          <a:lstStyle/>
          <a:p>
            <a:fld id="{5CA2BEA9-6529-43B2-88FC-A883E73A3466}" type="slidenum">
              <a:rPr lang="zh-CN" altLang="en-US" smtClean="0">
                <a:latin typeface="Arial" charset="0"/>
              </a:rPr>
              <a:pPr/>
              <a:t>46</a:t>
            </a:fld>
            <a:endParaRPr lang="en-US" altLang="zh-CN">
              <a:latin typeface="Arial" charset="0"/>
            </a:endParaRPr>
          </a:p>
        </p:txBody>
      </p:sp>
      <p:sp>
        <p:nvSpPr>
          <p:cNvPr id="55299" name="Rectangle 2"/>
          <p:cNvSpPr>
            <a:spLocks noGrp="1" noChangeArrowheads="1"/>
          </p:cNvSpPr>
          <p:nvPr>
            <p:ph type="title" idx="4294967295"/>
          </p:nvPr>
        </p:nvSpPr>
        <p:spPr>
          <a:xfrm>
            <a:off x="0" y="274638"/>
            <a:ext cx="8229600" cy="1143000"/>
          </a:xfrm>
        </p:spPr>
        <p:txBody>
          <a:bodyPr anchorCtr="1">
            <a:normAutofit fontScale="90000"/>
          </a:bodyPr>
          <a:lstStyle/>
          <a:p>
            <a:pPr eaLnBrk="1" hangingPunct="1"/>
            <a:r>
              <a:rPr lang="en-US" altLang="zh-CN"/>
              <a:t>Structural Imperatives</a:t>
            </a:r>
            <a:br>
              <a:rPr lang="en-US" altLang="zh-CN"/>
            </a:br>
            <a:endParaRPr lang="en-US" altLang="zh-CN" sz="2600"/>
          </a:p>
        </p:txBody>
      </p:sp>
      <p:graphicFrame>
        <p:nvGraphicFramePr>
          <p:cNvPr id="107551" name="Group 31"/>
          <p:cNvGraphicFramePr>
            <a:graphicFrameLocks noGrp="1"/>
          </p:cNvGraphicFramePr>
          <p:nvPr>
            <p:extLst>
              <p:ext uri="{D42A27DB-BD31-4B8C-83A1-F6EECF244321}">
                <p14:modId xmlns:p14="http://schemas.microsoft.com/office/powerpoint/2010/main" val="1574066699"/>
              </p:ext>
            </p:extLst>
          </p:nvPr>
        </p:nvGraphicFramePr>
        <p:xfrm>
          <a:off x="762000" y="981075"/>
          <a:ext cx="7315200" cy="5688029"/>
        </p:xfrm>
        <a:graphic>
          <a:graphicData uri="http://schemas.openxmlformats.org/drawingml/2006/table">
            <a:tbl>
              <a:tblPr/>
              <a:tblGrid>
                <a:gridCol w="19812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5432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600" b="1" i="0" u="none" strike="noStrike" cap="none" normalizeH="0" baseline="0" dirty="0">
                          <a:ln>
                            <a:noFill/>
                          </a:ln>
                          <a:solidFill>
                            <a:schemeClr val="tx1"/>
                          </a:solidFill>
                          <a:effectLst/>
                          <a:latin typeface="Arial" charset="0"/>
                          <a:ea typeface="宋体" charset="-122"/>
                        </a:rPr>
                        <a:t>Dimension</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600" b="1" i="0" u="none" strike="noStrike" cap="none" normalizeH="0" baseline="0">
                          <a:ln>
                            <a:noFill/>
                          </a:ln>
                          <a:solidFill>
                            <a:schemeClr val="tx1"/>
                          </a:solidFill>
                          <a:effectLst/>
                          <a:latin typeface="Arial" charset="0"/>
                          <a:ea typeface="宋体" charset="-122"/>
                        </a:rPr>
                        <a:t>Structural Implications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tx1"/>
                          </a:solidFill>
                          <a:effectLst/>
                          <a:latin typeface="Arial" charset="0"/>
                          <a:ea typeface="宋体" charset="-122"/>
                        </a:rPr>
                        <a:t>Size &amp; age</a:t>
                      </a:r>
                      <a:endParaRPr kumimoji="0" lang="zh-CN" altLang="en-US" sz="2200" b="0" i="0" u="none" strike="noStrike" cap="none" normalizeH="0" baseline="0">
                        <a:ln>
                          <a:noFill/>
                        </a:ln>
                        <a:solidFill>
                          <a:schemeClr val="tx1"/>
                        </a:solidFill>
                        <a:effectLst/>
                        <a:latin typeface="Arial" charset="0"/>
                        <a:ea typeface="宋体" charset="-122"/>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122"/>
                        </a:rPr>
                        <a:t>Complexity and formalization increase with size and age</a:t>
                      </a:r>
                      <a:endParaRPr kumimoji="0" lang="zh-CN" altLang="en-US" sz="2000" b="0" i="0" u="none" strike="noStrike" cap="none" normalizeH="0" baseline="0">
                        <a:ln>
                          <a:noFill/>
                        </a:ln>
                        <a:solidFill>
                          <a:schemeClr val="tx1"/>
                        </a:solidFill>
                        <a:effectLst/>
                        <a:latin typeface="Arial" charset="0"/>
                        <a:ea typeface="宋体" charset="-122"/>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19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tx1"/>
                          </a:solidFill>
                          <a:effectLst/>
                          <a:latin typeface="Arial" charset="0"/>
                          <a:ea typeface="宋体" charset="-122"/>
                        </a:rPr>
                        <a:t>Core process/ technologies</a:t>
                      </a:r>
                      <a:endParaRPr kumimoji="0" lang="zh-CN" altLang="en-US" sz="2200" b="0" i="0" u="none" strike="noStrike" cap="none" normalizeH="0" baseline="0">
                        <a:ln>
                          <a:noFill/>
                        </a:ln>
                        <a:solidFill>
                          <a:schemeClr val="tx1"/>
                        </a:solidFill>
                        <a:effectLst/>
                        <a:latin typeface="Arial" charset="0"/>
                        <a:ea typeface="宋体" charset="-122"/>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122"/>
                        </a:rPr>
                        <a:t>They must align with structure</a:t>
                      </a:r>
                      <a:endParaRPr kumimoji="0" lang="zh-CN" altLang="en-US" sz="2000" b="0" i="0" u="none" strike="noStrike" cap="none" normalizeH="0" baseline="0">
                        <a:ln>
                          <a:noFill/>
                        </a:ln>
                        <a:solidFill>
                          <a:schemeClr val="tx1"/>
                        </a:solidFill>
                        <a:effectLst/>
                        <a:latin typeface="Arial" charset="0"/>
                        <a:ea typeface="宋体" charset="-122"/>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7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tx1"/>
                          </a:solidFill>
                          <a:effectLst/>
                          <a:latin typeface="Arial" charset="0"/>
                          <a:ea typeface="宋体" charset="-122"/>
                        </a:rPr>
                        <a:t>Environment</a:t>
                      </a:r>
                      <a:endParaRPr kumimoji="0" lang="zh-CN" altLang="en-US" sz="2200" b="0" i="0" u="none" strike="noStrike" cap="none" normalizeH="0" baseline="0">
                        <a:ln>
                          <a:noFill/>
                        </a:ln>
                        <a:solidFill>
                          <a:schemeClr val="tx1"/>
                        </a:solidFill>
                        <a:effectLst/>
                        <a:latin typeface="Arial" charset="0"/>
                        <a:ea typeface="宋体" charset="-122"/>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2000" b="0" i="0" u="none" strike="noStrike" cap="none" normalizeH="0" baseline="0" dirty="0">
                          <a:ln>
                            <a:noFill/>
                          </a:ln>
                          <a:solidFill>
                            <a:schemeClr val="tx1"/>
                          </a:solidFill>
                          <a:effectLst/>
                          <a:latin typeface="Arial" charset="0"/>
                          <a:ea typeface="宋体" charset="-122"/>
                        </a:rPr>
                        <a:t>Stable environment</a:t>
                      </a:r>
                      <a:r>
                        <a:rPr kumimoji="0" lang="en-US" altLang="zh-CN" sz="2000" b="0" i="0" u="none" strike="noStrike" cap="none" normalizeH="0" baseline="0" dirty="0">
                          <a:ln>
                            <a:noFill/>
                          </a:ln>
                          <a:solidFill>
                            <a:schemeClr val="tx1"/>
                          </a:solidFill>
                          <a:effectLst/>
                          <a:latin typeface="Arial" charset="0"/>
                          <a:ea typeface="宋体" charset="-122"/>
                          <a:sym typeface="Wingdings" pitchFamily="2" charset="2"/>
                        </a:rPr>
                        <a:t> </a:t>
                      </a:r>
                      <a:r>
                        <a:rPr kumimoji="0" lang="en-US" altLang="zh-CN" sz="2000" b="0" i="0" u="none" strike="noStrike" cap="none" normalizeH="0" baseline="0" dirty="0">
                          <a:ln>
                            <a:noFill/>
                          </a:ln>
                          <a:solidFill>
                            <a:schemeClr val="tx1"/>
                          </a:solidFill>
                          <a:effectLst/>
                          <a:latin typeface="Arial" charset="0"/>
                          <a:ea typeface="宋体" charset="-122"/>
                        </a:rPr>
                        <a:t>simpler structures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zh-CN" sz="2000" b="0" i="0" u="none" strike="noStrike" cap="none" normalizeH="0" baseline="0" dirty="0">
                          <a:ln>
                            <a:noFill/>
                          </a:ln>
                          <a:solidFill>
                            <a:schemeClr val="hlink"/>
                          </a:solidFill>
                          <a:effectLst/>
                          <a:latin typeface="Arial" charset="0"/>
                          <a:ea typeface="宋体" charset="-122"/>
                        </a:rPr>
                        <a:t>Uncertain/turbulent environment</a:t>
                      </a:r>
                      <a:r>
                        <a:rPr kumimoji="0" lang="en-US" altLang="zh-CN" sz="2000" b="0" i="0" u="none" strike="noStrike" cap="none" normalizeH="0" baseline="0" dirty="0">
                          <a:ln>
                            <a:noFill/>
                          </a:ln>
                          <a:solidFill>
                            <a:schemeClr val="tx1"/>
                          </a:solidFill>
                          <a:effectLst/>
                          <a:latin typeface="Arial" charset="0"/>
                          <a:ea typeface="宋体" charset="-122"/>
                          <a:sym typeface="Wingdings" pitchFamily="2" charset="2"/>
                        </a:rPr>
                        <a:t> </a:t>
                      </a:r>
                      <a:r>
                        <a:rPr kumimoji="0" lang="en-US" altLang="zh-CN" sz="2000" b="0" i="0" u="none" strike="noStrike" cap="none" normalizeH="0" baseline="0" dirty="0">
                          <a:ln>
                            <a:noFill/>
                          </a:ln>
                          <a:solidFill>
                            <a:schemeClr val="tx1"/>
                          </a:solidFill>
                          <a:effectLst/>
                          <a:latin typeface="Arial" charset="0"/>
                          <a:ea typeface="宋体" charset="-122"/>
                        </a:rPr>
                        <a:t>more complex, adaptable structures</a:t>
                      </a:r>
                      <a:endParaRPr kumimoji="0" lang="zh-CN" altLang="en-US" sz="2000" b="0" i="0" u="none" strike="noStrike" cap="none" normalizeH="0" baseline="0" dirty="0">
                        <a:ln>
                          <a:noFill/>
                        </a:ln>
                        <a:solidFill>
                          <a:schemeClr val="tx1"/>
                        </a:solidFill>
                        <a:effectLst/>
                        <a:latin typeface="Arial" charset="0"/>
                        <a:ea typeface="宋体" charset="-122"/>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90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tx1"/>
                          </a:solidFill>
                          <a:effectLst/>
                          <a:latin typeface="Arial" charset="0"/>
                          <a:ea typeface="宋体" charset="-122"/>
                        </a:rPr>
                        <a:t>Mission &amp;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tx1"/>
                          </a:solidFill>
                          <a:effectLst/>
                          <a:latin typeface="Arial" charset="0"/>
                          <a:ea typeface="宋体" charset="-122"/>
                        </a:rPr>
                        <a:t>Strategy</a:t>
                      </a:r>
                      <a:endParaRPr kumimoji="0" lang="zh-CN" altLang="en-US" sz="2200" b="0" i="0" u="none" strike="noStrike" cap="none" normalizeH="0" baseline="0">
                        <a:ln>
                          <a:noFill/>
                        </a:ln>
                        <a:solidFill>
                          <a:schemeClr val="tx1"/>
                        </a:solidFill>
                        <a:effectLst/>
                        <a:latin typeface="Arial" charset="0"/>
                        <a:ea typeface="宋体" charset="-122"/>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122"/>
                        </a:rPr>
                        <a:t>Variation in clarity and consistency of goals requires appropriate structural adaptations</a:t>
                      </a:r>
                      <a:endParaRPr kumimoji="0" lang="zh-CN" altLang="en-US" sz="2000" b="0" i="0" u="none" strike="noStrike" cap="none" normalizeH="0" baseline="0">
                        <a:ln>
                          <a:noFill/>
                        </a:ln>
                        <a:solidFill>
                          <a:schemeClr val="tx1"/>
                        </a:solidFill>
                        <a:effectLst/>
                        <a:latin typeface="Arial" charset="0"/>
                        <a:ea typeface="宋体" charset="-122"/>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19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tx1"/>
                          </a:solidFill>
                          <a:effectLst/>
                          <a:latin typeface="Arial" charset="0"/>
                          <a:ea typeface="宋体" charset="-122"/>
                        </a:rPr>
                        <a:t>Information technology</a:t>
                      </a:r>
                      <a:endParaRPr kumimoji="0" lang="zh-CN" altLang="en-US" sz="2200" b="0" i="0" u="none" strike="noStrike" cap="none" normalizeH="0" baseline="0">
                        <a:ln>
                          <a:noFill/>
                        </a:ln>
                        <a:solidFill>
                          <a:schemeClr val="tx1"/>
                        </a:solidFill>
                        <a:effectLst/>
                        <a:latin typeface="Arial" charset="0"/>
                        <a:ea typeface="宋体" charset="-122"/>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122"/>
                        </a:rPr>
                        <a:t>IT permits flatter, more flexible, and more decentralized structure</a:t>
                      </a:r>
                      <a:endParaRPr kumimoji="0" lang="zh-CN" altLang="en-US" sz="2000" b="0" i="0" u="none" strike="noStrike" cap="none" normalizeH="0" baseline="0">
                        <a:ln>
                          <a:noFill/>
                        </a:ln>
                        <a:solidFill>
                          <a:schemeClr val="tx1"/>
                        </a:solidFill>
                        <a:effectLst/>
                        <a:latin typeface="Arial" charset="0"/>
                        <a:ea typeface="宋体" charset="-122"/>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05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tx1"/>
                          </a:solidFill>
                          <a:effectLst/>
                          <a:latin typeface="Arial" charset="0"/>
                          <a:ea typeface="宋体" charset="-122"/>
                        </a:rPr>
                        <a:t>Nature of the workforce</a:t>
                      </a:r>
                      <a:endParaRPr kumimoji="0" lang="zh-CN" altLang="en-US" sz="2200" b="0" i="0" u="none" strike="noStrike" cap="none" normalizeH="0" baseline="0">
                        <a:ln>
                          <a:noFill/>
                        </a:ln>
                        <a:solidFill>
                          <a:schemeClr val="tx1"/>
                        </a:solidFill>
                        <a:effectLst/>
                        <a:latin typeface="Arial" charset="0"/>
                        <a:ea typeface="宋体" charset="-122"/>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122"/>
                        </a:rPr>
                        <a:t>Most educated and professional workers need and want greater autonomy and discretion</a:t>
                      </a:r>
                      <a:endParaRPr kumimoji="0" lang="zh-CN" altLang="en-US" sz="2000" b="0" i="0" u="none" strike="noStrike" cap="none" normalizeH="0" baseline="0" dirty="0">
                        <a:ln>
                          <a:noFill/>
                        </a:ln>
                        <a:solidFill>
                          <a:schemeClr val="tx1"/>
                        </a:solidFill>
                        <a:effectLst/>
                        <a:latin typeface="Arial" charset="0"/>
                        <a:ea typeface="宋体" charset="-122"/>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normAutofit/>
          </a:bodyPr>
          <a:lstStyle/>
          <a:p>
            <a:pPr eaLnBrk="1" hangingPunct="1"/>
            <a:r>
              <a:rPr lang="en-US" altLang="zh-CN"/>
              <a:t>IV. Traits of Effective Organizations</a:t>
            </a:r>
          </a:p>
        </p:txBody>
      </p:sp>
      <p:sp>
        <p:nvSpPr>
          <p:cNvPr id="56324" name="Rectangle 3"/>
          <p:cNvSpPr>
            <a:spLocks noGrp="1" noChangeArrowheads="1"/>
          </p:cNvSpPr>
          <p:nvPr>
            <p:ph idx="1"/>
          </p:nvPr>
        </p:nvSpPr>
        <p:spPr>
          <a:xfrm>
            <a:off x="457200" y="1447800"/>
            <a:ext cx="8229600" cy="5211763"/>
          </a:xfrm>
        </p:spPr>
        <p:txBody>
          <a:bodyPr>
            <a:normAutofit/>
          </a:bodyPr>
          <a:lstStyle/>
          <a:p>
            <a:pPr eaLnBrk="1" hangingPunct="1">
              <a:lnSpc>
                <a:spcPct val="90000"/>
              </a:lnSpc>
            </a:pPr>
            <a:r>
              <a:rPr lang="en-US" altLang="zh-CN" sz="2600" dirty="0"/>
              <a:t>Clarity</a:t>
            </a:r>
          </a:p>
          <a:p>
            <a:pPr eaLnBrk="1" hangingPunct="1">
              <a:lnSpc>
                <a:spcPct val="90000"/>
              </a:lnSpc>
            </a:pPr>
            <a:r>
              <a:rPr lang="en-US" altLang="zh-CN" sz="2600" dirty="0"/>
              <a:t>Economy</a:t>
            </a:r>
          </a:p>
          <a:p>
            <a:pPr eaLnBrk="1" hangingPunct="1">
              <a:lnSpc>
                <a:spcPct val="90000"/>
              </a:lnSpc>
            </a:pPr>
            <a:r>
              <a:rPr lang="en-US" altLang="zh-CN" sz="2600" dirty="0"/>
              <a:t>Direction of vision</a:t>
            </a:r>
          </a:p>
          <a:p>
            <a:pPr eaLnBrk="1" hangingPunct="1">
              <a:lnSpc>
                <a:spcPct val="90000"/>
              </a:lnSpc>
            </a:pPr>
            <a:r>
              <a:rPr lang="en-US" altLang="zh-CN" sz="2600" dirty="0"/>
              <a:t>Simplicity</a:t>
            </a:r>
          </a:p>
          <a:p>
            <a:pPr eaLnBrk="1" hangingPunct="1">
              <a:lnSpc>
                <a:spcPct val="90000"/>
              </a:lnSpc>
            </a:pPr>
            <a:r>
              <a:rPr lang="en-US" altLang="zh-CN" sz="2600" dirty="0"/>
              <a:t>Understanding of one</a:t>
            </a:r>
            <a:r>
              <a:rPr lang="en-US" altLang="zh-CN" sz="2600" dirty="0">
                <a:latin typeface="Garamond" pitchFamily="18" charset="0"/>
              </a:rPr>
              <a:t>’</a:t>
            </a:r>
            <a:r>
              <a:rPr lang="en-US" altLang="zh-CN" sz="2600" dirty="0"/>
              <a:t>s task and the common task</a:t>
            </a:r>
          </a:p>
          <a:p>
            <a:pPr eaLnBrk="1" hangingPunct="1">
              <a:lnSpc>
                <a:spcPct val="90000"/>
              </a:lnSpc>
            </a:pPr>
            <a:r>
              <a:rPr lang="en-US" altLang="zh-CN" sz="2600" dirty="0"/>
              <a:t>Enhanced decision-making</a:t>
            </a:r>
          </a:p>
          <a:p>
            <a:pPr eaLnBrk="1" hangingPunct="1">
              <a:lnSpc>
                <a:spcPct val="90000"/>
              </a:lnSpc>
            </a:pPr>
            <a:r>
              <a:rPr lang="en-US" altLang="zh-CN" sz="2600" dirty="0"/>
              <a:t>Stability and adaptability</a:t>
            </a:r>
          </a:p>
          <a:p>
            <a:pPr eaLnBrk="1" hangingPunct="1">
              <a:lnSpc>
                <a:spcPct val="90000"/>
              </a:lnSpc>
            </a:pPr>
            <a:r>
              <a:rPr lang="en-US" altLang="zh-CN" sz="2600" dirty="0"/>
              <a:t>Self renewal</a:t>
            </a:r>
          </a:p>
          <a:p>
            <a:pPr eaLnBrk="1" hangingPunct="1">
              <a:lnSpc>
                <a:spcPct val="90000"/>
              </a:lnSpc>
              <a:buFontTx/>
              <a:buNone/>
            </a:pPr>
            <a:endParaRPr lang="en-US" altLang="zh-CN" sz="2600" dirty="0"/>
          </a:p>
          <a:p>
            <a:pPr eaLnBrk="1" hangingPunct="1">
              <a:lnSpc>
                <a:spcPct val="90000"/>
              </a:lnSpc>
              <a:buFontTx/>
              <a:buNone/>
            </a:pPr>
            <a:r>
              <a:rPr lang="en-US" altLang="zh-CN" sz="2800" b="1" dirty="0"/>
              <a:t>Overall: Structure will not be a barrier to an organization</a:t>
            </a:r>
            <a:r>
              <a:rPr lang="en-US" altLang="zh-CN" sz="2800" b="1" dirty="0">
                <a:latin typeface="Garamond" pitchFamily="18" charset="0"/>
              </a:rPr>
              <a:t>’</a:t>
            </a:r>
            <a:r>
              <a:rPr lang="en-US" altLang="zh-CN" sz="2800" b="1" dirty="0"/>
              <a:t>s mission.</a:t>
            </a:r>
          </a:p>
        </p:txBody>
      </p:sp>
      <p:sp>
        <p:nvSpPr>
          <p:cNvPr id="56322" name="灯片编号占位符 5"/>
          <p:cNvSpPr>
            <a:spLocks noGrp="1"/>
          </p:cNvSpPr>
          <p:nvPr>
            <p:ph type="sldNum" sz="quarter" idx="12"/>
          </p:nvPr>
        </p:nvSpPr>
        <p:spPr>
          <a:noFill/>
        </p:spPr>
        <p:txBody>
          <a:bodyPr/>
          <a:lstStyle/>
          <a:p>
            <a:fld id="{8655341A-9781-4577-8B0C-7B842A7B978E}" type="slidenum">
              <a:rPr lang="zh-CN" altLang="en-US" smtClean="0">
                <a:latin typeface="Arial" charset="0"/>
              </a:rPr>
              <a:pPr/>
              <a:t>47</a:t>
            </a:fld>
            <a:endParaRPr lang="en-US" altLang="zh-CN">
              <a:latin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fontScale="90000"/>
          </a:bodyPr>
          <a:lstStyle/>
          <a:p>
            <a:pPr eaLnBrk="1" hangingPunct="1"/>
            <a:r>
              <a:rPr lang="en-US" altLang="zh-CN" sz="4000"/>
              <a:t>Symptoms of  </a:t>
            </a:r>
            <a:br>
              <a:rPr lang="en-US" altLang="zh-CN" sz="4000"/>
            </a:br>
            <a:r>
              <a:rPr lang="en-US" altLang="zh-CN" sz="4000"/>
              <a:t>Flawed Organizational Design</a:t>
            </a:r>
          </a:p>
        </p:txBody>
      </p:sp>
      <p:sp>
        <p:nvSpPr>
          <p:cNvPr id="57348" name="Rectangle 3"/>
          <p:cNvSpPr>
            <a:spLocks noGrp="1" noChangeArrowheads="1"/>
          </p:cNvSpPr>
          <p:nvPr>
            <p:ph idx="1"/>
          </p:nvPr>
        </p:nvSpPr>
        <p:spPr>
          <a:xfrm>
            <a:off x="457200" y="1676400"/>
            <a:ext cx="8229600" cy="4525963"/>
          </a:xfrm>
        </p:spPr>
        <p:txBody>
          <a:bodyPr>
            <a:normAutofit lnSpcReduction="10000"/>
          </a:bodyPr>
          <a:lstStyle/>
          <a:p>
            <a:pPr eaLnBrk="1" hangingPunct="1">
              <a:spcAft>
                <a:spcPct val="50000"/>
              </a:spcAft>
            </a:pPr>
            <a:r>
              <a:rPr lang="en-US" altLang="zh-CN" sz="2800" dirty="0"/>
              <a:t>Multiplication </a:t>
            </a:r>
            <a:r>
              <a:rPr lang="zh-CN" altLang="en-US" sz="2800" dirty="0"/>
              <a:t>倍增 </a:t>
            </a:r>
            <a:r>
              <a:rPr lang="en-US" altLang="zh-CN" sz="2800" dirty="0"/>
              <a:t>of management levels (</a:t>
            </a:r>
            <a:r>
              <a:rPr lang="en-US" altLang="zh-CN" sz="2800" dirty="0">
                <a:latin typeface="Garamond" pitchFamily="18" charset="0"/>
              </a:rPr>
              <a:t>“</a:t>
            </a:r>
            <a:r>
              <a:rPr lang="en-US" altLang="zh-CN" sz="2800" dirty="0"/>
              <a:t>thickening of government)</a:t>
            </a:r>
          </a:p>
          <a:p>
            <a:pPr eaLnBrk="1" hangingPunct="1">
              <a:spcAft>
                <a:spcPct val="50000"/>
              </a:spcAft>
            </a:pPr>
            <a:r>
              <a:rPr lang="en-US" altLang="zh-CN" sz="2800" dirty="0"/>
              <a:t>Reoccurrence of problems </a:t>
            </a:r>
            <a:r>
              <a:rPr lang="zh-CN" altLang="en-US" sz="2800" dirty="0"/>
              <a:t>同一问题反复出现</a:t>
            </a:r>
            <a:endParaRPr lang="en-US" altLang="zh-CN" sz="2800" dirty="0"/>
          </a:p>
          <a:p>
            <a:pPr eaLnBrk="1" hangingPunct="1">
              <a:spcAft>
                <a:spcPct val="50000"/>
              </a:spcAft>
            </a:pPr>
            <a:r>
              <a:rPr lang="en-US" altLang="zh-CN" sz="2800" dirty="0"/>
              <a:t>key people</a:t>
            </a:r>
            <a:r>
              <a:rPr lang="en-US" altLang="zh-CN" sz="2800" dirty="0">
                <a:latin typeface="Garamond" pitchFamily="18" charset="0"/>
              </a:rPr>
              <a:t>’</a:t>
            </a:r>
            <a:r>
              <a:rPr lang="en-US" altLang="zh-CN" sz="2800" dirty="0"/>
              <a:t>s attention is on secondary problems</a:t>
            </a:r>
          </a:p>
          <a:p>
            <a:pPr eaLnBrk="1" hangingPunct="1">
              <a:spcAft>
                <a:spcPct val="50000"/>
              </a:spcAft>
            </a:pPr>
            <a:r>
              <a:rPr lang="en-US" altLang="zh-CN" sz="2800" dirty="0"/>
              <a:t>Too many meetings attended by too many people</a:t>
            </a:r>
          </a:p>
          <a:p>
            <a:pPr eaLnBrk="1" hangingPunct="1">
              <a:spcAft>
                <a:spcPct val="50000"/>
              </a:spcAft>
            </a:pPr>
            <a:r>
              <a:rPr lang="en-US" altLang="zh-CN" sz="2800" dirty="0"/>
              <a:t>Over-reliance on assistants, coordinators, etc.</a:t>
            </a:r>
          </a:p>
          <a:p>
            <a:pPr eaLnBrk="1" hangingPunct="1">
              <a:spcAft>
                <a:spcPct val="50000"/>
              </a:spcAft>
            </a:pPr>
            <a:r>
              <a:rPr lang="en-US" altLang="zh-CN" sz="2800" dirty="0"/>
              <a:t>Constant reorganization</a:t>
            </a:r>
          </a:p>
        </p:txBody>
      </p:sp>
      <p:sp>
        <p:nvSpPr>
          <p:cNvPr id="57346" name="灯片编号占位符 5"/>
          <p:cNvSpPr>
            <a:spLocks noGrp="1"/>
          </p:cNvSpPr>
          <p:nvPr>
            <p:ph type="sldNum" sz="quarter" idx="12"/>
          </p:nvPr>
        </p:nvSpPr>
        <p:spPr>
          <a:noFill/>
        </p:spPr>
        <p:txBody>
          <a:bodyPr/>
          <a:lstStyle/>
          <a:p>
            <a:fld id="{F697BFE5-6D41-4C25-9387-FC9FD5801CCA}" type="slidenum">
              <a:rPr lang="zh-CN" altLang="en-US" smtClean="0">
                <a:latin typeface="Arial" charset="0"/>
              </a:rPr>
              <a:pPr/>
              <a:t>48</a:t>
            </a:fld>
            <a:endParaRPr lang="en-US" altLang="zh-CN">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ltLang="zh-CN"/>
              <a:t>Reasons for Reorganization</a:t>
            </a:r>
          </a:p>
        </p:txBody>
      </p:sp>
      <p:sp>
        <p:nvSpPr>
          <p:cNvPr id="58372" name="Rectangle 3"/>
          <p:cNvSpPr>
            <a:spLocks noGrp="1" noChangeArrowheads="1"/>
          </p:cNvSpPr>
          <p:nvPr>
            <p:ph idx="1"/>
          </p:nvPr>
        </p:nvSpPr>
        <p:spPr/>
        <p:txBody>
          <a:bodyPr/>
          <a:lstStyle/>
          <a:p>
            <a:pPr eaLnBrk="1" hangingPunct="1">
              <a:spcAft>
                <a:spcPct val="50000"/>
              </a:spcAft>
            </a:pPr>
            <a:r>
              <a:rPr lang="en-US" altLang="zh-CN" sz="2800"/>
              <a:t>To adjust to growth.</a:t>
            </a:r>
          </a:p>
          <a:p>
            <a:pPr eaLnBrk="1" hangingPunct="1">
              <a:spcAft>
                <a:spcPct val="50000"/>
              </a:spcAft>
            </a:pPr>
            <a:r>
              <a:rPr lang="en-US" altLang="zh-CN" sz="2800"/>
              <a:t>To create greater efficiencies and more logical combinations of functions.</a:t>
            </a:r>
          </a:p>
          <a:p>
            <a:pPr eaLnBrk="1" hangingPunct="1">
              <a:spcAft>
                <a:spcPct val="50000"/>
              </a:spcAft>
            </a:pPr>
            <a:r>
              <a:rPr lang="en-US" altLang="zh-CN" sz="2800"/>
              <a:t>To reflect changes in public policy.</a:t>
            </a:r>
          </a:p>
          <a:p>
            <a:pPr eaLnBrk="1" hangingPunct="1">
              <a:spcAft>
                <a:spcPct val="50000"/>
              </a:spcAft>
            </a:pPr>
            <a:r>
              <a:rPr lang="en-US" altLang="zh-CN" sz="2800"/>
              <a:t>To make government more politically responsive.</a:t>
            </a:r>
          </a:p>
          <a:p>
            <a:pPr eaLnBrk="1" hangingPunct="1">
              <a:spcAft>
                <a:spcPct val="50000"/>
              </a:spcAft>
            </a:pPr>
            <a:r>
              <a:rPr lang="en-US" altLang="zh-CN" sz="2800"/>
              <a:t>To respond to changes in the organization</a:t>
            </a:r>
            <a:r>
              <a:rPr lang="en-US" altLang="zh-CN" sz="2800">
                <a:latin typeface="Garamond" pitchFamily="18" charset="0"/>
              </a:rPr>
              <a:t>’</a:t>
            </a:r>
            <a:r>
              <a:rPr lang="en-US" altLang="zh-CN" sz="2800"/>
              <a:t>s environment.</a:t>
            </a:r>
          </a:p>
        </p:txBody>
      </p:sp>
      <p:sp>
        <p:nvSpPr>
          <p:cNvPr id="58370" name="灯片编号占位符 5"/>
          <p:cNvSpPr>
            <a:spLocks noGrp="1"/>
          </p:cNvSpPr>
          <p:nvPr>
            <p:ph type="sldNum" sz="quarter" idx="12"/>
          </p:nvPr>
        </p:nvSpPr>
        <p:spPr>
          <a:noFill/>
        </p:spPr>
        <p:txBody>
          <a:bodyPr/>
          <a:lstStyle/>
          <a:p>
            <a:fld id="{540689F5-804A-4AA3-8746-DA75A03D08FE}" type="slidenum">
              <a:rPr lang="zh-CN" altLang="en-US" smtClean="0">
                <a:latin typeface="Arial" charset="0"/>
              </a:rPr>
              <a:pPr/>
              <a:t>49</a:t>
            </a:fld>
            <a:endParaRPr lang="en-US" altLang="zh-CN">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zh-CN" dirty="0"/>
              <a:t>Key Points Today</a:t>
            </a:r>
          </a:p>
        </p:txBody>
      </p:sp>
      <p:sp>
        <p:nvSpPr>
          <p:cNvPr id="13316" name="Rectangle 3"/>
          <p:cNvSpPr>
            <a:spLocks noGrp="1" noChangeArrowheads="1"/>
          </p:cNvSpPr>
          <p:nvPr>
            <p:ph idx="1"/>
          </p:nvPr>
        </p:nvSpPr>
        <p:spPr/>
        <p:txBody>
          <a:bodyPr/>
          <a:lstStyle/>
          <a:p>
            <a:pPr eaLnBrk="1" hangingPunct="1"/>
            <a:r>
              <a:rPr lang="en-US" altLang="zh-CN" dirty="0"/>
              <a:t>Important concepts</a:t>
            </a:r>
          </a:p>
          <a:p>
            <a:pPr eaLnBrk="1" hangingPunct="1"/>
            <a:endParaRPr lang="en-US" altLang="zh-CN" dirty="0"/>
          </a:p>
          <a:p>
            <a:pPr eaLnBrk="1" hangingPunct="1"/>
            <a:r>
              <a:rPr lang="en-US" altLang="zh-CN" dirty="0"/>
              <a:t>Five common organizational designs</a:t>
            </a:r>
          </a:p>
          <a:p>
            <a:pPr eaLnBrk="1" hangingPunct="1"/>
            <a:endParaRPr lang="en-US" altLang="zh-CN" dirty="0"/>
          </a:p>
          <a:p>
            <a:pPr eaLnBrk="1" hangingPunct="1"/>
            <a:r>
              <a:rPr lang="en-US" altLang="zh-CN" dirty="0"/>
              <a:t>How managers can design organizations?</a:t>
            </a:r>
          </a:p>
          <a:p>
            <a:pPr eaLnBrk="1" hangingPunct="1"/>
            <a:endParaRPr lang="en-US" altLang="zh-CN" dirty="0"/>
          </a:p>
          <a:p>
            <a:pPr eaLnBrk="1" hangingPunct="1"/>
            <a:r>
              <a:rPr lang="en-US" altLang="zh-CN" dirty="0"/>
              <a:t>Reinventing government/reorganizing</a:t>
            </a:r>
          </a:p>
        </p:txBody>
      </p:sp>
      <p:sp>
        <p:nvSpPr>
          <p:cNvPr id="13314" name="灯片编号占位符 5"/>
          <p:cNvSpPr>
            <a:spLocks noGrp="1"/>
          </p:cNvSpPr>
          <p:nvPr>
            <p:ph type="sldNum" sz="quarter" idx="12"/>
          </p:nvPr>
        </p:nvSpPr>
        <p:spPr>
          <a:noFill/>
        </p:spPr>
        <p:txBody>
          <a:bodyPr/>
          <a:lstStyle/>
          <a:p>
            <a:fld id="{B516C056-0E56-4A7F-A3AD-1D572DCF8BA4}" type="slidenum">
              <a:rPr lang="zh-CN" altLang="en-US" smtClean="0">
                <a:latin typeface="Arial" charset="0"/>
              </a:rPr>
              <a:pPr/>
              <a:t>5</a:t>
            </a:fld>
            <a:endParaRPr lang="en-US" altLang="zh-CN">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48680"/>
            <a:ext cx="8229600" cy="1143000"/>
          </a:xfrm>
        </p:spPr>
        <p:txBody>
          <a:bodyPr>
            <a:normAutofit fontScale="90000"/>
          </a:bodyPr>
          <a:lstStyle/>
          <a:p>
            <a:r>
              <a:rPr lang="en-US" altLang="zh-CN" i="1" dirty="0"/>
              <a:t>“Nine dragons managing water”</a:t>
            </a:r>
            <a:r>
              <a:rPr lang="en-US" altLang="zh-CN" dirty="0"/>
              <a:t> (</a:t>
            </a:r>
            <a:r>
              <a:rPr lang="zh-CN" altLang="en-US" dirty="0"/>
              <a:t>九龙治水</a:t>
            </a:r>
            <a:r>
              <a:rPr lang="en-US" altLang="zh-CN" dirty="0"/>
              <a:t>)</a:t>
            </a:r>
            <a:br>
              <a:rPr lang="zh-CN" altLang="en-US" dirty="0"/>
            </a:br>
            <a:endParaRPr lang="zh-CN" altLang="en-US" dirty="0"/>
          </a:p>
        </p:txBody>
      </p:sp>
      <p:sp>
        <p:nvSpPr>
          <p:cNvPr id="3" name="内容占位符 2"/>
          <p:cNvSpPr>
            <a:spLocks noGrp="1"/>
          </p:cNvSpPr>
          <p:nvPr>
            <p:ph idx="1"/>
          </p:nvPr>
        </p:nvSpPr>
        <p:spPr>
          <a:xfrm>
            <a:off x="457200" y="1600200"/>
            <a:ext cx="8229600" cy="4925144"/>
          </a:xfrm>
        </p:spPr>
        <p:txBody>
          <a:bodyPr>
            <a:normAutofit fontScale="92500" lnSpcReduction="10000"/>
          </a:bodyPr>
          <a:lstStyle/>
          <a:p>
            <a:r>
              <a:rPr lang="en-US" altLang="zh-CN" dirty="0"/>
              <a:t>When a frog is swimming in the river, it was managed by the Ministry of Water Resources (MWR). </a:t>
            </a:r>
          </a:p>
          <a:p>
            <a:r>
              <a:rPr lang="en-US" altLang="zh-CN" dirty="0"/>
              <a:t>When it jumps onto the riverbank, it was managed by the MLR (Ministry of land and Resources) and the State Forestry Administration (SFA). </a:t>
            </a:r>
          </a:p>
          <a:p>
            <a:r>
              <a:rPr lang="en-US" altLang="zh-CN" dirty="0"/>
              <a:t>When it jumps to a farm, it was managed by the Ministry of Agriculture (</a:t>
            </a:r>
            <a:r>
              <a:rPr lang="en-US" altLang="zh-CN" dirty="0" err="1"/>
              <a:t>MoA</a:t>
            </a:r>
            <a:r>
              <a:rPr lang="en-US" altLang="zh-CN" dirty="0"/>
              <a:t>). </a:t>
            </a:r>
          </a:p>
          <a:p>
            <a:r>
              <a:rPr lang="en-US" altLang="zh-CN" dirty="0"/>
              <a:t>Too many ministries with unclear responsibilities have muddied their management. </a:t>
            </a:r>
            <a:endParaRPr lang="zh-CN" altLang="en-US" dirty="0"/>
          </a:p>
        </p:txBody>
      </p:sp>
    </p:spTree>
    <p:extLst>
      <p:ext uri="{BB962C8B-B14F-4D97-AF65-F5344CB8AC3E}">
        <p14:creationId xmlns:p14="http://schemas.microsoft.com/office/powerpoint/2010/main" val="742479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China’s Super-Ministry Reform</a:t>
            </a:r>
            <a:br>
              <a:rPr lang="en-US" altLang="zh-CN" dirty="0"/>
            </a:br>
            <a:r>
              <a:rPr lang="en-US" altLang="zh-CN" dirty="0"/>
              <a:t>--9 dragons to 2 </a:t>
            </a:r>
            <a:endParaRPr lang="zh-CN" altLang="en-US"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600200"/>
            <a:ext cx="8568952" cy="5141168"/>
          </a:xfrm>
        </p:spPr>
      </p:pic>
    </p:spTree>
    <p:extLst>
      <p:ext uri="{BB962C8B-B14F-4D97-AF65-F5344CB8AC3E}">
        <p14:creationId xmlns:p14="http://schemas.microsoft.com/office/powerpoint/2010/main" val="45082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204864"/>
            <a:ext cx="8229600" cy="4320480"/>
          </a:xfrm>
        </p:spPr>
        <p:txBody>
          <a:bodyPr/>
          <a:lstStyle/>
          <a:p>
            <a:pPr marL="0" indent="0">
              <a:buNone/>
            </a:pPr>
            <a:r>
              <a:rPr lang="en-US" altLang="zh-CN" dirty="0"/>
              <a:t> </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9144000" cy="6473802"/>
          </a:xfrm>
          <a:prstGeom prst="rect">
            <a:avLst/>
          </a:prstGeom>
        </p:spPr>
      </p:pic>
    </p:spTree>
    <p:extLst>
      <p:ext uri="{BB962C8B-B14F-4D97-AF65-F5344CB8AC3E}">
        <p14:creationId xmlns:p14="http://schemas.microsoft.com/office/powerpoint/2010/main" val="197063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404664"/>
            <a:ext cx="8208912" cy="6264696"/>
          </a:xfrm>
        </p:spPr>
      </p:pic>
    </p:spTree>
    <p:extLst>
      <p:ext uri="{BB962C8B-B14F-4D97-AF65-F5344CB8AC3E}">
        <p14:creationId xmlns:p14="http://schemas.microsoft.com/office/powerpoint/2010/main" val="1497161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20688"/>
            <a:ext cx="8229600" cy="6120680"/>
          </a:xfrm>
        </p:spPr>
        <p:txBody>
          <a:bodyPr>
            <a:normAutofit fontScale="77500" lnSpcReduction="20000"/>
          </a:bodyPr>
          <a:lstStyle/>
          <a:p>
            <a:pPr>
              <a:lnSpc>
                <a:spcPct val="120000"/>
              </a:lnSpc>
              <a:spcBef>
                <a:spcPts val="0"/>
              </a:spcBef>
            </a:pPr>
            <a:r>
              <a:rPr lang="zh-CN" altLang="en-US" b="1" dirty="0"/>
              <a:t>自然资源部</a:t>
            </a:r>
            <a:r>
              <a:rPr lang="en-US" altLang="zh-CN" b="1" dirty="0"/>
              <a:t>: </a:t>
            </a:r>
            <a:r>
              <a:rPr lang="zh-CN" altLang="en-US" dirty="0"/>
              <a:t>将</a:t>
            </a:r>
            <a:r>
              <a:rPr lang="zh-CN" altLang="en-US" dirty="0">
                <a:solidFill>
                  <a:srgbClr val="FF0000"/>
                </a:solidFill>
              </a:rPr>
              <a:t>国土资源部</a:t>
            </a:r>
            <a:r>
              <a:rPr lang="zh-CN" altLang="en-US" dirty="0"/>
              <a:t>的职责，</a:t>
            </a:r>
            <a:r>
              <a:rPr lang="zh-CN" altLang="en-US" dirty="0">
                <a:solidFill>
                  <a:srgbClr val="FF0000"/>
                </a:solidFill>
              </a:rPr>
              <a:t>国家发展和改革委员会</a:t>
            </a:r>
            <a:r>
              <a:rPr lang="zh-CN" altLang="en-US" dirty="0"/>
              <a:t>的组织编制主体功能区规划职责，</a:t>
            </a:r>
            <a:r>
              <a:rPr lang="zh-CN" altLang="en-US" dirty="0">
                <a:solidFill>
                  <a:srgbClr val="FF0000"/>
                </a:solidFill>
              </a:rPr>
              <a:t>住房和城乡建设部</a:t>
            </a:r>
            <a:r>
              <a:rPr lang="zh-CN" altLang="en-US" dirty="0"/>
              <a:t>的城乡规划管理职责，</a:t>
            </a:r>
            <a:r>
              <a:rPr lang="zh-CN" altLang="en-US" dirty="0">
                <a:solidFill>
                  <a:srgbClr val="FF0000"/>
                </a:solidFill>
              </a:rPr>
              <a:t>水利部</a:t>
            </a:r>
            <a:r>
              <a:rPr lang="zh-CN" altLang="en-US" dirty="0"/>
              <a:t>的水资源调查和确权登记管理职责，</a:t>
            </a:r>
            <a:r>
              <a:rPr lang="zh-CN" altLang="en-US" dirty="0">
                <a:solidFill>
                  <a:srgbClr val="FF0000"/>
                </a:solidFill>
              </a:rPr>
              <a:t>农业部</a:t>
            </a:r>
            <a:r>
              <a:rPr lang="zh-CN" altLang="en-US" dirty="0"/>
              <a:t>的草原资源调查和确权登记管理职责，</a:t>
            </a:r>
            <a:r>
              <a:rPr lang="zh-CN" altLang="en-US" dirty="0">
                <a:solidFill>
                  <a:srgbClr val="FF0000"/>
                </a:solidFill>
              </a:rPr>
              <a:t>国家林业局</a:t>
            </a:r>
            <a:r>
              <a:rPr lang="zh-CN" altLang="en-US" dirty="0"/>
              <a:t>的森林、湿地等资源调查和确权登记管理职责，</a:t>
            </a:r>
            <a:r>
              <a:rPr lang="zh-CN" altLang="en-US" dirty="0">
                <a:solidFill>
                  <a:srgbClr val="FF0000"/>
                </a:solidFill>
              </a:rPr>
              <a:t>国家海洋局</a:t>
            </a:r>
            <a:r>
              <a:rPr lang="zh-CN" altLang="en-US" dirty="0"/>
              <a:t>的职责，国家测绘地理信息局的职责整合，组建自然资源部，不再保留国土资源部、国家海洋局、国家测绘地理信息局。</a:t>
            </a:r>
          </a:p>
          <a:p>
            <a:pPr>
              <a:lnSpc>
                <a:spcPct val="120000"/>
              </a:lnSpc>
              <a:spcBef>
                <a:spcPts val="0"/>
              </a:spcBef>
            </a:pPr>
            <a:r>
              <a:rPr lang="zh-CN" altLang="en-US" b="1" dirty="0"/>
              <a:t>生态环境部</a:t>
            </a:r>
            <a:r>
              <a:rPr lang="en-US" altLang="zh-CN" b="1" dirty="0"/>
              <a:t>: </a:t>
            </a:r>
            <a:r>
              <a:rPr lang="zh-CN" altLang="en-US" dirty="0"/>
              <a:t>将</a:t>
            </a:r>
            <a:r>
              <a:rPr lang="zh-CN" altLang="en-US" dirty="0">
                <a:solidFill>
                  <a:srgbClr val="FF0000"/>
                </a:solidFill>
              </a:rPr>
              <a:t>环境保护部</a:t>
            </a:r>
            <a:r>
              <a:rPr lang="zh-CN" altLang="en-US" dirty="0"/>
              <a:t>的职责，</a:t>
            </a:r>
            <a:r>
              <a:rPr lang="zh-CN" altLang="en-US" dirty="0">
                <a:solidFill>
                  <a:srgbClr val="FF0000"/>
                </a:solidFill>
              </a:rPr>
              <a:t>国家发展和改革委员会</a:t>
            </a:r>
            <a:r>
              <a:rPr lang="zh-CN" altLang="en-US" dirty="0"/>
              <a:t>的应对气候变化和减排职责，</a:t>
            </a:r>
            <a:r>
              <a:rPr lang="zh-CN" altLang="en-US" dirty="0">
                <a:solidFill>
                  <a:srgbClr val="FF0000"/>
                </a:solidFill>
              </a:rPr>
              <a:t>国土资源部</a:t>
            </a:r>
            <a:r>
              <a:rPr lang="zh-CN" altLang="en-US" dirty="0"/>
              <a:t>的监督防止地下水污染职责，</a:t>
            </a:r>
            <a:r>
              <a:rPr lang="zh-CN" altLang="en-US" dirty="0">
                <a:solidFill>
                  <a:srgbClr val="FF0000"/>
                </a:solidFill>
              </a:rPr>
              <a:t>水利部</a:t>
            </a:r>
            <a:r>
              <a:rPr lang="zh-CN" altLang="en-US" dirty="0"/>
              <a:t>的编制水功能区划、排污口设置管理、流域水环境保护职责，</a:t>
            </a:r>
            <a:r>
              <a:rPr lang="zh-CN" altLang="en-US" dirty="0">
                <a:solidFill>
                  <a:srgbClr val="FF0000"/>
                </a:solidFill>
              </a:rPr>
              <a:t>农业部</a:t>
            </a:r>
            <a:r>
              <a:rPr lang="zh-CN" altLang="en-US" dirty="0"/>
              <a:t>的监督指导农业面源污染治理职责，</a:t>
            </a:r>
            <a:r>
              <a:rPr lang="zh-CN" altLang="en-US" dirty="0">
                <a:solidFill>
                  <a:srgbClr val="FF0000"/>
                </a:solidFill>
              </a:rPr>
              <a:t>国家海洋局</a:t>
            </a:r>
            <a:r>
              <a:rPr lang="zh-CN" altLang="en-US" dirty="0"/>
              <a:t>的海洋环境保护职责，</a:t>
            </a:r>
            <a:r>
              <a:rPr lang="zh-CN" altLang="en-US" dirty="0">
                <a:solidFill>
                  <a:srgbClr val="FF0000"/>
                </a:solidFill>
              </a:rPr>
              <a:t>国务院南水北调工程建设委员会办公室</a:t>
            </a:r>
            <a:r>
              <a:rPr lang="zh-CN" altLang="en-US" dirty="0"/>
              <a:t>的南水北调工程项目区环境保护职责整合。</a:t>
            </a:r>
          </a:p>
        </p:txBody>
      </p:sp>
    </p:spTree>
    <p:extLst>
      <p:ext uri="{BB962C8B-B14F-4D97-AF65-F5344CB8AC3E}">
        <p14:creationId xmlns:p14="http://schemas.microsoft.com/office/powerpoint/2010/main" val="317150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zh-CN" dirty="0"/>
              <a:t>I. What Is Organizing?</a:t>
            </a:r>
          </a:p>
        </p:txBody>
      </p:sp>
      <p:sp>
        <p:nvSpPr>
          <p:cNvPr id="14340" name="Rectangle 3"/>
          <p:cNvSpPr>
            <a:spLocks noGrp="1" noChangeArrowheads="1"/>
          </p:cNvSpPr>
          <p:nvPr>
            <p:ph idx="1"/>
          </p:nvPr>
        </p:nvSpPr>
        <p:spPr>
          <a:xfrm>
            <a:off x="838200" y="1600200"/>
            <a:ext cx="3962400" cy="4724400"/>
          </a:xfrm>
        </p:spPr>
        <p:txBody>
          <a:bodyPr/>
          <a:lstStyle/>
          <a:p>
            <a:pPr eaLnBrk="1" hangingPunct="1">
              <a:lnSpc>
                <a:spcPct val="90000"/>
              </a:lnSpc>
            </a:pPr>
            <a:r>
              <a:rPr lang="en-US" altLang="zh-CN" dirty="0"/>
              <a:t>Organizing is the </a:t>
            </a:r>
            <a:r>
              <a:rPr lang="en-US" altLang="zh-CN" dirty="0">
                <a:solidFill>
                  <a:srgbClr val="FF0000"/>
                </a:solidFill>
              </a:rPr>
              <a:t>process</a:t>
            </a:r>
            <a:r>
              <a:rPr lang="en-US" altLang="zh-CN" dirty="0"/>
              <a:t> of creating an organization structure </a:t>
            </a:r>
            <a:r>
              <a:rPr lang="en-US" altLang="zh-CN" dirty="0">
                <a:latin typeface="Garamond" pitchFamily="18" charset="0"/>
              </a:rPr>
              <a:t>—</a:t>
            </a:r>
            <a:r>
              <a:rPr lang="en-US" altLang="zh-CN" dirty="0"/>
              <a:t> the formal framework by which jobs and task are divided, grouped, and coordinated.</a:t>
            </a:r>
          </a:p>
          <a:p>
            <a:pPr>
              <a:buFontTx/>
              <a:buNone/>
            </a:pPr>
            <a:endParaRPr lang="en-US" altLang="zh-CN" dirty="0"/>
          </a:p>
        </p:txBody>
      </p:sp>
      <p:sp>
        <p:nvSpPr>
          <p:cNvPr id="14338" name="灯片编号占位符 5"/>
          <p:cNvSpPr>
            <a:spLocks noGrp="1"/>
          </p:cNvSpPr>
          <p:nvPr>
            <p:ph type="sldNum" sz="quarter" idx="12"/>
          </p:nvPr>
        </p:nvSpPr>
        <p:spPr>
          <a:noFill/>
        </p:spPr>
        <p:txBody>
          <a:bodyPr/>
          <a:lstStyle/>
          <a:p>
            <a:fld id="{94B768FB-EFF8-4BB0-A993-72E8BA746876}" type="slidenum">
              <a:rPr lang="en-US" altLang="zh-CN" smtClean="0">
                <a:latin typeface="Arial" charset="0"/>
              </a:rPr>
              <a:pPr/>
              <a:t>6</a:t>
            </a:fld>
            <a:endParaRPr lang="en-US" altLang="zh-CN">
              <a:latin typeface="Arial" charset="0"/>
            </a:endParaRPr>
          </a:p>
        </p:txBody>
      </p:sp>
      <p:pic>
        <p:nvPicPr>
          <p:cNvPr id="14341" name="Picture 4" descr="bs01594_"/>
          <p:cNvPicPr>
            <a:picLocks noChangeAspect="1" noChangeArrowheads="1"/>
          </p:cNvPicPr>
          <p:nvPr/>
        </p:nvPicPr>
        <p:blipFill>
          <a:blip r:embed="rId2" cstate="print"/>
          <a:srcRect/>
          <a:stretch>
            <a:fillRect/>
          </a:stretch>
        </p:blipFill>
        <p:spPr bwMode="auto">
          <a:xfrm>
            <a:off x="5181600" y="2590800"/>
            <a:ext cx="3287713" cy="3200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zh-CN"/>
              <a:t>Fundamentals of Organizing</a:t>
            </a:r>
          </a:p>
        </p:txBody>
      </p:sp>
      <p:sp>
        <p:nvSpPr>
          <p:cNvPr id="15364" name="Rectangle 3"/>
          <p:cNvSpPr>
            <a:spLocks noGrp="1" noChangeArrowheads="1"/>
          </p:cNvSpPr>
          <p:nvPr>
            <p:ph idx="1"/>
          </p:nvPr>
        </p:nvSpPr>
        <p:spPr>
          <a:xfrm>
            <a:off x="457200" y="1371600"/>
            <a:ext cx="8229600" cy="4525963"/>
          </a:xfrm>
        </p:spPr>
        <p:txBody>
          <a:bodyPr/>
          <a:lstStyle/>
          <a:p>
            <a:pPr eaLnBrk="1" hangingPunct="1">
              <a:lnSpc>
                <a:spcPct val="90000"/>
              </a:lnSpc>
            </a:pPr>
            <a:r>
              <a:rPr lang="en-US" altLang="zh-CN" dirty="0"/>
              <a:t>Organizational design involves decisions about four key elements: </a:t>
            </a:r>
          </a:p>
          <a:p>
            <a:pPr lvl="1" eaLnBrk="1" hangingPunct="1"/>
            <a:r>
              <a:rPr lang="en-US" altLang="zh-CN" sz="3000" dirty="0"/>
              <a:t>division of labor (</a:t>
            </a:r>
            <a:r>
              <a:rPr lang="zh-CN" altLang="en-US" sz="3000" dirty="0"/>
              <a:t>分工、专业化 </a:t>
            </a:r>
            <a:r>
              <a:rPr lang="en-US" altLang="zh-CN" sz="3000" dirty="0"/>
              <a:t>specialization)</a:t>
            </a:r>
          </a:p>
          <a:p>
            <a:pPr lvl="1" eaLnBrk="1" hangingPunct="1"/>
            <a:r>
              <a:rPr lang="en-US" altLang="zh-CN" sz="3000" dirty="0"/>
              <a:t>hierarchy (based on scalar principle</a:t>
            </a:r>
            <a:r>
              <a:rPr lang="zh-CN" altLang="en-US" sz="3000" dirty="0"/>
              <a:t>等级原则</a:t>
            </a:r>
            <a:r>
              <a:rPr lang="en-US" altLang="zh-CN" sz="3000" dirty="0"/>
              <a:t>)</a:t>
            </a:r>
          </a:p>
          <a:p>
            <a:pPr lvl="1" eaLnBrk="1" hangingPunct="1"/>
            <a:r>
              <a:rPr lang="en-US" altLang="zh-CN" sz="3000" dirty="0"/>
              <a:t>span of control </a:t>
            </a:r>
            <a:r>
              <a:rPr lang="zh-CN" altLang="en-US" sz="3000" dirty="0"/>
              <a:t>（控制幅度）</a:t>
            </a:r>
            <a:endParaRPr lang="en-US" altLang="zh-CN" sz="3000" dirty="0"/>
          </a:p>
          <a:p>
            <a:pPr lvl="1" eaLnBrk="1" hangingPunct="1"/>
            <a:r>
              <a:rPr lang="en-US" altLang="zh-CN" sz="3000" dirty="0"/>
              <a:t>line and staff authority</a:t>
            </a:r>
            <a:r>
              <a:rPr lang="zh-CN" altLang="en-US" sz="3000" dirty="0"/>
              <a:t>（直线与参谋人员）</a:t>
            </a:r>
          </a:p>
        </p:txBody>
      </p:sp>
      <p:sp>
        <p:nvSpPr>
          <p:cNvPr id="15362" name="灯片编号占位符 5"/>
          <p:cNvSpPr>
            <a:spLocks noGrp="1"/>
          </p:cNvSpPr>
          <p:nvPr>
            <p:ph type="sldNum" sz="quarter" idx="12"/>
          </p:nvPr>
        </p:nvSpPr>
        <p:spPr>
          <a:noFill/>
        </p:spPr>
        <p:txBody>
          <a:bodyPr/>
          <a:lstStyle/>
          <a:p>
            <a:fld id="{AF822F62-412A-4592-AE57-3A408CB17433}" type="slidenum">
              <a:rPr lang="zh-CN" altLang="en-US" smtClean="0">
                <a:latin typeface="Arial" charset="0"/>
              </a:rPr>
              <a:pPr/>
              <a:t>7</a:t>
            </a:fld>
            <a:endParaRPr lang="en-US" altLang="zh-CN">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zh-CN"/>
              <a:t>Division of Labor</a:t>
            </a:r>
          </a:p>
        </p:txBody>
      </p:sp>
      <p:sp>
        <p:nvSpPr>
          <p:cNvPr id="16388" name="Rectangle 6"/>
          <p:cNvSpPr>
            <a:spLocks noGrp="1" noChangeArrowheads="1"/>
          </p:cNvSpPr>
          <p:nvPr>
            <p:ph idx="1"/>
          </p:nvPr>
        </p:nvSpPr>
        <p:spPr>
          <a:xfrm>
            <a:off x="914400" y="1484784"/>
            <a:ext cx="7620000" cy="4641379"/>
          </a:xfrm>
        </p:spPr>
        <p:txBody>
          <a:bodyPr>
            <a:normAutofit fontScale="92500" lnSpcReduction="10000"/>
          </a:bodyPr>
          <a:lstStyle/>
          <a:p>
            <a:pPr eaLnBrk="1" hangingPunct="1">
              <a:lnSpc>
                <a:spcPct val="120000"/>
              </a:lnSpc>
              <a:spcBef>
                <a:spcPts val="0"/>
              </a:spcBef>
              <a:spcAft>
                <a:spcPts val="600"/>
              </a:spcAft>
            </a:pPr>
            <a:r>
              <a:rPr lang="en-US" altLang="zh-CN" sz="3500" dirty="0"/>
              <a:t>How should we group people into sub-units of the organization? </a:t>
            </a:r>
            <a:r>
              <a:rPr lang="en-US" altLang="zh-CN" sz="2800" dirty="0"/>
              <a:t>By:</a:t>
            </a:r>
          </a:p>
          <a:p>
            <a:pPr lvl="1" eaLnBrk="1" hangingPunct="1">
              <a:lnSpc>
                <a:spcPct val="120000"/>
              </a:lnSpc>
              <a:spcBef>
                <a:spcPts val="0"/>
              </a:spcBef>
              <a:spcAft>
                <a:spcPts val="600"/>
              </a:spcAft>
            </a:pPr>
            <a:r>
              <a:rPr lang="en-US" altLang="zh-CN" sz="2600" dirty="0"/>
              <a:t>Function (HR, Accounting…)</a:t>
            </a:r>
          </a:p>
          <a:p>
            <a:pPr lvl="1" eaLnBrk="1" hangingPunct="1">
              <a:lnSpc>
                <a:spcPct val="120000"/>
              </a:lnSpc>
              <a:spcBef>
                <a:spcPts val="0"/>
              </a:spcBef>
              <a:spcAft>
                <a:spcPts val="600"/>
              </a:spcAft>
            </a:pPr>
            <a:r>
              <a:rPr lang="en-US" altLang="zh-CN" sz="2600" dirty="0"/>
              <a:t>Geography (headquarter and other countries)</a:t>
            </a:r>
          </a:p>
          <a:p>
            <a:pPr lvl="1" eaLnBrk="1" hangingPunct="1">
              <a:lnSpc>
                <a:spcPct val="120000"/>
              </a:lnSpc>
              <a:spcBef>
                <a:spcPts val="0"/>
              </a:spcBef>
              <a:spcAft>
                <a:spcPts val="600"/>
              </a:spcAft>
            </a:pPr>
            <a:r>
              <a:rPr lang="en-US" altLang="zh-CN" sz="2600" dirty="0"/>
              <a:t>Process (manufactures) </a:t>
            </a:r>
          </a:p>
          <a:p>
            <a:pPr lvl="1" eaLnBrk="1" hangingPunct="1">
              <a:lnSpc>
                <a:spcPct val="120000"/>
              </a:lnSpc>
              <a:spcBef>
                <a:spcPts val="0"/>
              </a:spcBef>
              <a:spcAft>
                <a:spcPts val="600"/>
              </a:spcAft>
            </a:pPr>
            <a:r>
              <a:rPr lang="en-US" altLang="zh-CN" sz="2600" dirty="0"/>
              <a:t>Clients (hospitals, Dell)</a:t>
            </a:r>
          </a:p>
          <a:p>
            <a:pPr lvl="1" eaLnBrk="1" hangingPunct="1">
              <a:lnSpc>
                <a:spcPct val="120000"/>
              </a:lnSpc>
              <a:spcBef>
                <a:spcPts val="0"/>
              </a:spcBef>
              <a:spcAft>
                <a:spcPts val="600"/>
              </a:spcAft>
            </a:pPr>
            <a:r>
              <a:rPr lang="en-US" altLang="zh-CN" sz="2600" dirty="0"/>
              <a:t>Knowledge/skill (university departments)</a:t>
            </a:r>
          </a:p>
          <a:p>
            <a:pPr lvl="1" eaLnBrk="1" hangingPunct="1">
              <a:lnSpc>
                <a:spcPct val="120000"/>
              </a:lnSpc>
              <a:spcBef>
                <a:spcPts val="0"/>
              </a:spcBef>
              <a:spcAft>
                <a:spcPts val="600"/>
              </a:spcAft>
            </a:pPr>
            <a:r>
              <a:rPr lang="en-US" altLang="zh-CN" sz="2600" dirty="0"/>
              <a:t>Products (P&amp;G: Tides vs. Pringles)</a:t>
            </a:r>
          </a:p>
          <a:p>
            <a:pPr lvl="1" eaLnBrk="1" hangingPunct="1">
              <a:lnSpc>
                <a:spcPct val="120000"/>
              </a:lnSpc>
              <a:spcBef>
                <a:spcPts val="0"/>
              </a:spcBef>
              <a:spcAft>
                <a:spcPts val="600"/>
              </a:spcAft>
            </a:pPr>
            <a:r>
              <a:rPr lang="en-US" altLang="zh-CN" sz="2600" dirty="0">
                <a:latin typeface="Garamond" pitchFamily="18" charset="0"/>
              </a:rPr>
              <a:t>…</a:t>
            </a:r>
            <a:endParaRPr lang="en-US" altLang="zh-CN" sz="2600" dirty="0"/>
          </a:p>
        </p:txBody>
      </p:sp>
      <p:sp>
        <p:nvSpPr>
          <p:cNvPr id="16386" name="灯片编号占位符 5"/>
          <p:cNvSpPr>
            <a:spLocks noGrp="1"/>
          </p:cNvSpPr>
          <p:nvPr>
            <p:ph type="sldNum" sz="quarter" idx="12"/>
          </p:nvPr>
        </p:nvSpPr>
        <p:spPr>
          <a:noFill/>
        </p:spPr>
        <p:txBody>
          <a:bodyPr/>
          <a:lstStyle/>
          <a:p>
            <a:fld id="{7E967713-6F49-4E56-8612-072D415DCEC8}" type="slidenum">
              <a:rPr lang="zh-CN" altLang="en-US" smtClean="0">
                <a:latin typeface="Arial" charset="0"/>
              </a:rPr>
              <a:pPr/>
              <a:t>8</a:t>
            </a:fld>
            <a:endParaRPr lang="en-US" altLang="zh-CN">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74638"/>
            <a:ext cx="8229600" cy="868362"/>
          </a:xfrm>
        </p:spPr>
        <p:txBody>
          <a:bodyPr/>
          <a:lstStyle/>
          <a:p>
            <a:pPr eaLnBrk="1" hangingPunct="1"/>
            <a:r>
              <a:rPr lang="en-US" altLang="zh-CN" dirty="0"/>
              <a:t>Hierarchy </a:t>
            </a:r>
            <a:r>
              <a:rPr lang="zh-CN" altLang="en-US" dirty="0"/>
              <a:t>（层级制）</a:t>
            </a:r>
            <a:endParaRPr lang="en-US" altLang="zh-CN" sz="4800" dirty="0">
              <a:solidFill>
                <a:schemeClr val="hlink"/>
              </a:solidFill>
            </a:endParaRPr>
          </a:p>
        </p:txBody>
      </p:sp>
      <p:sp>
        <p:nvSpPr>
          <p:cNvPr id="17412" name="Rectangle 3"/>
          <p:cNvSpPr>
            <a:spLocks noGrp="1" noChangeArrowheads="1"/>
          </p:cNvSpPr>
          <p:nvPr>
            <p:ph idx="1"/>
          </p:nvPr>
        </p:nvSpPr>
        <p:spPr>
          <a:xfrm>
            <a:off x="457200" y="1295400"/>
            <a:ext cx="8382000" cy="5029200"/>
          </a:xfrm>
        </p:spPr>
        <p:txBody>
          <a:bodyPr>
            <a:normAutofit/>
          </a:bodyPr>
          <a:lstStyle/>
          <a:p>
            <a:pPr eaLnBrk="1" hangingPunct="1">
              <a:lnSpc>
                <a:spcPts val="3000"/>
              </a:lnSpc>
              <a:spcBef>
                <a:spcPts val="0"/>
              </a:spcBef>
              <a:spcAft>
                <a:spcPts val="0"/>
              </a:spcAft>
            </a:pPr>
            <a:r>
              <a:rPr lang="en-US" altLang="zh-CN" sz="3000" b="1" dirty="0">
                <a:solidFill>
                  <a:schemeClr val="hlink"/>
                </a:solidFill>
              </a:rPr>
              <a:t>Hierarchy</a:t>
            </a:r>
            <a:r>
              <a:rPr lang="en-US" altLang="zh-CN" sz="3000" dirty="0"/>
              <a:t>: It states that </a:t>
            </a:r>
            <a:r>
              <a:rPr lang="en-US" altLang="zh-CN" sz="3000" dirty="0">
                <a:solidFill>
                  <a:schemeClr val="hlink"/>
                </a:solidFill>
              </a:rPr>
              <a:t>authority</a:t>
            </a:r>
            <a:r>
              <a:rPr lang="en-US" altLang="zh-CN" sz="3000" dirty="0"/>
              <a:t> and </a:t>
            </a:r>
            <a:r>
              <a:rPr lang="en-US" altLang="zh-CN" sz="3000" dirty="0">
                <a:solidFill>
                  <a:schemeClr val="hlink"/>
                </a:solidFill>
              </a:rPr>
              <a:t>responsibility</a:t>
            </a:r>
            <a:r>
              <a:rPr lang="en-US" altLang="zh-CN" sz="3000" dirty="0"/>
              <a:t> should flow in a direct line vertically </a:t>
            </a:r>
            <a:r>
              <a:rPr lang="zh-CN" altLang="en-US" sz="3000" dirty="0"/>
              <a:t>纵向 </a:t>
            </a:r>
            <a:r>
              <a:rPr lang="en-US" altLang="zh-CN" sz="3000" dirty="0"/>
              <a:t>from the highest level of the organization to the lowest level.</a:t>
            </a:r>
          </a:p>
          <a:p>
            <a:pPr lvl="1" eaLnBrk="1" hangingPunct="1">
              <a:lnSpc>
                <a:spcPct val="90000"/>
              </a:lnSpc>
              <a:spcBef>
                <a:spcPts val="0"/>
              </a:spcBef>
              <a:spcAft>
                <a:spcPts val="0"/>
              </a:spcAft>
            </a:pPr>
            <a:r>
              <a:rPr lang="en-US" altLang="zh-CN" dirty="0">
                <a:solidFill>
                  <a:schemeClr val="hlink"/>
                </a:solidFill>
              </a:rPr>
              <a:t>Authority </a:t>
            </a:r>
            <a:r>
              <a:rPr lang="en-US" altLang="zh-CN" dirty="0"/>
              <a:t>refers to rights inherent in a managerial </a:t>
            </a:r>
            <a:r>
              <a:rPr lang="en-US" altLang="zh-CN" u="sng" dirty="0"/>
              <a:t>position</a:t>
            </a:r>
            <a:r>
              <a:rPr lang="en-US" altLang="zh-CN" dirty="0"/>
              <a:t> to tell people what to do and to expect them to do it.</a:t>
            </a:r>
          </a:p>
          <a:p>
            <a:pPr lvl="1">
              <a:lnSpc>
                <a:spcPct val="90000"/>
              </a:lnSpc>
              <a:spcBef>
                <a:spcPts val="0"/>
              </a:spcBef>
            </a:pPr>
            <a:r>
              <a:rPr lang="en-US" altLang="zh-CN" dirty="0">
                <a:solidFill>
                  <a:schemeClr val="hlink"/>
                </a:solidFill>
              </a:rPr>
              <a:t>Responsibility</a:t>
            </a:r>
            <a:r>
              <a:rPr lang="en-US" altLang="zh-CN" dirty="0"/>
              <a:t> refers to the obligation or expectation to perform.</a:t>
            </a:r>
          </a:p>
          <a:p>
            <a:pPr lvl="1">
              <a:lnSpc>
                <a:spcPct val="90000"/>
              </a:lnSpc>
              <a:spcBef>
                <a:spcPts val="0"/>
              </a:spcBef>
            </a:pPr>
            <a:r>
              <a:rPr lang="en-US" altLang="zh-CN" dirty="0"/>
              <a:t>The </a:t>
            </a:r>
            <a:r>
              <a:rPr lang="en-US" altLang="zh-CN" dirty="0">
                <a:solidFill>
                  <a:schemeClr val="hlink"/>
                </a:solidFill>
              </a:rPr>
              <a:t>unity of command </a:t>
            </a:r>
            <a:r>
              <a:rPr lang="en-US" altLang="zh-CN" dirty="0"/>
              <a:t>principle states that a person should report to only one manager.  </a:t>
            </a:r>
          </a:p>
          <a:p>
            <a:pPr lvl="2">
              <a:lnSpc>
                <a:spcPct val="90000"/>
              </a:lnSpc>
              <a:spcBef>
                <a:spcPts val="0"/>
              </a:spcBef>
            </a:pPr>
            <a:r>
              <a:rPr lang="en-US" altLang="zh-CN" dirty="0"/>
              <a:t>Without it, conflicting demands and priorities from multiple bosses can create problems.</a:t>
            </a:r>
          </a:p>
        </p:txBody>
      </p:sp>
      <p:sp>
        <p:nvSpPr>
          <p:cNvPr id="17410" name="灯片编号占位符 5"/>
          <p:cNvSpPr>
            <a:spLocks noGrp="1"/>
          </p:cNvSpPr>
          <p:nvPr>
            <p:ph type="sldNum" sz="quarter" idx="12"/>
          </p:nvPr>
        </p:nvSpPr>
        <p:spPr>
          <a:noFill/>
        </p:spPr>
        <p:txBody>
          <a:bodyPr/>
          <a:lstStyle/>
          <a:p>
            <a:fld id="{9F350B6F-B871-4E44-8AC8-8D81853CE13A}" type="slidenum">
              <a:rPr lang="zh-CN" altLang="en-US" smtClean="0">
                <a:latin typeface="Arial" charset="0"/>
              </a:rPr>
              <a:pPr/>
              <a:t>9</a:t>
            </a:fld>
            <a:endParaRPr lang="en-US" altLang="zh-CN">
              <a:latin typeface="Arial" charset="0"/>
            </a:endParaRPr>
          </a:p>
        </p:txBody>
      </p:sp>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4797</TotalTime>
  <Words>2540</Words>
  <Application>Microsoft Office PowerPoint</Application>
  <PresentationFormat>全屏显示(4:3)</PresentationFormat>
  <Paragraphs>372</Paragraphs>
  <Slides>54</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54</vt:i4>
      </vt:variant>
    </vt:vector>
  </HeadingPairs>
  <TitlesOfParts>
    <vt:vector size="63" baseType="lpstr">
      <vt:lpstr>宋体</vt:lpstr>
      <vt:lpstr>微软雅黑</vt:lpstr>
      <vt:lpstr>Arial</vt:lpstr>
      <vt:lpstr>Calibri</vt:lpstr>
      <vt:lpstr>Garamond</vt:lpstr>
      <vt:lpstr>Tahoma</vt:lpstr>
      <vt:lpstr>Times New Roman</vt:lpstr>
      <vt:lpstr>Wingdings</vt:lpstr>
      <vt:lpstr>自定义设计方案</vt:lpstr>
      <vt:lpstr>PowerPoint 演示文稿</vt:lpstr>
      <vt:lpstr>Week 11 Organizing</vt:lpstr>
      <vt:lpstr>Agenda</vt:lpstr>
      <vt:lpstr>PowerPoint 演示文稿</vt:lpstr>
      <vt:lpstr>Key Points Today</vt:lpstr>
      <vt:lpstr>I. What Is Organizing?</vt:lpstr>
      <vt:lpstr>Fundamentals of Organizing</vt:lpstr>
      <vt:lpstr>Division of Labor</vt:lpstr>
      <vt:lpstr>Hierarchy （层级制）</vt:lpstr>
      <vt:lpstr> A Problem of Hierarchy</vt:lpstr>
      <vt:lpstr>Span of Control</vt:lpstr>
      <vt:lpstr>Span of control 控制幅度</vt:lpstr>
      <vt:lpstr>Line and Staff Authority</vt:lpstr>
      <vt:lpstr>Depicting 描绘 the Organization</vt:lpstr>
      <vt:lpstr>Organizational Chart</vt:lpstr>
      <vt:lpstr>Limitations of Organizational Chart</vt:lpstr>
      <vt:lpstr>How the Office Really Works </vt:lpstr>
      <vt:lpstr>II. Common Organizational Designs</vt:lpstr>
      <vt:lpstr>Leader-Follower Organization</vt:lpstr>
      <vt:lpstr>Bureaucracy</vt:lpstr>
      <vt:lpstr>Matrix Organization </vt:lpstr>
      <vt:lpstr>Matrix Approach</vt:lpstr>
      <vt:lpstr>Problems of Matrix Approach</vt:lpstr>
      <vt:lpstr>Team Approach</vt:lpstr>
      <vt:lpstr>Types of Teams: A Sports Metaphor</vt:lpstr>
      <vt:lpstr>Team Structure in City Government</vt:lpstr>
      <vt:lpstr>Advantages and Disadvantages  of Cross-functional Teams</vt:lpstr>
      <vt:lpstr>Factors Determining Manager’s Choice of a Team Structure (textbook p.199)</vt:lpstr>
      <vt:lpstr>Network</vt:lpstr>
      <vt:lpstr>Factors Determining Government’s Choice of a Governance Model (textbook p.200)</vt:lpstr>
      <vt:lpstr>Office of Homeland Security </vt:lpstr>
      <vt:lpstr>III. Critical Questions  in Organizational Design</vt:lpstr>
      <vt:lpstr>Four Major Organizational Activities Distinguished by Contribution</vt:lpstr>
      <vt:lpstr>What Activities Belong Apart?</vt:lpstr>
      <vt:lpstr>Where Do Decisions Belong?</vt:lpstr>
      <vt:lpstr>Models of Organizations</vt:lpstr>
      <vt:lpstr>The Mintzberg Model of “Structure in Fives”</vt:lpstr>
      <vt:lpstr>Simple Structure</vt:lpstr>
      <vt:lpstr>Machine Bureaucracy</vt:lpstr>
      <vt:lpstr>McDonald</vt:lpstr>
      <vt:lpstr>Professional Bureaucracy</vt:lpstr>
      <vt:lpstr>Harvard University Professors and Instructors</vt:lpstr>
      <vt:lpstr>Divisionalized Form</vt:lpstr>
      <vt:lpstr>Adhocracy 临时委员会</vt:lpstr>
      <vt:lpstr>Determinants of Organizational Structure</vt:lpstr>
      <vt:lpstr>Structural Imperatives </vt:lpstr>
      <vt:lpstr>IV. Traits of Effective Organizations</vt:lpstr>
      <vt:lpstr>Symptoms of   Flawed Organizational Design</vt:lpstr>
      <vt:lpstr>Reasons for Reorganization</vt:lpstr>
      <vt:lpstr>“Nine dragons managing water” (九龙治水) </vt:lpstr>
      <vt:lpstr>China’s Super-Ministry Reform --9 dragons to 2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Admin</cp:lastModifiedBy>
  <cp:revision>195</cp:revision>
  <dcterms:created xsi:type="dcterms:W3CDTF">2015-10-30T01:04:12Z</dcterms:created>
  <dcterms:modified xsi:type="dcterms:W3CDTF">2020-11-25T00:16:50Z</dcterms:modified>
</cp:coreProperties>
</file>