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560" r:id="rId3"/>
    <p:sldId id="559"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9425" autoAdjust="0"/>
  </p:normalViewPr>
  <p:slideViewPr>
    <p:cSldViewPr>
      <p:cViewPr varScale="1">
        <p:scale>
          <a:sx n="57" d="100"/>
          <a:sy n="57" d="100"/>
        </p:scale>
        <p:origin x="1468" y="44"/>
      </p:cViewPr>
      <p:guideLst>
        <p:guide orient="horz" pos="2160"/>
        <p:guide pos="2880"/>
      </p:guideLst>
    </p:cSldViewPr>
  </p:slideViewPr>
  <p:outlineViewPr>
    <p:cViewPr>
      <p:scale>
        <a:sx n="33" d="100"/>
        <a:sy n="33" d="100"/>
      </p:scale>
      <p:origin x="0" y="492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5DFD4E9F-1E6E-4E60-9EC6-C18B1CB8E902}" type="datetimeFigureOut">
              <a:rPr lang="zh-CN" altLang="en-US" smtClean="0"/>
              <a:pPr/>
              <a:t>2020/11/30</a:t>
            </a:fld>
            <a:endParaRPr lang="zh-CN" altLang="en-US"/>
          </a:p>
        </p:txBody>
      </p:sp>
      <p:sp>
        <p:nvSpPr>
          <p:cNvPr id="4" name="页脚占位符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2B87326-9C1C-4738-ABCB-7E795697C636}" type="slidenum">
              <a:rPr lang="zh-CN" altLang="en-US" smtClean="0"/>
              <a:pPr/>
              <a:t>‹#›</a:t>
            </a:fld>
            <a:endParaRPr lang="zh-CN" altLang="en-US"/>
          </a:p>
        </p:txBody>
      </p:sp>
    </p:spTree>
    <p:extLst>
      <p:ext uri="{BB962C8B-B14F-4D97-AF65-F5344CB8AC3E}">
        <p14:creationId xmlns:p14="http://schemas.microsoft.com/office/powerpoint/2010/main" val="2795179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C502A9C-033D-4E13-B24D-36BFE49209E0}" type="datetimeFigureOut">
              <a:rPr lang="zh-CN" altLang="en-US" smtClean="0"/>
              <a:pPr/>
              <a:t>2020/11/30</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FFB2B724-8F57-4446-A309-E4566470A244}" type="slidenum">
              <a:rPr lang="zh-CN" altLang="en-US" smtClean="0"/>
              <a:pPr/>
              <a:t>‹#›</a:t>
            </a:fld>
            <a:endParaRPr lang="zh-CN" altLang="en-US"/>
          </a:p>
        </p:txBody>
      </p:sp>
    </p:spTree>
    <p:extLst>
      <p:ext uri="{BB962C8B-B14F-4D97-AF65-F5344CB8AC3E}">
        <p14:creationId xmlns:p14="http://schemas.microsoft.com/office/powerpoint/2010/main" val="88486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idx="1"/>
          </p:nvPr>
        </p:nvSpPr>
        <p:spPr/>
        <p:txBody>
          <a:bodyPr/>
          <a:lstStyle>
            <a:lvl1pPr>
              <a:spcAft>
                <a:spcPts val="1200"/>
              </a:spcAft>
              <a:defRPr sz="3200">
                <a:latin typeface="+mj-ea"/>
                <a:ea typeface="+mj-ea"/>
                <a:cs typeface="Times New Roman" pitchFamily="18" charset="0"/>
              </a:defRPr>
            </a:lvl1pPr>
            <a:lvl2pPr>
              <a:spcAft>
                <a:spcPts val="1200"/>
              </a:spcAft>
              <a:defRPr>
                <a:latin typeface="+mj-ea"/>
                <a:ea typeface="+mj-ea"/>
                <a:cs typeface="Times New Roman" pitchFamily="18" charset="0"/>
              </a:defRPr>
            </a:lvl2pPr>
            <a:lvl3pPr>
              <a:spcAft>
                <a:spcPts val="1200"/>
              </a:spcAft>
              <a:defRPr>
                <a:latin typeface="+mj-ea"/>
                <a:ea typeface="+mj-ea"/>
                <a:cs typeface="Times New Roman" pitchFamily="18" charset="0"/>
              </a:defRPr>
            </a:lvl3pPr>
            <a:lvl4pPr>
              <a:spcAft>
                <a:spcPts val="1200"/>
              </a:spcAft>
              <a:defRPr>
                <a:latin typeface="+mj-ea"/>
                <a:ea typeface="+mj-ea"/>
                <a:cs typeface="Times New Roman" pitchFamily="18" charset="0"/>
              </a:defRPr>
            </a:lvl4pPr>
            <a:lvl5pPr>
              <a:spcAft>
                <a:spcPts val="1200"/>
              </a:spcAft>
              <a:defRPr>
                <a:latin typeface="+mj-ea"/>
                <a:ea typeface="+mj-ea"/>
                <a:cs typeface="Times New Roman"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8229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3938588"/>
            <a:ext cx="8229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30E0D4E-454D-4666-94C4-324798ACCFB9}"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剪贴画占位符 2"/>
          <p:cNvSpPr>
            <a:spLocks noGrp="1"/>
          </p:cNvSpPr>
          <p:nvPr>
            <p:ph type="clipArt" sz="half" idx="1"/>
          </p:nvPr>
        </p:nvSpPr>
        <p:spPr>
          <a:xfrm>
            <a:off x="457200" y="1600200"/>
            <a:ext cx="4038600" cy="4525963"/>
          </a:xfrm>
        </p:spPr>
        <p:txBody>
          <a:bodyPr/>
          <a:lstStyle/>
          <a:p>
            <a:pPr lvl="0"/>
            <a:endParaRPr lang="zh-CN" altLang="en-US" noProof="0"/>
          </a:p>
        </p:txBody>
      </p:sp>
      <p:sp>
        <p:nvSpPr>
          <p:cNvPr id="4" name="文本占位符 3"/>
          <p:cNvSpPr>
            <a:spLocks noGrp="1"/>
          </p:cNvSpPr>
          <p:nvPr>
            <p:ph type="body"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C047ED5-1881-487D-8377-7598B5421CED}"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微软雅黑" pitchFamily="34" charset="-122"/>
                <a:ea typeface="微软雅黑"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itchFamily="34" charset="-122"/>
                <a:ea typeface="微软雅黑"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normAutofit/>
          </a:bodyPr>
          <a:lstStyle>
            <a:lvl1pPr marL="0" indent="0">
              <a:buNone/>
              <a:defRPr lang="zh-CN" altLang="en-US" sz="2400" b="1" kern="1200" dirty="0" smtClean="0">
                <a:solidFill>
                  <a:schemeClr val="tx1"/>
                </a:solidFill>
                <a:latin typeface="微软雅黑" pitchFamily="34" charset="-122"/>
                <a:ea typeface="微软雅黑" pitchFamily="34" charset="-122"/>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itchFamily="34" charset="-122"/>
                <a:ea typeface="微软雅黑" pitchFamily="34" charset="-122"/>
              </a:defRPr>
            </a:lvl1pPr>
            <a:lvl2pPr>
              <a:defRPr sz="2000">
                <a:latin typeface="微软雅黑" pitchFamily="34" charset="-122"/>
                <a:ea typeface="微软雅黑" pitchFamily="34" charset="-122"/>
              </a:defRPr>
            </a:lvl2pPr>
            <a:lvl3pPr>
              <a:defRPr sz="1800">
                <a:latin typeface="微软雅黑" pitchFamily="34" charset="-122"/>
                <a:ea typeface="微软雅黑" pitchFamily="34" charset="-122"/>
              </a:defRPr>
            </a:lvl3pPr>
            <a:lvl4pPr>
              <a:defRPr sz="1600">
                <a:latin typeface="微软雅黑" pitchFamily="34" charset="-122"/>
                <a:ea typeface="微软雅黑" pitchFamily="34" charset="-122"/>
              </a:defRPr>
            </a:lvl4pPr>
            <a:lvl5pPr>
              <a:defRPr sz="1600">
                <a:latin typeface="微软雅黑" pitchFamily="34" charset="-122"/>
                <a:ea typeface="微软雅黑" pitchFamily="34" charset="-122"/>
              </a:defRPr>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latin typeface="+mj-ea"/>
                <a:ea typeface="+mj-ea"/>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76B0F9-B97F-408B-8725-26DA8F23D80F}" type="datetimeFigureOut">
              <a:rPr lang="zh-CN" altLang="en-US" smtClean="0"/>
              <a:pPr/>
              <a:t>2020/11/30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F288515-41D2-4887-BCD7-0B3346ACF82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F87E60D-0FB3-49C0-9E07-81E686184EA3}" type="datetime1">
              <a:rPr lang="zh-CN" altLang="en-US"/>
              <a:pPr>
                <a:defRPr/>
              </a:pPr>
              <a:t>2020/11/30</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5A23F97-7C84-40F7-984D-02204E7EA8AE}"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6D8E66-C46B-460F-A687-C7FCCDBED022}"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8229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 y="3938588"/>
            <a:ext cx="8229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083BBB9-A4A4-4619-BE6E-0CECE79FEBD4}"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6B0F9-B97F-408B-8725-26DA8F23D80F}" type="datetimeFigureOut">
              <a:rPr lang="zh-CN" altLang="en-US" smtClean="0"/>
              <a:pPr/>
              <a:t>2020/11/30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8515-41D2-4887-BCD7-0B3346ACF827}" type="slidenum">
              <a:rPr lang="zh-CN" altLang="en-US" smtClean="0"/>
              <a:pPr/>
              <a:t>‹#›</a:t>
            </a:fld>
            <a:endParaRPr lang="zh-CN" altLang="en-US"/>
          </a:p>
        </p:txBody>
      </p:sp>
      <p:pic>
        <p:nvPicPr>
          <p:cNvPr id="8" name="图片 7" descr="财大百年.jpg"/>
          <p:cNvPicPr>
            <a:picLocks noChangeAspect="1"/>
          </p:cNvPicPr>
          <p:nvPr userDrawn="1"/>
        </p:nvPicPr>
        <p:blipFill>
          <a:blip r:embed="rId13" cstate="print"/>
          <a:stretch>
            <a:fillRect/>
          </a:stretch>
        </p:blipFill>
        <p:spPr>
          <a:xfrm>
            <a:off x="7884368" y="0"/>
            <a:ext cx="1087282" cy="98072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49" r:id="rId3"/>
    <p:sldLayoutId id="2147483653" r:id="rId4"/>
    <p:sldLayoutId id="2147483654" r:id="rId5"/>
    <p:sldLayoutId id="2147483655"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spcBef>
          <a:spcPct val="0"/>
        </a:spcBef>
        <a:buNone/>
        <a:defRPr sz="4400" b="1" kern="1200">
          <a:solidFill>
            <a:schemeClr val="tx1"/>
          </a:solidFill>
          <a:latin typeface="+mj-ea"/>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1"/>
          </a:solidFill>
          <a:latin typeface="+mj-ea"/>
          <a:ea typeface="+mj-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1"/>
          </a:solidFill>
          <a:latin typeface="+mj-ea"/>
          <a:ea typeface="+mj-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1"/>
          </a:solidFill>
          <a:latin typeface="+mj-ea"/>
          <a:ea typeface="+mj-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9000"/>
            <a:lum/>
          </a:blip>
          <a:srcRect/>
          <a:tile tx="0" ty="0" sx="100000" sy="100000" flip="none" algn="tl"/>
        </a:blipFill>
        <a:effectLst/>
      </p:bgPr>
    </p:bg>
    <p:spTree>
      <p:nvGrpSpPr>
        <p:cNvPr id="1" name=""/>
        <p:cNvGrpSpPr/>
        <p:nvPr/>
      </p:nvGrpSpPr>
      <p:grpSpPr>
        <a:xfrm>
          <a:off x="0" y="0"/>
          <a:ext cx="0" cy="0"/>
          <a:chOff x="0" y="0"/>
          <a:chExt cx="0" cy="0"/>
        </a:xfrm>
      </p:grpSpPr>
      <p:sp>
        <p:nvSpPr>
          <p:cNvPr id="5124" name="TextBox 3"/>
          <p:cNvSpPr txBox="1">
            <a:spLocks noChangeArrowheads="1"/>
          </p:cNvSpPr>
          <p:nvPr/>
        </p:nvSpPr>
        <p:spPr bwMode="auto">
          <a:xfrm>
            <a:off x="1043608" y="1412776"/>
            <a:ext cx="6912768" cy="3170099"/>
          </a:xfrm>
          <a:prstGeom prst="rect">
            <a:avLst/>
          </a:prstGeom>
          <a:noFill/>
          <a:ln w="9525">
            <a:noFill/>
            <a:miter lim="800000"/>
            <a:headEnd/>
            <a:tailEnd/>
          </a:ln>
        </p:spPr>
        <p:txBody>
          <a:bodyPr wrap="square">
            <a:spAutoFit/>
          </a:bodyPr>
          <a:lstStyle/>
          <a:p>
            <a:pPr algn="ctr"/>
            <a:r>
              <a:rPr lang="en-US" altLang="zh-CN" sz="4400" b="1" dirty="0">
                <a:solidFill>
                  <a:srgbClr val="740000"/>
                </a:solidFill>
                <a:latin typeface="微软雅黑" pitchFamily="34" charset="-122"/>
                <a:ea typeface="微软雅黑" pitchFamily="34" charset="-122"/>
              </a:rPr>
              <a:t>Public Administration</a:t>
            </a:r>
          </a:p>
          <a:p>
            <a:pPr algn="ctr"/>
            <a:r>
              <a:rPr lang="en-US" altLang="zh-CN" sz="4400" b="1" dirty="0">
                <a:solidFill>
                  <a:srgbClr val="740000"/>
                </a:solidFill>
                <a:latin typeface="微软雅黑" pitchFamily="34" charset="-122"/>
                <a:ea typeface="微软雅黑" pitchFamily="34" charset="-122"/>
              </a:rPr>
              <a:t> and Management</a:t>
            </a:r>
          </a:p>
          <a:p>
            <a:pPr algn="ctr"/>
            <a:endParaRPr lang="en-US" altLang="zh-CN" sz="2800" b="1" dirty="0">
              <a:solidFill>
                <a:srgbClr val="740000"/>
              </a:solidFill>
              <a:latin typeface="微软雅黑" pitchFamily="34" charset="-122"/>
              <a:ea typeface="微软雅黑" pitchFamily="34" charset="-122"/>
            </a:endParaRPr>
          </a:p>
          <a:p>
            <a:pPr algn="ctr"/>
            <a:endParaRPr lang="en-US" altLang="zh-CN" sz="2800" b="1" dirty="0">
              <a:solidFill>
                <a:srgbClr val="740000"/>
              </a:solidFill>
              <a:latin typeface="微软雅黑" pitchFamily="34" charset="-122"/>
              <a:ea typeface="微软雅黑" pitchFamily="34" charset="-122"/>
            </a:endParaRPr>
          </a:p>
          <a:p>
            <a:pPr algn="ctr"/>
            <a:r>
              <a:rPr lang="en-US" altLang="zh-CN" sz="2800" b="1" dirty="0">
                <a:solidFill>
                  <a:srgbClr val="740000"/>
                </a:solidFill>
                <a:latin typeface="微软雅黑" pitchFamily="34" charset="-122"/>
                <a:ea typeface="微软雅黑" pitchFamily="34" charset="-122"/>
              </a:rPr>
              <a:t>SUFE SPEA</a:t>
            </a:r>
          </a:p>
          <a:p>
            <a:pPr algn="ctr"/>
            <a:r>
              <a:rPr lang="en-US" altLang="zh-CN" sz="2800" b="1" dirty="0">
                <a:solidFill>
                  <a:srgbClr val="740000"/>
                </a:solidFill>
                <a:latin typeface="微软雅黑" pitchFamily="34" charset="-122"/>
                <a:ea typeface="微软雅黑" pitchFamily="34" charset="-122"/>
              </a:rPr>
              <a:t>Instructor: WANG, </a:t>
            </a:r>
            <a:r>
              <a:rPr lang="en-US" altLang="zh-CN" sz="2800" b="1" dirty="0" err="1">
                <a:solidFill>
                  <a:srgbClr val="740000"/>
                </a:solidFill>
                <a:latin typeface="微软雅黑" pitchFamily="34" charset="-122"/>
                <a:ea typeface="微软雅黑" pitchFamily="34" charset="-122"/>
              </a:rPr>
              <a:t>Feng</a:t>
            </a:r>
            <a:endParaRPr lang="en-US" altLang="zh-CN" sz="2800" b="1" dirty="0">
              <a:solidFill>
                <a:srgbClr val="740000"/>
              </a:solidFill>
              <a:latin typeface="微软雅黑" pitchFamily="34" charset="-122"/>
              <a:ea typeface="微软雅黑" pitchFamily="34" charset="-122"/>
            </a:endParaRPr>
          </a:p>
        </p:txBody>
      </p:sp>
      <p:sp>
        <p:nvSpPr>
          <p:cNvPr id="5" name="日期占位符 4"/>
          <p:cNvSpPr>
            <a:spLocks noGrp="1"/>
          </p:cNvSpPr>
          <p:nvPr>
            <p:ph type="dt" sz="quarter" idx="10"/>
          </p:nvPr>
        </p:nvSpPr>
        <p:spPr/>
        <p:txBody>
          <a:bodyPr/>
          <a:lstStyle/>
          <a:p>
            <a:pPr>
              <a:defRPr/>
            </a:pPr>
            <a:fld id="{8260F866-0770-42AC-8872-8697DDAE443C}" type="datetime1">
              <a:rPr lang="zh-CN" altLang="en-US"/>
              <a:pPr>
                <a:defRPr/>
              </a:pPr>
              <a:t>2020/11/30</a:t>
            </a:fld>
            <a:endParaRPr lang="zh-CN" altLang="en-US"/>
          </a:p>
        </p:txBody>
      </p:sp>
      <p:sp>
        <p:nvSpPr>
          <p:cNvPr id="6" name="灯片编号占位符 5"/>
          <p:cNvSpPr>
            <a:spLocks noGrp="1"/>
          </p:cNvSpPr>
          <p:nvPr>
            <p:ph type="sldNum" sz="quarter" idx="12"/>
          </p:nvPr>
        </p:nvSpPr>
        <p:spPr/>
        <p:txBody>
          <a:bodyPr/>
          <a:lstStyle/>
          <a:p>
            <a:pPr>
              <a:defRPr/>
            </a:pPr>
            <a:fld id="{BA0C9516-6C8C-4A4A-8A72-32D40F2E5BD3}" type="slidenum">
              <a:rPr lang="zh-CN" altLang="en-US" smtClean="0"/>
              <a:pPr>
                <a:defRP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833DA7BD-B9B4-48E4-ACD3-EEFC59409F3E}" type="slidenum">
              <a:rPr lang="zh-CN" altLang="en-US" smtClean="0"/>
              <a:pPr/>
              <a:t>10</a:t>
            </a:fld>
            <a:endParaRPr lang="en-US" altLang="zh-CN"/>
          </a:p>
        </p:txBody>
      </p:sp>
      <p:sp>
        <p:nvSpPr>
          <p:cNvPr id="9219"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altLang="zh-CN" sz="3000"/>
              <a:t>The Less Effective and More Effective Versions of the Four Basic Management Styles</a:t>
            </a:r>
            <a:endParaRPr lang="en-US" altLang="zh-CN" sz="2000"/>
          </a:p>
        </p:txBody>
      </p:sp>
      <p:pic>
        <p:nvPicPr>
          <p:cNvPr id="9220" name="Picture 4"/>
          <p:cNvPicPr>
            <a:picLocks noGrp="1" noChangeAspect="1" noChangeArrowheads="1"/>
          </p:cNvPicPr>
          <p:nvPr>
            <p:ph type="body" idx="1"/>
          </p:nvPr>
        </p:nvPicPr>
        <p:blipFill>
          <a:blip r:embed="rId2" cstate="print"/>
          <a:srcRect l="20763" t="18486" r="19453" b="47783"/>
          <a:stretch>
            <a:fillRect/>
          </a:stretch>
        </p:blipFill>
        <p:spPr>
          <a:xfrm>
            <a:off x="228600" y="1295400"/>
            <a:ext cx="8686800" cy="5029200"/>
          </a:xfrm>
          <a:noFill/>
        </p:spPr>
      </p:pic>
      <p:sp>
        <p:nvSpPr>
          <p:cNvPr id="9221" name="Text Box 8"/>
          <p:cNvSpPr txBox="1">
            <a:spLocks noChangeArrowheads="1"/>
          </p:cNvSpPr>
          <p:nvPr/>
        </p:nvSpPr>
        <p:spPr bwMode="auto">
          <a:xfrm>
            <a:off x="6248400" y="6248400"/>
            <a:ext cx="1905000" cy="366713"/>
          </a:xfrm>
          <a:prstGeom prst="rect">
            <a:avLst/>
          </a:prstGeom>
          <a:noFill/>
          <a:ln w="9525">
            <a:noFill/>
            <a:miter lim="800000"/>
            <a:headEnd/>
            <a:tailEnd/>
          </a:ln>
        </p:spPr>
        <p:txBody>
          <a:bodyPr>
            <a:spAutoFit/>
          </a:bodyPr>
          <a:lstStyle/>
          <a:p>
            <a:pPr>
              <a:spcBef>
                <a:spcPct val="50000"/>
              </a:spcBef>
            </a:pPr>
            <a:r>
              <a:rPr lang="en-US" altLang="zh-CN" dirty="0">
                <a:solidFill>
                  <a:schemeClr val="tx2"/>
                </a:solidFill>
              </a:rPr>
              <a:t>(textbook, p229)</a:t>
            </a:r>
            <a:endParaRPr lang="zh-CN" altLang="en-US"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4"/>
          <p:cNvSpPr>
            <a:spLocks noGrp="1"/>
          </p:cNvSpPr>
          <p:nvPr>
            <p:ph type="sldNum" sz="quarter" idx="12"/>
          </p:nvPr>
        </p:nvSpPr>
        <p:spPr>
          <a:noFill/>
        </p:spPr>
        <p:txBody>
          <a:bodyPr/>
          <a:lstStyle/>
          <a:p>
            <a:fld id="{C62FF38A-49DB-4679-AA18-C8062EE2014C}" type="slidenum">
              <a:rPr lang="zh-CN" altLang="en-US" smtClean="0"/>
              <a:pPr/>
              <a:t>11</a:t>
            </a:fld>
            <a:endParaRPr lang="en-US" altLang="zh-CN"/>
          </a:p>
        </p:txBody>
      </p:sp>
      <p:sp>
        <p:nvSpPr>
          <p:cNvPr id="10243" name="Rectangle 2"/>
          <p:cNvSpPr>
            <a:spLocks noGrp="1" noChangeArrowheads="1"/>
          </p:cNvSpPr>
          <p:nvPr>
            <p:ph type="title"/>
          </p:nvPr>
        </p:nvSpPr>
        <p:spPr>
          <a:xfrm>
            <a:off x="755650" y="2636838"/>
            <a:ext cx="8229600" cy="1143000"/>
          </a:xfrm>
        </p:spPr>
        <p:txBody>
          <a:bodyPr>
            <a:normAutofit fontScale="90000"/>
          </a:bodyPr>
          <a:lstStyle/>
          <a:p>
            <a:pPr eaLnBrk="1" hangingPunct="1"/>
            <a:r>
              <a:rPr lang="en-US" altLang="zh-CN" sz="4000" dirty="0"/>
              <a:t>Class Exercise: </a:t>
            </a:r>
            <a:br>
              <a:rPr lang="en-US" altLang="zh-CN" sz="4000" dirty="0"/>
            </a:br>
            <a:r>
              <a:rPr lang="en-US" altLang="zh-CN" sz="4000" dirty="0"/>
              <a:t>Leadership Orientation Scoring</a:t>
            </a:r>
            <a:br>
              <a:rPr lang="en-US" altLang="zh-CN" sz="4000" dirty="0"/>
            </a:br>
            <a:r>
              <a:rPr lang="zh-CN" altLang="en-US" sz="4000" dirty="0"/>
              <a:t>（</a:t>
            </a:r>
            <a:r>
              <a:rPr lang="en-US" altLang="zh-CN" sz="4000" dirty="0" err="1"/>
              <a:t>Bolman</a:t>
            </a:r>
            <a:r>
              <a:rPr lang="en-US" altLang="zh-CN" sz="4000" dirty="0"/>
              <a:t> &amp; Deal</a:t>
            </a:r>
            <a:r>
              <a:rPr lang="zh-CN" altLang="en-US" sz="4000" dirty="0"/>
              <a:t>）</a:t>
            </a:r>
            <a:endParaRPr lang="en-US" altLang="zh-CN"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p:spPr>
        <p:txBody>
          <a:bodyPr/>
          <a:lstStyle/>
          <a:p>
            <a:fld id="{2FDF33FE-66B7-4280-9AFE-6FCA772D7EDF}" type="slidenum">
              <a:rPr lang="zh-CN" altLang="en-US" smtClean="0"/>
              <a:pPr/>
              <a:t>12</a:t>
            </a:fld>
            <a:endParaRPr lang="en-US" altLang="zh-CN"/>
          </a:p>
        </p:txBody>
      </p:sp>
      <p:sp>
        <p:nvSpPr>
          <p:cNvPr id="11267" name="Rectangle 2"/>
          <p:cNvSpPr>
            <a:spLocks noGrp="1" noChangeArrowheads="1"/>
          </p:cNvSpPr>
          <p:nvPr>
            <p:ph type="title"/>
          </p:nvPr>
        </p:nvSpPr>
        <p:spPr/>
        <p:txBody>
          <a:bodyPr/>
          <a:lstStyle/>
          <a:p>
            <a:pPr eaLnBrk="1" hangingPunct="1"/>
            <a:r>
              <a:rPr lang="en-US" altLang="zh-CN" sz="4000"/>
              <a:t>Write a number before each item!</a:t>
            </a:r>
          </a:p>
        </p:txBody>
      </p:sp>
      <p:sp>
        <p:nvSpPr>
          <p:cNvPr id="11268" name="Rectangle 3"/>
          <p:cNvSpPr>
            <a:spLocks noGrp="1" noChangeArrowheads="1"/>
          </p:cNvSpPr>
          <p:nvPr>
            <p:ph type="body" idx="1"/>
          </p:nvPr>
        </p:nvSpPr>
        <p:spPr>
          <a:xfrm>
            <a:off x="457200" y="1600200"/>
            <a:ext cx="8229600" cy="4997450"/>
          </a:xfrm>
        </p:spPr>
        <p:txBody>
          <a:bodyPr>
            <a:normAutofit fontScale="92500" lnSpcReduction="10000"/>
          </a:bodyPr>
          <a:lstStyle/>
          <a:p>
            <a:pPr eaLnBrk="1" hangingPunct="1">
              <a:buFontTx/>
              <a:buNone/>
            </a:pPr>
            <a:r>
              <a:rPr lang="zh-CN" altLang="en-US"/>
              <a:t>   </a:t>
            </a:r>
            <a:r>
              <a:rPr lang="en-US" altLang="zh-CN"/>
              <a:t>For each item, give the number "4" to the phrase that best describes you, "3" to the item that is next best, and on down to "1" for the item that is least like you.  </a:t>
            </a:r>
          </a:p>
          <a:p>
            <a:pPr eaLnBrk="1" hangingPunct="1">
              <a:buFontTx/>
              <a:buNone/>
            </a:pPr>
            <a:r>
              <a:rPr lang="en-US" altLang="zh-CN"/>
              <a:t>For Example: </a:t>
            </a:r>
          </a:p>
          <a:p>
            <a:pPr eaLnBrk="1" hangingPunct="1">
              <a:buFontTx/>
              <a:buNone/>
            </a:pPr>
            <a:r>
              <a:rPr lang="en-US" altLang="zh-CN"/>
              <a:t>___3__ a. </a:t>
            </a:r>
            <a:r>
              <a:rPr lang="en-US" altLang="zh-CN" i="1"/>
              <a:t>Analytic skills</a:t>
            </a:r>
          </a:p>
          <a:p>
            <a:pPr eaLnBrk="1" hangingPunct="1">
              <a:buFontTx/>
              <a:buNone/>
            </a:pPr>
            <a:r>
              <a:rPr lang="en-US" altLang="zh-CN"/>
              <a:t>___4__ b. </a:t>
            </a:r>
            <a:r>
              <a:rPr lang="en-US" altLang="zh-CN" i="1"/>
              <a:t>Interpersonal skills</a:t>
            </a:r>
          </a:p>
          <a:p>
            <a:pPr eaLnBrk="1" hangingPunct="1">
              <a:buFontTx/>
              <a:buNone/>
            </a:pPr>
            <a:r>
              <a:rPr lang="en-US" altLang="zh-CN"/>
              <a:t>___1__ c. </a:t>
            </a:r>
            <a:r>
              <a:rPr lang="en-US" altLang="zh-CN" i="1"/>
              <a:t>Political skills</a:t>
            </a:r>
          </a:p>
          <a:p>
            <a:pPr eaLnBrk="1" hangingPunct="1">
              <a:buFontTx/>
              <a:buNone/>
            </a:pPr>
            <a:r>
              <a:rPr lang="en-US" altLang="zh-CN"/>
              <a:t>___2__ d. </a:t>
            </a:r>
            <a:r>
              <a:rPr lang="en-US" altLang="zh-CN" i="1"/>
              <a:t>Gift for drama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DA77C3E3-FCC3-4648-AAC8-8F098FF23B14}" type="slidenum">
              <a:rPr lang="zh-CN" altLang="en-US" smtClean="0"/>
              <a:pPr/>
              <a:t>13</a:t>
            </a:fld>
            <a:endParaRPr lang="en-US" altLang="zh-CN"/>
          </a:p>
        </p:txBody>
      </p:sp>
      <p:sp>
        <p:nvSpPr>
          <p:cNvPr id="12291" name="Rectangle 2"/>
          <p:cNvSpPr>
            <a:spLocks noGrp="1" noChangeArrowheads="1"/>
          </p:cNvSpPr>
          <p:nvPr>
            <p:ph type="title"/>
          </p:nvPr>
        </p:nvSpPr>
        <p:spPr/>
        <p:txBody>
          <a:bodyPr/>
          <a:lstStyle/>
          <a:p>
            <a:pPr eaLnBrk="1" hangingPunct="1"/>
            <a:r>
              <a:rPr lang="en-US" altLang="zh-CN"/>
              <a:t>1. My strongest skills are:</a:t>
            </a:r>
          </a:p>
        </p:txBody>
      </p:sp>
      <p:sp>
        <p:nvSpPr>
          <p:cNvPr id="12292" name="Rectangle 3"/>
          <p:cNvSpPr>
            <a:spLocks noGrp="1" noChangeArrowheads="1"/>
          </p:cNvSpPr>
          <p:nvPr>
            <p:ph type="body" idx="1"/>
          </p:nvPr>
        </p:nvSpPr>
        <p:spPr/>
        <p:txBody>
          <a:bodyPr/>
          <a:lstStyle/>
          <a:p>
            <a:pPr eaLnBrk="1" hangingPunct="1">
              <a:buFontTx/>
              <a:buNone/>
            </a:pPr>
            <a:r>
              <a:rPr lang="en-US" altLang="zh-CN"/>
              <a:t>_____ a. </a:t>
            </a:r>
            <a:r>
              <a:rPr lang="en-US" altLang="zh-CN" i="1"/>
              <a:t>Analytic skills</a:t>
            </a:r>
          </a:p>
          <a:p>
            <a:pPr eaLnBrk="1" hangingPunct="1">
              <a:buFontTx/>
              <a:buNone/>
            </a:pPr>
            <a:r>
              <a:rPr lang="en-US" altLang="zh-CN"/>
              <a:t>_____ b. </a:t>
            </a:r>
            <a:r>
              <a:rPr lang="en-US" altLang="zh-CN" i="1"/>
              <a:t>Interpersonal skills</a:t>
            </a:r>
          </a:p>
          <a:p>
            <a:pPr eaLnBrk="1" hangingPunct="1">
              <a:buFontTx/>
              <a:buNone/>
            </a:pPr>
            <a:r>
              <a:rPr lang="en-US" altLang="zh-CN"/>
              <a:t>_____ c. </a:t>
            </a:r>
            <a:r>
              <a:rPr lang="en-US" altLang="zh-CN" i="1"/>
              <a:t>Political skills</a:t>
            </a:r>
          </a:p>
          <a:p>
            <a:pPr eaLnBrk="1" hangingPunct="1">
              <a:buFontTx/>
              <a:buNone/>
            </a:pPr>
            <a:r>
              <a:rPr lang="en-US" altLang="zh-CN"/>
              <a:t>_____ d. </a:t>
            </a:r>
            <a:r>
              <a:rPr lang="en-US" altLang="zh-CN" i="1"/>
              <a:t>Gift for drama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p:spPr>
        <p:txBody>
          <a:bodyPr/>
          <a:lstStyle/>
          <a:p>
            <a:fld id="{93E4E1C2-3637-47F4-85AE-F59CDE7796F9}" type="slidenum">
              <a:rPr lang="zh-CN" altLang="en-US" smtClean="0"/>
              <a:pPr/>
              <a:t>14</a:t>
            </a:fld>
            <a:endParaRPr lang="en-US" altLang="zh-CN"/>
          </a:p>
        </p:txBody>
      </p:sp>
      <p:sp>
        <p:nvSpPr>
          <p:cNvPr id="13315" name="Rectangle 2"/>
          <p:cNvSpPr>
            <a:spLocks noGrp="1" noChangeArrowheads="1"/>
          </p:cNvSpPr>
          <p:nvPr>
            <p:ph type="title"/>
          </p:nvPr>
        </p:nvSpPr>
        <p:spPr/>
        <p:txBody>
          <a:bodyPr>
            <a:normAutofit fontScale="90000"/>
          </a:bodyPr>
          <a:lstStyle/>
          <a:p>
            <a:pPr eaLnBrk="1" hangingPunct="1"/>
            <a:r>
              <a:rPr lang="en-US" altLang="zh-CN" sz="4000"/>
              <a:t>2. The best way to describe me is:</a:t>
            </a:r>
          </a:p>
        </p:txBody>
      </p:sp>
      <p:sp>
        <p:nvSpPr>
          <p:cNvPr id="13316" name="Rectangle 3"/>
          <p:cNvSpPr>
            <a:spLocks noGrp="1" noChangeArrowheads="1"/>
          </p:cNvSpPr>
          <p:nvPr>
            <p:ph type="body" idx="1"/>
          </p:nvPr>
        </p:nvSpPr>
        <p:spPr/>
        <p:txBody>
          <a:bodyPr/>
          <a:lstStyle/>
          <a:p>
            <a:pPr eaLnBrk="1" hangingPunct="1"/>
            <a:endParaRPr lang="zh-CN" altLang="en-US"/>
          </a:p>
          <a:p>
            <a:pPr eaLnBrk="1" hangingPunct="1">
              <a:buFontTx/>
              <a:buNone/>
            </a:pPr>
            <a:r>
              <a:rPr lang="en-US" altLang="zh-CN"/>
              <a:t>_____ a. </a:t>
            </a:r>
            <a:r>
              <a:rPr lang="en-US" altLang="zh-CN" i="1"/>
              <a:t>Technical expert</a:t>
            </a:r>
          </a:p>
          <a:p>
            <a:pPr eaLnBrk="1" hangingPunct="1">
              <a:buFontTx/>
              <a:buNone/>
            </a:pPr>
            <a:r>
              <a:rPr lang="en-US" altLang="zh-CN"/>
              <a:t>_____ b. </a:t>
            </a:r>
            <a:r>
              <a:rPr lang="en-US" altLang="zh-CN" i="1"/>
              <a:t>Good listener</a:t>
            </a:r>
          </a:p>
          <a:p>
            <a:pPr eaLnBrk="1" hangingPunct="1">
              <a:buFontTx/>
              <a:buNone/>
            </a:pPr>
            <a:r>
              <a:rPr lang="en-US" altLang="zh-CN"/>
              <a:t>_____ c. </a:t>
            </a:r>
            <a:r>
              <a:rPr lang="en-US" altLang="zh-CN" i="1"/>
              <a:t>Skilled negotiator</a:t>
            </a:r>
          </a:p>
          <a:p>
            <a:pPr eaLnBrk="1" hangingPunct="1">
              <a:buFontTx/>
              <a:buNone/>
            </a:pPr>
            <a:r>
              <a:rPr lang="en-US" altLang="zh-CN"/>
              <a:t>_____ d. </a:t>
            </a:r>
            <a:r>
              <a:rPr lang="en-US" altLang="zh-CN" i="1"/>
              <a:t>Inspirational leader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p:spPr>
        <p:txBody>
          <a:bodyPr/>
          <a:lstStyle/>
          <a:p>
            <a:fld id="{4CCDCC8E-8D6C-441E-986E-D62669D6FEBE}" type="slidenum">
              <a:rPr lang="zh-CN" altLang="en-US" smtClean="0"/>
              <a:pPr/>
              <a:t>15</a:t>
            </a:fld>
            <a:endParaRPr lang="en-US" altLang="zh-CN"/>
          </a:p>
        </p:txBody>
      </p:sp>
      <p:sp>
        <p:nvSpPr>
          <p:cNvPr id="14339" name="Rectangle 2"/>
          <p:cNvSpPr>
            <a:spLocks noGrp="1" noChangeArrowheads="1"/>
          </p:cNvSpPr>
          <p:nvPr>
            <p:ph type="title"/>
          </p:nvPr>
        </p:nvSpPr>
        <p:spPr/>
        <p:txBody>
          <a:bodyPr>
            <a:normAutofit fontScale="90000"/>
          </a:bodyPr>
          <a:lstStyle/>
          <a:p>
            <a:pPr eaLnBrk="1" hangingPunct="1"/>
            <a:r>
              <a:rPr lang="en-US" altLang="zh-CN" sz="4000"/>
              <a:t>3. What has helped me the most to be successful is my ability to:</a:t>
            </a:r>
          </a:p>
        </p:txBody>
      </p:sp>
      <p:sp>
        <p:nvSpPr>
          <p:cNvPr id="14340" name="Rectangle 3"/>
          <p:cNvSpPr>
            <a:spLocks noGrp="1" noChangeArrowheads="1"/>
          </p:cNvSpPr>
          <p:nvPr>
            <p:ph type="body" idx="1"/>
          </p:nvPr>
        </p:nvSpPr>
        <p:spPr/>
        <p:txBody>
          <a:bodyPr/>
          <a:lstStyle/>
          <a:p>
            <a:pPr eaLnBrk="1" hangingPunct="1"/>
            <a:endParaRPr lang="zh-CN" altLang="en-US"/>
          </a:p>
          <a:p>
            <a:pPr eaLnBrk="1" hangingPunct="1">
              <a:buFontTx/>
              <a:buNone/>
            </a:pPr>
            <a:r>
              <a:rPr lang="en-US" altLang="zh-CN"/>
              <a:t>_____ a. </a:t>
            </a:r>
            <a:r>
              <a:rPr lang="en-US" altLang="zh-CN" i="1"/>
              <a:t>Make good decisions</a:t>
            </a:r>
          </a:p>
          <a:p>
            <a:pPr eaLnBrk="1" hangingPunct="1">
              <a:buFontTx/>
              <a:buNone/>
            </a:pPr>
            <a:r>
              <a:rPr lang="en-US" altLang="zh-CN"/>
              <a:t>_____ b. </a:t>
            </a:r>
            <a:r>
              <a:rPr lang="en-US" altLang="zh-CN" i="1"/>
              <a:t>Coach and develop people</a:t>
            </a:r>
          </a:p>
          <a:p>
            <a:pPr eaLnBrk="1" hangingPunct="1">
              <a:buFontTx/>
              <a:buNone/>
            </a:pPr>
            <a:r>
              <a:rPr lang="en-US" altLang="zh-CN"/>
              <a:t>_____ c. </a:t>
            </a:r>
            <a:r>
              <a:rPr lang="en-US" altLang="zh-CN" i="1"/>
              <a:t>Build strong alliances </a:t>
            </a:r>
            <a:r>
              <a:rPr lang="zh-CN" altLang="en-US" sz="2400" i="1"/>
              <a:t>联盟 </a:t>
            </a:r>
            <a:r>
              <a:rPr lang="en-US" altLang="zh-CN" i="1"/>
              <a:t>and a  power base</a:t>
            </a:r>
          </a:p>
          <a:p>
            <a:pPr eaLnBrk="1" hangingPunct="1">
              <a:buFontTx/>
              <a:buNone/>
            </a:pPr>
            <a:r>
              <a:rPr lang="en-US" altLang="zh-CN"/>
              <a:t>_____ d. </a:t>
            </a:r>
            <a:r>
              <a:rPr lang="en-US" altLang="zh-CN" i="1"/>
              <a:t>Inspire and excite others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16498435-8655-42CB-B5CD-C1350440C946}" type="slidenum">
              <a:rPr lang="zh-CN" altLang="en-US" smtClean="0"/>
              <a:pPr/>
              <a:t>16</a:t>
            </a:fld>
            <a:endParaRPr lang="en-US" altLang="zh-CN"/>
          </a:p>
        </p:txBody>
      </p:sp>
      <p:sp>
        <p:nvSpPr>
          <p:cNvPr id="15363" name="Rectangle 2"/>
          <p:cNvSpPr>
            <a:spLocks noGrp="1" noChangeArrowheads="1"/>
          </p:cNvSpPr>
          <p:nvPr>
            <p:ph type="title"/>
          </p:nvPr>
        </p:nvSpPr>
        <p:spPr/>
        <p:txBody>
          <a:bodyPr>
            <a:normAutofit fontScale="90000"/>
          </a:bodyPr>
          <a:lstStyle/>
          <a:p>
            <a:pPr eaLnBrk="1" hangingPunct="1"/>
            <a:r>
              <a:rPr lang="en-US" altLang="zh-CN" sz="4000"/>
              <a:t>4. What people are most likely to notice about me is my:</a:t>
            </a:r>
          </a:p>
        </p:txBody>
      </p:sp>
      <p:sp>
        <p:nvSpPr>
          <p:cNvPr id="15364" name="Rectangle 3"/>
          <p:cNvSpPr>
            <a:spLocks noGrp="1" noChangeArrowheads="1"/>
          </p:cNvSpPr>
          <p:nvPr>
            <p:ph type="body" idx="1"/>
          </p:nvPr>
        </p:nvSpPr>
        <p:spPr>
          <a:xfrm>
            <a:off x="539750" y="2060575"/>
            <a:ext cx="8229600" cy="4525963"/>
          </a:xfrm>
        </p:spPr>
        <p:txBody>
          <a:bodyPr/>
          <a:lstStyle/>
          <a:p>
            <a:pPr eaLnBrk="1" hangingPunct="1">
              <a:buFontTx/>
              <a:buNone/>
            </a:pPr>
            <a:r>
              <a:rPr lang="en-US" altLang="zh-CN"/>
              <a:t>_____ a. </a:t>
            </a:r>
            <a:r>
              <a:rPr lang="en-US" altLang="zh-CN" i="1"/>
              <a:t>Attention to detail</a:t>
            </a:r>
          </a:p>
          <a:p>
            <a:pPr eaLnBrk="1" hangingPunct="1">
              <a:buFontTx/>
              <a:buNone/>
            </a:pPr>
            <a:r>
              <a:rPr lang="en-US" altLang="zh-CN"/>
              <a:t>_____ b. </a:t>
            </a:r>
            <a:r>
              <a:rPr lang="en-US" altLang="zh-CN" i="1"/>
              <a:t>Concern for people</a:t>
            </a:r>
          </a:p>
          <a:p>
            <a:pPr eaLnBrk="1" hangingPunct="1">
              <a:buFontTx/>
              <a:buNone/>
            </a:pPr>
            <a:r>
              <a:rPr lang="en-US" altLang="zh-CN"/>
              <a:t>_____ c. </a:t>
            </a:r>
            <a:r>
              <a:rPr lang="en-US" altLang="zh-CN" i="1"/>
              <a:t>Ability to succeed, in the face of conflict and opposition</a:t>
            </a:r>
          </a:p>
          <a:p>
            <a:pPr eaLnBrk="1" hangingPunct="1">
              <a:buFontTx/>
              <a:buNone/>
            </a:pPr>
            <a:r>
              <a:rPr lang="en-US" altLang="zh-CN"/>
              <a:t>_____ d. </a:t>
            </a:r>
            <a:r>
              <a:rPr lang="en-US" altLang="zh-CN" i="1"/>
              <a:t>Charisma </a:t>
            </a:r>
            <a:r>
              <a:rPr lang="zh-CN" altLang="en-US" i="1"/>
              <a:t>个人魅力</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p>
            <a:fld id="{0FF653FB-2C41-425E-A032-70DC10E440B2}" type="slidenum">
              <a:rPr lang="zh-CN" altLang="en-US" smtClean="0"/>
              <a:pPr/>
              <a:t>17</a:t>
            </a:fld>
            <a:endParaRPr lang="en-US" altLang="zh-CN"/>
          </a:p>
        </p:txBody>
      </p:sp>
      <p:sp>
        <p:nvSpPr>
          <p:cNvPr id="16387" name="Rectangle 2"/>
          <p:cNvSpPr>
            <a:spLocks noGrp="1" noChangeArrowheads="1"/>
          </p:cNvSpPr>
          <p:nvPr>
            <p:ph type="title"/>
          </p:nvPr>
        </p:nvSpPr>
        <p:spPr/>
        <p:txBody>
          <a:bodyPr>
            <a:normAutofit fontScale="90000"/>
          </a:bodyPr>
          <a:lstStyle/>
          <a:p>
            <a:pPr eaLnBrk="1" hangingPunct="1"/>
            <a:r>
              <a:rPr lang="en-US" altLang="zh-CN" sz="4000"/>
              <a:t>5. My most important leadership trait is:</a:t>
            </a:r>
          </a:p>
        </p:txBody>
      </p:sp>
      <p:sp>
        <p:nvSpPr>
          <p:cNvPr id="16388" name="Rectangle 3"/>
          <p:cNvSpPr>
            <a:spLocks noGrp="1" noChangeArrowheads="1"/>
          </p:cNvSpPr>
          <p:nvPr>
            <p:ph type="body" idx="1"/>
          </p:nvPr>
        </p:nvSpPr>
        <p:spPr/>
        <p:txBody>
          <a:bodyPr/>
          <a:lstStyle/>
          <a:p>
            <a:pPr eaLnBrk="1" hangingPunct="1"/>
            <a:endParaRPr lang="zh-CN" altLang="en-US"/>
          </a:p>
          <a:p>
            <a:pPr eaLnBrk="1" hangingPunct="1">
              <a:buFontTx/>
              <a:buNone/>
            </a:pPr>
            <a:r>
              <a:rPr lang="en-US" altLang="zh-CN"/>
              <a:t>_____ a. </a:t>
            </a:r>
            <a:r>
              <a:rPr lang="en-US" altLang="zh-CN" i="1"/>
              <a:t>Clear, logical thinking</a:t>
            </a:r>
          </a:p>
          <a:p>
            <a:pPr eaLnBrk="1" hangingPunct="1">
              <a:buFontTx/>
              <a:buNone/>
            </a:pPr>
            <a:r>
              <a:rPr lang="en-US" altLang="zh-CN"/>
              <a:t>_____ b. </a:t>
            </a:r>
            <a:r>
              <a:rPr lang="en-US" altLang="zh-CN" i="1"/>
              <a:t>Caring and support for others</a:t>
            </a:r>
          </a:p>
          <a:p>
            <a:pPr eaLnBrk="1" hangingPunct="1">
              <a:buFontTx/>
              <a:buNone/>
            </a:pPr>
            <a:r>
              <a:rPr lang="en-US" altLang="zh-CN"/>
              <a:t>_____ c. </a:t>
            </a:r>
            <a:r>
              <a:rPr lang="en-US" altLang="zh-CN" i="1"/>
              <a:t>Toughness and aggressiveness</a:t>
            </a:r>
          </a:p>
          <a:p>
            <a:pPr eaLnBrk="1" hangingPunct="1">
              <a:buFontTx/>
              <a:buNone/>
            </a:pPr>
            <a:r>
              <a:rPr lang="en-US" altLang="zh-CN"/>
              <a:t>_____ d. </a:t>
            </a:r>
            <a:r>
              <a:rPr lang="en-US" altLang="zh-CN" i="1"/>
              <a:t>Imagination and creativity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899C0F6E-E02E-49A2-AD9E-BD24FDA7B5D1}" type="slidenum">
              <a:rPr lang="zh-CN" altLang="en-US" smtClean="0"/>
              <a:pPr/>
              <a:t>18</a:t>
            </a:fld>
            <a:endParaRPr lang="en-US" altLang="zh-CN"/>
          </a:p>
        </p:txBody>
      </p:sp>
      <p:sp>
        <p:nvSpPr>
          <p:cNvPr id="17411" name="Rectangle 2"/>
          <p:cNvSpPr>
            <a:spLocks noGrp="1" noChangeArrowheads="1"/>
          </p:cNvSpPr>
          <p:nvPr>
            <p:ph type="title"/>
          </p:nvPr>
        </p:nvSpPr>
        <p:spPr/>
        <p:txBody>
          <a:bodyPr>
            <a:normAutofit fontScale="90000"/>
          </a:bodyPr>
          <a:lstStyle/>
          <a:p>
            <a:pPr eaLnBrk="1" hangingPunct="1"/>
            <a:r>
              <a:rPr lang="en-US" altLang="zh-CN" sz="4000"/>
              <a:t>6. I am best described as:</a:t>
            </a:r>
            <a:br>
              <a:rPr lang="en-US" altLang="zh-CN" sz="4000"/>
            </a:br>
            <a:endParaRPr lang="en-US" altLang="zh-CN" sz="4000"/>
          </a:p>
        </p:txBody>
      </p:sp>
      <p:sp>
        <p:nvSpPr>
          <p:cNvPr id="17412" name="Rectangle 3"/>
          <p:cNvSpPr>
            <a:spLocks noGrp="1" noChangeArrowheads="1"/>
          </p:cNvSpPr>
          <p:nvPr>
            <p:ph type="body" idx="1"/>
          </p:nvPr>
        </p:nvSpPr>
        <p:spPr/>
        <p:txBody>
          <a:bodyPr/>
          <a:lstStyle/>
          <a:p>
            <a:pPr eaLnBrk="1" hangingPunct="1">
              <a:buFontTx/>
              <a:buNone/>
            </a:pPr>
            <a:r>
              <a:rPr lang="en-US" altLang="zh-CN"/>
              <a:t>_____ a. </a:t>
            </a:r>
            <a:r>
              <a:rPr lang="en-US" altLang="zh-CN" i="1"/>
              <a:t>An analyst</a:t>
            </a:r>
          </a:p>
          <a:p>
            <a:pPr eaLnBrk="1" hangingPunct="1">
              <a:buFontTx/>
              <a:buNone/>
            </a:pPr>
            <a:r>
              <a:rPr lang="en-US" altLang="zh-CN"/>
              <a:t>_____ b. </a:t>
            </a:r>
            <a:r>
              <a:rPr lang="en-US" altLang="zh-CN" i="1"/>
              <a:t>A humanist</a:t>
            </a:r>
          </a:p>
          <a:p>
            <a:pPr eaLnBrk="1" hangingPunct="1">
              <a:buFontTx/>
              <a:buNone/>
            </a:pPr>
            <a:r>
              <a:rPr lang="en-US" altLang="zh-CN"/>
              <a:t>_____ c. </a:t>
            </a:r>
            <a:r>
              <a:rPr lang="en-US" altLang="zh-CN" i="1"/>
              <a:t>A politician</a:t>
            </a:r>
          </a:p>
          <a:p>
            <a:pPr eaLnBrk="1" hangingPunct="1">
              <a:buFontTx/>
              <a:buNone/>
            </a:pPr>
            <a:r>
              <a:rPr lang="en-US" altLang="zh-CN"/>
              <a:t>_____ d. </a:t>
            </a:r>
            <a:r>
              <a:rPr lang="en-US" altLang="zh-CN" i="1"/>
              <a:t>A visionary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B5478C7B-A8B7-4040-9423-4FCA865BAB54}" type="slidenum">
              <a:rPr lang="zh-CN" altLang="en-US" smtClean="0"/>
              <a:pPr/>
              <a:t>19</a:t>
            </a:fld>
            <a:endParaRPr lang="en-US" altLang="zh-CN"/>
          </a:p>
        </p:txBody>
      </p:sp>
      <p:sp>
        <p:nvSpPr>
          <p:cNvPr id="18435" name="Rectangle 2"/>
          <p:cNvSpPr>
            <a:spLocks noGrp="1" noChangeArrowheads="1"/>
          </p:cNvSpPr>
          <p:nvPr>
            <p:ph type="title"/>
          </p:nvPr>
        </p:nvSpPr>
        <p:spPr/>
        <p:txBody>
          <a:bodyPr>
            <a:normAutofit fontScale="90000"/>
          </a:bodyPr>
          <a:lstStyle/>
          <a:p>
            <a:pPr eaLnBrk="1" hangingPunct="1"/>
            <a:r>
              <a:rPr lang="en-US" altLang="zh-CN"/>
              <a:t>Compute your scores as follows:</a:t>
            </a:r>
          </a:p>
        </p:txBody>
      </p:sp>
      <p:sp>
        <p:nvSpPr>
          <p:cNvPr id="18436" name="Rectangle 3"/>
          <p:cNvSpPr>
            <a:spLocks noGrp="1" noChangeArrowheads="1"/>
          </p:cNvSpPr>
          <p:nvPr>
            <p:ph type="body" idx="1"/>
          </p:nvPr>
        </p:nvSpPr>
        <p:spPr/>
        <p:txBody>
          <a:bodyPr/>
          <a:lstStyle/>
          <a:p>
            <a:pPr eaLnBrk="1" hangingPunct="1">
              <a:buFontTx/>
              <a:buNone/>
            </a:pPr>
            <a:endParaRPr lang="zh-CN" altLang="en-US"/>
          </a:p>
          <a:p>
            <a:pPr eaLnBrk="1" hangingPunct="1">
              <a:buFontTx/>
              <a:buNone/>
            </a:pPr>
            <a:r>
              <a:rPr lang="en-US" altLang="zh-CN"/>
              <a:t>_____ ST  = 1a + 2a + 3a + 4a + 5a + 6a</a:t>
            </a:r>
          </a:p>
          <a:p>
            <a:pPr eaLnBrk="1" hangingPunct="1">
              <a:buFontTx/>
              <a:buNone/>
            </a:pPr>
            <a:r>
              <a:rPr lang="en-US" altLang="zh-CN"/>
              <a:t>_____ HR = 1b + 2b + 3b + 4b + 5b + 6b</a:t>
            </a:r>
          </a:p>
          <a:p>
            <a:pPr eaLnBrk="1" hangingPunct="1">
              <a:buFontTx/>
              <a:buNone/>
            </a:pPr>
            <a:r>
              <a:rPr lang="en-US" altLang="zh-CN"/>
              <a:t>_____ PL  = 1c + 2c + 3c + 4c + 5c + 6c</a:t>
            </a:r>
          </a:p>
          <a:p>
            <a:pPr eaLnBrk="1" hangingPunct="1">
              <a:buFontTx/>
              <a:buNone/>
            </a:pPr>
            <a:r>
              <a:rPr lang="en-US" altLang="zh-CN"/>
              <a:t>_____ SY = 1d + 2d + 3d + 4d + 5d + 6d</a:t>
            </a:r>
          </a:p>
          <a:p>
            <a:pPr eaLnBrk="1" hangingPunct="1">
              <a:buFontTx/>
              <a:buNone/>
            </a:pPr>
            <a:r>
              <a:rPr lang="en-US" altLang="zh-CN"/>
              <a:t>__60_ Total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ctr"/>
            <a:r>
              <a:rPr lang="en-US" altLang="zh-CN" dirty="0"/>
              <a:t>Week 12</a:t>
            </a:r>
            <a:br>
              <a:rPr lang="en-US" altLang="zh-CN" dirty="0"/>
            </a:br>
            <a:br>
              <a:rPr lang="en-US" altLang="zh-CN" dirty="0"/>
            </a:br>
            <a:r>
              <a:rPr lang="en-US" altLang="zh-CN" dirty="0"/>
              <a:t>Leading </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F5AF4AC5-17AE-45D0-9691-2CA95899C2B9}" type="slidenum">
              <a:rPr lang="zh-CN" altLang="en-US" smtClean="0"/>
              <a:pPr/>
              <a:t>20</a:t>
            </a:fld>
            <a:endParaRPr lang="en-US" altLang="zh-CN"/>
          </a:p>
        </p:txBody>
      </p:sp>
      <p:pic>
        <p:nvPicPr>
          <p:cNvPr id="19459" name="Picture 2"/>
          <p:cNvPicPr>
            <a:picLocks noGrp="1" noChangeAspect="1" noChangeArrowheads="1"/>
          </p:cNvPicPr>
          <p:nvPr>
            <p:ph type="body" idx="1"/>
          </p:nvPr>
        </p:nvPicPr>
        <p:blipFill>
          <a:blip r:embed="rId2" cstate="print"/>
          <a:srcRect/>
          <a:stretch>
            <a:fillRect/>
          </a:stretch>
        </p:blipFill>
        <p:spPr>
          <a:xfrm>
            <a:off x="395288" y="-458788"/>
            <a:ext cx="8748712" cy="7316788"/>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B640BF14-CC19-4E47-B8DB-E720C0565204}" type="slidenum">
              <a:rPr lang="zh-CN" altLang="en-US" smtClean="0"/>
              <a:pPr/>
              <a:t>21</a:t>
            </a:fld>
            <a:endParaRPr lang="en-US" altLang="zh-CN"/>
          </a:p>
        </p:txBody>
      </p:sp>
      <p:sp>
        <p:nvSpPr>
          <p:cNvPr id="20483" name="Rectangle 2"/>
          <p:cNvSpPr>
            <a:spLocks noGrp="1" noChangeArrowheads="1"/>
          </p:cNvSpPr>
          <p:nvPr>
            <p:ph type="title"/>
          </p:nvPr>
        </p:nvSpPr>
        <p:spPr>
          <a:xfrm>
            <a:off x="457200" y="274638"/>
            <a:ext cx="8229600" cy="792162"/>
          </a:xfrm>
        </p:spPr>
        <p:txBody>
          <a:bodyPr/>
          <a:lstStyle/>
          <a:p>
            <a:pPr eaLnBrk="1" hangingPunct="1"/>
            <a:r>
              <a:rPr lang="en-US" altLang="zh-CN"/>
              <a:t>Summary</a:t>
            </a:r>
            <a:endParaRPr lang="en-US" altLang="zh-CN" sz="2000"/>
          </a:p>
        </p:txBody>
      </p:sp>
      <p:graphicFrame>
        <p:nvGraphicFramePr>
          <p:cNvPr id="170031" name="Group 47"/>
          <p:cNvGraphicFramePr>
            <a:graphicFrameLocks noGrp="1"/>
          </p:cNvGraphicFramePr>
          <p:nvPr>
            <p:ph idx="1"/>
          </p:nvPr>
        </p:nvGraphicFramePr>
        <p:xfrm>
          <a:off x="457200" y="1066800"/>
          <a:ext cx="8458200" cy="4663440"/>
        </p:xfrm>
        <a:graphic>
          <a:graphicData uri="http://schemas.openxmlformats.org/drawingml/2006/table">
            <a:tbl>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838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In a sample of 700+ managers</a:t>
                      </a:r>
                      <a:endParaRPr kumimoji="0" lang="en-US" altLang="zh-CN" sz="2000" b="0" i="0" u="none" strike="noStrike" cap="none" normalizeH="0" baseline="0" dirty="0">
                        <a:ln>
                          <a:noFill/>
                        </a:ln>
                        <a:solidFill>
                          <a:srgbClr val="FF0000"/>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Structural</a:t>
                      </a:r>
                      <a:endParaRPr kumimoji="0" lang="en-US" altLang="zh-CN" sz="2000" b="0" i="0" u="none" strike="noStrike" cap="none" normalizeH="0" baseline="0" dirty="0">
                        <a:ln>
                          <a:noFill/>
                        </a:ln>
                        <a:solidFill>
                          <a:srgbClr val="FF0000"/>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Human</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Resource</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Political </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0000"/>
                          </a:solidFill>
                          <a:effectLst/>
                          <a:latin typeface="Arial" pitchFamily="34" charset="0"/>
                          <a:ea typeface="TimesNewRoman,Bold"/>
                          <a:cs typeface="TimesNewRoman,Bold"/>
                        </a:rPr>
                        <a:t>Symbolic</a:t>
                      </a:r>
                      <a:endParaRPr kumimoji="0" lang="en-US" altLang="zh-CN" sz="2000" b="0" i="0" u="none" strike="noStrike" cap="none" normalizeH="0" baseline="0" dirty="0">
                        <a:ln>
                          <a:noFill/>
                        </a:ln>
                        <a:solidFill>
                          <a:srgbClr val="FF0000"/>
                        </a:solidFill>
                        <a:effectLst/>
                        <a:latin typeface="Arial" pitchFamily="34"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91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pitchFamily="34" charset="0"/>
                          <a:ea typeface="TimesNewRoman"/>
                          <a:cs typeface="TimesNewRoman"/>
                        </a:rPr>
                        <a:t>10% rated themselves at or above:</a:t>
                      </a:r>
                      <a:endParaRPr kumimoji="0" lang="en-US" altLang="zh-CN" sz="18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22</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24</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17</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21</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9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pitchFamily="34" charset="0"/>
                          <a:ea typeface="TimesNewRoman"/>
                          <a:cs typeface="TimesNewRoman"/>
                        </a:rPr>
                        <a:t>25% rated themselves at or above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19</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22</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13</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17</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1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Arial" pitchFamily="34" charset="0"/>
                          <a:ea typeface="TimesNewRoman"/>
                          <a:cs typeface="TimesNewRoman"/>
                        </a:rPr>
                        <a:t>50% rated themselves at or above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16</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19</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11</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chemeClr val="tx1"/>
                          </a:solidFill>
                          <a:effectLst/>
                          <a:latin typeface="Arial" pitchFamily="34" charset="0"/>
                          <a:ea typeface="TimesNewRoman"/>
                          <a:cs typeface="TimesNewRoman"/>
                        </a:rPr>
                        <a:t>14</a:t>
                      </a:r>
                      <a:endParaRPr kumimoji="0" lang="en-US" altLang="zh-CN" sz="2000" b="0" i="0" u="none" strike="noStrike" cap="none" normalizeH="0" baseline="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9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pitchFamily="34" charset="0"/>
                          <a:ea typeface="TimesNewRoman"/>
                          <a:cs typeface="TimesNewRoman"/>
                        </a:rPr>
                        <a:t>75% rated themselves at or above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12</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16</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9</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pitchFamily="34" charset="0"/>
                          <a:ea typeface="TimesNewRoman"/>
                          <a:cs typeface="TimesNewRoman"/>
                        </a:rPr>
                        <a:t>11</a:t>
                      </a:r>
                      <a:endParaRPr kumimoji="0" lang="en-US" altLang="zh-CN" sz="2000" b="0" i="0" u="none" strike="noStrike" cap="none" normalizeH="0" baseline="0" dirty="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6"/>
          <p:cNvSpPr>
            <a:spLocks noGrp="1"/>
          </p:cNvSpPr>
          <p:nvPr>
            <p:ph type="sldNum" sz="quarter" idx="12"/>
          </p:nvPr>
        </p:nvSpPr>
        <p:spPr>
          <a:noFill/>
        </p:spPr>
        <p:txBody>
          <a:bodyPr/>
          <a:lstStyle/>
          <a:p>
            <a:fld id="{99D0CAD4-6167-4C42-8FA5-9040BA1BD733}" type="slidenum">
              <a:rPr lang="zh-CN" altLang="en-US" smtClean="0"/>
              <a:pPr/>
              <a:t>22</a:t>
            </a:fld>
            <a:endParaRPr lang="en-US" altLang="zh-CN"/>
          </a:p>
        </p:txBody>
      </p:sp>
      <p:sp>
        <p:nvSpPr>
          <p:cNvPr id="155650" name="Text Box 2"/>
          <p:cNvSpPr txBox="1">
            <a:spLocks noChangeArrowheads="1"/>
          </p:cNvSpPr>
          <p:nvPr/>
        </p:nvSpPr>
        <p:spPr bwMode="auto">
          <a:xfrm>
            <a:off x="609600" y="457200"/>
            <a:ext cx="8153400" cy="762000"/>
          </a:xfrm>
          <a:prstGeom prst="rect">
            <a:avLst/>
          </a:prstGeom>
          <a:noFill/>
          <a:ln w="9525">
            <a:noFill/>
            <a:miter lim="800000"/>
            <a:headEnd/>
            <a:tailEnd/>
          </a:ln>
          <a:effectLst/>
        </p:spPr>
        <p:txBody>
          <a:bodyPr>
            <a:spAutoFit/>
          </a:bodyPr>
          <a:lstStyle/>
          <a:p>
            <a:pPr algn="ctr">
              <a:spcBef>
                <a:spcPct val="50000"/>
              </a:spcBef>
              <a:defRPr/>
            </a:pPr>
            <a:r>
              <a:rPr lang="en-US" altLang="zh-CN" sz="4400">
                <a:effectLst>
                  <a:outerShdw blurRad="38100" dist="38100" dir="2700000" algn="tl">
                    <a:srgbClr val="C0C0C0"/>
                  </a:outerShdw>
                </a:effectLst>
                <a:latin typeface="Garamond" pitchFamily="18" charset="0"/>
              </a:rPr>
              <a:t>Structural</a:t>
            </a:r>
          </a:p>
        </p:txBody>
      </p:sp>
      <p:sp>
        <p:nvSpPr>
          <p:cNvPr id="21508" name="AutoShape 3"/>
          <p:cNvSpPr>
            <a:spLocks noChangeArrowheads="1"/>
          </p:cNvSpPr>
          <p:nvPr/>
        </p:nvSpPr>
        <p:spPr bwMode="auto">
          <a:xfrm>
            <a:off x="1905000" y="5181600"/>
            <a:ext cx="5334000" cy="1371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a:solidFill>
              <a:schemeClr val="tx1"/>
            </a:solidFill>
            <a:miter lim="800000"/>
            <a:headEnd/>
            <a:tailEnd/>
          </a:ln>
        </p:spPr>
        <p:txBody>
          <a:bodyPr wrap="none" anchor="ctr"/>
          <a:lstStyle/>
          <a:p>
            <a:endParaRPr lang="zh-CN" altLang="en-US"/>
          </a:p>
        </p:txBody>
      </p:sp>
      <p:sp>
        <p:nvSpPr>
          <p:cNvPr id="21509" name="Rectangle 4"/>
          <p:cNvSpPr>
            <a:spLocks noGrp="1" noChangeArrowheads="1"/>
          </p:cNvSpPr>
          <p:nvPr>
            <p:ph type="body" sz="half" idx="1"/>
          </p:nvPr>
        </p:nvSpPr>
        <p:spPr>
          <a:xfrm>
            <a:off x="533400" y="1219200"/>
            <a:ext cx="8229600" cy="4678363"/>
          </a:xfrm>
        </p:spPr>
        <p:txBody>
          <a:bodyPr/>
          <a:lstStyle/>
          <a:p>
            <a:pPr eaLnBrk="1" hangingPunct="1"/>
            <a:r>
              <a:rPr lang="en-US" altLang="zh-CN"/>
              <a:t>From sociology and management science.</a:t>
            </a:r>
          </a:p>
          <a:p>
            <a:pPr eaLnBrk="1" hangingPunct="1"/>
            <a:r>
              <a:rPr lang="en-US" altLang="zh-CN"/>
              <a:t>Structural Leadership believes that when an organization has the right structure, and people understand it, the organization can achieve its goals and individuals can be effective in their roles.</a:t>
            </a:r>
          </a:p>
          <a:p>
            <a:pPr eaLnBrk="1" hangingPunct="1"/>
            <a:r>
              <a:rPr lang="en-US" altLang="zh-CN"/>
              <a:t>Emphasizes goals, specialized roles, and formal relationships, responsibilities, rules, policies, procedures; rationality, logic, fact and data.</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3"/>
          <p:cNvSpPr>
            <a:spLocks noGrp="1"/>
          </p:cNvSpPr>
          <p:nvPr>
            <p:ph type="sldNum" sz="quarter" idx="12"/>
          </p:nvPr>
        </p:nvSpPr>
        <p:spPr>
          <a:noFill/>
        </p:spPr>
        <p:txBody>
          <a:bodyPr/>
          <a:lstStyle/>
          <a:p>
            <a:fld id="{6BF80F4A-F81A-482A-830D-DCD9C769266D}" type="slidenum">
              <a:rPr lang="zh-CN" altLang="en-US" smtClean="0"/>
              <a:pPr/>
              <a:t>23</a:t>
            </a:fld>
            <a:endParaRPr lang="en-US" altLang="zh-CN"/>
          </a:p>
        </p:txBody>
      </p:sp>
      <p:sp>
        <p:nvSpPr>
          <p:cNvPr id="156674" name="Text Box 2"/>
          <p:cNvSpPr txBox="1">
            <a:spLocks noChangeArrowheads="1"/>
          </p:cNvSpPr>
          <p:nvPr/>
        </p:nvSpPr>
        <p:spPr bwMode="auto">
          <a:xfrm>
            <a:off x="609600" y="838200"/>
            <a:ext cx="8153400" cy="762000"/>
          </a:xfrm>
          <a:prstGeom prst="rect">
            <a:avLst/>
          </a:prstGeom>
          <a:noFill/>
          <a:ln w="9525">
            <a:noFill/>
            <a:miter lim="800000"/>
            <a:headEnd/>
            <a:tailEnd/>
          </a:ln>
          <a:effectLst/>
        </p:spPr>
        <p:txBody>
          <a:bodyPr>
            <a:spAutoFit/>
          </a:bodyPr>
          <a:lstStyle/>
          <a:p>
            <a:pPr algn="ctr">
              <a:spcBef>
                <a:spcPct val="50000"/>
              </a:spcBef>
              <a:defRPr/>
            </a:pPr>
            <a:r>
              <a:rPr lang="en-US" altLang="zh-CN" sz="4400" b="1" dirty="0">
                <a:solidFill>
                  <a:schemeClr val="tx2"/>
                </a:solidFill>
                <a:effectLst>
                  <a:outerShdw blurRad="38100" dist="38100" dir="2700000" algn="tl">
                    <a:srgbClr val="C0C0C0"/>
                  </a:outerShdw>
                </a:effectLst>
                <a:latin typeface="Garamond" pitchFamily="18" charset="0"/>
              </a:rPr>
              <a:t>                      Challenges</a:t>
            </a:r>
            <a:r>
              <a:rPr lang="zh-CN" altLang="en-US" sz="4400" b="1" dirty="0">
                <a:solidFill>
                  <a:schemeClr val="tx2"/>
                </a:solidFill>
                <a:effectLst>
                  <a:outerShdw blurRad="38100" dist="38100" dir="2700000" algn="tl">
                    <a:srgbClr val="C0C0C0"/>
                  </a:outerShdw>
                </a:effectLst>
                <a:latin typeface="Garamond" pitchFamily="18" charset="0"/>
              </a:rPr>
              <a:t>：</a:t>
            </a:r>
            <a:endParaRPr lang="en-US" altLang="zh-CN" sz="4400" b="1" dirty="0">
              <a:solidFill>
                <a:schemeClr val="tx2"/>
              </a:solidFill>
              <a:effectLst>
                <a:outerShdw blurRad="38100" dist="38100" dir="2700000" algn="tl">
                  <a:srgbClr val="C0C0C0"/>
                </a:outerShdw>
              </a:effectLst>
              <a:latin typeface="Garamond" pitchFamily="18" charset="0"/>
            </a:endParaRPr>
          </a:p>
        </p:txBody>
      </p:sp>
      <p:sp>
        <p:nvSpPr>
          <p:cNvPr id="156675" name="Rectangle 3"/>
          <p:cNvSpPr>
            <a:spLocks noChangeArrowheads="1"/>
          </p:cNvSpPr>
          <p:nvPr/>
        </p:nvSpPr>
        <p:spPr bwMode="auto">
          <a:xfrm>
            <a:off x="4648200" y="2057400"/>
            <a:ext cx="3886200" cy="2289175"/>
          </a:xfrm>
          <a:prstGeom prst="rect">
            <a:avLst/>
          </a:prstGeom>
          <a:noFill/>
          <a:ln w="9525">
            <a:noFill/>
            <a:miter lim="800000"/>
            <a:headEnd/>
            <a:tailEnd/>
          </a:ln>
          <a:effectLst/>
        </p:spPr>
        <p:txBody>
          <a:bodyPr>
            <a:spAutoFit/>
          </a:bodyPr>
          <a:lstStyle/>
          <a:p>
            <a:pPr>
              <a:defRPr/>
            </a:pPr>
            <a:r>
              <a:rPr lang="en-US" altLang="zh-CN" sz="3600" b="1" dirty="0">
                <a:solidFill>
                  <a:schemeClr val="tx2"/>
                </a:solidFill>
                <a:effectLst>
                  <a:outerShdw blurRad="38100" dist="38100" dir="2700000" algn="tl">
                    <a:srgbClr val="C0C0C0"/>
                  </a:outerShdw>
                </a:effectLst>
                <a:latin typeface="Garamond" pitchFamily="18" charset="0"/>
              </a:rPr>
              <a:t>Problems arise when </a:t>
            </a:r>
            <a:br>
              <a:rPr lang="en-US" altLang="zh-CN" sz="3600" b="1" dirty="0">
                <a:solidFill>
                  <a:schemeClr val="tx2"/>
                </a:solidFill>
                <a:effectLst>
                  <a:outerShdw blurRad="38100" dist="38100" dir="2700000" algn="tl">
                    <a:srgbClr val="C0C0C0"/>
                  </a:outerShdw>
                </a:effectLst>
                <a:latin typeface="Garamond" pitchFamily="18" charset="0"/>
              </a:rPr>
            </a:br>
            <a:r>
              <a:rPr lang="en-US" altLang="zh-CN" sz="3600" b="1" dirty="0">
                <a:solidFill>
                  <a:schemeClr val="tx2"/>
                </a:solidFill>
                <a:effectLst>
                  <a:outerShdw blurRad="38100" dist="38100" dir="2700000" algn="tl">
                    <a:srgbClr val="C0C0C0"/>
                  </a:outerShdw>
                </a:effectLst>
                <a:latin typeface="Garamond" pitchFamily="18" charset="0"/>
              </a:rPr>
              <a:t>the structure does not fit the situation.</a:t>
            </a:r>
          </a:p>
        </p:txBody>
      </p:sp>
      <p:pic>
        <p:nvPicPr>
          <p:cNvPr id="22533" name="Picture 4" descr="BS01344_"/>
          <p:cNvPicPr>
            <a:picLocks noChangeAspect="1" noChangeArrowheads="1"/>
          </p:cNvPicPr>
          <p:nvPr/>
        </p:nvPicPr>
        <p:blipFill>
          <a:blip r:embed="rId2" cstate="print"/>
          <a:srcRect/>
          <a:stretch>
            <a:fillRect/>
          </a:stretch>
        </p:blipFill>
        <p:spPr bwMode="auto">
          <a:xfrm>
            <a:off x="457200" y="2057400"/>
            <a:ext cx="4056063" cy="34909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p>
            <a:fld id="{9D3AC365-85D2-4AE4-89FA-B343594AB966}" type="slidenum">
              <a:rPr lang="zh-CN" altLang="en-US" smtClean="0"/>
              <a:pPr/>
              <a:t>24</a:t>
            </a:fld>
            <a:endParaRPr lang="en-US" altLang="zh-CN"/>
          </a:p>
        </p:txBody>
      </p:sp>
      <p:sp>
        <p:nvSpPr>
          <p:cNvPr id="157698" name="Text Box 2"/>
          <p:cNvSpPr txBox="1">
            <a:spLocks noChangeArrowheads="1"/>
          </p:cNvSpPr>
          <p:nvPr/>
        </p:nvSpPr>
        <p:spPr bwMode="auto">
          <a:xfrm>
            <a:off x="457200" y="304800"/>
            <a:ext cx="8153400" cy="762000"/>
          </a:xfrm>
          <a:prstGeom prst="rect">
            <a:avLst/>
          </a:prstGeom>
          <a:noFill/>
          <a:ln w="9525">
            <a:noFill/>
            <a:miter lim="800000"/>
            <a:headEnd/>
            <a:tailEnd/>
          </a:ln>
          <a:effectLst/>
        </p:spPr>
        <p:txBody>
          <a:bodyPr>
            <a:spAutoFit/>
          </a:bodyPr>
          <a:lstStyle/>
          <a:p>
            <a:pPr algn="ctr">
              <a:spcBef>
                <a:spcPct val="50000"/>
              </a:spcBef>
              <a:defRPr/>
            </a:pPr>
            <a:r>
              <a:rPr lang="en-US" altLang="zh-CN" sz="4400" b="1">
                <a:solidFill>
                  <a:schemeClr val="tx2"/>
                </a:solidFill>
                <a:effectLst>
                  <a:outerShdw blurRad="38100" dist="38100" dir="2700000" algn="tl">
                    <a:srgbClr val="C0C0C0"/>
                  </a:outerShdw>
                </a:effectLst>
                <a:latin typeface="Garamond" pitchFamily="18" charset="0"/>
              </a:rPr>
              <a:t>Human Resource</a:t>
            </a:r>
          </a:p>
        </p:txBody>
      </p:sp>
      <p:pic>
        <p:nvPicPr>
          <p:cNvPr id="23556" name="Picture 3" descr="BD08832_"/>
          <p:cNvPicPr>
            <a:picLocks noChangeAspect="1" noChangeArrowheads="1"/>
          </p:cNvPicPr>
          <p:nvPr/>
        </p:nvPicPr>
        <p:blipFill>
          <a:blip r:embed="rId2" cstate="print"/>
          <a:srcRect/>
          <a:stretch>
            <a:fillRect/>
          </a:stretch>
        </p:blipFill>
        <p:spPr bwMode="auto">
          <a:xfrm>
            <a:off x="6096000" y="1600200"/>
            <a:ext cx="3048000" cy="3079750"/>
          </a:xfrm>
          <a:prstGeom prst="rect">
            <a:avLst/>
          </a:prstGeom>
          <a:noFill/>
          <a:ln w="9525">
            <a:noFill/>
            <a:miter lim="800000"/>
            <a:headEnd/>
            <a:tailEnd/>
          </a:ln>
        </p:spPr>
      </p:pic>
      <p:sp>
        <p:nvSpPr>
          <p:cNvPr id="23557" name="Rectangle 4"/>
          <p:cNvSpPr>
            <a:spLocks noGrp="1" noChangeArrowheads="1"/>
          </p:cNvSpPr>
          <p:nvPr>
            <p:ph type="body" idx="1"/>
          </p:nvPr>
        </p:nvSpPr>
        <p:spPr>
          <a:xfrm>
            <a:off x="381000" y="1219200"/>
            <a:ext cx="5562600" cy="5486400"/>
          </a:xfrm>
        </p:spPr>
        <p:txBody>
          <a:bodyPr/>
          <a:lstStyle/>
          <a:p>
            <a:pPr eaLnBrk="1" hangingPunct="1">
              <a:spcAft>
                <a:spcPct val="50000"/>
              </a:spcAft>
            </a:pPr>
            <a:r>
              <a:rPr lang="en-US" altLang="zh-CN" sz="2600"/>
              <a:t>From psychology.</a:t>
            </a:r>
          </a:p>
          <a:p>
            <a:pPr eaLnBrk="1" hangingPunct="1">
              <a:spcAft>
                <a:spcPct val="50000"/>
              </a:spcAft>
            </a:pPr>
            <a:r>
              <a:rPr lang="en-US" altLang="zh-CN" sz="2600"/>
              <a:t>A leader empowers people through participation and openness and through making sure that they have the autonomy and the resources that they need to do their jobs well. </a:t>
            </a:r>
          </a:p>
          <a:p>
            <a:pPr eaLnBrk="1" hangingPunct="1">
              <a:spcAft>
                <a:spcPct val="50000"/>
              </a:spcAft>
            </a:pPr>
            <a:r>
              <a:rPr lang="en-US" altLang="zh-CN" sz="2600"/>
              <a:t>Human resource leaders emphasize the importance of people; participation, motivation, teamwork, interpersonal relations, honest</a:t>
            </a:r>
            <a:r>
              <a:rPr lang="zh-CN" altLang="en-US" sz="2600"/>
              <a:t>、</a:t>
            </a:r>
            <a:r>
              <a:rPr lang="en-US" altLang="zh-CN" sz="2600"/>
              <a:t>two-way communication.</a:t>
            </a:r>
            <a:endParaRPr lang="zh-CN" altLang="en-US"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3"/>
          <p:cNvSpPr>
            <a:spLocks noGrp="1"/>
          </p:cNvSpPr>
          <p:nvPr>
            <p:ph type="sldNum" sz="quarter" idx="12"/>
          </p:nvPr>
        </p:nvSpPr>
        <p:spPr>
          <a:noFill/>
        </p:spPr>
        <p:txBody>
          <a:bodyPr/>
          <a:lstStyle/>
          <a:p>
            <a:fld id="{3692FC47-E502-4791-A1A5-FCDB3D904E25}" type="slidenum">
              <a:rPr lang="zh-CN" altLang="en-US" smtClean="0"/>
              <a:pPr/>
              <a:t>25</a:t>
            </a:fld>
            <a:endParaRPr lang="en-US" altLang="zh-CN"/>
          </a:p>
        </p:txBody>
      </p:sp>
      <p:sp>
        <p:nvSpPr>
          <p:cNvPr id="158722" name="Text Box 2"/>
          <p:cNvSpPr txBox="1">
            <a:spLocks noChangeArrowheads="1"/>
          </p:cNvSpPr>
          <p:nvPr/>
        </p:nvSpPr>
        <p:spPr bwMode="auto">
          <a:xfrm>
            <a:off x="762000" y="685800"/>
            <a:ext cx="3810000" cy="762000"/>
          </a:xfrm>
          <a:prstGeom prst="rect">
            <a:avLst/>
          </a:prstGeom>
          <a:noFill/>
          <a:ln w="9525">
            <a:noFill/>
            <a:miter lim="800000"/>
            <a:headEnd/>
            <a:tailEnd/>
          </a:ln>
          <a:effectLst/>
        </p:spPr>
        <p:txBody>
          <a:bodyPr>
            <a:spAutoFit/>
          </a:bodyPr>
          <a:lstStyle/>
          <a:p>
            <a:pPr algn="ctr">
              <a:spcBef>
                <a:spcPct val="50000"/>
              </a:spcBef>
              <a:defRPr/>
            </a:pPr>
            <a:r>
              <a:rPr lang="en-US" altLang="zh-CN" sz="4400" b="1" dirty="0">
                <a:solidFill>
                  <a:schemeClr val="tx2"/>
                </a:solidFill>
                <a:effectLst>
                  <a:outerShdw blurRad="38100" dist="38100" dir="2700000" algn="tl">
                    <a:srgbClr val="C0C0C0"/>
                  </a:outerShdw>
                </a:effectLst>
                <a:latin typeface="Garamond" pitchFamily="18" charset="0"/>
              </a:rPr>
              <a:t>Challenges</a:t>
            </a:r>
            <a:r>
              <a:rPr lang="zh-CN" altLang="en-US" sz="4400" b="1" dirty="0">
                <a:solidFill>
                  <a:schemeClr val="tx2"/>
                </a:solidFill>
                <a:effectLst>
                  <a:outerShdw blurRad="38100" dist="38100" dir="2700000" algn="tl">
                    <a:srgbClr val="C0C0C0"/>
                  </a:outerShdw>
                </a:effectLst>
                <a:latin typeface="Garamond" pitchFamily="18" charset="0"/>
              </a:rPr>
              <a:t>：</a:t>
            </a:r>
            <a:endParaRPr lang="en-US" altLang="zh-CN" sz="4400" b="1" dirty="0">
              <a:solidFill>
                <a:schemeClr val="tx2"/>
              </a:solidFill>
              <a:effectLst>
                <a:outerShdw blurRad="38100" dist="38100" dir="2700000" algn="tl">
                  <a:srgbClr val="C0C0C0"/>
                </a:outerShdw>
              </a:effectLst>
              <a:latin typeface="Garamond" pitchFamily="18" charset="0"/>
            </a:endParaRPr>
          </a:p>
        </p:txBody>
      </p:sp>
      <p:sp>
        <p:nvSpPr>
          <p:cNvPr id="158723" name="Rectangle 3"/>
          <p:cNvSpPr>
            <a:spLocks noChangeArrowheads="1"/>
          </p:cNvSpPr>
          <p:nvPr/>
        </p:nvSpPr>
        <p:spPr bwMode="auto">
          <a:xfrm>
            <a:off x="1143000" y="3429000"/>
            <a:ext cx="7315200" cy="2862263"/>
          </a:xfrm>
          <a:prstGeom prst="rect">
            <a:avLst/>
          </a:prstGeom>
          <a:noFill/>
          <a:ln w="9525">
            <a:noFill/>
            <a:miter lim="800000"/>
            <a:headEnd/>
            <a:tailEnd/>
          </a:ln>
          <a:effectLst/>
        </p:spPr>
        <p:txBody>
          <a:bodyPr>
            <a:spAutoFit/>
          </a:bodyPr>
          <a:lstStyle/>
          <a:p>
            <a:pPr>
              <a:defRPr/>
            </a:pPr>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Challenge is to tailor organizations to people</a:t>
            </a:r>
            <a:r>
              <a:rPr lang="en-US" altLang="zh-CN" sz="3600" b="1" dirty="0">
                <a:solidFill>
                  <a:schemeClr val="tx2"/>
                </a:solidFill>
                <a:effectLst>
                  <a:outerShdw blurRad="38100" dist="38100" dir="2700000" algn="tl">
                    <a:srgbClr val="C0C0C0"/>
                  </a:outerShdw>
                </a:effectLst>
                <a:latin typeface="华文宋体"/>
                <a:ea typeface="华文宋体" pitchFamily="2" charset="-122"/>
              </a:rPr>
              <a:t>—how to </a:t>
            </a:r>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find a way for individuals to get the job done while feeling good about what they are doing.</a:t>
            </a:r>
          </a:p>
        </p:txBody>
      </p:sp>
      <p:pic>
        <p:nvPicPr>
          <p:cNvPr id="24581" name="Picture 4" descr="AN02354_"/>
          <p:cNvPicPr>
            <a:picLocks noChangeAspect="1" noChangeArrowheads="1"/>
          </p:cNvPicPr>
          <p:nvPr/>
        </p:nvPicPr>
        <p:blipFill>
          <a:blip r:embed="rId2" cstate="print"/>
          <a:srcRect/>
          <a:stretch>
            <a:fillRect/>
          </a:stretch>
        </p:blipFill>
        <p:spPr bwMode="auto">
          <a:xfrm>
            <a:off x="5715000" y="228600"/>
            <a:ext cx="2949575" cy="31035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3"/>
          <p:cNvSpPr>
            <a:spLocks noGrp="1"/>
          </p:cNvSpPr>
          <p:nvPr>
            <p:ph type="sldNum" sz="quarter" idx="12"/>
          </p:nvPr>
        </p:nvSpPr>
        <p:spPr>
          <a:noFill/>
        </p:spPr>
        <p:txBody>
          <a:bodyPr/>
          <a:lstStyle/>
          <a:p>
            <a:fld id="{5CE062E0-1AAB-4943-903F-ACD40180218C}" type="slidenum">
              <a:rPr lang="zh-CN" altLang="en-US" smtClean="0"/>
              <a:pPr/>
              <a:t>26</a:t>
            </a:fld>
            <a:endParaRPr lang="en-US" altLang="zh-CN"/>
          </a:p>
        </p:txBody>
      </p:sp>
      <p:sp>
        <p:nvSpPr>
          <p:cNvPr id="25603" name="Text Box 2"/>
          <p:cNvSpPr txBox="1">
            <a:spLocks noChangeArrowheads="1"/>
          </p:cNvSpPr>
          <p:nvPr/>
        </p:nvSpPr>
        <p:spPr bwMode="auto">
          <a:xfrm>
            <a:off x="457200" y="304800"/>
            <a:ext cx="8153400" cy="762000"/>
          </a:xfrm>
          <a:prstGeom prst="rect">
            <a:avLst/>
          </a:prstGeom>
          <a:noFill/>
          <a:ln w="9525">
            <a:noFill/>
            <a:miter lim="800000"/>
            <a:headEnd/>
            <a:tailEnd/>
          </a:ln>
        </p:spPr>
        <p:txBody>
          <a:bodyPr>
            <a:spAutoFit/>
          </a:bodyPr>
          <a:lstStyle/>
          <a:p>
            <a:pPr algn="ctr">
              <a:spcBef>
                <a:spcPct val="50000"/>
              </a:spcBef>
            </a:pPr>
            <a:r>
              <a:rPr lang="en-US" altLang="zh-CN" sz="4400" b="1">
                <a:latin typeface="Garamond" pitchFamily="18" charset="0"/>
              </a:rPr>
              <a:t>Political </a:t>
            </a:r>
          </a:p>
        </p:txBody>
      </p:sp>
      <p:pic>
        <p:nvPicPr>
          <p:cNvPr id="25604" name="Picture 4" descr="BD05544_"/>
          <p:cNvPicPr>
            <a:picLocks noChangeAspect="1" noChangeArrowheads="1"/>
          </p:cNvPicPr>
          <p:nvPr/>
        </p:nvPicPr>
        <p:blipFill>
          <a:blip r:embed="rId2" cstate="print"/>
          <a:srcRect/>
          <a:stretch>
            <a:fillRect/>
          </a:stretch>
        </p:blipFill>
        <p:spPr bwMode="auto">
          <a:xfrm>
            <a:off x="5641975" y="304800"/>
            <a:ext cx="3502025" cy="2713038"/>
          </a:xfrm>
          <a:prstGeom prst="rect">
            <a:avLst/>
          </a:prstGeom>
          <a:noFill/>
          <a:ln w="9525">
            <a:noFill/>
            <a:miter lim="800000"/>
            <a:headEnd/>
            <a:tailEnd/>
          </a:ln>
        </p:spPr>
      </p:pic>
      <p:sp>
        <p:nvSpPr>
          <p:cNvPr id="25605" name="Rectangle 5"/>
          <p:cNvSpPr>
            <a:spLocks noChangeArrowheads="1"/>
          </p:cNvSpPr>
          <p:nvPr/>
        </p:nvSpPr>
        <p:spPr bwMode="auto">
          <a:xfrm>
            <a:off x="381000" y="2362200"/>
            <a:ext cx="8153400" cy="4724400"/>
          </a:xfrm>
          <a:prstGeom prst="rect">
            <a:avLst/>
          </a:prstGeom>
          <a:noFill/>
          <a:ln w="9525">
            <a:noFill/>
            <a:miter lim="800000"/>
            <a:headEnd/>
            <a:tailEnd/>
          </a:ln>
        </p:spPr>
        <p:txBody>
          <a:bodyPr/>
          <a:lstStyle/>
          <a:p>
            <a:pPr marL="342900" indent="-342900">
              <a:spcBef>
                <a:spcPct val="20000"/>
              </a:spcBef>
              <a:spcAft>
                <a:spcPct val="50000"/>
              </a:spcAft>
              <a:buFontTx/>
              <a:buChar char="•"/>
            </a:pPr>
            <a:r>
              <a:rPr lang="en-US" altLang="zh-CN" sz="2600"/>
              <a:t>Rooted in political science.</a:t>
            </a:r>
          </a:p>
          <a:p>
            <a:pPr marL="342900" indent="-342900">
              <a:spcBef>
                <a:spcPct val="20000"/>
              </a:spcBef>
              <a:buFontTx/>
              <a:buChar char="•"/>
            </a:pPr>
            <a:r>
              <a:rPr lang="en-US" altLang="zh-CN" sz="2600"/>
              <a:t>Believe that different interests competing for power and scare resources.</a:t>
            </a:r>
          </a:p>
          <a:p>
            <a:pPr marL="342900" indent="-342900">
              <a:spcBef>
                <a:spcPct val="20000"/>
              </a:spcBef>
              <a:buFontTx/>
              <a:buChar char="•"/>
            </a:pPr>
            <a:r>
              <a:rPr lang="en-US" altLang="zh-CN" sz="2600"/>
              <a:t>The job of leaders is to recognize the major constituencies, develop ties to their leadership, and manage conflicts as productively as possible. They emphasize </a:t>
            </a:r>
            <a:r>
              <a:rPr lang="en-US" altLang="zh-CN" sz="2600" b="1"/>
              <a:t>building power bases, </a:t>
            </a:r>
            <a:r>
              <a:rPr lang="en-US" altLang="zh-CN" sz="2600"/>
              <a:t>networks and use power carefully.</a:t>
            </a:r>
            <a:endParaRPr lang="zh-CN" altLang="en-US"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3"/>
          <p:cNvSpPr>
            <a:spLocks noGrp="1"/>
          </p:cNvSpPr>
          <p:nvPr>
            <p:ph type="sldNum" sz="quarter" idx="12"/>
          </p:nvPr>
        </p:nvSpPr>
        <p:spPr>
          <a:noFill/>
        </p:spPr>
        <p:txBody>
          <a:bodyPr/>
          <a:lstStyle/>
          <a:p>
            <a:fld id="{80847632-A222-411E-9EC9-E05C4E72CB13}" type="slidenum">
              <a:rPr lang="zh-CN" altLang="en-US" smtClean="0"/>
              <a:pPr/>
              <a:t>27</a:t>
            </a:fld>
            <a:endParaRPr lang="en-US" altLang="zh-CN"/>
          </a:p>
        </p:txBody>
      </p:sp>
      <p:sp>
        <p:nvSpPr>
          <p:cNvPr id="160770" name="Text Box 2"/>
          <p:cNvSpPr txBox="1">
            <a:spLocks noChangeArrowheads="1"/>
          </p:cNvSpPr>
          <p:nvPr/>
        </p:nvSpPr>
        <p:spPr bwMode="auto">
          <a:xfrm>
            <a:off x="685800" y="304800"/>
            <a:ext cx="7772400" cy="762000"/>
          </a:xfrm>
          <a:prstGeom prst="rect">
            <a:avLst/>
          </a:prstGeom>
          <a:noFill/>
          <a:ln w="9525">
            <a:noFill/>
            <a:miter lim="800000"/>
            <a:headEnd/>
            <a:tailEnd/>
          </a:ln>
          <a:effectLst/>
        </p:spPr>
        <p:txBody>
          <a:bodyPr>
            <a:spAutoFit/>
          </a:bodyPr>
          <a:lstStyle/>
          <a:p>
            <a:pPr>
              <a:spcBef>
                <a:spcPct val="50000"/>
              </a:spcBef>
              <a:defRPr/>
            </a:pPr>
            <a:r>
              <a:rPr lang="en-US" altLang="zh-CN" sz="4400" b="1" dirty="0">
                <a:solidFill>
                  <a:schemeClr val="tx2"/>
                </a:solidFill>
                <a:effectLst>
                  <a:outerShdw blurRad="38100" dist="38100" dir="2700000" algn="tl">
                    <a:srgbClr val="C0C0C0"/>
                  </a:outerShdw>
                </a:effectLst>
                <a:latin typeface="Garamond" pitchFamily="18" charset="0"/>
              </a:rPr>
              <a:t>Challenges:</a:t>
            </a:r>
          </a:p>
        </p:txBody>
      </p:sp>
      <p:sp>
        <p:nvSpPr>
          <p:cNvPr id="26628" name="Rectangle 3"/>
          <p:cNvSpPr>
            <a:spLocks noChangeArrowheads="1"/>
          </p:cNvSpPr>
          <p:nvPr/>
        </p:nvSpPr>
        <p:spPr bwMode="auto">
          <a:xfrm>
            <a:off x="647700" y="3552825"/>
            <a:ext cx="7696200" cy="2862263"/>
          </a:xfrm>
          <a:prstGeom prst="rect">
            <a:avLst/>
          </a:prstGeom>
          <a:noFill/>
          <a:ln w="9525">
            <a:noFill/>
            <a:miter lim="800000"/>
            <a:headEnd/>
            <a:tailEnd/>
          </a:ln>
        </p:spPr>
        <p:txBody>
          <a:bodyPr>
            <a:spAutoFit/>
          </a:bodyPr>
          <a:lstStyle/>
          <a:p>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Problems arise when power is concentrated in the wrong places or is too broadly dispersed.  </a:t>
            </a:r>
          </a:p>
          <a:p>
            <a:endPar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endParaRPr>
          </a:p>
          <a:p>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Solutions:  political skill.</a:t>
            </a:r>
          </a:p>
        </p:txBody>
      </p:sp>
      <p:pic>
        <p:nvPicPr>
          <p:cNvPr id="26629" name="Picture 4" descr="j0078734"/>
          <p:cNvPicPr>
            <a:picLocks noChangeAspect="1" noChangeArrowheads="1"/>
          </p:cNvPicPr>
          <p:nvPr/>
        </p:nvPicPr>
        <p:blipFill>
          <a:blip r:embed="rId2" cstate="print"/>
          <a:srcRect/>
          <a:stretch>
            <a:fillRect/>
          </a:stretch>
        </p:blipFill>
        <p:spPr bwMode="auto">
          <a:xfrm>
            <a:off x="4495800" y="533400"/>
            <a:ext cx="3962400" cy="30194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3"/>
          <p:cNvSpPr>
            <a:spLocks noGrp="1"/>
          </p:cNvSpPr>
          <p:nvPr>
            <p:ph type="sldNum" sz="quarter" idx="12"/>
          </p:nvPr>
        </p:nvSpPr>
        <p:spPr>
          <a:noFill/>
        </p:spPr>
        <p:txBody>
          <a:bodyPr/>
          <a:lstStyle/>
          <a:p>
            <a:fld id="{9CABF17B-5674-418F-96DD-651EDA03D9E3}" type="slidenum">
              <a:rPr lang="zh-CN" altLang="en-US" smtClean="0"/>
              <a:pPr/>
              <a:t>28</a:t>
            </a:fld>
            <a:endParaRPr lang="en-US" altLang="zh-CN"/>
          </a:p>
        </p:txBody>
      </p:sp>
      <p:sp>
        <p:nvSpPr>
          <p:cNvPr id="27651" name="Text Box 2"/>
          <p:cNvSpPr txBox="1">
            <a:spLocks noChangeArrowheads="1"/>
          </p:cNvSpPr>
          <p:nvPr/>
        </p:nvSpPr>
        <p:spPr bwMode="auto">
          <a:xfrm>
            <a:off x="457200" y="304800"/>
            <a:ext cx="8153400" cy="762000"/>
          </a:xfrm>
          <a:prstGeom prst="rect">
            <a:avLst/>
          </a:prstGeom>
          <a:noFill/>
          <a:ln w="9525">
            <a:noFill/>
            <a:miter lim="800000"/>
            <a:headEnd/>
            <a:tailEnd/>
          </a:ln>
        </p:spPr>
        <p:txBody>
          <a:bodyPr>
            <a:spAutoFit/>
          </a:bodyPr>
          <a:lstStyle/>
          <a:p>
            <a:pPr algn="ctr">
              <a:spcBef>
                <a:spcPct val="50000"/>
              </a:spcBef>
            </a:pPr>
            <a:r>
              <a:rPr lang="en-US" altLang="zh-CN" sz="4400" b="1">
                <a:latin typeface="Garamond" pitchFamily="18" charset="0"/>
              </a:rPr>
              <a:t>Symbolic</a:t>
            </a:r>
          </a:p>
        </p:txBody>
      </p:sp>
      <p:pic>
        <p:nvPicPr>
          <p:cNvPr id="27652" name="Picture 4" descr="EN00378_"/>
          <p:cNvPicPr>
            <a:picLocks noChangeAspect="1" noChangeArrowheads="1"/>
          </p:cNvPicPr>
          <p:nvPr/>
        </p:nvPicPr>
        <p:blipFill>
          <a:blip r:embed="rId2" cstate="print"/>
          <a:srcRect/>
          <a:stretch>
            <a:fillRect/>
          </a:stretch>
        </p:blipFill>
        <p:spPr bwMode="auto">
          <a:xfrm>
            <a:off x="6096000" y="228600"/>
            <a:ext cx="2857500" cy="2616200"/>
          </a:xfrm>
          <a:prstGeom prst="rect">
            <a:avLst/>
          </a:prstGeom>
          <a:noFill/>
          <a:ln w="9525">
            <a:noFill/>
            <a:miter lim="800000"/>
            <a:headEnd/>
            <a:tailEnd/>
          </a:ln>
        </p:spPr>
      </p:pic>
      <p:sp>
        <p:nvSpPr>
          <p:cNvPr id="27653" name="Rectangle 5"/>
          <p:cNvSpPr>
            <a:spLocks noChangeArrowheads="1"/>
          </p:cNvSpPr>
          <p:nvPr/>
        </p:nvSpPr>
        <p:spPr bwMode="auto">
          <a:xfrm>
            <a:off x="228600" y="1905000"/>
            <a:ext cx="6553200" cy="4114800"/>
          </a:xfrm>
          <a:prstGeom prst="rect">
            <a:avLst/>
          </a:prstGeom>
          <a:noFill/>
          <a:ln w="9525">
            <a:noFill/>
            <a:miter lim="800000"/>
            <a:headEnd/>
            <a:tailEnd/>
          </a:ln>
        </p:spPr>
        <p:txBody>
          <a:bodyPr/>
          <a:lstStyle/>
          <a:p>
            <a:pPr marL="342900" indent="-342900">
              <a:spcBef>
                <a:spcPct val="20000"/>
              </a:spcBef>
              <a:buFontTx/>
              <a:buChar char="•"/>
            </a:pPr>
            <a:r>
              <a:rPr lang="en-US" altLang="zh-CN" sz="2600"/>
              <a:t>Draws from social and cultural anthropology.</a:t>
            </a:r>
          </a:p>
          <a:p>
            <a:pPr marL="342900" indent="-342900">
              <a:spcBef>
                <a:spcPct val="20000"/>
              </a:spcBef>
              <a:buFontTx/>
              <a:buChar char="•"/>
            </a:pPr>
            <a:r>
              <a:rPr lang="en-US" altLang="zh-CN" sz="2600"/>
              <a:t>Symbolic managers believe that the most important part of a leader</a:t>
            </a:r>
            <a:r>
              <a:rPr lang="en-US" altLang="zh-CN" sz="2600">
                <a:latin typeface="Garamond" pitchFamily="18" charset="0"/>
              </a:rPr>
              <a:t>’</a:t>
            </a:r>
            <a:r>
              <a:rPr lang="en-US" altLang="zh-CN" sz="2600"/>
              <a:t>s job is to provide </a:t>
            </a:r>
            <a:r>
              <a:rPr lang="en-US" altLang="zh-CN" sz="2600" b="1"/>
              <a:t>vision and inspiration.</a:t>
            </a:r>
          </a:p>
          <a:p>
            <a:pPr marL="342900" indent="-342900">
              <a:spcBef>
                <a:spcPct val="20000"/>
              </a:spcBef>
              <a:buFontTx/>
              <a:buChar char="•"/>
            </a:pPr>
            <a:r>
              <a:rPr lang="en-US" altLang="zh-CN" sz="2600"/>
              <a:t>Symbolic leaders are sensitive to an organization</a:t>
            </a:r>
            <a:r>
              <a:rPr lang="en-US" altLang="zh-CN" sz="2600">
                <a:latin typeface="Garamond" pitchFamily="18" charset="0"/>
              </a:rPr>
              <a:t>’</a:t>
            </a:r>
            <a:r>
              <a:rPr lang="en-US" altLang="zh-CN" sz="2600"/>
              <a:t>s </a:t>
            </a:r>
            <a:r>
              <a:rPr lang="en-US" altLang="zh-CN" sz="2600" b="1"/>
              <a:t>history and culture</a:t>
            </a:r>
            <a:r>
              <a:rPr lang="en-US" altLang="zh-CN" sz="2600"/>
              <a:t>. They use symbols, stories to give people meaning and hope. </a:t>
            </a:r>
          </a:p>
        </p:txBody>
      </p:sp>
      <p:pic>
        <p:nvPicPr>
          <p:cNvPr id="6" name="Picture 5" descr="DD01186_"/>
          <p:cNvPicPr>
            <a:picLocks noChangeAspect="1" noChangeArrowheads="1"/>
          </p:cNvPicPr>
          <p:nvPr/>
        </p:nvPicPr>
        <p:blipFill>
          <a:blip r:embed="rId3" cstate="print"/>
          <a:srcRect/>
          <a:stretch>
            <a:fillRect/>
          </a:stretch>
        </p:blipFill>
        <p:spPr bwMode="auto">
          <a:xfrm>
            <a:off x="7524750" y="3645024"/>
            <a:ext cx="1295722" cy="1800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灯片编号占位符 3"/>
          <p:cNvSpPr>
            <a:spLocks noGrp="1"/>
          </p:cNvSpPr>
          <p:nvPr>
            <p:ph type="sldNum" sz="quarter" idx="12"/>
          </p:nvPr>
        </p:nvSpPr>
        <p:spPr>
          <a:noFill/>
        </p:spPr>
        <p:txBody>
          <a:bodyPr/>
          <a:lstStyle/>
          <a:p>
            <a:fld id="{8AB512E5-7F4D-46D3-8855-06FE00AD4FC5}" type="slidenum">
              <a:rPr lang="zh-CN" altLang="en-US" smtClean="0"/>
              <a:pPr/>
              <a:t>29</a:t>
            </a:fld>
            <a:endParaRPr lang="en-US" altLang="zh-CN"/>
          </a:p>
        </p:txBody>
      </p:sp>
      <p:sp>
        <p:nvSpPr>
          <p:cNvPr id="28675" name="Text Box 2"/>
          <p:cNvSpPr txBox="1">
            <a:spLocks noChangeArrowheads="1"/>
          </p:cNvSpPr>
          <p:nvPr/>
        </p:nvSpPr>
        <p:spPr bwMode="auto">
          <a:xfrm>
            <a:off x="685800" y="304800"/>
            <a:ext cx="7772400" cy="769441"/>
          </a:xfrm>
          <a:prstGeom prst="rect">
            <a:avLst/>
          </a:prstGeom>
          <a:noFill/>
          <a:ln w="9525">
            <a:noFill/>
            <a:miter lim="800000"/>
            <a:headEnd/>
            <a:tailEnd/>
          </a:ln>
        </p:spPr>
        <p:txBody>
          <a:bodyPr>
            <a:spAutoFit/>
          </a:bodyPr>
          <a:lstStyle/>
          <a:p>
            <a:pPr algn="ctr">
              <a:spcBef>
                <a:spcPct val="50000"/>
              </a:spcBef>
            </a:pPr>
            <a:r>
              <a:rPr lang="en-US" altLang="zh-CN" sz="4400" b="1" dirty="0">
                <a:solidFill>
                  <a:schemeClr val="tx2"/>
                </a:solidFill>
                <a:effectLst>
                  <a:outerShdw blurRad="38100" dist="38100" dir="2700000" algn="tl">
                    <a:srgbClr val="C0C0C0"/>
                  </a:outerShdw>
                </a:effectLst>
                <a:latin typeface="Garamond" pitchFamily="18" charset="0"/>
              </a:rPr>
              <a:t>Challenges</a:t>
            </a:r>
          </a:p>
        </p:txBody>
      </p:sp>
      <p:sp>
        <p:nvSpPr>
          <p:cNvPr id="28676" name="Rectangle 3"/>
          <p:cNvSpPr>
            <a:spLocks noChangeArrowheads="1"/>
          </p:cNvSpPr>
          <p:nvPr/>
        </p:nvSpPr>
        <p:spPr bwMode="auto">
          <a:xfrm>
            <a:off x="457200" y="1447800"/>
            <a:ext cx="7924800" cy="5078313"/>
          </a:xfrm>
          <a:prstGeom prst="rect">
            <a:avLst/>
          </a:prstGeom>
          <a:noFill/>
          <a:ln w="9525">
            <a:noFill/>
            <a:miter lim="800000"/>
            <a:headEnd/>
            <a:tailEnd/>
          </a:ln>
        </p:spPr>
        <p:txBody>
          <a:bodyPr wrap="square">
            <a:spAutoFit/>
          </a:bodyPr>
          <a:lstStyle/>
          <a:p>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Problems arise when actors play their parts badly, when symbols lose their meaning, when ceremonies and rituals lose their potency. </a:t>
            </a:r>
            <a:b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br>
            <a:endPar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endParaRPr>
          </a:p>
          <a:p>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Solutions: Rebuild the expressive or </a:t>
            </a:r>
            <a:b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br>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spiritual side of organization </a:t>
            </a:r>
            <a:b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br>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through the use of symbol, </a:t>
            </a:r>
            <a:b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br>
            <a:r>
              <a:rPr lang="en-US" altLang="zh-CN" sz="3600" b="1" dirty="0">
                <a:solidFill>
                  <a:schemeClr val="tx2"/>
                </a:solidFill>
                <a:effectLst>
                  <a:outerShdw blurRad="38100" dist="38100" dir="2700000" algn="tl">
                    <a:srgbClr val="C0C0C0"/>
                  </a:outerShdw>
                </a:effectLst>
                <a:latin typeface="Garamond" pitchFamily="18" charset="0"/>
                <a:ea typeface="华文宋体" pitchFamily="2" charset="-122"/>
              </a:rPr>
              <a:t>myth, and magic.</a:t>
            </a:r>
          </a:p>
        </p:txBody>
      </p:sp>
      <p:pic>
        <p:nvPicPr>
          <p:cNvPr id="28677" name="Picture 4" descr="BS00979_"/>
          <p:cNvPicPr>
            <a:picLocks noChangeAspect="1" noChangeArrowheads="1"/>
          </p:cNvPicPr>
          <p:nvPr/>
        </p:nvPicPr>
        <p:blipFill>
          <a:blip r:embed="rId3" cstate="print"/>
          <a:srcRect/>
          <a:stretch>
            <a:fillRect/>
          </a:stretch>
        </p:blipFill>
        <p:spPr bwMode="auto">
          <a:xfrm>
            <a:off x="7333456" y="3068960"/>
            <a:ext cx="2249487" cy="24018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38200" y="609600"/>
            <a:ext cx="2396810" cy="1938992"/>
          </a:xfrm>
          <a:prstGeom prst="rect">
            <a:avLst/>
          </a:prstGeom>
          <a:noFill/>
          <a:ln w="9525">
            <a:noFill/>
            <a:miter lim="800000"/>
            <a:headEnd/>
            <a:tailEnd/>
          </a:ln>
          <a:effectLst/>
        </p:spPr>
        <p:txBody>
          <a:bodyPr wrap="none">
            <a:spAutoFit/>
          </a:bodyPr>
          <a:lstStyle/>
          <a:p>
            <a:r>
              <a:rPr lang="en-US" altLang="zh-CN" sz="4000" dirty="0">
                <a:ea typeface="宋体" pitchFamily="2" charset="-122"/>
              </a:rPr>
              <a:t>Chapter 6</a:t>
            </a:r>
          </a:p>
          <a:p>
            <a:endParaRPr lang="en-US" altLang="zh-CN" sz="4000" dirty="0">
              <a:ea typeface="宋体" pitchFamily="2" charset="-122"/>
            </a:endParaRPr>
          </a:p>
          <a:p>
            <a:r>
              <a:rPr lang="en-US" altLang="zh-CN" sz="4000" dirty="0">
                <a:ea typeface="宋体" pitchFamily="2" charset="-122"/>
              </a:rPr>
              <a:t>LEADING</a:t>
            </a:r>
          </a:p>
        </p:txBody>
      </p:sp>
      <p:sp>
        <p:nvSpPr>
          <p:cNvPr id="2053" name="Text Box 5"/>
          <p:cNvSpPr txBox="1">
            <a:spLocks noChangeArrowheads="1"/>
          </p:cNvSpPr>
          <p:nvPr/>
        </p:nvSpPr>
        <p:spPr bwMode="auto">
          <a:xfrm>
            <a:off x="2267744" y="4135438"/>
            <a:ext cx="4067969" cy="1200329"/>
          </a:xfrm>
          <a:prstGeom prst="rect">
            <a:avLst/>
          </a:prstGeom>
          <a:noFill/>
          <a:ln w="9525">
            <a:noFill/>
            <a:miter lim="800000"/>
            <a:headEnd/>
            <a:tailEnd/>
          </a:ln>
          <a:effectLst/>
        </p:spPr>
        <p:txBody>
          <a:bodyPr wrap="square">
            <a:spAutoFit/>
          </a:bodyPr>
          <a:lstStyle/>
          <a:p>
            <a:r>
              <a:rPr lang="en-US" altLang="zh-CN" sz="2400" dirty="0">
                <a:ea typeface="宋体" pitchFamily="2" charset="-122"/>
              </a:rPr>
              <a:t>“that ineffable quality”</a:t>
            </a:r>
          </a:p>
          <a:p>
            <a:endParaRPr lang="en-US" altLang="zh-CN" sz="2400" dirty="0">
              <a:ea typeface="宋体" pitchFamily="2" charset="-122"/>
            </a:endParaRPr>
          </a:p>
          <a:p>
            <a:r>
              <a:rPr lang="en-US" altLang="zh-CN" sz="2400" dirty="0">
                <a:ea typeface="宋体" pitchFamily="2" charset="-122"/>
              </a:rPr>
              <a:t>	 -Brian Mulroney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762000" y="274638"/>
            <a:ext cx="7924800" cy="715962"/>
          </a:xfrm>
        </p:spPr>
        <p:txBody>
          <a:bodyPr>
            <a:normAutofit fontScale="90000"/>
          </a:bodyPr>
          <a:lstStyle/>
          <a:p>
            <a:pPr eaLnBrk="1" hangingPunct="1"/>
            <a:r>
              <a:rPr lang="en-US" altLang="zh-CN" dirty="0"/>
              <a:t>Role Play</a:t>
            </a:r>
            <a:endParaRPr lang="zh-CN" altLang="en-US" dirty="0"/>
          </a:p>
        </p:txBody>
      </p:sp>
      <p:sp>
        <p:nvSpPr>
          <p:cNvPr id="3" name="内容占位符 2"/>
          <p:cNvSpPr>
            <a:spLocks noGrp="1"/>
          </p:cNvSpPr>
          <p:nvPr>
            <p:ph idx="1"/>
          </p:nvPr>
        </p:nvSpPr>
        <p:spPr>
          <a:xfrm>
            <a:off x="533400" y="1219200"/>
            <a:ext cx="8153400" cy="5378152"/>
          </a:xfrm>
        </p:spPr>
        <p:txBody>
          <a:bodyPr>
            <a:normAutofit/>
          </a:bodyPr>
          <a:lstStyle/>
          <a:p>
            <a:pPr eaLnBrk="1" hangingPunct="1">
              <a:lnSpc>
                <a:spcPct val="110000"/>
              </a:lnSpc>
              <a:spcAft>
                <a:spcPts val="0"/>
              </a:spcAft>
              <a:defRPr/>
            </a:pPr>
            <a:r>
              <a:rPr lang="zh-CN" altLang="zh-CN" sz="2400" b="1" dirty="0"/>
              <a:t>背景： </a:t>
            </a:r>
            <a:endParaRPr lang="en-US" altLang="zh-CN" sz="2400" b="1" dirty="0"/>
          </a:p>
          <a:p>
            <a:pPr lvl="1">
              <a:lnSpc>
                <a:spcPct val="110000"/>
              </a:lnSpc>
              <a:spcAft>
                <a:spcPts val="0"/>
              </a:spcAft>
              <a:defRPr/>
            </a:pPr>
            <a:r>
              <a:rPr lang="en-US" altLang="zh-CN" sz="2000" b="1" dirty="0">
                <a:cs typeface="+mn-cs"/>
              </a:rPr>
              <a:t>Cindy</a:t>
            </a:r>
            <a:r>
              <a:rPr lang="zh-CN" altLang="zh-CN" sz="2000" b="1" dirty="0">
                <a:cs typeface="+mn-cs"/>
              </a:rPr>
              <a:t>（年轻女性</a:t>
            </a:r>
            <a:r>
              <a:rPr lang="zh-CN" altLang="en-US" sz="2000" b="1" dirty="0">
                <a:cs typeface="+mn-cs"/>
              </a:rPr>
              <a:t>）：</a:t>
            </a:r>
            <a:r>
              <a:rPr lang="en-US" altLang="zh-CN" sz="2200" dirty="0">
                <a:ea typeface="宋体" pitchFamily="2" charset="-122"/>
              </a:rPr>
              <a:t>a new manager with a big challenge. </a:t>
            </a:r>
          </a:p>
          <a:p>
            <a:pPr lvl="1">
              <a:lnSpc>
                <a:spcPct val="110000"/>
              </a:lnSpc>
              <a:spcAft>
                <a:spcPts val="0"/>
              </a:spcAft>
              <a:buNone/>
              <a:defRPr/>
            </a:pPr>
            <a:r>
              <a:rPr lang="en-US" altLang="zh-CN" sz="2000" b="1" dirty="0">
                <a:ea typeface="宋体" pitchFamily="2" charset="-122"/>
                <a:cs typeface="+mn-cs"/>
              </a:rPr>
              <a:t>	</a:t>
            </a:r>
            <a:r>
              <a:rPr lang="zh-CN" altLang="zh-CN" sz="2000" b="1" dirty="0">
                <a:cs typeface="+mn-cs"/>
              </a:rPr>
              <a:t>被总部任命的新的部门经理。第一天早晨上班，到部门经理办公室，准备见一些下属。</a:t>
            </a:r>
            <a:endParaRPr lang="zh-CN" altLang="zh-CN" sz="2000" dirty="0">
              <a:cs typeface="+mn-cs"/>
            </a:endParaRPr>
          </a:p>
          <a:p>
            <a:pPr lvl="1" eaLnBrk="1" hangingPunct="1">
              <a:lnSpc>
                <a:spcPct val="110000"/>
              </a:lnSpc>
              <a:spcAft>
                <a:spcPts val="0"/>
              </a:spcAft>
              <a:defRPr/>
            </a:pPr>
            <a:r>
              <a:rPr lang="en-US" altLang="zh-CN" sz="2000" b="1" dirty="0">
                <a:cs typeface="+mn-cs"/>
              </a:rPr>
              <a:t>Howard</a:t>
            </a:r>
            <a:r>
              <a:rPr lang="zh-CN" altLang="zh-CN" sz="2000" b="1" dirty="0">
                <a:cs typeface="+mn-cs"/>
              </a:rPr>
              <a:t>（中老年男性）</a:t>
            </a:r>
            <a:r>
              <a:rPr lang="en-US" altLang="zh-CN" sz="2000" b="1" dirty="0">
                <a:cs typeface="+mn-cs"/>
              </a:rPr>
              <a:t>: </a:t>
            </a:r>
            <a:r>
              <a:rPr lang="zh-CN" altLang="zh-CN" sz="2000" b="1" dirty="0">
                <a:cs typeface="+mn-cs"/>
              </a:rPr>
              <a:t>原部门经理</a:t>
            </a:r>
            <a:r>
              <a:rPr lang="en-US" altLang="zh-CN" sz="2000" b="1" dirty="0">
                <a:cs typeface="+mn-cs"/>
              </a:rPr>
              <a:t>, </a:t>
            </a:r>
            <a:r>
              <a:rPr lang="zh-CN" altLang="zh-CN" sz="2000" b="1" dirty="0">
                <a:cs typeface="+mn-cs"/>
              </a:rPr>
              <a:t>有自己的一班下属。不愿意被</a:t>
            </a:r>
            <a:r>
              <a:rPr lang="en-US" altLang="zh-CN" sz="2000" b="1" dirty="0">
                <a:cs typeface="+mn-cs"/>
              </a:rPr>
              <a:t>Cindy</a:t>
            </a:r>
            <a:r>
              <a:rPr lang="zh-CN" altLang="zh-CN" sz="2000" b="1" dirty="0">
                <a:cs typeface="+mn-cs"/>
              </a:rPr>
              <a:t>取代</a:t>
            </a:r>
            <a:r>
              <a:rPr lang="zh-CN" altLang="en-US" sz="2000" b="1" dirty="0">
                <a:cs typeface="+mn-cs"/>
              </a:rPr>
              <a:t>。总部要求他再呆一周帮助</a:t>
            </a:r>
            <a:r>
              <a:rPr lang="en-US" altLang="zh-CN" sz="2000" b="1" dirty="0">
                <a:cs typeface="+mn-cs"/>
              </a:rPr>
              <a:t>Cindy</a:t>
            </a:r>
            <a:r>
              <a:rPr lang="zh-CN" altLang="en-US" sz="2000" b="1" dirty="0">
                <a:cs typeface="+mn-cs"/>
              </a:rPr>
              <a:t>了解情况。听说是年轻女性，决定第一天</a:t>
            </a:r>
            <a:r>
              <a:rPr lang="zh-CN" altLang="zh-CN" sz="2000" b="1" dirty="0">
                <a:cs typeface="+mn-cs"/>
              </a:rPr>
              <a:t>要给</a:t>
            </a:r>
            <a:r>
              <a:rPr lang="zh-CN" altLang="en-US" sz="2000" b="1" dirty="0">
                <a:cs typeface="+mn-cs"/>
              </a:rPr>
              <a:t>新经理</a:t>
            </a:r>
            <a:r>
              <a:rPr lang="zh-CN" altLang="zh-CN" sz="2000" b="1" dirty="0">
                <a:cs typeface="+mn-cs"/>
              </a:rPr>
              <a:t>一个下马威。</a:t>
            </a:r>
            <a:endParaRPr lang="zh-CN" altLang="zh-CN" sz="2400" dirty="0"/>
          </a:p>
          <a:p>
            <a:pPr eaLnBrk="1" hangingPunct="1">
              <a:lnSpc>
                <a:spcPct val="110000"/>
              </a:lnSpc>
              <a:spcAft>
                <a:spcPts val="0"/>
              </a:spcAft>
              <a:defRPr/>
            </a:pPr>
            <a:r>
              <a:rPr lang="zh-CN" altLang="en-US" sz="2400" b="1" dirty="0"/>
              <a:t>场景：</a:t>
            </a:r>
            <a:r>
              <a:rPr lang="en-US" altLang="zh-CN" sz="2000" b="1" dirty="0"/>
              <a:t>Cindy</a:t>
            </a:r>
            <a:r>
              <a:rPr lang="zh-CN" altLang="zh-CN" sz="2000" b="1" dirty="0"/>
              <a:t>进到部门经理办公室，发现</a:t>
            </a:r>
            <a:r>
              <a:rPr lang="en-US" altLang="zh-CN" sz="2000" b="1" dirty="0"/>
              <a:t>Howard</a:t>
            </a:r>
            <a:r>
              <a:rPr lang="zh-CN" altLang="zh-CN" sz="2000" b="1" dirty="0"/>
              <a:t>和一屋子人在里面，讨论部门问题。（</a:t>
            </a:r>
            <a:r>
              <a:rPr lang="en-US" altLang="zh-CN" sz="2000" b="1" dirty="0"/>
              <a:t>Howard</a:t>
            </a:r>
            <a:r>
              <a:rPr lang="zh-CN" altLang="zh-CN" sz="2000" b="1" dirty="0"/>
              <a:t>没有腾出办公室）。</a:t>
            </a:r>
            <a:r>
              <a:rPr lang="en-US" altLang="zh-CN" sz="2000" b="1" dirty="0"/>
              <a:t>Cindy</a:t>
            </a:r>
            <a:r>
              <a:rPr lang="zh-CN" altLang="zh-CN" sz="2000" b="1" dirty="0"/>
              <a:t>敲了敲门，和大家打招呼。</a:t>
            </a:r>
            <a:r>
              <a:rPr lang="zh-CN" altLang="en-US" sz="2000" b="1" dirty="0"/>
              <a:t>这时，</a:t>
            </a:r>
            <a:r>
              <a:rPr lang="en-US" altLang="zh-CN" sz="2000" b="1" dirty="0"/>
              <a:t>Howard</a:t>
            </a:r>
            <a:r>
              <a:rPr lang="zh-CN" altLang="zh-CN" sz="2000" b="1" dirty="0"/>
              <a:t>说</a:t>
            </a:r>
            <a:r>
              <a:rPr lang="zh-CN" altLang="en-US" sz="2000" b="1" dirty="0"/>
              <a:t>：“</a:t>
            </a:r>
            <a:r>
              <a:rPr lang="zh-CN" altLang="zh-CN" sz="2000" b="1" dirty="0"/>
              <a:t>有什么事吗？秘书没有告诉你，我们正在商量部门重要事情吗？</a:t>
            </a:r>
            <a:r>
              <a:rPr lang="zh-CN" altLang="en-US" sz="2000" b="1" dirty="0"/>
              <a:t>”</a:t>
            </a:r>
            <a:endParaRPr lang="zh-CN" altLang="zh-CN" sz="2400" dirty="0"/>
          </a:p>
          <a:p>
            <a:pPr eaLnBrk="1" hangingPunct="1">
              <a:lnSpc>
                <a:spcPct val="110000"/>
              </a:lnSpc>
              <a:spcAft>
                <a:spcPts val="0"/>
              </a:spcAft>
              <a:defRPr/>
            </a:pPr>
            <a:r>
              <a:rPr lang="zh-CN" altLang="en-US" sz="2400" b="1" dirty="0"/>
              <a:t>表演：如果你是</a:t>
            </a:r>
            <a:r>
              <a:rPr lang="en-US" altLang="zh-CN" sz="2400" b="1" dirty="0"/>
              <a:t>Cindy</a:t>
            </a:r>
            <a:r>
              <a:rPr lang="zh-CN" altLang="en-US" sz="2400" b="1" dirty="0"/>
              <a:t>，你会怎么回应？</a:t>
            </a:r>
            <a:r>
              <a:rPr lang="zh-CN" altLang="zh-CN" sz="2400" b="1" dirty="0"/>
              <a:t>怎样有效</a:t>
            </a:r>
            <a:r>
              <a:rPr lang="en-US" altLang="zh-CN" sz="2400" b="1" dirty="0"/>
              <a:t>?</a:t>
            </a:r>
            <a:endParaRPr lang="zh-CN" altLang="zh-CN" sz="2400" dirty="0"/>
          </a:p>
          <a:p>
            <a:pPr eaLnBrk="1" hangingPunct="1">
              <a:defRPr/>
            </a:pPr>
            <a:endParaRPr lang="zh-CN" altLang="en-US" dirty="0"/>
          </a:p>
        </p:txBody>
      </p:sp>
      <p:sp>
        <p:nvSpPr>
          <p:cNvPr id="29700" name="灯片编号占位符 3"/>
          <p:cNvSpPr>
            <a:spLocks noGrp="1"/>
          </p:cNvSpPr>
          <p:nvPr>
            <p:ph type="sldNum" sz="quarter" idx="12"/>
          </p:nvPr>
        </p:nvSpPr>
        <p:spPr>
          <a:noFill/>
        </p:spPr>
        <p:txBody>
          <a:bodyPr/>
          <a:lstStyle/>
          <a:p>
            <a:fld id="{71B86C46-D61D-4A36-830A-3F65D9EC3CEF}" type="slidenum">
              <a:rPr lang="zh-CN" altLang="en-US" smtClean="0"/>
              <a:pPr/>
              <a:t>30</a:t>
            </a:fld>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0CEDF050-9199-4078-BBA9-A601142159CD}" type="slidenum">
              <a:rPr lang="zh-CN" altLang="en-US" smtClean="0"/>
              <a:pPr/>
              <a:t>31</a:t>
            </a:fld>
            <a:endParaRPr lang="en-US" altLang="zh-CN"/>
          </a:p>
        </p:txBody>
      </p:sp>
      <p:sp>
        <p:nvSpPr>
          <p:cNvPr id="30723" name="Rectangle 2"/>
          <p:cNvSpPr>
            <a:spLocks noGrp="1" noChangeArrowheads="1"/>
          </p:cNvSpPr>
          <p:nvPr>
            <p:ph type="title"/>
          </p:nvPr>
        </p:nvSpPr>
        <p:spPr/>
        <p:txBody>
          <a:bodyPr/>
          <a:lstStyle/>
          <a:p>
            <a:pPr eaLnBrk="1" hangingPunct="1"/>
            <a:r>
              <a:rPr lang="en-US" altLang="zh-CN"/>
              <a:t>Discussions</a:t>
            </a:r>
          </a:p>
        </p:txBody>
      </p:sp>
      <p:sp>
        <p:nvSpPr>
          <p:cNvPr id="30724" name="Rectangle 3"/>
          <p:cNvSpPr>
            <a:spLocks noGrp="1" noChangeArrowheads="1"/>
          </p:cNvSpPr>
          <p:nvPr>
            <p:ph type="body" idx="1"/>
          </p:nvPr>
        </p:nvSpPr>
        <p:spPr/>
        <p:txBody>
          <a:bodyPr/>
          <a:lstStyle/>
          <a:p>
            <a:pPr eaLnBrk="1" hangingPunct="1"/>
            <a:r>
              <a:rPr lang="en-US" altLang="zh-CN"/>
              <a:t>Regarding your scores, does the result seem right?  If not, what</a:t>
            </a:r>
            <a:r>
              <a:rPr lang="en-US" altLang="zh-CN">
                <a:latin typeface="Garamond" pitchFamily="18" charset="0"/>
              </a:rPr>
              <a:t>’</a:t>
            </a:r>
            <a:r>
              <a:rPr lang="en-US" altLang="zh-CN"/>
              <a:t>s wrong, or what is missing?</a:t>
            </a:r>
          </a:p>
          <a:p>
            <a:pPr eaLnBrk="1" hangingPunct="1">
              <a:buFontTx/>
              <a:buNone/>
            </a:pPr>
            <a:endParaRPr lang="en-US" altLang="zh-CN"/>
          </a:p>
          <a:p>
            <a:pPr eaLnBrk="1" hangingPunct="1"/>
            <a:r>
              <a:rPr lang="en-US" altLang="zh-CN"/>
              <a:t>Is the result what you want?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6"/>
          <p:cNvSpPr>
            <a:spLocks noGrp="1"/>
          </p:cNvSpPr>
          <p:nvPr>
            <p:ph type="sldNum" sz="quarter" idx="12"/>
          </p:nvPr>
        </p:nvSpPr>
        <p:spPr>
          <a:noFill/>
        </p:spPr>
        <p:txBody>
          <a:bodyPr/>
          <a:lstStyle/>
          <a:p>
            <a:fld id="{992E4D1D-CDFB-4263-953A-D9BCE1271038}" type="slidenum">
              <a:rPr lang="zh-CN" altLang="en-US" smtClean="0"/>
              <a:pPr/>
              <a:t>32</a:t>
            </a:fld>
            <a:endParaRPr lang="en-US" altLang="zh-CN"/>
          </a:p>
        </p:txBody>
      </p:sp>
      <p:sp>
        <p:nvSpPr>
          <p:cNvPr id="31747" name="Rectangle 2"/>
          <p:cNvSpPr>
            <a:spLocks noGrp="1" noChangeArrowheads="1"/>
          </p:cNvSpPr>
          <p:nvPr>
            <p:ph type="title"/>
          </p:nvPr>
        </p:nvSpPr>
        <p:spPr/>
        <p:txBody>
          <a:bodyPr/>
          <a:lstStyle/>
          <a:p>
            <a:pPr eaLnBrk="1" hangingPunct="1"/>
            <a:r>
              <a:rPr lang="en-US" altLang="zh-CN">
                <a:solidFill>
                  <a:schemeClr val="hlink"/>
                </a:solidFill>
              </a:rPr>
              <a:t>II. Leader as Motivator</a:t>
            </a:r>
          </a:p>
        </p:txBody>
      </p:sp>
      <p:sp>
        <p:nvSpPr>
          <p:cNvPr id="31748" name="Rectangle 3"/>
          <p:cNvSpPr>
            <a:spLocks noGrp="1" noChangeArrowheads="1"/>
          </p:cNvSpPr>
          <p:nvPr>
            <p:ph type="body" sz="half" idx="1"/>
          </p:nvPr>
        </p:nvSpPr>
        <p:spPr>
          <a:xfrm>
            <a:off x="457200" y="1600200"/>
            <a:ext cx="8229600" cy="1828800"/>
          </a:xfrm>
        </p:spPr>
        <p:txBody>
          <a:bodyPr>
            <a:normAutofit lnSpcReduction="10000"/>
          </a:bodyPr>
          <a:lstStyle/>
          <a:p>
            <a:pPr eaLnBrk="1" hangingPunct="1">
              <a:buFontTx/>
              <a:buNone/>
            </a:pPr>
            <a:r>
              <a:rPr lang="zh-CN" altLang="en-US" sz="2800"/>
              <a:t>   </a:t>
            </a:r>
            <a:r>
              <a:rPr lang="en-US" altLang="zh-CN" sz="2800"/>
              <a:t>Administrators have two principal ways to elicit better performance from people: </a:t>
            </a:r>
          </a:p>
          <a:p>
            <a:pPr lvl="1" eaLnBrk="1" hangingPunct="1"/>
            <a:r>
              <a:rPr lang="en-US" altLang="zh-CN" sz="2400" b="1"/>
              <a:t>Motivation</a:t>
            </a:r>
          </a:p>
          <a:p>
            <a:pPr lvl="1" eaLnBrk="1" hangingPunct="1"/>
            <a:r>
              <a:rPr lang="en-US" altLang="zh-CN" sz="2400"/>
              <a:t>Training</a:t>
            </a:r>
          </a:p>
        </p:txBody>
      </p:sp>
      <p:pic>
        <p:nvPicPr>
          <p:cNvPr id="31749" name="Picture 6"/>
          <p:cNvPicPr>
            <a:picLocks noGrp="1" noChangeAspect="1" noChangeArrowheads="1"/>
          </p:cNvPicPr>
          <p:nvPr>
            <p:ph sz="half" idx="2"/>
          </p:nvPr>
        </p:nvPicPr>
        <p:blipFill>
          <a:blip r:embed="rId2" cstate="print"/>
          <a:srcRect l="14543" t="13469" r="19998" b="67363"/>
          <a:stretch>
            <a:fillRect/>
          </a:stretch>
        </p:blipFill>
        <p:spPr>
          <a:xfrm>
            <a:off x="304800" y="3505200"/>
            <a:ext cx="8458200" cy="32004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FCF835DE-F8B6-4ABF-9C57-5D6CE4CE34A6}" type="slidenum">
              <a:rPr lang="zh-CN" altLang="en-US" smtClean="0"/>
              <a:pPr/>
              <a:t>33</a:t>
            </a:fld>
            <a:endParaRPr lang="en-US" altLang="zh-CN"/>
          </a:p>
        </p:txBody>
      </p:sp>
      <p:sp>
        <p:nvSpPr>
          <p:cNvPr id="32771" name="Rectangle 2"/>
          <p:cNvSpPr>
            <a:spLocks noGrp="1" noChangeArrowheads="1"/>
          </p:cNvSpPr>
          <p:nvPr>
            <p:ph type="title"/>
          </p:nvPr>
        </p:nvSpPr>
        <p:spPr/>
        <p:txBody>
          <a:bodyPr>
            <a:normAutofit fontScale="90000"/>
          </a:bodyPr>
          <a:lstStyle/>
          <a:p>
            <a:pPr eaLnBrk="1" hangingPunct="1"/>
            <a:r>
              <a:rPr lang="en-US" altLang="zh-CN" sz="4000"/>
              <a:t>Classical Perspective on Management</a:t>
            </a:r>
          </a:p>
        </p:txBody>
      </p:sp>
      <p:sp>
        <p:nvSpPr>
          <p:cNvPr id="32772" name="Rectangle 3"/>
          <p:cNvSpPr>
            <a:spLocks noGrp="1" noChangeArrowheads="1"/>
          </p:cNvSpPr>
          <p:nvPr>
            <p:ph type="body" idx="1"/>
          </p:nvPr>
        </p:nvSpPr>
        <p:spPr>
          <a:xfrm>
            <a:off x="381000" y="2057400"/>
            <a:ext cx="8229600" cy="4525963"/>
          </a:xfrm>
        </p:spPr>
        <p:txBody>
          <a:bodyPr/>
          <a:lstStyle/>
          <a:p>
            <a:pPr eaLnBrk="1" hangingPunct="1">
              <a:spcAft>
                <a:spcPct val="50000"/>
              </a:spcAft>
            </a:pPr>
            <a:r>
              <a:rPr lang="en-US" altLang="zh-CN"/>
              <a:t>Pioneers: Taylor, Fayol and Weber</a:t>
            </a:r>
          </a:p>
          <a:p>
            <a:pPr eaLnBrk="1" hangingPunct="1">
              <a:spcAft>
                <a:spcPct val="50000"/>
              </a:spcAft>
            </a:pPr>
            <a:r>
              <a:rPr lang="en-US" altLang="zh-CN"/>
              <a:t>This perspective gave managers fundamental new skills for establishing high </a:t>
            </a:r>
            <a:r>
              <a:rPr lang="en-US" altLang="zh-CN" u="sng"/>
              <a:t>productivity</a:t>
            </a:r>
            <a:r>
              <a:rPr lang="en-US" altLang="zh-CN"/>
              <a:t> and effective treatment of employees.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6"/>
          <p:cNvSpPr>
            <a:spLocks noGrp="1"/>
          </p:cNvSpPr>
          <p:nvPr>
            <p:ph type="sldNum" sz="quarter" idx="12"/>
          </p:nvPr>
        </p:nvSpPr>
        <p:spPr>
          <a:noFill/>
        </p:spPr>
        <p:txBody>
          <a:bodyPr/>
          <a:lstStyle/>
          <a:p>
            <a:fld id="{DA7EF4EF-BAAB-4E53-B6A1-252070B06B8F}" type="slidenum">
              <a:rPr lang="zh-CN" altLang="en-US" smtClean="0"/>
              <a:pPr/>
              <a:t>34</a:t>
            </a:fld>
            <a:endParaRPr lang="en-US" altLang="zh-CN"/>
          </a:p>
        </p:txBody>
      </p:sp>
      <p:sp>
        <p:nvSpPr>
          <p:cNvPr id="33795" name="Rectangle 2"/>
          <p:cNvSpPr>
            <a:spLocks noGrp="1" noChangeArrowheads="1"/>
          </p:cNvSpPr>
          <p:nvPr>
            <p:ph type="title"/>
          </p:nvPr>
        </p:nvSpPr>
        <p:spPr/>
        <p:txBody>
          <a:bodyPr/>
          <a:lstStyle/>
          <a:p>
            <a:pPr eaLnBrk="1" hangingPunct="1"/>
            <a:r>
              <a:rPr lang="en-US" altLang="zh-CN"/>
              <a:t>Humanistic Perspective </a:t>
            </a:r>
          </a:p>
        </p:txBody>
      </p:sp>
      <p:sp>
        <p:nvSpPr>
          <p:cNvPr id="33796" name="Rectangle 3"/>
          <p:cNvSpPr>
            <a:spLocks noGrp="1" noChangeArrowheads="1"/>
          </p:cNvSpPr>
          <p:nvPr>
            <p:ph type="body" sz="half" idx="1"/>
          </p:nvPr>
        </p:nvSpPr>
        <p:spPr>
          <a:xfrm>
            <a:off x="457200" y="1600200"/>
            <a:ext cx="5943600" cy="4525963"/>
          </a:xfrm>
        </p:spPr>
        <p:txBody>
          <a:bodyPr>
            <a:normAutofit fontScale="92500" lnSpcReduction="10000"/>
          </a:bodyPr>
          <a:lstStyle/>
          <a:p>
            <a:pPr eaLnBrk="1" hangingPunct="1"/>
            <a:r>
              <a:rPr lang="en-US" altLang="zh-CN"/>
              <a:t>Pioneers: Mary P. Follett</a:t>
            </a:r>
          </a:p>
          <a:p>
            <a:pPr eaLnBrk="1" hangingPunct="1">
              <a:buFontTx/>
              <a:buNone/>
            </a:pPr>
            <a:r>
              <a:rPr lang="en-US" altLang="zh-CN"/>
              <a:t>                   Chester Barnard</a:t>
            </a:r>
          </a:p>
          <a:p>
            <a:pPr eaLnBrk="1" hangingPunct="1"/>
            <a:r>
              <a:rPr lang="en-US" altLang="zh-CN"/>
              <a:t>Two subfield of the humanistic perspective:</a:t>
            </a:r>
          </a:p>
          <a:p>
            <a:pPr lvl="1" eaLnBrk="1" hangingPunct="1"/>
            <a:r>
              <a:rPr lang="en-US" altLang="zh-CN"/>
              <a:t>The human relations approach</a:t>
            </a:r>
          </a:p>
          <a:p>
            <a:pPr lvl="2" eaLnBrk="1" hangingPunct="1"/>
            <a:r>
              <a:rPr lang="en-US" altLang="zh-CN"/>
              <a:t>Hawthorne Studies </a:t>
            </a:r>
          </a:p>
          <a:p>
            <a:pPr lvl="1" eaLnBrk="1" hangingPunct="1"/>
            <a:r>
              <a:rPr lang="en-US" altLang="zh-CN"/>
              <a:t>The human resources approach</a:t>
            </a:r>
          </a:p>
          <a:p>
            <a:pPr lvl="2" eaLnBrk="1" hangingPunct="1"/>
            <a:r>
              <a:rPr lang="en-US" altLang="zh-CN"/>
              <a:t>Maslow: Hierarchy of Needs</a:t>
            </a:r>
          </a:p>
          <a:p>
            <a:pPr lvl="2" eaLnBrk="1" hangingPunct="1"/>
            <a:r>
              <a:rPr lang="en-US" altLang="zh-CN"/>
              <a:t>McGregor: Theory X &amp; Y</a:t>
            </a:r>
          </a:p>
          <a:p>
            <a:pPr lvl="2" eaLnBrk="1" hangingPunct="1"/>
            <a:r>
              <a:rPr lang="en-US" altLang="zh-CN"/>
              <a:t>Herzberg: Two-Factor Theory</a:t>
            </a:r>
          </a:p>
        </p:txBody>
      </p:sp>
      <p:pic>
        <p:nvPicPr>
          <p:cNvPr id="33797" name="Picture 6" descr="barnard"/>
          <p:cNvPicPr>
            <a:picLocks noChangeAspect="1" noChangeArrowheads="1"/>
          </p:cNvPicPr>
          <p:nvPr/>
        </p:nvPicPr>
        <p:blipFill>
          <a:blip r:embed="rId2" cstate="print"/>
          <a:srcRect/>
          <a:stretch>
            <a:fillRect/>
          </a:stretch>
        </p:blipFill>
        <p:spPr bwMode="auto">
          <a:xfrm>
            <a:off x="6904038" y="3733800"/>
            <a:ext cx="1546225" cy="2209800"/>
          </a:xfrm>
          <a:prstGeom prst="rect">
            <a:avLst/>
          </a:prstGeom>
          <a:noFill/>
          <a:ln w="9525">
            <a:noFill/>
            <a:miter lim="800000"/>
            <a:headEnd/>
            <a:tailEnd/>
          </a:ln>
        </p:spPr>
      </p:pic>
      <p:pic>
        <p:nvPicPr>
          <p:cNvPr id="33798" name="Picture 7" descr="follett_fin"/>
          <p:cNvPicPr>
            <a:picLocks noChangeAspect="1" noChangeArrowheads="1"/>
          </p:cNvPicPr>
          <p:nvPr/>
        </p:nvPicPr>
        <p:blipFill>
          <a:blip r:embed="rId3" cstate="print"/>
          <a:srcRect/>
          <a:stretch>
            <a:fillRect/>
          </a:stretch>
        </p:blipFill>
        <p:spPr bwMode="auto">
          <a:xfrm>
            <a:off x="6858000" y="1371600"/>
            <a:ext cx="1577975" cy="2209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1B7A8EAD-38A5-4661-8C38-1A910AF1E39C}" type="slidenum">
              <a:rPr lang="zh-CN" altLang="en-US" smtClean="0"/>
              <a:pPr/>
              <a:t>35</a:t>
            </a:fld>
            <a:endParaRPr lang="en-US" altLang="zh-CN"/>
          </a:p>
        </p:txBody>
      </p:sp>
      <p:sp>
        <p:nvSpPr>
          <p:cNvPr id="34819" name="Rectangle 2"/>
          <p:cNvSpPr>
            <a:spLocks noGrp="1" noChangeArrowheads="1"/>
          </p:cNvSpPr>
          <p:nvPr>
            <p:ph type="title"/>
          </p:nvPr>
        </p:nvSpPr>
        <p:spPr>
          <a:xfrm>
            <a:off x="457200" y="274638"/>
            <a:ext cx="8229600" cy="1477962"/>
          </a:xfrm>
        </p:spPr>
        <p:txBody>
          <a:bodyPr/>
          <a:lstStyle/>
          <a:p>
            <a:pPr eaLnBrk="1" hangingPunct="1"/>
            <a:r>
              <a:rPr lang="en-US" altLang="zh-CN" sz="4000"/>
              <a:t>Human Relations Approach: Hawthorne Studies</a:t>
            </a:r>
          </a:p>
        </p:txBody>
      </p:sp>
      <p:sp>
        <p:nvSpPr>
          <p:cNvPr id="34820" name="Rectangle 3"/>
          <p:cNvSpPr>
            <a:spLocks noGrp="1" noChangeArrowheads="1"/>
          </p:cNvSpPr>
          <p:nvPr>
            <p:ph type="body" idx="1"/>
          </p:nvPr>
        </p:nvSpPr>
        <p:spPr>
          <a:xfrm>
            <a:off x="304800" y="2133600"/>
            <a:ext cx="8610600" cy="4038600"/>
          </a:xfrm>
        </p:spPr>
        <p:txBody>
          <a:bodyPr/>
          <a:lstStyle/>
          <a:p>
            <a:pPr eaLnBrk="1" hangingPunct="1">
              <a:spcAft>
                <a:spcPct val="50000"/>
              </a:spcAft>
            </a:pPr>
            <a:r>
              <a:rPr lang="en-US" altLang="zh-CN" dirty="0"/>
              <a:t>Mayo found a significant factor affecting organizational activity was NOT </a:t>
            </a:r>
            <a:r>
              <a:rPr lang="en-US" altLang="zh-CN" u="sng" dirty="0"/>
              <a:t>physical conditions or monetary rewards</a:t>
            </a:r>
            <a:r>
              <a:rPr lang="en-US" altLang="zh-CN" dirty="0"/>
              <a:t>, but </a:t>
            </a:r>
            <a:r>
              <a:rPr lang="en-US" altLang="zh-CN" i="1" u="sng" dirty="0"/>
              <a:t>interpersonal relations</a:t>
            </a:r>
            <a:r>
              <a:rPr lang="en-US" altLang="zh-CN" u="sng" dirty="0"/>
              <a:t> </a:t>
            </a:r>
            <a:r>
              <a:rPr lang="en-US" altLang="zh-CN" dirty="0"/>
              <a:t>developed on the job.  </a:t>
            </a:r>
          </a:p>
          <a:p>
            <a:pPr eaLnBrk="1" hangingPunct="1">
              <a:spcAft>
                <a:spcPct val="50000"/>
              </a:spcAft>
            </a:pPr>
            <a:r>
              <a:rPr lang="en-US" altLang="zh-CN" dirty="0"/>
              <a:t>The theory was this: improving interpersonal relations leads to increased productivity.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6"/>
          <p:cNvSpPr>
            <a:spLocks noGrp="1"/>
          </p:cNvSpPr>
          <p:nvPr>
            <p:ph type="sldNum" sz="quarter" idx="12"/>
          </p:nvPr>
        </p:nvSpPr>
        <p:spPr>
          <a:noFill/>
        </p:spPr>
        <p:txBody>
          <a:bodyPr/>
          <a:lstStyle/>
          <a:p>
            <a:fld id="{C9041596-3D15-4A58-BF08-548D23E9ECE7}" type="slidenum">
              <a:rPr lang="zh-CN" altLang="en-US" smtClean="0"/>
              <a:pPr/>
              <a:t>36</a:t>
            </a:fld>
            <a:endParaRPr lang="en-US" altLang="zh-CN"/>
          </a:p>
        </p:txBody>
      </p:sp>
      <p:sp>
        <p:nvSpPr>
          <p:cNvPr id="36867" name="Rectangle 2"/>
          <p:cNvSpPr>
            <a:spLocks noGrp="1" noChangeArrowheads="1"/>
          </p:cNvSpPr>
          <p:nvPr>
            <p:ph type="title"/>
          </p:nvPr>
        </p:nvSpPr>
        <p:spPr/>
        <p:txBody>
          <a:bodyPr>
            <a:normAutofit fontScale="90000"/>
          </a:bodyPr>
          <a:lstStyle/>
          <a:p>
            <a:pPr eaLnBrk="1" hangingPunct="1"/>
            <a:r>
              <a:rPr lang="en-US" altLang="zh-CN" sz="4000"/>
              <a:t>Human Resources Approach:</a:t>
            </a:r>
            <a:br>
              <a:rPr lang="en-US" altLang="zh-CN" sz="4000"/>
            </a:br>
            <a:r>
              <a:rPr lang="en-US" altLang="zh-CN" sz="4000"/>
              <a:t>Maslow</a:t>
            </a:r>
            <a:r>
              <a:rPr lang="en-US" altLang="zh-CN" sz="4000">
                <a:latin typeface="Garamond" pitchFamily="18" charset="0"/>
              </a:rPr>
              <a:t>’</a:t>
            </a:r>
            <a:r>
              <a:rPr lang="en-US" altLang="zh-CN" sz="4000"/>
              <a:t>s Hierarchy of Needs</a:t>
            </a:r>
          </a:p>
        </p:txBody>
      </p:sp>
      <p:sp>
        <p:nvSpPr>
          <p:cNvPr id="36868" name="Rectangle 3"/>
          <p:cNvSpPr>
            <a:spLocks noGrp="1" noChangeArrowheads="1"/>
          </p:cNvSpPr>
          <p:nvPr>
            <p:ph type="body" sz="half" idx="2"/>
          </p:nvPr>
        </p:nvSpPr>
        <p:spPr>
          <a:xfrm>
            <a:off x="457200" y="5181600"/>
            <a:ext cx="8229600" cy="1447800"/>
          </a:xfrm>
        </p:spPr>
        <p:txBody>
          <a:bodyPr/>
          <a:lstStyle/>
          <a:p>
            <a:pPr eaLnBrk="1" hangingPunct="1">
              <a:lnSpc>
                <a:spcPct val="90000"/>
              </a:lnSpc>
              <a:buFontTx/>
              <a:buNone/>
            </a:pPr>
            <a:r>
              <a:rPr lang="zh-CN" altLang="en-US" sz="2800"/>
              <a:t>   </a:t>
            </a:r>
            <a:r>
              <a:rPr lang="en-US" altLang="zh-CN" sz="2800"/>
              <a:t>According to Maslow, an individual</a:t>
            </a:r>
            <a:r>
              <a:rPr lang="en-US" altLang="zh-CN" sz="2800">
                <a:latin typeface="Garamond" pitchFamily="18" charset="0"/>
              </a:rPr>
              <a:t>’</a:t>
            </a:r>
            <a:r>
              <a:rPr lang="en-US" altLang="zh-CN" sz="2800"/>
              <a:t>s behavior at a particular moment is usually determined by his strongest need.</a:t>
            </a:r>
          </a:p>
          <a:p>
            <a:pPr eaLnBrk="1" hangingPunct="1">
              <a:lnSpc>
                <a:spcPct val="90000"/>
              </a:lnSpc>
            </a:pPr>
            <a:endParaRPr lang="zh-CN" altLang="en-US" sz="2800"/>
          </a:p>
        </p:txBody>
      </p:sp>
      <p:pic>
        <p:nvPicPr>
          <p:cNvPr id="36869" name="Picture 7"/>
          <p:cNvPicPr>
            <a:picLocks noGrp="1" noChangeAspect="1" noChangeArrowheads="1"/>
          </p:cNvPicPr>
          <p:nvPr>
            <p:ph sz="half" idx="1"/>
          </p:nvPr>
        </p:nvPicPr>
        <p:blipFill>
          <a:blip r:embed="rId2" cstate="print"/>
          <a:srcRect l="20702" t="17767" r="19266" b="62177"/>
          <a:stretch>
            <a:fillRect/>
          </a:stretch>
        </p:blipFill>
        <p:spPr>
          <a:xfrm>
            <a:off x="1143000" y="1752600"/>
            <a:ext cx="6934200" cy="32766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灯片编号占位符 5"/>
          <p:cNvSpPr>
            <a:spLocks noGrp="1"/>
          </p:cNvSpPr>
          <p:nvPr>
            <p:ph type="sldNum" sz="quarter" idx="12"/>
          </p:nvPr>
        </p:nvSpPr>
        <p:spPr>
          <a:noFill/>
        </p:spPr>
        <p:txBody>
          <a:bodyPr/>
          <a:lstStyle/>
          <a:p>
            <a:fld id="{312375C7-7B55-4309-BD59-EF065AE28024}" type="slidenum">
              <a:rPr lang="zh-CN" altLang="en-US" smtClean="0"/>
              <a:pPr/>
              <a:t>37</a:t>
            </a:fld>
            <a:endParaRPr lang="en-US" altLang="zh-CN"/>
          </a:p>
        </p:txBody>
      </p:sp>
      <p:sp>
        <p:nvSpPr>
          <p:cNvPr id="37891" name="Rectangle 2"/>
          <p:cNvSpPr>
            <a:spLocks noGrp="1" noChangeArrowheads="1"/>
          </p:cNvSpPr>
          <p:nvPr>
            <p:ph type="title"/>
          </p:nvPr>
        </p:nvSpPr>
        <p:spPr/>
        <p:txBody>
          <a:bodyPr/>
          <a:lstStyle/>
          <a:p>
            <a:pPr eaLnBrk="1" hangingPunct="1"/>
            <a:r>
              <a:rPr lang="en-US" altLang="zh-CN" sz="4000"/>
              <a:t>Significance of Maslow</a:t>
            </a:r>
            <a:r>
              <a:rPr lang="en-US" altLang="zh-CN" sz="4000">
                <a:latin typeface="Garamond" pitchFamily="18" charset="0"/>
              </a:rPr>
              <a:t>’</a:t>
            </a:r>
            <a:r>
              <a:rPr lang="en-US" altLang="zh-CN" sz="4000"/>
              <a:t>s Theory</a:t>
            </a:r>
          </a:p>
        </p:txBody>
      </p:sp>
      <p:sp>
        <p:nvSpPr>
          <p:cNvPr id="37892" name="Rectangle 3"/>
          <p:cNvSpPr>
            <a:spLocks noGrp="1" noChangeArrowheads="1"/>
          </p:cNvSpPr>
          <p:nvPr>
            <p:ph type="body" idx="1"/>
          </p:nvPr>
        </p:nvSpPr>
        <p:spPr/>
        <p:txBody>
          <a:bodyPr/>
          <a:lstStyle/>
          <a:p>
            <a:pPr eaLnBrk="1" hangingPunct="1">
              <a:spcAft>
                <a:spcPct val="50000"/>
              </a:spcAft>
            </a:pPr>
            <a:r>
              <a:rPr lang="en-US" altLang="zh-CN" dirty="0"/>
              <a:t>Different people require different treatment by management.</a:t>
            </a:r>
          </a:p>
          <a:p>
            <a:pPr eaLnBrk="1" hangingPunct="1">
              <a:spcAft>
                <a:spcPct val="50000"/>
              </a:spcAft>
            </a:pPr>
            <a:r>
              <a:rPr lang="en-US" altLang="zh-CN" dirty="0"/>
              <a:t>The same person, over time, may require different treatment.</a:t>
            </a:r>
          </a:p>
          <a:p>
            <a:pPr eaLnBrk="1" hangingPunct="1">
              <a:spcAft>
                <a:spcPct val="50000"/>
              </a:spcAft>
            </a:pPr>
            <a:r>
              <a:rPr lang="en-US" altLang="zh-CN" dirty="0"/>
              <a:t>Management should never expect a cessation of complaints (</a:t>
            </a:r>
            <a:r>
              <a:rPr lang="zh-CN" altLang="en-US" dirty="0"/>
              <a:t>没有抱怨）</a:t>
            </a:r>
            <a:r>
              <a:rPr lang="en-US" altLang="zh-CN" dirty="0"/>
              <a:t>but rather should expect different ones.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6"/>
          <p:cNvSpPr>
            <a:spLocks noGrp="1"/>
          </p:cNvSpPr>
          <p:nvPr>
            <p:ph type="sldNum" sz="quarter" idx="12"/>
          </p:nvPr>
        </p:nvSpPr>
        <p:spPr>
          <a:noFill/>
        </p:spPr>
        <p:txBody>
          <a:bodyPr/>
          <a:lstStyle/>
          <a:p>
            <a:fld id="{694D642D-A927-41EA-A882-07A26592E1CE}" type="slidenum">
              <a:rPr lang="zh-CN" altLang="en-US" smtClean="0"/>
              <a:pPr/>
              <a:t>38</a:t>
            </a:fld>
            <a:endParaRPr lang="en-US" altLang="zh-CN"/>
          </a:p>
        </p:txBody>
      </p:sp>
      <p:sp>
        <p:nvSpPr>
          <p:cNvPr id="38915" name="Rectangle 2"/>
          <p:cNvSpPr>
            <a:spLocks noGrp="1" noChangeArrowheads="1"/>
          </p:cNvSpPr>
          <p:nvPr>
            <p:ph type="title"/>
          </p:nvPr>
        </p:nvSpPr>
        <p:spPr/>
        <p:txBody>
          <a:bodyPr>
            <a:normAutofit fontScale="90000"/>
          </a:bodyPr>
          <a:lstStyle/>
          <a:p>
            <a:pPr eaLnBrk="1" hangingPunct="1"/>
            <a:r>
              <a:rPr lang="en-US" altLang="zh-CN" sz="4000"/>
              <a:t>Human Resources Approach:</a:t>
            </a:r>
            <a:br>
              <a:rPr lang="en-US" altLang="zh-CN" sz="4000"/>
            </a:br>
            <a:r>
              <a:rPr lang="en-US" altLang="zh-CN" sz="4000"/>
              <a:t>Douglas McGregor: Theory X &amp; Y</a:t>
            </a:r>
          </a:p>
        </p:txBody>
      </p:sp>
      <p:sp>
        <p:nvSpPr>
          <p:cNvPr id="38916" name="Rectangle 8"/>
          <p:cNvSpPr>
            <a:spLocks noGrp="1" noChangeArrowheads="1"/>
          </p:cNvSpPr>
          <p:nvPr>
            <p:ph type="body" sz="half" idx="2"/>
          </p:nvPr>
        </p:nvSpPr>
        <p:spPr>
          <a:xfrm>
            <a:off x="381000" y="5638800"/>
            <a:ext cx="8151440" cy="1020763"/>
          </a:xfrm>
        </p:spPr>
        <p:txBody>
          <a:bodyPr/>
          <a:lstStyle/>
          <a:p>
            <a:pPr eaLnBrk="1" hangingPunct="1">
              <a:lnSpc>
                <a:spcPct val="90000"/>
              </a:lnSpc>
              <a:buFontTx/>
              <a:buNone/>
            </a:pPr>
            <a:r>
              <a:rPr lang="en-US" altLang="zh-CN" sz="2200" u="sng" dirty="0"/>
              <a:t>Theory Y: Bottom line</a:t>
            </a:r>
            <a:r>
              <a:rPr lang="en-US" altLang="zh-CN" sz="2200" dirty="0"/>
              <a:t>: Managers can benefit greatly by giving more attention to the social and self actualizing needs of people.</a:t>
            </a:r>
          </a:p>
        </p:txBody>
      </p:sp>
      <p:pic>
        <p:nvPicPr>
          <p:cNvPr id="38917" name="Picture 11" descr="jon69447_0203"/>
          <p:cNvPicPr>
            <a:picLocks noChangeAspect="1" noChangeArrowheads="1"/>
          </p:cNvPicPr>
          <p:nvPr/>
        </p:nvPicPr>
        <p:blipFill>
          <a:blip r:embed="rId2" cstate="print"/>
          <a:srcRect/>
          <a:stretch>
            <a:fillRect/>
          </a:stretch>
        </p:blipFill>
        <p:spPr bwMode="auto">
          <a:xfrm>
            <a:off x="381000" y="1600200"/>
            <a:ext cx="8763000" cy="4038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4"/>
          <p:cNvSpPr>
            <a:spLocks noGrp="1"/>
          </p:cNvSpPr>
          <p:nvPr>
            <p:ph type="sldNum" sz="quarter" idx="12"/>
          </p:nvPr>
        </p:nvSpPr>
        <p:spPr>
          <a:noFill/>
        </p:spPr>
        <p:txBody>
          <a:bodyPr/>
          <a:lstStyle/>
          <a:p>
            <a:fld id="{41B5EA4A-C624-4FE7-BDC0-E8D87FA22328}" type="slidenum">
              <a:rPr lang="zh-CN" altLang="en-US" smtClean="0"/>
              <a:pPr/>
              <a:t>39</a:t>
            </a:fld>
            <a:endParaRPr lang="en-US" altLang="zh-CN"/>
          </a:p>
        </p:txBody>
      </p:sp>
      <p:sp>
        <p:nvSpPr>
          <p:cNvPr id="39939"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zh-CN" altLang="en-US"/>
          </a:p>
        </p:txBody>
      </p:sp>
      <p:sp>
        <p:nvSpPr>
          <p:cNvPr id="39940" name="Rectangle 3"/>
          <p:cNvSpPr>
            <a:spLocks noGrp="1" noChangeArrowheads="1"/>
          </p:cNvSpPr>
          <p:nvPr>
            <p:ph type="title"/>
          </p:nvPr>
        </p:nvSpPr>
        <p:spPr>
          <a:xfrm>
            <a:off x="0" y="228600"/>
            <a:ext cx="9144000" cy="609600"/>
          </a:xfrm>
        </p:spPr>
        <p:txBody>
          <a:bodyPr>
            <a:normAutofit fontScale="90000"/>
          </a:bodyPr>
          <a:lstStyle/>
          <a:p>
            <a:pPr eaLnBrk="1" hangingPunct="1">
              <a:lnSpc>
                <a:spcPct val="70000"/>
              </a:lnSpc>
            </a:pPr>
            <a:r>
              <a:rPr lang="en-US" altLang="zh-CN" sz="4000"/>
              <a:t>Frederick Herzberg</a:t>
            </a:r>
            <a:r>
              <a:rPr lang="en-US" altLang="zh-CN" sz="4000">
                <a:latin typeface="Times New Roman" pitchFamily="18" charset="0"/>
              </a:rPr>
              <a:t>’</a:t>
            </a:r>
            <a:r>
              <a:rPr lang="en-US" altLang="zh-CN" sz="4000"/>
              <a:t>s Two-Factor Theory</a:t>
            </a:r>
          </a:p>
        </p:txBody>
      </p:sp>
      <p:grpSp>
        <p:nvGrpSpPr>
          <p:cNvPr id="2" name="Group 4"/>
          <p:cNvGrpSpPr>
            <a:grpSpLocks/>
          </p:cNvGrpSpPr>
          <p:nvPr/>
        </p:nvGrpSpPr>
        <p:grpSpPr bwMode="auto">
          <a:xfrm>
            <a:off x="2667000" y="1066800"/>
            <a:ext cx="4953000" cy="5257800"/>
            <a:chOff x="1200" y="672"/>
            <a:chExt cx="3120" cy="3312"/>
          </a:xfrm>
        </p:grpSpPr>
        <p:sp>
          <p:nvSpPr>
            <p:cNvPr id="102405" name="Rectangle 5"/>
            <p:cNvSpPr>
              <a:spLocks noChangeArrowheads="1"/>
            </p:cNvSpPr>
            <p:nvPr/>
          </p:nvSpPr>
          <p:spPr bwMode="auto">
            <a:xfrm>
              <a:off x="1200" y="672"/>
              <a:ext cx="3120" cy="1656"/>
            </a:xfrm>
            <a:prstGeom prst="rect">
              <a:avLst/>
            </a:prstGeom>
            <a:solidFill>
              <a:srgbClr val="FF99CC"/>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102406" name="Rectangle 6"/>
            <p:cNvSpPr>
              <a:spLocks noChangeArrowheads="1"/>
            </p:cNvSpPr>
            <p:nvPr/>
          </p:nvSpPr>
          <p:spPr bwMode="auto">
            <a:xfrm>
              <a:off x="1200" y="2328"/>
              <a:ext cx="3120" cy="1656"/>
            </a:xfrm>
            <a:prstGeom prst="rect">
              <a:avLst/>
            </a:prstGeom>
            <a:solidFill>
              <a:srgbClr val="CC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zh-CN" altLang="en-US"/>
            </a:p>
          </p:txBody>
        </p:sp>
        <p:sp>
          <p:nvSpPr>
            <p:cNvPr id="39957" name="Rectangle 7"/>
            <p:cNvSpPr>
              <a:spLocks noChangeArrowheads="1"/>
            </p:cNvSpPr>
            <p:nvPr/>
          </p:nvSpPr>
          <p:spPr bwMode="auto">
            <a:xfrm>
              <a:off x="1200" y="2269"/>
              <a:ext cx="3120" cy="118"/>
            </a:xfrm>
            <a:prstGeom prst="rect">
              <a:avLst/>
            </a:prstGeom>
            <a:solidFill>
              <a:schemeClr val="tx1"/>
            </a:solidFill>
            <a:ln w="9525">
              <a:solidFill>
                <a:schemeClr val="tx1"/>
              </a:solidFill>
              <a:miter lim="800000"/>
              <a:headEnd/>
              <a:tailEnd/>
            </a:ln>
          </p:spPr>
          <p:txBody>
            <a:bodyPr wrap="none" anchor="ctr"/>
            <a:lstStyle/>
            <a:p>
              <a:endParaRPr lang="zh-CN" altLang="en-US"/>
            </a:p>
          </p:txBody>
        </p:sp>
      </p:grpSp>
      <p:sp>
        <p:nvSpPr>
          <p:cNvPr id="39942" name="AutoShape 8"/>
          <p:cNvSpPr>
            <a:spLocks noChangeArrowheads="1"/>
          </p:cNvSpPr>
          <p:nvPr/>
        </p:nvSpPr>
        <p:spPr bwMode="auto">
          <a:xfrm>
            <a:off x="3429000" y="4038600"/>
            <a:ext cx="3200400" cy="2209800"/>
          </a:xfrm>
          <a:prstGeom prst="upDownArrow">
            <a:avLst>
              <a:gd name="adj1" fmla="val 50000"/>
              <a:gd name="adj2" fmla="val 20000"/>
            </a:avLst>
          </a:prstGeom>
          <a:solidFill>
            <a:schemeClr val="bg1"/>
          </a:solidFill>
          <a:ln w="9525">
            <a:solidFill>
              <a:schemeClr val="tx1"/>
            </a:solidFill>
            <a:miter lim="800000"/>
            <a:headEnd/>
            <a:tailEnd/>
          </a:ln>
        </p:spPr>
        <p:txBody>
          <a:bodyPr wrap="none" anchor="ctr"/>
          <a:lstStyle/>
          <a:p>
            <a:pPr algn="ctr" eaLnBrk="0" hangingPunct="0"/>
            <a:endParaRPr lang="zh-CN" altLang="en-US" sz="2400">
              <a:solidFill>
                <a:schemeClr val="bg1"/>
              </a:solidFill>
              <a:latin typeface="Times New Roman" pitchFamily="18" charset="0"/>
            </a:endParaRPr>
          </a:p>
        </p:txBody>
      </p:sp>
      <p:sp>
        <p:nvSpPr>
          <p:cNvPr id="39943" name="AutoShape 9"/>
          <p:cNvSpPr>
            <a:spLocks noChangeArrowheads="1"/>
          </p:cNvSpPr>
          <p:nvPr/>
        </p:nvSpPr>
        <p:spPr bwMode="auto">
          <a:xfrm>
            <a:off x="3429000" y="1371600"/>
            <a:ext cx="3200400" cy="2209800"/>
          </a:xfrm>
          <a:prstGeom prst="upDownArrow">
            <a:avLst>
              <a:gd name="adj1" fmla="val 50000"/>
              <a:gd name="adj2" fmla="val 20000"/>
            </a:avLst>
          </a:prstGeom>
          <a:solidFill>
            <a:schemeClr val="bg1"/>
          </a:solidFill>
          <a:ln w="9525">
            <a:solidFill>
              <a:schemeClr val="tx1"/>
            </a:solidFill>
            <a:miter lim="800000"/>
            <a:headEnd/>
            <a:tailEnd/>
          </a:ln>
        </p:spPr>
        <p:txBody>
          <a:bodyPr wrap="none" anchor="ctr"/>
          <a:lstStyle/>
          <a:p>
            <a:endParaRPr lang="zh-CN" altLang="en-US"/>
          </a:p>
        </p:txBody>
      </p:sp>
      <p:sp>
        <p:nvSpPr>
          <p:cNvPr id="39944" name="Text Box 10"/>
          <p:cNvSpPr txBox="1">
            <a:spLocks noChangeArrowheads="1"/>
          </p:cNvSpPr>
          <p:nvPr/>
        </p:nvSpPr>
        <p:spPr bwMode="auto">
          <a:xfrm>
            <a:off x="2609850" y="1066800"/>
            <a:ext cx="2114550" cy="366713"/>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rPr>
              <a:t>Area of Satisfaction</a:t>
            </a:r>
          </a:p>
        </p:txBody>
      </p:sp>
      <p:sp>
        <p:nvSpPr>
          <p:cNvPr id="39945" name="Text Box 11"/>
          <p:cNvSpPr txBox="1">
            <a:spLocks noChangeArrowheads="1"/>
          </p:cNvSpPr>
          <p:nvPr/>
        </p:nvSpPr>
        <p:spPr bwMode="auto">
          <a:xfrm>
            <a:off x="2635250" y="3733800"/>
            <a:ext cx="2393950" cy="366713"/>
          </a:xfrm>
          <a:prstGeom prst="rect">
            <a:avLst/>
          </a:prstGeom>
          <a:noFill/>
          <a:ln w="9525">
            <a:noFill/>
            <a:miter lim="800000"/>
            <a:headEnd/>
            <a:tailEnd/>
          </a:ln>
        </p:spPr>
        <p:txBody>
          <a:bodyPr wrap="none">
            <a:spAutoFit/>
          </a:bodyPr>
          <a:lstStyle/>
          <a:p>
            <a:pPr eaLnBrk="0" hangingPunct="0"/>
            <a:r>
              <a:rPr lang="en-US" altLang="zh-CN" b="1">
                <a:latin typeface="Times New Roman" pitchFamily="18" charset="0"/>
              </a:rPr>
              <a:t>Area of Dissatisfaction</a:t>
            </a:r>
          </a:p>
        </p:txBody>
      </p:sp>
      <p:sp>
        <p:nvSpPr>
          <p:cNvPr id="39946" name="Text Box 12"/>
          <p:cNvSpPr txBox="1">
            <a:spLocks noChangeArrowheads="1"/>
          </p:cNvSpPr>
          <p:nvPr/>
        </p:nvSpPr>
        <p:spPr bwMode="auto">
          <a:xfrm>
            <a:off x="5867400" y="2133600"/>
            <a:ext cx="1828800" cy="915988"/>
          </a:xfrm>
          <a:prstGeom prst="rect">
            <a:avLst/>
          </a:prstGeom>
          <a:noFill/>
          <a:ln w="9525">
            <a:noFill/>
            <a:miter lim="800000"/>
            <a:headEnd/>
            <a:tailEnd/>
          </a:ln>
        </p:spPr>
        <p:txBody>
          <a:bodyPr>
            <a:spAutoFit/>
          </a:bodyPr>
          <a:lstStyle/>
          <a:p>
            <a:pPr eaLnBrk="0" hangingPunct="0"/>
            <a:r>
              <a:rPr lang="en-US" altLang="zh-CN" b="1">
                <a:latin typeface="Times New Roman" pitchFamily="18" charset="0"/>
              </a:rPr>
              <a:t>Intrinsic factors influence level of satisfaction</a:t>
            </a:r>
          </a:p>
        </p:txBody>
      </p:sp>
      <p:sp>
        <p:nvSpPr>
          <p:cNvPr id="39947" name="Text Box 13"/>
          <p:cNvSpPr txBox="1">
            <a:spLocks noChangeArrowheads="1"/>
          </p:cNvSpPr>
          <p:nvPr/>
        </p:nvSpPr>
        <p:spPr bwMode="auto">
          <a:xfrm>
            <a:off x="5791200" y="4648200"/>
            <a:ext cx="1981200" cy="915988"/>
          </a:xfrm>
          <a:prstGeom prst="rect">
            <a:avLst/>
          </a:prstGeom>
          <a:noFill/>
          <a:ln w="9525">
            <a:noFill/>
            <a:miter lim="800000"/>
            <a:headEnd/>
            <a:tailEnd/>
          </a:ln>
        </p:spPr>
        <p:txBody>
          <a:bodyPr>
            <a:spAutoFit/>
          </a:bodyPr>
          <a:lstStyle/>
          <a:p>
            <a:pPr eaLnBrk="0" hangingPunct="0"/>
            <a:r>
              <a:rPr lang="en-US" altLang="zh-CN" b="1">
                <a:latin typeface="Times New Roman" pitchFamily="18" charset="0"/>
              </a:rPr>
              <a:t>Extrinsic factors influence level</a:t>
            </a:r>
          </a:p>
          <a:p>
            <a:pPr eaLnBrk="0" hangingPunct="0"/>
            <a:r>
              <a:rPr lang="en-US" altLang="zh-CN" b="1">
                <a:latin typeface="Times New Roman" pitchFamily="18" charset="0"/>
              </a:rPr>
              <a:t>of dissatisfaction</a:t>
            </a:r>
          </a:p>
        </p:txBody>
      </p:sp>
      <p:sp>
        <p:nvSpPr>
          <p:cNvPr id="39948" name="Text Box 14"/>
          <p:cNvSpPr txBox="1">
            <a:spLocks noChangeArrowheads="1"/>
          </p:cNvSpPr>
          <p:nvPr/>
        </p:nvSpPr>
        <p:spPr bwMode="auto">
          <a:xfrm>
            <a:off x="4343400" y="1447800"/>
            <a:ext cx="1381125" cy="396875"/>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Motivators</a:t>
            </a:r>
          </a:p>
        </p:txBody>
      </p:sp>
      <p:sp>
        <p:nvSpPr>
          <p:cNvPr id="39949" name="Text Box 15"/>
          <p:cNvSpPr txBox="1">
            <a:spLocks noChangeArrowheads="1"/>
          </p:cNvSpPr>
          <p:nvPr/>
        </p:nvSpPr>
        <p:spPr bwMode="auto">
          <a:xfrm>
            <a:off x="4495800" y="4114800"/>
            <a:ext cx="1071563" cy="701675"/>
          </a:xfrm>
          <a:prstGeom prst="rect">
            <a:avLst/>
          </a:prstGeom>
          <a:noFill/>
          <a:ln w="9525">
            <a:noFill/>
            <a:miter lim="800000"/>
            <a:headEnd/>
            <a:tailEnd/>
          </a:ln>
        </p:spPr>
        <p:txBody>
          <a:bodyPr wrap="none">
            <a:spAutoFit/>
          </a:bodyPr>
          <a:lstStyle/>
          <a:p>
            <a:pPr algn="ctr" eaLnBrk="0" hangingPunct="0"/>
            <a:r>
              <a:rPr lang="en-US" altLang="zh-CN" sz="2000" b="1">
                <a:latin typeface="Times New Roman" pitchFamily="18" charset="0"/>
              </a:rPr>
              <a:t>Hygiene</a:t>
            </a:r>
          </a:p>
          <a:p>
            <a:pPr algn="ctr" eaLnBrk="0" hangingPunct="0"/>
            <a:r>
              <a:rPr lang="en-US" altLang="zh-CN" sz="2000" b="1">
                <a:latin typeface="Times New Roman" pitchFamily="18" charset="0"/>
              </a:rPr>
              <a:t>Factors</a:t>
            </a:r>
          </a:p>
        </p:txBody>
      </p:sp>
      <p:sp>
        <p:nvSpPr>
          <p:cNvPr id="102416" name="Text Box 16"/>
          <p:cNvSpPr txBox="1">
            <a:spLocks noChangeArrowheads="1"/>
          </p:cNvSpPr>
          <p:nvPr/>
        </p:nvSpPr>
        <p:spPr bwMode="auto">
          <a:xfrm>
            <a:off x="4267200" y="1828800"/>
            <a:ext cx="1584325" cy="1314450"/>
          </a:xfrm>
          <a:prstGeom prst="rect">
            <a:avLst/>
          </a:prstGeom>
          <a:noFill/>
          <a:ln w="9525">
            <a:noFill/>
            <a:miter lim="800000"/>
            <a:headEnd/>
            <a:tailEnd/>
          </a:ln>
        </p:spPr>
        <p:txBody>
          <a:bodyPr wrap="none">
            <a:spAutoFit/>
          </a:bodyPr>
          <a:lstStyle/>
          <a:p>
            <a:pPr eaLnBrk="0" hangingPunct="0">
              <a:buFontTx/>
              <a:buChar char="•"/>
            </a:pPr>
            <a:r>
              <a:rPr lang="en-US" altLang="zh-CN" sz="1600">
                <a:latin typeface="Times New Roman" pitchFamily="18" charset="0"/>
              </a:rPr>
              <a:t>Achievement</a:t>
            </a:r>
          </a:p>
          <a:p>
            <a:pPr eaLnBrk="0" hangingPunct="0">
              <a:buFontTx/>
              <a:buChar char="•"/>
            </a:pPr>
            <a:r>
              <a:rPr lang="en-US" altLang="zh-CN" sz="1600">
                <a:latin typeface="Times New Roman" pitchFamily="18" charset="0"/>
              </a:rPr>
              <a:t>Recognition</a:t>
            </a:r>
          </a:p>
          <a:p>
            <a:pPr eaLnBrk="0" hangingPunct="0">
              <a:buFontTx/>
              <a:buChar char="•"/>
            </a:pPr>
            <a:r>
              <a:rPr lang="en-US" altLang="zh-CN" sz="1600">
                <a:latin typeface="Times New Roman" pitchFamily="18" charset="0"/>
              </a:rPr>
              <a:t>Responsibility</a:t>
            </a:r>
          </a:p>
          <a:p>
            <a:pPr eaLnBrk="0" hangingPunct="0">
              <a:buFontTx/>
              <a:buChar char="•"/>
            </a:pPr>
            <a:r>
              <a:rPr lang="en-US" altLang="zh-CN" sz="1600">
                <a:latin typeface="Times New Roman" pitchFamily="18" charset="0"/>
              </a:rPr>
              <a:t>Work itself</a:t>
            </a:r>
          </a:p>
          <a:p>
            <a:pPr eaLnBrk="0" hangingPunct="0">
              <a:buFontTx/>
              <a:buChar char="•"/>
            </a:pPr>
            <a:r>
              <a:rPr lang="en-US" altLang="zh-CN" sz="1600">
                <a:latin typeface="Times New Roman" pitchFamily="18" charset="0"/>
              </a:rPr>
              <a:t>Personal growth</a:t>
            </a:r>
          </a:p>
        </p:txBody>
      </p:sp>
      <p:sp>
        <p:nvSpPr>
          <p:cNvPr id="102417" name="Text Box 17"/>
          <p:cNvSpPr txBox="1">
            <a:spLocks noChangeArrowheads="1"/>
          </p:cNvSpPr>
          <p:nvPr/>
        </p:nvSpPr>
        <p:spPr bwMode="auto">
          <a:xfrm>
            <a:off x="4267200" y="4724400"/>
            <a:ext cx="1663700" cy="1368425"/>
          </a:xfrm>
          <a:prstGeom prst="rect">
            <a:avLst/>
          </a:prstGeom>
          <a:noFill/>
          <a:ln w="9525">
            <a:noFill/>
            <a:miter lim="800000"/>
            <a:headEnd/>
            <a:tailEnd/>
          </a:ln>
        </p:spPr>
        <p:txBody>
          <a:bodyPr wrap="none">
            <a:spAutoFit/>
          </a:bodyPr>
          <a:lstStyle/>
          <a:p>
            <a:pPr eaLnBrk="0" hangingPunct="0">
              <a:buFontTx/>
              <a:buChar char="•"/>
            </a:pPr>
            <a:r>
              <a:rPr lang="en-US" altLang="zh-CN" sz="1400">
                <a:latin typeface="Times New Roman" pitchFamily="18" charset="0"/>
              </a:rPr>
              <a:t>Working conditions</a:t>
            </a:r>
          </a:p>
          <a:p>
            <a:pPr eaLnBrk="0" hangingPunct="0">
              <a:buFontTx/>
              <a:buChar char="•"/>
            </a:pPr>
            <a:r>
              <a:rPr lang="en-US" altLang="zh-CN" sz="1400">
                <a:latin typeface="Times New Roman" pitchFamily="18" charset="0"/>
              </a:rPr>
              <a:t>Pay and security</a:t>
            </a:r>
          </a:p>
          <a:p>
            <a:pPr eaLnBrk="0" hangingPunct="0">
              <a:buFontTx/>
              <a:buChar char="•"/>
            </a:pPr>
            <a:r>
              <a:rPr lang="en-US" altLang="zh-CN" sz="1400">
                <a:latin typeface="Times New Roman" pitchFamily="18" charset="0"/>
              </a:rPr>
              <a:t>Company policies</a:t>
            </a:r>
          </a:p>
          <a:p>
            <a:pPr eaLnBrk="0" hangingPunct="0">
              <a:buFontTx/>
              <a:buChar char="•"/>
            </a:pPr>
            <a:r>
              <a:rPr lang="en-US" altLang="zh-CN" sz="1400">
                <a:latin typeface="Times New Roman" pitchFamily="18" charset="0"/>
              </a:rPr>
              <a:t>Supervisors</a:t>
            </a:r>
          </a:p>
          <a:p>
            <a:pPr eaLnBrk="0" hangingPunct="0">
              <a:buFontTx/>
              <a:buChar char="•"/>
            </a:pPr>
            <a:r>
              <a:rPr lang="en-US" altLang="zh-CN" sz="1400">
                <a:latin typeface="Times New Roman" pitchFamily="18" charset="0"/>
              </a:rPr>
              <a:t>Interpersonal</a:t>
            </a:r>
          </a:p>
          <a:p>
            <a:pPr eaLnBrk="0" hangingPunct="0"/>
            <a:r>
              <a:rPr lang="en-US" altLang="zh-CN" sz="1400">
                <a:latin typeface="Times New Roman" pitchFamily="18" charset="0"/>
              </a:rPr>
              <a:t> relationships</a:t>
            </a:r>
          </a:p>
        </p:txBody>
      </p:sp>
      <p:sp>
        <p:nvSpPr>
          <p:cNvPr id="39952" name="Text Box 18"/>
          <p:cNvSpPr txBox="1">
            <a:spLocks noChangeArrowheads="1"/>
          </p:cNvSpPr>
          <p:nvPr/>
        </p:nvSpPr>
        <p:spPr bwMode="auto">
          <a:xfrm>
            <a:off x="1371600" y="5715000"/>
            <a:ext cx="1219200" cy="581025"/>
          </a:xfrm>
          <a:prstGeom prst="rect">
            <a:avLst/>
          </a:prstGeom>
          <a:noFill/>
          <a:ln w="9525">
            <a:noFill/>
            <a:miter lim="800000"/>
            <a:headEnd/>
            <a:tailEnd/>
          </a:ln>
        </p:spPr>
        <p:txBody>
          <a:bodyPr>
            <a:spAutoFit/>
          </a:bodyPr>
          <a:lstStyle/>
          <a:p>
            <a:pPr algn="ctr" eaLnBrk="0" hangingPunct="0">
              <a:spcBef>
                <a:spcPct val="50000"/>
              </a:spcBef>
            </a:pPr>
            <a:r>
              <a:rPr lang="en-US" altLang="zh-CN" sz="1600">
                <a:solidFill>
                  <a:schemeClr val="tx2"/>
                </a:solidFill>
                <a:latin typeface="Times New Roman" pitchFamily="18" charset="0"/>
              </a:rPr>
              <a:t>Highly Dissatisfied</a:t>
            </a:r>
          </a:p>
        </p:txBody>
      </p:sp>
      <p:sp>
        <p:nvSpPr>
          <p:cNvPr id="39953" name="Text Box 19"/>
          <p:cNvSpPr txBox="1">
            <a:spLocks noChangeArrowheads="1"/>
          </p:cNvSpPr>
          <p:nvPr/>
        </p:nvSpPr>
        <p:spPr bwMode="auto">
          <a:xfrm>
            <a:off x="914400" y="3352800"/>
            <a:ext cx="1676400" cy="1077218"/>
          </a:xfrm>
          <a:prstGeom prst="rect">
            <a:avLst/>
          </a:prstGeom>
          <a:noFill/>
          <a:ln w="9525">
            <a:noFill/>
            <a:miter lim="800000"/>
            <a:headEnd/>
            <a:tailEnd/>
          </a:ln>
        </p:spPr>
        <p:txBody>
          <a:bodyPr>
            <a:spAutoFit/>
          </a:bodyPr>
          <a:lstStyle/>
          <a:p>
            <a:pPr algn="ctr" eaLnBrk="0" hangingPunct="0"/>
            <a:r>
              <a:rPr lang="en-US" altLang="zh-CN" sz="1600" dirty="0">
                <a:solidFill>
                  <a:schemeClr val="tx2"/>
                </a:solidFill>
                <a:latin typeface="Times New Roman" pitchFamily="18" charset="0"/>
              </a:rPr>
              <a:t>Neither Satisfied nor Dissatisfied </a:t>
            </a:r>
            <a:r>
              <a:rPr lang="zh-CN" altLang="en-US" sz="1600" dirty="0">
                <a:solidFill>
                  <a:schemeClr val="tx2"/>
                </a:solidFill>
                <a:latin typeface="Times New Roman" pitchFamily="18" charset="0"/>
              </a:rPr>
              <a:t>没有满意</a:t>
            </a:r>
            <a:r>
              <a:rPr lang="en-US" altLang="zh-CN" sz="1600" dirty="0">
                <a:solidFill>
                  <a:schemeClr val="tx2"/>
                </a:solidFill>
                <a:latin typeface="Times New Roman" pitchFamily="18" charset="0"/>
              </a:rPr>
              <a:t>/</a:t>
            </a:r>
            <a:endParaRPr lang="zh-CN" altLang="en-US" sz="1600" dirty="0">
              <a:solidFill>
                <a:schemeClr val="tx2"/>
              </a:solidFill>
              <a:latin typeface="Times New Roman" pitchFamily="18" charset="0"/>
            </a:endParaRPr>
          </a:p>
          <a:p>
            <a:pPr algn="ctr" eaLnBrk="0" hangingPunct="0"/>
            <a:r>
              <a:rPr lang="zh-CN" altLang="en-US" sz="1600" dirty="0">
                <a:solidFill>
                  <a:schemeClr val="tx2"/>
                </a:solidFill>
                <a:latin typeface="Times New Roman" pitchFamily="18" charset="0"/>
              </a:rPr>
              <a:t>没有不满意</a:t>
            </a:r>
          </a:p>
        </p:txBody>
      </p:sp>
      <p:sp>
        <p:nvSpPr>
          <p:cNvPr id="39954" name="Text Box 20"/>
          <p:cNvSpPr txBox="1">
            <a:spLocks noChangeArrowheads="1"/>
          </p:cNvSpPr>
          <p:nvPr/>
        </p:nvSpPr>
        <p:spPr bwMode="auto">
          <a:xfrm>
            <a:off x="1371600" y="1095375"/>
            <a:ext cx="1219200" cy="581025"/>
          </a:xfrm>
          <a:prstGeom prst="rect">
            <a:avLst/>
          </a:prstGeom>
          <a:noFill/>
          <a:ln w="9525">
            <a:noFill/>
            <a:miter lim="800000"/>
            <a:headEnd/>
            <a:tailEnd/>
          </a:ln>
        </p:spPr>
        <p:txBody>
          <a:bodyPr>
            <a:spAutoFit/>
          </a:bodyPr>
          <a:lstStyle/>
          <a:p>
            <a:pPr algn="ctr" eaLnBrk="0" hangingPunct="0">
              <a:spcBef>
                <a:spcPct val="50000"/>
              </a:spcBef>
            </a:pPr>
            <a:r>
              <a:rPr lang="en-US" altLang="zh-CN" sz="1600">
                <a:solidFill>
                  <a:schemeClr val="tx2"/>
                </a:solidFill>
                <a:latin typeface="Times New Roman" pitchFamily="18" charset="0"/>
              </a:rPr>
              <a:t>Highly Satisfied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6" grpId="0" autoUpdateAnimBg="0"/>
      <p:bldP spid="10241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5"/>
          <p:cNvSpPr>
            <a:spLocks noGrp="1"/>
          </p:cNvSpPr>
          <p:nvPr>
            <p:ph type="sldNum" sz="quarter" idx="12"/>
          </p:nvPr>
        </p:nvSpPr>
        <p:spPr>
          <a:noFill/>
        </p:spPr>
        <p:txBody>
          <a:bodyPr/>
          <a:lstStyle/>
          <a:p>
            <a:fld id="{8EFA8FBE-F0FF-4BA4-9A3D-778AC27F49B6}" type="slidenum">
              <a:rPr lang="zh-CN" altLang="en-US" smtClean="0"/>
              <a:pPr/>
              <a:t>4</a:t>
            </a:fld>
            <a:endParaRPr lang="en-US" altLang="zh-CN"/>
          </a:p>
        </p:txBody>
      </p:sp>
      <p:sp>
        <p:nvSpPr>
          <p:cNvPr id="3075" name="Rectangle 2"/>
          <p:cNvSpPr>
            <a:spLocks noGrp="1" noChangeArrowheads="1"/>
          </p:cNvSpPr>
          <p:nvPr>
            <p:ph type="title"/>
          </p:nvPr>
        </p:nvSpPr>
        <p:spPr>
          <a:xfrm>
            <a:off x="755650" y="333375"/>
            <a:ext cx="8229600" cy="1143000"/>
          </a:xfrm>
        </p:spPr>
        <p:txBody>
          <a:bodyPr/>
          <a:lstStyle/>
          <a:p>
            <a:pPr eaLnBrk="1" hangingPunct="1"/>
            <a:r>
              <a:rPr lang="en-US" altLang="zh-CN"/>
              <a:t>Overview</a:t>
            </a:r>
          </a:p>
        </p:txBody>
      </p:sp>
      <p:sp>
        <p:nvSpPr>
          <p:cNvPr id="3076" name="Rectangle 3"/>
          <p:cNvSpPr>
            <a:spLocks noGrp="1" noChangeArrowheads="1"/>
          </p:cNvSpPr>
          <p:nvPr>
            <p:ph type="body" idx="1"/>
          </p:nvPr>
        </p:nvSpPr>
        <p:spPr/>
        <p:txBody>
          <a:bodyPr/>
          <a:lstStyle/>
          <a:p>
            <a:pPr eaLnBrk="1" hangingPunct="1">
              <a:spcBef>
                <a:spcPct val="30000"/>
              </a:spcBef>
            </a:pPr>
            <a:r>
              <a:rPr lang="en-US" altLang="zh-CN"/>
              <a:t>Theories &amp; Leadership Styles</a:t>
            </a:r>
          </a:p>
          <a:p>
            <a:pPr eaLnBrk="1" hangingPunct="1">
              <a:spcBef>
                <a:spcPct val="30000"/>
              </a:spcBef>
            </a:pPr>
            <a:r>
              <a:rPr lang="en-US" altLang="zh-CN"/>
              <a:t>Leaders as motivators</a:t>
            </a:r>
          </a:p>
          <a:p>
            <a:pPr eaLnBrk="1" hangingPunct="1">
              <a:spcBef>
                <a:spcPct val="30000"/>
              </a:spcBef>
            </a:pPr>
            <a:r>
              <a:rPr lang="en-US" altLang="zh-CN"/>
              <a:t>Leadership Communication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6"/>
          <p:cNvSpPr>
            <a:spLocks noGrp="1"/>
          </p:cNvSpPr>
          <p:nvPr>
            <p:ph type="sldNum" sz="quarter" idx="12"/>
          </p:nvPr>
        </p:nvSpPr>
        <p:spPr>
          <a:noFill/>
        </p:spPr>
        <p:txBody>
          <a:bodyPr/>
          <a:lstStyle/>
          <a:p>
            <a:fld id="{60A3639C-1996-4B36-AC31-9C60568F568E}" type="slidenum">
              <a:rPr lang="zh-CN" altLang="en-US" smtClean="0"/>
              <a:pPr/>
              <a:t>40</a:t>
            </a:fld>
            <a:endParaRPr lang="en-US" altLang="zh-CN"/>
          </a:p>
        </p:txBody>
      </p:sp>
      <p:sp>
        <p:nvSpPr>
          <p:cNvPr id="40963" name="Rectangle 2"/>
          <p:cNvSpPr>
            <a:spLocks noGrp="1" noChangeArrowheads="1"/>
          </p:cNvSpPr>
          <p:nvPr>
            <p:ph type="title"/>
          </p:nvPr>
        </p:nvSpPr>
        <p:spPr/>
        <p:txBody>
          <a:bodyPr>
            <a:normAutofit fontScale="90000"/>
          </a:bodyPr>
          <a:lstStyle/>
          <a:p>
            <a:pPr eaLnBrk="1" hangingPunct="1"/>
            <a:r>
              <a:rPr lang="en-US" altLang="zh-CN" sz="4000"/>
              <a:t>Satisfiers and Dis-satisfiers</a:t>
            </a:r>
            <a:br>
              <a:rPr lang="en-US" altLang="zh-CN" sz="4000"/>
            </a:br>
            <a:r>
              <a:rPr lang="en-US" altLang="zh-CN" sz="4000"/>
              <a:t> (justice vs. equity)</a:t>
            </a:r>
          </a:p>
        </p:txBody>
      </p:sp>
      <p:sp>
        <p:nvSpPr>
          <p:cNvPr id="40964" name="Rectangle 3"/>
          <p:cNvSpPr>
            <a:spLocks noGrp="1" noChangeArrowheads="1"/>
          </p:cNvSpPr>
          <p:nvPr>
            <p:ph type="body" sz="half" idx="2"/>
          </p:nvPr>
        </p:nvSpPr>
        <p:spPr>
          <a:xfrm>
            <a:off x="685800" y="1752600"/>
            <a:ext cx="8229600" cy="4953000"/>
          </a:xfrm>
        </p:spPr>
        <p:txBody>
          <a:bodyPr/>
          <a:lstStyle/>
          <a:p>
            <a:pPr eaLnBrk="1" hangingPunct="1">
              <a:lnSpc>
                <a:spcPct val="90000"/>
              </a:lnSpc>
              <a:spcAft>
                <a:spcPct val="50000"/>
              </a:spcAft>
            </a:pPr>
            <a:r>
              <a:rPr lang="en-US" altLang="zh-CN" sz="2800" dirty="0"/>
              <a:t>Eliminating </a:t>
            </a:r>
            <a:r>
              <a:rPr lang="en-US" altLang="zh-CN" sz="2800" dirty="0" err="1"/>
              <a:t>dissatisfiers</a:t>
            </a:r>
            <a:r>
              <a:rPr lang="en-US" altLang="zh-CN" sz="2800" dirty="0"/>
              <a:t> will reduce employee dissatisfaction but will not motivate workers to high achievement levels.</a:t>
            </a:r>
          </a:p>
          <a:p>
            <a:pPr eaLnBrk="1" hangingPunct="1">
              <a:lnSpc>
                <a:spcPct val="90000"/>
              </a:lnSpc>
              <a:spcAft>
                <a:spcPct val="50000"/>
              </a:spcAft>
            </a:pPr>
            <a:r>
              <a:rPr lang="en-US" altLang="zh-CN" sz="2800" dirty="0"/>
              <a:t>Recognition, challenge, and opportunities for personal growth are powerful motivators and will promote high satisfaction and performance</a:t>
            </a:r>
          </a:p>
          <a:p>
            <a:pPr eaLnBrk="1" hangingPunct="1">
              <a:lnSpc>
                <a:spcPct val="90000"/>
              </a:lnSpc>
              <a:spcAft>
                <a:spcPct val="50000"/>
              </a:spcAft>
            </a:pPr>
            <a:r>
              <a:rPr lang="en-US" altLang="zh-CN" sz="2800" dirty="0"/>
              <a:t>Managers role: to </a:t>
            </a:r>
            <a:r>
              <a:rPr lang="en-US" altLang="zh-CN" sz="2800" b="1" dirty="0"/>
              <a:t>remove the </a:t>
            </a:r>
            <a:r>
              <a:rPr lang="en-US" altLang="zh-CN" sz="2800" b="1" dirty="0" err="1"/>
              <a:t>dissatisfiers</a:t>
            </a:r>
            <a:r>
              <a:rPr lang="en-US" altLang="zh-CN" sz="2800" dirty="0"/>
              <a:t> and then </a:t>
            </a:r>
            <a:r>
              <a:rPr lang="en-US" altLang="zh-CN" sz="2800" b="1" dirty="0"/>
              <a:t>use the five motivators</a:t>
            </a:r>
            <a:r>
              <a:rPr lang="en-US" altLang="zh-CN" sz="2800" dirty="0"/>
              <a:t> to meet higher-level needs and propel employees toward greater achievement and satisfaction.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p>
            <a:fld id="{6598C106-2C7E-4577-A337-D306E0A719B4}" type="slidenum">
              <a:rPr lang="zh-CN" altLang="en-US" smtClean="0"/>
              <a:pPr/>
              <a:t>41</a:t>
            </a:fld>
            <a:endParaRPr lang="en-US" altLang="zh-CN"/>
          </a:p>
        </p:txBody>
      </p:sp>
      <p:sp>
        <p:nvSpPr>
          <p:cNvPr id="41987" name="Rectangle 2"/>
          <p:cNvSpPr>
            <a:spLocks noGrp="1" noChangeArrowheads="1"/>
          </p:cNvSpPr>
          <p:nvPr>
            <p:ph type="title"/>
          </p:nvPr>
        </p:nvSpPr>
        <p:spPr/>
        <p:txBody>
          <a:bodyPr>
            <a:normAutofit fontScale="90000"/>
          </a:bodyPr>
          <a:lstStyle/>
          <a:p>
            <a:pPr eaLnBrk="1" hangingPunct="1"/>
            <a:r>
              <a:rPr lang="en-US" altLang="zh-CN">
                <a:solidFill>
                  <a:schemeClr val="hlink"/>
                </a:solidFill>
              </a:rPr>
              <a:t>III. Leadership Communication</a:t>
            </a:r>
          </a:p>
        </p:txBody>
      </p:sp>
      <p:sp>
        <p:nvSpPr>
          <p:cNvPr id="41988" name="Rectangle 3"/>
          <p:cNvSpPr>
            <a:spLocks noGrp="1" noChangeArrowheads="1"/>
          </p:cNvSpPr>
          <p:nvPr>
            <p:ph type="body" idx="1"/>
          </p:nvPr>
        </p:nvSpPr>
        <p:spPr/>
        <p:txBody>
          <a:bodyPr>
            <a:normAutofit fontScale="92500"/>
          </a:bodyPr>
          <a:lstStyle/>
          <a:p>
            <a:pPr eaLnBrk="1" hangingPunct="1">
              <a:lnSpc>
                <a:spcPct val="90000"/>
              </a:lnSpc>
              <a:spcAft>
                <a:spcPct val="50000"/>
              </a:spcAft>
            </a:pPr>
            <a:r>
              <a:rPr lang="en-US" altLang="zh-CN" sz="2800" dirty="0"/>
              <a:t>Leadership cannot happen without effective communication.</a:t>
            </a:r>
          </a:p>
          <a:p>
            <a:pPr eaLnBrk="1" hangingPunct="1">
              <a:lnSpc>
                <a:spcPct val="90000"/>
              </a:lnSpc>
              <a:spcAft>
                <a:spcPct val="50000"/>
              </a:spcAft>
            </a:pPr>
            <a:r>
              <a:rPr lang="en-US" altLang="zh-CN" sz="2800" dirty="0"/>
              <a:t>Communication can be defined </a:t>
            </a:r>
            <a:r>
              <a:rPr lang="zh-CN" altLang="en-US" sz="2800" dirty="0"/>
              <a:t>定义</a:t>
            </a:r>
            <a:r>
              <a:rPr lang="en-US" altLang="zh-CN" sz="2800" dirty="0"/>
              <a:t> as </a:t>
            </a:r>
            <a:r>
              <a:rPr lang="en-US" altLang="zh-CN" sz="2800" dirty="0">
                <a:hlinkClick r:id="rId2" action="ppaction://hlinksldjump"/>
              </a:rPr>
              <a:t>the process </a:t>
            </a:r>
            <a:r>
              <a:rPr lang="en-US" altLang="zh-CN" sz="2800" dirty="0"/>
              <a:t>by which information and ideas travel from A to B and are then </a:t>
            </a:r>
            <a:r>
              <a:rPr lang="en-US" altLang="zh-CN" sz="2800" i="1" dirty="0"/>
              <a:t>understood</a:t>
            </a:r>
            <a:r>
              <a:rPr lang="en-US" altLang="zh-CN" sz="2800" dirty="0"/>
              <a:t> by B.</a:t>
            </a:r>
          </a:p>
          <a:p>
            <a:pPr eaLnBrk="1" hangingPunct="1">
              <a:lnSpc>
                <a:spcPct val="90000"/>
              </a:lnSpc>
              <a:spcAft>
                <a:spcPct val="50000"/>
              </a:spcAft>
            </a:pPr>
            <a:r>
              <a:rPr lang="en-US" altLang="zh-CN" sz="2800" dirty="0"/>
              <a:t>Communication is not just sending information, because A often intends to </a:t>
            </a:r>
            <a:r>
              <a:rPr lang="en-US" altLang="zh-CN" sz="2800" i="1" dirty="0"/>
              <a:t>motivate</a:t>
            </a:r>
            <a:r>
              <a:rPr lang="en-US" altLang="zh-CN" sz="2800" dirty="0"/>
              <a:t> or </a:t>
            </a:r>
            <a:r>
              <a:rPr lang="en-US" altLang="zh-CN" sz="2800" i="1" dirty="0"/>
              <a:t>influence</a:t>
            </a:r>
            <a:r>
              <a:rPr lang="en-US" altLang="zh-CN" sz="2800" dirty="0"/>
              <a:t> the behavior of B.</a:t>
            </a:r>
          </a:p>
          <a:p>
            <a:pPr eaLnBrk="1" hangingPunct="1">
              <a:lnSpc>
                <a:spcPct val="90000"/>
              </a:lnSpc>
              <a:spcAft>
                <a:spcPct val="50000"/>
              </a:spcAft>
            </a:pPr>
            <a:r>
              <a:rPr lang="en-US" altLang="zh-CN" sz="2800" dirty="0"/>
              <a:t>Once B </a:t>
            </a:r>
            <a:r>
              <a:rPr lang="en-US" altLang="zh-CN" sz="2800" i="1" dirty="0"/>
              <a:t>perceives</a:t>
            </a:r>
            <a:r>
              <a:rPr lang="en-US" altLang="zh-CN" sz="2800" dirty="0"/>
              <a:t> what A is trying to communicate, A has successfully communicated with 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1C130EB1-30FE-4EAA-A9D7-96F1EE4AEE1D}" type="slidenum">
              <a:rPr lang="zh-CN" altLang="en-US" smtClean="0"/>
              <a:pPr/>
              <a:t>42</a:t>
            </a:fld>
            <a:endParaRPr lang="en-US" altLang="zh-CN"/>
          </a:p>
        </p:txBody>
      </p:sp>
      <p:sp>
        <p:nvSpPr>
          <p:cNvPr id="43011" name="Rectangle 2"/>
          <p:cNvSpPr>
            <a:spLocks noGrp="1" noChangeArrowheads="1"/>
          </p:cNvSpPr>
          <p:nvPr>
            <p:ph type="title"/>
          </p:nvPr>
        </p:nvSpPr>
        <p:spPr>
          <a:xfrm>
            <a:off x="609600" y="457200"/>
            <a:ext cx="8224838" cy="952500"/>
          </a:xfrm>
        </p:spPr>
        <p:txBody>
          <a:bodyPr/>
          <a:lstStyle/>
          <a:p>
            <a:pPr eaLnBrk="1" hangingPunct="1"/>
            <a:r>
              <a:rPr lang="en-US" altLang="zh-CN" sz="4000"/>
              <a:t>The Process Of Communication</a:t>
            </a:r>
          </a:p>
        </p:txBody>
      </p:sp>
      <p:sp>
        <p:nvSpPr>
          <p:cNvPr id="43012" name="Rectangle 3"/>
          <p:cNvSpPr>
            <a:spLocks noGrp="1" noChangeArrowheads="1"/>
          </p:cNvSpPr>
          <p:nvPr>
            <p:ph type="body" idx="1"/>
          </p:nvPr>
        </p:nvSpPr>
        <p:spPr>
          <a:xfrm>
            <a:off x="5670550" y="2576513"/>
            <a:ext cx="2128838" cy="1419225"/>
          </a:xfrm>
        </p:spPr>
        <p:txBody>
          <a:bodyPr>
            <a:normAutofit lnSpcReduction="10000"/>
          </a:bodyPr>
          <a:lstStyle/>
          <a:p>
            <a:pPr eaLnBrk="1" hangingPunct="1">
              <a:lnSpc>
                <a:spcPct val="80000"/>
              </a:lnSpc>
              <a:buFontTx/>
              <a:buNone/>
            </a:pPr>
            <a:r>
              <a:rPr lang="zh-CN" altLang="en-US"/>
              <a:t>   </a:t>
            </a:r>
            <a:r>
              <a:rPr lang="en-US" altLang="zh-CN" sz="2800">
                <a:solidFill>
                  <a:schemeClr val="hlink"/>
                </a:solidFill>
              </a:rPr>
              <a:t>Receiver decodes &amp; interprets</a:t>
            </a:r>
          </a:p>
        </p:txBody>
      </p:sp>
      <p:sp>
        <p:nvSpPr>
          <p:cNvPr id="43013" name="Line 4"/>
          <p:cNvSpPr>
            <a:spLocks noChangeShapeType="1"/>
          </p:cNvSpPr>
          <p:nvPr/>
        </p:nvSpPr>
        <p:spPr bwMode="auto">
          <a:xfrm>
            <a:off x="1981200" y="3124200"/>
            <a:ext cx="533400" cy="0"/>
          </a:xfrm>
          <a:prstGeom prst="line">
            <a:avLst/>
          </a:prstGeom>
          <a:noFill/>
          <a:ln w="9525">
            <a:solidFill>
              <a:schemeClr val="tx1"/>
            </a:solidFill>
            <a:round/>
            <a:headEnd/>
            <a:tailEnd type="triangle" w="med" len="med"/>
          </a:ln>
        </p:spPr>
        <p:txBody>
          <a:bodyPr/>
          <a:lstStyle/>
          <a:p>
            <a:endParaRPr lang="zh-CN" altLang="en-US"/>
          </a:p>
        </p:txBody>
      </p:sp>
      <p:sp>
        <p:nvSpPr>
          <p:cNvPr id="43014" name="Line 5"/>
          <p:cNvSpPr>
            <a:spLocks noChangeShapeType="1"/>
          </p:cNvSpPr>
          <p:nvPr/>
        </p:nvSpPr>
        <p:spPr bwMode="auto">
          <a:xfrm>
            <a:off x="5105400" y="3124200"/>
            <a:ext cx="609600" cy="0"/>
          </a:xfrm>
          <a:prstGeom prst="line">
            <a:avLst/>
          </a:prstGeom>
          <a:noFill/>
          <a:ln w="9525">
            <a:solidFill>
              <a:schemeClr val="tx1"/>
            </a:solidFill>
            <a:round/>
            <a:headEnd/>
            <a:tailEnd type="triangle" w="med" len="med"/>
          </a:ln>
        </p:spPr>
        <p:txBody>
          <a:bodyPr/>
          <a:lstStyle/>
          <a:p>
            <a:endParaRPr lang="zh-CN" altLang="en-US"/>
          </a:p>
        </p:txBody>
      </p:sp>
      <p:sp>
        <p:nvSpPr>
          <p:cNvPr id="43015" name="Line 6"/>
          <p:cNvSpPr>
            <a:spLocks noChangeShapeType="1"/>
          </p:cNvSpPr>
          <p:nvPr/>
        </p:nvSpPr>
        <p:spPr bwMode="auto">
          <a:xfrm flipV="1">
            <a:off x="1219200" y="4038600"/>
            <a:ext cx="0" cy="533400"/>
          </a:xfrm>
          <a:prstGeom prst="line">
            <a:avLst/>
          </a:prstGeom>
          <a:noFill/>
          <a:ln w="9525">
            <a:solidFill>
              <a:schemeClr val="tx1"/>
            </a:solidFill>
            <a:round/>
            <a:headEnd/>
            <a:tailEnd type="triangle" w="med" len="med"/>
          </a:ln>
        </p:spPr>
        <p:txBody>
          <a:bodyPr/>
          <a:lstStyle/>
          <a:p>
            <a:endParaRPr lang="zh-CN" altLang="en-US"/>
          </a:p>
        </p:txBody>
      </p:sp>
      <p:sp>
        <p:nvSpPr>
          <p:cNvPr id="43016" name="Line 7"/>
          <p:cNvSpPr>
            <a:spLocks noChangeShapeType="1"/>
          </p:cNvSpPr>
          <p:nvPr/>
        </p:nvSpPr>
        <p:spPr bwMode="auto">
          <a:xfrm flipV="1">
            <a:off x="6934200" y="4038600"/>
            <a:ext cx="0" cy="533400"/>
          </a:xfrm>
          <a:prstGeom prst="line">
            <a:avLst/>
          </a:prstGeom>
          <a:noFill/>
          <a:ln w="9525">
            <a:solidFill>
              <a:schemeClr val="tx1"/>
            </a:solidFill>
            <a:round/>
            <a:headEnd/>
            <a:tailEnd type="triangle" w="med" len="med"/>
          </a:ln>
        </p:spPr>
        <p:txBody>
          <a:bodyPr/>
          <a:lstStyle/>
          <a:p>
            <a:endParaRPr lang="zh-CN" altLang="en-US"/>
          </a:p>
        </p:txBody>
      </p:sp>
      <p:sp>
        <p:nvSpPr>
          <p:cNvPr id="43017" name="Rectangle 8"/>
          <p:cNvSpPr>
            <a:spLocks noChangeArrowheads="1"/>
          </p:cNvSpPr>
          <p:nvPr/>
        </p:nvSpPr>
        <p:spPr bwMode="auto">
          <a:xfrm>
            <a:off x="3352800" y="4572000"/>
            <a:ext cx="1676400" cy="457200"/>
          </a:xfrm>
          <a:prstGeom prst="rect">
            <a:avLst/>
          </a:prstGeom>
          <a:noFill/>
          <a:ln w="9525">
            <a:noFill/>
            <a:miter lim="800000"/>
            <a:headEnd/>
            <a:tailEnd/>
          </a:ln>
        </p:spPr>
        <p:txBody>
          <a:bodyPr>
            <a:spAutoFit/>
          </a:bodyPr>
          <a:lstStyle/>
          <a:p>
            <a:pPr>
              <a:spcBef>
                <a:spcPct val="20000"/>
              </a:spcBef>
            </a:pPr>
            <a:r>
              <a:rPr lang="zh-CN" altLang="en-US"/>
              <a:t> </a:t>
            </a:r>
            <a:r>
              <a:rPr lang="en-US" altLang="zh-CN" sz="2400"/>
              <a:t>Feedback</a:t>
            </a:r>
            <a:r>
              <a:rPr lang="en-US" altLang="zh-CN">
                <a:solidFill>
                  <a:srgbClr val="000000"/>
                </a:solidFill>
              </a:rPr>
              <a:t> </a:t>
            </a:r>
          </a:p>
        </p:txBody>
      </p:sp>
      <p:sp>
        <p:nvSpPr>
          <p:cNvPr id="43018" name="Line 9"/>
          <p:cNvSpPr>
            <a:spLocks noChangeShapeType="1"/>
          </p:cNvSpPr>
          <p:nvPr/>
        </p:nvSpPr>
        <p:spPr bwMode="auto">
          <a:xfrm>
            <a:off x="1219200" y="4572000"/>
            <a:ext cx="5715000" cy="0"/>
          </a:xfrm>
          <a:prstGeom prst="line">
            <a:avLst/>
          </a:prstGeom>
          <a:noFill/>
          <a:ln w="9525">
            <a:solidFill>
              <a:schemeClr val="tx1"/>
            </a:solidFill>
            <a:round/>
            <a:headEnd/>
            <a:tailEnd/>
          </a:ln>
        </p:spPr>
        <p:txBody>
          <a:bodyPr/>
          <a:lstStyle/>
          <a:p>
            <a:endParaRPr lang="zh-CN" altLang="en-US"/>
          </a:p>
        </p:txBody>
      </p:sp>
      <p:sp>
        <p:nvSpPr>
          <p:cNvPr id="43019" name="Rectangle 10"/>
          <p:cNvSpPr>
            <a:spLocks noChangeArrowheads="1"/>
          </p:cNvSpPr>
          <p:nvPr/>
        </p:nvSpPr>
        <p:spPr bwMode="auto">
          <a:xfrm>
            <a:off x="2971800" y="2743200"/>
            <a:ext cx="1828800" cy="990600"/>
          </a:xfrm>
          <a:prstGeom prst="rect">
            <a:avLst/>
          </a:prstGeom>
          <a:noFill/>
          <a:ln w="9525">
            <a:noFill/>
            <a:miter lim="800000"/>
            <a:headEnd/>
            <a:tailEnd/>
          </a:ln>
        </p:spPr>
        <p:txBody>
          <a:bodyPr/>
          <a:lstStyle/>
          <a:p>
            <a:pPr marL="342900" indent="-342900">
              <a:spcBef>
                <a:spcPct val="20000"/>
              </a:spcBef>
            </a:pPr>
            <a:r>
              <a:rPr lang="zh-CN" altLang="en-US" sz="2000"/>
              <a:t>  </a:t>
            </a:r>
            <a:r>
              <a:rPr lang="en-US" altLang="zh-CN" sz="2800">
                <a:solidFill>
                  <a:schemeClr val="hlink"/>
                </a:solidFill>
              </a:rPr>
              <a:t>Media/</a:t>
            </a:r>
          </a:p>
          <a:p>
            <a:pPr marL="342900" indent="-342900">
              <a:spcBef>
                <a:spcPct val="20000"/>
              </a:spcBef>
            </a:pPr>
            <a:r>
              <a:rPr lang="en-US" altLang="zh-CN" sz="2800">
                <a:solidFill>
                  <a:schemeClr val="hlink"/>
                </a:solidFill>
              </a:rPr>
              <a:t>Channels</a:t>
            </a:r>
          </a:p>
        </p:txBody>
      </p:sp>
      <p:sp>
        <p:nvSpPr>
          <p:cNvPr id="43020" name="Rectangle 11"/>
          <p:cNvSpPr>
            <a:spLocks noChangeArrowheads="1"/>
          </p:cNvSpPr>
          <p:nvPr/>
        </p:nvSpPr>
        <p:spPr bwMode="auto">
          <a:xfrm>
            <a:off x="76200" y="2743200"/>
            <a:ext cx="2133600" cy="1371600"/>
          </a:xfrm>
          <a:prstGeom prst="rect">
            <a:avLst/>
          </a:prstGeom>
          <a:noFill/>
          <a:ln w="9525">
            <a:noFill/>
            <a:miter lim="800000"/>
            <a:headEnd/>
            <a:tailEnd/>
          </a:ln>
        </p:spPr>
        <p:txBody>
          <a:bodyPr/>
          <a:lstStyle/>
          <a:p>
            <a:pPr marL="342900" indent="-342900">
              <a:spcBef>
                <a:spcPct val="20000"/>
              </a:spcBef>
            </a:pPr>
            <a:r>
              <a:rPr lang="zh-CN" altLang="en-US" sz="2800">
                <a:solidFill>
                  <a:schemeClr val="hlink"/>
                </a:solidFill>
              </a:rPr>
              <a:t>    </a:t>
            </a:r>
            <a:r>
              <a:rPr lang="en-US" altLang="zh-CN" sz="2800">
                <a:solidFill>
                  <a:schemeClr val="hlink"/>
                </a:solidFill>
              </a:rPr>
              <a:t>Sender encodes &amp; sends</a:t>
            </a:r>
          </a:p>
        </p:txBody>
      </p:sp>
      <p:sp>
        <p:nvSpPr>
          <p:cNvPr id="43021" name="Rectangle 12"/>
          <p:cNvSpPr>
            <a:spLocks noChangeArrowheads="1"/>
          </p:cNvSpPr>
          <p:nvPr/>
        </p:nvSpPr>
        <p:spPr bwMode="auto">
          <a:xfrm>
            <a:off x="3352800" y="1828800"/>
            <a:ext cx="1295400" cy="533400"/>
          </a:xfrm>
          <a:prstGeom prst="rect">
            <a:avLst/>
          </a:prstGeom>
          <a:noFill/>
          <a:ln w="12700">
            <a:noFill/>
            <a:miter lim="800000"/>
            <a:headEnd/>
            <a:tailEnd/>
          </a:ln>
        </p:spPr>
        <p:txBody>
          <a:bodyPr wrap="none" anchor="ctr"/>
          <a:lstStyle/>
          <a:p>
            <a:pPr algn="ctr" eaLnBrk="0" hangingPunct="0"/>
            <a:r>
              <a:rPr lang="en-US" altLang="zh-CN" sz="2400">
                <a:latin typeface="Tahoma" pitchFamily="34" charset="0"/>
              </a:rPr>
              <a:t>Noise</a:t>
            </a:r>
          </a:p>
        </p:txBody>
      </p:sp>
      <p:sp>
        <p:nvSpPr>
          <p:cNvPr id="43022" name="Freeform 13"/>
          <p:cNvSpPr>
            <a:spLocks/>
          </p:cNvSpPr>
          <p:nvPr/>
        </p:nvSpPr>
        <p:spPr bwMode="auto">
          <a:xfrm>
            <a:off x="3013075" y="1658938"/>
            <a:ext cx="2738438" cy="1341437"/>
          </a:xfrm>
          <a:custGeom>
            <a:avLst/>
            <a:gdLst>
              <a:gd name="T0" fmla="*/ 0 w 1725"/>
              <a:gd name="T1" fmla="*/ 2147483647 h 845"/>
              <a:gd name="T2" fmla="*/ 2147483647 w 1725"/>
              <a:gd name="T3" fmla="*/ 2147483647 h 845"/>
              <a:gd name="T4" fmla="*/ 2147483647 w 1725"/>
              <a:gd name="T5" fmla="*/ 2147483647 h 845"/>
              <a:gd name="T6" fmla="*/ 2147483647 w 1725"/>
              <a:gd name="T7" fmla="*/ 2147483647 h 845"/>
              <a:gd name="T8" fmla="*/ 2147483647 w 1725"/>
              <a:gd name="T9" fmla="*/ 2147483647 h 845"/>
              <a:gd name="T10" fmla="*/ 2147483647 w 1725"/>
              <a:gd name="T11" fmla="*/ 2147483647 h 845"/>
              <a:gd name="T12" fmla="*/ 2147483647 w 1725"/>
              <a:gd name="T13" fmla="*/ 2147483647 h 845"/>
              <a:gd name="T14" fmla="*/ 2147483647 w 1725"/>
              <a:gd name="T15" fmla="*/ 2147483647 h 845"/>
              <a:gd name="T16" fmla="*/ 2147483647 w 1725"/>
              <a:gd name="T17" fmla="*/ 2147483647 h 845"/>
              <a:gd name="T18" fmla="*/ 2147483647 w 1725"/>
              <a:gd name="T19" fmla="*/ 2147483647 h 845"/>
              <a:gd name="T20" fmla="*/ 2147483647 w 1725"/>
              <a:gd name="T21" fmla="*/ 2147483647 h 845"/>
              <a:gd name="T22" fmla="*/ 2147483647 w 1725"/>
              <a:gd name="T23" fmla="*/ 2147483647 h 845"/>
              <a:gd name="T24" fmla="*/ 2147483647 w 1725"/>
              <a:gd name="T25" fmla="*/ 2147483647 h 845"/>
              <a:gd name="T26" fmla="*/ 2147483647 w 1725"/>
              <a:gd name="T27" fmla="*/ 2147483647 h 845"/>
              <a:gd name="T28" fmla="*/ 2147483647 w 1725"/>
              <a:gd name="T29" fmla="*/ 2147483647 h 845"/>
              <a:gd name="T30" fmla="*/ 2147483647 w 1725"/>
              <a:gd name="T31" fmla="*/ 2147483647 h 845"/>
              <a:gd name="T32" fmla="*/ 2147483647 w 1725"/>
              <a:gd name="T33" fmla="*/ 2147483647 h 845"/>
              <a:gd name="T34" fmla="*/ 2147483647 w 1725"/>
              <a:gd name="T35" fmla="*/ 2147483647 h 845"/>
              <a:gd name="T36" fmla="*/ 2147483647 w 1725"/>
              <a:gd name="T37" fmla="*/ 2147483647 h 845"/>
              <a:gd name="T38" fmla="*/ 2147483647 w 1725"/>
              <a:gd name="T39" fmla="*/ 2147483647 h 845"/>
              <a:gd name="T40" fmla="*/ 2147483647 w 1725"/>
              <a:gd name="T41" fmla="*/ 2147483647 h 845"/>
              <a:gd name="T42" fmla="*/ 2147483647 w 1725"/>
              <a:gd name="T43" fmla="*/ 2147483647 h 845"/>
              <a:gd name="T44" fmla="*/ 2147483647 w 1725"/>
              <a:gd name="T45" fmla="*/ 2147483647 h 845"/>
              <a:gd name="T46" fmla="*/ 2147483647 w 1725"/>
              <a:gd name="T47" fmla="*/ 2147483647 h 845"/>
              <a:gd name="T48" fmla="*/ 2147483647 w 1725"/>
              <a:gd name="T49" fmla="*/ 2147483647 h 845"/>
              <a:gd name="T50" fmla="*/ 2147483647 w 1725"/>
              <a:gd name="T51" fmla="*/ 2147483647 h 845"/>
              <a:gd name="T52" fmla="*/ 2147483647 w 1725"/>
              <a:gd name="T53" fmla="*/ 2147483647 h 845"/>
              <a:gd name="T54" fmla="*/ 2147483647 w 1725"/>
              <a:gd name="T55" fmla="*/ 2147483647 h 845"/>
              <a:gd name="T56" fmla="*/ 2147483647 w 1725"/>
              <a:gd name="T57" fmla="*/ 2147483647 h 845"/>
              <a:gd name="T58" fmla="*/ 2147483647 w 1725"/>
              <a:gd name="T59" fmla="*/ 2147483647 h 845"/>
              <a:gd name="T60" fmla="*/ 2147483647 w 1725"/>
              <a:gd name="T61" fmla="*/ 2147483647 h 845"/>
              <a:gd name="T62" fmla="*/ 2147483647 w 1725"/>
              <a:gd name="T63" fmla="*/ 2147483647 h 845"/>
              <a:gd name="T64" fmla="*/ 2147483647 w 1725"/>
              <a:gd name="T65" fmla="*/ 2147483647 h 845"/>
              <a:gd name="T66" fmla="*/ 2147483647 w 1725"/>
              <a:gd name="T67" fmla="*/ 2147483647 h 845"/>
              <a:gd name="T68" fmla="*/ 2147483647 w 1725"/>
              <a:gd name="T69" fmla="*/ 2147483647 h 845"/>
              <a:gd name="T70" fmla="*/ 2147483647 w 1725"/>
              <a:gd name="T71" fmla="*/ 2147483647 h 845"/>
              <a:gd name="T72" fmla="*/ 2147483647 w 1725"/>
              <a:gd name="T73" fmla="*/ 2147483647 h 845"/>
              <a:gd name="T74" fmla="*/ 2147483647 w 1725"/>
              <a:gd name="T75" fmla="*/ 2147483647 h 845"/>
              <a:gd name="T76" fmla="*/ 2147483647 w 1725"/>
              <a:gd name="T77" fmla="*/ 2147483647 h 845"/>
              <a:gd name="T78" fmla="*/ 2147483647 w 1725"/>
              <a:gd name="T79" fmla="*/ 2147483647 h 845"/>
              <a:gd name="T80" fmla="*/ 2147483647 w 1725"/>
              <a:gd name="T81" fmla="*/ 2147483647 h 845"/>
              <a:gd name="T82" fmla="*/ 2147483647 w 1725"/>
              <a:gd name="T83" fmla="*/ 2147483647 h 845"/>
              <a:gd name="T84" fmla="*/ 2147483647 w 1725"/>
              <a:gd name="T85" fmla="*/ 2147483647 h 845"/>
              <a:gd name="T86" fmla="*/ 2147483647 w 1725"/>
              <a:gd name="T87" fmla="*/ 2147483647 h 845"/>
              <a:gd name="T88" fmla="*/ 2147483647 w 1725"/>
              <a:gd name="T89" fmla="*/ 2147483647 h 845"/>
              <a:gd name="T90" fmla="*/ 2147483647 w 1725"/>
              <a:gd name="T91" fmla="*/ 2147483647 h 845"/>
              <a:gd name="T92" fmla="*/ 2147483647 w 1725"/>
              <a:gd name="T93" fmla="*/ 2147483647 h 845"/>
              <a:gd name="T94" fmla="*/ 2147483647 w 1725"/>
              <a:gd name="T95" fmla="*/ 2147483647 h 845"/>
              <a:gd name="T96" fmla="*/ 2147483647 w 1725"/>
              <a:gd name="T97" fmla="*/ 2147483647 h 845"/>
              <a:gd name="T98" fmla="*/ 2147483647 w 1725"/>
              <a:gd name="T99" fmla="*/ 2147483647 h 845"/>
              <a:gd name="T100" fmla="*/ 2147483647 w 1725"/>
              <a:gd name="T101" fmla="*/ 2147483647 h 845"/>
              <a:gd name="T102" fmla="*/ 2147483647 w 1725"/>
              <a:gd name="T103" fmla="*/ 2147483647 h 845"/>
              <a:gd name="T104" fmla="*/ 2147483647 w 1725"/>
              <a:gd name="T105" fmla="*/ 2147483647 h 845"/>
              <a:gd name="T106" fmla="*/ 2147483647 w 1725"/>
              <a:gd name="T107" fmla="*/ 2147483647 h 845"/>
              <a:gd name="T108" fmla="*/ 2147483647 w 1725"/>
              <a:gd name="T109" fmla="*/ 2147483647 h 845"/>
              <a:gd name="T110" fmla="*/ 2147483647 w 1725"/>
              <a:gd name="T111" fmla="*/ 2147483647 h 845"/>
              <a:gd name="T112" fmla="*/ 2147483647 w 1725"/>
              <a:gd name="T113" fmla="*/ 2147483647 h 845"/>
              <a:gd name="T114" fmla="*/ 2147483647 w 1725"/>
              <a:gd name="T115" fmla="*/ 2147483647 h 8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25"/>
              <a:gd name="T175" fmla="*/ 0 h 845"/>
              <a:gd name="T176" fmla="*/ 1725 w 1725"/>
              <a:gd name="T177" fmla="*/ 845 h 8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25" h="845">
                <a:moveTo>
                  <a:pt x="0" y="367"/>
                </a:moveTo>
                <a:cubicBezTo>
                  <a:pt x="14" y="385"/>
                  <a:pt x="26" y="406"/>
                  <a:pt x="41" y="423"/>
                </a:cubicBezTo>
                <a:cubicBezTo>
                  <a:pt x="67" y="452"/>
                  <a:pt x="101" y="473"/>
                  <a:pt x="122" y="505"/>
                </a:cubicBezTo>
                <a:cubicBezTo>
                  <a:pt x="147" y="543"/>
                  <a:pt x="173" y="577"/>
                  <a:pt x="211" y="602"/>
                </a:cubicBezTo>
                <a:cubicBezTo>
                  <a:pt x="221" y="632"/>
                  <a:pt x="237" y="644"/>
                  <a:pt x="260" y="667"/>
                </a:cubicBezTo>
                <a:cubicBezTo>
                  <a:pt x="273" y="647"/>
                  <a:pt x="280" y="641"/>
                  <a:pt x="284" y="618"/>
                </a:cubicBezTo>
                <a:cubicBezTo>
                  <a:pt x="291" y="583"/>
                  <a:pt x="301" y="513"/>
                  <a:pt x="301" y="513"/>
                </a:cubicBezTo>
                <a:cubicBezTo>
                  <a:pt x="301" y="507"/>
                  <a:pt x="303" y="398"/>
                  <a:pt x="284" y="358"/>
                </a:cubicBezTo>
                <a:cubicBezTo>
                  <a:pt x="272" y="334"/>
                  <a:pt x="252" y="285"/>
                  <a:pt x="252" y="285"/>
                </a:cubicBezTo>
                <a:cubicBezTo>
                  <a:pt x="247" y="291"/>
                  <a:pt x="236" y="294"/>
                  <a:pt x="236" y="302"/>
                </a:cubicBezTo>
                <a:cubicBezTo>
                  <a:pt x="236" y="312"/>
                  <a:pt x="246" y="318"/>
                  <a:pt x="252" y="326"/>
                </a:cubicBezTo>
                <a:cubicBezTo>
                  <a:pt x="323" y="425"/>
                  <a:pt x="214" y="264"/>
                  <a:pt x="309" y="415"/>
                </a:cubicBezTo>
                <a:cubicBezTo>
                  <a:pt x="343" y="469"/>
                  <a:pt x="401" y="511"/>
                  <a:pt x="447" y="553"/>
                </a:cubicBezTo>
                <a:cubicBezTo>
                  <a:pt x="491" y="593"/>
                  <a:pt x="500" y="620"/>
                  <a:pt x="536" y="659"/>
                </a:cubicBezTo>
                <a:cubicBezTo>
                  <a:pt x="566" y="627"/>
                  <a:pt x="547" y="591"/>
                  <a:pt x="536" y="553"/>
                </a:cubicBezTo>
                <a:cubicBezTo>
                  <a:pt x="509" y="457"/>
                  <a:pt x="487" y="359"/>
                  <a:pt x="471" y="261"/>
                </a:cubicBezTo>
                <a:cubicBezTo>
                  <a:pt x="468" y="215"/>
                  <a:pt x="463" y="169"/>
                  <a:pt x="463" y="123"/>
                </a:cubicBezTo>
                <a:cubicBezTo>
                  <a:pt x="463" y="114"/>
                  <a:pt x="469" y="140"/>
                  <a:pt x="471" y="148"/>
                </a:cubicBezTo>
                <a:cubicBezTo>
                  <a:pt x="474" y="159"/>
                  <a:pt x="475" y="170"/>
                  <a:pt x="479" y="180"/>
                </a:cubicBezTo>
                <a:cubicBezTo>
                  <a:pt x="495" y="215"/>
                  <a:pt x="512" y="250"/>
                  <a:pt x="528" y="285"/>
                </a:cubicBezTo>
                <a:cubicBezTo>
                  <a:pt x="551" y="334"/>
                  <a:pt x="584" y="376"/>
                  <a:pt x="609" y="423"/>
                </a:cubicBezTo>
                <a:cubicBezTo>
                  <a:pt x="619" y="441"/>
                  <a:pt x="622" y="462"/>
                  <a:pt x="633" y="480"/>
                </a:cubicBezTo>
                <a:cubicBezTo>
                  <a:pt x="644" y="498"/>
                  <a:pt x="663" y="511"/>
                  <a:pt x="674" y="529"/>
                </a:cubicBezTo>
                <a:cubicBezTo>
                  <a:pt x="744" y="638"/>
                  <a:pt x="669" y="558"/>
                  <a:pt x="739" y="626"/>
                </a:cubicBezTo>
                <a:cubicBezTo>
                  <a:pt x="764" y="678"/>
                  <a:pt x="796" y="724"/>
                  <a:pt x="828" y="772"/>
                </a:cubicBezTo>
                <a:cubicBezTo>
                  <a:pt x="833" y="780"/>
                  <a:pt x="845" y="781"/>
                  <a:pt x="852" y="788"/>
                </a:cubicBezTo>
                <a:cubicBezTo>
                  <a:pt x="862" y="798"/>
                  <a:pt x="869" y="810"/>
                  <a:pt x="877" y="821"/>
                </a:cubicBezTo>
                <a:cubicBezTo>
                  <a:pt x="883" y="597"/>
                  <a:pt x="908" y="339"/>
                  <a:pt x="828" y="123"/>
                </a:cubicBezTo>
                <a:cubicBezTo>
                  <a:pt x="825" y="104"/>
                  <a:pt x="820" y="85"/>
                  <a:pt x="820" y="66"/>
                </a:cubicBezTo>
                <a:cubicBezTo>
                  <a:pt x="820" y="47"/>
                  <a:pt x="809" y="10"/>
                  <a:pt x="828" y="10"/>
                </a:cubicBezTo>
                <a:cubicBezTo>
                  <a:pt x="837" y="10"/>
                  <a:pt x="850" y="108"/>
                  <a:pt x="852" y="115"/>
                </a:cubicBezTo>
                <a:cubicBezTo>
                  <a:pt x="868" y="185"/>
                  <a:pt x="870" y="171"/>
                  <a:pt x="901" y="245"/>
                </a:cubicBezTo>
                <a:cubicBezTo>
                  <a:pt x="946" y="352"/>
                  <a:pt x="990" y="460"/>
                  <a:pt x="1031" y="569"/>
                </a:cubicBezTo>
                <a:cubicBezTo>
                  <a:pt x="1075" y="685"/>
                  <a:pt x="1088" y="761"/>
                  <a:pt x="1177" y="845"/>
                </a:cubicBezTo>
                <a:cubicBezTo>
                  <a:pt x="1158" y="625"/>
                  <a:pt x="1115" y="426"/>
                  <a:pt x="1063" y="212"/>
                </a:cubicBezTo>
                <a:cubicBezTo>
                  <a:pt x="1055" y="125"/>
                  <a:pt x="1061" y="134"/>
                  <a:pt x="1039" y="58"/>
                </a:cubicBezTo>
                <a:cubicBezTo>
                  <a:pt x="1034" y="42"/>
                  <a:pt x="1009" y="0"/>
                  <a:pt x="1023" y="10"/>
                </a:cubicBezTo>
                <a:cubicBezTo>
                  <a:pt x="1044" y="25"/>
                  <a:pt x="1050" y="53"/>
                  <a:pt x="1063" y="75"/>
                </a:cubicBezTo>
                <a:cubicBezTo>
                  <a:pt x="1077" y="173"/>
                  <a:pt x="1060" y="91"/>
                  <a:pt x="1104" y="204"/>
                </a:cubicBezTo>
                <a:cubicBezTo>
                  <a:pt x="1153" y="329"/>
                  <a:pt x="1192" y="457"/>
                  <a:pt x="1266" y="569"/>
                </a:cubicBezTo>
                <a:cubicBezTo>
                  <a:pt x="1269" y="577"/>
                  <a:pt x="1265" y="594"/>
                  <a:pt x="1274" y="594"/>
                </a:cubicBezTo>
                <a:cubicBezTo>
                  <a:pt x="1283" y="594"/>
                  <a:pt x="1281" y="578"/>
                  <a:pt x="1282" y="569"/>
                </a:cubicBezTo>
                <a:cubicBezTo>
                  <a:pt x="1287" y="518"/>
                  <a:pt x="1288" y="466"/>
                  <a:pt x="1290" y="415"/>
                </a:cubicBezTo>
                <a:cubicBezTo>
                  <a:pt x="1293" y="342"/>
                  <a:pt x="1295" y="269"/>
                  <a:pt x="1298" y="196"/>
                </a:cubicBezTo>
                <a:cubicBezTo>
                  <a:pt x="1335" y="245"/>
                  <a:pt x="1330" y="291"/>
                  <a:pt x="1347" y="350"/>
                </a:cubicBezTo>
                <a:cubicBezTo>
                  <a:pt x="1362" y="403"/>
                  <a:pt x="1389" y="447"/>
                  <a:pt x="1412" y="496"/>
                </a:cubicBezTo>
                <a:cubicBezTo>
                  <a:pt x="1419" y="512"/>
                  <a:pt x="1420" y="530"/>
                  <a:pt x="1428" y="545"/>
                </a:cubicBezTo>
                <a:cubicBezTo>
                  <a:pt x="1434" y="557"/>
                  <a:pt x="1446" y="566"/>
                  <a:pt x="1453" y="578"/>
                </a:cubicBezTo>
                <a:cubicBezTo>
                  <a:pt x="1468" y="604"/>
                  <a:pt x="1493" y="659"/>
                  <a:pt x="1493" y="659"/>
                </a:cubicBezTo>
                <a:cubicBezTo>
                  <a:pt x="1490" y="541"/>
                  <a:pt x="1506" y="422"/>
                  <a:pt x="1469" y="310"/>
                </a:cubicBezTo>
                <a:cubicBezTo>
                  <a:pt x="1466" y="294"/>
                  <a:pt x="1465" y="277"/>
                  <a:pt x="1461" y="261"/>
                </a:cubicBezTo>
                <a:cubicBezTo>
                  <a:pt x="1459" y="253"/>
                  <a:pt x="1451" y="229"/>
                  <a:pt x="1453" y="237"/>
                </a:cubicBezTo>
                <a:cubicBezTo>
                  <a:pt x="1461" y="272"/>
                  <a:pt x="1474" y="318"/>
                  <a:pt x="1493" y="350"/>
                </a:cubicBezTo>
                <a:cubicBezTo>
                  <a:pt x="1507" y="373"/>
                  <a:pt x="1550" y="407"/>
                  <a:pt x="1550" y="407"/>
                </a:cubicBezTo>
                <a:cubicBezTo>
                  <a:pt x="1567" y="467"/>
                  <a:pt x="1569" y="517"/>
                  <a:pt x="1615" y="561"/>
                </a:cubicBezTo>
                <a:cubicBezTo>
                  <a:pt x="1634" y="620"/>
                  <a:pt x="1667" y="670"/>
                  <a:pt x="1712" y="715"/>
                </a:cubicBezTo>
                <a:cubicBezTo>
                  <a:pt x="1725" y="663"/>
                  <a:pt x="1717" y="613"/>
                  <a:pt x="1704" y="561"/>
                </a:cubicBezTo>
                <a:cubicBezTo>
                  <a:pt x="1697" y="483"/>
                  <a:pt x="1688" y="436"/>
                  <a:pt x="1688" y="358"/>
                </a:cubicBezTo>
              </a:path>
            </a:pathLst>
          </a:custGeom>
          <a:noFill/>
          <a:ln w="9525">
            <a:solidFill>
              <a:schemeClr val="tx1"/>
            </a:solidFill>
            <a:round/>
            <a:headEnd/>
            <a:tailEnd/>
          </a:ln>
        </p:spPr>
        <p:txBody>
          <a:bodyPr/>
          <a:lstStyle/>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4"/>
          <p:cNvSpPr>
            <a:spLocks noGrp="1"/>
          </p:cNvSpPr>
          <p:nvPr>
            <p:ph type="sldNum" sz="quarter" idx="12"/>
          </p:nvPr>
        </p:nvSpPr>
        <p:spPr>
          <a:noFill/>
        </p:spPr>
        <p:txBody>
          <a:bodyPr/>
          <a:lstStyle/>
          <a:p>
            <a:fld id="{2BE4ACF6-F2F4-4202-9626-91471A160FD3}" type="slidenum">
              <a:rPr lang="zh-CN" altLang="en-US" smtClean="0"/>
              <a:pPr/>
              <a:t>43</a:t>
            </a:fld>
            <a:endParaRPr lang="en-US" altLang="zh-CN"/>
          </a:p>
        </p:txBody>
      </p:sp>
      <p:sp>
        <p:nvSpPr>
          <p:cNvPr id="44035" name="Rectangle 2"/>
          <p:cNvSpPr>
            <a:spLocks noGrp="1" noChangeArrowheads="1"/>
          </p:cNvSpPr>
          <p:nvPr>
            <p:ph type="title"/>
          </p:nvPr>
        </p:nvSpPr>
        <p:spPr>
          <a:xfrm>
            <a:off x="301625" y="304800"/>
            <a:ext cx="8540750" cy="762000"/>
          </a:xfrm>
        </p:spPr>
        <p:txBody>
          <a:bodyPr>
            <a:normAutofit fontScale="90000"/>
          </a:bodyPr>
          <a:lstStyle/>
          <a:p>
            <a:pPr eaLnBrk="1" hangingPunct="1"/>
            <a:r>
              <a:rPr lang="en-US" altLang="zh-CN" sz="4000"/>
              <a:t>Different Lenses: What Do You See</a:t>
            </a:r>
            <a:r>
              <a:rPr lang="en-US" altLang="zh-CN"/>
              <a:t>?</a:t>
            </a:r>
          </a:p>
        </p:txBody>
      </p:sp>
      <p:pic>
        <p:nvPicPr>
          <p:cNvPr id="44036" name="Picture 3" descr="youngwomanoldlady"/>
          <p:cNvPicPr>
            <a:picLocks noChangeAspect="1" noChangeArrowheads="1"/>
          </p:cNvPicPr>
          <p:nvPr/>
        </p:nvPicPr>
        <p:blipFill>
          <a:blip r:embed="rId2" cstate="print"/>
          <a:srcRect/>
          <a:stretch>
            <a:fillRect/>
          </a:stretch>
        </p:blipFill>
        <p:spPr bwMode="auto">
          <a:xfrm>
            <a:off x="1905000" y="1066800"/>
            <a:ext cx="5029200" cy="5638800"/>
          </a:xfrm>
          <a:prstGeom prst="rect">
            <a:avLst/>
          </a:prstGeom>
          <a:noFill/>
          <a:ln w="9525">
            <a:noFill/>
            <a:miter lim="800000"/>
            <a:headEnd/>
            <a:tailEnd/>
          </a:ln>
        </p:spPr>
      </p:pic>
      <p:sp>
        <p:nvSpPr>
          <p:cNvPr id="44037" name="Text Box 4"/>
          <p:cNvSpPr txBox="1">
            <a:spLocks noChangeArrowheads="1"/>
          </p:cNvSpPr>
          <p:nvPr/>
        </p:nvSpPr>
        <p:spPr bwMode="auto">
          <a:xfrm>
            <a:off x="8023225" y="1858963"/>
            <a:ext cx="458788" cy="3094037"/>
          </a:xfrm>
          <a:prstGeom prst="rect">
            <a:avLst/>
          </a:prstGeom>
          <a:noFill/>
          <a:ln w="9525">
            <a:noFill/>
            <a:miter lim="800000"/>
            <a:headEnd/>
            <a:tailEnd/>
          </a:ln>
        </p:spPr>
        <p:txBody>
          <a:bodyPr vert="eaVert">
            <a:spAutoFit/>
          </a:bodyPr>
          <a:lstStyle/>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2"/>
          </p:nvPr>
        </p:nvSpPr>
        <p:spPr>
          <a:noFill/>
        </p:spPr>
        <p:txBody>
          <a:bodyPr/>
          <a:lstStyle/>
          <a:p>
            <a:fld id="{E64C3486-9250-4358-BDD7-2F8900856E2B}" type="slidenum">
              <a:rPr lang="zh-CN" altLang="en-US" smtClean="0"/>
              <a:pPr/>
              <a:t>44</a:t>
            </a:fld>
            <a:endParaRPr lang="en-US" altLang="zh-CN"/>
          </a:p>
        </p:txBody>
      </p:sp>
      <p:sp>
        <p:nvSpPr>
          <p:cNvPr id="45059" name="Rectangle 2"/>
          <p:cNvSpPr>
            <a:spLocks noGrp="1" noChangeArrowheads="1"/>
          </p:cNvSpPr>
          <p:nvPr>
            <p:ph type="title"/>
          </p:nvPr>
        </p:nvSpPr>
        <p:spPr>
          <a:xfrm>
            <a:off x="533400" y="533400"/>
            <a:ext cx="8540750" cy="685800"/>
          </a:xfrm>
        </p:spPr>
        <p:txBody>
          <a:bodyPr>
            <a:normAutofit fontScale="90000"/>
          </a:bodyPr>
          <a:lstStyle/>
          <a:p>
            <a:pPr eaLnBrk="1" hangingPunct="1"/>
            <a:r>
              <a:rPr lang="en-US" altLang="zh-CN" sz="3600"/>
              <a:t>Difficult to Establish Common Meanings</a:t>
            </a:r>
          </a:p>
        </p:txBody>
      </p:sp>
      <p:sp>
        <p:nvSpPr>
          <p:cNvPr id="45060" name="Rectangle 3"/>
          <p:cNvSpPr>
            <a:spLocks noGrp="1" noChangeArrowheads="1"/>
          </p:cNvSpPr>
          <p:nvPr>
            <p:ph type="body" idx="1"/>
          </p:nvPr>
        </p:nvSpPr>
        <p:spPr>
          <a:xfrm>
            <a:off x="304800" y="1524000"/>
            <a:ext cx="8540750" cy="4343400"/>
          </a:xfrm>
        </p:spPr>
        <p:txBody>
          <a:bodyPr>
            <a:normAutofit lnSpcReduction="10000"/>
          </a:bodyPr>
          <a:lstStyle/>
          <a:p>
            <a:pPr eaLnBrk="1" hangingPunct="1"/>
            <a:r>
              <a:rPr lang="en-US" altLang="zh-CN"/>
              <a:t>Unintentionally ambiguous </a:t>
            </a:r>
          </a:p>
          <a:p>
            <a:pPr eaLnBrk="1" hangingPunct="1"/>
            <a:r>
              <a:rPr lang="en-US" altLang="zh-CN"/>
              <a:t>Intentionally “strategic ambiguous” when:</a:t>
            </a:r>
          </a:p>
          <a:p>
            <a:pPr lvl="1" eaLnBrk="1" hangingPunct="1"/>
            <a:r>
              <a:rPr lang="en-US" altLang="zh-CN" sz="3200"/>
              <a:t>People face multiple and conflicting goals</a:t>
            </a:r>
          </a:p>
          <a:p>
            <a:pPr lvl="1" eaLnBrk="1" hangingPunct="1"/>
            <a:r>
              <a:rPr lang="en-US" altLang="zh-CN" sz="3200"/>
              <a:t>Conditions are unpredictable and likely to change</a:t>
            </a:r>
          </a:p>
          <a:p>
            <a:pPr lvl="1" eaLnBrk="1" hangingPunct="1"/>
            <a:r>
              <a:rPr lang="en-US" altLang="zh-CN" sz="3200"/>
              <a:t>Relationships are tenuous </a:t>
            </a:r>
            <a:r>
              <a:rPr lang="zh-CN" altLang="en-US"/>
              <a:t>脆弱的 </a:t>
            </a:r>
            <a:endParaRPr lang="en-US" altLang="zh-CN" sz="3200"/>
          </a:p>
          <a:p>
            <a:pPr lvl="1" eaLnBrk="1" hangingPunct="1"/>
            <a:r>
              <a:rPr lang="en-US" altLang="zh-CN" sz="3200"/>
              <a:t>Elite positions are threatened</a:t>
            </a:r>
            <a:r>
              <a:rPr lang="en-US" altLang="zh-CN"/>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5"/>
          <p:cNvSpPr>
            <a:spLocks noGrp="1"/>
          </p:cNvSpPr>
          <p:nvPr>
            <p:ph type="sldNum" sz="quarter" idx="12"/>
          </p:nvPr>
        </p:nvSpPr>
        <p:spPr>
          <a:noFill/>
        </p:spPr>
        <p:txBody>
          <a:bodyPr/>
          <a:lstStyle/>
          <a:p>
            <a:fld id="{5AAF0269-20CB-4257-843C-73435E05B85E}" type="slidenum">
              <a:rPr lang="zh-CN" altLang="en-US" smtClean="0"/>
              <a:pPr/>
              <a:t>45</a:t>
            </a:fld>
            <a:endParaRPr lang="en-US" altLang="zh-CN"/>
          </a:p>
        </p:txBody>
      </p:sp>
      <p:sp>
        <p:nvSpPr>
          <p:cNvPr id="46083" name="Rectangle 2"/>
          <p:cNvSpPr>
            <a:spLocks noGrp="1" noChangeArrowheads="1"/>
          </p:cNvSpPr>
          <p:nvPr>
            <p:ph type="title"/>
          </p:nvPr>
        </p:nvSpPr>
        <p:spPr>
          <a:xfrm>
            <a:off x="381000" y="457200"/>
            <a:ext cx="8540750" cy="609600"/>
          </a:xfrm>
        </p:spPr>
        <p:txBody>
          <a:bodyPr>
            <a:normAutofit fontScale="90000"/>
          </a:bodyPr>
          <a:lstStyle/>
          <a:p>
            <a:pPr eaLnBrk="1" hangingPunct="1"/>
            <a:r>
              <a:rPr lang="en-US" altLang="zh-CN" sz="4000"/>
              <a:t>Interpersonal Communication</a:t>
            </a:r>
          </a:p>
        </p:txBody>
      </p:sp>
      <p:sp>
        <p:nvSpPr>
          <p:cNvPr id="46084" name="Rectangle 3"/>
          <p:cNvSpPr>
            <a:spLocks noGrp="1" noChangeArrowheads="1"/>
          </p:cNvSpPr>
          <p:nvPr>
            <p:ph type="body" idx="1"/>
          </p:nvPr>
        </p:nvSpPr>
        <p:spPr>
          <a:xfrm>
            <a:off x="457200" y="1371600"/>
            <a:ext cx="8540750" cy="4953000"/>
          </a:xfrm>
        </p:spPr>
        <p:txBody>
          <a:bodyPr>
            <a:normAutofit fontScale="92500" lnSpcReduction="20000"/>
          </a:bodyPr>
          <a:lstStyle/>
          <a:p>
            <a:pPr eaLnBrk="1" hangingPunct="1">
              <a:lnSpc>
                <a:spcPct val="120000"/>
              </a:lnSpc>
              <a:spcBef>
                <a:spcPts val="0"/>
              </a:spcBef>
              <a:spcAft>
                <a:spcPts val="0"/>
              </a:spcAft>
            </a:pPr>
            <a:r>
              <a:rPr lang="en-US" altLang="zh-CN" sz="2800" dirty="0"/>
              <a:t>Oral Communication</a:t>
            </a:r>
          </a:p>
          <a:p>
            <a:pPr lvl="1" eaLnBrk="1" hangingPunct="1">
              <a:lnSpc>
                <a:spcPct val="120000"/>
              </a:lnSpc>
              <a:spcBef>
                <a:spcPts val="0"/>
              </a:spcBef>
              <a:spcAft>
                <a:spcPts val="0"/>
              </a:spcAft>
            </a:pPr>
            <a:r>
              <a:rPr lang="en-US" altLang="zh-CN" dirty="0"/>
              <a:t>Advantages: Speed and feedback.</a:t>
            </a:r>
          </a:p>
          <a:p>
            <a:pPr lvl="1" eaLnBrk="1" hangingPunct="1">
              <a:lnSpc>
                <a:spcPct val="120000"/>
              </a:lnSpc>
              <a:spcBef>
                <a:spcPts val="0"/>
              </a:spcBef>
              <a:spcAft>
                <a:spcPts val="0"/>
              </a:spcAft>
            </a:pPr>
            <a:r>
              <a:rPr lang="en-US" altLang="zh-CN" dirty="0"/>
              <a:t>Disadvantage: Distortion of the message.</a:t>
            </a:r>
          </a:p>
          <a:p>
            <a:pPr eaLnBrk="1" hangingPunct="1">
              <a:lnSpc>
                <a:spcPct val="120000"/>
              </a:lnSpc>
              <a:spcBef>
                <a:spcPts val="0"/>
              </a:spcBef>
              <a:spcAft>
                <a:spcPts val="0"/>
              </a:spcAft>
            </a:pPr>
            <a:r>
              <a:rPr lang="en-US" altLang="zh-CN" sz="2800" dirty="0"/>
              <a:t>Nonverbal Communication</a:t>
            </a:r>
          </a:p>
          <a:p>
            <a:pPr lvl="1" eaLnBrk="1" hangingPunct="1">
              <a:lnSpc>
                <a:spcPct val="120000"/>
              </a:lnSpc>
              <a:spcBef>
                <a:spcPts val="0"/>
              </a:spcBef>
              <a:spcAft>
                <a:spcPts val="0"/>
              </a:spcAft>
            </a:pPr>
            <a:r>
              <a:rPr lang="en-US" altLang="zh-CN" dirty="0"/>
              <a:t>Spoken words (7%) , voice(38%), facial expressions (55%)</a:t>
            </a:r>
          </a:p>
          <a:p>
            <a:pPr lvl="1" eaLnBrk="1" hangingPunct="1">
              <a:lnSpc>
                <a:spcPct val="120000"/>
              </a:lnSpc>
              <a:spcBef>
                <a:spcPts val="0"/>
              </a:spcBef>
              <a:spcAft>
                <a:spcPts val="0"/>
              </a:spcAft>
            </a:pPr>
            <a:r>
              <a:rPr lang="en-US" altLang="zh-CN" dirty="0"/>
              <a:t>Advantages: Supports other communications and provides observable expression of emotions and feelings.</a:t>
            </a:r>
          </a:p>
          <a:p>
            <a:pPr lvl="1" eaLnBrk="1" hangingPunct="1">
              <a:lnSpc>
                <a:spcPct val="120000"/>
              </a:lnSpc>
              <a:spcBef>
                <a:spcPts val="0"/>
              </a:spcBef>
              <a:spcAft>
                <a:spcPts val="0"/>
              </a:spcAft>
            </a:pPr>
            <a:r>
              <a:rPr lang="en-US" altLang="zh-CN" dirty="0"/>
              <a:t>Disadvantage: Misperception of body language or gestures can influence receiver’s interpretation of message.</a:t>
            </a:r>
            <a:r>
              <a:rPr lang="en-US" altLang="zh-CN" sz="2000" dirty="0"/>
              <a:t> </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5"/>
          <p:cNvSpPr>
            <a:spLocks noGrp="1"/>
          </p:cNvSpPr>
          <p:nvPr>
            <p:ph type="sldNum" sz="quarter" idx="12"/>
          </p:nvPr>
        </p:nvSpPr>
        <p:spPr>
          <a:noFill/>
        </p:spPr>
        <p:txBody>
          <a:bodyPr/>
          <a:lstStyle/>
          <a:p>
            <a:fld id="{CA884F36-97DA-4194-B214-F1E7A48599A2}" type="slidenum">
              <a:rPr lang="zh-CN" altLang="en-US" smtClean="0"/>
              <a:pPr/>
              <a:t>46</a:t>
            </a:fld>
            <a:endParaRPr lang="en-US" altLang="zh-CN"/>
          </a:p>
        </p:txBody>
      </p:sp>
      <p:sp>
        <p:nvSpPr>
          <p:cNvPr id="47107" name="Rectangle 2"/>
          <p:cNvSpPr>
            <a:spLocks noGrp="1" noChangeArrowheads="1"/>
          </p:cNvSpPr>
          <p:nvPr>
            <p:ph type="body" idx="1"/>
          </p:nvPr>
        </p:nvSpPr>
        <p:spPr>
          <a:xfrm>
            <a:off x="304800" y="609600"/>
            <a:ext cx="8540750" cy="5867400"/>
          </a:xfrm>
        </p:spPr>
        <p:txBody>
          <a:bodyPr/>
          <a:lstStyle/>
          <a:p>
            <a:pPr eaLnBrk="1" hangingPunct="1">
              <a:spcAft>
                <a:spcPct val="50000"/>
              </a:spcAft>
            </a:pPr>
            <a:r>
              <a:rPr lang="en-US" altLang="zh-CN"/>
              <a:t>Written Communication</a:t>
            </a:r>
          </a:p>
          <a:p>
            <a:pPr lvl="1" eaLnBrk="1" hangingPunct="1"/>
            <a:r>
              <a:rPr lang="en-US" altLang="zh-CN" sz="3200"/>
              <a:t>Advantages: Tangible and verifiable.</a:t>
            </a:r>
          </a:p>
          <a:p>
            <a:pPr lvl="1" eaLnBrk="1" hangingPunct="1"/>
            <a:r>
              <a:rPr lang="en-US" altLang="zh-CN" sz="3200"/>
              <a:t>Disadvantages: Time consuming and lacks feedbacks</a:t>
            </a:r>
          </a:p>
          <a:p>
            <a:pPr lvl="1" eaLnBrk="1" hangingPunct="1"/>
            <a:endParaRPr lang="en-US" altLang="zh-CN"/>
          </a:p>
          <a:p>
            <a:pPr lvl="1" eaLnBrk="1" hangingPunct="1">
              <a:buFontTx/>
              <a:buNone/>
            </a:pPr>
            <a:r>
              <a:rPr lang="en-US" altLang="zh-CN" sz="2400"/>
              <a:t>            </a:t>
            </a:r>
          </a:p>
          <a:p>
            <a:pPr lvl="1" eaLnBrk="1" hangingPunct="1">
              <a:buFontTx/>
              <a:buNone/>
            </a:pPr>
            <a:r>
              <a:rPr lang="en-US" altLang="zh-CN" sz="24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5"/>
          <p:cNvSpPr>
            <a:spLocks noGrp="1"/>
          </p:cNvSpPr>
          <p:nvPr>
            <p:ph type="sldNum" sz="quarter" idx="12"/>
          </p:nvPr>
        </p:nvSpPr>
        <p:spPr>
          <a:noFill/>
        </p:spPr>
        <p:txBody>
          <a:bodyPr/>
          <a:lstStyle/>
          <a:p>
            <a:fld id="{523C83D3-B924-481C-A729-67552CA1E597}" type="slidenum">
              <a:rPr lang="zh-CN" altLang="en-US" smtClean="0"/>
              <a:pPr/>
              <a:t>47</a:t>
            </a:fld>
            <a:endParaRPr lang="en-US" altLang="zh-CN"/>
          </a:p>
        </p:txBody>
      </p:sp>
      <p:sp>
        <p:nvSpPr>
          <p:cNvPr id="48131" name="Rectangle 2"/>
          <p:cNvSpPr>
            <a:spLocks noGrp="1" noChangeArrowheads="1"/>
          </p:cNvSpPr>
          <p:nvPr>
            <p:ph type="title"/>
          </p:nvPr>
        </p:nvSpPr>
        <p:spPr>
          <a:xfrm>
            <a:off x="323528" y="548680"/>
            <a:ext cx="8229600" cy="1143000"/>
          </a:xfrm>
        </p:spPr>
        <p:txBody>
          <a:bodyPr>
            <a:normAutofit fontScale="90000"/>
          </a:bodyPr>
          <a:lstStyle/>
          <a:p>
            <a:pPr eaLnBrk="1" hangingPunct="1"/>
            <a:r>
              <a:rPr lang="en-US" altLang="zh-CN" sz="4000"/>
              <a:t>Basic Communication Skills Profile</a:t>
            </a:r>
          </a:p>
        </p:txBody>
      </p:sp>
      <p:sp>
        <p:nvSpPr>
          <p:cNvPr id="48132" name="Rectangle 3"/>
          <p:cNvSpPr>
            <a:spLocks noGrp="1" noChangeArrowheads="1"/>
          </p:cNvSpPr>
          <p:nvPr>
            <p:ph type="body" idx="1"/>
          </p:nvPr>
        </p:nvSpPr>
        <p:spPr>
          <a:xfrm>
            <a:off x="827584" y="2017713"/>
            <a:ext cx="8127504" cy="3643535"/>
          </a:xfrm>
        </p:spPr>
        <p:txBody>
          <a:bodyPr>
            <a:normAutofit fontScale="92500" lnSpcReduction="10000"/>
          </a:bodyPr>
          <a:lstStyle/>
          <a:p>
            <a:pPr eaLnBrk="1" hangingPunct="1">
              <a:buFontTx/>
              <a:buNone/>
            </a:pPr>
            <a:r>
              <a:rPr lang="en-US" altLang="zh-CN" sz="2000" b="1" dirty="0">
                <a:latin typeface="Georgia" pitchFamily="18" charset="0"/>
              </a:rPr>
              <a:t>______________________________________________</a:t>
            </a:r>
            <a:endParaRPr lang="en-US" altLang="zh-CN" sz="2000" b="1" i="1" dirty="0">
              <a:latin typeface="Georgia" pitchFamily="18" charset="0"/>
            </a:endParaRPr>
          </a:p>
          <a:p>
            <a:pPr eaLnBrk="1" hangingPunct="1">
              <a:buFontTx/>
              <a:buNone/>
            </a:pPr>
            <a:r>
              <a:rPr lang="en-US" altLang="zh-CN" sz="2000" b="1" dirty="0">
                <a:latin typeface="Georgia" pitchFamily="18" charset="0"/>
              </a:rPr>
              <a:t>Communication   Order Learned    Extent Used     Extent Taught</a:t>
            </a:r>
            <a:endParaRPr lang="en-US" altLang="zh-CN" sz="2000" dirty="0">
              <a:latin typeface="Georgia" pitchFamily="18" charset="0"/>
            </a:endParaRPr>
          </a:p>
          <a:p>
            <a:pPr algn="just" eaLnBrk="1" hangingPunct="1">
              <a:buFontTx/>
              <a:buNone/>
            </a:pPr>
            <a:r>
              <a:rPr lang="en-US" altLang="zh-CN" sz="2400" dirty="0">
                <a:latin typeface="Georgia" pitchFamily="18" charset="0"/>
              </a:rPr>
              <a:t>____________________________________________</a:t>
            </a:r>
          </a:p>
          <a:p>
            <a:pPr eaLnBrk="1" hangingPunct="1">
              <a:buFontTx/>
              <a:buNone/>
            </a:pPr>
            <a:r>
              <a:rPr lang="en-US" altLang="zh-CN" sz="2400" dirty="0">
                <a:solidFill>
                  <a:srgbClr val="993366"/>
                </a:solidFill>
                <a:latin typeface="Georgia" pitchFamily="18" charset="0"/>
              </a:rPr>
              <a:t>   </a:t>
            </a:r>
            <a:r>
              <a:rPr lang="en-US" altLang="zh-CN" sz="2400" dirty="0">
                <a:solidFill>
                  <a:schemeClr val="hlink"/>
                </a:solidFill>
                <a:latin typeface="Georgia" pitchFamily="18" charset="0"/>
              </a:rPr>
              <a:t>Listening              First                      </a:t>
            </a:r>
            <a:r>
              <a:rPr lang="en-US" altLang="zh-CN" sz="2400" dirty="0" err="1">
                <a:solidFill>
                  <a:schemeClr val="hlink"/>
                </a:solidFill>
                <a:latin typeface="Georgia" pitchFamily="18" charset="0"/>
              </a:rPr>
              <a:t>First</a:t>
            </a:r>
            <a:r>
              <a:rPr lang="en-US" altLang="zh-CN" sz="2400" dirty="0">
                <a:solidFill>
                  <a:schemeClr val="hlink"/>
                </a:solidFill>
                <a:latin typeface="Georgia" pitchFamily="18" charset="0"/>
              </a:rPr>
              <a:t>                Fourth</a:t>
            </a:r>
          </a:p>
          <a:p>
            <a:pPr eaLnBrk="1" hangingPunct="1">
              <a:buFontTx/>
              <a:buNone/>
            </a:pPr>
            <a:r>
              <a:rPr lang="en-US" altLang="zh-CN" sz="2400" dirty="0">
                <a:solidFill>
                  <a:schemeClr val="hlink"/>
                </a:solidFill>
                <a:latin typeface="Georgia" pitchFamily="18" charset="0"/>
              </a:rPr>
              <a:t>   Speaking              Second                  </a:t>
            </a:r>
            <a:r>
              <a:rPr lang="en-US" altLang="zh-CN" sz="2400" dirty="0" err="1">
                <a:solidFill>
                  <a:schemeClr val="hlink"/>
                </a:solidFill>
                <a:latin typeface="Georgia" pitchFamily="18" charset="0"/>
              </a:rPr>
              <a:t>Second</a:t>
            </a:r>
            <a:r>
              <a:rPr lang="en-US" altLang="zh-CN" sz="2400" dirty="0">
                <a:solidFill>
                  <a:schemeClr val="hlink"/>
                </a:solidFill>
                <a:latin typeface="Georgia" pitchFamily="18" charset="0"/>
              </a:rPr>
              <a:t>           Third</a:t>
            </a:r>
          </a:p>
          <a:p>
            <a:pPr eaLnBrk="1" hangingPunct="1">
              <a:buFontTx/>
              <a:buNone/>
            </a:pPr>
            <a:r>
              <a:rPr lang="en-US" altLang="zh-CN" sz="2400" dirty="0">
                <a:solidFill>
                  <a:schemeClr val="hlink"/>
                </a:solidFill>
                <a:latin typeface="Georgia" pitchFamily="18" charset="0"/>
              </a:rPr>
              <a:t>   Reading                Third                     </a:t>
            </a:r>
            <a:r>
              <a:rPr lang="en-US" altLang="zh-CN" sz="2400" dirty="0" err="1">
                <a:solidFill>
                  <a:schemeClr val="hlink"/>
                </a:solidFill>
                <a:latin typeface="Georgia" pitchFamily="18" charset="0"/>
              </a:rPr>
              <a:t>Third</a:t>
            </a:r>
            <a:r>
              <a:rPr lang="en-US" altLang="zh-CN" sz="2400" dirty="0">
                <a:solidFill>
                  <a:schemeClr val="hlink"/>
                </a:solidFill>
                <a:latin typeface="Georgia" pitchFamily="18" charset="0"/>
              </a:rPr>
              <a:t>              Second</a:t>
            </a:r>
          </a:p>
          <a:p>
            <a:pPr eaLnBrk="1" hangingPunct="1">
              <a:buFontTx/>
              <a:buNone/>
            </a:pPr>
            <a:r>
              <a:rPr lang="en-US" altLang="zh-CN" sz="2400" dirty="0">
                <a:solidFill>
                  <a:schemeClr val="hlink"/>
                </a:solidFill>
                <a:latin typeface="Georgia" pitchFamily="18" charset="0"/>
              </a:rPr>
              <a:t>   Writing                 Fourth                   </a:t>
            </a:r>
            <a:r>
              <a:rPr lang="en-US" altLang="zh-CN" sz="2400" dirty="0" err="1">
                <a:solidFill>
                  <a:schemeClr val="hlink"/>
                </a:solidFill>
                <a:latin typeface="Georgia" pitchFamily="18" charset="0"/>
              </a:rPr>
              <a:t>Fourth</a:t>
            </a:r>
            <a:r>
              <a:rPr lang="en-US" altLang="zh-CN" sz="2400" dirty="0">
                <a:solidFill>
                  <a:schemeClr val="hlink"/>
                </a:solidFill>
                <a:latin typeface="Georgia" pitchFamily="18" charset="0"/>
              </a:rPr>
              <a:t>           First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5"/>
          <p:cNvSpPr>
            <a:spLocks noGrp="1"/>
          </p:cNvSpPr>
          <p:nvPr>
            <p:ph type="sldNum" sz="quarter" idx="12"/>
          </p:nvPr>
        </p:nvSpPr>
        <p:spPr>
          <a:noFill/>
        </p:spPr>
        <p:txBody>
          <a:bodyPr/>
          <a:lstStyle/>
          <a:p>
            <a:fld id="{67ABD598-7FDC-4AC8-9D9A-369545174906}" type="slidenum">
              <a:rPr lang="zh-CN" altLang="en-US" smtClean="0"/>
              <a:pPr/>
              <a:t>48</a:t>
            </a:fld>
            <a:endParaRPr lang="en-US" altLang="zh-CN"/>
          </a:p>
        </p:txBody>
      </p:sp>
      <p:sp>
        <p:nvSpPr>
          <p:cNvPr id="49155" name="Rectangle 2"/>
          <p:cNvSpPr>
            <a:spLocks noGrp="1" noChangeArrowheads="1"/>
          </p:cNvSpPr>
          <p:nvPr>
            <p:ph type="title"/>
          </p:nvPr>
        </p:nvSpPr>
        <p:spPr/>
        <p:txBody>
          <a:bodyPr>
            <a:normAutofit fontScale="90000"/>
          </a:bodyPr>
          <a:lstStyle/>
          <a:p>
            <a:pPr eaLnBrk="1" hangingPunct="1"/>
            <a:r>
              <a:rPr lang="en-US" altLang="zh-CN"/>
              <a:t>Using Gobbledygook</a:t>
            </a:r>
            <a:r>
              <a:rPr lang="zh-CN" altLang="en-US"/>
              <a:t>（官方语言）</a:t>
            </a:r>
            <a:endParaRPr lang="en-US" altLang="zh-CN"/>
          </a:p>
        </p:txBody>
      </p:sp>
      <p:sp>
        <p:nvSpPr>
          <p:cNvPr id="49156" name="Rectangle 3"/>
          <p:cNvSpPr>
            <a:spLocks noGrp="1" noChangeArrowheads="1"/>
          </p:cNvSpPr>
          <p:nvPr>
            <p:ph type="body" idx="1"/>
          </p:nvPr>
        </p:nvSpPr>
        <p:spPr/>
        <p:txBody>
          <a:bodyPr>
            <a:normAutofit lnSpcReduction="10000"/>
          </a:bodyPr>
          <a:lstStyle/>
          <a:p>
            <a:pPr eaLnBrk="1" hangingPunct="1">
              <a:spcAft>
                <a:spcPct val="50000"/>
              </a:spcAft>
            </a:pPr>
            <a:r>
              <a:rPr lang="en-US" altLang="zh-CN"/>
              <a:t>The use of language characterized by circumlocution</a:t>
            </a:r>
            <a:r>
              <a:rPr lang="zh-CN" altLang="en-US"/>
              <a:t>迂回表达 </a:t>
            </a:r>
            <a:r>
              <a:rPr lang="en-US" altLang="zh-CN"/>
              <a:t>and jargon</a:t>
            </a:r>
            <a:r>
              <a:rPr lang="zh-CN" altLang="en-US"/>
              <a:t>术语</a:t>
            </a:r>
            <a:r>
              <a:rPr lang="en-US" altLang="zh-CN"/>
              <a:t>, which is usually hard to understand.</a:t>
            </a:r>
          </a:p>
          <a:p>
            <a:pPr eaLnBrk="1" hangingPunct="1">
              <a:spcAft>
                <a:spcPct val="50000"/>
              </a:spcAft>
            </a:pPr>
            <a:r>
              <a:rPr lang="en-US" altLang="zh-CN"/>
              <a:t>Why do administrators engage in gobbledygook?</a:t>
            </a:r>
          </a:p>
          <a:p>
            <a:pPr lvl="1" eaLnBrk="1" hangingPunct="1">
              <a:spcAft>
                <a:spcPct val="50000"/>
              </a:spcAft>
            </a:pPr>
            <a:r>
              <a:rPr lang="en-US" altLang="zh-CN"/>
              <a:t>Avoid unpleasantness</a:t>
            </a:r>
          </a:p>
          <a:p>
            <a:pPr lvl="1" eaLnBrk="1" hangingPunct="1">
              <a:spcAft>
                <a:spcPct val="50000"/>
              </a:spcAft>
            </a:pPr>
            <a:r>
              <a:rPr lang="en-US" altLang="zh-CN"/>
              <a:t>Dress up mundane thoughts and make them sound more impressive.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p>
            <a:fld id="{4E8CDBA1-3568-49AF-98CB-7996530E7269}" type="slidenum">
              <a:rPr lang="zh-CN" altLang="en-US" smtClean="0"/>
              <a:pPr/>
              <a:t>5</a:t>
            </a:fld>
            <a:endParaRPr lang="en-US" altLang="zh-CN"/>
          </a:p>
        </p:txBody>
      </p:sp>
      <p:sp>
        <p:nvSpPr>
          <p:cNvPr id="4099" name="Rectangle 2"/>
          <p:cNvSpPr>
            <a:spLocks noGrp="1" noChangeArrowheads="1"/>
          </p:cNvSpPr>
          <p:nvPr>
            <p:ph type="title"/>
          </p:nvPr>
        </p:nvSpPr>
        <p:spPr>
          <a:xfrm>
            <a:off x="457200" y="219075"/>
            <a:ext cx="8540750" cy="838200"/>
          </a:xfrm>
        </p:spPr>
        <p:txBody>
          <a:bodyPr>
            <a:normAutofit fontScale="90000"/>
          </a:bodyPr>
          <a:lstStyle/>
          <a:p>
            <a:pPr eaLnBrk="1" hangingPunct="1"/>
            <a:r>
              <a:rPr lang="en-US" altLang="zh-CN" sz="4000"/>
              <a:t>Program Management as an Iceberg</a:t>
            </a:r>
          </a:p>
        </p:txBody>
      </p:sp>
      <p:sp>
        <p:nvSpPr>
          <p:cNvPr id="4100" name="Rectangle 3"/>
          <p:cNvSpPr>
            <a:spLocks noGrp="1" noChangeArrowheads="1"/>
          </p:cNvSpPr>
          <p:nvPr>
            <p:ph type="body" idx="1"/>
          </p:nvPr>
        </p:nvSpPr>
        <p:spPr>
          <a:xfrm>
            <a:off x="5181600" y="2060848"/>
            <a:ext cx="3733800" cy="4797152"/>
          </a:xfrm>
        </p:spPr>
        <p:txBody>
          <a:bodyPr>
            <a:normAutofit fontScale="70000" lnSpcReduction="20000"/>
          </a:bodyPr>
          <a:lstStyle/>
          <a:p>
            <a:pPr eaLnBrk="1" hangingPunct="1"/>
            <a:r>
              <a:rPr lang="en-US" altLang="zh-CN" sz="2600" b="1" dirty="0"/>
              <a:t>Visible Aspects</a:t>
            </a:r>
          </a:p>
          <a:p>
            <a:pPr lvl="1" eaLnBrk="1" hangingPunct="1"/>
            <a:r>
              <a:rPr lang="en-US" altLang="zh-CN" sz="2200" b="1" dirty="0"/>
              <a:t>Plans</a:t>
            </a:r>
          </a:p>
          <a:p>
            <a:pPr lvl="1" eaLnBrk="1" hangingPunct="1"/>
            <a:r>
              <a:rPr lang="en-US" altLang="zh-CN" sz="2200" b="1" dirty="0"/>
              <a:t>Decisions</a:t>
            </a:r>
          </a:p>
          <a:p>
            <a:pPr lvl="1" eaLnBrk="1" hangingPunct="1"/>
            <a:r>
              <a:rPr lang="en-US" altLang="zh-CN" sz="2200" b="1" dirty="0"/>
              <a:t>Specialization</a:t>
            </a:r>
          </a:p>
          <a:p>
            <a:pPr lvl="1" eaLnBrk="1" hangingPunct="1"/>
            <a:r>
              <a:rPr lang="en-US" altLang="zh-CN" sz="2200" b="1" dirty="0"/>
              <a:t>Hierarchy</a:t>
            </a:r>
          </a:p>
          <a:p>
            <a:pPr eaLnBrk="1" hangingPunct="1"/>
            <a:r>
              <a:rPr lang="en-US" altLang="zh-CN" sz="2600" b="1" dirty="0"/>
              <a:t>Invisible Aspects</a:t>
            </a:r>
          </a:p>
          <a:p>
            <a:pPr lvl="1" eaLnBrk="1" hangingPunct="1"/>
            <a:r>
              <a:rPr lang="en-US" altLang="zh-CN" sz="2200" b="1" dirty="0"/>
              <a:t>Leadership styles</a:t>
            </a:r>
          </a:p>
          <a:p>
            <a:pPr lvl="1" eaLnBrk="1" hangingPunct="1"/>
            <a:r>
              <a:rPr lang="en-US" altLang="zh-CN" sz="2200" b="1" dirty="0"/>
              <a:t>Attitudes</a:t>
            </a:r>
          </a:p>
          <a:p>
            <a:pPr lvl="1" eaLnBrk="1" hangingPunct="1"/>
            <a:r>
              <a:rPr lang="en-US" altLang="zh-CN" sz="2200" b="1" dirty="0"/>
              <a:t>Motives</a:t>
            </a:r>
          </a:p>
          <a:p>
            <a:pPr lvl="1" eaLnBrk="1" hangingPunct="1"/>
            <a:r>
              <a:rPr lang="en-US" altLang="zh-CN" sz="2200" b="1" dirty="0"/>
              <a:t>Norms</a:t>
            </a:r>
          </a:p>
          <a:p>
            <a:pPr lvl="1" eaLnBrk="1" hangingPunct="1"/>
            <a:r>
              <a:rPr lang="en-US" altLang="zh-CN" sz="2200" b="1" dirty="0"/>
              <a:t>Values</a:t>
            </a:r>
          </a:p>
          <a:p>
            <a:pPr lvl="1" eaLnBrk="1" hangingPunct="1"/>
            <a:endParaRPr lang="en-US" altLang="zh-CN" sz="2200" b="1" dirty="0">
              <a:solidFill>
                <a:schemeClr val="accent2"/>
              </a:solidFill>
            </a:endParaRPr>
          </a:p>
        </p:txBody>
      </p:sp>
      <p:pic>
        <p:nvPicPr>
          <p:cNvPr id="4101" name="Picture 4"/>
          <p:cNvPicPr>
            <a:picLocks noChangeAspect="1" noChangeArrowheads="1"/>
          </p:cNvPicPr>
          <p:nvPr/>
        </p:nvPicPr>
        <p:blipFill>
          <a:blip r:embed="rId2" cstate="print"/>
          <a:srcRect/>
          <a:stretch>
            <a:fillRect/>
          </a:stretch>
        </p:blipFill>
        <p:spPr bwMode="auto">
          <a:xfrm>
            <a:off x="381000" y="1554163"/>
            <a:ext cx="4267200" cy="4610100"/>
          </a:xfrm>
          <a:prstGeom prst="rect">
            <a:avLst/>
          </a:prstGeom>
          <a:noFill/>
          <a:ln w="9525">
            <a:noFill/>
            <a:miter lim="800000"/>
            <a:headEnd/>
            <a:tailEnd/>
          </a:ln>
        </p:spPr>
      </p:pic>
      <p:sp>
        <p:nvSpPr>
          <p:cNvPr id="4102" name="Line 5"/>
          <p:cNvSpPr>
            <a:spLocks noChangeShapeType="1"/>
          </p:cNvSpPr>
          <p:nvPr/>
        </p:nvSpPr>
        <p:spPr bwMode="auto">
          <a:xfrm flipV="1">
            <a:off x="2760663" y="2276872"/>
            <a:ext cx="2286000" cy="0"/>
          </a:xfrm>
          <a:prstGeom prst="line">
            <a:avLst/>
          </a:prstGeom>
          <a:noFill/>
          <a:ln w="47625">
            <a:solidFill>
              <a:srgbClr val="FF0000"/>
            </a:solidFill>
            <a:round/>
            <a:headEnd/>
            <a:tailEnd type="triangle" w="med" len="med"/>
          </a:ln>
        </p:spPr>
        <p:txBody>
          <a:bodyPr/>
          <a:lstStyle/>
          <a:p>
            <a:endParaRPr lang="zh-CN" altLang="en-US"/>
          </a:p>
        </p:txBody>
      </p:sp>
      <p:sp>
        <p:nvSpPr>
          <p:cNvPr id="4103" name="Line 7"/>
          <p:cNvSpPr>
            <a:spLocks noChangeShapeType="1"/>
          </p:cNvSpPr>
          <p:nvPr/>
        </p:nvSpPr>
        <p:spPr bwMode="auto">
          <a:xfrm>
            <a:off x="2958128" y="4365104"/>
            <a:ext cx="2286000" cy="0"/>
          </a:xfrm>
          <a:prstGeom prst="line">
            <a:avLst/>
          </a:prstGeom>
          <a:noFill/>
          <a:ln w="57150">
            <a:solidFill>
              <a:srgbClr val="008000"/>
            </a:solidFill>
            <a:round/>
            <a:headEnd/>
            <a:tailEnd type="triangle" w="med" len="med"/>
          </a:ln>
        </p:spPr>
        <p:txBody>
          <a:bodyPr/>
          <a:lstStyle/>
          <a:p>
            <a:endParaRPr lang="zh-CN" altLang="en-US"/>
          </a:p>
        </p:txBody>
      </p:sp>
      <p:sp>
        <p:nvSpPr>
          <p:cNvPr id="4104" name="Rectangle 8"/>
          <p:cNvSpPr>
            <a:spLocks noChangeArrowheads="1"/>
          </p:cNvSpPr>
          <p:nvPr/>
        </p:nvSpPr>
        <p:spPr bwMode="auto">
          <a:xfrm>
            <a:off x="5046663" y="1047750"/>
            <a:ext cx="3638550" cy="647700"/>
          </a:xfrm>
          <a:prstGeom prst="rect">
            <a:avLst/>
          </a:prstGeom>
          <a:noFill/>
          <a:ln w="9525">
            <a:noFill/>
            <a:miter lim="800000"/>
            <a:headEnd/>
            <a:tailEnd/>
          </a:ln>
        </p:spPr>
        <p:txBody>
          <a:bodyPr>
            <a:spAutoFit/>
          </a:bodyPr>
          <a:lstStyle/>
          <a:p>
            <a:r>
              <a:rPr lang="en-US" altLang="zh-CN" b="1"/>
              <a:t>Invisible aspects are important. Most of it is UNDER the water.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5"/>
          <p:cNvSpPr>
            <a:spLocks noGrp="1"/>
          </p:cNvSpPr>
          <p:nvPr>
            <p:ph type="sldNum" sz="quarter" idx="12"/>
          </p:nvPr>
        </p:nvSpPr>
        <p:spPr>
          <a:noFill/>
        </p:spPr>
        <p:txBody>
          <a:bodyPr/>
          <a:lstStyle/>
          <a:p>
            <a:fld id="{842EB22E-CD9E-4CDE-8FB3-8F51CE17E43E}" type="slidenum">
              <a:rPr lang="zh-CN" altLang="en-US" smtClean="0"/>
              <a:pPr/>
              <a:t>6</a:t>
            </a:fld>
            <a:endParaRPr lang="en-US" altLang="zh-CN"/>
          </a:p>
        </p:txBody>
      </p:sp>
      <p:sp>
        <p:nvSpPr>
          <p:cNvPr id="110595" name="Rectangle 3"/>
          <p:cNvSpPr>
            <a:spLocks noGrp="1" noChangeArrowheads="1"/>
          </p:cNvSpPr>
          <p:nvPr>
            <p:ph type="body" idx="1"/>
          </p:nvPr>
        </p:nvSpPr>
        <p:spPr>
          <a:xfrm>
            <a:off x="457200" y="1600200"/>
            <a:ext cx="8229600" cy="2971800"/>
          </a:xfrm>
        </p:spPr>
        <p:txBody>
          <a:bodyPr/>
          <a:lstStyle/>
          <a:p>
            <a:pPr marL="1168400" lvl="1" indent="-711200" eaLnBrk="1" hangingPunct="1">
              <a:buFontTx/>
              <a:buNone/>
              <a:defRPr/>
            </a:pPr>
            <a:endParaRPr lang="en-US" altLang="zh-CN" dirty="0"/>
          </a:p>
          <a:p>
            <a:pPr marL="1168400" lvl="1" indent="-711200" eaLnBrk="1" hangingPunct="1">
              <a:buFontTx/>
              <a:buNone/>
              <a:defRPr/>
            </a:pPr>
            <a:endParaRPr lang="en-US" altLang="zh-CN" dirty="0"/>
          </a:p>
          <a:p>
            <a:pPr marL="1168400" lvl="1" indent="-711200" algn="ctr" eaLnBrk="1" hangingPunct="1">
              <a:buFontTx/>
              <a:buNone/>
              <a:defRPr/>
            </a:pPr>
            <a:r>
              <a:rPr lang="en-US" altLang="zh-CN" sz="4400" dirty="0">
                <a:solidFill>
                  <a:schemeClr val="hlink"/>
                </a:solidFill>
                <a:latin typeface="+mj-lt"/>
                <a:ea typeface="+mj-ea"/>
                <a:cs typeface="+mj-cs"/>
              </a:rPr>
              <a:t>I. Leadership Theories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1858D91E-DEFF-4203-8B8F-3A62C4AE159F}" type="slidenum">
              <a:rPr lang="zh-CN" altLang="en-US" smtClean="0"/>
              <a:pPr/>
              <a:t>7</a:t>
            </a:fld>
            <a:endParaRPr lang="en-US" altLang="zh-CN"/>
          </a:p>
        </p:txBody>
      </p:sp>
      <p:sp>
        <p:nvSpPr>
          <p:cNvPr id="6147" name="Rectangle 2"/>
          <p:cNvSpPr>
            <a:spLocks noGrp="1" noChangeArrowheads="1"/>
          </p:cNvSpPr>
          <p:nvPr>
            <p:ph type="title"/>
          </p:nvPr>
        </p:nvSpPr>
        <p:spPr/>
        <p:txBody>
          <a:bodyPr/>
          <a:lstStyle/>
          <a:p>
            <a:pPr eaLnBrk="1" hangingPunct="1"/>
            <a:r>
              <a:rPr lang="en-US" altLang="zh-CN" sz="4000" dirty="0"/>
              <a:t>Trait </a:t>
            </a:r>
            <a:r>
              <a:rPr lang="zh-CN" altLang="en-US" sz="4000" dirty="0"/>
              <a:t>特征 </a:t>
            </a:r>
            <a:r>
              <a:rPr lang="en-US" altLang="zh-CN" sz="4000" dirty="0"/>
              <a:t>Theory</a:t>
            </a:r>
          </a:p>
        </p:txBody>
      </p:sp>
      <p:sp>
        <p:nvSpPr>
          <p:cNvPr id="6148" name="Text Box 3"/>
          <p:cNvSpPr>
            <a:spLocks noGrp="1" noChangeArrowheads="1"/>
          </p:cNvSpPr>
          <p:nvPr>
            <p:ph type="body" idx="1"/>
          </p:nvPr>
        </p:nvSpPr>
        <p:spPr>
          <a:xfrm>
            <a:off x="533400" y="1295400"/>
            <a:ext cx="8229600" cy="4713288"/>
          </a:xfrm>
          <a:noFill/>
        </p:spPr>
        <p:txBody>
          <a:bodyPr>
            <a:normAutofit lnSpcReduction="10000"/>
          </a:bodyPr>
          <a:lstStyle/>
          <a:p>
            <a:pPr marL="457200" indent="-457200" eaLnBrk="1" hangingPunct="1">
              <a:spcBef>
                <a:spcPct val="40000"/>
              </a:spcBef>
            </a:pPr>
            <a:r>
              <a:rPr kumimoji="1" lang="en-US" altLang="zh-CN" sz="2400" dirty="0"/>
              <a:t>Trait theory: An approach to leadership that assumes leaders have some traits that make them fundamentally different from followers.</a:t>
            </a:r>
          </a:p>
          <a:p>
            <a:pPr marL="457200" indent="-457200" eaLnBrk="1" hangingPunct="1">
              <a:spcBef>
                <a:spcPct val="40000"/>
              </a:spcBef>
            </a:pPr>
            <a:r>
              <a:rPr kumimoji="1" lang="en-US" altLang="zh-CN" sz="2400" dirty="0"/>
              <a:t>Advocates of trait theory believe that some people have </a:t>
            </a:r>
            <a:r>
              <a:rPr kumimoji="1" lang="en-US" altLang="zh-CN" sz="2400" i="1" dirty="0"/>
              <a:t>unique leadership </a:t>
            </a:r>
            <a:r>
              <a:rPr kumimoji="1" lang="en-US" altLang="zh-CN" sz="2400" i="1" dirty="0">
                <a:solidFill>
                  <a:srgbClr val="FF0000"/>
                </a:solidFill>
              </a:rPr>
              <a:t>characteristics</a:t>
            </a:r>
            <a:r>
              <a:rPr kumimoji="1" lang="en-US" altLang="zh-CN" sz="2400" dirty="0">
                <a:solidFill>
                  <a:srgbClr val="FF0000"/>
                </a:solidFill>
              </a:rPr>
              <a:t> and </a:t>
            </a:r>
            <a:r>
              <a:rPr kumimoji="1" lang="en-US" altLang="zh-CN" sz="2400" i="1" dirty="0">
                <a:solidFill>
                  <a:srgbClr val="FF0000"/>
                </a:solidFill>
              </a:rPr>
              <a:t>qualities </a:t>
            </a:r>
            <a:r>
              <a:rPr kumimoji="1" lang="en-US" altLang="zh-CN" sz="2400" dirty="0"/>
              <a:t>that enable them to assume responsibilities not everyone can execute. Therefore, they are </a:t>
            </a:r>
            <a:r>
              <a:rPr kumimoji="1" lang="en-US" altLang="zh-CN" sz="2400" dirty="0">
                <a:latin typeface="Garamond" pitchFamily="18" charset="0"/>
              </a:rPr>
              <a:t>“</a:t>
            </a:r>
            <a:r>
              <a:rPr kumimoji="1" lang="en-US" altLang="zh-CN" sz="2400" dirty="0"/>
              <a:t>born</a:t>
            </a:r>
            <a:r>
              <a:rPr kumimoji="1" lang="en-US" altLang="zh-CN" sz="2400" dirty="0">
                <a:latin typeface="Garamond" pitchFamily="18" charset="0"/>
              </a:rPr>
              <a:t>”</a:t>
            </a:r>
            <a:r>
              <a:rPr kumimoji="1" lang="en-US" altLang="zh-CN" sz="2400" dirty="0"/>
              <a:t> leaders. </a:t>
            </a:r>
          </a:p>
          <a:p>
            <a:pPr marL="457200" indent="-457200" eaLnBrk="1" hangingPunct="1">
              <a:lnSpc>
                <a:spcPct val="90000"/>
              </a:lnSpc>
              <a:spcBef>
                <a:spcPct val="40000"/>
              </a:spcBef>
            </a:pPr>
            <a:r>
              <a:rPr kumimoji="1" lang="en-US" altLang="zh-CN" sz="2400" dirty="0"/>
              <a:t>Criticisms:</a:t>
            </a:r>
          </a:p>
          <a:p>
            <a:pPr marL="914400" lvl="1" indent="-457200" eaLnBrk="1" hangingPunct="1">
              <a:lnSpc>
                <a:spcPct val="90000"/>
              </a:lnSpc>
              <a:spcBef>
                <a:spcPct val="40000"/>
              </a:spcBef>
            </a:pPr>
            <a:r>
              <a:rPr kumimoji="1" lang="en-US" altLang="zh-CN" sz="2400" dirty="0"/>
              <a:t>It cannot identify a certain trait for effective leaders.</a:t>
            </a:r>
          </a:p>
          <a:p>
            <a:pPr marL="914400" lvl="1" indent="-457200" eaLnBrk="1" hangingPunct="1">
              <a:lnSpc>
                <a:spcPct val="90000"/>
              </a:lnSpc>
              <a:spcBef>
                <a:spcPct val="40000"/>
              </a:spcBef>
            </a:pPr>
            <a:r>
              <a:rPr kumimoji="1" lang="en-US" altLang="zh-CN" sz="2400" dirty="0"/>
              <a:t>The situation influences leadership.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451300E3-F2DB-44DD-B66F-4A81A41FFB54}" type="slidenum">
              <a:rPr lang="zh-CN" altLang="en-US" smtClean="0"/>
              <a:pPr/>
              <a:t>8</a:t>
            </a:fld>
            <a:endParaRPr lang="en-US" altLang="zh-CN"/>
          </a:p>
        </p:txBody>
      </p:sp>
      <p:sp>
        <p:nvSpPr>
          <p:cNvPr id="7171" name="Rectangle 2"/>
          <p:cNvSpPr>
            <a:spLocks noGrp="1" noChangeArrowheads="1"/>
          </p:cNvSpPr>
          <p:nvPr>
            <p:ph type="title"/>
          </p:nvPr>
        </p:nvSpPr>
        <p:spPr/>
        <p:txBody>
          <a:bodyPr/>
          <a:lstStyle/>
          <a:p>
            <a:pPr eaLnBrk="1" hangingPunct="1"/>
            <a:r>
              <a:rPr lang="en-US" altLang="zh-CN" sz="4000" dirty="0"/>
              <a:t>Contingency </a:t>
            </a:r>
            <a:r>
              <a:rPr lang="zh-CN" altLang="en-US" sz="4000" dirty="0"/>
              <a:t>权变 </a:t>
            </a:r>
            <a:r>
              <a:rPr lang="en-US" altLang="zh-CN" sz="4000" dirty="0"/>
              <a:t>Theory</a:t>
            </a:r>
          </a:p>
        </p:txBody>
      </p:sp>
      <p:sp>
        <p:nvSpPr>
          <p:cNvPr id="7172" name="Rectangle 3"/>
          <p:cNvSpPr>
            <a:spLocks noGrp="1" noChangeArrowheads="1"/>
          </p:cNvSpPr>
          <p:nvPr>
            <p:ph type="body" idx="1"/>
          </p:nvPr>
        </p:nvSpPr>
        <p:spPr>
          <a:xfrm>
            <a:off x="533400" y="1600200"/>
            <a:ext cx="8229600" cy="4525963"/>
          </a:xfrm>
        </p:spPr>
        <p:txBody>
          <a:bodyPr/>
          <a:lstStyle/>
          <a:p>
            <a:pPr eaLnBrk="1" hangingPunct="1">
              <a:spcBef>
                <a:spcPct val="40000"/>
              </a:spcBef>
            </a:pPr>
            <a:r>
              <a:rPr lang="en-US" altLang="zh-CN" dirty="0"/>
              <a:t>Many factors may influence a leader</a:t>
            </a:r>
            <a:r>
              <a:rPr lang="en-US" altLang="zh-CN" dirty="0">
                <a:latin typeface="Times New Roman" pitchFamily="18" charset="0"/>
              </a:rPr>
              <a:t>’</a:t>
            </a:r>
            <a:r>
              <a:rPr lang="en-US" altLang="zh-CN" dirty="0"/>
              <a:t>s style.</a:t>
            </a:r>
          </a:p>
          <a:p>
            <a:pPr eaLnBrk="1" hangingPunct="1">
              <a:spcBef>
                <a:spcPct val="40000"/>
              </a:spcBef>
            </a:pPr>
            <a:r>
              <a:rPr lang="en-US" altLang="zh-CN" dirty="0"/>
              <a:t>Different leadership styles will differ in their effects in different situations.</a:t>
            </a:r>
          </a:p>
          <a:p>
            <a:pPr eaLnBrk="1" hangingPunct="1">
              <a:spcBef>
                <a:spcPct val="40000"/>
              </a:spcBef>
            </a:pPr>
            <a:r>
              <a:rPr lang="en-US" altLang="zh-CN" dirty="0"/>
              <a:t>The situation, not traits or styles, determines whether a particular leaders or style will be effective.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DF61C44D-61C7-4897-B916-5DC102CF9B78}" type="slidenum">
              <a:rPr lang="zh-CN" altLang="en-US" smtClean="0"/>
              <a:pPr/>
              <a:t>9</a:t>
            </a:fld>
            <a:endParaRPr lang="en-US" altLang="zh-CN"/>
          </a:p>
        </p:txBody>
      </p:sp>
      <p:sp>
        <p:nvSpPr>
          <p:cNvPr id="8195" name="Rectangle 2"/>
          <p:cNvSpPr>
            <a:spLocks noGrp="1" noChangeArrowheads="1"/>
          </p:cNvSpPr>
          <p:nvPr>
            <p:ph type="title"/>
          </p:nvPr>
        </p:nvSpPr>
        <p:spPr>
          <a:xfrm>
            <a:off x="144096" y="404664"/>
            <a:ext cx="8640638" cy="792088"/>
          </a:xfrm>
        </p:spPr>
        <p:txBody>
          <a:bodyPr>
            <a:normAutofit fontScale="90000"/>
          </a:bodyPr>
          <a:lstStyle/>
          <a:p>
            <a:r>
              <a:rPr lang="en-US" altLang="zh-CN" sz="4000" dirty="0"/>
              <a:t>Leadership Styles </a:t>
            </a:r>
            <a:r>
              <a:rPr lang="en-US" altLang="zh-CN" sz="3300" dirty="0"/>
              <a:t>(by Task &amp; Relationship)</a:t>
            </a:r>
            <a:br>
              <a:rPr lang="en-US" altLang="zh-CN" sz="4000" dirty="0"/>
            </a:br>
            <a:endParaRPr lang="en-US" altLang="zh-CN" sz="4000" dirty="0"/>
          </a:p>
        </p:txBody>
      </p:sp>
      <p:pic>
        <p:nvPicPr>
          <p:cNvPr id="8196" name="Picture 4"/>
          <p:cNvPicPr>
            <a:picLocks noGrp="1" noChangeAspect="1" noChangeArrowheads="1"/>
          </p:cNvPicPr>
          <p:nvPr>
            <p:ph type="body" idx="1"/>
          </p:nvPr>
        </p:nvPicPr>
        <p:blipFill>
          <a:blip r:embed="rId2" cstate="print"/>
          <a:srcRect l="36821" t="17972" r="33051" b="60419"/>
          <a:stretch>
            <a:fillRect/>
          </a:stretch>
        </p:blipFill>
        <p:spPr>
          <a:xfrm>
            <a:off x="1835696" y="836712"/>
            <a:ext cx="5105400" cy="3733800"/>
          </a:xfrm>
          <a:noFill/>
        </p:spPr>
      </p:pic>
      <p:sp>
        <p:nvSpPr>
          <p:cNvPr id="8197" name="Rectangle 5"/>
          <p:cNvSpPr>
            <a:spLocks noChangeArrowheads="1"/>
          </p:cNvSpPr>
          <p:nvPr/>
        </p:nvSpPr>
        <p:spPr bwMode="auto">
          <a:xfrm>
            <a:off x="611560" y="4725144"/>
            <a:ext cx="8064896" cy="1698927"/>
          </a:xfrm>
          <a:prstGeom prst="rect">
            <a:avLst/>
          </a:prstGeom>
          <a:noFill/>
          <a:ln w="9525">
            <a:noFill/>
            <a:miter lim="800000"/>
            <a:headEnd/>
            <a:tailEnd/>
          </a:ln>
        </p:spPr>
        <p:txBody>
          <a:bodyPr wrap="square">
            <a:spAutoFit/>
          </a:bodyPr>
          <a:lstStyle/>
          <a:p>
            <a:pPr>
              <a:spcBef>
                <a:spcPct val="20000"/>
              </a:spcBef>
              <a:buClr>
                <a:schemeClr val="hlink"/>
              </a:buClr>
              <a:buSzPct val="70000"/>
              <a:buFont typeface="Wingdings" pitchFamily="2" charset="2"/>
              <a:buNone/>
            </a:pPr>
            <a:r>
              <a:rPr lang="en-US" altLang="zh-CN" sz="2600" b="1" dirty="0">
                <a:latin typeface="+mj-ea"/>
                <a:ea typeface="+mj-ea"/>
              </a:rPr>
              <a:t>The effectiveness of managers depends on whether the style they use is appropriate for their situation. </a:t>
            </a:r>
          </a:p>
          <a:p>
            <a:pPr>
              <a:spcBef>
                <a:spcPct val="20000"/>
              </a:spcBef>
              <a:buClr>
                <a:schemeClr val="hlink"/>
              </a:buClr>
              <a:buSzPct val="70000"/>
              <a:buFont typeface="Wingdings" pitchFamily="2" charset="2"/>
              <a:buNone/>
            </a:pPr>
            <a:r>
              <a:rPr lang="en-US" altLang="zh-CN" sz="2200" b="1" dirty="0">
                <a:latin typeface="+mj-ea"/>
                <a:ea typeface="+mj-ea"/>
              </a:rPr>
              <a:t>                 Leadership=f(Leader, Follower, situation)</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3568</TotalTime>
  <Words>1941</Words>
  <Application>Microsoft Office PowerPoint</Application>
  <PresentationFormat>全屏显示(4:3)</PresentationFormat>
  <Paragraphs>311</Paragraphs>
  <Slides>48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48</vt:i4>
      </vt:variant>
    </vt:vector>
  </HeadingPairs>
  <TitlesOfParts>
    <vt:vector size="61" baseType="lpstr">
      <vt:lpstr>TimesNewRoman</vt:lpstr>
      <vt:lpstr>TimesNewRoman,Bold</vt:lpstr>
      <vt:lpstr>华文宋体</vt:lpstr>
      <vt:lpstr>宋体</vt:lpstr>
      <vt:lpstr>微软雅黑</vt:lpstr>
      <vt:lpstr>Arial</vt:lpstr>
      <vt:lpstr>Calibri</vt:lpstr>
      <vt:lpstr>Garamond</vt:lpstr>
      <vt:lpstr>Georgia</vt:lpstr>
      <vt:lpstr>Tahoma</vt:lpstr>
      <vt:lpstr>Times New Roman</vt:lpstr>
      <vt:lpstr>Wingdings</vt:lpstr>
      <vt:lpstr>Office 主题</vt:lpstr>
      <vt:lpstr>PowerPoint 演示文稿</vt:lpstr>
      <vt:lpstr>Week 12  Leading </vt:lpstr>
      <vt:lpstr>PowerPoint 演示文稿</vt:lpstr>
      <vt:lpstr>Overview</vt:lpstr>
      <vt:lpstr>Program Management as an Iceberg</vt:lpstr>
      <vt:lpstr>PowerPoint 演示文稿</vt:lpstr>
      <vt:lpstr>Trait 特征 Theory</vt:lpstr>
      <vt:lpstr>Contingency 权变 Theory</vt:lpstr>
      <vt:lpstr>Leadership Styles (by Task &amp; Relationship) </vt:lpstr>
      <vt:lpstr>The Less Effective and More Effective Versions of the Four Basic Management Styles</vt:lpstr>
      <vt:lpstr>Class Exercise:  Leadership Orientation Scoring （Bolman &amp; Deal）</vt:lpstr>
      <vt:lpstr>Write a number before each item!</vt:lpstr>
      <vt:lpstr>1. My strongest skills are:</vt:lpstr>
      <vt:lpstr>2. The best way to describe me is:</vt:lpstr>
      <vt:lpstr>3. What has helped me the most to be successful is my ability to:</vt:lpstr>
      <vt:lpstr>4. What people are most likely to notice about me is my:</vt:lpstr>
      <vt:lpstr>5. My most important leadership trait is:</vt:lpstr>
      <vt:lpstr>6. I am best described as: </vt:lpstr>
      <vt:lpstr>Compute your scores as follows:</vt:lpstr>
      <vt:lpstr>PowerPoint 演示文稿</vt:lpstr>
      <vt:lpstr>Summary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Role Play</vt:lpstr>
      <vt:lpstr>Discussions</vt:lpstr>
      <vt:lpstr>II. Leader as Motivator</vt:lpstr>
      <vt:lpstr>Classical Perspective on Management</vt:lpstr>
      <vt:lpstr>Humanistic Perspective </vt:lpstr>
      <vt:lpstr>Human Relations Approach: Hawthorne Studies</vt:lpstr>
      <vt:lpstr>Human Resources Approach: Maslow’s Hierarchy of Needs</vt:lpstr>
      <vt:lpstr>Significance of Maslow’s Theory</vt:lpstr>
      <vt:lpstr>Human Resources Approach: Douglas McGregor: Theory X &amp; Y</vt:lpstr>
      <vt:lpstr>Frederick Herzberg’s Two-Factor Theory</vt:lpstr>
      <vt:lpstr>Satisfiers and Dis-satisfiers  (justice vs. equity)</vt:lpstr>
      <vt:lpstr>III. Leadership Communication</vt:lpstr>
      <vt:lpstr>The Process Of Communication</vt:lpstr>
      <vt:lpstr>Different Lenses: What Do You See?</vt:lpstr>
      <vt:lpstr>Difficult to Establish Common Meanings</vt:lpstr>
      <vt:lpstr>Interpersonal Communication</vt:lpstr>
      <vt:lpstr>PowerPoint 演示文稿</vt:lpstr>
      <vt:lpstr>Basic Communication Skills Profile</vt:lpstr>
      <vt:lpstr>Using Gobbledygook（官方语言）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Admin</cp:lastModifiedBy>
  <cp:revision>180</cp:revision>
  <dcterms:created xsi:type="dcterms:W3CDTF">2015-10-30T01:04:12Z</dcterms:created>
  <dcterms:modified xsi:type="dcterms:W3CDTF">2020-11-30T01:05:22Z</dcterms:modified>
</cp:coreProperties>
</file>