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510" r:id="rId3"/>
    <p:sldId id="467" r:id="rId4"/>
    <p:sldId id="468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493" r:id="rId29"/>
    <p:sldId id="494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09" r:id="rId38"/>
    <p:sldId id="502" r:id="rId39"/>
    <p:sldId id="503" r:id="rId40"/>
    <p:sldId id="504" r:id="rId41"/>
    <p:sldId id="505" r:id="rId42"/>
    <p:sldId id="506" r:id="rId43"/>
    <p:sldId id="507" r:id="rId44"/>
    <p:sldId id="511" r:id="rId45"/>
  </p:sldIdLst>
  <p:sldSz cx="9144000" cy="6858000" type="screen4x3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9425" autoAdjust="0"/>
  </p:normalViewPr>
  <p:slideViewPr>
    <p:cSldViewPr>
      <p:cViewPr varScale="1">
        <p:scale>
          <a:sx n="57" d="100"/>
          <a:sy n="57" d="100"/>
        </p:scale>
        <p:origin x="14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D4E9F-1E6E-4E60-9EC6-C18B1CB8E902}" type="datetimeFigureOut">
              <a:rPr lang="zh-CN" altLang="en-US" smtClean="0"/>
              <a:pPr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7326-9C1C-4738-ABCB-7E795697C6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78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02A9C-033D-4E13-B24D-36BFE49209E0}" type="datetimeFigureOut">
              <a:rPr lang="zh-CN" altLang="en-US" smtClean="0"/>
              <a:pPr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B724-8F57-4446-A309-E4566470A2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12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 sz="3200">
                <a:latin typeface="+mj-ea"/>
                <a:ea typeface="+mj-ea"/>
                <a:cs typeface="Times New Roman" pitchFamily="18" charset="0"/>
              </a:defRPr>
            </a:lvl1pPr>
            <a:lvl2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2pPr>
            <a:lvl3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3pPr>
            <a:lvl4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4pPr>
            <a:lvl5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24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E60D-0FB3-49C0-9E07-81E686184EA3}" type="datetime1">
              <a:rPr lang="zh-CN" altLang="en-US"/>
              <a:pPr>
                <a:defRPr/>
              </a:pPr>
              <a:t>2020/12/8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23F97-7C84-40F7-984D-02204E7EA8A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E2E5-7F38-46C5-A54A-77613F71B4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B0F9-B97F-408B-8725-26DA8F23D80F}" type="datetimeFigureOut">
              <a:rPr lang="zh-CN" altLang="en-US" smtClean="0"/>
              <a:pPr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财大百年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740352" y="0"/>
            <a:ext cx="1167113" cy="1052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3" r:id="rId4"/>
    <p:sldLayoutId id="2147483654" r:id="rId5"/>
    <p:sldLayoutId id="2147483655" r:id="rId6"/>
    <p:sldLayoutId id="2147483660" r:id="rId7"/>
    <p:sldLayoutId id="214748366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115616" y="1700808"/>
            <a:ext cx="69127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Public Administration and Management</a:t>
            </a:r>
          </a:p>
          <a:p>
            <a:pPr algn="ctr"/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8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SUFE SPEA</a:t>
            </a:r>
          </a:p>
          <a:p>
            <a:pPr algn="ctr"/>
            <a:r>
              <a:rPr lang="en-US" altLang="zh-CN" sz="28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Instructor: WANG, </a:t>
            </a:r>
            <a:r>
              <a:rPr lang="en-US" altLang="zh-CN" sz="2800" b="1" dirty="0" err="1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Feng</a:t>
            </a:r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60F866-0770-42AC-8872-8697DDAE443C}" type="datetime1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C9516-6C8C-4A4A-8A72-32D40F2E5BD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98149-4302-4C83-892C-E8826F87FF9D}" type="slidenum">
              <a:rPr lang="zh-CN" altLang="en-US" smtClean="0">
                <a:ea typeface="宋体" charset="-122"/>
              </a:rPr>
              <a:pPr/>
              <a:t>10</a:t>
            </a:fld>
            <a:endParaRPr lang="en-US" altLang="zh-CN">
              <a:ea typeface="宋体" charset="-122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dirty="0"/>
              <a:t>II-1. </a:t>
            </a:r>
            <a:r>
              <a:rPr lang="en-US" altLang="zh-CN" dirty="0">
                <a:solidFill>
                  <a:schemeClr val="hlink"/>
                </a:solidFill>
              </a:rPr>
              <a:t>Who</a:t>
            </a:r>
            <a:r>
              <a:rPr lang="en-US" altLang="zh-CN" dirty="0"/>
              <a:t> Will Run the Program?</a:t>
            </a:r>
          </a:p>
        </p:txBody>
      </p:sp>
      <p:pic>
        <p:nvPicPr>
          <p:cNvPr id="1434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1840" t="29652" r="22781" b="63548"/>
          <a:stretch>
            <a:fillRect/>
          </a:stretch>
        </p:blipFill>
        <p:spPr>
          <a:xfrm>
            <a:off x="457200" y="2286000"/>
            <a:ext cx="8305800" cy="2166938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Privatization </a:t>
            </a:r>
            <a:endParaRPr lang="zh-CN" altLang="en-US"/>
          </a:p>
        </p:txBody>
      </p:sp>
      <p:sp>
        <p:nvSpPr>
          <p:cNvPr id="1536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/>
              <a:t>Privatize: included in dictionary in 1983.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/>
          </a:p>
          <a:p>
            <a:pPr eaLnBrk="1" hangingPunct="1">
              <a:lnSpc>
                <a:spcPct val="80000"/>
              </a:lnSpc>
            </a:pPr>
            <a:r>
              <a:rPr lang="en-US" altLang="zh-CN"/>
              <a:t>A new way to consider government</a:t>
            </a:r>
            <a:r>
              <a:rPr lang="en-US" altLang="zh-CN">
                <a:latin typeface="Garamond" pitchFamily="18" charset="0"/>
              </a:rPr>
              <a:t>’</a:t>
            </a:r>
            <a:r>
              <a:rPr lang="en-US" altLang="zh-CN"/>
              <a:t>s role in addressing a society</a:t>
            </a:r>
            <a:r>
              <a:rPr lang="en-US" altLang="zh-CN">
                <a:latin typeface="Garamond" pitchFamily="18" charset="0"/>
              </a:rPr>
              <a:t>’</a:t>
            </a:r>
            <a:r>
              <a:rPr lang="en-US" altLang="zh-CN"/>
              <a:t>s needs.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/>
          </a:p>
          <a:p>
            <a:pPr eaLnBrk="1" hangingPunct="1">
              <a:lnSpc>
                <a:spcPct val="80000"/>
              </a:lnSpc>
            </a:pPr>
            <a:r>
              <a:rPr lang="en-US" altLang="zh-CN"/>
              <a:t>Privatization is the act of reducing the role of government, or increasing the role of the private sector, in an activity or in the ownership of assets (E.Savas).</a:t>
            </a:r>
          </a:p>
          <a:p>
            <a:endParaRPr lang="zh-CN" altLang="en-US"/>
          </a:p>
        </p:txBody>
      </p:sp>
      <p:sp>
        <p:nvSpPr>
          <p:cNvPr id="15364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EAEBBC-E08C-49F3-ADE1-EDC0A70384CD}" type="slidenum">
              <a:rPr lang="zh-CN" altLang="en-US" smtClean="0">
                <a:ea typeface="宋体" charset="-122"/>
              </a:rPr>
              <a:pPr/>
              <a:t>11</a:t>
            </a:fld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0FA7A3-CC6F-4E19-B44C-DC1BC81253C1}" type="slidenum">
              <a:rPr lang="zh-CN" altLang="en-US" smtClean="0">
                <a:ea typeface="宋体" charset="-122"/>
              </a:rPr>
              <a:pPr/>
              <a:t>12</a:t>
            </a:fld>
            <a:endParaRPr lang="en-US" altLang="zh-CN">
              <a:ea typeface="宋体" charset="-122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306388" y="1143000"/>
          <a:ext cx="8529637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图表" r:id="rId3" imgW="5467382" imgH="3305067" progId="Excel.Sheet.8">
                  <p:embed/>
                </p:oleObj>
              </mc:Choice>
              <mc:Fallback>
                <p:oleObj name="图表" r:id="rId3" imgW="5467382" imgH="330506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143000"/>
                        <a:ext cx="8529637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305800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094" tIns="31547" rIns="63094" bIns="31547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4400"/>
              <a:t>Expanding service provision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8527AC-1C40-4FD6-A107-23299E300C61}" type="slidenum">
              <a:rPr lang="zh-CN" altLang="en-US" smtClean="0">
                <a:ea typeface="宋体" charset="-122"/>
              </a:rPr>
              <a:pPr/>
              <a:t>13</a:t>
            </a:fld>
            <a:endParaRPr lang="en-US" altLang="zh-CN">
              <a:ea typeface="宋体" charset="-122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229600" cy="808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Decreasing capacity of government in delivering services</a:t>
            </a:r>
            <a:r>
              <a:rPr lang="en-US" altLang="zh-CN" sz="2800"/>
              <a:t> (quantitative side)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0825" y="1524000"/>
          <a:ext cx="39957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art" r:id="rId3" imgW="6095871" imgH="4067083" progId="MSGraph.Chart.8">
                  <p:embed followColorScheme="full"/>
                </p:oleObj>
              </mc:Choice>
              <mc:Fallback>
                <p:oleObj name="Chart" r:id="rId3" imgW="6095871" imgH="406708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24000"/>
                        <a:ext cx="3995738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72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267200" y="1752600"/>
          <a:ext cx="465455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图表" r:id="rId5" imgW="6362831" imgH="6562659" progId="MSGraph.Chart.8">
                  <p:embed followColorScheme="full"/>
                </p:oleObj>
              </mc:Choice>
              <mc:Fallback>
                <p:oleObj name="图表" r:id="rId5" imgW="6362831" imgH="6562659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752600"/>
                        <a:ext cx="465455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77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218C7FD-4933-44E1-86B7-1891716C3F03}" type="slidenum">
              <a:rPr kumimoji="1" lang="en-US" altLang="zh-CN" sz="1400">
                <a:latin typeface="Times New Roman" pitchFamily="18" charset="0"/>
              </a:rPr>
              <a:pPr algn="r"/>
              <a:t>14</a:t>
            </a:fld>
            <a:endParaRPr kumimoji="1" lang="en-US" altLang="zh-CN" sz="14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8229600" cy="771525"/>
          </a:xfrm>
        </p:spPr>
        <p:txBody>
          <a:bodyPr/>
          <a:lstStyle/>
          <a:p>
            <a:pPr eaLnBrk="1" hangingPunct="1"/>
            <a:r>
              <a:rPr lang="en-US" altLang="zh-CN" sz="4000"/>
              <a:t>Common Methods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7163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altLang="zh-CN" sz="3000" dirty="0"/>
              <a:t>Contracting </a:t>
            </a:r>
            <a:r>
              <a:rPr lang="zh-CN" altLang="en-US" sz="3000" dirty="0"/>
              <a:t>合同外包</a:t>
            </a:r>
            <a:endParaRPr lang="en-US" altLang="zh-CN" sz="30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altLang="zh-CN" sz="3000" dirty="0"/>
              <a:t>Grant </a:t>
            </a:r>
            <a:r>
              <a:rPr lang="zh-CN" altLang="en-US" sz="3000" dirty="0"/>
              <a:t>补贴</a:t>
            </a:r>
            <a:endParaRPr lang="en-US" altLang="zh-CN" sz="30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altLang="zh-CN" sz="3000" dirty="0"/>
              <a:t>Franchise </a:t>
            </a:r>
            <a:r>
              <a:rPr lang="zh-CN" altLang="en-US" sz="3000" dirty="0"/>
              <a:t>特许经营 </a:t>
            </a:r>
            <a:endParaRPr lang="en-US" altLang="zh-CN" sz="30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altLang="zh-CN" sz="3000" dirty="0"/>
              <a:t>Public-private partnership (PPP) </a:t>
            </a:r>
            <a:endParaRPr lang="zh-CN" altLang="en-US" sz="30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altLang="zh-CN" sz="3000" dirty="0"/>
              <a:t>Voucher </a:t>
            </a:r>
            <a:r>
              <a:rPr lang="zh-CN" altLang="en-US" sz="3000" dirty="0"/>
              <a:t>凭单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endParaRPr lang="en-US" altLang="zh-CN" sz="26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3D5FA3-EDE3-4E8A-B420-83107A0C0545}" type="slidenum">
              <a:rPr lang="zh-CN" altLang="en-US" smtClean="0">
                <a:ea typeface="宋体" charset="-122"/>
              </a:rPr>
              <a:pPr/>
              <a:t>15</a:t>
            </a:fld>
            <a:endParaRPr lang="en-US" altLang="zh-CN">
              <a:ea typeface="宋体" charset="-122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Contracting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altLang="zh-CN" sz="3000"/>
              <a:t>It </a:t>
            </a:r>
            <a:r>
              <a:rPr lang="en-US" altLang="zh-CN" sz="3000">
                <a:hlinkClick r:id="rId2" action="ppaction://hlinksldjump"/>
              </a:rPr>
              <a:t>dominates</a:t>
            </a:r>
            <a:r>
              <a:rPr lang="en-US" altLang="zh-CN" sz="3000"/>
              <a:t> in China and the US because it “typically allows much greater involvement in the design and oversight of production by the public agency”.</a:t>
            </a:r>
          </a:p>
          <a:p>
            <a:pPr eaLnBrk="1" hangingPunct="1">
              <a:spcAft>
                <a:spcPct val="25000"/>
              </a:spcAft>
            </a:pPr>
            <a:r>
              <a:rPr lang="en-US" altLang="zh-CN" b="1"/>
              <a:t>Advantages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altLang="zh-CN"/>
              <a:t>Greater efficiency (not always the case)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altLang="zh-CN"/>
              <a:t>Free public administration from routine details.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altLang="zh-CN"/>
              <a:t>May increase flexibility.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348242-6A6D-428D-92F3-CE30EEFF7432}" type="slidenum">
              <a:rPr lang="zh-CN" altLang="en-US" smtClean="0">
                <a:ea typeface="宋体" charset="-122"/>
              </a:rPr>
              <a:pPr/>
              <a:t>16</a:t>
            </a:fld>
            <a:endParaRPr lang="en-US" altLang="zh-CN">
              <a:ea typeface="宋体" charset="-122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/>
              <a:t>Contracting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447800"/>
            <a:ext cx="8077200" cy="4830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zh-CN" sz="3000" b="1"/>
              <a:t>Disadvantages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Harder to define the role and function of public sector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Costs may actually rise (monitoring cost)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The lack of human resources to monitor the contractors, esp. technical staff.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The shadow of government (the actual size)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Collusion among bidders (corruption)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Some activities seem inappropriate for the private sector.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BD69C7-246C-4954-9DC9-C8D856F09D8C}" type="slidenum">
              <a:rPr lang="zh-CN" altLang="en-US" smtClean="0">
                <a:ea typeface="宋体" charset="-122"/>
              </a:rPr>
              <a:pPr/>
              <a:t>17</a:t>
            </a:fld>
            <a:endParaRPr lang="en-US" altLang="zh-CN">
              <a:ea typeface="宋体" charset="-122"/>
            </a:endParaRPr>
          </a:p>
        </p:txBody>
      </p:sp>
      <p:sp>
        <p:nvSpPr>
          <p:cNvPr id="19459" name="灯片编号占位符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D1232B2-45F1-48A5-AFB8-70B1A97AD78F}" type="slidenum">
              <a:rPr kumimoji="1" lang="en-US" altLang="zh-CN" sz="1400">
                <a:latin typeface="Times New Roman" pitchFamily="18" charset="0"/>
              </a:rPr>
              <a:pPr algn="r"/>
              <a:t>17</a:t>
            </a:fld>
            <a:endParaRPr kumimoji="1" lang="en-US" altLang="zh-CN" sz="1400"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424863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Aggregate Level of Outsourcing in the US</a:t>
            </a:r>
            <a:r>
              <a:rPr lang="en-US" altLang="zh-CN" sz="2800"/>
              <a:t> (1959-2000)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3058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979613" y="6165850"/>
            <a:ext cx="504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b="1">
                <a:latin typeface="Times New Roman" pitchFamily="18" charset="0"/>
              </a:rPr>
              <a:t>Minicucci and Donahue (2004)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A0F84B-6AAC-4AB1-A4CF-A0C6BC73E756}" type="slidenum">
              <a:rPr lang="zh-CN" altLang="en-US" smtClean="0">
                <a:ea typeface="宋体" charset="-122"/>
              </a:rPr>
              <a:pPr/>
              <a:t>18</a:t>
            </a:fld>
            <a:endParaRPr lang="en-US" altLang="zh-CN">
              <a:ea typeface="宋体" charset="-122"/>
            </a:endParaRPr>
          </a:p>
        </p:txBody>
      </p:sp>
      <p:sp>
        <p:nvSpPr>
          <p:cNvPr id="3076" name="灯片编号占位符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9D92659-2A0D-4193-BFD3-E91E82A3182D}" type="slidenum">
              <a:rPr kumimoji="1" lang="en-US" altLang="zh-CN" sz="1400">
                <a:latin typeface="Times New Roman" pitchFamily="18" charset="0"/>
              </a:rPr>
              <a:pPr algn="r"/>
              <a:t>18</a:t>
            </a:fld>
            <a:endParaRPr kumimoji="1" lang="en-US" altLang="zh-CN" sz="1400">
              <a:latin typeface="Times New Roman" pitchFamily="18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772400" cy="700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Aggregate Level of Outsourcing in China </a:t>
            </a:r>
            <a:r>
              <a:rPr lang="en-US" altLang="en-US" sz="4000"/>
              <a:t>2001-2004</a:t>
            </a:r>
            <a:endParaRPr lang="en-US" altLang="zh-CN" sz="4000"/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762000" y="1752600"/>
          <a:ext cx="7489825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hart" r:id="rId3" imgW="3181502" imgH="2057400" progId="MSGraph.Chart.8">
                  <p:embed/>
                </p:oleObj>
              </mc:Choice>
              <mc:Fallback>
                <p:oleObj name="Chart" r:id="rId3" imgW="3181502" imgH="2057400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7489825" cy="4249738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2916238" y="6165850"/>
            <a:ext cx="316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b="1">
                <a:latin typeface="Times New Roman" pitchFamily="18" charset="0"/>
              </a:rPr>
              <a:t>Jing (2008)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879733-3B33-450B-9D2C-892CEF3883B4}" type="slidenum">
              <a:rPr lang="zh-CN" altLang="en-US" smtClean="0">
                <a:ea typeface="宋体" charset="-122"/>
              </a:rPr>
              <a:pPr/>
              <a:t>19</a:t>
            </a:fld>
            <a:endParaRPr lang="en-US" altLang="zh-CN">
              <a:ea typeface="宋体" charset="-122"/>
            </a:endParaRPr>
          </a:p>
        </p:txBody>
      </p:sp>
      <p:sp>
        <p:nvSpPr>
          <p:cNvPr id="20483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The Process of Contracting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Two laws govern contracting in the U.S. federal government</a:t>
            </a:r>
            <a:r>
              <a:rPr lang="en-US" altLang="zh-CN" sz="24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/>
              <a:t>Federal Property and Administrative Services Act of 1949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/>
              <a:t>Armed Forces Procurement Act of 1947.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Federal Acquisition Regulation (FAR) establishes two basic methods of obtaining “full and open competition</a:t>
            </a:r>
            <a:r>
              <a:rPr lang="en-US" altLang="zh-CN" sz="2400" dirty="0"/>
              <a:t>”: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/>
              <a:t>Sealed bidding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/>
              <a:t>Competitive negotiation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/>
              <a:t>Week 14</a:t>
            </a:r>
            <a:br>
              <a:rPr lang="en-US" altLang="zh-CN" dirty="0"/>
            </a:br>
            <a:r>
              <a:rPr lang="en-US" altLang="zh-CN" dirty="0"/>
              <a:t>Implementing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AC313D-DBAD-49BC-BA0D-29A35F2B6F84}" type="slidenum">
              <a:rPr lang="zh-CN" altLang="en-US" smtClean="0">
                <a:ea typeface="宋体" charset="-122"/>
              </a:rPr>
              <a:pPr/>
              <a:t>20</a:t>
            </a:fld>
            <a:endParaRPr lang="en-US" altLang="zh-CN">
              <a:ea typeface="宋体" charset="-122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Public Contract Process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6393" t="18291" r="24043" b="47272"/>
          <a:stretch>
            <a:fillRect/>
          </a:stretch>
        </p:blipFill>
        <p:spPr>
          <a:xfrm>
            <a:off x="609600" y="1371600"/>
            <a:ext cx="7772400" cy="5126038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4FD23F-EC44-4292-A48E-3BD8D002480E}" type="slidenum">
              <a:rPr lang="zh-CN" altLang="en-US" smtClean="0">
                <a:ea typeface="宋体" charset="-122"/>
              </a:rPr>
              <a:pPr/>
              <a:t>21</a:t>
            </a:fld>
            <a:endParaRPr lang="en-US" altLang="zh-CN">
              <a:ea typeface="宋体" charset="-122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/>
              <a:t>Sealed Bidding</a:t>
            </a:r>
            <a:r>
              <a:rPr lang="zh-CN" altLang="en-US" sz="4800"/>
              <a:t>招标</a:t>
            </a:r>
            <a:endParaRPr lang="en-US" altLang="zh-CN" sz="480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altLang="zh-CN" sz="2200"/>
              <a:t>Characterized by rigid adherence to formal procedures.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altLang="zh-CN" sz="2200"/>
              <a:t>Aims to provide all bidders an opportunity to compete for contract on equal footing.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altLang="zh-CN" sz="2200"/>
              <a:t>Sealed bids are solicited when four conditions are met: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CN" sz="2200"/>
              <a:t>1. </a:t>
            </a:r>
            <a:r>
              <a:rPr lang="en-US" altLang="zh-CN" sz="2200" b="1"/>
              <a:t>Time</a:t>
            </a:r>
            <a:r>
              <a:rPr lang="en-US" altLang="zh-CN" sz="2200"/>
              <a:t> permits.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CN" sz="2200"/>
              <a:t>2. Award will be made on the basis of </a:t>
            </a:r>
            <a:r>
              <a:rPr lang="en-US" altLang="zh-CN" sz="2200" b="1"/>
              <a:t>price</a:t>
            </a:r>
            <a:r>
              <a:rPr lang="en-US" altLang="zh-CN" sz="2200"/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CN" sz="2200"/>
              <a:t>3. No need to discuss with the responding offerors about their bids.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CN" sz="2200"/>
              <a:t>4. Reasonable expectation of receiving more than one sealed bid.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CN" sz="2200" u="sng"/>
              <a:t>Note</a:t>
            </a:r>
            <a:r>
              <a:rPr lang="en-US" altLang="zh-CN" sz="2200"/>
              <a:t>: If one of these four conditions is missing, the contract officer will award the contract using competitive negotiation.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AC8081-5EF3-4881-9A74-B80F403E0A22}" type="slidenum">
              <a:rPr lang="zh-CN" altLang="en-US" smtClean="0">
                <a:ea typeface="宋体" charset="-122"/>
              </a:rPr>
              <a:pPr/>
              <a:t>22</a:t>
            </a:fld>
            <a:endParaRPr lang="en-US" altLang="zh-CN">
              <a:ea typeface="宋体" charset="-122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Competitive Negotiation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zh-CN" sz="3100"/>
              <a:t>Unlike sealed bidding, the contracting officer (CO) may engage in discussions with offerors and, in evaluating proposals, CO may also consider non-cost factors such as managerial experience, technical approach, and past performance.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zh-CN" sz="3100"/>
              <a:t>The negotiating process begins when the CO issues a Request for Proposals (RFP).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0D7AEA-65FC-44BE-8933-C1D33D6E1E06}" type="slidenum">
              <a:rPr lang="zh-CN" altLang="en-US" smtClean="0">
                <a:ea typeface="宋体" charset="-122"/>
              </a:rPr>
              <a:pPr/>
              <a:t>23</a:t>
            </a:fld>
            <a:endParaRPr lang="en-US" altLang="zh-CN">
              <a:ea typeface="宋体" charset="-122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Grants</a:t>
            </a:r>
            <a:r>
              <a:rPr lang="zh-CN" altLang="en-US"/>
              <a:t>（补助）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 dirty="0"/>
              <a:t>The grant arrangement involves the gov’t subsidizing firms’ production, creating a profit opportunity by lowering the firms’ costs of production.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 dirty="0"/>
              <a:t>Two major examples: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 dirty="0"/>
              <a:t>Wage subsidies to encourage hiring of disadvantaged workers.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 dirty="0"/>
              <a:t>Capital subsidies to encourage plant locations in economically distressed areas.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AD7A0-22A3-4A90-8932-595D7FBA9F6B}" type="slidenum">
              <a:rPr lang="zh-CN" altLang="en-US" smtClean="0">
                <a:ea typeface="宋体" charset="-122"/>
              </a:rPr>
              <a:pPr/>
              <a:t>24</a:t>
            </a:fld>
            <a:endParaRPr lang="en-US" altLang="zh-CN">
              <a:ea typeface="宋体" charset="-122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Franchises</a:t>
            </a:r>
            <a:r>
              <a:rPr lang="zh-CN" altLang="en-US"/>
              <a:t>（特许经营）</a:t>
            </a:r>
            <a:endParaRPr lang="en-US" altLang="zh-CN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dirty="0"/>
              <a:t>Government designates a private firm as the supplier (but does not pay the producer for it), and consumers purchase the good or service with some price regulation.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/>
              <a:t>Exclusive franchises: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dirty="0"/>
              <a:t>Utilities (electricity, water, gas), telephone, toll roads, etc.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dirty="0"/>
              <a:t>Bus transportation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/>
              <a:t>Nonexclusive franchises: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dirty="0"/>
              <a:t>Taxis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C6A21-E607-4538-B2A1-46A6D727E233}" type="slidenum">
              <a:rPr lang="zh-CN" altLang="en-US" smtClean="0">
                <a:ea typeface="宋体" charset="-122"/>
              </a:rPr>
              <a:pPr/>
              <a:t>25</a:t>
            </a:fld>
            <a:endParaRPr lang="en-US" altLang="zh-CN">
              <a:ea typeface="宋体" charset="-122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Partnerships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CN" sz="2800" dirty="0"/>
              <a:t>Both sectors </a:t>
            </a:r>
            <a:r>
              <a:rPr lang="en-US" altLang="zh-CN" sz="2800" b="1" dirty="0"/>
              <a:t>share</a:t>
            </a:r>
            <a:r>
              <a:rPr lang="en-US" altLang="zh-CN" sz="2800" dirty="0"/>
              <a:t> risks and responsibilities in order to meet critical community needs as defined by the partners.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2800" dirty="0"/>
              <a:t>Growing collaboration on econ. development projects, in larger cities.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2800" dirty="0"/>
              <a:t>Attractive because the private sector has three things government needs: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400" dirty="0"/>
              <a:t>resources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400" dirty="0"/>
              <a:t>knowledge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400" dirty="0"/>
              <a:t>public support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4A96E8-F2EE-4775-AB5F-28F7C93B3D41}" type="slidenum">
              <a:rPr lang="zh-CN" altLang="en-US" smtClean="0">
                <a:ea typeface="宋体" charset="-122"/>
              </a:rPr>
              <a:pPr/>
              <a:t>26</a:t>
            </a:fld>
            <a:endParaRPr lang="en-US" altLang="zh-CN">
              <a:ea typeface="宋体" charset="-122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Vouchers </a:t>
            </a:r>
            <a:r>
              <a:rPr lang="zh-CN" altLang="en-US"/>
              <a:t>（凭单）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Government subsidizes customers and permits them to exercise relatively free choice in the marketplace. </a:t>
            </a:r>
          </a:p>
          <a:p>
            <a:pPr eaLnBrk="1" hangingPunct="1"/>
            <a:r>
              <a:rPr lang="en-US" altLang="zh-CN"/>
              <a:t>E.g. education voucher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D81C65-C624-4BC7-872C-B30C1186AA43}" type="slidenum">
              <a:rPr lang="zh-CN" altLang="en-US" smtClean="0">
                <a:ea typeface="宋体" charset="-122"/>
              </a:rPr>
              <a:pPr/>
              <a:t>27</a:t>
            </a:fld>
            <a:endParaRPr lang="en-US" altLang="zh-CN">
              <a:ea typeface="宋体" charset="-122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Voluntary Service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zh-CN"/>
              <a:t>Voluntary associations perform a host of human services that governments are either unwilling or unable to perform.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zh-CN"/>
              <a:t>New Public Service: A growing number of community groups and block associations work to improve the quality of life in their neighborhoods, plugging gaps in the services of city and country bureaucracy.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C73B24-4751-4170-9F18-E9D7B9304F41}" type="slidenum">
              <a:rPr lang="zh-CN" altLang="en-US" smtClean="0">
                <a:ea typeface="宋体" charset="-122"/>
              </a:rPr>
              <a:pPr/>
              <a:t>28</a:t>
            </a:fld>
            <a:endParaRPr lang="en-US" altLang="zh-CN">
              <a:ea typeface="宋体" charset="-122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/>
              <a:t>Divestiture </a:t>
            </a:r>
            <a:r>
              <a:rPr lang="zh-CN" altLang="en-US"/>
              <a:t>政府撤资</a:t>
            </a:r>
            <a:r>
              <a:rPr lang="en-US" altLang="zh-CN"/>
              <a:t>: Selling Public Assets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/>
              <a:t>Sell the enterprise or asset to a private buyer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/>
              <a:t>Issuing and selling shares to the public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/>
              <a:t>Selling the enterprise to the managers or to employees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/>
              <a:t>Selling the enterprise or assets to its users or its customer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/>
              <a:t>Joint venture</a:t>
            </a:r>
            <a:r>
              <a:rPr lang="zh-CN" altLang="en-US"/>
              <a:t>（合资）</a:t>
            </a:r>
            <a:endParaRPr lang="en-US" altLang="zh-C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DA02A0-21F9-447A-93CD-45523A6DF436}" type="slidenum">
              <a:rPr lang="zh-CN" altLang="en-US" smtClean="0">
                <a:ea typeface="宋体" charset="-122"/>
              </a:rPr>
              <a:pPr/>
              <a:t>29</a:t>
            </a:fld>
            <a:endParaRPr lang="en-US" altLang="zh-CN">
              <a:ea typeface="宋体" charset="-122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/>
              <a:t>II-2. </a:t>
            </a:r>
            <a:r>
              <a:rPr lang="en-US" altLang="zh-CN" sz="4000" dirty="0">
                <a:solidFill>
                  <a:schemeClr val="hlink"/>
                </a:solidFill>
              </a:rPr>
              <a:t>How</a:t>
            </a:r>
            <a:r>
              <a:rPr lang="en-US" altLang="zh-CN" sz="4000" dirty="0"/>
              <a:t> Will the Program Operate?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/>
              <a:t>Case Management</a:t>
            </a:r>
            <a:endParaRPr lang="zh-CN" altLang="en-US"/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Total Quality Management</a:t>
            </a:r>
          </a:p>
          <a:p>
            <a:pPr eaLnBrk="1" hangingPunct="1">
              <a:buFontTx/>
              <a:buNone/>
            </a:pPr>
            <a:endParaRPr lang="en-US" altLang="zh-CN"/>
          </a:p>
          <a:p>
            <a:pPr eaLnBrk="1" hangingPunct="1"/>
            <a:r>
              <a:rPr lang="en-US" altLang="zh-CN"/>
              <a:t>Compliance (</a:t>
            </a:r>
            <a:r>
              <a:rPr lang="zh-CN" altLang="en-US"/>
              <a:t>合规</a:t>
            </a:r>
            <a:r>
              <a:rPr lang="en-US" altLang="zh-CN"/>
              <a:t>) Management</a:t>
            </a:r>
          </a:p>
          <a:p>
            <a:pPr eaLnBrk="1" hangingPunct="1">
              <a:buFontTx/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62000" y="609600"/>
            <a:ext cx="437023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dirty="0"/>
              <a:t>Chapter 7</a:t>
            </a:r>
          </a:p>
          <a:p>
            <a:endParaRPr lang="en-US" altLang="zh-CN" sz="4000" dirty="0"/>
          </a:p>
          <a:p>
            <a:r>
              <a:rPr lang="en-US" altLang="zh-CN" sz="4000" dirty="0"/>
              <a:t>IMPLEMENTATION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828800" y="4267200"/>
            <a:ext cx="65587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“There is nothing more difficult to take in hand,</a:t>
            </a:r>
          </a:p>
          <a:p>
            <a:r>
              <a:rPr lang="en-US" altLang="zh-CN" sz="2000" dirty="0"/>
              <a:t>more perilous to conduct, or more uncertain in</a:t>
            </a:r>
          </a:p>
          <a:p>
            <a:r>
              <a:rPr lang="en-US" altLang="zh-CN" sz="2000" dirty="0"/>
              <a:t>its success, than to take the lead in the introduction</a:t>
            </a:r>
          </a:p>
          <a:p>
            <a:r>
              <a:rPr lang="en-US" altLang="zh-CN" sz="2000" dirty="0"/>
              <a:t>of a new order of things.”</a:t>
            </a:r>
          </a:p>
          <a:p>
            <a:endParaRPr lang="en-US" altLang="zh-CN" sz="2000" dirty="0"/>
          </a:p>
          <a:p>
            <a:r>
              <a:rPr lang="en-US" altLang="zh-CN" sz="2000" dirty="0"/>
              <a:t>				-Machiavelli </a:t>
            </a:r>
            <a:r>
              <a:rPr lang="zh-CN" altLang="en-US" sz="2000" dirty="0"/>
              <a:t>马基雅维利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64E223-B008-4318-8320-ECDF3E99CAE9}" type="slidenum">
              <a:rPr lang="zh-CN" altLang="en-US" smtClean="0">
                <a:ea typeface="宋体" charset="-122"/>
              </a:rPr>
              <a:pPr/>
              <a:t>30</a:t>
            </a:fld>
            <a:endParaRPr lang="en-US" altLang="zh-CN">
              <a:ea typeface="宋体" charset="-122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Case Management</a:t>
            </a:r>
            <a:r>
              <a:rPr lang="en-US" altLang="zh-CN" sz="4000">
                <a:latin typeface="Garamond" pitchFamily="18" charset="0"/>
              </a:rPr>
              <a:t>—</a:t>
            </a:r>
            <a:br>
              <a:rPr lang="en-US" altLang="zh-CN" sz="4000"/>
            </a:br>
            <a:r>
              <a:rPr lang="en-US" altLang="zh-CN" sz="4000"/>
              <a:t> Case Processing Pipeline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4583" t="17712" r="23518" b="41463"/>
          <a:stretch>
            <a:fillRect/>
          </a:stretch>
        </p:blipFill>
        <p:spPr>
          <a:xfrm>
            <a:off x="914400" y="1600200"/>
            <a:ext cx="7467600" cy="51054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0022F0-CD58-48CF-87B6-8CC55C470A00}" type="slidenum">
              <a:rPr lang="zh-CN" altLang="en-US" smtClean="0">
                <a:ea typeface="宋体" charset="-122"/>
              </a:rPr>
              <a:pPr/>
              <a:t>31</a:t>
            </a:fld>
            <a:endParaRPr lang="en-US" altLang="zh-CN">
              <a:ea typeface="宋体" charset="-122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Stage 1: Acquisition </a:t>
            </a:r>
            <a:r>
              <a:rPr lang="zh-CN" altLang="en-US"/>
              <a:t>获取</a:t>
            </a:r>
            <a:endParaRPr lang="en-US" altLang="zh-CN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zh-CN"/>
              <a:t>Will applicants themselves bring their request to the pipeline or will agency itself seek cases?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zh-CN"/>
              <a:t>Will it involve only agency staff or will it depend on other agencies for referral?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3C7D7-4731-4FE9-B039-57B047042BC0}" type="slidenum">
              <a:rPr lang="zh-CN" altLang="en-US" smtClean="0">
                <a:ea typeface="宋体" charset="-122"/>
              </a:rPr>
              <a:pPr/>
              <a:t>32</a:t>
            </a:fld>
            <a:endParaRPr lang="en-US" altLang="zh-CN">
              <a:ea typeface="宋体" charset="-122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Stage 2: Screening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zh-CN"/>
              <a:t>The screening stage of case management involves determining the eligibility of potential cases.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zh-CN"/>
              <a:t>There are two errors to avoid in the screening process: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altLang="zh-CN"/>
              <a:t>Acceptance of an inappropriate case.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altLang="zh-CN"/>
              <a:t>Incorrect rejection of a potential case.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84FA3E-D8AF-4713-A975-63D634FB8E92}" type="slidenum">
              <a:rPr lang="zh-CN" altLang="en-US" smtClean="0">
                <a:ea typeface="宋体" charset="-122"/>
              </a:rPr>
              <a:pPr/>
              <a:t>33</a:t>
            </a:fld>
            <a:endParaRPr lang="en-US" altLang="zh-CN">
              <a:ea typeface="宋体" charset="-122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Stage 3: Assignment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zh-CN"/>
              <a:t>Once in the pipeline, the case becomes part of the active caseload.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zh-CN"/>
              <a:t>It is assigned to a processing unit where either one caseworker is designated to handle it or several caseworkers from a pool may handle parts of it.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E64315-6548-471C-9912-4566D1CEE5FF}" type="slidenum">
              <a:rPr lang="zh-CN" altLang="en-US" smtClean="0">
                <a:ea typeface="宋体" charset="-122"/>
              </a:rPr>
              <a:pPr/>
              <a:t>34</a:t>
            </a:fld>
            <a:endParaRPr lang="en-US" altLang="zh-CN">
              <a:ea typeface="宋体" charset="-122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/>
              <a:t>Case Management: Stages 4-9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altLang="zh-CN" sz="2600"/>
              <a:t>4. </a:t>
            </a:r>
            <a:r>
              <a:rPr lang="en-US" altLang="zh-CN" sz="2400">
                <a:solidFill>
                  <a:schemeClr val="hlink"/>
                </a:solidFill>
              </a:rPr>
              <a:t>Prioritization</a:t>
            </a:r>
            <a:r>
              <a:rPr lang="en-US" altLang="zh-CN" sz="2400"/>
              <a:t>: Caseworker (investigator, inspector, hearing officer, social worker, attorney, etc) must decide on case</a:t>
            </a:r>
            <a:r>
              <a:rPr lang="en-US" altLang="zh-CN" sz="2400">
                <a:latin typeface="Garamond" pitchFamily="18" charset="0"/>
              </a:rPr>
              <a:t>’</a:t>
            </a:r>
            <a:r>
              <a:rPr lang="en-US" altLang="zh-CN" sz="2400"/>
              <a:t>s urgency.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altLang="zh-CN" sz="2400"/>
              <a:t>5. </a:t>
            </a:r>
            <a:r>
              <a:rPr lang="en-US" altLang="zh-CN" sz="2400">
                <a:solidFill>
                  <a:schemeClr val="hlink"/>
                </a:solidFill>
              </a:rPr>
              <a:t>Scope definition</a:t>
            </a:r>
            <a:r>
              <a:rPr lang="en-US" altLang="zh-CN" sz="2400"/>
              <a:t>: For example, in a child protection case, a common question is whether to include the entire family are just the child.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altLang="zh-CN" sz="2400"/>
              <a:t>6. </a:t>
            </a:r>
            <a:r>
              <a:rPr lang="en-US" altLang="zh-CN" sz="2400">
                <a:solidFill>
                  <a:schemeClr val="hlink"/>
                </a:solidFill>
              </a:rPr>
              <a:t>Data collection</a:t>
            </a:r>
            <a:r>
              <a:rPr lang="en-US" altLang="zh-CN" sz="2400"/>
              <a:t>: gather information to help the caseworker decide how to handle the case, such as issue subpoenas (</a:t>
            </a:r>
            <a:r>
              <a:rPr lang="zh-CN" altLang="en-US" sz="2400"/>
              <a:t>传票）</a:t>
            </a:r>
            <a:r>
              <a:rPr lang="en-US" altLang="zh-CN" sz="2400"/>
              <a:t>, administer test, conduct interviews, etc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altLang="zh-CN" sz="2400"/>
              <a:t>7. </a:t>
            </a:r>
            <a:r>
              <a:rPr lang="en-US" altLang="zh-CN" sz="2400">
                <a:solidFill>
                  <a:schemeClr val="hlink"/>
                </a:solidFill>
              </a:rPr>
              <a:t>Data interpretation</a:t>
            </a:r>
            <a:r>
              <a:rPr lang="en-US" altLang="zh-CN" sz="2400"/>
              <a:t>: Review and analysis of materials collected in stage 6. 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altLang="zh-CN" sz="2400"/>
              <a:t>8. </a:t>
            </a:r>
            <a:r>
              <a:rPr lang="en-US" altLang="zh-CN" sz="2400">
                <a:solidFill>
                  <a:schemeClr val="hlink"/>
                </a:solidFill>
              </a:rPr>
              <a:t>Action</a:t>
            </a:r>
            <a:r>
              <a:rPr lang="en-US" altLang="zh-CN" sz="2400"/>
              <a:t>: In a social services agency, this stage involves a service or treatment plan designed to achieve some benefit for client (clear guidelines is important  for caseworkers).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altLang="zh-CN" sz="2400"/>
              <a:t>9</a:t>
            </a:r>
            <a:r>
              <a:rPr lang="en-US" altLang="zh-CN" sz="2400">
                <a:solidFill>
                  <a:schemeClr val="hlink"/>
                </a:solidFill>
              </a:rPr>
              <a:t>.  Resolution</a:t>
            </a:r>
            <a:r>
              <a:rPr lang="en-US" altLang="zh-CN" sz="2400"/>
              <a:t>:  Case no longer considered active.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F4EAF2-DA52-42B9-B6ED-7EF7146C01F0}" type="slidenum">
              <a:rPr lang="zh-CN" altLang="en-US" smtClean="0">
                <a:ea typeface="宋体" charset="-122"/>
              </a:rPr>
              <a:pPr/>
              <a:t>35</a:t>
            </a:fld>
            <a:endParaRPr lang="en-US" altLang="zh-CN">
              <a:ea typeface="宋体" charset="-122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Stage 10: Evaluation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>
                <a:solidFill>
                  <a:schemeClr val="hlink"/>
                </a:solidFill>
              </a:rPr>
              <a:t>Processing time</a:t>
            </a:r>
            <a:r>
              <a:rPr lang="en-US" altLang="zh-CN" sz="2800"/>
              <a:t> can be measured in at least two way: throughput time (period) and direct handling time (total time).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Management should set appropriate quality standards.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>
                <a:solidFill>
                  <a:schemeClr val="hlink"/>
                </a:solidFill>
              </a:rPr>
              <a:t>Benchmarking</a:t>
            </a:r>
            <a:r>
              <a:rPr lang="en-US" altLang="zh-CN" sz="2800"/>
              <a:t> </a:t>
            </a:r>
            <a:r>
              <a:rPr lang="zh-CN" altLang="en-US" sz="2800"/>
              <a:t>标杆 </a:t>
            </a:r>
            <a:r>
              <a:rPr lang="en-US" altLang="zh-CN" sz="2800"/>
              <a:t>involves either making comparisons to similar programs elsewhere or finding the best practices that lead to superior performance in other organizations and using them.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127D09-65FE-4352-8532-07C2A39D4252}" type="slidenum">
              <a:rPr lang="zh-CN" altLang="en-US" smtClean="0">
                <a:ea typeface="宋体" charset="-122"/>
              </a:rPr>
              <a:pPr/>
              <a:t>36</a:t>
            </a:fld>
            <a:endParaRPr lang="en-US" altLang="zh-CN">
              <a:ea typeface="宋体" charset="-122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zh-CN" sz="4000"/>
              <a:t>Total Quality Management (TQM)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zh-CN" sz="2400" dirty="0"/>
              <a:t>TQM is a management approach that strives to achieve </a:t>
            </a:r>
            <a:r>
              <a:rPr lang="en-US" altLang="zh-CN" sz="2400" b="1" i="1" dirty="0"/>
              <a:t>continuous improvement</a:t>
            </a:r>
            <a:r>
              <a:rPr lang="en-US" altLang="zh-CN" sz="2400" dirty="0"/>
              <a:t> </a:t>
            </a:r>
            <a:r>
              <a:rPr lang="en-US" altLang="zh-CN" sz="2400" b="1" i="1" dirty="0"/>
              <a:t>of quality</a:t>
            </a:r>
            <a:r>
              <a:rPr lang="en-US" altLang="zh-CN" sz="2400" dirty="0"/>
              <a:t> through organization-wide efforts based on facts and data. 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zh-CN" sz="2400" dirty="0"/>
              <a:t>From Japan, private sector: the critical success factor is quality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zh-CN" sz="2400" dirty="0"/>
              <a:t>Out of Crisis (E. Deming): </a:t>
            </a:r>
          </a:p>
          <a:p>
            <a:pPr marL="457200" lvl="1" indent="0"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zh-CN" sz="2000" dirty="0"/>
              <a:t>Improve quality</a:t>
            </a:r>
            <a:r>
              <a:rPr lang="en-US" altLang="zh-CN" sz="2000" dirty="0">
                <a:sym typeface="Wingdings"/>
              </a:rPr>
              <a:t>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Costs decrease </a:t>
            </a:r>
            <a:r>
              <a:rPr lang="en-US" altLang="zh-CN" sz="2000" dirty="0"/>
              <a:t>(because of less rework, fewer mistakes, fewer delays and snags, and better use of time and materials) </a:t>
            </a:r>
            <a:r>
              <a:rPr lang="en-US" altLang="zh-CN" sz="2000" dirty="0">
                <a:sym typeface="Wingdings"/>
              </a:rPr>
              <a:t></a:t>
            </a:r>
            <a:r>
              <a:rPr lang="en-US" altLang="zh-CN" sz="2000" dirty="0"/>
              <a:t> Productivity improves</a:t>
            </a:r>
            <a:r>
              <a:rPr lang="en-US" altLang="zh-CN" sz="2000" dirty="0">
                <a:sym typeface="Wingdings"/>
              </a:rPr>
              <a:t></a:t>
            </a:r>
            <a:r>
              <a:rPr lang="en-US" altLang="zh-CN" sz="2000" dirty="0"/>
              <a:t> Better quality and lower costs</a:t>
            </a:r>
            <a:r>
              <a:rPr lang="en-US" altLang="zh-CN" sz="2000" dirty="0">
                <a:sym typeface="Wingdings"/>
              </a:rPr>
              <a:t></a:t>
            </a:r>
            <a:r>
              <a:rPr lang="en-US" altLang="zh-CN" sz="2000" dirty="0"/>
              <a:t> Citizen satisfaction</a:t>
            </a:r>
            <a:endParaRPr lang="zh-CN" altLang="zh-CN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TQM in the Public Sector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zh-CN" sz="2400" dirty="0"/>
              <a:t>How to define the critical factors for a government agency? </a:t>
            </a:r>
          </a:p>
          <a:p>
            <a:pPr>
              <a:spcAft>
                <a:spcPts val="0"/>
              </a:spcAft>
              <a:buNone/>
            </a:pPr>
            <a:r>
              <a:rPr lang="en-US" altLang="zh-CN" sz="2100" dirty="0"/>
              <a:t>	</a:t>
            </a:r>
            <a:r>
              <a:rPr lang="en-US" altLang="zh-CN" sz="2100" dirty="0">
                <a:latin typeface="Garamond" pitchFamily="18" charset="0"/>
              </a:rPr>
              <a:t>–</a:t>
            </a:r>
            <a:r>
              <a:rPr lang="en-US" altLang="zh-CN" sz="2100" dirty="0"/>
              <a:t>Find the most important aspects of the service from the customer</a:t>
            </a:r>
            <a:r>
              <a:rPr lang="en-US" altLang="zh-CN" sz="2100" dirty="0">
                <a:latin typeface="Garamond" pitchFamily="18" charset="0"/>
              </a:rPr>
              <a:t>’</a:t>
            </a:r>
            <a:r>
              <a:rPr lang="en-US" altLang="zh-CN" sz="2100" dirty="0"/>
              <a:t>s view by:</a:t>
            </a:r>
          </a:p>
          <a:p>
            <a:pPr lvl="1">
              <a:spcAft>
                <a:spcPts val="0"/>
              </a:spcAft>
            </a:pPr>
            <a:r>
              <a:rPr lang="en-US" altLang="zh-CN" sz="1900" dirty="0"/>
              <a:t>Informal consultation</a:t>
            </a:r>
          </a:p>
          <a:p>
            <a:pPr lvl="1">
              <a:spcAft>
                <a:spcPts val="0"/>
              </a:spcAft>
            </a:pPr>
            <a:r>
              <a:rPr lang="en-US" altLang="zh-CN" sz="1900" dirty="0"/>
              <a:t>Existing data on complaints</a:t>
            </a:r>
          </a:p>
          <a:p>
            <a:pPr lvl="1">
              <a:spcAft>
                <a:spcPts val="0"/>
              </a:spcAft>
            </a:pPr>
            <a:r>
              <a:rPr lang="en-US" altLang="zh-CN" sz="1900" dirty="0"/>
              <a:t>Customers survey </a:t>
            </a:r>
          </a:p>
          <a:p>
            <a:pPr lvl="1">
              <a:spcAft>
                <a:spcPts val="0"/>
              </a:spcAft>
            </a:pPr>
            <a:r>
              <a:rPr lang="en-US" altLang="zh-CN" sz="1900" dirty="0"/>
              <a:t>Examinations of the critical success factors of similar orgs</a:t>
            </a:r>
          </a:p>
          <a:p>
            <a:pPr lvl="1">
              <a:spcAft>
                <a:spcPts val="0"/>
              </a:spcAft>
            </a:pPr>
            <a:r>
              <a:rPr lang="en-US" altLang="zh-CN" sz="1900" dirty="0"/>
              <a:t>A walk through the system as a customer</a:t>
            </a:r>
          </a:p>
          <a:p>
            <a:pPr>
              <a:spcAft>
                <a:spcPts val="0"/>
              </a:spcAft>
            </a:pPr>
            <a:r>
              <a:rPr lang="en-US" altLang="zh-CN" sz="2100" dirty="0"/>
              <a:t>Central theme</a:t>
            </a:r>
            <a:r>
              <a:rPr lang="en-US" altLang="zh-CN" sz="2100" dirty="0">
                <a:latin typeface="Garamond" pitchFamily="18" charset="0"/>
              </a:rPr>
              <a:t>—</a:t>
            </a:r>
            <a:r>
              <a:rPr lang="en-US" altLang="zh-CN" sz="2100" b="1" dirty="0"/>
              <a:t>providers</a:t>
            </a:r>
            <a:r>
              <a:rPr lang="en-US" altLang="zh-CN" sz="2100" dirty="0"/>
              <a:t> (not inspectors) are responsible for the proof of quality; </a:t>
            </a:r>
            <a:r>
              <a:rPr lang="en-US" altLang="zh-CN" sz="2100" b="1" dirty="0"/>
              <a:t>employees</a:t>
            </a:r>
            <a:r>
              <a:rPr lang="en-US" altLang="zh-CN" sz="2100" dirty="0"/>
              <a:t> (not managers) are responsible for achieving </a:t>
            </a:r>
            <a:r>
              <a:rPr lang="en-US" altLang="zh-CN" sz="2100" u="sng" dirty="0"/>
              <a:t>standards of quality</a:t>
            </a:r>
            <a:r>
              <a:rPr lang="en-US" altLang="zh-CN" sz="2100" dirty="0"/>
              <a:t> (acceptable level or continuous improvement?)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Core Elements of </a:t>
            </a:r>
            <a:br>
              <a:rPr lang="en-US" altLang="zh-CN" sz="4000" dirty="0"/>
            </a:br>
            <a:r>
              <a:rPr lang="en-US" altLang="zh-CN" sz="4000" dirty="0"/>
              <a:t>Compliance Management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830763"/>
          </a:xfrm>
        </p:spPr>
        <p:txBody>
          <a:bodyPr>
            <a:normAutofit/>
          </a:bodyPr>
          <a:lstStyle/>
          <a:p>
            <a:r>
              <a:rPr lang="en-US" altLang="zh-CN" dirty="0"/>
              <a:t>Regulatory function </a:t>
            </a:r>
          </a:p>
          <a:p>
            <a:pPr lvl="1"/>
            <a:r>
              <a:rPr lang="en-US" altLang="zh-CN" dirty="0"/>
              <a:t>A clear focus on results (not output/productivity)</a:t>
            </a:r>
          </a:p>
          <a:p>
            <a:pPr lvl="1"/>
            <a:r>
              <a:rPr lang="en-US" altLang="zh-CN" dirty="0"/>
              <a:t>Adoption of a problem-solving approach</a:t>
            </a:r>
          </a:p>
          <a:p>
            <a:pPr lvl="1"/>
            <a:r>
              <a:rPr lang="en-US" altLang="zh-CN" dirty="0"/>
              <a:t>Investment in collaborative partnerships</a:t>
            </a:r>
          </a:p>
          <a:p>
            <a:r>
              <a:rPr lang="en-US" altLang="zh-CN" dirty="0"/>
              <a:t>Question: how to  deal with infant formula problem?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F107FD-7B77-4962-98F0-92E5E2987BAE}" type="slidenum">
              <a:rPr lang="zh-CN" altLang="en-US" smtClean="0">
                <a:ea typeface="宋体" charset="-122"/>
              </a:rPr>
              <a:pPr/>
              <a:t>39</a:t>
            </a:fld>
            <a:endParaRPr lang="en-US" altLang="zh-CN">
              <a:ea typeface="宋体" charset="-122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dirty="0"/>
              <a:t>III. Tactical Considerations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/>
              <a:t>Knowing the details vs. micromanagement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/>
              <a:t>Management by walking around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/>
              <a:t>Scheduling models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/>
              <a:t>Other concepts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04800"/>
            <a:ext cx="7631112" cy="676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800"/>
              <a:t>Traditional Management Functions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62913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/>
              <a:t>Planning –</a:t>
            </a:r>
            <a:r>
              <a:rPr lang="en-US" altLang="zh-CN" sz="2000" dirty="0"/>
              <a:t>goals &amp; objectives</a:t>
            </a:r>
            <a:endParaRPr lang="en-US" altLang="zh-CN" sz="2000" b="1" dirty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000" dirty="0"/>
              <a:t>    </a:t>
            </a:r>
            <a:r>
              <a:rPr lang="en-US" altLang="zh-CN" sz="2000" dirty="0">
                <a:solidFill>
                  <a:schemeClr val="hlink"/>
                </a:solidFill>
              </a:rPr>
              <a:t>Where</a:t>
            </a:r>
            <a:r>
              <a:rPr lang="en-US" altLang="zh-CN" sz="2000" dirty="0"/>
              <a:t> the organization wants to go </a:t>
            </a:r>
            <a:r>
              <a:rPr lang="en-US" altLang="zh-CN" sz="2000" dirty="0">
                <a:solidFill>
                  <a:schemeClr val="hlink"/>
                </a:solidFill>
              </a:rPr>
              <a:t>and how</a:t>
            </a:r>
            <a:r>
              <a:rPr lang="en-US" altLang="zh-CN" sz="2000" dirty="0"/>
              <a:t> it is going to get there.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/>
              <a:t>Decision Making- </a:t>
            </a:r>
            <a:r>
              <a:rPr lang="en-US" altLang="zh-CN" sz="2000" dirty="0"/>
              <a:t>alternative strategies for</a:t>
            </a:r>
            <a:r>
              <a:rPr lang="en-US" altLang="zh-CN" sz="2000" b="1" dirty="0"/>
              <a:t> </a:t>
            </a:r>
            <a:r>
              <a:rPr lang="en-US" altLang="zh-CN" sz="2000" dirty="0"/>
              <a:t>attaining the objectives.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000" dirty="0"/>
              <a:t>	Process of identifying problems and opportunities, generating alternatives, and selecting an alternative.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/>
              <a:t>Organizing- </a:t>
            </a:r>
            <a:r>
              <a:rPr lang="en-US" altLang="zh-CN" sz="2000" dirty="0"/>
              <a:t>structures and roles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000" dirty="0"/>
              <a:t>   Assignment of tasks (“these are the things we must do”)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000" dirty="0"/>
              <a:t>&amp; the grouping of tasks into organizational units (</a:t>
            </a:r>
            <a:r>
              <a:rPr lang="en-US" altLang="zh-CN" sz="2000" dirty="0" err="1"/>
              <a:t>depts</a:t>
            </a:r>
            <a:r>
              <a:rPr lang="en-US" altLang="zh-CN" sz="2000" dirty="0"/>
              <a:t>, offices)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/>
              <a:t>Leading- </a:t>
            </a:r>
            <a:r>
              <a:rPr lang="en-US" altLang="zh-CN" sz="2000" dirty="0"/>
              <a:t>motivating and interpersonal skills</a:t>
            </a:r>
            <a:endParaRPr lang="en-US" altLang="zh-CN" sz="2000" b="1" dirty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000" dirty="0"/>
              <a:t>    The use of influence to </a:t>
            </a:r>
            <a:r>
              <a:rPr lang="en-US" altLang="zh-CN" sz="2000" dirty="0">
                <a:solidFill>
                  <a:schemeClr val="hlink"/>
                </a:solidFill>
              </a:rPr>
              <a:t>lead and motivate</a:t>
            </a:r>
            <a:r>
              <a:rPr lang="en-US" altLang="zh-CN" sz="2000" dirty="0"/>
              <a:t> civil servants to achieve program objectives.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rgbClr val="FF0000"/>
                </a:solidFill>
              </a:rPr>
              <a:t>Implementing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Monitoring and adjusting of the agency employees’ activities to ensure that the program remains on track toward its objectives.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9EA56-2D07-416A-A1BC-E0C8DC1B568C}" type="slidenum">
              <a:rPr lang="zh-CN" altLang="en-US" smtClean="0">
                <a:ea typeface="宋体" charset="-122"/>
              </a:rPr>
              <a:pPr/>
              <a:t>40</a:t>
            </a:fld>
            <a:endParaRPr lang="en-US" altLang="zh-CN">
              <a:ea typeface="宋体" charset="-122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200"/>
              <a:t>Distinguishing between Micromanagement and Management by Exception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 sz="2400"/>
              <a:t>Micromanagement: Top managers who very closely manage trivial issues, but neglect the overarching organizational goals.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 sz="2400"/>
              <a:t>A more effective approach is to manage by exception. These managers concentrate primarily on: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zh-CN" sz="2400"/>
              <a:t>setting the agenda, tone, and framework;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zh-CN" sz="2400"/>
              <a:t>laying out principles by which the organization operates;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zh-CN" sz="2400"/>
              <a:t>delegating much of the process to the staff;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zh-CN" sz="2400" i="1"/>
              <a:t>deciding only issues</a:t>
            </a:r>
            <a:r>
              <a:rPr lang="en-US" altLang="zh-CN" sz="2400" i="1">
                <a:latin typeface="Garamond" pitchFamily="18" charset="0"/>
              </a:rPr>
              <a:t>—</a:t>
            </a:r>
            <a:r>
              <a:rPr lang="en-US" altLang="zh-CN" sz="2400" i="1"/>
              <a:t>whether large or small</a:t>
            </a:r>
            <a:r>
              <a:rPr lang="en-US" altLang="zh-CN" sz="2400" i="1">
                <a:latin typeface="Garamond" pitchFamily="18" charset="0"/>
              </a:rPr>
              <a:t>—</a:t>
            </a:r>
            <a:r>
              <a:rPr lang="en-US" altLang="zh-CN" sz="2400" i="1"/>
              <a:t>that have the potential to affect the mission.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24E332-0428-477D-9C4C-BEB1FE35BAF4}" type="slidenum">
              <a:rPr lang="zh-CN" altLang="en-US" smtClean="0">
                <a:ea typeface="宋体" charset="-122"/>
              </a:rPr>
              <a:pPr/>
              <a:t>41</a:t>
            </a:fld>
            <a:endParaRPr lang="en-US" altLang="zh-CN">
              <a:ea typeface="宋体" charset="-122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Management by Walking Around (MBWA)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/>
              <a:t>Common problem: Some managers rely too much on formal reporting to tell them </a:t>
            </a:r>
            <a:r>
              <a:rPr lang="en-US" altLang="zh-CN" sz="2800">
                <a:latin typeface="Garamond" pitchFamily="18" charset="0"/>
              </a:rPr>
              <a:t>“</a:t>
            </a:r>
            <a:r>
              <a:rPr lang="en-US" altLang="zh-CN" sz="2800"/>
              <a:t>how things are going.</a:t>
            </a:r>
            <a:r>
              <a:rPr lang="en-US" altLang="zh-CN" sz="2800">
                <a:latin typeface="Garamond" pitchFamily="18" charset="0"/>
              </a:rPr>
              <a:t>”</a:t>
            </a:r>
            <a:endParaRPr lang="en-US" altLang="zh-CN" sz="2800"/>
          </a:p>
          <a:p>
            <a:pPr eaLnBrk="1" hangingPunct="1">
              <a:buFontTx/>
              <a:buNone/>
            </a:pPr>
            <a:endParaRPr lang="en-US" altLang="zh-CN" sz="2800"/>
          </a:p>
          <a:p>
            <a:pPr eaLnBrk="1" hangingPunct="1"/>
            <a:r>
              <a:rPr lang="en-US" altLang="zh-CN" sz="2800"/>
              <a:t>The solution: Get out of the office and walk around to really see how well their program or employees function.</a:t>
            </a:r>
          </a:p>
          <a:p>
            <a:pPr eaLnBrk="1" hangingPunct="1">
              <a:buFontTx/>
              <a:buNone/>
            </a:pPr>
            <a:endParaRPr lang="en-US" altLang="zh-CN"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165AB-E777-46B7-8A3A-20CD2641AC5D}" type="slidenum">
              <a:rPr lang="zh-CN" altLang="en-US" smtClean="0">
                <a:ea typeface="宋体" charset="-122"/>
              </a:rPr>
              <a:pPr/>
              <a:t>42</a:t>
            </a:fld>
            <a:endParaRPr lang="en-US" altLang="zh-CN">
              <a:ea typeface="宋体" charset="-122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Scheduling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zh-CN" sz="2800"/>
              <a:t>Scheduling models facilitate the coordination of activities of an enterprise and help put resources to better use.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zh-CN" sz="2800">
                <a:solidFill>
                  <a:schemeClr val="hlink"/>
                </a:solidFill>
              </a:rPr>
              <a:t>Program Evaluation Review Technique (PERT):</a:t>
            </a:r>
            <a:r>
              <a:rPr lang="en-US" altLang="zh-CN" sz="2800"/>
              <a:t> Forces careful planning, permits experimentation, encourages participation in the planning process, permits effective control, etc.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zh-CN" sz="2400"/>
              <a:t>Events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zh-CN" sz="2400"/>
              <a:t>Activities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zh-CN" sz="2400"/>
              <a:t>Critical path: the longest possible time span along the system flow plan.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</a:pPr>
            <a:endParaRPr lang="en-US" altLang="zh-CN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154C2C-B9FC-4F55-B32A-2DE660A97DF1}" type="slidenum">
              <a:rPr lang="zh-CN" altLang="en-US" smtClean="0">
                <a:ea typeface="宋体" charset="-122"/>
              </a:rPr>
              <a:pPr/>
              <a:t>43</a:t>
            </a:fld>
            <a:endParaRPr lang="en-US" altLang="zh-CN">
              <a:ea typeface="宋体" charset="-122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PERT Network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2861" t="17459" r="22861" b="55936"/>
          <a:stretch>
            <a:fillRect/>
          </a:stretch>
        </p:blipFill>
        <p:spPr>
          <a:xfrm>
            <a:off x="533400" y="1752600"/>
            <a:ext cx="8077200" cy="4719638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DA00E9-03E0-43B2-A181-799F4ECA397D}" type="slidenum">
              <a:rPr lang="zh-CN" altLang="en-US" smtClean="0">
                <a:ea typeface="宋体" charset="-122"/>
              </a:rPr>
              <a:pPr/>
              <a:t>44</a:t>
            </a:fld>
            <a:endParaRPr lang="en-US" altLang="zh-CN">
              <a:ea typeface="宋体" charset="-122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Other Implementation Techniques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altLang="zh-CN" sz="2400" b="1"/>
              <a:t>Use of an expediter</a:t>
            </a:r>
            <a:r>
              <a:rPr lang="en-US" altLang="zh-CN" sz="2400"/>
              <a:t> </a:t>
            </a:r>
            <a:r>
              <a:rPr lang="zh-CN" altLang="en-US" sz="2400"/>
              <a:t>稽查员</a:t>
            </a:r>
            <a:r>
              <a:rPr lang="en-US" altLang="zh-CN" sz="2400"/>
              <a:t>: employed to ensure that others have the materials and equipment needed to accomplish their tasks; to coordinate and accelerate the flow of information among the program</a:t>
            </a:r>
            <a:r>
              <a:rPr lang="en-US" altLang="zh-CN" sz="2400">
                <a:latin typeface="Garamond" pitchFamily="18" charset="0"/>
              </a:rPr>
              <a:t>’</a:t>
            </a:r>
            <a:r>
              <a:rPr lang="en-US" altLang="zh-CN" sz="2400"/>
              <a:t>s participants.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altLang="zh-CN" sz="2400" b="1"/>
              <a:t>Follow-up</a:t>
            </a:r>
            <a:r>
              <a:rPr lang="en-US" altLang="zh-CN" sz="2400"/>
              <a:t>: Administrators must constantly check to see if their orders are being carried out.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altLang="zh-CN" sz="2400" b="1"/>
              <a:t>Incentive mechanisms</a:t>
            </a:r>
            <a:r>
              <a:rPr lang="en-US" altLang="zh-CN" sz="2400"/>
              <a:t>: The administrator should strive to build incentives into a program--carrots and sticks.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altLang="zh-CN" sz="2400" b="1"/>
              <a:t>Participative decision making</a:t>
            </a:r>
            <a:r>
              <a:rPr lang="en-US" altLang="zh-CN" sz="2400"/>
              <a:t>: organizing a committee of </a:t>
            </a:r>
            <a:r>
              <a:rPr lang="en-US" altLang="zh-CN" sz="2400">
                <a:latin typeface="Garamond" pitchFamily="18" charset="0"/>
              </a:rPr>
              <a:t>“</a:t>
            </a:r>
            <a:r>
              <a:rPr lang="en-US" altLang="zh-CN" sz="2400"/>
              <a:t>appropriate people.</a:t>
            </a:r>
            <a:r>
              <a:rPr lang="en-US" altLang="zh-CN" sz="2400">
                <a:latin typeface="Garamond" pitchFamily="18" charset="0"/>
              </a:rPr>
              <a:t>”</a:t>
            </a:r>
            <a:r>
              <a:rPr lang="en-US" altLang="zh-CN" sz="2400"/>
              <a:t> People who must participate in the implementation phase have participated in the policymaking phase.</a:t>
            </a:r>
          </a:p>
        </p:txBody>
      </p:sp>
    </p:spTree>
    <p:extLst>
      <p:ext uri="{BB962C8B-B14F-4D97-AF65-F5344CB8AC3E}">
        <p14:creationId xmlns:p14="http://schemas.microsoft.com/office/powerpoint/2010/main" val="281062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69B6CA-BB57-4B88-A040-4FA1EF761C52}" type="slidenum">
              <a:rPr lang="zh-CN" altLang="en-US" smtClean="0">
                <a:ea typeface="宋体" charset="-122"/>
              </a:rPr>
              <a:pPr/>
              <a:t>5</a:t>
            </a:fld>
            <a:endParaRPr lang="en-US" altLang="zh-CN">
              <a:ea typeface="宋体" charset="-122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Overview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zh-CN" dirty="0"/>
              <a:t>Three views on implementation 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CN" b="1" dirty="0"/>
              <a:t>Strategic consideration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zh-CN" dirty="0"/>
              <a:t>Who will run the program?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altLang="zh-CN" dirty="0"/>
              <a:t>How will the program operate?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CN" b="1" dirty="0"/>
              <a:t>Tactical considerations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ECE9AA-2A08-4E47-8FAC-951C841F8CCB}" type="slidenum">
              <a:rPr lang="zh-CN" altLang="en-US" smtClean="0">
                <a:ea typeface="宋体" charset="-122"/>
              </a:rPr>
              <a:pPr/>
              <a:t>6</a:t>
            </a:fld>
            <a:endParaRPr lang="en-US" altLang="zh-CN">
              <a:ea typeface="宋体" charset="-122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/>
              <a:t>I. Three Perspectives on Implementation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zh-CN" dirty="0"/>
              <a:t>The Complexity of Joint Action</a:t>
            </a:r>
          </a:p>
          <a:p>
            <a:pPr eaLnBrk="1" hangingPunct="1"/>
            <a:r>
              <a:rPr lang="en-US" altLang="zh-CN" dirty="0"/>
              <a:t>A System of Games</a:t>
            </a:r>
          </a:p>
          <a:p>
            <a:pPr eaLnBrk="1" hangingPunct="1"/>
            <a:r>
              <a:rPr lang="en-US" altLang="zh-CN" dirty="0"/>
              <a:t>A Process to Be Managed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6DFE33-827C-4CDA-82B6-12CCE789AB57}" type="slidenum">
              <a:rPr lang="zh-CN" altLang="en-US" smtClean="0">
                <a:ea typeface="宋体" charset="-122"/>
              </a:rPr>
              <a:pPr/>
              <a:t>7</a:t>
            </a:fld>
            <a:endParaRPr lang="en-US" altLang="zh-CN">
              <a:ea typeface="宋体" charset="-122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/>
              <a:t>The Complexity of Joint Action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altLang="zh-CN" sz="2800"/>
              <a:t>PA is the realm of uncertainty, chance, differing priorities, conflicting values, confusion, exhaustion, and distrust (Pressman and Wildavsky, 1973). 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altLang="zh-CN" sz="2800"/>
              <a:t>Government programs -- even when designed to be carried out in a direct and simple matter -- involve multiple </a:t>
            </a:r>
            <a:r>
              <a:rPr lang="en-US" altLang="zh-CN" sz="2800">
                <a:solidFill>
                  <a:schemeClr val="hlink"/>
                </a:solidFill>
              </a:rPr>
              <a:t>participants</a:t>
            </a:r>
            <a:r>
              <a:rPr lang="en-US" altLang="zh-CN" sz="2800"/>
              <a:t>.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altLang="zh-CN" sz="2800"/>
              <a:t>Participants can agree on the </a:t>
            </a:r>
            <a:r>
              <a:rPr lang="en-US" altLang="zh-CN" sz="2800" b="1"/>
              <a:t>ends </a:t>
            </a:r>
            <a:r>
              <a:rPr lang="en-US" altLang="zh-CN" sz="2800"/>
              <a:t>of a program and still opposed the </a:t>
            </a:r>
            <a:r>
              <a:rPr lang="en-US" altLang="zh-CN" sz="2800" b="1"/>
              <a:t>means</a:t>
            </a:r>
            <a:r>
              <a:rPr lang="en-US" altLang="zh-CN" sz="2800"/>
              <a:t> for effecting those ends because they have multiple </a:t>
            </a:r>
            <a:r>
              <a:rPr lang="en-US" altLang="zh-CN" sz="2800">
                <a:solidFill>
                  <a:schemeClr val="hlink"/>
                </a:solidFill>
              </a:rPr>
              <a:t>perspectives</a:t>
            </a:r>
            <a:r>
              <a:rPr lang="en-US" altLang="zh-CN" sz="2800"/>
              <a:t>.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altLang="zh-CN" sz="2800"/>
              <a:t>Pessimistic </a:t>
            </a:r>
            <a:r>
              <a:rPr lang="zh-CN" altLang="en-US" sz="2800"/>
              <a:t>（悲观的）</a:t>
            </a:r>
            <a:r>
              <a:rPr lang="en-US" altLang="zh-CN" sz="280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43083C-14E7-4488-B2A2-5F30DD8BD042}" type="slidenum">
              <a:rPr lang="zh-CN" altLang="en-US" smtClean="0">
                <a:ea typeface="宋体" charset="-122"/>
              </a:rPr>
              <a:pPr/>
              <a:t>8</a:t>
            </a:fld>
            <a:endParaRPr lang="en-US" altLang="zh-CN">
              <a:ea typeface="宋体" charset="-122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/>
              <a:t>Implementation as a System of Games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zh-CN" sz="3000" dirty="0"/>
              <a:t>Eugene </a:t>
            </a:r>
            <a:r>
              <a:rPr lang="en-US" altLang="zh-CN" sz="3000" dirty="0" err="1"/>
              <a:t>Bardach</a:t>
            </a:r>
            <a:r>
              <a:rPr lang="en-US" altLang="zh-CN" sz="3000" dirty="0" err="1">
                <a:latin typeface="Garamond" pitchFamily="18" charset="0"/>
              </a:rPr>
              <a:t>’</a:t>
            </a:r>
            <a:r>
              <a:rPr lang="en-US" altLang="zh-CN" sz="3000" dirty="0" err="1"/>
              <a:t>s</a:t>
            </a:r>
            <a:r>
              <a:rPr lang="en-US" altLang="zh-CN" sz="3000" dirty="0"/>
              <a:t> metaphor of </a:t>
            </a:r>
            <a:r>
              <a:rPr lang="en-US" altLang="zh-CN" sz="3000" dirty="0">
                <a:latin typeface="Garamond" pitchFamily="18" charset="0"/>
              </a:rPr>
              <a:t>“</a:t>
            </a:r>
            <a:r>
              <a:rPr lang="en-US" altLang="zh-CN" sz="3000" dirty="0"/>
              <a:t>games</a:t>
            </a:r>
            <a:r>
              <a:rPr lang="en-US" altLang="zh-CN" sz="3000" dirty="0">
                <a:latin typeface="Garamond" pitchFamily="18" charset="0"/>
              </a:rPr>
              <a:t>”</a:t>
            </a:r>
          </a:p>
          <a:p>
            <a:pPr eaLnBrk="1" hangingPunct="1"/>
            <a:r>
              <a:rPr lang="en-US" altLang="zh-CN" sz="3000" dirty="0"/>
              <a:t>Focus on players, their stakes, strategies, resources, rules of play, etc.</a:t>
            </a:r>
          </a:p>
          <a:p>
            <a:pPr eaLnBrk="1" hangingPunct="1"/>
            <a:r>
              <a:rPr lang="en-US" altLang="zh-CN" sz="3000" dirty="0"/>
              <a:t>Implementation is </a:t>
            </a:r>
            <a:r>
              <a:rPr lang="en-US" altLang="zh-CN" sz="3000" b="1" i="1" dirty="0"/>
              <a:t>a process</a:t>
            </a:r>
            <a:r>
              <a:rPr lang="en-US" altLang="zh-CN" sz="3000" dirty="0"/>
              <a:t> of </a:t>
            </a:r>
            <a:r>
              <a:rPr lang="en-US" altLang="zh-CN" sz="3000" b="1" dirty="0"/>
              <a:t>assembling the elements</a:t>
            </a:r>
            <a:r>
              <a:rPr lang="en-US" altLang="zh-CN" sz="3000" dirty="0"/>
              <a:t> required to produce a particular programmatic outcome and </a:t>
            </a:r>
            <a:r>
              <a:rPr lang="en-US" altLang="zh-CN" sz="3000" b="1" dirty="0"/>
              <a:t>the playing </a:t>
            </a:r>
            <a:r>
              <a:rPr lang="en-US" altLang="zh-CN" sz="3000" dirty="0"/>
              <a:t>out of a number of loosely interrelated </a:t>
            </a:r>
            <a:r>
              <a:rPr lang="en-US" altLang="zh-CN" sz="3000" b="1" dirty="0"/>
              <a:t>games</a:t>
            </a:r>
            <a:r>
              <a:rPr lang="en-US" altLang="zh-CN" sz="3000" dirty="0"/>
              <a:t> whereby these elements are withheld from or delivered to the program.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F0B2E8-022D-401A-92C0-FB3AE4184A6F}" type="slidenum">
              <a:rPr lang="zh-CN" altLang="en-US" smtClean="0">
                <a:ea typeface="宋体" charset="-122"/>
              </a:rPr>
              <a:pPr/>
              <a:t>9</a:t>
            </a:fld>
            <a:endParaRPr lang="en-US" altLang="zh-CN">
              <a:ea typeface="宋体" charset="-122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/>
              <a:t>Implementation as </a:t>
            </a:r>
            <a:br>
              <a:rPr lang="en-US" altLang="zh-CN"/>
            </a:br>
            <a:r>
              <a:rPr lang="en-US" altLang="zh-CN"/>
              <a:t>a Process to Be Managed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678363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/>
            <a:r>
              <a:rPr lang="en-US" altLang="zh-CN" sz="2800" dirty="0"/>
              <a:t>Implementation is a complex process and involves many participants, perspectives, and games; but in the final analysis, it is a process that </a:t>
            </a:r>
            <a:r>
              <a:rPr lang="en-US" altLang="zh-CN" sz="2800" b="1" dirty="0"/>
              <a:t>can</a:t>
            </a:r>
            <a:r>
              <a:rPr lang="en-US" altLang="zh-CN" sz="2800" dirty="0"/>
              <a:t> </a:t>
            </a:r>
            <a:r>
              <a:rPr lang="en-US" altLang="zh-CN" sz="2800" b="1" dirty="0"/>
              <a:t>be managed</a:t>
            </a:r>
            <a:r>
              <a:rPr lang="en-US" altLang="zh-CN" sz="2800" dirty="0"/>
              <a:t>.</a:t>
            </a:r>
          </a:p>
          <a:p>
            <a:pPr marL="609600" indent="-609600" eaLnBrk="1" hangingPunct="1"/>
            <a:r>
              <a:rPr lang="en-US" altLang="zh-CN" sz="2800" dirty="0"/>
              <a:t>Strategic consideration </a:t>
            </a:r>
            <a:r>
              <a:rPr lang="zh-CN" altLang="en-US" sz="2800" dirty="0"/>
              <a:t>战略考虑</a:t>
            </a:r>
            <a:endParaRPr lang="en-US" altLang="zh-CN" sz="2800" dirty="0"/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altLang="zh-CN" sz="2400" dirty="0"/>
              <a:t>1. Who will run the program? (e.g. Which agency? Which level of government?)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altLang="zh-CN" sz="2400" dirty="0"/>
              <a:t>2. How will the program operate? (e.g. Should efficiency or effectiveness be emphasized? Should coercive methods be employed?) </a:t>
            </a:r>
          </a:p>
          <a:p>
            <a:pPr marL="609600" indent="-609600" eaLnBrk="1" hangingPunct="1"/>
            <a:r>
              <a:rPr lang="en-US" altLang="zh-CN" sz="2800" dirty="0"/>
              <a:t>Tactical consideration </a:t>
            </a:r>
            <a:r>
              <a:rPr lang="zh-CN" altLang="en-US" sz="2800" dirty="0"/>
              <a:t>战术考虑</a:t>
            </a:r>
            <a:endParaRPr lang="en-US" altLang="zh-CN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2142</Words>
  <Application>Microsoft Office PowerPoint</Application>
  <PresentationFormat>全屏显示(4:3)</PresentationFormat>
  <Paragraphs>256</Paragraphs>
  <Slides>44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5" baseType="lpstr">
      <vt:lpstr>宋体</vt:lpstr>
      <vt:lpstr>微软雅黑</vt:lpstr>
      <vt:lpstr>Arial</vt:lpstr>
      <vt:lpstr>Calibri</vt:lpstr>
      <vt:lpstr>Garamond</vt:lpstr>
      <vt:lpstr>Tahoma</vt:lpstr>
      <vt:lpstr>Times New Roman</vt:lpstr>
      <vt:lpstr>Wingdings</vt:lpstr>
      <vt:lpstr>Office 主题</vt:lpstr>
      <vt:lpstr>图表</vt:lpstr>
      <vt:lpstr>Chart</vt:lpstr>
      <vt:lpstr>PowerPoint 演示文稿</vt:lpstr>
      <vt:lpstr>Week 14 Implementing</vt:lpstr>
      <vt:lpstr>PowerPoint 演示文稿</vt:lpstr>
      <vt:lpstr>Traditional Management Functions</vt:lpstr>
      <vt:lpstr>Overview</vt:lpstr>
      <vt:lpstr>I. Three Perspectives on Implementation</vt:lpstr>
      <vt:lpstr>The Complexity of Joint Action</vt:lpstr>
      <vt:lpstr>Implementation as a System of Games</vt:lpstr>
      <vt:lpstr>Implementation as  a Process to Be Managed</vt:lpstr>
      <vt:lpstr>II-1. Who Will Run the Program?</vt:lpstr>
      <vt:lpstr>Privatization </vt:lpstr>
      <vt:lpstr>PowerPoint 演示文稿</vt:lpstr>
      <vt:lpstr>Decreasing capacity of government in delivering services (quantitative side)</vt:lpstr>
      <vt:lpstr>Common Methods</vt:lpstr>
      <vt:lpstr>Contracting</vt:lpstr>
      <vt:lpstr>Contracting</vt:lpstr>
      <vt:lpstr>Aggregate Level of Outsourcing in the US (1959-2000)</vt:lpstr>
      <vt:lpstr>Aggregate Level of Outsourcing in China 2001-2004</vt:lpstr>
      <vt:lpstr>The Process of Contracting</vt:lpstr>
      <vt:lpstr>Public Contract Process</vt:lpstr>
      <vt:lpstr>Sealed Bidding招标</vt:lpstr>
      <vt:lpstr>Competitive Negotiation</vt:lpstr>
      <vt:lpstr>Grants（补助）</vt:lpstr>
      <vt:lpstr>Franchises（特许经营）</vt:lpstr>
      <vt:lpstr>Partnerships</vt:lpstr>
      <vt:lpstr>Vouchers （凭单）</vt:lpstr>
      <vt:lpstr>Voluntary Service</vt:lpstr>
      <vt:lpstr>Divestiture 政府撤资: Selling Public Assets</vt:lpstr>
      <vt:lpstr>II-2. How Will the Program Operate?</vt:lpstr>
      <vt:lpstr>Case Management—  Case Processing Pipeline</vt:lpstr>
      <vt:lpstr>Stage 1: Acquisition 获取</vt:lpstr>
      <vt:lpstr>Stage 2: Screening</vt:lpstr>
      <vt:lpstr>Stage 3: Assignment</vt:lpstr>
      <vt:lpstr>Case Management: Stages 4-9</vt:lpstr>
      <vt:lpstr>Stage 10: Evaluation</vt:lpstr>
      <vt:lpstr>Total Quality Management (TQM)</vt:lpstr>
      <vt:lpstr>TQM in the Public Sector</vt:lpstr>
      <vt:lpstr>Core Elements of  Compliance Management</vt:lpstr>
      <vt:lpstr>III. Tactical Considerations</vt:lpstr>
      <vt:lpstr>Distinguishing between Micromanagement and Management by Exception</vt:lpstr>
      <vt:lpstr>Management by Walking Around (MBWA)</vt:lpstr>
      <vt:lpstr>Scheduling Models</vt:lpstr>
      <vt:lpstr>PERT Network</vt:lpstr>
      <vt:lpstr>Other Implementation Techniques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</cp:lastModifiedBy>
  <cp:revision>177</cp:revision>
  <dcterms:created xsi:type="dcterms:W3CDTF">2015-10-30T01:04:12Z</dcterms:created>
  <dcterms:modified xsi:type="dcterms:W3CDTF">2020-12-08T08:01:25Z</dcterms:modified>
</cp:coreProperties>
</file>