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542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256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6033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6020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8879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8035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44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993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950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473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023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19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359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84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87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764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7DBEB-33A3-4615-B275-785734E5671C}" type="datetimeFigureOut">
              <a:rPr lang="zh-CN" altLang="en-US" smtClean="0"/>
              <a:t>2020/9/4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7F9975-B36C-48F6-BEBA-25B9EC43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522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449637"/>
          </a:xfrm>
        </p:spPr>
        <p:txBody>
          <a:bodyPr>
            <a:normAutofit/>
          </a:bodyPr>
          <a:lstStyle/>
          <a:p>
            <a:pPr algn="l"/>
            <a:r>
              <a:rPr lang="zh-CN" altLang="en-US" sz="5400" dirty="0" smtClean="0"/>
              <a:t>思政案例</a:t>
            </a:r>
            <a:r>
              <a:rPr lang="en-US" altLang="zh-CN" sz="5400" dirty="0" smtClean="0"/>
              <a:t>1</a:t>
            </a:r>
            <a:r>
              <a:rPr lang="zh-CN" altLang="en-US" sz="5400" dirty="0" smtClean="0"/>
              <a:t>： </a:t>
            </a:r>
            <a:r>
              <a:rPr lang="en-US" altLang="zh-CN" sz="5400" dirty="0" smtClean="0"/>
              <a:t/>
            </a:r>
            <a:br>
              <a:rPr lang="en-US" altLang="zh-CN" sz="5400" dirty="0" smtClean="0"/>
            </a:br>
            <a:r>
              <a:rPr lang="en-US" altLang="zh-CN" sz="5400" dirty="0" smtClean="0"/>
              <a:t/>
            </a:r>
            <a:br>
              <a:rPr lang="en-US" altLang="zh-CN" sz="5400" dirty="0" smtClean="0"/>
            </a:br>
            <a:r>
              <a:rPr lang="zh-CN" altLang="en-US" sz="5400" dirty="0" smtClean="0"/>
              <a:t>新公共管理理论在中国</a:t>
            </a:r>
            <a:r>
              <a:rPr lang="zh-CN" altLang="en-US" dirty="0" smtClean="0"/>
              <a:t>公</a:t>
            </a:r>
            <a:r>
              <a:rPr lang="zh-CN" altLang="en-US" dirty="0"/>
              <a:t>共服务供</a:t>
            </a:r>
            <a:r>
              <a:rPr lang="zh-CN" altLang="en-US" dirty="0" smtClean="0"/>
              <a:t>给</a:t>
            </a:r>
            <a:r>
              <a:rPr lang="zh-CN" altLang="en-US" smtClean="0"/>
              <a:t>中</a:t>
            </a:r>
            <a:r>
              <a:rPr lang="zh-CN" altLang="en-US" sz="5400" smtClean="0"/>
              <a:t>的应</a:t>
            </a:r>
            <a:r>
              <a:rPr lang="zh-CN" altLang="en-US" sz="5400" dirty="0" smtClean="0"/>
              <a:t>用 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882352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200" dirty="0" smtClean="0"/>
              <a:t>3. </a:t>
            </a:r>
            <a:r>
              <a:rPr lang="zh-CN" altLang="en-US" sz="2200" dirty="0" smtClean="0"/>
              <a:t>保障</a:t>
            </a:r>
            <a:r>
              <a:rPr lang="zh-CN" altLang="en-US" sz="2200" dirty="0"/>
              <a:t>政</a:t>
            </a:r>
            <a:r>
              <a:rPr lang="zh-CN" altLang="en-US" sz="2200" dirty="0" smtClean="0"/>
              <a:t>府与社会资本合作模式中的公共价值</a:t>
            </a:r>
            <a:endParaRPr lang="en-US" altLang="zh-CN" sz="2200" dirty="0" smtClean="0"/>
          </a:p>
          <a:p>
            <a:pPr lvl="1"/>
            <a:r>
              <a:rPr lang="zh-CN" altLang="en-US" sz="2200" dirty="0" smtClean="0"/>
              <a:t>如何协调合作双方固有的价值差异</a:t>
            </a:r>
            <a:endParaRPr lang="en-US" altLang="zh-CN" sz="2200" dirty="0" smtClean="0"/>
          </a:p>
          <a:p>
            <a:pPr lvl="2"/>
            <a:r>
              <a:rPr lang="zh-CN" altLang="en-US" sz="2200" dirty="0"/>
              <a:t>公共价</a:t>
            </a:r>
            <a:r>
              <a:rPr lang="zh-CN" altLang="en-US" sz="2200" dirty="0" smtClean="0"/>
              <a:t>值（政府）</a:t>
            </a:r>
            <a:r>
              <a:rPr lang="en-US" altLang="zh-CN" sz="2200" dirty="0" smtClean="0"/>
              <a:t>vs </a:t>
            </a:r>
            <a:r>
              <a:rPr lang="zh-CN" altLang="en-US" sz="2200" dirty="0" smtClean="0"/>
              <a:t>利润（企业）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构</a:t>
            </a:r>
            <a:r>
              <a:rPr lang="zh-CN" altLang="en-US" sz="2200" dirty="0" smtClean="0"/>
              <a:t>建政府、企业和公众共同参与的治理构架，确保</a:t>
            </a:r>
            <a:r>
              <a:rPr lang="en-US" altLang="zh-CN" sz="2200" dirty="0" smtClean="0"/>
              <a:t>PPP</a:t>
            </a:r>
            <a:r>
              <a:rPr lang="zh-CN" altLang="en-US" sz="2200" dirty="0" smtClean="0"/>
              <a:t>项目不偏离公共价值方向</a:t>
            </a:r>
            <a:endParaRPr lang="en-US" altLang="zh-CN" sz="2200" dirty="0" smtClean="0"/>
          </a:p>
          <a:p>
            <a:pPr lvl="2"/>
            <a:r>
              <a:rPr lang="zh-CN" altLang="en-US" sz="2200" dirty="0"/>
              <a:t>借</a:t>
            </a:r>
            <a:r>
              <a:rPr lang="zh-CN" altLang="en-US" sz="2200" dirty="0" smtClean="0"/>
              <a:t>鉴事业单位改革的法人治理结构，组</a:t>
            </a:r>
            <a:r>
              <a:rPr lang="zh-CN" altLang="en-US" sz="2200" dirty="0"/>
              <a:t>建</a:t>
            </a:r>
            <a:r>
              <a:rPr lang="zh-CN" altLang="en-US" sz="2200" dirty="0" smtClean="0"/>
              <a:t>利益相关方参与的理事会，作为事业单位的最高决策机构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4289175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200" dirty="0" smtClean="0"/>
              <a:t>4. </a:t>
            </a:r>
            <a:r>
              <a:rPr lang="zh-CN" altLang="en-US" sz="2200" dirty="0" smtClean="0"/>
              <a:t>激发市场竞争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培</a:t>
            </a:r>
            <a:r>
              <a:rPr lang="zh-CN" altLang="en-US" sz="2200" dirty="0" smtClean="0"/>
              <a:t>育多元化服务主体：企业和社会组织（发挥各自的特长）</a:t>
            </a:r>
            <a:endParaRPr lang="en-US" altLang="zh-CN" sz="2200" dirty="0" smtClean="0"/>
          </a:p>
          <a:p>
            <a:pPr lvl="1"/>
            <a:r>
              <a:rPr lang="en-US" altLang="zh-CN" sz="2200" dirty="0" smtClean="0"/>
              <a:t>PPP</a:t>
            </a:r>
            <a:r>
              <a:rPr lang="zh-CN" altLang="en-US" sz="2200" dirty="0" smtClean="0"/>
              <a:t>本意在于引入市场机制，公共产品供给中能否形成一个市场（多个供给主体），是</a:t>
            </a:r>
            <a:r>
              <a:rPr lang="en-US" altLang="zh-CN" sz="2200" dirty="0" smtClean="0"/>
              <a:t>PPP</a:t>
            </a:r>
            <a:r>
              <a:rPr lang="zh-CN" altLang="en-US" sz="2200" dirty="0" smtClean="0"/>
              <a:t>成功的关键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严</a:t>
            </a:r>
            <a:r>
              <a:rPr lang="zh-CN" altLang="en-US" sz="2200" dirty="0" smtClean="0"/>
              <a:t>防由事业单位的垄断转变为新的企业垄断</a:t>
            </a:r>
            <a:endParaRPr lang="en-US" altLang="zh-CN" sz="2200" dirty="0" smtClean="0"/>
          </a:p>
          <a:p>
            <a:endParaRPr lang="en-US" altLang="zh-CN" sz="2200" dirty="0"/>
          </a:p>
          <a:p>
            <a:pPr marL="0" indent="0">
              <a:buNone/>
            </a:pPr>
            <a:r>
              <a:rPr lang="en-US" altLang="zh-CN" sz="2200" dirty="0" smtClean="0"/>
              <a:t>5. </a:t>
            </a:r>
            <a:r>
              <a:rPr lang="zh-CN" altLang="en-US" sz="2200" dirty="0" smtClean="0"/>
              <a:t>遏制运营风险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时</a:t>
            </a:r>
            <a:r>
              <a:rPr lang="zh-CN" altLang="en-US" sz="2200" dirty="0" smtClean="0"/>
              <a:t>间风险：及时识别长期风险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信誉风</a:t>
            </a:r>
            <a:r>
              <a:rPr lang="zh-CN" altLang="en-US" sz="2200" dirty="0" smtClean="0"/>
              <a:t>险：培育政企双方诚信守诺的文化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制度风</a:t>
            </a:r>
            <a:r>
              <a:rPr lang="zh-CN" altLang="en-US" sz="2200" dirty="0" smtClean="0"/>
              <a:t>险：完善</a:t>
            </a:r>
            <a:r>
              <a:rPr lang="en-US" altLang="zh-CN" sz="2200" dirty="0" smtClean="0"/>
              <a:t>PPP</a:t>
            </a:r>
            <a:r>
              <a:rPr lang="zh-CN" altLang="en-US" sz="2200" dirty="0" smtClean="0"/>
              <a:t>的法律制度体系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618926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200" dirty="0" smtClean="0"/>
              <a:t>6. </a:t>
            </a:r>
            <a:r>
              <a:rPr lang="zh-CN" altLang="en-US" sz="2200" dirty="0" smtClean="0"/>
              <a:t>提升政府的能力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管理公众需求</a:t>
            </a:r>
            <a:r>
              <a:rPr lang="zh-CN" altLang="en-US" sz="2200" dirty="0" smtClean="0"/>
              <a:t>的能力</a:t>
            </a:r>
            <a:endParaRPr lang="en-US" altLang="zh-CN" sz="2200" dirty="0" smtClean="0"/>
          </a:p>
          <a:p>
            <a:pPr lvl="2"/>
            <a:r>
              <a:rPr lang="zh-CN" altLang="en-US" sz="2200" dirty="0"/>
              <a:t>从管理下</a:t>
            </a:r>
            <a:r>
              <a:rPr lang="zh-CN" altLang="en-US" sz="2200" dirty="0" smtClean="0"/>
              <a:t>属事业单位向汇聚公众需求转变（管脚下 </a:t>
            </a:r>
            <a:r>
              <a:rPr lang="en-US" altLang="zh-CN" sz="2200" dirty="0" smtClean="0">
                <a:sym typeface="Wingdings" panose="05000000000000000000" pitchFamily="2" charset="2"/>
              </a:rPr>
              <a:t> </a:t>
            </a:r>
            <a:r>
              <a:rPr lang="zh-CN" altLang="en-US" sz="2200" dirty="0" smtClean="0">
                <a:sym typeface="Wingdings" panose="05000000000000000000" pitchFamily="2" charset="2"/>
              </a:rPr>
              <a:t>管天下</a:t>
            </a:r>
            <a:r>
              <a:rPr lang="zh-CN" altLang="en-US" sz="2200" dirty="0" smtClean="0"/>
              <a:t>）</a:t>
            </a:r>
            <a:endParaRPr lang="en-US" altLang="zh-CN" sz="2200" dirty="0" smtClean="0"/>
          </a:p>
          <a:p>
            <a:pPr lvl="2"/>
            <a:r>
              <a:rPr lang="zh-CN" altLang="en-US" sz="2200" dirty="0"/>
              <a:t>识别公共需</a:t>
            </a:r>
            <a:r>
              <a:rPr lang="zh-CN" altLang="en-US" sz="2200" dirty="0" smtClean="0"/>
              <a:t>求，作为公共产品提供的依据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运用市场机</a:t>
            </a:r>
            <a:r>
              <a:rPr lang="zh-CN" altLang="en-US" sz="2200" dirty="0" smtClean="0"/>
              <a:t>制的能力</a:t>
            </a:r>
            <a:endParaRPr lang="en-US" altLang="zh-CN" sz="2200" dirty="0" smtClean="0"/>
          </a:p>
          <a:p>
            <a:pPr lvl="2"/>
            <a:r>
              <a:rPr lang="zh-CN" altLang="en-US" sz="2200" dirty="0"/>
              <a:t>单一行政化管</a:t>
            </a:r>
            <a:r>
              <a:rPr lang="zh-CN" altLang="en-US" sz="2200" dirty="0" smtClean="0"/>
              <a:t>理方式 </a:t>
            </a:r>
            <a:r>
              <a:rPr lang="en-US" altLang="zh-CN" sz="2200" dirty="0" smtClean="0">
                <a:sym typeface="Wingdings" panose="05000000000000000000" pitchFamily="2" charset="2"/>
              </a:rPr>
              <a:t> </a:t>
            </a:r>
            <a:r>
              <a:rPr lang="zh-CN" altLang="en-US" sz="2200" dirty="0" smtClean="0">
                <a:sym typeface="Wingdings" panose="05000000000000000000" pitchFamily="2" charset="2"/>
              </a:rPr>
              <a:t>行政、经济和法律多方法管理 </a:t>
            </a:r>
            <a:endParaRPr lang="en-US" altLang="zh-CN" sz="2200" dirty="0" smtClean="0">
              <a:sym typeface="Wingdings" panose="05000000000000000000" pitchFamily="2" charset="2"/>
            </a:endParaRPr>
          </a:p>
          <a:p>
            <a:pPr lvl="1"/>
            <a:r>
              <a:rPr lang="zh-CN" altLang="en-US" sz="2200" dirty="0">
                <a:sym typeface="Wingdings" panose="05000000000000000000" pitchFamily="2" charset="2"/>
              </a:rPr>
              <a:t>管</a:t>
            </a:r>
            <a:r>
              <a:rPr lang="zh-CN" altLang="en-US" sz="2200" dirty="0" smtClean="0">
                <a:sym typeface="Wingdings" panose="05000000000000000000" pitchFamily="2" charset="2"/>
              </a:rPr>
              <a:t>理服务合同的能力</a:t>
            </a:r>
            <a:endParaRPr lang="en-US" altLang="zh-CN" sz="2200" dirty="0" smtClean="0">
              <a:sym typeface="Wingdings" panose="05000000000000000000" pitchFamily="2" charset="2"/>
            </a:endParaRPr>
          </a:p>
          <a:p>
            <a:pPr lvl="1"/>
            <a:r>
              <a:rPr lang="zh-CN" altLang="en-US" sz="2200" dirty="0">
                <a:sym typeface="Wingdings" panose="05000000000000000000" pitchFamily="2" charset="2"/>
              </a:rPr>
              <a:t>监</a:t>
            </a:r>
            <a:r>
              <a:rPr lang="zh-CN" altLang="en-US" sz="2200" dirty="0" smtClean="0">
                <a:sym typeface="Wingdings" panose="05000000000000000000" pitchFamily="2" charset="2"/>
              </a:rPr>
              <a:t>管市场主体的能力</a:t>
            </a:r>
            <a:endParaRPr lang="en-US" altLang="zh-CN" sz="2200" dirty="0" smtClean="0">
              <a:sym typeface="Wingdings" panose="05000000000000000000" pitchFamily="2" charset="2"/>
            </a:endParaRPr>
          </a:p>
          <a:p>
            <a:pPr lvl="2"/>
            <a:r>
              <a:rPr lang="zh-CN" altLang="en-US" sz="2200" dirty="0" smtClean="0">
                <a:sym typeface="Wingdings" panose="05000000000000000000" pitchFamily="2" charset="2"/>
              </a:rPr>
              <a:t>服务监管能力（服务监管、质量和安全监管等）、绩效评估能力等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430086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结语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2200" dirty="0" smtClean="0"/>
              <a:t>基于新</a:t>
            </a:r>
            <a:r>
              <a:rPr lang="zh-CN" altLang="en-US" sz="2200" dirty="0"/>
              <a:t>公共管理理</a:t>
            </a:r>
            <a:r>
              <a:rPr lang="zh-CN" altLang="en-US" sz="2200" dirty="0" smtClean="0"/>
              <a:t>论，中</a:t>
            </a:r>
            <a:r>
              <a:rPr lang="zh-CN" altLang="en-US" sz="2200" dirty="0"/>
              <a:t>国政</a:t>
            </a:r>
            <a:r>
              <a:rPr lang="zh-CN" altLang="en-US" sz="2200" dirty="0" smtClean="0"/>
              <a:t>府在创</a:t>
            </a:r>
            <a:r>
              <a:rPr lang="zh-CN" altLang="en-US" sz="2200" dirty="0"/>
              <a:t>新公共服务供给</a:t>
            </a:r>
            <a:r>
              <a:rPr lang="zh-CN" altLang="en-US" sz="2200" dirty="0" smtClean="0"/>
              <a:t>中积极引入政府与社会资本合作模式</a:t>
            </a:r>
            <a:endParaRPr lang="en-US" altLang="zh-CN" sz="2200" dirty="0" smtClean="0"/>
          </a:p>
          <a:p>
            <a:r>
              <a:rPr lang="zh-CN" altLang="en-US" sz="2200" dirty="0"/>
              <a:t>这</a:t>
            </a:r>
            <a:r>
              <a:rPr lang="zh-CN" altLang="en-US" sz="2200" dirty="0" smtClean="0"/>
              <a:t>不仅仅是引入新的投融资模式，引入管理经验和效率更重要</a:t>
            </a:r>
            <a:endParaRPr lang="en-US" altLang="zh-CN" sz="2200" dirty="0" smtClean="0"/>
          </a:p>
          <a:p>
            <a:r>
              <a:rPr lang="zh-CN" altLang="en-US" sz="2200" dirty="0"/>
              <a:t>这一举措</a:t>
            </a:r>
            <a:r>
              <a:rPr lang="zh-CN" altLang="en-US" sz="2200" dirty="0" smtClean="0"/>
              <a:t>是推进政府职能转变、实现国家治理现代化的有效途径，在我国有广泛的应用前景，应积极探索</a:t>
            </a:r>
            <a:endParaRPr lang="en-US" altLang="zh-CN" sz="2200" dirty="0" smtClean="0"/>
          </a:p>
          <a:p>
            <a:r>
              <a:rPr lang="en-US" altLang="zh-CN" sz="2200" dirty="0" smtClean="0"/>
              <a:t>PPP</a:t>
            </a:r>
            <a:r>
              <a:rPr lang="zh-CN" altLang="en-US" sz="2200" dirty="0" smtClean="0"/>
              <a:t>的引入对政府能力提出了更高的要求，尤其是综合运用行政、经济和法律手段的能力</a:t>
            </a:r>
            <a:endParaRPr lang="en-US" altLang="zh-CN" sz="2200" dirty="0" smtClean="0"/>
          </a:p>
          <a:p>
            <a:r>
              <a:rPr lang="en-US" altLang="zh-CN" sz="2200" dirty="0" smtClean="0"/>
              <a:t>PPP</a:t>
            </a:r>
            <a:r>
              <a:rPr lang="zh-CN" altLang="en-US" sz="2200" dirty="0" smtClean="0"/>
              <a:t>在中国具有独特内涵，面临前所未有的挑战，要学习借鉴国际经验，加强对中国实践经验的提炼和总结，创新具有中国特色的</a:t>
            </a:r>
            <a:r>
              <a:rPr lang="en-US" altLang="zh-CN" sz="2200" dirty="0" smtClean="0"/>
              <a:t>PPP</a:t>
            </a:r>
            <a:r>
              <a:rPr lang="zh-CN" altLang="en-US" sz="2200" dirty="0" smtClean="0"/>
              <a:t>理论体系，为</a:t>
            </a:r>
            <a:r>
              <a:rPr lang="en-US" altLang="zh-CN" sz="2200" dirty="0" smtClean="0"/>
              <a:t>PPP</a:t>
            </a:r>
            <a:r>
              <a:rPr lang="zh-CN" altLang="en-US" sz="2200" dirty="0" smtClean="0"/>
              <a:t>的全球应用和推广贡献中国智慧和经验。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98588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目标：创</a:t>
            </a:r>
            <a:r>
              <a:rPr lang="zh-CN" altLang="en-US" dirty="0"/>
              <a:t>新公共服务供给、转变政府职</a:t>
            </a:r>
            <a:r>
              <a:rPr lang="zh-CN" altLang="en-US" dirty="0" smtClean="0"/>
              <a:t>能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200" dirty="0" smtClean="0"/>
              <a:t>十</a:t>
            </a:r>
            <a:r>
              <a:rPr lang="zh-CN" altLang="en-US" sz="2200" dirty="0"/>
              <a:t>八届三中全</a:t>
            </a:r>
            <a:r>
              <a:rPr lang="zh-CN" altLang="en-US" sz="2200" dirty="0" smtClean="0"/>
              <a:t>会</a:t>
            </a:r>
            <a:r>
              <a:rPr lang="en-US" altLang="zh-CN" sz="2200" dirty="0" smtClean="0"/>
              <a:t>《</a:t>
            </a:r>
            <a:r>
              <a:rPr lang="zh-CN" altLang="en-US" sz="2200" dirty="0" smtClean="0"/>
              <a:t>决定</a:t>
            </a:r>
            <a:r>
              <a:rPr lang="en-US" altLang="zh-CN" sz="2200" dirty="0" smtClean="0"/>
              <a:t>》</a:t>
            </a:r>
            <a:r>
              <a:rPr lang="zh-CN" altLang="en-US" sz="2200" dirty="0" smtClean="0"/>
              <a:t>：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推</a:t>
            </a:r>
            <a:r>
              <a:rPr lang="zh-CN" altLang="en-US" sz="2200" dirty="0" smtClean="0"/>
              <a:t>广政府购买服务，凡属事务性管理服务，原则上都要引入竞争机制，通过合同、委托等方式向社会购买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允</a:t>
            </a:r>
            <a:r>
              <a:rPr lang="zh-CN" altLang="en-US" sz="2200" dirty="0" smtClean="0"/>
              <a:t>许社会资本通过特许经营等方式参与城市基础设施投资和运营</a:t>
            </a:r>
            <a:endParaRPr lang="en-US" altLang="zh-CN" sz="2200" dirty="0" smtClean="0"/>
          </a:p>
          <a:p>
            <a:pPr lvl="1"/>
            <a:endParaRPr lang="en-US" altLang="zh-CN" sz="2200" dirty="0" smtClean="0"/>
          </a:p>
          <a:p>
            <a:r>
              <a:rPr lang="en-US" altLang="zh-CN" sz="2200" dirty="0" smtClean="0"/>
              <a:t>2014</a:t>
            </a:r>
            <a:r>
              <a:rPr lang="zh-CN" altLang="en-US" sz="2200" dirty="0" smtClean="0"/>
              <a:t>年以来，国务院及国家发改委、财政部的系列文件</a:t>
            </a:r>
            <a:endParaRPr lang="en-US" altLang="zh-CN" sz="2200" dirty="0" smtClean="0"/>
          </a:p>
          <a:p>
            <a:pPr lvl="1"/>
            <a:r>
              <a:rPr lang="zh-CN" altLang="en-US" sz="2200" dirty="0" smtClean="0"/>
              <a:t>创新投融资机制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创</a:t>
            </a:r>
            <a:r>
              <a:rPr lang="zh-CN" altLang="en-US" sz="2200" dirty="0" smtClean="0"/>
              <a:t>新公共产品和服务供给</a:t>
            </a:r>
            <a:endParaRPr lang="en-US" altLang="zh-CN" sz="220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651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举措：引入政府与社会资本合作模式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200" dirty="0" smtClean="0"/>
              <a:t>引入市场竞争机制，鼓励社会资本特别是民间资本参与</a:t>
            </a:r>
            <a:r>
              <a:rPr lang="zh-CN" altLang="en-US" sz="2200" dirty="0"/>
              <a:t>公</a:t>
            </a:r>
            <a:r>
              <a:rPr lang="zh-CN" altLang="en-US" sz="2200" dirty="0" smtClean="0"/>
              <a:t>共产品和服务的供给，加快公共服务供给体制机制的创新，推进政府治理体系和治理能力现代化。</a:t>
            </a:r>
            <a:endParaRPr lang="en-US" altLang="zh-CN" sz="2200" dirty="0" smtClean="0"/>
          </a:p>
          <a:p>
            <a:r>
              <a:rPr lang="zh-CN" altLang="en-US" sz="2200" dirty="0"/>
              <a:t>主要目</a:t>
            </a:r>
            <a:r>
              <a:rPr lang="zh-CN" altLang="en-US" sz="2200" dirty="0" smtClean="0"/>
              <a:t>的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激</a:t>
            </a:r>
            <a:r>
              <a:rPr lang="zh-CN" altLang="en-US" sz="2200" dirty="0" smtClean="0"/>
              <a:t>发</a:t>
            </a:r>
            <a:r>
              <a:rPr lang="zh-CN" altLang="en-US" sz="2200" dirty="0"/>
              <a:t>鼓励</a:t>
            </a:r>
            <a:r>
              <a:rPr lang="zh-CN" altLang="en-US" sz="2200" dirty="0" smtClean="0"/>
              <a:t>市场主体参与公共产品供给的积极性，形成多元可持续的投融资体制机制，有助于解决公共投入不足，缓解公共产品供需矛盾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充</a:t>
            </a:r>
            <a:r>
              <a:rPr lang="zh-CN" altLang="en-US" sz="2200" dirty="0" smtClean="0"/>
              <a:t>分发挥企业和社会组织的专业、技术、管理和创新优势，提高公共产品和服务供给的质量和效率。</a:t>
            </a:r>
            <a:endParaRPr lang="en-US" altLang="zh-CN" sz="2200" dirty="0" smtClean="0"/>
          </a:p>
          <a:p>
            <a:endParaRPr lang="en-US" altLang="zh-CN" sz="2200" dirty="0"/>
          </a:p>
          <a:p>
            <a:r>
              <a:rPr lang="zh-CN" altLang="en-US" sz="2200" dirty="0" smtClean="0"/>
              <a:t>是市场经济条件下政府增加和改善公共服务的一种新的途径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180906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应用：</a:t>
            </a:r>
            <a:r>
              <a:rPr lang="zh-CN" altLang="en-US" dirty="0"/>
              <a:t>我国政府与社会资本合作模</a:t>
            </a:r>
            <a:r>
              <a:rPr lang="zh-CN" altLang="en-US" dirty="0" smtClean="0"/>
              <a:t>式</a:t>
            </a:r>
            <a:r>
              <a:rPr lang="zh-CN" altLang="en-US" dirty="0"/>
              <a:t>（</a:t>
            </a:r>
            <a:r>
              <a:rPr lang="en-US" altLang="zh-CN" dirty="0"/>
              <a:t>PPP</a:t>
            </a:r>
            <a:r>
              <a:rPr lang="zh-CN" altLang="en-US" dirty="0"/>
              <a:t>）</a:t>
            </a:r>
            <a:r>
              <a:rPr lang="zh-CN" altLang="en-US" dirty="0" smtClean="0"/>
              <a:t>的应用领域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200" dirty="0" smtClean="0"/>
              <a:t>我国</a:t>
            </a:r>
            <a:r>
              <a:rPr lang="en-US" altLang="zh-CN" sz="2200" dirty="0" smtClean="0"/>
              <a:t>PPP</a:t>
            </a:r>
            <a:r>
              <a:rPr lang="zh-CN" altLang="en-US" sz="2200" dirty="0" smtClean="0"/>
              <a:t>的适用范围已经远远超出基础设施和公用事业领域，开始延申到了国防、教育、医疗、文化、养老等领域。</a:t>
            </a:r>
            <a:endParaRPr lang="en-US" altLang="zh-CN" sz="2200" dirty="0" smtClean="0"/>
          </a:p>
          <a:p>
            <a:r>
              <a:rPr lang="zh-CN" altLang="en-US" sz="2200" dirty="0" smtClean="0"/>
              <a:t>著名案例包括：</a:t>
            </a:r>
            <a:endParaRPr lang="en-US" altLang="zh-CN" sz="2200" dirty="0" smtClean="0"/>
          </a:p>
          <a:p>
            <a:pPr lvl="1"/>
            <a:r>
              <a:rPr lang="zh-CN" altLang="en-US" sz="2000" dirty="0"/>
              <a:t>公</a:t>
            </a:r>
            <a:r>
              <a:rPr lang="zh-CN" altLang="en-US" sz="2000" dirty="0" smtClean="0"/>
              <a:t>路：广深高速，京通快速路</a:t>
            </a:r>
            <a:endParaRPr lang="en-US" altLang="zh-CN" sz="2000" dirty="0" smtClean="0"/>
          </a:p>
          <a:p>
            <a:pPr lvl="1"/>
            <a:r>
              <a:rPr lang="zh-CN" altLang="en-US" sz="2000" dirty="0"/>
              <a:t>高铁：杭绍台铁</a:t>
            </a:r>
            <a:r>
              <a:rPr lang="zh-CN" altLang="en-US" sz="2000" dirty="0" smtClean="0"/>
              <a:t>路，杭</a:t>
            </a:r>
            <a:r>
              <a:rPr lang="zh-CN" altLang="en-US" sz="2000" dirty="0"/>
              <a:t>温铁路，杭衢铁</a:t>
            </a:r>
            <a:r>
              <a:rPr lang="zh-CN" altLang="en-US" sz="2000" dirty="0" smtClean="0"/>
              <a:t>路</a:t>
            </a:r>
            <a:r>
              <a:rPr lang="en-US" altLang="zh-CN" sz="2000" dirty="0" smtClean="0"/>
              <a:t> </a:t>
            </a:r>
          </a:p>
          <a:p>
            <a:pPr lvl="1"/>
            <a:r>
              <a:rPr lang="zh-CN" altLang="en-US" sz="2000" dirty="0"/>
              <a:t>教育</a:t>
            </a:r>
            <a:r>
              <a:rPr lang="zh-CN" altLang="en-US" sz="2000" dirty="0" smtClean="0"/>
              <a:t>：</a:t>
            </a:r>
            <a:r>
              <a:rPr lang="zh-CN" altLang="en-US" sz="2000" dirty="0"/>
              <a:t>河南</a:t>
            </a:r>
            <a:r>
              <a:rPr lang="zh-CN" altLang="en-US" sz="2000" dirty="0" smtClean="0"/>
              <a:t>濮</a:t>
            </a:r>
            <a:r>
              <a:rPr lang="zh-CN" altLang="en-US" sz="2000" dirty="0"/>
              <a:t>阳县新高</a:t>
            </a:r>
            <a:r>
              <a:rPr lang="zh-CN" altLang="en-US" sz="2000" dirty="0" smtClean="0"/>
              <a:t>中项目</a:t>
            </a:r>
            <a:r>
              <a:rPr lang="en-US" altLang="zh-CN" sz="2000" dirty="0" smtClean="0"/>
              <a:t> </a:t>
            </a:r>
          </a:p>
          <a:p>
            <a:pPr lvl="1"/>
            <a:r>
              <a:rPr lang="zh-CN" altLang="en-US" sz="2000" dirty="0" smtClean="0"/>
              <a:t>文化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体育：</a:t>
            </a:r>
            <a:r>
              <a:rPr lang="zh-CN" altLang="en-US" sz="2000" dirty="0"/>
              <a:t>河南省开封市体育中</a:t>
            </a:r>
            <a:r>
              <a:rPr lang="zh-CN" altLang="en-US" sz="2000" dirty="0" smtClean="0"/>
              <a:t>心项</a:t>
            </a:r>
            <a:r>
              <a:rPr lang="zh-CN" altLang="en-US" sz="2000" dirty="0"/>
              <a:t>目</a:t>
            </a: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2444243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中国特色：</a:t>
            </a:r>
            <a:r>
              <a:rPr lang="en-US" altLang="zh-CN" dirty="0" smtClean="0"/>
              <a:t>PPP</a:t>
            </a:r>
            <a:r>
              <a:rPr lang="zh-CN" altLang="en-US" dirty="0" smtClean="0"/>
              <a:t>（</a:t>
            </a:r>
            <a:r>
              <a:rPr lang="en-US" altLang="zh-CN" dirty="0" smtClean="0"/>
              <a:t>Public-Private Partnerships</a:t>
            </a:r>
            <a:r>
              <a:rPr lang="zh-CN" altLang="en-US" dirty="0" smtClean="0"/>
              <a:t>）中独特的政府和社会合作方构成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9417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400" dirty="0" smtClean="0"/>
              <a:t>Public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 lvl="1"/>
            <a:r>
              <a:rPr lang="zh-CN" altLang="en-US" sz="2400" dirty="0"/>
              <a:t>西方国</a:t>
            </a:r>
            <a:r>
              <a:rPr lang="zh-CN" altLang="en-US" sz="2400" dirty="0" smtClean="0"/>
              <a:t>家：政府、公共机构、国有企业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资本</a:t>
            </a:r>
            <a:endParaRPr lang="en-US" altLang="zh-CN" sz="2400" dirty="0" smtClean="0"/>
          </a:p>
          <a:p>
            <a:pPr lvl="1"/>
            <a:r>
              <a:rPr lang="zh-CN" altLang="en-US" sz="2400" dirty="0">
                <a:sym typeface="Wingdings" panose="05000000000000000000" pitchFamily="2" charset="2"/>
              </a:rPr>
              <a:t>中</a:t>
            </a:r>
            <a:r>
              <a:rPr lang="zh-CN" altLang="en-US" sz="2400" dirty="0" smtClean="0">
                <a:sym typeface="Wingdings" panose="05000000000000000000" pitchFamily="2" charset="2"/>
              </a:rPr>
              <a:t>国</a:t>
            </a:r>
            <a:r>
              <a:rPr lang="zh-CN" altLang="en-US" sz="2400" dirty="0">
                <a:sym typeface="Wingdings" panose="05000000000000000000" pitchFamily="2" charset="2"/>
              </a:rPr>
              <a:t>：</a:t>
            </a:r>
            <a:r>
              <a:rPr lang="zh-CN" altLang="en-US" sz="2400" dirty="0" smtClean="0">
                <a:sym typeface="Wingdings" panose="05000000000000000000" pitchFamily="2" charset="2"/>
              </a:rPr>
              <a:t>政府</a:t>
            </a:r>
            <a:endParaRPr lang="en-US" altLang="zh-CN" sz="2400" dirty="0" smtClean="0">
              <a:sym typeface="Wingdings" panose="05000000000000000000" pitchFamily="2" charset="2"/>
            </a:endParaRPr>
          </a:p>
          <a:p>
            <a:r>
              <a:rPr lang="en-US" altLang="zh-CN" sz="2400" dirty="0" smtClean="0">
                <a:sym typeface="Wingdings" panose="05000000000000000000" pitchFamily="2" charset="2"/>
              </a:rPr>
              <a:t>Private</a:t>
            </a:r>
            <a:endParaRPr lang="en-US" altLang="zh-CN" sz="2400" dirty="0">
              <a:sym typeface="Wingdings" panose="05000000000000000000" pitchFamily="2" charset="2"/>
            </a:endParaRPr>
          </a:p>
          <a:p>
            <a:pPr lvl="1"/>
            <a:r>
              <a:rPr lang="zh-CN" altLang="en-US" sz="2400" dirty="0">
                <a:sym typeface="Wingdings" panose="05000000000000000000" pitchFamily="2" charset="2"/>
              </a:rPr>
              <a:t>西方国</a:t>
            </a:r>
            <a:r>
              <a:rPr lang="zh-CN" altLang="en-US" sz="2400" dirty="0" smtClean="0">
                <a:sym typeface="Wingdings" panose="05000000000000000000" pitchFamily="2" charset="2"/>
              </a:rPr>
              <a:t>家：私营企业</a:t>
            </a:r>
            <a:endParaRPr lang="en-US" altLang="zh-CN" sz="2400" dirty="0" smtClean="0">
              <a:sym typeface="Wingdings" panose="05000000000000000000" pitchFamily="2" charset="2"/>
            </a:endParaRPr>
          </a:p>
          <a:p>
            <a:pPr lvl="1"/>
            <a:r>
              <a:rPr lang="zh-CN" altLang="en-US" sz="2400" dirty="0">
                <a:sym typeface="Wingdings" panose="05000000000000000000" pitchFamily="2" charset="2"/>
              </a:rPr>
              <a:t>中</a:t>
            </a:r>
            <a:r>
              <a:rPr lang="zh-CN" altLang="en-US" sz="2400" dirty="0" smtClean="0">
                <a:sym typeface="Wingdings" panose="05000000000000000000" pitchFamily="2" charset="2"/>
              </a:rPr>
              <a:t>国：民企</a:t>
            </a:r>
            <a:r>
              <a:rPr lang="zh-CN" altLang="en-US" sz="2400" dirty="0">
                <a:sym typeface="Wingdings" panose="05000000000000000000" pitchFamily="2" charset="2"/>
              </a:rPr>
              <a:t>，</a:t>
            </a:r>
            <a:r>
              <a:rPr lang="zh-CN" altLang="en-US" sz="2400" dirty="0" smtClean="0">
                <a:sym typeface="Wingdings" panose="05000000000000000000" pitchFamily="2" charset="2"/>
              </a:rPr>
              <a:t>外企</a:t>
            </a:r>
            <a:r>
              <a:rPr lang="zh-CN" altLang="en-US" sz="2400" dirty="0">
                <a:sym typeface="Wingdings" panose="05000000000000000000" pitchFamily="2" charset="2"/>
              </a:rPr>
              <a:t>，</a:t>
            </a:r>
            <a:r>
              <a:rPr lang="zh-CN" altLang="en-US" sz="2400" dirty="0" smtClean="0">
                <a:sym typeface="Wingdings" panose="05000000000000000000" pitchFamily="2" charset="2"/>
              </a:rPr>
              <a:t>国企</a:t>
            </a:r>
            <a:r>
              <a:rPr lang="zh-CN" altLang="en-US" sz="2400" dirty="0">
                <a:sym typeface="Wingdings" panose="05000000000000000000" pitchFamily="2" charset="2"/>
              </a:rPr>
              <a:t>，</a:t>
            </a:r>
            <a:r>
              <a:rPr lang="zh-CN" altLang="en-US" sz="2400" dirty="0" smtClean="0">
                <a:sym typeface="Wingdings" panose="05000000000000000000" pitchFamily="2" charset="2"/>
              </a:rPr>
              <a:t>外地事业单位（统称社会资本）</a:t>
            </a:r>
            <a:endParaRPr lang="en-US" altLang="zh-CN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zh-CN" sz="2400" dirty="0" smtClean="0">
              <a:sym typeface="Wingdings" panose="05000000000000000000" pitchFamily="2" charset="2"/>
            </a:endParaRPr>
          </a:p>
          <a:p>
            <a:r>
              <a:rPr lang="zh-CN" altLang="en-US" sz="2400" dirty="0">
                <a:sym typeface="Wingdings" panose="05000000000000000000" pitchFamily="2" charset="2"/>
              </a:rPr>
              <a:t>带</a:t>
            </a:r>
            <a:r>
              <a:rPr lang="zh-CN" altLang="en-US" sz="2400" dirty="0" smtClean="0">
                <a:sym typeface="Wingdings" panose="05000000000000000000" pitchFamily="2" charset="2"/>
              </a:rPr>
              <a:t>来一个问题：</a:t>
            </a:r>
            <a:endParaRPr lang="en-US" altLang="zh-CN" sz="2400" dirty="0" smtClean="0">
              <a:sym typeface="Wingdings" panose="05000000000000000000" pitchFamily="2" charset="2"/>
            </a:endParaRPr>
          </a:p>
          <a:p>
            <a:pPr lvl="1"/>
            <a:r>
              <a:rPr lang="zh-CN" altLang="en-US" sz="2400" dirty="0">
                <a:sym typeface="Wingdings" panose="05000000000000000000" pitchFamily="2" charset="2"/>
              </a:rPr>
              <a:t>西</a:t>
            </a:r>
            <a:r>
              <a:rPr lang="zh-CN" altLang="en-US" sz="2400" dirty="0" smtClean="0">
                <a:sym typeface="Wingdings" panose="05000000000000000000" pitchFamily="2" charset="2"/>
              </a:rPr>
              <a:t>方语境的公私伙伴关系 </a:t>
            </a:r>
            <a:r>
              <a:rPr lang="zh-CN" altLang="en-US" sz="2400" dirty="0">
                <a:sym typeface="Wingdings" panose="05000000000000000000" pitchFamily="2" charset="2"/>
              </a:rPr>
              <a:t>与</a:t>
            </a:r>
            <a:r>
              <a:rPr lang="en-US" altLang="zh-CN" sz="2400" dirty="0" smtClean="0">
                <a:sym typeface="Wingdings" panose="05000000000000000000" pitchFamily="2" charset="2"/>
              </a:rPr>
              <a:t> </a:t>
            </a:r>
            <a:r>
              <a:rPr lang="zh-CN" altLang="en-US" sz="2400" dirty="0" smtClean="0">
                <a:sym typeface="Wingdings" panose="05000000000000000000" pitchFamily="2" charset="2"/>
              </a:rPr>
              <a:t>我国的政府和社会资本合作 是什么关系？</a:t>
            </a:r>
            <a:endParaRPr lang="en-US" altLang="zh-CN" sz="2400" dirty="0" smtClean="0">
              <a:sym typeface="Wingdings" panose="05000000000000000000" pitchFamily="2" charset="2"/>
            </a:endParaRPr>
          </a:p>
          <a:p>
            <a:pPr lvl="1"/>
            <a:r>
              <a:rPr lang="zh-CN" altLang="en-US" sz="2400" dirty="0" smtClean="0">
                <a:sym typeface="Wingdings" panose="05000000000000000000" pitchFamily="2" charset="2"/>
              </a:rPr>
              <a:t>我国的</a:t>
            </a:r>
            <a:r>
              <a:rPr lang="en-US" altLang="zh-CN" sz="2400" dirty="0" smtClean="0">
                <a:sym typeface="Wingdings" panose="05000000000000000000" pitchFamily="2" charset="2"/>
              </a:rPr>
              <a:t>PPP=</a:t>
            </a:r>
            <a:r>
              <a:rPr lang="zh-CN" altLang="en-US" sz="2400" dirty="0" smtClean="0">
                <a:sym typeface="Wingdings" panose="05000000000000000000" pitchFamily="2" charset="2"/>
              </a:rPr>
              <a:t>西方的</a:t>
            </a:r>
            <a:r>
              <a:rPr lang="zh-CN" altLang="en-US" sz="2400" dirty="0">
                <a:sym typeface="Wingdings" panose="05000000000000000000" pitchFamily="2" charset="2"/>
              </a:rPr>
              <a:t>公私伙伴关</a:t>
            </a:r>
            <a:r>
              <a:rPr lang="zh-CN" altLang="en-US" sz="2400" dirty="0" smtClean="0">
                <a:sym typeface="Wingdings" panose="05000000000000000000" pitchFamily="2" charset="2"/>
              </a:rPr>
              <a:t>系</a:t>
            </a:r>
            <a:r>
              <a:rPr lang="en-US" altLang="zh-CN" sz="2400" dirty="0" smtClean="0">
                <a:sym typeface="Wingdings" panose="05000000000000000000" pitchFamily="2" charset="2"/>
              </a:rPr>
              <a:t>+</a:t>
            </a:r>
            <a:r>
              <a:rPr lang="zh-CN" altLang="en-US" sz="2400" dirty="0">
                <a:sym typeface="Wingdings" panose="05000000000000000000" pitchFamily="2" charset="2"/>
              </a:rPr>
              <a:t> </a:t>
            </a:r>
            <a:r>
              <a:rPr lang="zh-CN" altLang="en-US" sz="2400" dirty="0" smtClean="0">
                <a:sym typeface="Wingdings" panose="05000000000000000000" pitchFamily="2" charset="2"/>
              </a:rPr>
              <a:t>公公伙伴关系</a:t>
            </a:r>
            <a:endParaRPr lang="en-US" altLang="zh-CN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zh-CN" dirty="0" smtClean="0">
              <a:sym typeface="Wingdings" panose="05000000000000000000" pitchFamily="2" charset="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26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200" dirty="0"/>
              <a:t>我国</a:t>
            </a:r>
            <a:r>
              <a:rPr lang="en-US" altLang="zh-CN" sz="2200" dirty="0"/>
              <a:t>PPP</a:t>
            </a:r>
            <a:r>
              <a:rPr lang="zh-CN" altLang="en-US" sz="2200" dirty="0"/>
              <a:t>中社会资本</a:t>
            </a:r>
            <a:r>
              <a:rPr lang="zh-CN" altLang="en-US" sz="2200" dirty="0" smtClean="0"/>
              <a:t>的</a:t>
            </a:r>
            <a:r>
              <a:rPr lang="zh-CN" altLang="en-US" sz="2200" dirty="0"/>
              <a:t>具体</a:t>
            </a:r>
            <a:r>
              <a:rPr lang="zh-CN" altLang="en-US" sz="2200" dirty="0" smtClean="0"/>
              <a:t>构成：</a:t>
            </a:r>
            <a:endParaRPr lang="en-US" altLang="zh-CN" sz="2200" dirty="0" smtClean="0"/>
          </a:p>
          <a:p>
            <a:pPr lvl="1"/>
            <a:r>
              <a:rPr lang="zh-CN" altLang="en-US" sz="2200" dirty="0" smtClean="0"/>
              <a:t>第一类：纯国企和“国企</a:t>
            </a:r>
            <a:r>
              <a:rPr lang="en-US" altLang="zh-CN" sz="2200" dirty="0" smtClean="0"/>
              <a:t>+</a:t>
            </a:r>
            <a:r>
              <a:rPr lang="zh-CN" altLang="en-US" sz="2200" dirty="0" smtClean="0"/>
              <a:t>民企”的混合主体，此类约占</a:t>
            </a:r>
            <a:r>
              <a:rPr lang="en-US" altLang="zh-CN" sz="2200" dirty="0" smtClean="0"/>
              <a:t>68%</a:t>
            </a:r>
            <a:r>
              <a:rPr lang="zh-CN" altLang="en-US" sz="2200" dirty="0" smtClean="0"/>
              <a:t>；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第二</a:t>
            </a:r>
            <a:r>
              <a:rPr lang="zh-CN" altLang="en-US" sz="2200" dirty="0" smtClean="0"/>
              <a:t>类：基金、信托等财务投资主体作为社会资本，此类约占</a:t>
            </a:r>
            <a:r>
              <a:rPr lang="en-US" altLang="zh-CN" sz="2200" dirty="0" smtClean="0"/>
              <a:t>26%</a:t>
            </a:r>
            <a:r>
              <a:rPr lang="zh-CN" altLang="en-US" sz="2200" dirty="0" smtClean="0"/>
              <a:t>；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第</a:t>
            </a:r>
            <a:r>
              <a:rPr lang="zh-CN" altLang="en-US" sz="2200" dirty="0" smtClean="0"/>
              <a:t>三类：民企、外企、上市公司等社会资本，此类约占</a:t>
            </a:r>
            <a:r>
              <a:rPr lang="en-US" altLang="zh-CN" sz="2200" dirty="0" smtClean="0"/>
              <a:t>6%</a:t>
            </a:r>
          </a:p>
          <a:p>
            <a:r>
              <a:rPr lang="zh-CN" altLang="en-US" sz="2200" dirty="0" smtClean="0"/>
              <a:t>总体而言，国企参与为主，即我国仍以公公合作型</a:t>
            </a:r>
            <a:r>
              <a:rPr lang="en-US" altLang="zh-CN" sz="2200" dirty="0" smtClean="0"/>
              <a:t>PPP</a:t>
            </a:r>
            <a:r>
              <a:rPr lang="zh-CN" altLang="en-US" sz="2200" dirty="0" smtClean="0"/>
              <a:t>为主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736647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挑战</a:t>
            </a:r>
            <a:r>
              <a:rPr lang="zh-CN" altLang="en-US" dirty="0" smtClean="0"/>
              <a:t>：政府相应能力的缺失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200" dirty="0" smtClean="0"/>
              <a:t>国外经验表明，公共服务市场化并不必然成功，很多国家开始重新反思和审视公共服务的市场化机制</a:t>
            </a:r>
            <a:endParaRPr lang="en-US" altLang="zh-CN" sz="2200" dirty="0" smtClean="0"/>
          </a:p>
          <a:p>
            <a:r>
              <a:rPr lang="zh-CN" altLang="en-US" sz="2200" dirty="0"/>
              <a:t>公共服务市</a:t>
            </a:r>
            <a:r>
              <a:rPr lang="zh-CN" altLang="en-US" sz="2200" dirty="0" smtClean="0"/>
              <a:t>场化机制的成败受市场条件、服务属性和政府能力等因素影响</a:t>
            </a:r>
            <a:endParaRPr lang="en-US" altLang="zh-CN" sz="2200" dirty="0" smtClean="0"/>
          </a:p>
          <a:p>
            <a:r>
              <a:rPr lang="zh-CN" altLang="en-US" sz="2200" dirty="0" smtClean="0"/>
              <a:t>尤其是对政府能力带来新的挑战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管</a:t>
            </a:r>
            <a:r>
              <a:rPr lang="zh-CN" altLang="en-US" sz="2200" dirty="0" smtClean="0"/>
              <a:t>理公众需求的能力、运用市场机制的能力、管理服务合同的能力、监管服务提供的能力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如</a:t>
            </a:r>
            <a:r>
              <a:rPr lang="zh-CN" altLang="en-US" sz="2200" dirty="0" smtClean="0"/>
              <a:t>果政府缺乏必要的能力，盲目引入</a:t>
            </a:r>
            <a:r>
              <a:rPr lang="en-US" altLang="zh-CN" sz="2200" dirty="0" smtClean="0"/>
              <a:t>PPP</a:t>
            </a:r>
            <a:r>
              <a:rPr lang="zh-CN" altLang="en-US" sz="2200" dirty="0" smtClean="0"/>
              <a:t>，可能是灾难性的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435958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改革措施：</a:t>
            </a:r>
            <a:r>
              <a:rPr lang="zh-CN" altLang="en-US" dirty="0"/>
              <a:t>五大类</a:t>
            </a:r>
            <a:r>
              <a:rPr lang="zh-CN" altLang="en-US" dirty="0" smtClean="0"/>
              <a:t>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9417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sz="2200" dirty="0" smtClean="0"/>
              <a:t>明确政府在</a:t>
            </a:r>
            <a:r>
              <a:rPr lang="en-US" altLang="zh-CN" sz="2200" dirty="0" smtClean="0"/>
              <a:t>PPP</a:t>
            </a:r>
            <a:r>
              <a:rPr lang="zh-CN" altLang="en-US" sz="2200" dirty="0" smtClean="0"/>
              <a:t>中的主体责任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提</a:t>
            </a:r>
            <a:r>
              <a:rPr lang="zh-CN" altLang="en-US" sz="2200" dirty="0" smtClean="0"/>
              <a:t>供公共产品和服务是政府的责任，引入</a:t>
            </a:r>
            <a:r>
              <a:rPr lang="en-US" altLang="zh-CN" sz="2200" dirty="0" smtClean="0"/>
              <a:t>PPP</a:t>
            </a:r>
            <a:r>
              <a:rPr lang="zh-CN" altLang="en-US" sz="2200" dirty="0" smtClean="0"/>
              <a:t>模式，转移的是任务而非责任，政府依然是责任主体。</a:t>
            </a:r>
            <a:endParaRPr lang="en-US" altLang="zh-CN" sz="2200" dirty="0" smtClean="0"/>
          </a:p>
          <a:p>
            <a:pPr lvl="1"/>
            <a:r>
              <a:rPr lang="zh-CN" altLang="en-US" sz="2200" dirty="0" smtClean="0"/>
              <a:t>政府角色转变：划船 </a:t>
            </a:r>
            <a:r>
              <a:rPr lang="en-US" altLang="zh-CN" sz="2200" dirty="0" smtClean="0">
                <a:sym typeface="Wingdings" panose="05000000000000000000" pitchFamily="2" charset="2"/>
              </a:rPr>
              <a:t> </a:t>
            </a:r>
            <a:r>
              <a:rPr lang="zh-CN" altLang="en-US" sz="2200" dirty="0" smtClean="0">
                <a:sym typeface="Wingdings" panose="05000000000000000000" pitchFamily="2" charset="2"/>
              </a:rPr>
              <a:t>掌舵，确保公共服务不偏离公共价值，保障公共利益。</a:t>
            </a:r>
            <a:r>
              <a:rPr lang="zh-CN" altLang="en-US" sz="2200" dirty="0" smtClean="0"/>
              <a:t>政</a:t>
            </a:r>
            <a:r>
              <a:rPr lang="zh-CN" altLang="en-US" sz="2200" dirty="0"/>
              <a:t>府从公共服务的直接提供者变为公共服务的监管</a:t>
            </a:r>
            <a:r>
              <a:rPr lang="zh-CN" altLang="en-US" sz="2200" dirty="0" smtClean="0"/>
              <a:t>者。</a:t>
            </a:r>
            <a:endParaRPr lang="en-US" altLang="zh-CN" sz="2200" dirty="0"/>
          </a:p>
          <a:p>
            <a:pPr lvl="1"/>
            <a:r>
              <a:rPr lang="zh-CN" altLang="en-US" sz="2200" dirty="0" smtClean="0">
                <a:sym typeface="Wingdings" panose="05000000000000000000" pitchFamily="2" charset="2"/>
              </a:rPr>
              <a:t>引入</a:t>
            </a:r>
            <a:r>
              <a:rPr lang="en-US" altLang="zh-CN" sz="2200" dirty="0" smtClean="0">
                <a:sym typeface="Wingdings" panose="05000000000000000000" pitchFamily="2" charset="2"/>
              </a:rPr>
              <a:t>PPP</a:t>
            </a:r>
            <a:r>
              <a:rPr lang="zh-CN" altLang="en-US" sz="2200" dirty="0" smtClean="0">
                <a:sym typeface="Wingdings" panose="05000000000000000000" pitchFamily="2" charset="2"/>
              </a:rPr>
              <a:t>模式，实际上对政府能力提出了更高的要求</a:t>
            </a:r>
            <a:endParaRPr lang="en-US" altLang="zh-CN" sz="2200" dirty="0" smtClean="0">
              <a:sym typeface="Wingdings" panose="05000000000000000000" pitchFamily="2" charset="2"/>
            </a:endParaRPr>
          </a:p>
          <a:p>
            <a:pPr lvl="2"/>
            <a:r>
              <a:rPr lang="zh-CN" altLang="en-US" sz="2200" dirty="0" smtClean="0">
                <a:sym typeface="Wingdings" panose="05000000000000000000" pitchFamily="2" charset="2"/>
              </a:rPr>
              <a:t>比如参与市场博弈的能力，按照市场规则与企业合作；</a:t>
            </a:r>
            <a:endParaRPr lang="en-US" altLang="zh-CN" sz="2200" dirty="0" smtClean="0">
              <a:sym typeface="Wingdings" panose="05000000000000000000" pitchFamily="2" charset="2"/>
            </a:endParaRPr>
          </a:p>
          <a:p>
            <a:pPr lvl="2"/>
            <a:r>
              <a:rPr lang="zh-CN" altLang="en-US" sz="2200" dirty="0" smtClean="0">
                <a:sym typeface="Wingdings" panose="05000000000000000000" pitchFamily="2" charset="2"/>
              </a:rPr>
              <a:t>比如运</a:t>
            </a:r>
            <a:r>
              <a:rPr lang="zh-CN" altLang="en-US" sz="2200" dirty="0">
                <a:sym typeface="Wingdings" panose="05000000000000000000" pitchFamily="2" charset="2"/>
              </a:rPr>
              <a:t>用法</a:t>
            </a:r>
            <a:r>
              <a:rPr lang="zh-CN" altLang="en-US" sz="2200" dirty="0" smtClean="0">
                <a:sym typeface="Wingdings" panose="05000000000000000000" pitchFamily="2" charset="2"/>
              </a:rPr>
              <a:t>律和制度解决纠纷的能力（行政命令不适用）。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969342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200" dirty="0" smtClean="0"/>
              <a:t>2. </a:t>
            </a:r>
            <a:r>
              <a:rPr lang="zh-CN" altLang="en-US" sz="2200" dirty="0" smtClean="0"/>
              <a:t>明确</a:t>
            </a:r>
            <a:r>
              <a:rPr lang="en-US" altLang="zh-CN" sz="2200" dirty="0" smtClean="0"/>
              <a:t>PPP</a:t>
            </a:r>
            <a:r>
              <a:rPr lang="zh-CN" altLang="en-US" sz="2200" dirty="0" smtClean="0"/>
              <a:t>适用领域</a:t>
            </a:r>
            <a:endParaRPr lang="en-US" altLang="zh-CN" sz="2200" dirty="0" smtClean="0"/>
          </a:p>
          <a:p>
            <a:pPr lvl="1"/>
            <a:r>
              <a:rPr lang="en-US" altLang="zh-CN" sz="2200" dirty="0" smtClean="0"/>
              <a:t> </a:t>
            </a:r>
            <a:r>
              <a:rPr lang="zh-CN" altLang="en-US" sz="2200" dirty="0" smtClean="0"/>
              <a:t>不是所有的公共产品和服务都适合引入</a:t>
            </a:r>
            <a:r>
              <a:rPr lang="en-US" altLang="zh-CN" sz="2200" dirty="0" smtClean="0"/>
              <a:t>PPP</a:t>
            </a:r>
          </a:p>
          <a:p>
            <a:pPr lvl="2"/>
            <a:r>
              <a:rPr lang="en-US" altLang="zh-CN" sz="2200" dirty="0" smtClean="0"/>
              <a:t>PPP</a:t>
            </a:r>
            <a:r>
              <a:rPr lang="zh-CN" altLang="en-US" sz="2200" dirty="0" smtClean="0"/>
              <a:t>应主要针对准公共物品领域</a:t>
            </a:r>
            <a:endParaRPr lang="en-US" altLang="zh-CN" sz="2200" dirty="0" smtClean="0"/>
          </a:p>
          <a:p>
            <a:pPr lvl="2"/>
            <a:r>
              <a:rPr lang="zh-CN" altLang="en-US" sz="2200" dirty="0"/>
              <a:t>慎</a:t>
            </a:r>
            <a:r>
              <a:rPr lang="zh-CN" altLang="en-US" sz="2200" dirty="0" smtClean="0"/>
              <a:t>用于竞争性和排他性都很低的纯公共物品领域</a:t>
            </a:r>
            <a:endParaRPr lang="en-US" altLang="zh-CN" sz="2200" dirty="0" smtClean="0"/>
          </a:p>
          <a:p>
            <a:pPr lvl="1"/>
            <a:r>
              <a:rPr lang="zh-CN" altLang="en-US" sz="2200" dirty="0"/>
              <a:t>适用</a:t>
            </a:r>
            <a:r>
              <a:rPr lang="zh-CN" altLang="en-US" sz="2200" dirty="0" smtClean="0"/>
              <a:t>于信息不对称程度低、容易形成服务规范、服务结果容易衡量的领域</a:t>
            </a:r>
            <a:endParaRPr lang="en-US" altLang="zh-CN" sz="2200" dirty="0" smtClean="0"/>
          </a:p>
          <a:p>
            <a:pPr lvl="2"/>
            <a:r>
              <a:rPr lang="zh-CN" altLang="en-US" sz="2200" dirty="0" smtClean="0"/>
              <a:t>如收费公路，市政服务等</a:t>
            </a:r>
            <a:endParaRPr lang="en-US" altLang="zh-CN" sz="2200" dirty="0" smtClean="0"/>
          </a:p>
          <a:p>
            <a:pPr lvl="2"/>
            <a:r>
              <a:rPr lang="zh-CN" altLang="en-US" sz="2200" dirty="0" smtClean="0"/>
              <a:t>对于存在严重信息不对称的领域（如医疗行业），引入</a:t>
            </a:r>
            <a:r>
              <a:rPr lang="en-US" altLang="zh-CN" sz="2200" dirty="0" smtClean="0"/>
              <a:t>PPP</a:t>
            </a:r>
            <a:r>
              <a:rPr lang="zh-CN" altLang="en-US" sz="2200" dirty="0" smtClean="0"/>
              <a:t>可能会带来巨大的监管压力，同时加剧市场失灵</a:t>
            </a:r>
            <a:endParaRPr lang="en-US" altLang="zh-CN" sz="2200" dirty="0" smtClean="0"/>
          </a:p>
          <a:p>
            <a:pPr lvl="1"/>
            <a:r>
              <a:rPr lang="zh-CN" altLang="en-US" sz="2200" dirty="0" smtClean="0"/>
              <a:t>不容易形成垄断的领域，否则会导致新的市场失灵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635794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CEEACA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1987</Words>
  <Application>Microsoft Office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方正姚体</vt:lpstr>
      <vt:lpstr>华文新魏</vt:lpstr>
      <vt:lpstr>Arial</vt:lpstr>
      <vt:lpstr>Trebuchet MS</vt:lpstr>
      <vt:lpstr>Wingdings</vt:lpstr>
      <vt:lpstr>Wingdings 3</vt:lpstr>
      <vt:lpstr>Facet</vt:lpstr>
      <vt:lpstr>思政案例1：   新公共管理理论在中国公共服务供给中的应用 </vt:lpstr>
      <vt:lpstr>目标：创新公共服务供给、转变政府职能</vt:lpstr>
      <vt:lpstr>举措：引入政府与社会资本合作模式</vt:lpstr>
      <vt:lpstr>应用：我国政府与社会资本合作模式（PPP）的应用领域</vt:lpstr>
      <vt:lpstr>中国特色：PPP（Public-Private Partnerships）中独特的政府和社会合作方构成</vt:lpstr>
      <vt:lpstr>PowerPoint Presentation</vt:lpstr>
      <vt:lpstr>挑战：政府相应能力的缺失</vt:lpstr>
      <vt:lpstr>改革措施：五大类 </vt:lpstr>
      <vt:lpstr>PowerPoint Presentation</vt:lpstr>
      <vt:lpstr>PowerPoint Presentation</vt:lpstr>
      <vt:lpstr>PowerPoint Presentation</vt:lpstr>
      <vt:lpstr>PowerPoint Presentation</vt:lpstr>
      <vt:lpstr>结语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思政案例1： 中国PPP发展的独特性</dc:title>
  <dc:creator>Wang Yin</dc:creator>
  <cp:lastModifiedBy>Wang Yin</cp:lastModifiedBy>
  <cp:revision>14</cp:revision>
  <dcterms:created xsi:type="dcterms:W3CDTF">2020-03-29T03:34:01Z</dcterms:created>
  <dcterms:modified xsi:type="dcterms:W3CDTF">2020-09-04T03:13:40Z</dcterms:modified>
</cp:coreProperties>
</file>