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5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5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7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0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0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2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8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248A-A15A-4C66-AB0E-7B846A491EA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F415-9336-41C2-BD0F-5E1875833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ma.org/main/bc.asp?bcid=40&amp;hsid=1&amp;ssid1=2530&amp;ssid2=253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828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思政案例</a:t>
            </a:r>
            <a:r>
              <a:rPr lang="en-US" altLang="zh-CN" dirty="0"/>
              <a:t>2</a:t>
            </a:r>
            <a:r>
              <a:rPr lang="zh-CN" altLang="en-US" dirty="0" smtClean="0"/>
              <a:t>：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行政责任与公</a:t>
            </a:r>
            <a:r>
              <a:rPr lang="zh-CN" altLang="en-US" dirty="0"/>
              <a:t>共</a:t>
            </a:r>
            <a:r>
              <a:rPr lang="zh-CN" altLang="en-US" dirty="0" smtClean="0"/>
              <a:t>管理者要遵从的行政伦理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91479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《</a:t>
            </a:r>
            <a:r>
              <a:rPr lang="zh-CN" altLang="en-US" sz="3600" dirty="0" smtClean="0"/>
              <a:t>公共行政学</a:t>
            </a:r>
            <a:r>
              <a:rPr lang="en-US" altLang="zh-CN" sz="3600" dirty="0" smtClean="0"/>
              <a:t>》</a:t>
            </a:r>
            <a:endParaRPr lang="en-US" altLang="zh-CN" sz="3600" dirty="0"/>
          </a:p>
          <a:p>
            <a:r>
              <a:rPr lang="en-US" altLang="zh-CN" sz="3600" dirty="0" smtClean="0"/>
              <a:t>Public Administration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9916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463" y="428625"/>
            <a:ext cx="8651200" cy="85725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制度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ph/>
            <p:extLst/>
          </p:nvPr>
        </p:nvGraphicFramePr>
        <p:xfrm>
          <a:off x="2438400" y="1905001"/>
          <a:ext cx="7546032" cy="4325303"/>
        </p:xfrm>
        <a:graphic>
          <a:graphicData uri="http://schemas.openxmlformats.org/drawingml/2006/table">
            <a:tbl>
              <a:tblPr/>
              <a:tblGrid>
                <a:gridCol w="1854935"/>
                <a:gridCol w="2837545"/>
                <a:gridCol w="2853552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外部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内部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3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正式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司法部门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巡视组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立法部门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部门首长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揭发检举法规</a:t>
                      </a:r>
                      <a:endParaRPr kumimoji="0" lang="en-US" altLang="zh-CN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非正式</a:t>
                      </a: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公民参与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利益集团代表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媒体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职业道德规定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公共利益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伦理分析</a:t>
                      </a:r>
                      <a:endParaRPr kumimoji="0" lang="en-US" altLang="zh-CN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quarter" idx="4294967295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06E755F0-6157-4F4A-AE1B-C131C656C49F}" type="datetime1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E2165DD7-1F7E-4028-946C-B2D7A398DD45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职业道德规定</a:t>
            </a:r>
            <a:endParaRPr lang="en-US" altLang="zh-CN" b="1" dirty="0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International City Manager</a:t>
            </a:r>
            <a:r>
              <a:rPr lang="en-US" altLang="zh-CN" dirty="0" smtClean="0">
                <a:latin typeface="Times New Roman" pitchFamily="18" charset="0"/>
              </a:rPr>
              <a:t>’</a:t>
            </a:r>
            <a:r>
              <a:rPr lang="en-US" altLang="zh-CN" dirty="0" smtClean="0"/>
              <a:t>s Association:</a:t>
            </a:r>
          </a:p>
          <a:p>
            <a:pPr lvl="1">
              <a:buNone/>
            </a:pPr>
            <a:r>
              <a:rPr lang="en-US" altLang="zh-CN" dirty="0" smtClean="0">
                <a:hlinkClick r:id="rId2"/>
              </a:rPr>
              <a:t>http://www.icma.org/main/bc.asp?bcid=40&amp;hsid=1&amp;ssid1=2530&amp;ssid2=2531</a:t>
            </a: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r>
              <a:rPr lang="zh-CN" altLang="en-US" dirty="0" smtClean="0"/>
              <a:t>软性约束 </a:t>
            </a:r>
            <a:r>
              <a:rPr lang="en-US" altLang="zh-CN" dirty="0" smtClean="0"/>
              <a:t>&amp; </a:t>
            </a:r>
            <a:r>
              <a:rPr lang="zh-CN" altLang="en-US" dirty="0" smtClean="0"/>
              <a:t>有限性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检举者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600" dirty="0"/>
              <a:t>检举人：对组织错误做法的揭发，以期停止该错误行为的人。</a:t>
            </a:r>
            <a:endParaRPr lang="en-US" altLang="zh-CN" sz="2600" dirty="0"/>
          </a:p>
          <a:p>
            <a:pPr eaLnBrk="1" hangingPunct="1"/>
            <a:r>
              <a:rPr lang="zh-CN" altLang="en-US" dirty="0"/>
              <a:t>检举人保护制度：公务员改革法案（</a:t>
            </a:r>
            <a:r>
              <a:rPr lang="en-US" altLang="zh-CN" dirty="0"/>
              <a:t>1978</a:t>
            </a:r>
            <a:r>
              <a:rPr lang="zh-CN" altLang="en-US" dirty="0"/>
              <a:t>年），鼓励对浪费、错误和滥用权力的举报，并保护检举人不受组织报复的法案。 </a:t>
            </a:r>
            <a:endParaRPr lang="en-US" altLang="zh-CN" dirty="0"/>
          </a:p>
          <a:p>
            <a:r>
              <a:rPr lang="zh-CN" altLang="en-US" dirty="0"/>
              <a:t>检举人保护法案（</a:t>
            </a:r>
            <a:r>
              <a:rPr lang="en-US" altLang="zh-CN" dirty="0"/>
              <a:t>1989</a:t>
            </a:r>
            <a:r>
              <a:rPr lang="zh-CN" altLang="en-US" dirty="0"/>
              <a:t>年）：建立独立部门，保护检举人，调查对检举人施加报复等行为，并且有纠正和管教的权力。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12567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阅读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沉默的大多数</a:t>
            </a:r>
            <a:r>
              <a:rPr lang="en-US" altLang="zh-CN" b="1" dirty="0" smtClean="0"/>
              <a:t>》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825625"/>
            <a:ext cx="965476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/>
              <a:t>讨论：</a:t>
            </a:r>
            <a:endParaRPr lang="en-US" altLang="zh-CN" sz="4000" dirty="0" smtClean="0"/>
          </a:p>
          <a:p>
            <a:pPr lvl="1">
              <a:lnSpc>
                <a:spcPct val="150000"/>
              </a:lnSpc>
            </a:pPr>
            <a:r>
              <a:rPr lang="zh-CN" altLang="en-US" sz="4000" dirty="0"/>
              <a:t>你</a:t>
            </a:r>
            <a:r>
              <a:rPr lang="zh-CN" altLang="en-US" sz="4000" dirty="0" smtClean="0"/>
              <a:t>认为一个人揭发自己组织错误行为的可接受标准是什么？</a:t>
            </a:r>
            <a:endParaRPr lang="en-US" altLang="zh-CN" sz="4000" dirty="0" smtClean="0"/>
          </a:p>
          <a:p>
            <a:pPr lvl="1">
              <a:lnSpc>
                <a:spcPct val="150000"/>
              </a:lnSpc>
            </a:pPr>
            <a:r>
              <a:rPr lang="zh-CN" altLang="en-US" sz="4000" dirty="0" smtClean="0"/>
              <a:t>你认为应该怎么处理对组织忠诚和对公共利益的维护的冲突？如何平衡？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1244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伦理分析 </a:t>
            </a:r>
            <a:endParaRPr lang="en-US" altLang="zh-CN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159" y="1844405"/>
            <a:ext cx="9062737" cy="46783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80000"/>
              </a:spcBef>
              <a:buNone/>
            </a:pPr>
            <a:r>
              <a:rPr lang="zh-CN" altLang="zh-CN" sz="4000" dirty="0" smtClean="0"/>
              <a:t>伦理：是哲学的一个分支，它关心什么是道德上的善与恶、对与错。它指的</a:t>
            </a:r>
            <a:r>
              <a:rPr lang="zh-CN" altLang="en-US" sz="4000" dirty="0" smtClean="0">
                <a:sym typeface="+mn-ea"/>
              </a:rPr>
              <a:t>在对与错、公平与不公平、诚实与不诚实之间</a:t>
            </a:r>
            <a:r>
              <a:rPr lang="zh-CN" altLang="en-US" sz="4000" dirty="0">
                <a:sym typeface="+mn-ea"/>
              </a:rPr>
              <a:t>，</a:t>
            </a:r>
            <a:r>
              <a:rPr lang="zh-CN" altLang="zh-CN" sz="4000" dirty="0" smtClean="0"/>
              <a:t>引导个人、组织、社会的价值</a:t>
            </a:r>
            <a:r>
              <a:rPr lang="zh-CN" altLang="en-US" sz="4000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37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行政伦理的重要性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727194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80000"/>
              </a:spcBef>
            </a:pPr>
            <a:r>
              <a:rPr lang="zh-CN" altLang="en-US" sz="4000" dirty="0"/>
              <a:t>两个研究表明</a:t>
            </a:r>
            <a:r>
              <a:rPr lang="en-US" altLang="zh-CN" sz="4000" dirty="0"/>
              <a:t>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zh-CN" sz="4000" dirty="0"/>
              <a:t>“</a:t>
            </a:r>
            <a:r>
              <a:rPr lang="en-US" altLang="zh-CN" sz="4000" dirty="0" err="1"/>
              <a:t>维护道德标准”是成功的</a:t>
            </a:r>
            <a:r>
              <a:rPr lang="zh-CN" altLang="en-US" sz="4000" dirty="0"/>
              <a:t>管理者具备的最重</a:t>
            </a:r>
            <a:r>
              <a:rPr lang="en-US" altLang="zh-CN" sz="4000" dirty="0"/>
              <a:t>要</a:t>
            </a:r>
            <a:r>
              <a:rPr lang="zh-CN" altLang="en-US" sz="4000" dirty="0"/>
              <a:t>的品德。</a:t>
            </a:r>
            <a:endParaRPr lang="en-US" altLang="zh-CN" sz="4000" dirty="0"/>
          </a:p>
          <a:p>
            <a:pPr lvl="1" eaLnBrk="1" hangingPunct="1">
              <a:spcBef>
                <a:spcPct val="80000"/>
              </a:spcBef>
            </a:pPr>
            <a:r>
              <a:rPr lang="en-US" altLang="zh-CN" sz="4000" dirty="0"/>
              <a:t>“</a:t>
            </a:r>
            <a:r>
              <a:rPr lang="zh-CN" altLang="en-US" sz="4000" dirty="0"/>
              <a:t>街头官僚</a:t>
            </a:r>
            <a:r>
              <a:rPr lang="en-US" altLang="zh-CN" sz="4000" dirty="0"/>
              <a:t>”</a:t>
            </a:r>
            <a:r>
              <a:rPr lang="zh-CN" altLang="en-US" sz="4000" dirty="0"/>
              <a:t>大多通过道德判断，而不是组织规则来做决定。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69982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/>
              <a:t>公共管理者为什么要学习行政伦理</a:t>
            </a:r>
            <a:r>
              <a:rPr lang="en-US" altLang="zh-CN" dirty="0" smtClean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dirty="0"/>
              <a:t>这种研究可以帮助公务人员更加迅速的作出决策</a:t>
            </a:r>
            <a:r>
              <a:rPr lang="en-US" altLang="zh-CN" sz="4000" dirty="0"/>
              <a:t> (</a:t>
            </a:r>
            <a:r>
              <a:rPr lang="zh-CN" altLang="en-US" sz="4000" dirty="0"/>
              <a:t>例如</a:t>
            </a:r>
            <a:r>
              <a:rPr lang="zh-CN" altLang="en-US" sz="4000" dirty="0" smtClean="0"/>
              <a:t>：警察</a:t>
            </a:r>
            <a:r>
              <a:rPr lang="en-US" altLang="zh-CN" sz="4000" dirty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4000" dirty="0"/>
              <a:t>可以使诸多决策前后一致。</a:t>
            </a:r>
            <a:endParaRPr sz="4000" dirty="0"/>
          </a:p>
          <a:p>
            <a:pPr eaLnBrk="1" hangingPunct="1">
              <a:lnSpc>
                <a:spcPct val="150000"/>
              </a:lnSpc>
            </a:pPr>
            <a:r>
              <a:rPr lang="zh-CN" sz="4000" dirty="0"/>
              <a:t>能够</a:t>
            </a:r>
            <a:r>
              <a:rPr lang="zh-CN" sz="4000" dirty="0" smtClean="0"/>
              <a:t>帮助</a:t>
            </a:r>
            <a:r>
              <a:rPr lang="zh-CN" altLang="en-US" sz="4000" dirty="0" smtClean="0"/>
              <a:t>公务</a:t>
            </a:r>
            <a:r>
              <a:rPr lang="zh-CN" sz="4000" dirty="0" smtClean="0"/>
              <a:t>人员</a:t>
            </a:r>
            <a:r>
              <a:rPr lang="zh-CN" sz="4000" dirty="0"/>
              <a:t>做出更深思熟虑的</a:t>
            </a:r>
            <a:r>
              <a:rPr lang="zh-CN" sz="4000" dirty="0" smtClean="0"/>
              <a:t>判断</a:t>
            </a:r>
            <a:r>
              <a:rPr lang="zh-CN" altLang="en-US" sz="4000" dirty="0" smtClean="0"/>
              <a:t>：如当众</a:t>
            </a:r>
            <a:r>
              <a:rPr lang="zh-CN" altLang="en-US" sz="4000" dirty="0"/>
              <a:t>予以辩护的判断。</a:t>
            </a:r>
          </a:p>
        </p:txBody>
      </p:sp>
    </p:spTree>
    <p:extLst>
      <p:ext uri="{BB962C8B-B14F-4D97-AF65-F5344CB8AC3E}">
        <p14:creationId xmlns:p14="http://schemas.microsoft.com/office/powerpoint/2010/main" val="30091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kumimoji="1" lang="en-US" altLang="zh-CN" smtClean="0"/>
              <a:t>伦理道德的四个层次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b="1" dirty="0"/>
              <a:t>个人道德</a:t>
            </a:r>
            <a:r>
              <a:rPr kumimoji="1" lang="en-US" altLang="zh-CN" b="1" dirty="0"/>
              <a:t>:  </a:t>
            </a:r>
            <a:r>
              <a:rPr kumimoji="1" lang="zh-CN" altLang="en-US" dirty="0"/>
              <a:t>基于对和错的意识（影响因素：父母的影响、个人经验、宗教信仰等。）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b="1" dirty="0"/>
              <a:t>职业道德</a:t>
            </a:r>
            <a:r>
              <a:rPr kumimoji="1" lang="en-US" altLang="zh-CN" dirty="0"/>
              <a:t>：</a:t>
            </a:r>
            <a:r>
              <a:rPr kumimoji="1" lang="en-US" altLang="zh-CN" dirty="0" err="1"/>
              <a:t>职业规范</a:t>
            </a:r>
            <a:r>
              <a:rPr kumimoji="1" lang="en-US" altLang="zh-CN" dirty="0"/>
              <a:t>/</a:t>
            </a:r>
            <a:r>
              <a:rPr kumimoji="1" lang="zh-CN" altLang="en-US" dirty="0"/>
              <a:t>职业标准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b="1" dirty="0"/>
              <a:t>组织伦理</a:t>
            </a:r>
            <a:r>
              <a:rPr kumimoji="1" lang="en-US" altLang="zh-CN" dirty="0"/>
              <a:t>: </a:t>
            </a:r>
            <a:r>
              <a:rPr kumimoji="1" lang="zh-CN" altLang="en-US" dirty="0"/>
              <a:t>组织文化与环境</a:t>
            </a:r>
            <a:r>
              <a:rPr kumimoji="1" lang="en-US" altLang="zh-CN" dirty="0"/>
              <a:t> ( </a:t>
            </a:r>
            <a:r>
              <a:rPr kumimoji="1" lang="zh-CN" altLang="en-US" dirty="0"/>
              <a:t>如：组织规章</a:t>
            </a:r>
            <a:r>
              <a:rPr kumimoji="1" lang="en-US" altLang="zh-CN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b="1" dirty="0"/>
              <a:t>社会伦理</a:t>
            </a:r>
            <a:r>
              <a:rPr kumimoji="1" lang="en-US" altLang="zh-CN" dirty="0"/>
              <a:t>: </a:t>
            </a:r>
            <a:r>
              <a:rPr kumimoji="1" lang="zh-CN" altLang="en-US" dirty="0"/>
              <a:t>保护个人的社会义务和团体进一步的发展</a:t>
            </a:r>
            <a:r>
              <a:rPr lang="en-US" altLang="zh-CN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正式的</a:t>
            </a:r>
            <a:r>
              <a:rPr kumimoji="1" lang="en-US" altLang="zh-CN" dirty="0"/>
              <a:t>:</a:t>
            </a:r>
            <a:r>
              <a:rPr kumimoji="1" lang="zh-CN" altLang="en-US" dirty="0"/>
              <a:t>法律</a:t>
            </a:r>
            <a:r>
              <a:rPr kumimoji="1" lang="en-US" altLang="zh-CN" dirty="0"/>
              <a:t>; </a:t>
            </a:r>
            <a:r>
              <a:rPr kumimoji="1" lang="zh-CN" altLang="en-US" dirty="0"/>
              <a:t>非正式的</a:t>
            </a:r>
            <a:r>
              <a:rPr kumimoji="1" lang="en-US" altLang="zh-CN" dirty="0"/>
              <a:t>:</a:t>
            </a:r>
            <a:r>
              <a:rPr kumimoji="1" lang="zh-CN" altLang="en-US" dirty="0"/>
              <a:t>个人的社会意识</a:t>
            </a:r>
            <a:r>
              <a:rPr kumimoji="1" lang="en-US" altLang="zh-CN" dirty="0"/>
              <a:t>)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b="1" i="1" dirty="0" smtClean="0"/>
              <a:t>讨论</a:t>
            </a:r>
            <a:r>
              <a:rPr lang="zh-CN" altLang="en-US" b="1" i="1" dirty="0"/>
              <a:t>问题</a:t>
            </a:r>
            <a:r>
              <a:rPr lang="zh-CN" altLang="en-US" dirty="0"/>
              <a:t>：公共管理者如何处理个人价值和公共政策之间的冲突？</a:t>
            </a:r>
          </a:p>
        </p:txBody>
      </p:sp>
    </p:spTree>
    <p:extLst>
      <p:ext uri="{BB962C8B-B14F-4D97-AF65-F5344CB8AC3E}">
        <p14:creationId xmlns:p14="http://schemas.microsoft.com/office/powerpoint/2010/main" val="11982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目标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 smtClean="0"/>
              <a:t>建立高效的政府，实现国家治理现代化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8397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讨论问题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/>
              <a:t>你认为政府责任应该具备哪些要素？或者说，理想的政府应该具备什么特征？</a:t>
            </a:r>
          </a:p>
        </p:txBody>
      </p:sp>
    </p:spTree>
    <p:extLst>
      <p:ext uri="{BB962C8B-B14F-4D97-AF65-F5344CB8AC3E}">
        <p14:creationId xmlns:p14="http://schemas.microsoft.com/office/powerpoint/2010/main" val="3525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28688"/>
            <a:ext cx="8229600" cy="78581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行政责任的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理想构成要素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6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4744" t="38661" r="19003" b="46124"/>
          <a:stretch>
            <a:fillRect/>
          </a:stretch>
        </p:blipFill>
        <p:spPr>
          <a:xfrm>
            <a:off x="2514600" y="2438401"/>
            <a:ext cx="7543800" cy="2682875"/>
          </a:xfrm>
        </p:spPr>
      </p:pic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D83E4647-A692-4096-AF67-B6ABEBF9CDE4}" type="datetime1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55C8170C-627B-411E-83F4-8C3BEB0013D6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428626"/>
            <a:ext cx="8229600" cy="785813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快速回应性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00188"/>
            <a:ext cx="8435280" cy="50530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700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回应性不只是对公众政策改变需求的快速回应（如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SARS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），有时也指政府主动解决某些公共问题或者对一些问题的判断（例如：食品安全）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700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方法：从公民获取必要信息：问卷调查，恳谈会，焦点小组讨论等）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例子：地方政府要对某些利用率少的公园进行改造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ct val="4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政府：提供更多运动器械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ct val="4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公民：公园安全问题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976A5DCA-AEE2-49F3-BEBF-9C60A3B492EF}" type="datetime1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C194D4F9-E1BA-4ABB-AFB6-1F0A0F5613E5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1" y="3939369"/>
            <a:ext cx="4617268" cy="302895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9" y="0"/>
            <a:ext cx="10112380" cy="3861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9" y="3939369"/>
            <a:ext cx="5332150" cy="3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2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1"/>
            <a:ext cx="8229600" cy="868363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灵活性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8467" name="Rectangle 3"/>
          <p:cNvSpPr txBox="1">
            <a:spLocks noChangeArrowheads="1"/>
          </p:cNvSpPr>
          <p:nvPr/>
        </p:nvSpPr>
        <p:spPr bwMode="auto">
          <a:xfrm>
            <a:off x="1828800" y="1295401"/>
            <a:ext cx="6324600" cy="513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只是理想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目标。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上图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忽视群体、地方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需求、形势的区别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（每个人不能获得很好的对待）</a:t>
            </a:r>
            <a:endParaRPr lang="en-US" altLang="zh-CN" sz="2800" dirty="0">
              <a:latin typeface="微软雅黑" pitchFamily="34" charset="-122"/>
              <a:ea typeface="微软雅黑" pitchFamily="34" charset="-122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中图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每个人的需要都被考虑（代价高，不切实际）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把相近需求个体组成群体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洛杉矶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Weingart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(NPO): 	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服务对象分为三类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“无有者”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have-nots,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“无能者”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can-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nots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,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“无意愿者”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will-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nots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 l="21805" t="31390" r="59761" b="60294"/>
          <a:stretch>
            <a:fillRect/>
          </a:stretch>
        </p:blipFill>
        <p:spPr bwMode="auto">
          <a:xfrm>
            <a:off x="8153400" y="1371600"/>
            <a:ext cx="1981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2" cstate="print"/>
          <a:srcRect l="41452" t="31540" r="40211" b="60283"/>
          <a:stretch>
            <a:fillRect/>
          </a:stretch>
        </p:blipFill>
        <p:spPr bwMode="auto">
          <a:xfrm>
            <a:off x="8229600" y="2743200"/>
            <a:ext cx="1981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2" cstate="print"/>
          <a:srcRect l="60347" t="31390" r="21219" b="60294"/>
          <a:stretch>
            <a:fillRect/>
          </a:stretch>
        </p:blipFill>
        <p:spPr bwMode="auto">
          <a:xfrm>
            <a:off x="8305800" y="43434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日期占位符 14"/>
          <p:cNvSpPr>
            <a:spLocks noGrp="1"/>
          </p:cNvSpPr>
          <p:nvPr>
            <p:ph type="dt" sz="quarter" idx="4294967295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424578C5-DF1E-4EA9-B7B0-05A747E4A8EE}" type="datetime1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80477B3A-A66C-4CF8-8431-8382BCC8560D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428626"/>
            <a:ext cx="82296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行政责任要素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28750"/>
            <a:ext cx="8229600" cy="51686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公正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Fairness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：依法办事：结果和程序公正。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诚实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Honesty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重要性：可以培育信任。（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社会信任度越高，社会越能运作良好。”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—Fukuyama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福山）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为什么官员会欺骗？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能力不足的掩饰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优越感：傲慢；是为他们“好”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可问责性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Accountability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：我国开始“终身追责”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能力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Competency: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现代公共管理新要素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31A5138D-F898-4731-85C7-E8A2B341CFAB}" type="datetime1">
              <a:rPr lang="zh-CN" altLang="en-US"/>
              <a:pPr>
                <a:defRPr/>
              </a:pPr>
              <a:t>2020/9/6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Page </a:t>
            </a:r>
            <a:r>
              <a:rPr lang="de-DE" altLang="en-US" smtClean="0">
                <a:sym typeface="MS UI Gothic" pitchFamily="34" charset="-128"/>
              </a:rPr>
              <a:t></a:t>
            </a:r>
            <a:r>
              <a:rPr lang="de-DE" altLang="en-US" smtClean="0"/>
              <a:t> </a:t>
            </a:r>
            <a:fld id="{B9E53216-EEDA-4BA9-BA99-C7049D6769E5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问题讨论：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/>
              <a:t>   </a:t>
            </a:r>
            <a:r>
              <a:rPr lang="zh-CN" altLang="en-US" sz="4000" b="1" dirty="0" smtClean="0"/>
              <a:t>设计</a:t>
            </a:r>
            <a:r>
              <a:rPr lang="zh-CN" altLang="en-US" sz="4000" b="1" dirty="0"/>
              <a:t>什么样的制度来维护公共管理者的职业道德和行为</a:t>
            </a:r>
            <a:r>
              <a:rPr lang="zh-CN" altLang="en-US" sz="4000" b="1" dirty="0" smtClean="0"/>
              <a:t>？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1444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656</Words>
  <Application>Microsoft Office PowerPoint</Application>
  <PresentationFormat>宽屏</PresentationFormat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MS UI Gothic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思政案例2：   行政责任与公共管理者要遵从的行政伦理</vt:lpstr>
      <vt:lpstr>目标</vt:lpstr>
      <vt:lpstr>讨论问题</vt:lpstr>
      <vt:lpstr>行政责任的理想构成要素</vt:lpstr>
      <vt:lpstr>快速回应性</vt:lpstr>
      <vt:lpstr>PowerPoint 演示文稿</vt:lpstr>
      <vt:lpstr>灵活性</vt:lpstr>
      <vt:lpstr>行政责任要素</vt:lpstr>
      <vt:lpstr>问题讨论：</vt:lpstr>
      <vt:lpstr>制度</vt:lpstr>
      <vt:lpstr>职业道德规定</vt:lpstr>
      <vt:lpstr>检举者</vt:lpstr>
      <vt:lpstr>阅读《沉默的大多数》</vt:lpstr>
      <vt:lpstr>伦理分析 </vt:lpstr>
      <vt:lpstr>行政伦理的重要性</vt:lpstr>
      <vt:lpstr>公共管理者为什么要学习行政伦理?</vt:lpstr>
      <vt:lpstr>伦理道德的四个层次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思政案例2：   行政责任与公共管理者要遵从的行政伦理</dc:title>
  <dc:creator>Feng Wang</dc:creator>
  <cp:lastModifiedBy>Microsoft 帐户</cp:lastModifiedBy>
  <cp:revision>3</cp:revision>
  <dcterms:created xsi:type="dcterms:W3CDTF">2020-09-06T03:54:13Z</dcterms:created>
  <dcterms:modified xsi:type="dcterms:W3CDTF">2020-09-06T04:01:10Z</dcterms:modified>
</cp:coreProperties>
</file>